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71"/>
  </p:notesMasterIdLst>
  <p:sldIdLst>
    <p:sldId id="5600" r:id="rId4"/>
    <p:sldId id="5601" r:id="rId5"/>
    <p:sldId id="259" r:id="rId6"/>
    <p:sldId id="273" r:id="rId7"/>
    <p:sldId id="5602" r:id="rId8"/>
    <p:sldId id="257" r:id="rId9"/>
    <p:sldId id="5577" r:id="rId10"/>
    <p:sldId id="5603" r:id="rId11"/>
    <p:sldId id="5604" r:id="rId12"/>
    <p:sldId id="5581" r:id="rId13"/>
    <p:sldId id="268" r:id="rId14"/>
    <p:sldId id="5578" r:id="rId15"/>
    <p:sldId id="5580" r:id="rId16"/>
    <p:sldId id="278" r:id="rId17"/>
    <p:sldId id="280" r:id="rId18"/>
    <p:sldId id="283" r:id="rId19"/>
    <p:sldId id="292" r:id="rId20"/>
    <p:sldId id="269" r:id="rId21"/>
    <p:sldId id="260" r:id="rId22"/>
    <p:sldId id="284" r:id="rId23"/>
    <p:sldId id="5605" r:id="rId24"/>
    <p:sldId id="5582" r:id="rId25"/>
    <p:sldId id="5583" r:id="rId26"/>
    <p:sldId id="285" r:id="rId27"/>
    <p:sldId id="5606" r:id="rId28"/>
    <p:sldId id="5607" r:id="rId29"/>
    <p:sldId id="5608" r:id="rId30"/>
    <p:sldId id="5609" r:id="rId31"/>
    <p:sldId id="5584" r:id="rId32"/>
    <p:sldId id="290" r:id="rId33"/>
    <p:sldId id="5610" r:id="rId34"/>
    <p:sldId id="5585" r:id="rId35"/>
    <p:sldId id="5611" r:id="rId36"/>
    <p:sldId id="5586" r:id="rId37"/>
    <p:sldId id="277" r:id="rId38"/>
    <p:sldId id="5587" r:id="rId39"/>
    <p:sldId id="5612" r:id="rId40"/>
    <p:sldId id="302" r:id="rId41"/>
    <p:sldId id="5589" r:id="rId42"/>
    <p:sldId id="5590" r:id="rId43"/>
    <p:sldId id="5591" r:id="rId44"/>
    <p:sldId id="298" r:id="rId45"/>
    <p:sldId id="5592" r:id="rId46"/>
    <p:sldId id="303" r:id="rId47"/>
    <p:sldId id="305" r:id="rId48"/>
    <p:sldId id="301" r:id="rId49"/>
    <p:sldId id="306" r:id="rId50"/>
    <p:sldId id="5593" r:id="rId51"/>
    <p:sldId id="308" r:id="rId52"/>
    <p:sldId id="313" r:id="rId53"/>
    <p:sldId id="307" r:id="rId54"/>
    <p:sldId id="5595" r:id="rId55"/>
    <p:sldId id="5594" r:id="rId56"/>
    <p:sldId id="304" r:id="rId57"/>
    <p:sldId id="311" r:id="rId58"/>
    <p:sldId id="5597" r:id="rId59"/>
    <p:sldId id="5596" r:id="rId60"/>
    <p:sldId id="5598" r:id="rId61"/>
    <p:sldId id="5599" r:id="rId62"/>
    <p:sldId id="5613" r:id="rId63"/>
    <p:sldId id="271" r:id="rId64"/>
    <p:sldId id="737" r:id="rId65"/>
    <p:sldId id="713" r:id="rId66"/>
    <p:sldId id="738" r:id="rId67"/>
    <p:sldId id="739" r:id="rId68"/>
    <p:sldId id="740" r:id="rId69"/>
    <p:sldId id="742" r:id="rId70"/>
  </p:sldIdLst>
  <p:sldSz cx="18288000" cy="10287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mbria" panose="02040503050406030204" pitchFamily="18" charset="0"/>
      <p:regular r:id="rId76"/>
      <p:bold r:id="rId77"/>
      <p:italic r:id="rId78"/>
      <p:boldItalic r:id="rId79"/>
    </p:embeddedFont>
    <p:embeddedFont>
      <p:font typeface="Lobster Two" panose="020B0604020202020204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5E5FF"/>
    <a:srgbClr val="9F9FFF"/>
    <a:srgbClr val="FF3399"/>
    <a:srgbClr val="C1C1FF"/>
    <a:srgbClr val="FFB9D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14" y="3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8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5.fntdata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58C98-9889-4CE0-AA06-D228C63B2954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37473-E96B-410D-88B5-6E1E6727B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3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21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4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04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47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85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9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2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57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06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10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6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70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1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48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15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60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55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18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7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9/23/2023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10" Type="http://schemas.openxmlformats.org/officeDocument/2006/relationships/image" Target="../media/image32.emf"/><Relationship Id="rId4" Type="http://schemas.openxmlformats.org/officeDocument/2006/relationships/image" Target="../media/image2.svg"/><Relationship Id="rId9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2.emf"/><Relationship Id="rId5" Type="http://schemas.openxmlformats.org/officeDocument/2006/relationships/image" Target="../media/image3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.svg"/><Relationship Id="rId9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41.wm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3.wmf"/><Relationship Id="rId5" Type="http://schemas.openxmlformats.org/officeDocument/2006/relationships/image" Target="../media/image3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.svg"/><Relationship Id="rId9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52.wmf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4.wmf"/><Relationship Id="rId5" Type="http://schemas.openxmlformats.org/officeDocument/2006/relationships/image" Target="../media/image3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.svg"/><Relationship Id="rId9" Type="http://schemas.openxmlformats.org/officeDocument/2006/relationships/image" Target="../media/image5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microsoft.com/office/2007/relationships/hdphoto" Target="../media/hdphoto4.wdp"/><Relationship Id="rId3" Type="http://schemas.openxmlformats.org/officeDocument/2006/relationships/video" Target="../media/media3.wmv"/><Relationship Id="rId7" Type="http://schemas.openxmlformats.org/officeDocument/2006/relationships/image" Target="../media/image3.png"/><Relationship Id="rId12" Type="http://schemas.openxmlformats.org/officeDocument/2006/relationships/image" Target="../media/image57.png"/><Relationship Id="rId2" Type="http://schemas.microsoft.com/office/2007/relationships/media" Target="../media/media3.wmv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sv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wmf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6.png"/><Relationship Id="rId11" Type="http://schemas.openxmlformats.org/officeDocument/2006/relationships/image" Target="../media/image58.wmf"/><Relationship Id="rId5" Type="http://schemas.openxmlformats.org/officeDocument/2006/relationships/image" Target="../media/image3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.sv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3.emf"/><Relationship Id="rId3" Type="http://schemas.openxmlformats.org/officeDocument/2006/relationships/image" Target="../media/image1.png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2.emf"/><Relationship Id="rId5" Type="http://schemas.openxmlformats.org/officeDocument/2006/relationships/image" Target="../media/image3.png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2.svg"/><Relationship Id="rId9" Type="http://schemas.openxmlformats.org/officeDocument/2006/relationships/image" Target="../media/image61.wmf"/><Relationship Id="rId1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4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74.wmf"/><Relationship Id="rId3" Type="http://schemas.openxmlformats.org/officeDocument/2006/relationships/image" Target="../media/image26.png"/><Relationship Id="rId7" Type="http://schemas.openxmlformats.org/officeDocument/2006/relationships/image" Target="../media/image75.png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11" Type="http://schemas.openxmlformats.org/officeDocument/2006/relationships/image" Target="../media/image73.wmf"/><Relationship Id="rId5" Type="http://schemas.openxmlformats.org/officeDocument/2006/relationships/image" Target="../media/image2.sv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.png"/><Relationship Id="rId9" Type="http://schemas.openxmlformats.org/officeDocument/2006/relationships/image" Target="../media/image72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2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7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4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svg"/><Relationship Id="rId7" Type="http://schemas.openxmlformats.org/officeDocument/2006/relationships/image" Target="../media/image7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9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.png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3.png"/><Relationship Id="rId10" Type="http://schemas.openxmlformats.org/officeDocument/2006/relationships/image" Target="../media/image79.svg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png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.png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1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0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svg"/><Relationship Id="rId18" Type="http://schemas.openxmlformats.org/officeDocument/2006/relationships/image" Target="../media/image130.jpeg"/><Relationship Id="rId3" Type="http://schemas.openxmlformats.org/officeDocument/2006/relationships/image" Target="../media/image115.svg"/><Relationship Id="rId21" Type="http://schemas.openxmlformats.org/officeDocument/2006/relationships/image" Target="../media/image133.png"/><Relationship Id="rId7" Type="http://schemas.openxmlformats.org/officeDocument/2006/relationships/image" Target="../media/image119.svg"/><Relationship Id="rId12" Type="http://schemas.openxmlformats.org/officeDocument/2006/relationships/image" Target="../media/image124.png"/><Relationship Id="rId17" Type="http://schemas.openxmlformats.org/officeDocument/2006/relationships/image" Target="../media/image129.sv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0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11" Type="http://schemas.openxmlformats.org/officeDocument/2006/relationships/image" Target="../media/image123.svg"/><Relationship Id="rId5" Type="http://schemas.openxmlformats.org/officeDocument/2006/relationships/image" Target="../media/image117.svg"/><Relationship Id="rId15" Type="http://schemas.openxmlformats.org/officeDocument/2006/relationships/image" Target="../media/image127.svg"/><Relationship Id="rId10" Type="http://schemas.openxmlformats.org/officeDocument/2006/relationships/image" Target="../media/image122.png"/><Relationship Id="rId19" Type="http://schemas.openxmlformats.org/officeDocument/2006/relationships/image" Target="../media/image131.jpeg"/><Relationship Id="rId4" Type="http://schemas.openxmlformats.org/officeDocument/2006/relationships/image" Target="../media/image116.png"/><Relationship Id="rId9" Type="http://schemas.openxmlformats.org/officeDocument/2006/relationships/image" Target="../media/image121.svg"/><Relationship Id="rId1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6.tiff"/><Relationship Id="rId5" Type="http://schemas.openxmlformats.org/officeDocument/2006/relationships/image" Target="../media/image135.tiff"/><Relationship Id="rId4" Type="http://schemas.openxmlformats.org/officeDocument/2006/relationships/image" Target="../media/image134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7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42.png"/><Relationship Id="rId2" Type="http://schemas.openxmlformats.org/officeDocument/2006/relationships/video" Target="../media/media5.mp4"/><Relationship Id="rId16" Type="http://schemas.openxmlformats.org/officeDocument/2006/relationships/image" Target="../media/image141.png"/><Relationship Id="rId1" Type="http://schemas.microsoft.com/office/2007/relationships/media" Target="../media/media5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8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40.png"/><Relationship Id="rId10" Type="http://schemas.openxmlformats.org/officeDocument/2006/relationships/audio" Target="../media/audio4.wav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7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42.png"/><Relationship Id="rId2" Type="http://schemas.openxmlformats.org/officeDocument/2006/relationships/video" Target="../media/media5.mp4"/><Relationship Id="rId16" Type="http://schemas.openxmlformats.org/officeDocument/2006/relationships/image" Target="../media/image141.png"/><Relationship Id="rId1" Type="http://schemas.microsoft.com/office/2007/relationships/media" Target="../media/media5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8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40.png"/><Relationship Id="rId10" Type="http://schemas.openxmlformats.org/officeDocument/2006/relationships/audio" Target="../media/audio4.wav"/><Relationship Id="rId19" Type="http://schemas.openxmlformats.org/officeDocument/2006/relationships/image" Target="../media/image143.jpeg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7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42.png"/><Relationship Id="rId2" Type="http://schemas.openxmlformats.org/officeDocument/2006/relationships/video" Target="../media/media5.mp4"/><Relationship Id="rId16" Type="http://schemas.openxmlformats.org/officeDocument/2006/relationships/image" Target="../media/image141.png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8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40.png"/><Relationship Id="rId10" Type="http://schemas.openxmlformats.org/officeDocument/2006/relationships/audio" Target="../media/audio4.wav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7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42.png"/><Relationship Id="rId2" Type="http://schemas.openxmlformats.org/officeDocument/2006/relationships/video" Target="../media/media5.mp4"/><Relationship Id="rId16" Type="http://schemas.openxmlformats.org/officeDocument/2006/relationships/image" Target="../media/image141.png"/><Relationship Id="rId1" Type="http://schemas.microsoft.com/office/2007/relationships/media" Target="../media/media5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8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40.png"/><Relationship Id="rId10" Type="http://schemas.openxmlformats.org/officeDocument/2006/relationships/audio" Target="../media/audio4.wav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7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142.png"/><Relationship Id="rId2" Type="http://schemas.openxmlformats.org/officeDocument/2006/relationships/video" Target="../media/media5.mp4"/><Relationship Id="rId16" Type="http://schemas.openxmlformats.org/officeDocument/2006/relationships/image" Target="../media/image141.png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8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40.png"/><Relationship Id="rId10" Type="http://schemas.openxmlformats.org/officeDocument/2006/relationships/audio" Target="../media/audio4.wav"/><Relationship Id="rId19" Type="http://schemas.openxmlformats.org/officeDocument/2006/relationships/image" Target="../media/image144.png"/><Relationship Id="rId4" Type="http://schemas.openxmlformats.org/officeDocument/2006/relationships/audio" Target="../media/media6.mp3"/><Relationship Id="rId9" Type="http://schemas.openxmlformats.org/officeDocument/2006/relationships/audio" Target="../media/audio3.wav"/><Relationship Id="rId14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8.jpeg"/><Relationship Id="rId18" Type="http://schemas.openxmlformats.org/officeDocument/2006/relationships/image" Target="../media/image141.png"/><Relationship Id="rId26" Type="http://schemas.openxmlformats.org/officeDocument/2006/relationships/image" Target="../media/image145.wmf"/><Relationship Id="rId3" Type="http://schemas.openxmlformats.org/officeDocument/2006/relationships/video" Target="../media/media5.mp4"/><Relationship Id="rId21" Type="http://schemas.openxmlformats.org/officeDocument/2006/relationships/image" Target="../media/image146.png"/><Relationship Id="rId7" Type="http://schemas.openxmlformats.org/officeDocument/2006/relationships/notesSlide" Target="../notesSlides/notesSlide6.xml"/><Relationship Id="rId12" Type="http://schemas.openxmlformats.org/officeDocument/2006/relationships/audio" Target="../media/audio4.wav"/><Relationship Id="rId17" Type="http://schemas.openxmlformats.org/officeDocument/2006/relationships/image" Target="../media/image140.png"/><Relationship Id="rId25" Type="http://schemas.openxmlformats.org/officeDocument/2006/relationships/oleObject" Target="../embeddings/oleObject27.bin"/><Relationship Id="rId2" Type="http://schemas.microsoft.com/office/2007/relationships/media" Target="../media/media5.mp4"/><Relationship Id="rId16" Type="http://schemas.openxmlformats.org/officeDocument/2006/relationships/image" Target="../media/image139.png"/><Relationship Id="rId20" Type="http://schemas.openxmlformats.org/officeDocument/2006/relationships/image" Target="../media/image137.png"/><Relationship Id="rId1" Type="http://schemas.openxmlformats.org/officeDocument/2006/relationships/vmlDrawing" Target="../drawings/vmlDrawing18.vml"/><Relationship Id="rId6" Type="http://schemas.openxmlformats.org/officeDocument/2006/relationships/slideLayout" Target="../slideLayouts/slideLayout17.xml"/><Relationship Id="rId11" Type="http://schemas.openxmlformats.org/officeDocument/2006/relationships/audio" Target="../media/audio3.wav"/><Relationship Id="rId24" Type="http://schemas.microsoft.com/office/2007/relationships/hdphoto" Target="../media/hdphoto8.wdp"/><Relationship Id="rId5" Type="http://schemas.openxmlformats.org/officeDocument/2006/relationships/audio" Target="../media/media6.mp3"/><Relationship Id="rId15" Type="http://schemas.openxmlformats.org/officeDocument/2006/relationships/audio" Target="../media/audio5.wav"/><Relationship Id="rId23" Type="http://schemas.openxmlformats.org/officeDocument/2006/relationships/image" Target="../media/image148.png"/><Relationship Id="rId10" Type="http://schemas.openxmlformats.org/officeDocument/2006/relationships/audio" Target="../media/audio6.wav"/><Relationship Id="rId19" Type="http://schemas.openxmlformats.org/officeDocument/2006/relationships/image" Target="../media/image142.png"/><Relationship Id="rId4" Type="http://schemas.microsoft.com/office/2007/relationships/media" Target="../media/media6.mp3"/><Relationship Id="rId9" Type="http://schemas.openxmlformats.org/officeDocument/2006/relationships/audio" Target="../media/audio2.wav"/><Relationship Id="rId14" Type="http://schemas.openxmlformats.org/officeDocument/2006/relationships/chart" Target="../charts/chart6.xml"/><Relationship Id="rId22" Type="http://schemas.openxmlformats.org/officeDocument/2006/relationships/image" Target="../media/image14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3" name="Freeform 22">
            <a:extLst>
              <a:ext uri="{FF2B5EF4-FFF2-40B4-BE49-F238E27FC236}">
                <a16:creationId xmlns:a16="http://schemas.microsoft.com/office/drawing/2014/main" id="{F60D474F-E90E-1FA1-30F2-FD061161B591}"/>
              </a:ext>
            </a:extLst>
          </p:cNvPr>
          <p:cNvSpPr/>
          <p:nvPr/>
        </p:nvSpPr>
        <p:spPr>
          <a:xfrm>
            <a:off x="6064805" y="2025863"/>
            <a:ext cx="5546391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FDF5647-DA46-DC77-AC1A-AC452FCC220B}"/>
              </a:ext>
            </a:extLst>
          </p:cNvPr>
          <p:cNvSpPr txBox="1"/>
          <p:nvPr/>
        </p:nvSpPr>
        <p:spPr>
          <a:xfrm>
            <a:off x="5696587" y="1960167"/>
            <a:ext cx="6658472" cy="1207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9744E-B63C-070D-F501-8965A170F15E}"/>
              </a:ext>
            </a:extLst>
          </p:cNvPr>
          <p:cNvSpPr txBox="1"/>
          <p:nvPr/>
        </p:nvSpPr>
        <p:spPr>
          <a:xfrm>
            <a:off x="2972479" y="7518114"/>
            <a:ext cx="4724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4098" name="Picture 2" descr="NTO - Cảnh báo nguy hại từ việc đánh bắt cá bằng xung điện">
            <a:extLst>
              <a:ext uri="{FF2B5EF4-FFF2-40B4-BE49-F238E27FC236}">
                <a16:creationId xmlns:a16="http://schemas.microsoft.com/office/drawing/2014/main" id="{BB6AEDCE-5715-3C9C-DB09-67F50301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15" y="3409847"/>
            <a:ext cx="4973724" cy="373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640A2-985D-3331-CCD2-A72E65156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561" y="3431735"/>
            <a:ext cx="5377991" cy="3850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B1035C-2DD9-FAE6-5E5C-2967007C4B52}"/>
              </a:ext>
            </a:extLst>
          </p:cNvPr>
          <p:cNvSpPr txBox="1"/>
          <p:nvPr/>
        </p:nvSpPr>
        <p:spPr>
          <a:xfrm>
            <a:off x="10412085" y="7446987"/>
            <a:ext cx="47242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2141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A76410-5C96-3E5B-9797-8A494101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16053"/>
          <a:stretch>
            <a:fillRect/>
          </a:stretch>
        </p:blipFill>
        <p:spPr>
          <a:xfrm rot="5400000">
            <a:off x="404103" y="231461"/>
            <a:ext cx="10067102" cy="10875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b="44464"/>
          <a:stretch>
            <a:fillRect/>
          </a:stretch>
        </p:blipFill>
        <p:spPr>
          <a:xfrm rot="5400000">
            <a:off x="8983665" y="2071832"/>
            <a:ext cx="10067102" cy="7194569"/>
          </a:xfrm>
          <a:prstGeom prst="rect">
            <a:avLst/>
          </a:prstGeom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98A25B19-1570-0CBE-59B6-12C890231B96}"/>
              </a:ext>
            </a:extLst>
          </p:cNvPr>
          <p:cNvSpPr/>
          <p:nvPr/>
        </p:nvSpPr>
        <p:spPr>
          <a:xfrm>
            <a:off x="2209800" y="2005983"/>
            <a:ext cx="11353800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8245CC2-5EDA-705E-ACEF-FF4F560C217F}"/>
              </a:ext>
            </a:extLst>
          </p:cNvPr>
          <p:cNvSpPr txBox="1"/>
          <p:nvPr/>
        </p:nvSpPr>
        <p:spPr>
          <a:xfrm>
            <a:off x="212238" y="2131779"/>
            <a:ext cx="1466357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li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8D31053-2658-8C3F-9EC3-358CFECB805E}"/>
              </a:ext>
            </a:extLst>
          </p:cNvPr>
          <p:cNvSpPr txBox="1"/>
          <p:nvPr/>
        </p:nvSpPr>
        <p:spPr>
          <a:xfrm>
            <a:off x="11280798" y="3937227"/>
            <a:ext cx="4525529" cy="1853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,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3, 4 SGK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cs typeface="+mn-ea"/>
                <a:sym typeface="+mn-lt"/>
              </a:rPr>
              <a:t> 13.</a:t>
            </a:r>
          </a:p>
        </p:txBody>
      </p:sp>
      <p:pic>
        <p:nvPicPr>
          <p:cNvPr id="20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2BEF6EF1-524E-0E48-4768-E6F0B1B928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1696" y="6454901"/>
            <a:ext cx="4090188" cy="234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BAB55-ADDC-5D72-3BC6-493F579879D8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1" y="3885557"/>
            <a:ext cx="8605145" cy="4836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8217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13368-D03C-4B9D-5B77-45DCF67CF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21809" y="1990916"/>
            <a:ext cx="5562600" cy="6657784"/>
          </a:xfrm>
          <a:prstGeom prst="roundRect">
            <a:avLst/>
          </a:prstGeom>
          <a:solidFill>
            <a:srgbClr val="E5E5FF"/>
          </a:solidFill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2.3,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Picture 1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815" y="3962781"/>
            <a:ext cx="7456777" cy="4165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Freeform 22">
            <a:extLst>
              <a:ext uri="{FF2B5EF4-FFF2-40B4-BE49-F238E27FC236}">
                <a16:creationId xmlns:a16="http://schemas.microsoft.com/office/drawing/2014/main" id="{CB28C5A9-DA0C-0CFC-5A0E-FC5DA6ADA830}"/>
              </a:ext>
            </a:extLst>
          </p:cNvPr>
          <p:cNvSpPr/>
          <p:nvPr/>
        </p:nvSpPr>
        <p:spPr>
          <a:xfrm>
            <a:off x="7703627" y="2078548"/>
            <a:ext cx="8755573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BD0-BCD5-1519-2C0F-D48AB6A693E5}"/>
              </a:ext>
            </a:extLst>
          </p:cNvPr>
          <p:cNvSpPr txBox="1"/>
          <p:nvPr/>
        </p:nvSpPr>
        <p:spPr>
          <a:xfrm>
            <a:off x="7575433" y="2189893"/>
            <a:ext cx="9295394" cy="73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931682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D45430-E510-E439-CBED-98A7D4C4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63160"/>
            <a:ext cx="7594544" cy="482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Freeform 22">
            <a:extLst>
              <a:ext uri="{FF2B5EF4-FFF2-40B4-BE49-F238E27FC236}">
                <a16:creationId xmlns:a16="http://schemas.microsoft.com/office/drawing/2014/main" id="{CB28C5A9-DA0C-0CFC-5A0E-FC5DA6ADA830}"/>
              </a:ext>
            </a:extLst>
          </p:cNvPr>
          <p:cNvSpPr/>
          <p:nvPr/>
        </p:nvSpPr>
        <p:spPr>
          <a:xfrm>
            <a:off x="1708109" y="2011177"/>
            <a:ext cx="9495278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BD0-BCD5-1519-2C0F-D48AB6A693E5}"/>
              </a:ext>
            </a:extLst>
          </p:cNvPr>
          <p:cNvSpPr txBox="1"/>
          <p:nvPr/>
        </p:nvSpPr>
        <p:spPr>
          <a:xfrm>
            <a:off x="1808051" y="2108582"/>
            <a:ext cx="9295394" cy="73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li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5F4D07-E759-272F-1EDC-8F77121CDAE7}"/>
              </a:ext>
            </a:extLst>
          </p:cNvPr>
          <p:cNvSpPr/>
          <p:nvPr/>
        </p:nvSpPr>
        <p:spPr>
          <a:xfrm>
            <a:off x="9808954" y="3825347"/>
            <a:ext cx="6727195" cy="453669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hydrochloric acid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acetic acid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glucose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9930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499888" y="124820"/>
            <a:ext cx="10082534" cy="108919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8848531" y="1968012"/>
            <a:ext cx="10082534" cy="720559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884974" y="2822103"/>
            <a:ext cx="6830381" cy="6059644"/>
            <a:chOff x="0" y="0"/>
            <a:chExt cx="1710240" cy="12385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6798858"/>
            <a:ext cx="6781800" cy="1849842"/>
            <a:chOff x="0" y="0"/>
            <a:chExt cx="1710240" cy="12385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370613" y="7178803"/>
            <a:ext cx="635404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Mức độ phân li của HCl mạnh; còn của CH</a:t>
            </a:r>
            <a:r>
              <a:rPr kumimoji="0" lang="nl-NL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COOH yếu.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884975" y="2416179"/>
            <a:ext cx="2933700" cy="811846"/>
            <a:chOff x="0" y="0"/>
            <a:chExt cx="772662" cy="2138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2662" cy="213820"/>
            </a:xfrm>
            <a:custGeom>
              <a:avLst/>
              <a:gdLst/>
              <a:ahLst/>
              <a:cxnLst/>
              <a:rect l="l" t="t" r="r" b="b"/>
              <a:pathLst>
                <a:path w="772662" h="213820">
                  <a:moveTo>
                    <a:pt x="65974" y="0"/>
                  </a:moveTo>
                  <a:lnTo>
                    <a:pt x="706688" y="0"/>
                  </a:lnTo>
                  <a:cubicBezTo>
                    <a:pt x="724185" y="0"/>
                    <a:pt x="740966" y="6951"/>
                    <a:pt x="753338" y="19323"/>
                  </a:cubicBezTo>
                  <a:cubicBezTo>
                    <a:pt x="765711" y="31696"/>
                    <a:pt x="772662" y="48477"/>
                    <a:pt x="772662" y="65974"/>
                  </a:cubicBezTo>
                  <a:lnTo>
                    <a:pt x="772662" y="147846"/>
                  </a:lnTo>
                  <a:cubicBezTo>
                    <a:pt x="772662" y="165343"/>
                    <a:pt x="765711" y="182124"/>
                    <a:pt x="753338" y="194496"/>
                  </a:cubicBezTo>
                  <a:cubicBezTo>
                    <a:pt x="740966" y="206869"/>
                    <a:pt x="724185" y="213820"/>
                    <a:pt x="706688" y="213820"/>
                  </a:cubicBezTo>
                  <a:lnTo>
                    <a:pt x="65974" y="213820"/>
                  </a:lnTo>
                  <a:cubicBezTo>
                    <a:pt x="48477" y="213820"/>
                    <a:pt x="31696" y="206869"/>
                    <a:pt x="19323" y="194496"/>
                  </a:cubicBezTo>
                  <a:cubicBezTo>
                    <a:pt x="6951" y="182124"/>
                    <a:pt x="0" y="165343"/>
                    <a:pt x="0" y="147846"/>
                  </a:cubicBezTo>
                  <a:lnTo>
                    <a:pt x="0" y="65974"/>
                  </a:lnTo>
                  <a:cubicBezTo>
                    <a:pt x="0" y="48477"/>
                    <a:pt x="6951" y="31696"/>
                    <a:pt x="19323" y="19323"/>
                  </a:cubicBezTo>
                  <a:cubicBezTo>
                    <a:pt x="31696" y="6951"/>
                    <a:pt x="48477" y="0"/>
                    <a:pt x="65974" y="0"/>
                  </a:cubicBezTo>
                  <a:close/>
                </a:path>
              </a:pathLst>
            </a:custGeom>
            <a:solidFill>
              <a:srgbClr val="C3CBFC"/>
            </a:solidFill>
            <a:ln w="38100">
              <a:solidFill>
                <a:srgbClr val="C3CBFC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70714" y="2544110"/>
            <a:ext cx="20598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4.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995180" y="5911476"/>
            <a:ext cx="3106112" cy="3574402"/>
            <a:chOff x="-5271" y="-66675"/>
            <a:chExt cx="818071" cy="879475"/>
          </a:xfrm>
        </p:grpSpPr>
        <p:sp>
          <p:nvSpPr>
            <p:cNvPr id="23" name="Freeform 23"/>
            <p:cNvSpPr/>
            <p:nvPr/>
          </p:nvSpPr>
          <p:spPr>
            <a:xfrm>
              <a:off x="-5271" y="5483"/>
              <a:ext cx="772662" cy="213820"/>
            </a:xfrm>
            <a:custGeom>
              <a:avLst/>
              <a:gdLst/>
              <a:ahLst/>
              <a:cxnLst/>
              <a:rect l="l" t="t" r="r" b="b"/>
              <a:pathLst>
                <a:path w="772662" h="213820">
                  <a:moveTo>
                    <a:pt x="65974" y="0"/>
                  </a:moveTo>
                  <a:lnTo>
                    <a:pt x="706688" y="0"/>
                  </a:lnTo>
                  <a:cubicBezTo>
                    <a:pt x="724185" y="0"/>
                    <a:pt x="740966" y="6951"/>
                    <a:pt x="753338" y="19323"/>
                  </a:cubicBezTo>
                  <a:cubicBezTo>
                    <a:pt x="765711" y="31696"/>
                    <a:pt x="772662" y="48477"/>
                    <a:pt x="772662" y="65974"/>
                  </a:cubicBezTo>
                  <a:lnTo>
                    <a:pt x="772662" y="147846"/>
                  </a:lnTo>
                  <a:cubicBezTo>
                    <a:pt x="772662" y="165343"/>
                    <a:pt x="765711" y="182124"/>
                    <a:pt x="753338" y="194496"/>
                  </a:cubicBezTo>
                  <a:cubicBezTo>
                    <a:pt x="740966" y="206869"/>
                    <a:pt x="724185" y="213820"/>
                    <a:pt x="706688" y="213820"/>
                  </a:cubicBezTo>
                  <a:lnTo>
                    <a:pt x="65974" y="213820"/>
                  </a:lnTo>
                  <a:cubicBezTo>
                    <a:pt x="48477" y="213820"/>
                    <a:pt x="31696" y="206869"/>
                    <a:pt x="19323" y="194496"/>
                  </a:cubicBezTo>
                  <a:cubicBezTo>
                    <a:pt x="6951" y="182124"/>
                    <a:pt x="0" y="165343"/>
                    <a:pt x="0" y="147846"/>
                  </a:cubicBezTo>
                  <a:lnTo>
                    <a:pt x="0" y="65974"/>
                  </a:lnTo>
                  <a:cubicBezTo>
                    <a:pt x="0" y="48477"/>
                    <a:pt x="6951" y="31696"/>
                    <a:pt x="19323" y="19323"/>
                  </a:cubicBezTo>
                  <a:cubicBezTo>
                    <a:pt x="31696" y="6951"/>
                    <a:pt x="48477" y="0"/>
                    <a:pt x="65974" y="0"/>
                  </a:cubicBezTo>
                  <a:close/>
                </a:path>
              </a:pathLst>
            </a:custGeom>
            <a:solidFill>
              <a:srgbClr val="C3CBFC"/>
            </a:solidFill>
            <a:ln w="38100">
              <a:solidFill>
                <a:srgbClr val="C3CBFC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257082" y="6349940"/>
            <a:ext cx="20598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13213" y="3604223"/>
            <a:ext cx="5970224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2258154" y="4409532"/>
          <a:ext cx="3223051" cy="63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6" imgW="1079032" imgH="203112" progId="Equation.DSMT4">
                  <p:embed/>
                </p:oleObj>
              </mc:Choice>
              <mc:Fallback>
                <p:oleObj name="Equation" r:id="rId6" imgW="1079032" imgH="203112" progId="Equation.DSMT4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8154" y="4409532"/>
                        <a:ext cx="3223051" cy="6362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1969173" y="6353000"/>
            <a:ext cx="6042282" cy="165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620520" algn="l"/>
                <a:tab pos="3060700" algn="l"/>
                <a:tab pos="4500880" algn="l"/>
              </a:tabLst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về mức độ phân li của HCl và CH</a:t>
            </a:r>
            <a:r>
              <a:rPr kumimoji="0" lang="nl-NL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COOH.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1" name="Picture 17" descr="Pin on IMÁGENES COLEG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887" y="2065647"/>
            <a:ext cx="5184788" cy="35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31CD669-E091-A7F4-5B2D-4B3F76ADB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817383"/>
              </p:ext>
            </p:extLst>
          </p:nvPr>
        </p:nvGraphicFramePr>
        <p:xfrm>
          <a:off x="2141609" y="5269384"/>
          <a:ext cx="6399975" cy="865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9" imgW="2112666" imgH="285691" progId="Equation.DSMT4">
                  <p:embed/>
                </p:oleObj>
              </mc:Choice>
              <mc:Fallback>
                <p:oleObj name="Equation" r:id="rId9" imgW="2112666" imgH="285691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873C2C8-47F8-EDD9-085D-36E9489C3B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1609" y="5269384"/>
                        <a:ext cx="6399975" cy="865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  <p:bldP spid="26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168CFF8F-DDED-4F60-1A53-0EA9863AA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54986" y="4029835"/>
            <a:ext cx="3325463" cy="499728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C0E6657-1AB3-C56D-9745-180A60F5A11F}"/>
              </a:ext>
            </a:extLst>
          </p:cNvPr>
          <p:cNvSpPr/>
          <p:nvPr/>
        </p:nvSpPr>
        <p:spPr>
          <a:xfrm>
            <a:off x="7845381" y="3048773"/>
            <a:ext cx="8322200" cy="4229100"/>
          </a:xfrm>
          <a:prstGeom prst="cloudCallout">
            <a:avLst>
              <a:gd name="adj1" fmla="val -49479"/>
              <a:gd name="adj2" fmla="val 64817"/>
            </a:avLst>
          </a:prstGeom>
          <a:solidFill>
            <a:srgbClr val="E5E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Chất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điện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li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mạnh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là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gì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?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Chất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điện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li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yếu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là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gì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?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Chất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không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điện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li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là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gì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?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E320DDFB-E4D0-511E-742D-ABBE3AD2FE6C}"/>
              </a:ext>
            </a:extLst>
          </p:cNvPr>
          <p:cNvSpPr/>
          <p:nvPr/>
        </p:nvSpPr>
        <p:spPr>
          <a:xfrm>
            <a:off x="1708109" y="2011177"/>
            <a:ext cx="8807491" cy="966971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endParaRPr lang="en-US" sz="1600" dirty="0"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0486F-DAE5-9080-DF73-CE4C5E38D600}"/>
              </a:ext>
            </a:extLst>
          </p:cNvPr>
          <p:cNvSpPr txBox="1"/>
          <p:nvPr/>
        </p:nvSpPr>
        <p:spPr>
          <a:xfrm>
            <a:off x="1579915" y="2122522"/>
            <a:ext cx="8622086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14043022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5249620" y="2103423"/>
            <a:ext cx="11285779" cy="6080153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3" name="Picture 23">
            <a:extLst>
              <a:ext uri="{FF2B5EF4-FFF2-40B4-BE49-F238E27FC236}">
                <a16:creationId xmlns:a16="http://schemas.microsoft.com/office/drawing/2014/main" id="{1BAF6AC0-A72C-F910-CB44-361DC0E0A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98728" y="3199621"/>
            <a:ext cx="2629160" cy="39509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5431368" y="3062748"/>
            <a:ext cx="10692432" cy="468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sz="3600" b="1" dirty="0">
                <a:solidFill>
                  <a:prstClr val="black"/>
                </a:solidFill>
                <a:cs typeface="+mn-ea"/>
                <a:sym typeface="+mn-lt"/>
              </a:rPr>
              <a:t>Chất điện li mạnh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là chất khi tan trong nước, các phân tử</a:t>
            </a:r>
            <a:r>
              <a:rPr lang="en-US" sz="36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hoà tan đều phân li thành ion.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sz="3600" b="1" dirty="0">
                <a:solidFill>
                  <a:prstClr val="black"/>
                </a:solidFill>
                <a:cs typeface="+mn-ea"/>
                <a:sym typeface="+mn-lt"/>
              </a:rPr>
              <a:t>Chất điện li yếu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là chất khi tan trong nước chỉ có một số</a:t>
            </a:r>
            <a:r>
              <a:rPr lang="en-US" sz="36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phân tử hoà tan phân li thành ion, phần còn lại vẫn tồn tại</a:t>
            </a:r>
            <a:r>
              <a:rPr lang="en-US" sz="36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dưới dạng phân tử trong dung dịch.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sz="3600" b="1" dirty="0">
                <a:solidFill>
                  <a:prstClr val="black"/>
                </a:solidFill>
                <a:cs typeface="+mn-ea"/>
                <a:sym typeface="+mn-lt"/>
              </a:rPr>
              <a:t>Chất không điện li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là chất khi hoà tan vào trong nước,</a:t>
            </a:r>
            <a:r>
              <a:rPr lang="en-US" sz="36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vi-VN" sz="3600" dirty="0">
                <a:solidFill>
                  <a:prstClr val="black"/>
                </a:solidFill>
                <a:cs typeface="+mn-ea"/>
                <a:sym typeface="+mn-lt"/>
              </a:rPr>
              <a:t>các phân tử không phân li thành ion.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5626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CDFC9-6B56-DD8E-E292-AEAF94D0A94C}"/>
              </a:ext>
            </a:extLst>
          </p:cNvPr>
          <p:cNvGrpSpPr/>
          <p:nvPr/>
        </p:nvGrpSpPr>
        <p:grpSpPr>
          <a:xfrm>
            <a:off x="9143999" y="3238500"/>
            <a:ext cx="7185557" cy="5650865"/>
            <a:chOff x="0" y="0"/>
            <a:chExt cx="2398335" cy="199302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2EB4665-B0EB-9E00-2C14-5395B15433B1}"/>
                </a:ext>
              </a:extLst>
            </p:cNvPr>
            <p:cNvSpPr/>
            <p:nvPr/>
          </p:nvSpPr>
          <p:spPr>
            <a:xfrm>
              <a:off x="92710" y="106680"/>
              <a:ext cx="2294195" cy="1873646"/>
            </a:xfrm>
            <a:custGeom>
              <a:avLst/>
              <a:gdLst/>
              <a:ahLst/>
              <a:cxnLst/>
              <a:rect l="l" t="t" r="r" b="b"/>
              <a:pathLst>
                <a:path w="2294195" h="1873646">
                  <a:moveTo>
                    <a:pt x="2267525" y="1684416"/>
                  </a:moveTo>
                  <a:cubicBezTo>
                    <a:pt x="2267525" y="1772046"/>
                    <a:pt x="2191325" y="1843166"/>
                    <a:pt x="2110045" y="1843166"/>
                  </a:cubicBezTo>
                  <a:lnTo>
                    <a:pt x="66040" y="1843166"/>
                  </a:lnTo>
                  <a:cubicBezTo>
                    <a:pt x="43180" y="1843166"/>
                    <a:pt x="20320" y="1838086"/>
                    <a:pt x="0" y="1829196"/>
                  </a:cubicBezTo>
                  <a:cubicBezTo>
                    <a:pt x="26670" y="1857136"/>
                    <a:pt x="63500" y="1873646"/>
                    <a:pt x="108749" y="1873646"/>
                  </a:cubicBezTo>
                  <a:lnTo>
                    <a:pt x="2148145" y="1873646"/>
                  </a:lnTo>
                  <a:cubicBezTo>
                    <a:pt x="2228155" y="1873646"/>
                    <a:pt x="2294195" y="1807606"/>
                    <a:pt x="2294195" y="1727596"/>
                  </a:cubicBezTo>
                  <a:lnTo>
                    <a:pt x="2294195" y="95250"/>
                  </a:lnTo>
                  <a:cubicBezTo>
                    <a:pt x="2294195" y="58420"/>
                    <a:pt x="2280225" y="25400"/>
                    <a:pt x="2258635" y="0"/>
                  </a:cubicBezTo>
                  <a:cubicBezTo>
                    <a:pt x="2264985" y="16510"/>
                    <a:pt x="2267525" y="34290"/>
                    <a:pt x="2267525" y="52070"/>
                  </a:cubicBezTo>
                  <a:lnTo>
                    <a:pt x="2267525" y="1684416"/>
                  </a:lnTo>
                  <a:lnTo>
                    <a:pt x="2267525" y="1684416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AE008765-8A4F-482A-75A8-1EEC463DEDF1}"/>
                </a:ext>
              </a:extLst>
            </p:cNvPr>
            <p:cNvSpPr/>
            <p:nvPr/>
          </p:nvSpPr>
          <p:spPr>
            <a:xfrm>
              <a:off x="12700" y="12700"/>
              <a:ext cx="2333565" cy="1924446"/>
            </a:xfrm>
            <a:custGeom>
              <a:avLst/>
              <a:gdLst/>
              <a:ahLst/>
              <a:cxnLst/>
              <a:rect l="l" t="t" r="r" b="b"/>
              <a:pathLst>
                <a:path w="2333565" h="1924446">
                  <a:moveTo>
                    <a:pt x="146050" y="1924446"/>
                  </a:moveTo>
                  <a:lnTo>
                    <a:pt x="2187515" y="1924446"/>
                  </a:lnTo>
                  <a:cubicBezTo>
                    <a:pt x="2267525" y="1924446"/>
                    <a:pt x="2333565" y="1858406"/>
                    <a:pt x="2333565" y="1778396"/>
                  </a:cubicBezTo>
                  <a:lnTo>
                    <a:pt x="2333565" y="146050"/>
                  </a:lnTo>
                  <a:cubicBezTo>
                    <a:pt x="2333565" y="66040"/>
                    <a:pt x="2267525" y="0"/>
                    <a:pt x="218751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78396"/>
                  </a:lnTo>
                  <a:cubicBezTo>
                    <a:pt x="0" y="1859676"/>
                    <a:pt x="66040" y="1924446"/>
                    <a:pt x="146050" y="1924446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378C1F2-2371-F2D1-467B-7F833353988E}"/>
                </a:ext>
              </a:extLst>
            </p:cNvPr>
            <p:cNvSpPr/>
            <p:nvPr/>
          </p:nvSpPr>
          <p:spPr>
            <a:xfrm>
              <a:off x="0" y="0"/>
              <a:ext cx="2398335" cy="1993026"/>
            </a:xfrm>
            <a:custGeom>
              <a:avLst/>
              <a:gdLst/>
              <a:ahLst/>
              <a:cxnLst/>
              <a:rect l="l" t="t" r="r" b="b"/>
              <a:pathLst>
                <a:path w="2398335" h="1993026">
                  <a:moveTo>
                    <a:pt x="2334835" y="74930"/>
                  </a:moveTo>
                  <a:cubicBezTo>
                    <a:pt x="2306895" y="30480"/>
                    <a:pt x="2257365" y="0"/>
                    <a:pt x="220021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91096"/>
                  </a:lnTo>
                  <a:cubicBezTo>
                    <a:pt x="0" y="1843166"/>
                    <a:pt x="25400" y="1888886"/>
                    <a:pt x="63500" y="1918096"/>
                  </a:cubicBezTo>
                  <a:cubicBezTo>
                    <a:pt x="91440" y="1962546"/>
                    <a:pt x="140970" y="1993026"/>
                    <a:pt x="203449" y="1993026"/>
                  </a:cubicBezTo>
                  <a:lnTo>
                    <a:pt x="2239585" y="1993026"/>
                  </a:lnTo>
                  <a:cubicBezTo>
                    <a:pt x="2327215" y="1993026"/>
                    <a:pt x="2398335" y="1921906"/>
                    <a:pt x="2398335" y="1834276"/>
                  </a:cubicBezTo>
                  <a:lnTo>
                    <a:pt x="2398335" y="201930"/>
                  </a:lnTo>
                  <a:cubicBezTo>
                    <a:pt x="2398335" y="149860"/>
                    <a:pt x="2372935" y="104140"/>
                    <a:pt x="2334835" y="74930"/>
                  </a:cubicBezTo>
                  <a:close/>
                  <a:moveTo>
                    <a:pt x="12700" y="17910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200215" y="12700"/>
                  </a:lnTo>
                  <a:cubicBezTo>
                    <a:pt x="2280225" y="12700"/>
                    <a:pt x="2346265" y="78740"/>
                    <a:pt x="2346265" y="158750"/>
                  </a:cubicBezTo>
                  <a:lnTo>
                    <a:pt x="2346265" y="1791096"/>
                  </a:lnTo>
                  <a:cubicBezTo>
                    <a:pt x="2346265" y="1871106"/>
                    <a:pt x="2280225" y="1937146"/>
                    <a:pt x="2200215" y="1937146"/>
                  </a:cubicBezTo>
                  <a:lnTo>
                    <a:pt x="158750" y="1937146"/>
                  </a:lnTo>
                  <a:cubicBezTo>
                    <a:pt x="78740" y="1937146"/>
                    <a:pt x="12700" y="1872376"/>
                    <a:pt x="12700" y="1791096"/>
                  </a:cubicBezTo>
                  <a:close/>
                  <a:moveTo>
                    <a:pt x="2386905" y="1834276"/>
                  </a:moveTo>
                  <a:cubicBezTo>
                    <a:pt x="2386905" y="1914286"/>
                    <a:pt x="2319595" y="1980326"/>
                    <a:pt x="2239585" y="1980326"/>
                  </a:cubicBezTo>
                  <a:lnTo>
                    <a:pt x="203449" y="1980326"/>
                  </a:lnTo>
                  <a:cubicBezTo>
                    <a:pt x="157480" y="1980326"/>
                    <a:pt x="120650" y="1963816"/>
                    <a:pt x="93980" y="1935876"/>
                  </a:cubicBezTo>
                  <a:cubicBezTo>
                    <a:pt x="114300" y="1944766"/>
                    <a:pt x="135890" y="1949846"/>
                    <a:pt x="160020" y="1949846"/>
                  </a:cubicBezTo>
                  <a:lnTo>
                    <a:pt x="2201485" y="1949846"/>
                  </a:lnTo>
                  <a:cubicBezTo>
                    <a:pt x="2289115" y="1949846"/>
                    <a:pt x="2360235" y="1878726"/>
                    <a:pt x="2360235" y="1791096"/>
                  </a:cubicBezTo>
                  <a:lnTo>
                    <a:pt x="2360235" y="158750"/>
                  </a:lnTo>
                  <a:cubicBezTo>
                    <a:pt x="2360235" y="140970"/>
                    <a:pt x="2356425" y="123190"/>
                    <a:pt x="2351345" y="106680"/>
                  </a:cubicBezTo>
                  <a:cubicBezTo>
                    <a:pt x="2372935" y="132080"/>
                    <a:pt x="2386905" y="165100"/>
                    <a:pt x="2386905" y="201930"/>
                  </a:cubicBezTo>
                  <a:lnTo>
                    <a:pt x="2386905" y="1834276"/>
                  </a:lnTo>
                  <a:cubicBezTo>
                    <a:pt x="2386905" y="1834276"/>
                    <a:pt x="2386905" y="1834276"/>
                    <a:pt x="2386905" y="1834276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21" name="Picture 23">
            <a:extLst>
              <a:ext uri="{FF2B5EF4-FFF2-40B4-BE49-F238E27FC236}">
                <a16:creationId xmlns:a16="http://schemas.microsoft.com/office/drawing/2014/main" id="{63CB6021-D51B-C591-723A-906820D42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9163" y="1725351"/>
            <a:ext cx="2224678" cy="224921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EEF7620F-301A-73DA-8915-EA1E4C672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1096" y="4004860"/>
            <a:ext cx="6982760" cy="51545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D87035-A7B7-19F3-AC2D-00F1392B89B7}"/>
              </a:ext>
            </a:extLst>
          </p:cNvPr>
          <p:cNvSpPr txBox="1"/>
          <p:nvPr/>
        </p:nvSpPr>
        <p:spPr>
          <a:xfrm>
            <a:off x="2743300" y="4975278"/>
            <a:ext cx="6251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vi-VN" sz="4000" b="1" i="0" dirty="0">
                <a:effectLst/>
                <a:cs typeface="+mn-ea"/>
                <a:sym typeface="+mn-lt"/>
              </a:rPr>
              <a:t>Chất điện li mạnh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B51C29-13BE-D78E-C1EE-E8039093BFFB}"/>
              </a:ext>
            </a:extLst>
          </p:cNvPr>
          <p:cNvSpPr txBox="1"/>
          <p:nvPr/>
        </p:nvSpPr>
        <p:spPr>
          <a:xfrm>
            <a:off x="10414101" y="4015962"/>
            <a:ext cx="62511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vi-VN" sz="4400" b="1" i="0" dirty="0">
                <a:effectLst/>
                <a:cs typeface="+mn-ea"/>
                <a:sym typeface="+mn-lt"/>
              </a:rPr>
              <a:t>Chất điện li yếu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3F1BAE-8785-2881-80B9-A68D8F56B4A3}"/>
              </a:ext>
            </a:extLst>
          </p:cNvPr>
          <p:cNvSpPr/>
          <p:nvPr/>
        </p:nvSpPr>
        <p:spPr>
          <a:xfrm>
            <a:off x="3147279" y="6508107"/>
            <a:ext cx="5421232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cs typeface="+mn-ea"/>
                <a:sym typeface="+mn-lt"/>
              </a:rPr>
              <a:t>HCl   →    H</a:t>
            </a:r>
            <a:r>
              <a:rPr lang="en-US" sz="4800" baseline="30000" dirty="0">
                <a:cs typeface="+mn-ea"/>
                <a:sym typeface="+mn-lt"/>
              </a:rPr>
              <a:t>+</a:t>
            </a:r>
            <a:r>
              <a:rPr lang="en-US" sz="4800" dirty="0">
                <a:cs typeface="+mn-ea"/>
                <a:sym typeface="+mn-lt"/>
              </a:rPr>
              <a:t> + Cl</a:t>
            </a:r>
            <a:r>
              <a:rPr lang="en-US" sz="4800" baseline="30000" dirty="0">
                <a:cs typeface="+mn-ea"/>
                <a:sym typeface="+mn-lt"/>
              </a:rPr>
              <a:t>-</a:t>
            </a:r>
            <a:endParaRPr lang="en-US" sz="3600" baseline="30000" dirty="0">
              <a:cs typeface="+mn-ea"/>
              <a:sym typeface="+mn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A657594-0926-21E1-6219-C28C23E52563}"/>
              </a:ext>
            </a:extLst>
          </p:cNvPr>
          <p:cNvSpPr/>
          <p:nvPr/>
        </p:nvSpPr>
        <p:spPr>
          <a:xfrm>
            <a:off x="4385960" y="6638782"/>
            <a:ext cx="910019" cy="802605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7018FFC5-264C-EB84-6C6F-F9BEB39454D1}"/>
              </a:ext>
            </a:extLst>
          </p:cNvPr>
          <p:cNvCxnSpPr>
            <a:cxnSpLocks/>
          </p:cNvCxnSpPr>
          <p:nvPr/>
        </p:nvCxnSpPr>
        <p:spPr>
          <a:xfrm>
            <a:off x="5172060" y="7548743"/>
            <a:ext cx="685835" cy="5764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1E7941B-F9A7-9485-9C7E-335A2F232D1F}"/>
              </a:ext>
            </a:extLst>
          </p:cNvPr>
          <p:cNvSpPr txBox="1"/>
          <p:nvPr/>
        </p:nvSpPr>
        <p:spPr>
          <a:xfrm>
            <a:off x="4133088" y="8199866"/>
            <a:ext cx="4424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Mũi</a:t>
            </a:r>
            <a:r>
              <a:rPr lang="en-US" sz="3600" b="1" dirty="0">
                <a:solidFill>
                  <a:srgbClr val="FF5B5F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tên</a:t>
            </a:r>
            <a:r>
              <a:rPr lang="en-US" sz="3600" b="1" dirty="0">
                <a:solidFill>
                  <a:srgbClr val="FF5B5F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một</a:t>
            </a:r>
            <a:r>
              <a:rPr lang="en-US" sz="3600" b="1" dirty="0">
                <a:solidFill>
                  <a:srgbClr val="FF5B5F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chiều</a:t>
            </a:r>
            <a:endParaRPr lang="en-US" sz="3600" dirty="0">
              <a:solidFill>
                <a:srgbClr val="FF5B5F"/>
              </a:solidFill>
              <a:cs typeface="+mn-ea"/>
              <a:sym typeface="+mn-lt"/>
            </a:endParaRP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873C2C8-47F8-EDD9-085D-36E9489C3B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47701"/>
              </p:ext>
            </p:extLst>
          </p:nvPr>
        </p:nvGraphicFramePr>
        <p:xfrm>
          <a:off x="9598165" y="6087955"/>
          <a:ext cx="5972265" cy="80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2112666" imgH="285691" progId="Equation.DSMT4">
                  <p:embed/>
                </p:oleObj>
              </mc:Choice>
              <mc:Fallback>
                <p:oleObj name="Equation" r:id="rId10" imgW="2112666" imgH="2856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98165" y="6087955"/>
                        <a:ext cx="5972265" cy="80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>
            <a:extLst>
              <a:ext uri="{FF2B5EF4-FFF2-40B4-BE49-F238E27FC236}">
                <a16:creationId xmlns:a16="http://schemas.microsoft.com/office/drawing/2014/main" id="{DD01312C-E1A3-7DD0-BA2B-B3C7DE87B67D}"/>
              </a:ext>
            </a:extLst>
          </p:cNvPr>
          <p:cNvSpPr/>
          <p:nvPr/>
        </p:nvSpPr>
        <p:spPr>
          <a:xfrm>
            <a:off x="11606625" y="6087954"/>
            <a:ext cx="1149298" cy="1106352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48F7D921-BD53-457B-6F95-2941DCFCF797}"/>
              </a:ext>
            </a:extLst>
          </p:cNvPr>
          <p:cNvCxnSpPr>
            <a:cxnSpLocks/>
          </p:cNvCxnSpPr>
          <p:nvPr/>
        </p:nvCxnSpPr>
        <p:spPr>
          <a:xfrm>
            <a:off x="12522273" y="7177552"/>
            <a:ext cx="685835" cy="5764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A4E2BE6-1180-B12A-C5D8-853DB79EF7D7}"/>
              </a:ext>
            </a:extLst>
          </p:cNvPr>
          <p:cNvSpPr txBox="1"/>
          <p:nvPr/>
        </p:nvSpPr>
        <p:spPr>
          <a:xfrm>
            <a:off x="11483301" y="7828675"/>
            <a:ext cx="4424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Mũi</a:t>
            </a:r>
            <a:r>
              <a:rPr lang="en-US" sz="3600" b="1" dirty="0">
                <a:solidFill>
                  <a:srgbClr val="FF5B5F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tên</a:t>
            </a:r>
            <a:r>
              <a:rPr lang="en-US" sz="3600" b="1" dirty="0">
                <a:solidFill>
                  <a:srgbClr val="FF5B5F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hai</a:t>
            </a:r>
            <a:r>
              <a:rPr lang="en-US" sz="3600" b="1" dirty="0">
                <a:solidFill>
                  <a:srgbClr val="FF5B5F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srgbClr val="FF5B5F"/>
                </a:solidFill>
                <a:cs typeface="+mn-ea"/>
                <a:sym typeface="+mn-lt"/>
              </a:rPr>
              <a:t>chiều</a:t>
            </a:r>
            <a:endParaRPr lang="en-US" sz="3600" dirty="0">
              <a:solidFill>
                <a:srgbClr val="FF5B5F"/>
              </a:solidFill>
              <a:cs typeface="+mn-ea"/>
              <a:sym typeface="+mn-lt"/>
            </a:endParaRPr>
          </a:p>
        </p:txBody>
      </p:sp>
      <p:sp>
        <p:nvSpPr>
          <p:cNvPr id="2" name="Freeform 22">
            <a:extLst>
              <a:ext uri="{FF2B5EF4-FFF2-40B4-BE49-F238E27FC236}">
                <a16:creationId xmlns:a16="http://schemas.microsoft.com/office/drawing/2014/main" id="{93354F44-EEBC-7751-301F-9BF41BD06FC7}"/>
              </a:ext>
            </a:extLst>
          </p:cNvPr>
          <p:cNvSpPr/>
          <p:nvPr/>
        </p:nvSpPr>
        <p:spPr>
          <a:xfrm>
            <a:off x="6425086" y="1860055"/>
            <a:ext cx="9495278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E98D0-CD11-3603-0F69-93F7D1A6D488}"/>
              </a:ext>
            </a:extLst>
          </p:cNvPr>
          <p:cNvSpPr txBox="1"/>
          <p:nvPr/>
        </p:nvSpPr>
        <p:spPr>
          <a:xfrm>
            <a:off x="6296892" y="1971400"/>
            <a:ext cx="9295394" cy="73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42521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 animBg="1"/>
      <p:bldP spid="32" grpId="0"/>
      <p:bldP spid="35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25F4F6-0F11-B8DD-B2E6-7051A59D308A}"/>
              </a:ext>
            </a:extLst>
          </p:cNvPr>
          <p:cNvCxnSpPr>
            <a:cxnSpLocks/>
          </p:cNvCxnSpPr>
          <p:nvPr/>
        </p:nvCxnSpPr>
        <p:spPr>
          <a:xfrm>
            <a:off x="3846550" y="5055964"/>
            <a:ext cx="1773298" cy="1254274"/>
          </a:xfrm>
          <a:prstGeom prst="straightConnector1">
            <a:avLst/>
          </a:prstGeom>
          <a:ln w="38100">
            <a:solidFill>
              <a:srgbClr val="6B0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6">
            <a:extLst>
              <a:ext uri="{FF2B5EF4-FFF2-40B4-BE49-F238E27FC236}">
                <a16:creationId xmlns:a16="http://schemas.microsoft.com/office/drawing/2014/main" id="{A6F13A41-C83D-E7C8-ACB5-E3ECC9356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571" y="2417467"/>
            <a:ext cx="4426984" cy="1360757"/>
          </a:xfrm>
          <a:prstGeom prst="rect">
            <a:avLst/>
          </a:prstGeom>
          <a:solidFill>
            <a:srgbClr val="C1C1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latin typeface="+mn-lt"/>
                <a:cs typeface="+mn-ea"/>
                <a:sym typeface="+mn-lt"/>
              </a:rPr>
              <a:t>CHẤT ĐIỆN LI MẠNH 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latin typeface="+mn-lt"/>
                <a:cs typeface="+mn-ea"/>
                <a:sym typeface="+mn-lt"/>
              </a:rPr>
              <a:t>(</a:t>
            </a:r>
            <a:r>
              <a:rPr lang="en-US" altLang="en-US" sz="3600" dirty="0" err="1">
                <a:latin typeface="+mn-lt"/>
                <a:cs typeface="+mn-ea"/>
                <a:sym typeface="+mn-lt"/>
              </a:rPr>
              <a:t>Phân</a:t>
            </a:r>
            <a:r>
              <a:rPr lang="en-US" altLang="en-US" sz="3600" dirty="0">
                <a:latin typeface="+mn-lt"/>
                <a:cs typeface="+mn-ea"/>
                <a:sym typeface="+mn-lt"/>
              </a:rPr>
              <a:t> li </a:t>
            </a:r>
            <a:r>
              <a:rPr lang="en-US" altLang="en-US" sz="3600" dirty="0" err="1">
                <a:latin typeface="+mn-lt"/>
                <a:cs typeface="+mn-ea"/>
                <a:sym typeface="+mn-lt"/>
              </a:rPr>
              <a:t>hoàn</a:t>
            </a:r>
            <a:r>
              <a:rPr lang="en-US" altLang="en-US" sz="3600" dirty="0">
                <a:latin typeface="+mn-lt"/>
                <a:cs typeface="+mn-ea"/>
                <a:sym typeface="+mn-lt"/>
              </a:rPr>
              <a:t> </a:t>
            </a:r>
            <a:r>
              <a:rPr lang="en-US" altLang="en-US" sz="3600" dirty="0" err="1">
                <a:latin typeface="+mn-lt"/>
                <a:cs typeface="+mn-ea"/>
                <a:sym typeface="+mn-lt"/>
              </a:rPr>
              <a:t>toàn</a:t>
            </a:r>
            <a:r>
              <a:rPr lang="en-US" altLang="en-US" sz="3600" dirty="0">
                <a:latin typeface="+mn-lt"/>
                <a:cs typeface="+mn-ea"/>
                <a:sym typeface="+mn-lt"/>
              </a:rPr>
              <a:t>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BF35DF0-F397-A603-99CA-7DD521AD5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678" y="8154262"/>
            <a:ext cx="4562777" cy="695960"/>
          </a:xfrm>
          <a:prstGeom prst="rect">
            <a:avLst/>
          </a:prstGeom>
          <a:solidFill>
            <a:srgbClr val="FFB9D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latin typeface="+mn-lt"/>
                <a:cs typeface="+mn-ea"/>
                <a:sym typeface="+mn-lt"/>
              </a:rPr>
              <a:t>CHẤT KHÔNG ĐIỆN LI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B2C18-F020-60FF-F8C0-BFBF157A07EB}"/>
              </a:ext>
            </a:extLst>
          </p:cNvPr>
          <p:cNvSpPr txBox="1"/>
          <p:nvPr/>
        </p:nvSpPr>
        <p:spPr>
          <a:xfrm>
            <a:off x="10359641" y="2035941"/>
            <a:ext cx="5989182" cy="211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cs typeface="+mn-ea"/>
                <a:sym typeface="+mn-lt"/>
              </a:rPr>
              <a:t>Các</a:t>
            </a:r>
            <a:r>
              <a:rPr lang="en-US" sz="2800" b="0" i="0" dirty="0">
                <a:effectLst/>
                <a:cs typeface="+mn-ea"/>
                <a:sym typeface="+mn-lt"/>
              </a:rPr>
              <a:t> acid </a:t>
            </a:r>
            <a:r>
              <a:rPr lang="en-US" sz="2800" b="0" i="0" dirty="0" err="1">
                <a:effectLst/>
                <a:cs typeface="+mn-ea"/>
                <a:sym typeface="+mn-lt"/>
              </a:rPr>
              <a:t>mạnh</a:t>
            </a:r>
            <a:r>
              <a:rPr lang="en-US" sz="2800" b="0" i="0" dirty="0">
                <a:effectLst/>
                <a:cs typeface="+mn-ea"/>
                <a:sym typeface="+mn-lt"/>
              </a:rPr>
              <a:t>: HCI, HNO</a:t>
            </a:r>
            <a:r>
              <a:rPr lang="en-US" sz="2800" b="0" i="0" baseline="-25000" dirty="0">
                <a:effectLst/>
                <a:cs typeface="+mn-ea"/>
                <a:sym typeface="+mn-lt"/>
              </a:rPr>
              <a:t>3</a:t>
            </a:r>
            <a:r>
              <a:rPr lang="en-US" sz="2800" b="0" i="0" dirty="0">
                <a:effectLst/>
                <a:cs typeface="+mn-ea"/>
                <a:sym typeface="+mn-lt"/>
              </a:rPr>
              <a:t>, ……..</a:t>
            </a:r>
          </a:p>
          <a:p>
            <a:pPr marL="457200" indent="-45720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cs typeface="+mn-ea"/>
                <a:sym typeface="+mn-lt"/>
              </a:rPr>
              <a:t>Các</a:t>
            </a:r>
            <a:r>
              <a:rPr lang="en-US" sz="2800" b="0" i="0" dirty="0">
                <a:effectLst/>
                <a:cs typeface="+mn-ea"/>
                <a:sym typeface="+mn-lt"/>
              </a:rPr>
              <a:t> base </a:t>
            </a:r>
            <a:r>
              <a:rPr lang="en-US" sz="2800" b="0" i="0" dirty="0" err="1">
                <a:effectLst/>
                <a:cs typeface="+mn-ea"/>
                <a:sym typeface="+mn-lt"/>
              </a:rPr>
              <a:t>mạnh</a:t>
            </a:r>
            <a:r>
              <a:rPr lang="en-US" sz="2800" b="0" i="0" dirty="0">
                <a:effectLst/>
                <a:cs typeface="+mn-ea"/>
                <a:sym typeface="+mn-lt"/>
              </a:rPr>
              <a:t>: NaOH, KOH, Ca(OH)</a:t>
            </a:r>
            <a:r>
              <a:rPr lang="en-US" sz="2800" b="0" i="0" baseline="-25000" dirty="0">
                <a:effectLst/>
                <a:cs typeface="+mn-ea"/>
                <a:sym typeface="+mn-lt"/>
              </a:rPr>
              <a:t>2</a:t>
            </a:r>
            <a:r>
              <a:rPr lang="en-US" sz="2800" b="0" i="0" dirty="0">
                <a:effectLst/>
                <a:cs typeface="+mn-ea"/>
                <a:sym typeface="+mn-lt"/>
              </a:rPr>
              <a:t>, Ba(OH)</a:t>
            </a:r>
            <a:r>
              <a:rPr lang="en-US" sz="2800" b="0" i="0" baseline="-25000" dirty="0">
                <a:effectLst/>
                <a:cs typeface="+mn-ea"/>
                <a:sym typeface="+mn-lt"/>
              </a:rPr>
              <a:t>2</a:t>
            </a:r>
            <a:r>
              <a:rPr lang="en-US" sz="2800" b="0" i="0" dirty="0">
                <a:effectLst/>
                <a:cs typeface="+mn-ea"/>
                <a:sym typeface="+mn-lt"/>
              </a:rPr>
              <a:t>, ...</a:t>
            </a:r>
          </a:p>
          <a:p>
            <a:pPr marL="457200" indent="-457200" algn="just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cs typeface="+mn-ea"/>
                <a:sym typeface="+mn-lt"/>
              </a:rPr>
              <a:t>Hầu</a:t>
            </a:r>
            <a:r>
              <a:rPr lang="en-US" sz="2800" b="0" i="0" dirty="0">
                <a:effectLst/>
                <a:cs typeface="+mn-ea"/>
                <a:sym typeface="+mn-lt"/>
              </a:rPr>
              <a:t> </a:t>
            </a:r>
            <a:r>
              <a:rPr lang="en-US" sz="2800" b="0" i="0" dirty="0" err="1">
                <a:effectLst/>
                <a:cs typeface="+mn-ea"/>
                <a:sym typeface="+mn-lt"/>
              </a:rPr>
              <a:t>hết</a:t>
            </a:r>
            <a:r>
              <a:rPr lang="en-US" sz="2800" b="0" i="0" dirty="0">
                <a:effectLst/>
                <a:cs typeface="+mn-ea"/>
                <a:sym typeface="+mn-lt"/>
              </a:rPr>
              <a:t> </a:t>
            </a:r>
            <a:r>
              <a:rPr lang="en-US" sz="2800" b="0" i="0" dirty="0" err="1">
                <a:effectLst/>
                <a:cs typeface="+mn-ea"/>
                <a:sym typeface="+mn-lt"/>
              </a:rPr>
              <a:t>các</a:t>
            </a:r>
            <a:r>
              <a:rPr lang="en-US" sz="2800" b="0" i="0" dirty="0">
                <a:effectLst/>
                <a:cs typeface="+mn-ea"/>
                <a:sym typeface="+mn-lt"/>
              </a:rPr>
              <a:t> </a:t>
            </a:r>
            <a:r>
              <a:rPr lang="en-US" sz="2800" b="0" i="0" dirty="0" err="1">
                <a:effectLst/>
                <a:cs typeface="+mn-ea"/>
                <a:sym typeface="+mn-lt"/>
              </a:rPr>
              <a:t>muối</a:t>
            </a:r>
            <a:r>
              <a:rPr lang="en-US" sz="2800" b="0" i="0" dirty="0">
                <a:effectLst/>
                <a:cs typeface="+mn-ea"/>
                <a:sym typeface="+mn-l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8CC83A-77CB-6FA9-AF94-6D478F785B1E}"/>
              </a:ext>
            </a:extLst>
          </p:cNvPr>
          <p:cNvSpPr txBox="1"/>
          <p:nvPr/>
        </p:nvSpPr>
        <p:spPr>
          <a:xfrm>
            <a:off x="10211188" y="5498293"/>
            <a:ext cx="5989182" cy="1595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+mn-ea"/>
                <a:sym typeface="+mn-lt"/>
              </a:rPr>
              <a:t>A</a:t>
            </a:r>
            <a:r>
              <a:rPr lang="vi-VN" sz="2800" b="0" i="0" dirty="0">
                <a:effectLst/>
                <a:cs typeface="+mn-ea"/>
                <a:sym typeface="+mn-lt"/>
              </a:rPr>
              <a:t>cid yếu như CH</a:t>
            </a:r>
            <a:r>
              <a:rPr lang="en-US" sz="2800" b="0" i="0" baseline="-25000" dirty="0">
                <a:effectLst/>
                <a:cs typeface="+mn-ea"/>
                <a:sym typeface="+mn-lt"/>
              </a:rPr>
              <a:t>3</a:t>
            </a:r>
            <a:r>
              <a:rPr lang="vi-VN" sz="2800" b="0" i="0" dirty="0">
                <a:effectLst/>
                <a:cs typeface="+mn-ea"/>
                <a:sym typeface="+mn-lt"/>
              </a:rPr>
              <a:t>COOH, HCIO, HF, H</a:t>
            </a:r>
            <a:r>
              <a:rPr lang="en-US" sz="2800" b="0" i="0" baseline="-25000" dirty="0">
                <a:effectLst/>
                <a:cs typeface="+mn-ea"/>
                <a:sym typeface="+mn-lt"/>
              </a:rPr>
              <a:t>2</a:t>
            </a:r>
            <a:r>
              <a:rPr lang="vi-VN" sz="2800" b="0" i="0" dirty="0">
                <a:effectLst/>
                <a:cs typeface="+mn-ea"/>
                <a:sym typeface="+mn-lt"/>
              </a:rPr>
              <a:t>CO</a:t>
            </a:r>
            <a:r>
              <a:rPr lang="en-US" sz="2800" baseline="-25000" dirty="0">
                <a:cs typeface="+mn-ea"/>
                <a:sym typeface="+mn-lt"/>
              </a:rPr>
              <a:t>3</a:t>
            </a:r>
            <a:r>
              <a:rPr lang="vi-VN" sz="2800" b="0" i="0" dirty="0">
                <a:effectLst/>
                <a:cs typeface="+mn-ea"/>
                <a:sym typeface="+mn-lt"/>
              </a:rPr>
              <a:t>...</a:t>
            </a:r>
            <a:r>
              <a:rPr lang="en-US" sz="2800" b="0" i="0" dirty="0">
                <a:effectLst/>
                <a:cs typeface="+mn-ea"/>
                <a:sym typeface="+mn-lt"/>
              </a:rPr>
              <a:t>...</a:t>
            </a:r>
            <a:endParaRPr lang="vi-VN" sz="2800" b="0" i="0" dirty="0">
              <a:effectLst/>
              <a:cs typeface="+mn-ea"/>
              <a:sym typeface="+mn-lt"/>
            </a:endParaRPr>
          </a:p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+mn-ea"/>
                <a:sym typeface="+mn-lt"/>
              </a:rPr>
              <a:t>B</a:t>
            </a:r>
            <a:r>
              <a:rPr lang="vi-VN" sz="2800" b="0" i="0" dirty="0">
                <a:effectLst/>
                <a:cs typeface="+mn-ea"/>
                <a:sym typeface="+mn-lt"/>
              </a:rPr>
              <a:t>ase yếu như Cu(OH)</a:t>
            </a:r>
            <a:r>
              <a:rPr lang="vi-VN" sz="2800" b="0" i="0" baseline="-25000" dirty="0">
                <a:effectLst/>
                <a:cs typeface="+mn-ea"/>
                <a:sym typeface="+mn-lt"/>
              </a:rPr>
              <a:t>2</a:t>
            </a:r>
            <a:r>
              <a:rPr lang="vi-VN" sz="2800" b="0" i="0" dirty="0">
                <a:effectLst/>
                <a:cs typeface="+mn-ea"/>
                <a:sym typeface="+mn-lt"/>
              </a:rPr>
              <a:t>, Fe(OH)</a:t>
            </a:r>
            <a:r>
              <a:rPr lang="vi-VN" sz="2800" b="0" i="0" baseline="-25000" dirty="0">
                <a:effectLst/>
                <a:cs typeface="+mn-ea"/>
                <a:sym typeface="+mn-lt"/>
              </a:rPr>
              <a:t>2</a:t>
            </a:r>
            <a:r>
              <a:rPr lang="vi-VN" sz="2800" b="0" i="0" dirty="0">
                <a:effectLst/>
                <a:cs typeface="+mn-ea"/>
                <a:sym typeface="+mn-lt"/>
              </a:rPr>
              <a:t>,</a:t>
            </a:r>
            <a:r>
              <a:rPr lang="en-US" sz="2800" b="0" i="0" dirty="0">
                <a:effectLst/>
                <a:cs typeface="+mn-ea"/>
                <a:sym typeface="+mn-lt"/>
              </a:rPr>
              <a:t>…..</a:t>
            </a:r>
          </a:p>
        </p:txBody>
      </p:sp>
      <p:pic>
        <p:nvPicPr>
          <p:cNvPr id="15" name="Picture 25">
            <a:extLst>
              <a:ext uri="{FF2B5EF4-FFF2-40B4-BE49-F238E27FC236}">
                <a16:creationId xmlns:a16="http://schemas.microsoft.com/office/drawing/2014/main" id="{ADB93A7A-4991-BFF1-B464-7FBE3C75A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70571" y="6751439"/>
            <a:ext cx="2206029" cy="229360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FC3DE32-BC1D-602E-BF23-63FE3BDCBBFC}"/>
              </a:ext>
            </a:extLst>
          </p:cNvPr>
          <p:cNvCxnSpPr>
            <a:cxnSpLocks/>
          </p:cNvCxnSpPr>
          <p:nvPr/>
        </p:nvCxnSpPr>
        <p:spPr>
          <a:xfrm>
            <a:off x="3957246" y="5293160"/>
            <a:ext cx="1713677" cy="3446278"/>
          </a:xfrm>
          <a:prstGeom prst="straightConnector1">
            <a:avLst/>
          </a:prstGeom>
          <a:ln w="38100">
            <a:solidFill>
              <a:srgbClr val="6B0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6">
            <a:extLst>
              <a:ext uri="{FF2B5EF4-FFF2-40B4-BE49-F238E27FC236}">
                <a16:creationId xmlns:a16="http://schemas.microsoft.com/office/drawing/2014/main" id="{4B6A70FA-5777-1324-A2F2-3CCF38518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32" y="5559566"/>
            <a:ext cx="4421440" cy="1360757"/>
          </a:xfrm>
          <a:prstGeom prst="rect">
            <a:avLst/>
          </a:prstGeom>
          <a:solidFill>
            <a:srgbClr val="FFB9D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latin typeface="+mn-lt"/>
                <a:cs typeface="+mn-ea"/>
                <a:sym typeface="+mn-lt"/>
              </a:rPr>
              <a:t>CHẤT ĐIỆN LI YẾU 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latin typeface="+mn-lt"/>
                <a:cs typeface="+mn-ea"/>
                <a:sym typeface="+mn-lt"/>
              </a:rPr>
              <a:t>(</a:t>
            </a:r>
            <a:r>
              <a:rPr lang="en-US" altLang="en-US" sz="3600" dirty="0" err="1">
                <a:latin typeface="+mn-lt"/>
                <a:cs typeface="+mn-ea"/>
                <a:sym typeface="+mn-lt"/>
              </a:rPr>
              <a:t>Phân</a:t>
            </a:r>
            <a:r>
              <a:rPr lang="en-US" altLang="en-US" sz="3600" dirty="0">
                <a:latin typeface="+mn-lt"/>
                <a:cs typeface="+mn-ea"/>
                <a:sym typeface="+mn-lt"/>
              </a:rPr>
              <a:t> li </a:t>
            </a:r>
            <a:r>
              <a:rPr lang="en-US" altLang="en-US" sz="3600" dirty="0" err="1">
                <a:latin typeface="+mn-lt"/>
                <a:cs typeface="+mn-ea"/>
                <a:sym typeface="+mn-lt"/>
              </a:rPr>
              <a:t>một</a:t>
            </a:r>
            <a:r>
              <a:rPr lang="en-US" altLang="en-US" sz="3600" dirty="0">
                <a:latin typeface="+mn-lt"/>
                <a:cs typeface="+mn-ea"/>
                <a:sym typeface="+mn-lt"/>
              </a:rPr>
              <a:t> </a:t>
            </a:r>
            <a:r>
              <a:rPr lang="en-US" altLang="en-US" sz="3600" dirty="0" err="1">
                <a:latin typeface="+mn-lt"/>
                <a:cs typeface="+mn-ea"/>
                <a:sym typeface="+mn-lt"/>
              </a:rPr>
              <a:t>phần</a:t>
            </a:r>
            <a:r>
              <a:rPr lang="en-US" altLang="en-US" sz="3600" dirty="0">
                <a:latin typeface="+mn-lt"/>
                <a:cs typeface="+mn-ea"/>
                <a:sym typeface="+mn-lt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C60AB6-AC8E-DE8B-78A4-799DE4EEFEDA}"/>
              </a:ext>
            </a:extLst>
          </p:cNvPr>
          <p:cNvSpPr txBox="1"/>
          <p:nvPr/>
        </p:nvSpPr>
        <p:spPr>
          <a:xfrm>
            <a:off x="10540744" y="8246089"/>
            <a:ext cx="5989182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+mn-ea"/>
                <a:sym typeface="+mn-lt"/>
              </a:rPr>
              <a:t>Glucose, ethanol…….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662916-7D8B-BD8E-1B7A-BDE406653F9F}"/>
              </a:ext>
            </a:extLst>
          </p:cNvPr>
          <p:cNvCxnSpPr/>
          <p:nvPr/>
        </p:nvCxnSpPr>
        <p:spPr>
          <a:xfrm flipV="1">
            <a:off x="3845776" y="3557257"/>
            <a:ext cx="1676709" cy="1532013"/>
          </a:xfrm>
          <a:prstGeom prst="straightConnector1">
            <a:avLst/>
          </a:prstGeom>
          <a:ln w="38100">
            <a:solidFill>
              <a:srgbClr val="6B0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59E6C3-4085-EFB0-8926-103CF05B2E59}"/>
              </a:ext>
            </a:extLst>
          </p:cNvPr>
          <p:cNvSpPr txBox="1"/>
          <p:nvPr/>
        </p:nvSpPr>
        <p:spPr>
          <a:xfrm>
            <a:off x="1432195" y="4423802"/>
            <a:ext cx="2286000" cy="1323439"/>
          </a:xfrm>
          <a:prstGeom prst="rect">
            <a:avLst/>
          </a:prstGeom>
          <a:solidFill>
            <a:srgbClr val="EC40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+mn-ea"/>
                <a:sym typeface="+mn-lt"/>
              </a:rPr>
              <a:t>CHẤT ĐIỆN LI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CCD99A-E09B-ABC3-5DF9-461737F83FC4}"/>
              </a:ext>
            </a:extLst>
          </p:cNvPr>
          <p:cNvCxnSpPr>
            <a:cxnSpLocks/>
          </p:cNvCxnSpPr>
          <p:nvPr/>
        </p:nvCxnSpPr>
        <p:spPr>
          <a:xfrm>
            <a:off x="3865441" y="5106862"/>
            <a:ext cx="1713677" cy="3446278"/>
          </a:xfrm>
          <a:prstGeom prst="straightConnector1">
            <a:avLst/>
          </a:prstGeom>
          <a:ln w="38100">
            <a:solidFill>
              <a:srgbClr val="6B0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5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4" grpId="0"/>
      <p:bldP spid="19" grpId="0" animBg="1"/>
      <p:bldP spid="20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497642" y="1982825"/>
            <a:ext cx="9443237" cy="674871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929552" y="2425190"/>
            <a:ext cx="6758836" cy="4690510"/>
            <a:chOff x="0" y="0"/>
            <a:chExt cx="1710240" cy="1238517"/>
          </a:xfrm>
          <a:solidFill>
            <a:srgbClr val="E5E5FF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grpFill/>
            <a:ln w="38100">
              <a:solidFill>
                <a:srgbClr val="C3CBFC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40644" y="2762750"/>
            <a:ext cx="7348228" cy="50917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nhỏ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 giọt dung dịch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NaOH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thì nồng độ H</a:t>
            </a:r>
            <a:r>
              <a:rPr kumimoji="0" lang="nl-NL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giảm xuống =&gt; cân bằng (2) chuyển dịch theo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thuận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705" algn="l"/>
                <a:tab pos="3420110" algn="l"/>
                <a:tab pos="5039995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nhỏ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vài giọt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nl-NL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COONa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thì nồng độ CH</a:t>
            </a:r>
            <a:r>
              <a:rPr kumimoji="0" lang="nl-NL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</a:t>
            </a:r>
            <a:r>
              <a:rPr kumimoji="0" lang="nl-NL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tăng lên =&gt; cân bằng (2) chuyển dịch theo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nghịch.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929552" y="2019266"/>
            <a:ext cx="2933700" cy="811846"/>
            <a:chOff x="0" y="0"/>
            <a:chExt cx="772662" cy="2138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2662" cy="213820"/>
            </a:xfrm>
            <a:custGeom>
              <a:avLst/>
              <a:gdLst/>
              <a:ahLst/>
              <a:cxnLst/>
              <a:rect l="l" t="t" r="r" b="b"/>
              <a:pathLst>
                <a:path w="772662" h="213820">
                  <a:moveTo>
                    <a:pt x="65974" y="0"/>
                  </a:moveTo>
                  <a:lnTo>
                    <a:pt x="706688" y="0"/>
                  </a:lnTo>
                  <a:cubicBezTo>
                    <a:pt x="724185" y="0"/>
                    <a:pt x="740966" y="6951"/>
                    <a:pt x="753338" y="19323"/>
                  </a:cubicBezTo>
                  <a:cubicBezTo>
                    <a:pt x="765711" y="31696"/>
                    <a:pt x="772662" y="48477"/>
                    <a:pt x="772662" y="65974"/>
                  </a:cubicBezTo>
                  <a:lnTo>
                    <a:pt x="772662" y="147846"/>
                  </a:lnTo>
                  <a:cubicBezTo>
                    <a:pt x="772662" y="165343"/>
                    <a:pt x="765711" y="182124"/>
                    <a:pt x="753338" y="194496"/>
                  </a:cubicBezTo>
                  <a:cubicBezTo>
                    <a:pt x="740966" y="206869"/>
                    <a:pt x="724185" y="213820"/>
                    <a:pt x="706688" y="213820"/>
                  </a:cubicBezTo>
                  <a:lnTo>
                    <a:pt x="65974" y="213820"/>
                  </a:lnTo>
                  <a:cubicBezTo>
                    <a:pt x="48477" y="213820"/>
                    <a:pt x="31696" y="206869"/>
                    <a:pt x="19323" y="194496"/>
                  </a:cubicBezTo>
                  <a:cubicBezTo>
                    <a:pt x="6951" y="182124"/>
                    <a:pt x="0" y="165343"/>
                    <a:pt x="0" y="147846"/>
                  </a:cubicBezTo>
                  <a:lnTo>
                    <a:pt x="0" y="65974"/>
                  </a:lnTo>
                  <a:cubicBezTo>
                    <a:pt x="0" y="48477"/>
                    <a:pt x="6951" y="31696"/>
                    <a:pt x="19323" y="19323"/>
                  </a:cubicBezTo>
                  <a:cubicBezTo>
                    <a:pt x="31696" y="6951"/>
                    <a:pt x="48477" y="0"/>
                    <a:pt x="65974" y="0"/>
                  </a:cubicBezTo>
                  <a:close/>
                </a:path>
              </a:pathLst>
            </a:custGeom>
            <a:solidFill>
              <a:srgbClr val="C3CBFC"/>
            </a:solidFill>
            <a:ln w="38100">
              <a:solidFill>
                <a:srgbClr val="C3CBFC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215291" y="2147197"/>
            <a:ext cx="20598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5. </a:t>
            </a:r>
          </a:p>
        </p:txBody>
      </p:sp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9750" y="3967322"/>
            <a:ext cx="55913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nhỏ thêm vài giọt dung dịch NaOH hoặc CH</a:t>
            </a:r>
            <a:r>
              <a:rPr kumimoji="0" lang="nl-NL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COONa thì cân bằng (2) chuyển dịch theo chiều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8181410-3665-3F46-DBE5-83823AEB6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207086"/>
              </p:ext>
            </p:extLst>
          </p:nvPr>
        </p:nvGraphicFramePr>
        <p:xfrm>
          <a:off x="1776413" y="3132138"/>
          <a:ext cx="69119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6" imgW="2336760" imgH="279360" progId="Equation.DSMT4">
                  <p:embed/>
                </p:oleObj>
              </mc:Choice>
              <mc:Fallback>
                <p:oleObj name="Equation" r:id="rId6" imgW="2336760" imgH="27936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873C2C8-47F8-EDD9-085D-36E9489C3B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6413" y="3132138"/>
                        <a:ext cx="691197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>
            <a:extLst>
              <a:ext uri="{FF2B5EF4-FFF2-40B4-BE49-F238E27FC236}">
                <a16:creationId xmlns:a16="http://schemas.microsoft.com/office/drawing/2014/main" id="{B3A58D58-48C1-E640-CDF9-D00D115851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9273">
            <a:off x="4651139" y="7315903"/>
            <a:ext cx="2554164" cy="16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96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482618" y="4525145"/>
            <a:ext cx="9074422" cy="1113799"/>
            <a:chOff x="0" y="0"/>
            <a:chExt cx="1651102" cy="2933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51102" cy="293346"/>
            </a:xfrm>
            <a:custGeom>
              <a:avLst/>
              <a:gdLst/>
              <a:ahLst/>
              <a:cxnLst/>
              <a:rect l="l" t="t" r="r" b="b"/>
              <a:pathLst>
                <a:path w="1651102" h="293346">
                  <a:moveTo>
                    <a:pt x="62982" y="0"/>
                  </a:moveTo>
                  <a:lnTo>
                    <a:pt x="1588120" y="0"/>
                  </a:lnTo>
                  <a:cubicBezTo>
                    <a:pt x="1622904" y="0"/>
                    <a:pt x="1651102" y="28198"/>
                    <a:pt x="1651102" y="62982"/>
                  </a:cubicBezTo>
                  <a:lnTo>
                    <a:pt x="1651102" y="230364"/>
                  </a:lnTo>
                  <a:cubicBezTo>
                    <a:pt x="1651102" y="265148"/>
                    <a:pt x="1622904" y="293346"/>
                    <a:pt x="1588120" y="293346"/>
                  </a:cubicBezTo>
                  <a:lnTo>
                    <a:pt x="62982" y="293346"/>
                  </a:lnTo>
                  <a:cubicBezTo>
                    <a:pt x="28198" y="293346"/>
                    <a:pt x="0" y="265148"/>
                    <a:pt x="0" y="230364"/>
                  </a:cubicBezTo>
                  <a:lnTo>
                    <a:pt x="0" y="62982"/>
                  </a:lnTo>
                  <a:cubicBezTo>
                    <a:pt x="0" y="28198"/>
                    <a:pt x="28198" y="0"/>
                    <a:pt x="629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00808" y="4635321"/>
            <a:ext cx="1123090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01.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500808" y="5883727"/>
            <a:ext cx="9056232" cy="1113799"/>
            <a:chOff x="0" y="0"/>
            <a:chExt cx="1651102" cy="2933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51102" cy="293346"/>
            </a:xfrm>
            <a:custGeom>
              <a:avLst/>
              <a:gdLst/>
              <a:ahLst/>
              <a:cxnLst/>
              <a:rect l="l" t="t" r="r" b="b"/>
              <a:pathLst>
                <a:path w="1651102" h="293346">
                  <a:moveTo>
                    <a:pt x="62982" y="0"/>
                  </a:moveTo>
                  <a:lnTo>
                    <a:pt x="1588120" y="0"/>
                  </a:lnTo>
                  <a:cubicBezTo>
                    <a:pt x="1622904" y="0"/>
                    <a:pt x="1651102" y="28198"/>
                    <a:pt x="1651102" y="62982"/>
                  </a:cubicBezTo>
                  <a:lnTo>
                    <a:pt x="1651102" y="230364"/>
                  </a:lnTo>
                  <a:cubicBezTo>
                    <a:pt x="1651102" y="265148"/>
                    <a:pt x="1622904" y="293346"/>
                    <a:pt x="1588120" y="293346"/>
                  </a:cubicBezTo>
                  <a:lnTo>
                    <a:pt x="62982" y="293346"/>
                  </a:lnTo>
                  <a:cubicBezTo>
                    <a:pt x="28198" y="293346"/>
                    <a:pt x="0" y="265148"/>
                    <a:pt x="0" y="230364"/>
                  </a:cubicBezTo>
                  <a:lnTo>
                    <a:pt x="0" y="62982"/>
                  </a:lnTo>
                  <a:cubicBezTo>
                    <a:pt x="0" y="28198"/>
                    <a:pt x="28198" y="0"/>
                    <a:pt x="629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18999" y="7242308"/>
            <a:ext cx="9038041" cy="1113799"/>
            <a:chOff x="0" y="0"/>
            <a:chExt cx="1651102" cy="2933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51102" cy="293346"/>
            </a:xfrm>
            <a:custGeom>
              <a:avLst/>
              <a:gdLst/>
              <a:ahLst/>
              <a:cxnLst/>
              <a:rect l="l" t="t" r="r" b="b"/>
              <a:pathLst>
                <a:path w="1651102" h="293346">
                  <a:moveTo>
                    <a:pt x="62982" y="0"/>
                  </a:moveTo>
                  <a:lnTo>
                    <a:pt x="1588120" y="0"/>
                  </a:lnTo>
                  <a:cubicBezTo>
                    <a:pt x="1622904" y="0"/>
                    <a:pt x="1651102" y="28198"/>
                    <a:pt x="1651102" y="62982"/>
                  </a:cubicBezTo>
                  <a:lnTo>
                    <a:pt x="1651102" y="230364"/>
                  </a:lnTo>
                  <a:cubicBezTo>
                    <a:pt x="1651102" y="265148"/>
                    <a:pt x="1622904" y="293346"/>
                    <a:pt x="1588120" y="293346"/>
                  </a:cubicBezTo>
                  <a:lnTo>
                    <a:pt x="62982" y="293346"/>
                  </a:lnTo>
                  <a:cubicBezTo>
                    <a:pt x="28198" y="293346"/>
                    <a:pt x="0" y="265148"/>
                    <a:pt x="0" y="230364"/>
                  </a:cubicBezTo>
                  <a:lnTo>
                    <a:pt x="0" y="62982"/>
                  </a:lnTo>
                  <a:cubicBezTo>
                    <a:pt x="0" y="28198"/>
                    <a:pt x="28198" y="0"/>
                    <a:pt x="629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500808" y="5880239"/>
            <a:ext cx="1123090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00808" y="7277239"/>
            <a:ext cx="1123090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03.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162104" y="2059214"/>
            <a:ext cx="13916095" cy="1651606"/>
          </a:xfrm>
          <a:prstGeom prst="rect">
            <a:avLst/>
          </a:prstGeom>
          <a:solidFill>
            <a:srgbClr val="E5E5FF"/>
          </a:solidFill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6.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Viết phương trình điện li (nếu có) của các chất sau khi hòa tan vào nước: HNO</a:t>
            </a:r>
            <a:r>
              <a:rPr kumimoji="0" lang="nl-NL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Ca(OH)</a:t>
            </a:r>
            <a:r>
              <a:rPr kumimoji="0" lang="nl-NL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BaCl</a:t>
            </a:r>
            <a:r>
              <a:rPr kumimoji="0" lang="nl-NL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471895"/>
              </p:ext>
            </p:extLst>
          </p:nvPr>
        </p:nvGraphicFramePr>
        <p:xfrm>
          <a:off x="7091846" y="4583568"/>
          <a:ext cx="5137427" cy="94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6" imgW="1295400" imgH="241300" progId="Equation.DSMT4">
                  <p:embed/>
                </p:oleObj>
              </mc:Choice>
              <mc:Fallback>
                <p:oleObj name="Equation" r:id="rId6" imgW="1295400" imgH="241300" progId="Equation.DSMT4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846" y="4583568"/>
                        <a:ext cx="5137427" cy="948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597806"/>
              </p:ext>
            </p:extLst>
          </p:nvPr>
        </p:nvGraphicFramePr>
        <p:xfrm>
          <a:off x="6748905" y="5964640"/>
          <a:ext cx="6554909" cy="871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8" imgW="1663700" imgH="241300" progId="Equation.DSMT4">
                  <p:embed/>
                </p:oleObj>
              </mc:Choice>
              <mc:Fallback>
                <p:oleObj name="Equation" r:id="rId8" imgW="1663700" imgH="241300" progId="Equation.DSMT4">
                  <p:embed/>
                  <p:pic>
                    <p:nvPicPr>
                      <p:cNvPr id="46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905" y="5964640"/>
                        <a:ext cx="6554909" cy="871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345219"/>
              </p:ext>
            </p:extLst>
          </p:nvPr>
        </p:nvGraphicFramePr>
        <p:xfrm>
          <a:off x="6980784" y="7388260"/>
          <a:ext cx="5742053" cy="93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0" imgW="1397000" imgH="241300" progId="Equation.DSMT4">
                  <p:embed/>
                </p:oleObj>
              </mc:Choice>
              <mc:Fallback>
                <p:oleObj name="Equation" r:id="rId10" imgW="1397000" imgH="24130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784" y="7388260"/>
                        <a:ext cx="5742053" cy="935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5">
            <a:extLst>
              <a:ext uri="{FF2B5EF4-FFF2-40B4-BE49-F238E27FC236}">
                <a16:creationId xmlns:a16="http://schemas.microsoft.com/office/drawing/2014/main" id="{ABD6762C-C982-627F-0A0B-E25D986F3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171880" y="5143500"/>
            <a:ext cx="2679236" cy="27855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2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9004" y="1639803"/>
            <a:ext cx="2631012" cy="26698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11400" y="7918790"/>
            <a:ext cx="1707441" cy="173264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235581" y="2917735"/>
            <a:ext cx="8334631" cy="78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 Two" panose="02000506000000020003" pitchFamily="2" charset="0"/>
                <a:ea typeface="Cambria"/>
                <a:cs typeface="+mn-ea"/>
                <a:sym typeface="+mn-lt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 Two" panose="02000506000000020003" pitchFamily="2" charset="0"/>
                <a:ea typeface="Cambria"/>
                <a:cs typeface="+mn-ea"/>
                <a:sym typeface="+mn-lt"/>
              </a:rPr>
              <a:t>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E23A00-FF3F-F3E2-7643-B321076519CE}"/>
              </a:ext>
            </a:extLst>
          </p:cNvPr>
          <p:cNvSpPr/>
          <p:nvPr/>
        </p:nvSpPr>
        <p:spPr>
          <a:xfrm>
            <a:off x="2524561" y="3736475"/>
            <a:ext cx="13238877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Cân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bằng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trong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 dung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dịch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8064A2"/>
                  </a:solidFill>
                  <a:prstDash val="solid"/>
                </a:ln>
                <a:solidFill>
                  <a:srgbClr val="9F9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obster Two" panose="02000506000000020003" pitchFamily="2" charset="0"/>
                <a:ea typeface="Cambria"/>
                <a:cs typeface="+mn-cs"/>
              </a:rPr>
              <a:t>nước</a:t>
            </a:r>
            <a:endParaRPr kumimoji="0" lang="en-US" sz="13800" b="1" i="0" u="none" strike="noStrike" kern="1200" cap="none" spc="0" normalizeH="0" baseline="0" noProof="0" dirty="0">
              <a:ln w="12700">
                <a:solidFill>
                  <a:srgbClr val="8064A2"/>
                </a:solidFill>
                <a:prstDash val="solid"/>
              </a:ln>
              <a:solidFill>
                <a:srgbClr val="9F9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obster Two" panose="02000506000000020003" pitchFamily="2" charset="0"/>
              <a:ea typeface="Cambria"/>
              <a:cs typeface="+mn-cs"/>
            </a:endParaRPr>
          </a:p>
        </p:txBody>
      </p:sp>
      <p:pic>
        <p:nvPicPr>
          <p:cNvPr id="17" name="Graphic 16" descr="Flask">
            <a:extLst>
              <a:ext uri="{FF2B5EF4-FFF2-40B4-BE49-F238E27FC236}">
                <a16:creationId xmlns:a16="http://schemas.microsoft.com/office/drawing/2014/main" id="{B3DD35B7-F9B8-F449-797D-C6B0EF629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362182">
            <a:off x="13810938" y="1993136"/>
            <a:ext cx="1828800" cy="1828800"/>
          </a:xfrm>
          <a:prstGeom prst="rect">
            <a:avLst/>
          </a:prstGeom>
        </p:spPr>
      </p:pic>
      <p:pic>
        <p:nvPicPr>
          <p:cNvPr id="18" name="Graphic 17" descr="Flask">
            <a:extLst>
              <a:ext uri="{FF2B5EF4-FFF2-40B4-BE49-F238E27FC236}">
                <a16:creationId xmlns:a16="http://schemas.microsoft.com/office/drawing/2014/main" id="{FA54B963-5E6D-47F3-4105-B13E5616D6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27256">
            <a:off x="1610160" y="7081362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FDF5647-DA46-DC77-AC1A-AC452FCC220B}"/>
              </a:ext>
            </a:extLst>
          </p:cNvPr>
          <p:cNvSpPr txBox="1"/>
          <p:nvPr/>
        </p:nvSpPr>
        <p:spPr>
          <a:xfrm>
            <a:off x="2209800" y="2014021"/>
            <a:ext cx="13868400" cy="2503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cs typeface="+mn-ea"/>
                <a:sym typeface="+mn-lt"/>
              </a:rPr>
              <a:t>II. THUYẾT BRONSTED – LOWRY VỀ ACID - BASE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93B45FB-45C5-A415-F410-B81D123B3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2222"/>
          <a:stretch/>
        </p:blipFill>
        <p:spPr bwMode="auto">
          <a:xfrm>
            <a:off x="4344875" y="4696025"/>
            <a:ext cx="9598250" cy="439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51362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2209800" y="2005983"/>
            <a:ext cx="13959086" cy="959285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1716E5F0-9AA8-27FD-4C63-04854502458F}"/>
              </a:ext>
            </a:extLst>
          </p:cNvPr>
          <p:cNvSpPr txBox="1"/>
          <p:nvPr/>
        </p:nvSpPr>
        <p:spPr>
          <a:xfrm>
            <a:off x="1943394" y="2023247"/>
            <a:ext cx="1466357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– base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Bronsted - Lowry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B3040-2D8B-2043-0C66-B768B64262FD}"/>
              </a:ext>
            </a:extLst>
          </p:cNvPr>
          <p:cNvSpPr txBox="1"/>
          <p:nvPr/>
        </p:nvSpPr>
        <p:spPr>
          <a:xfrm>
            <a:off x="1973169" y="7953564"/>
            <a:ext cx="12778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HCl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36EAC-8A4C-5E28-CA0F-3EC434214271}"/>
              </a:ext>
            </a:extLst>
          </p:cNvPr>
          <p:cNvSpPr txBox="1"/>
          <p:nvPr/>
        </p:nvSpPr>
        <p:spPr>
          <a:xfrm>
            <a:off x="4024133" y="7936296"/>
            <a:ext cx="17309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NaOH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4CD93-174D-B267-05A2-37C441433506}"/>
              </a:ext>
            </a:extLst>
          </p:cNvPr>
          <p:cNvSpPr txBox="1"/>
          <p:nvPr/>
        </p:nvSpPr>
        <p:spPr>
          <a:xfrm>
            <a:off x="5895134" y="7923028"/>
            <a:ext cx="24178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Na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A99EBC-5B65-D00C-233A-FC2E35208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42" b="3713"/>
          <a:stretch/>
        </p:blipFill>
        <p:spPr>
          <a:xfrm>
            <a:off x="1770042" y="3966081"/>
            <a:ext cx="6542984" cy="3941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B8B26-288A-9C3A-C89E-C0A6501C98EB}"/>
              </a:ext>
            </a:extLst>
          </p:cNvPr>
          <p:cNvSpPr txBox="1"/>
          <p:nvPr/>
        </p:nvSpPr>
        <p:spPr>
          <a:xfrm>
            <a:off x="1605974" y="3448214"/>
            <a:ext cx="17309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772D0-C01F-B3F6-77EE-F22009328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237" y="5513058"/>
            <a:ext cx="7961507" cy="3602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0066CA-EE22-AEC8-432A-0A3DA47AC7FF}"/>
              </a:ext>
            </a:extLst>
          </p:cNvPr>
          <p:cNvSpPr txBox="1"/>
          <p:nvPr/>
        </p:nvSpPr>
        <p:spPr>
          <a:xfrm>
            <a:off x="7849177" y="3155768"/>
            <a:ext cx="8361881" cy="3147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Chuẩn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3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. 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base?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E10D37-C49C-5606-3D1D-1D243E555BF2}"/>
              </a:ext>
            </a:extLst>
          </p:cNvPr>
          <p:cNvCxnSpPr/>
          <p:nvPr/>
        </p:nvCxnSpPr>
        <p:spPr>
          <a:xfrm>
            <a:off x="2667000" y="4076700"/>
            <a:ext cx="1981200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497642" y="1982825"/>
            <a:ext cx="9443237" cy="674871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929551" y="2425190"/>
            <a:ext cx="6252757" cy="5613910"/>
            <a:chOff x="0" y="0"/>
            <a:chExt cx="1710240" cy="12385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29552" y="2019266"/>
            <a:ext cx="2933700" cy="811846"/>
            <a:chOff x="0" y="0"/>
            <a:chExt cx="772662" cy="2138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2662" cy="213820"/>
            </a:xfrm>
            <a:custGeom>
              <a:avLst/>
              <a:gdLst/>
              <a:ahLst/>
              <a:cxnLst/>
              <a:rect l="l" t="t" r="r" b="b"/>
              <a:pathLst>
                <a:path w="772662" h="213820">
                  <a:moveTo>
                    <a:pt x="65974" y="0"/>
                  </a:moveTo>
                  <a:lnTo>
                    <a:pt x="706688" y="0"/>
                  </a:lnTo>
                  <a:cubicBezTo>
                    <a:pt x="724185" y="0"/>
                    <a:pt x="740966" y="6951"/>
                    <a:pt x="753338" y="19323"/>
                  </a:cubicBezTo>
                  <a:cubicBezTo>
                    <a:pt x="765711" y="31696"/>
                    <a:pt x="772662" y="48477"/>
                    <a:pt x="772662" y="65974"/>
                  </a:cubicBezTo>
                  <a:lnTo>
                    <a:pt x="772662" y="147846"/>
                  </a:lnTo>
                  <a:cubicBezTo>
                    <a:pt x="772662" y="165343"/>
                    <a:pt x="765711" y="182124"/>
                    <a:pt x="753338" y="194496"/>
                  </a:cubicBezTo>
                  <a:cubicBezTo>
                    <a:pt x="740966" y="206869"/>
                    <a:pt x="724185" y="213820"/>
                    <a:pt x="706688" y="213820"/>
                  </a:cubicBezTo>
                  <a:lnTo>
                    <a:pt x="65974" y="213820"/>
                  </a:lnTo>
                  <a:cubicBezTo>
                    <a:pt x="48477" y="213820"/>
                    <a:pt x="31696" y="206869"/>
                    <a:pt x="19323" y="194496"/>
                  </a:cubicBezTo>
                  <a:cubicBezTo>
                    <a:pt x="6951" y="182124"/>
                    <a:pt x="0" y="165343"/>
                    <a:pt x="0" y="147846"/>
                  </a:cubicBezTo>
                  <a:lnTo>
                    <a:pt x="0" y="65974"/>
                  </a:lnTo>
                  <a:cubicBezTo>
                    <a:pt x="0" y="48477"/>
                    <a:pt x="6951" y="31696"/>
                    <a:pt x="19323" y="19323"/>
                  </a:cubicBezTo>
                  <a:cubicBezTo>
                    <a:pt x="31696" y="6951"/>
                    <a:pt x="48477" y="0"/>
                    <a:pt x="65974" y="0"/>
                  </a:cubicBezTo>
                  <a:close/>
                </a:path>
              </a:pathLst>
            </a:custGeom>
            <a:solidFill>
              <a:srgbClr val="C3CBFC"/>
            </a:solidFill>
            <a:ln w="38100">
              <a:solidFill>
                <a:srgbClr val="C3CBFC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215291" y="2147197"/>
            <a:ext cx="20598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Câu 7 </a:t>
            </a:r>
          </a:p>
        </p:txBody>
      </p:sp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03453" y="3171977"/>
            <a:ext cx="6222090" cy="443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179705" algn="l"/>
                <a:tab pos="3420110" algn="l"/>
                <a:tab pos="5039995" algn="l"/>
              </a:tabLs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2.5 ,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179705" algn="l"/>
                <a:tab pos="3420110" algn="l"/>
                <a:tab pos="5039995" algn="l"/>
              </a:tabLst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acid- base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2.5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3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81" y="2341998"/>
            <a:ext cx="7834341" cy="63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1871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497642" y="1982825"/>
            <a:ext cx="9443237" cy="6748717"/>
          </a:xfrm>
          <a:prstGeom prst="rect">
            <a:avLst/>
          </a:prstGeom>
        </p:spPr>
      </p:pic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C9E5E-2082-037E-5C05-50D6EA9213F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3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" t="1417" r="-316" b="51853"/>
          <a:stretch/>
        </p:blipFill>
        <p:spPr>
          <a:xfrm>
            <a:off x="2113080" y="2434721"/>
            <a:ext cx="8507393" cy="2954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20CD2C-0C8F-FF6B-7CCD-45DDBEE15F75}"/>
              </a:ext>
            </a:extLst>
          </p:cNvPr>
          <p:cNvSpPr txBox="1"/>
          <p:nvPr/>
        </p:nvSpPr>
        <p:spPr>
          <a:xfrm>
            <a:off x="4286287" y="2226523"/>
            <a:ext cx="24578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9847D-F81C-284E-2F9D-A9A6B2EE5E7A}"/>
              </a:ext>
            </a:extLst>
          </p:cNvPr>
          <p:cNvSpPr txBox="1"/>
          <p:nvPr/>
        </p:nvSpPr>
        <p:spPr>
          <a:xfrm>
            <a:off x="1697777" y="2255536"/>
            <a:ext cx="2226806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5C7141-4E45-B627-D0E3-FABA1D2ACDF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13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" t="51412" r="-43" b="727"/>
          <a:stretch/>
        </p:blipFill>
        <p:spPr>
          <a:xfrm>
            <a:off x="7545617" y="5853183"/>
            <a:ext cx="8507393" cy="30260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A95B12-E891-627A-5CA6-AC060F1A27E3}"/>
              </a:ext>
            </a:extLst>
          </p:cNvPr>
          <p:cNvSpPr txBox="1"/>
          <p:nvPr/>
        </p:nvSpPr>
        <p:spPr>
          <a:xfrm>
            <a:off x="9780913" y="5864869"/>
            <a:ext cx="2226806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73097D-BE5A-3433-2140-0C35C1EA4885}"/>
              </a:ext>
            </a:extLst>
          </p:cNvPr>
          <p:cNvSpPr txBox="1"/>
          <p:nvPr/>
        </p:nvSpPr>
        <p:spPr>
          <a:xfrm>
            <a:off x="7062469" y="5864869"/>
            <a:ext cx="2335655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endParaRPr lang="en-US" sz="2800" b="1" dirty="0"/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D021EB2D-A5B2-A6D0-3C2D-684DB51C1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469546" y="6219429"/>
            <a:ext cx="2206029" cy="22936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0E5DB1-1B8D-3F53-3552-2EBA9222831C}"/>
              </a:ext>
            </a:extLst>
          </p:cNvPr>
          <p:cNvSpPr txBox="1"/>
          <p:nvPr/>
        </p:nvSpPr>
        <p:spPr>
          <a:xfrm>
            <a:off x="11509349" y="2601246"/>
            <a:ext cx="4543661" cy="175432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en-US" sz="3600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acid,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base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0476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8" grpId="0" animBg="1"/>
      <p:bldP spid="19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8252456" y="2317106"/>
            <a:ext cx="7701801" cy="6080153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8537733" y="3335732"/>
            <a:ext cx="6984783" cy="4456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Acid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là những chất có khả năng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proton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(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H</a:t>
            </a:r>
            <a:r>
              <a:rPr kumimoji="0" lang="vi-VN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+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)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base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là những chất có khả năng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proton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Acid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và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base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có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thể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phân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tử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+mn-ea"/>
                <a:sym typeface="+mn-lt"/>
              </a:rPr>
              <a:t>hoặc</a:t>
            </a:r>
            <a:r>
              <a:rPr lang="en-US" sz="4000" dirty="0">
                <a:solidFill>
                  <a:prstClr val="black"/>
                </a:solidFill>
                <a:cs typeface="+mn-ea"/>
                <a:sym typeface="+mn-lt"/>
              </a:rPr>
              <a:t> ion.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2E7A13B-E58B-EAE3-030D-E263AB4B2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26667" r="11692" b="12222"/>
          <a:stretch/>
        </p:blipFill>
        <p:spPr bwMode="auto">
          <a:xfrm>
            <a:off x="1575022" y="3803097"/>
            <a:ext cx="6061639" cy="35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5">
            <a:extLst>
              <a:ext uri="{FF2B5EF4-FFF2-40B4-BE49-F238E27FC236}">
                <a16:creationId xmlns:a16="http://schemas.microsoft.com/office/drawing/2014/main" id="{4B8DB006-0D90-78C7-2CA8-81AB7E3A8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02998" y="7312289"/>
            <a:ext cx="1748158" cy="15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25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1549A2D3-B795-AED3-4B6F-CE94F7A6B28A}"/>
              </a:ext>
            </a:extLst>
          </p:cNvPr>
          <p:cNvSpPr/>
          <p:nvPr/>
        </p:nvSpPr>
        <p:spPr>
          <a:xfrm>
            <a:off x="2209800" y="2005984"/>
            <a:ext cx="13959086" cy="870518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B7D9BF2-E9B6-F4EE-7FF8-0B2345900953}"/>
              </a:ext>
            </a:extLst>
          </p:cNvPr>
          <p:cNvSpPr txBox="1"/>
          <p:nvPr/>
        </p:nvSpPr>
        <p:spPr>
          <a:xfrm>
            <a:off x="2187203" y="2071729"/>
            <a:ext cx="13959086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– base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Bronsted - Lowry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8019E15-273E-EAFD-02C7-FDEAF7200A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6035" y="3327217"/>
          <a:ext cx="90805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6" imgW="1815840" imgH="253800" progId="Equation.DSMT4">
                  <p:embed/>
                </p:oleObj>
              </mc:Choice>
              <mc:Fallback>
                <p:oleObj name="Equation" r:id="rId6" imgW="181584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8019E15-273E-EAFD-02C7-FDEAF7200A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66035" y="3327217"/>
                        <a:ext cx="90805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E38AB679-5944-D449-DFD2-5C4769F0B7C7}"/>
              </a:ext>
            </a:extLst>
          </p:cNvPr>
          <p:cNvGrpSpPr/>
          <p:nvPr/>
        </p:nvGrpSpPr>
        <p:grpSpPr>
          <a:xfrm>
            <a:off x="3851418" y="4461536"/>
            <a:ext cx="2016769" cy="1084033"/>
            <a:chOff x="3985038" y="4582789"/>
            <a:chExt cx="2016769" cy="1084033"/>
          </a:xfrm>
        </p:grpSpPr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2BACC058-84E8-3052-8CF4-B248E49CC3DA}"/>
                </a:ext>
              </a:extLst>
            </p:cNvPr>
            <p:cNvCxnSpPr>
              <a:cxnSpLocks/>
            </p:cNvCxnSpPr>
            <p:nvPr/>
          </p:nvCxnSpPr>
          <p:spPr>
            <a:xfrm>
              <a:off x="3985038" y="4582789"/>
              <a:ext cx="2016769" cy="1084033"/>
            </a:xfrm>
            <a:prstGeom prst="bentConnector3">
              <a:avLst>
                <a:gd name="adj1" fmla="val -198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F4B080F-77CE-5C69-59FC-FC7545AD3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1807" y="4644713"/>
              <a:ext cx="0" cy="1022108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0B739E0-8B63-EFDE-F13E-04BF696AC703}"/>
              </a:ext>
            </a:extLst>
          </p:cNvPr>
          <p:cNvSpPr txBox="1"/>
          <p:nvPr/>
        </p:nvSpPr>
        <p:spPr>
          <a:xfrm>
            <a:off x="4705158" y="4805415"/>
            <a:ext cx="126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463C92-AC52-F216-9A2F-64F52839CE64}"/>
              </a:ext>
            </a:extLst>
          </p:cNvPr>
          <p:cNvSpPr txBox="1"/>
          <p:nvPr/>
        </p:nvSpPr>
        <p:spPr>
          <a:xfrm>
            <a:off x="2005829" y="6724526"/>
            <a:ext cx="13310371" cy="1501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HCl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acid, H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base.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30D6FD-8CF2-C68E-0235-89C26FA3328E}"/>
              </a:ext>
            </a:extLst>
          </p:cNvPr>
          <p:cNvSpPr txBox="1"/>
          <p:nvPr/>
        </p:nvSpPr>
        <p:spPr>
          <a:xfrm>
            <a:off x="3068371" y="5750327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acid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5F64A0-A5E1-49A1-109B-9364C2EA30DB}"/>
              </a:ext>
            </a:extLst>
          </p:cNvPr>
          <p:cNvSpPr txBox="1"/>
          <p:nvPr/>
        </p:nvSpPr>
        <p:spPr>
          <a:xfrm>
            <a:off x="5831838" y="5736854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base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9" name="图片 22">
            <a:extLst>
              <a:ext uri="{FF2B5EF4-FFF2-40B4-BE49-F238E27FC236}">
                <a16:creationId xmlns:a16="http://schemas.microsoft.com/office/drawing/2014/main" id="{98E5FA80-94D5-4724-00F7-135574A98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9572" y="3909294"/>
            <a:ext cx="2421891" cy="225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1549A2D3-B795-AED3-4B6F-CE94F7A6B28A}"/>
              </a:ext>
            </a:extLst>
          </p:cNvPr>
          <p:cNvSpPr/>
          <p:nvPr/>
        </p:nvSpPr>
        <p:spPr>
          <a:xfrm>
            <a:off x="2209800" y="2005984"/>
            <a:ext cx="13959086" cy="840528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B7D9BF2-E9B6-F4EE-7FF8-0B2345900953}"/>
              </a:ext>
            </a:extLst>
          </p:cNvPr>
          <p:cNvSpPr txBox="1"/>
          <p:nvPr/>
        </p:nvSpPr>
        <p:spPr>
          <a:xfrm>
            <a:off x="1826034" y="1983512"/>
            <a:ext cx="1466357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– base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Bronsted - Lowry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BACC058-84E8-3052-8CF4-B248E49CC3DA}"/>
              </a:ext>
            </a:extLst>
          </p:cNvPr>
          <p:cNvCxnSpPr>
            <a:cxnSpLocks/>
          </p:cNvCxnSpPr>
          <p:nvPr/>
        </p:nvCxnSpPr>
        <p:spPr>
          <a:xfrm flipV="1">
            <a:off x="3804194" y="4357382"/>
            <a:ext cx="2587527" cy="924687"/>
          </a:xfrm>
          <a:prstGeom prst="bentConnector3">
            <a:avLst>
              <a:gd name="adj1" fmla="val 100484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4B080F-77CE-5C69-59FC-FC7545AD371D}"/>
              </a:ext>
            </a:extLst>
          </p:cNvPr>
          <p:cNvCxnSpPr>
            <a:cxnSpLocks/>
          </p:cNvCxnSpPr>
          <p:nvPr/>
        </p:nvCxnSpPr>
        <p:spPr>
          <a:xfrm flipV="1">
            <a:off x="3804194" y="4308671"/>
            <a:ext cx="0" cy="1022108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0B739E0-8B63-EFDE-F13E-04BF696AC703}"/>
              </a:ext>
            </a:extLst>
          </p:cNvPr>
          <p:cNvSpPr txBox="1"/>
          <p:nvPr/>
        </p:nvSpPr>
        <p:spPr>
          <a:xfrm>
            <a:off x="4851752" y="4532784"/>
            <a:ext cx="1268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463C92-AC52-F216-9A2F-64F52839CE64}"/>
              </a:ext>
            </a:extLst>
          </p:cNvPr>
          <p:cNvSpPr txBox="1"/>
          <p:nvPr/>
        </p:nvSpPr>
        <p:spPr>
          <a:xfrm>
            <a:off x="2057400" y="6344265"/>
            <a:ext cx="14277675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H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acid, NH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base.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30D6FD-8CF2-C68E-0235-89C26FA3328E}"/>
              </a:ext>
            </a:extLst>
          </p:cNvPr>
          <p:cNvSpPr txBox="1"/>
          <p:nvPr/>
        </p:nvSpPr>
        <p:spPr>
          <a:xfrm>
            <a:off x="3126170" y="5452812"/>
            <a:ext cx="210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Base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5F64A0-A5E1-49A1-109B-9364C2EA30DB}"/>
              </a:ext>
            </a:extLst>
          </p:cNvPr>
          <p:cNvSpPr txBox="1"/>
          <p:nvPr/>
        </p:nvSpPr>
        <p:spPr>
          <a:xfrm>
            <a:off x="5541468" y="5492065"/>
            <a:ext cx="210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acid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A3FE3A2-CAD0-CDF4-9A7B-2FAD1F0B3F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6550" y="3082210"/>
          <a:ext cx="9417247" cy="1516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6" imgW="1892160" imgH="304560" progId="Equation.DSMT4">
                  <p:embed/>
                </p:oleObj>
              </mc:Choice>
              <mc:Fallback>
                <p:oleObj name="Equation" r:id="rId6" imgW="1892160" imgH="3045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A3FE3A2-CAD0-CDF4-9A7B-2FAD1F0B3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56550" y="3082210"/>
                        <a:ext cx="9417247" cy="1516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4D3E934-A551-2C91-9854-171B80C7AACF}"/>
              </a:ext>
            </a:extLst>
          </p:cNvPr>
          <p:cNvSpPr txBox="1"/>
          <p:nvPr/>
        </p:nvSpPr>
        <p:spPr>
          <a:xfrm>
            <a:off x="1892809" y="7775850"/>
            <a:ext cx="14764741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nghịch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ion  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,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base.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5378F14-1AEC-E824-2483-AF7EC55446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90689" y="7721148"/>
          <a:ext cx="1200996" cy="94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8" imgW="355320" imgH="279360" progId="Equation.DSMT4">
                  <p:embed/>
                </p:oleObj>
              </mc:Choice>
              <mc:Fallback>
                <p:oleObj name="Equation" r:id="rId8" imgW="355320" imgH="2793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5378F14-1AEC-E824-2483-AF7EC55446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90689" y="7721148"/>
                        <a:ext cx="1200996" cy="943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C1582CA6-BC0B-01E6-7546-7C5A58BB32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33969" y="7675085"/>
          <a:ext cx="1052787" cy="76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10" imgW="330120" imgH="215640" progId="Equation.DSMT4">
                  <p:embed/>
                </p:oleObj>
              </mc:Choice>
              <mc:Fallback>
                <p:oleObj name="Equation" r:id="rId10" imgW="330120" imgH="21564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C1582CA6-BC0B-01E6-7546-7C5A58BB32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533969" y="7675085"/>
                        <a:ext cx="1052787" cy="766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ABF122DC-92AF-9C66-6910-50C42D035419}"/>
              </a:ext>
            </a:extLst>
          </p:cNvPr>
          <p:cNvSpPr txBox="1"/>
          <p:nvPr/>
        </p:nvSpPr>
        <p:spPr>
          <a:xfrm>
            <a:off x="11272817" y="5386596"/>
            <a:ext cx="210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ase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630B8C-B688-4C1F-5B13-C5CCE56548EF}"/>
              </a:ext>
            </a:extLst>
          </p:cNvPr>
          <p:cNvSpPr txBox="1"/>
          <p:nvPr/>
        </p:nvSpPr>
        <p:spPr>
          <a:xfrm>
            <a:off x="8963389" y="5423775"/>
            <a:ext cx="210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acid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3149F5C4-7A68-C321-34B8-19250039FB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9273">
            <a:off x="13665895" y="4102485"/>
            <a:ext cx="2554164" cy="16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44" grpId="0"/>
      <p:bldP spid="29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16053"/>
          <a:stretch>
            <a:fillRect/>
          </a:stretch>
        </p:blipFill>
        <p:spPr>
          <a:xfrm rot="5400000">
            <a:off x="404103" y="231461"/>
            <a:ext cx="10067102" cy="10875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b="44464"/>
          <a:stretch>
            <a:fillRect/>
          </a:stretch>
        </p:blipFill>
        <p:spPr>
          <a:xfrm rot="5400000">
            <a:off x="8983665" y="2071832"/>
            <a:ext cx="10067102" cy="7194569"/>
          </a:xfrm>
          <a:prstGeom prst="rect">
            <a:avLst/>
          </a:prstGeom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98A25B19-1570-0CBE-59B6-12C890231B96}"/>
              </a:ext>
            </a:extLst>
          </p:cNvPr>
          <p:cNvSpPr/>
          <p:nvPr/>
        </p:nvSpPr>
        <p:spPr>
          <a:xfrm>
            <a:off x="2209800" y="2005983"/>
            <a:ext cx="13959086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8245CC2-5EDA-705E-ACEF-FF4F560C217F}"/>
              </a:ext>
            </a:extLst>
          </p:cNvPr>
          <p:cNvSpPr txBox="1"/>
          <p:nvPr/>
        </p:nvSpPr>
        <p:spPr>
          <a:xfrm>
            <a:off x="2119114" y="2160496"/>
            <a:ext cx="1466357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– base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Bronsted - Lowry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8D31053-2658-8C3F-9EC3-358CFECB805E}"/>
              </a:ext>
            </a:extLst>
          </p:cNvPr>
          <p:cNvSpPr txBox="1"/>
          <p:nvPr/>
        </p:nvSpPr>
        <p:spPr>
          <a:xfrm>
            <a:off x="10393150" y="3443650"/>
            <a:ext cx="5951143" cy="313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ion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5629A0D-DA69-F257-8D54-AD89BADBB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55219" y="4041485"/>
          <a:ext cx="1269069" cy="74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431640" imgH="253800" progId="Equation.DSMT4">
                  <p:embed/>
                </p:oleObj>
              </mc:Choice>
              <mc:Fallback>
                <p:oleObj name="Equation" r:id="rId8" imgW="431640" imgH="2538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5629A0D-DA69-F257-8D54-AD89BADBB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855219" y="4041485"/>
                        <a:ext cx="1269069" cy="746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25612853-9236-C4C8-AA08-311AD5F5D1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04"/>
          <a:stretch/>
        </p:blipFill>
        <p:spPr bwMode="auto">
          <a:xfrm>
            <a:off x="1625131" y="3501367"/>
            <a:ext cx="8203675" cy="1419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69CD93-103F-263B-214C-58249E0F5D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6133246"/>
            <a:ext cx="8458200" cy="1567570"/>
          </a:xfrm>
          <a:prstGeom prst="rect">
            <a:avLst/>
          </a:prstGeom>
        </p:spPr>
      </p:pic>
      <p:pic>
        <p:nvPicPr>
          <p:cNvPr id="20" name="Đồng-hồ-đếm-ngược-60-giây">
            <a:hlinkClick r:id="" action="ppaction://media"/>
            <a:extLst>
              <a:ext uri="{FF2B5EF4-FFF2-40B4-BE49-F238E27FC236}">
                <a16:creationId xmlns:a16="http://schemas.microsoft.com/office/drawing/2014/main" id="{2BEF6EF1-524E-0E48-4768-E6F0B1B928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91696" y="6895624"/>
            <a:ext cx="4090188" cy="234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11829" y="3600833"/>
            <a:ext cx="6748717" cy="3219067"/>
            <a:chOff x="0" y="0"/>
            <a:chExt cx="1710240" cy="12385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49650" y="3600833"/>
            <a:ext cx="6748717" cy="3219067"/>
            <a:chOff x="0" y="0"/>
            <a:chExt cx="1710240" cy="12385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151196" y="3411855"/>
            <a:ext cx="2933700" cy="811846"/>
          </a:xfrm>
          <a:custGeom>
            <a:avLst/>
            <a:gdLst/>
            <a:ahLst/>
            <a:cxnLst/>
            <a:rect l="l" t="t" r="r" b="b"/>
            <a:pathLst>
              <a:path w="772662" h="213820">
                <a:moveTo>
                  <a:pt x="65974" y="0"/>
                </a:moveTo>
                <a:lnTo>
                  <a:pt x="706688" y="0"/>
                </a:lnTo>
                <a:cubicBezTo>
                  <a:pt x="724185" y="0"/>
                  <a:pt x="740966" y="6951"/>
                  <a:pt x="753338" y="19323"/>
                </a:cubicBezTo>
                <a:cubicBezTo>
                  <a:pt x="765711" y="31696"/>
                  <a:pt x="772662" y="48477"/>
                  <a:pt x="772662" y="65974"/>
                </a:cubicBezTo>
                <a:lnTo>
                  <a:pt x="772662" y="147846"/>
                </a:lnTo>
                <a:cubicBezTo>
                  <a:pt x="772662" y="165343"/>
                  <a:pt x="765711" y="182124"/>
                  <a:pt x="753338" y="194496"/>
                </a:cubicBezTo>
                <a:cubicBezTo>
                  <a:pt x="740966" y="206869"/>
                  <a:pt x="724185" y="213820"/>
                  <a:pt x="706688" y="213820"/>
                </a:cubicBezTo>
                <a:lnTo>
                  <a:pt x="65974" y="213820"/>
                </a:lnTo>
                <a:cubicBezTo>
                  <a:pt x="48477" y="213820"/>
                  <a:pt x="31696" y="206869"/>
                  <a:pt x="19323" y="194496"/>
                </a:cubicBezTo>
                <a:cubicBezTo>
                  <a:pt x="6951" y="182124"/>
                  <a:pt x="0" y="165343"/>
                  <a:pt x="0" y="147846"/>
                </a:cubicBezTo>
                <a:lnTo>
                  <a:pt x="0" y="65974"/>
                </a:lnTo>
                <a:cubicBezTo>
                  <a:pt x="0" y="48477"/>
                  <a:pt x="6951" y="31696"/>
                  <a:pt x="19323" y="19323"/>
                </a:cubicBezTo>
                <a:cubicBezTo>
                  <a:pt x="31696" y="6951"/>
                  <a:pt x="48477" y="0"/>
                  <a:pt x="65974" y="0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484471" y="3471051"/>
            <a:ext cx="2059835" cy="57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</a:t>
            </a:r>
          </a:p>
        </p:txBody>
      </p:sp>
      <p:sp>
        <p:nvSpPr>
          <p:cNvPr id="23" name="Freeform 23"/>
          <p:cNvSpPr/>
          <p:nvPr/>
        </p:nvSpPr>
        <p:spPr>
          <a:xfrm>
            <a:off x="9693984" y="3402548"/>
            <a:ext cx="2933700" cy="811846"/>
          </a:xfrm>
          <a:custGeom>
            <a:avLst/>
            <a:gdLst/>
            <a:ahLst/>
            <a:cxnLst/>
            <a:rect l="l" t="t" r="r" b="b"/>
            <a:pathLst>
              <a:path w="772662" h="213820">
                <a:moveTo>
                  <a:pt x="65974" y="0"/>
                </a:moveTo>
                <a:lnTo>
                  <a:pt x="706688" y="0"/>
                </a:lnTo>
                <a:cubicBezTo>
                  <a:pt x="724185" y="0"/>
                  <a:pt x="740966" y="6951"/>
                  <a:pt x="753338" y="19323"/>
                </a:cubicBezTo>
                <a:cubicBezTo>
                  <a:pt x="765711" y="31696"/>
                  <a:pt x="772662" y="48477"/>
                  <a:pt x="772662" y="65974"/>
                </a:cubicBezTo>
                <a:lnTo>
                  <a:pt x="772662" y="147846"/>
                </a:lnTo>
                <a:cubicBezTo>
                  <a:pt x="772662" y="165343"/>
                  <a:pt x="765711" y="182124"/>
                  <a:pt x="753338" y="194496"/>
                </a:cubicBezTo>
                <a:cubicBezTo>
                  <a:pt x="740966" y="206869"/>
                  <a:pt x="724185" y="213820"/>
                  <a:pt x="706688" y="213820"/>
                </a:cubicBezTo>
                <a:lnTo>
                  <a:pt x="65974" y="213820"/>
                </a:lnTo>
                <a:cubicBezTo>
                  <a:pt x="48477" y="213820"/>
                  <a:pt x="31696" y="206869"/>
                  <a:pt x="19323" y="194496"/>
                </a:cubicBezTo>
                <a:cubicBezTo>
                  <a:pt x="6951" y="182124"/>
                  <a:pt x="0" y="165343"/>
                  <a:pt x="0" y="147846"/>
                </a:cubicBezTo>
                <a:lnTo>
                  <a:pt x="0" y="65974"/>
                </a:lnTo>
                <a:cubicBezTo>
                  <a:pt x="0" y="48477"/>
                  <a:pt x="6951" y="31696"/>
                  <a:pt x="19323" y="19323"/>
                </a:cubicBezTo>
                <a:cubicBezTo>
                  <a:pt x="31696" y="6951"/>
                  <a:pt x="48477" y="0"/>
                  <a:pt x="65974" y="0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179961" y="3520764"/>
            <a:ext cx="2059835" cy="57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2</a:t>
            </a: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7E272748-E4D1-DE13-05B5-9A899710A777}"/>
              </a:ext>
            </a:extLst>
          </p:cNvPr>
          <p:cNvSpPr/>
          <p:nvPr/>
        </p:nvSpPr>
        <p:spPr>
          <a:xfrm>
            <a:off x="2209800" y="2005983"/>
            <a:ext cx="13959086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9E1DA3BD-2320-7D88-B4BA-58029EE409E8}"/>
              </a:ext>
            </a:extLst>
          </p:cNvPr>
          <p:cNvSpPr txBox="1"/>
          <p:nvPr/>
        </p:nvSpPr>
        <p:spPr>
          <a:xfrm>
            <a:off x="2119114" y="2160496"/>
            <a:ext cx="1466357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– base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Bronsted - Lowry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FB5707-D5AE-EF22-85F1-A77ADF608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04"/>
          <a:stretch/>
        </p:blipFill>
        <p:spPr bwMode="auto">
          <a:xfrm>
            <a:off x="2320650" y="4568966"/>
            <a:ext cx="6435699" cy="1113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3EF04E-6EC1-A249-59A3-B3F01AC81D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6426" y="4695445"/>
            <a:ext cx="6515163" cy="1207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120B550-938C-F70D-6739-A56F313280A8}"/>
              </a:ext>
            </a:extLst>
          </p:cNvPr>
          <p:cNvSpPr txBox="1"/>
          <p:nvPr/>
        </p:nvSpPr>
        <p:spPr>
          <a:xfrm>
            <a:off x="2246205" y="5839142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acid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DAE7-685F-0933-048A-0A426DF646B5}"/>
              </a:ext>
            </a:extLst>
          </p:cNvPr>
          <p:cNvSpPr txBox="1"/>
          <p:nvPr/>
        </p:nvSpPr>
        <p:spPr>
          <a:xfrm>
            <a:off x="4001578" y="5820931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base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0DBD91-E0FA-4EB0-2B21-6FF9996AC005}"/>
              </a:ext>
            </a:extLst>
          </p:cNvPr>
          <p:cNvSpPr txBox="1"/>
          <p:nvPr/>
        </p:nvSpPr>
        <p:spPr>
          <a:xfrm>
            <a:off x="9759438" y="5748159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acid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502977-49DC-BA79-F19F-37F75F693F2E}"/>
              </a:ext>
            </a:extLst>
          </p:cNvPr>
          <p:cNvSpPr txBox="1"/>
          <p:nvPr/>
        </p:nvSpPr>
        <p:spPr>
          <a:xfrm>
            <a:off x="11583375" y="5813450"/>
            <a:ext cx="149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base</a:t>
            </a:r>
            <a:endParaRPr kumimoji="0" lang="en-US" sz="4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E70930-6E0B-B231-CE6D-21BCD839D753}"/>
              </a:ext>
            </a:extLst>
          </p:cNvPr>
          <p:cNvSpPr txBox="1"/>
          <p:nvPr/>
        </p:nvSpPr>
        <p:spPr>
          <a:xfrm>
            <a:off x="2387822" y="7233716"/>
            <a:ext cx="10653111" cy="136159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Ion     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lưỡng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6D746606-9532-9362-DF31-3C43325F06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5336" y="7244148"/>
          <a:ext cx="1269069" cy="74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0" imgW="431640" imgH="253800" progId="Equation.DSMT4">
                  <p:embed/>
                </p:oleObj>
              </mc:Choice>
              <mc:Fallback>
                <p:oleObj name="Equation" r:id="rId10" imgW="431640" imgH="2538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6D746606-9532-9362-DF31-3C43325F0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55336" y="7244148"/>
                        <a:ext cx="1269069" cy="746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31">
            <a:extLst>
              <a:ext uri="{FF2B5EF4-FFF2-40B4-BE49-F238E27FC236}">
                <a16:creationId xmlns:a16="http://schemas.microsoft.com/office/drawing/2014/main" id="{ADD4ACAD-988D-2BA1-125F-3E488F0D54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46347" y="6189610"/>
            <a:ext cx="2871105" cy="3028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1" grpId="0"/>
      <p:bldP spid="32" grpId="0"/>
      <p:bldP spid="33" grpId="0"/>
      <p:bldP spid="34" grpId="0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497642" y="1982825"/>
            <a:ext cx="9443237" cy="6748717"/>
          </a:xfrm>
          <a:prstGeom prst="rect">
            <a:avLst/>
          </a:prstGeom>
        </p:spPr>
      </p:pic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91">
            <a:extLst>
              <a:ext uri="{FF2B5EF4-FFF2-40B4-BE49-F238E27FC236}">
                <a16:creationId xmlns:a16="http://schemas.microsoft.com/office/drawing/2014/main" id="{917F8BAA-B872-A75B-18D3-D646BDB7CA8B}"/>
              </a:ext>
            </a:extLst>
          </p:cNvPr>
          <p:cNvSpPr txBox="1"/>
          <p:nvPr/>
        </p:nvSpPr>
        <p:spPr>
          <a:xfrm>
            <a:off x="2043571" y="2247900"/>
            <a:ext cx="14491829" cy="2955681"/>
          </a:xfrm>
          <a:prstGeom prst="rect">
            <a:avLst/>
          </a:prstGeom>
          <a:solidFill>
            <a:srgbClr val="E5E5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Câu 8.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acid,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base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Bronsted- Lowry?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593668"/>
              </p:ext>
            </p:extLst>
          </p:nvPr>
        </p:nvGraphicFramePr>
        <p:xfrm>
          <a:off x="3906595" y="2949010"/>
          <a:ext cx="92741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6" imgW="2717640" imgH="266400" progId="Equation.DSMT4">
                  <p:embed/>
                </p:oleObj>
              </mc:Choice>
              <mc:Fallback>
                <p:oleObj name="Equation" r:id="rId6" imgW="2717640" imgH="2664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595" y="2949010"/>
                        <a:ext cx="9274175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509285"/>
              </p:ext>
            </p:extLst>
          </p:nvPr>
        </p:nvGraphicFramePr>
        <p:xfrm>
          <a:off x="4148066" y="3856290"/>
          <a:ext cx="68564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8" imgW="2031840" imgH="266400" progId="Equation.DSMT4">
                  <p:embed/>
                </p:oleObj>
              </mc:Choice>
              <mc:Fallback>
                <p:oleObj name="Equation" r:id="rId8" imgW="2031840" imgH="2664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066" y="3856290"/>
                        <a:ext cx="6856413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4CBE019-013A-66F7-6206-8F4C19243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652503"/>
              </p:ext>
            </p:extLst>
          </p:nvPr>
        </p:nvGraphicFramePr>
        <p:xfrm>
          <a:off x="3226639" y="5645254"/>
          <a:ext cx="927576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10" imgW="9275064" imgH="847573" progId="Equation.DSMT4">
                  <p:embed/>
                </p:oleObj>
              </mc:Choice>
              <mc:Fallback>
                <p:oleObj name="Equation" r:id="rId10" imgW="9275064" imgH="8475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26639" y="5645254"/>
                        <a:ext cx="9275763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D93E01C-69EE-85E6-A666-051670F6FDE8}"/>
              </a:ext>
            </a:extLst>
          </p:cNvPr>
          <p:cNvSpPr txBox="1"/>
          <p:nvPr/>
        </p:nvSpPr>
        <p:spPr>
          <a:xfrm>
            <a:off x="3720997" y="6327158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cs typeface="+mn-ea"/>
                <a:sym typeface="+mn-lt"/>
              </a:rPr>
              <a:t>acid</a:t>
            </a:r>
            <a:endParaRPr lang="en-US" sz="4400" baseline="300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1D1CA-18DD-7FAB-402F-ABA2D30F79E3}"/>
              </a:ext>
            </a:extLst>
          </p:cNvPr>
          <p:cNvSpPr txBox="1"/>
          <p:nvPr/>
        </p:nvSpPr>
        <p:spPr>
          <a:xfrm>
            <a:off x="6132549" y="6327157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cs typeface="+mn-ea"/>
                <a:sym typeface="+mn-lt"/>
              </a:rPr>
              <a:t>base</a:t>
            </a:r>
            <a:endParaRPr lang="en-US" sz="4400" baseline="300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994F60A-BF6B-64B0-9A50-79EB106423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281924"/>
              </p:ext>
            </p:extLst>
          </p:nvPr>
        </p:nvGraphicFramePr>
        <p:xfrm>
          <a:off x="3163783" y="7263955"/>
          <a:ext cx="6988248" cy="854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12" imgW="6856624" imgH="838200" progId="Equation.DSMT4">
                  <p:embed/>
                </p:oleObj>
              </mc:Choice>
              <mc:Fallback>
                <p:oleObj name="Equation" r:id="rId12" imgW="6856624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63783" y="7263955"/>
                        <a:ext cx="6988248" cy="854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8BF23EE-AE4A-15B1-3E3F-FA4652E7FEB9}"/>
              </a:ext>
            </a:extLst>
          </p:cNvPr>
          <p:cNvSpPr txBox="1"/>
          <p:nvPr/>
        </p:nvSpPr>
        <p:spPr>
          <a:xfrm>
            <a:off x="4721187" y="8017580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cs typeface="+mn-ea"/>
                <a:sym typeface="+mn-lt"/>
              </a:rPr>
              <a:t>acid</a:t>
            </a:r>
            <a:endParaRPr lang="en-US" sz="4400" baseline="300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B54C5B-ED95-9B3E-C2FD-386A78471930}"/>
              </a:ext>
            </a:extLst>
          </p:cNvPr>
          <p:cNvSpPr txBox="1"/>
          <p:nvPr/>
        </p:nvSpPr>
        <p:spPr>
          <a:xfrm>
            <a:off x="3037847" y="8017579"/>
            <a:ext cx="210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cs typeface="+mn-ea"/>
                <a:sym typeface="+mn-lt"/>
              </a:rPr>
              <a:t>base</a:t>
            </a:r>
            <a:endParaRPr lang="en-US" sz="4400" baseline="300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20" name="Picture 6" descr="Hình ảnh Giáo Viên Hoạt Hình Bảng đen Phim Hoạt Hình Học Học Nhân Vật PNG ,  Bảng đen, Nghiêm Trọng, Lớp Học PNG miễn phí tải tập tin PSDComment và  Vector">
            <a:extLst>
              <a:ext uri="{FF2B5EF4-FFF2-40B4-BE49-F238E27FC236}">
                <a16:creationId xmlns:a16="http://schemas.microsoft.com/office/drawing/2014/main" id="{43025A06-381C-8D16-45C7-076F7B0C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0448" y="5186481"/>
            <a:ext cx="3854067" cy="3948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53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cs typeface="+mn-ea"/>
                <a:sym typeface="+mn-l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73950" y="635565"/>
            <a:ext cx="16940551" cy="9443237"/>
            <a:chOff x="0" y="0"/>
            <a:chExt cx="22587401" cy="1259098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16053"/>
            <a:stretch>
              <a:fillRect/>
            </a:stretch>
          </p:blipFill>
          <p:spPr>
            <a:xfrm rot="5400000">
              <a:off x="505415" y="-505415"/>
              <a:ext cx="12590983" cy="1360181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b="44464"/>
            <a:stretch>
              <a:fillRect/>
            </a:stretch>
          </p:blipFill>
          <p:spPr>
            <a:xfrm rot="5400000">
              <a:off x="11792766" y="1796347"/>
              <a:ext cx="12590983" cy="8998289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4807768" y="2336167"/>
            <a:ext cx="8672465" cy="11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9600" b="1" dirty="0" err="1">
                <a:solidFill>
                  <a:schemeClr val="accent4">
                    <a:lumMod val="75000"/>
                  </a:schemeClr>
                </a:solidFill>
                <a:latin typeface="Lobster Two" panose="02000506000000020003" pitchFamily="2" charset="0"/>
                <a:cs typeface="+mn-ea"/>
                <a:sym typeface="+mn-lt"/>
              </a:rPr>
              <a:t>Nội</a:t>
            </a:r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Lobster Two" panose="02000506000000020003" pitchFamily="2" charset="0"/>
                <a:cs typeface="+mn-ea"/>
                <a:sym typeface="+mn-lt"/>
              </a:rPr>
              <a:t> dung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1897354" y="5376234"/>
            <a:ext cx="14714245" cy="19050"/>
          </a:xfrm>
          <a:prstGeom prst="line">
            <a:avLst/>
          </a:prstGeom>
          <a:ln w="76200" cap="flat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98092" y="4134113"/>
            <a:ext cx="2128500" cy="25899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1087" y="4175732"/>
            <a:ext cx="2128500" cy="25899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81225" y="4184602"/>
            <a:ext cx="2128500" cy="258998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052107" y="7150742"/>
            <a:ext cx="2144895" cy="1307153"/>
          </a:xfrm>
          <a:prstGeom prst="rect">
            <a:avLst/>
          </a:prstGeom>
          <a:ln>
            <a:solidFill>
              <a:srgbClr val="9F9FFF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Sự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điện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li,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chất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điện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li,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chất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không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điện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li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26259" y="7150741"/>
            <a:ext cx="2281987" cy="1307153"/>
          </a:xfrm>
          <a:prstGeom prst="rect">
            <a:avLst/>
          </a:prstGeom>
          <a:ln>
            <a:solidFill>
              <a:srgbClr val="9F9FFF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Thuyết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Bronsted – Lowry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về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acid - base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38398" y="7093697"/>
            <a:ext cx="2307800" cy="1307153"/>
          </a:xfrm>
          <a:prstGeom prst="rect">
            <a:avLst/>
          </a:prstGeom>
          <a:ln>
            <a:solidFill>
              <a:srgbClr val="9F9FFF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Khái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niệm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pH.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Chất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chỉ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thị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acid - base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90048" y="4465980"/>
            <a:ext cx="1678648" cy="84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97412" y="4555363"/>
            <a:ext cx="1519917" cy="84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97490" y="4630240"/>
            <a:ext cx="1698490" cy="84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cs typeface="+mn-ea"/>
                <a:sym typeface="+mn-lt"/>
              </a:rPr>
              <a:t>03</a:t>
            </a: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E089550E-94EB-CDA4-BC8C-3F1FDB106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42198" y="4270428"/>
            <a:ext cx="2128500" cy="2589988"/>
          </a:xfrm>
          <a:prstGeom prst="rect">
            <a:avLst/>
          </a:prstGeom>
        </p:spPr>
      </p:pic>
      <p:sp>
        <p:nvSpPr>
          <p:cNvPr id="25" name="TextBox 23">
            <a:extLst>
              <a:ext uri="{FF2B5EF4-FFF2-40B4-BE49-F238E27FC236}">
                <a16:creationId xmlns:a16="http://schemas.microsoft.com/office/drawing/2014/main" id="{9A2A7105-8C5E-1EA5-0149-84BB9E01236F}"/>
              </a:ext>
            </a:extLst>
          </p:cNvPr>
          <p:cNvSpPr txBox="1"/>
          <p:nvPr/>
        </p:nvSpPr>
        <p:spPr>
          <a:xfrm>
            <a:off x="10335017" y="4538528"/>
            <a:ext cx="1569521" cy="84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A33665D1-595F-E66A-10AF-07914C6C4EFB}"/>
              </a:ext>
            </a:extLst>
          </p:cNvPr>
          <p:cNvSpPr txBox="1"/>
          <p:nvPr/>
        </p:nvSpPr>
        <p:spPr>
          <a:xfrm>
            <a:off x="10083414" y="7326436"/>
            <a:ext cx="2128500" cy="858312"/>
          </a:xfrm>
          <a:prstGeom prst="rect">
            <a:avLst/>
          </a:prstGeom>
          <a:ln>
            <a:solidFill>
              <a:srgbClr val="9F9FFF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Chuẩn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sz="2499" dirty="0" err="1">
                <a:solidFill>
                  <a:srgbClr val="000000"/>
                </a:solidFill>
                <a:cs typeface="+mn-ea"/>
                <a:sym typeface="+mn-lt"/>
              </a:rPr>
              <a:t>độ</a:t>
            </a:r>
            <a:r>
              <a:rPr lang="en-US" sz="2499" dirty="0">
                <a:solidFill>
                  <a:srgbClr val="000000"/>
                </a:solidFill>
                <a:cs typeface="+mn-ea"/>
                <a:sym typeface="+mn-lt"/>
              </a:rPr>
              <a:t> acid - base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7DE140-CB0A-7D5E-F73E-15ACCEDB9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42283" y="4305636"/>
            <a:ext cx="2128500" cy="2589988"/>
          </a:xfrm>
          <a:prstGeom prst="rect">
            <a:avLst/>
          </a:prstGeom>
        </p:spPr>
      </p:pic>
      <p:sp>
        <p:nvSpPr>
          <p:cNvPr id="19" name="TextBox 23">
            <a:extLst>
              <a:ext uri="{FF2B5EF4-FFF2-40B4-BE49-F238E27FC236}">
                <a16:creationId xmlns:a16="http://schemas.microsoft.com/office/drawing/2014/main" id="{183471F9-5C3F-9736-8EFE-2373BF64FD12}"/>
              </a:ext>
            </a:extLst>
          </p:cNvPr>
          <p:cNvSpPr txBox="1"/>
          <p:nvPr/>
        </p:nvSpPr>
        <p:spPr>
          <a:xfrm>
            <a:off x="13286751" y="4630240"/>
            <a:ext cx="1569521" cy="84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19BE5-C122-6753-B1A8-1F0A31AC72AD}"/>
              </a:ext>
            </a:extLst>
          </p:cNvPr>
          <p:cNvSpPr txBox="1"/>
          <p:nvPr/>
        </p:nvSpPr>
        <p:spPr>
          <a:xfrm>
            <a:off x="12749130" y="7078343"/>
            <a:ext cx="3072170" cy="1962781"/>
          </a:xfrm>
          <a:prstGeom prst="rect">
            <a:avLst/>
          </a:prstGeom>
          <a:noFill/>
          <a:ln>
            <a:solidFill>
              <a:srgbClr val="9F9FFF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cs typeface="+mn-ea"/>
                <a:sym typeface="+mn-lt"/>
              </a:rPr>
              <a:t>Ý </a:t>
            </a:r>
            <a:r>
              <a:rPr lang="en-US" sz="2400" dirty="0" err="1">
                <a:cs typeface="+mn-ea"/>
                <a:sym typeface="+mn-lt"/>
              </a:rPr>
              <a:t>nghĩa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thực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tiễn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của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cân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bằng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trong</a:t>
            </a:r>
            <a:r>
              <a:rPr lang="en-US" sz="2400" dirty="0">
                <a:cs typeface="+mn-ea"/>
                <a:sym typeface="+mn-lt"/>
              </a:rPr>
              <a:t> dung </a:t>
            </a:r>
            <a:r>
              <a:rPr lang="en-US" sz="2400" dirty="0" err="1">
                <a:cs typeface="+mn-ea"/>
                <a:sym typeface="+mn-lt"/>
              </a:rPr>
              <a:t>dịch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nước</a:t>
            </a:r>
            <a:r>
              <a:rPr lang="en-US" sz="2400" dirty="0">
                <a:cs typeface="+mn-ea"/>
                <a:sym typeface="+mn-lt"/>
              </a:rPr>
              <a:t> </a:t>
            </a:r>
            <a:r>
              <a:rPr lang="en-US" sz="2400" dirty="0" err="1">
                <a:cs typeface="+mn-ea"/>
                <a:sym typeface="+mn-lt"/>
              </a:rPr>
              <a:t>của</a:t>
            </a:r>
            <a:r>
              <a:rPr lang="en-US" sz="2400" dirty="0">
                <a:cs typeface="+mn-ea"/>
                <a:sym typeface="+mn-lt"/>
              </a:rPr>
              <a:t> ion Al</a:t>
            </a:r>
            <a:r>
              <a:rPr lang="en-US" sz="2400" baseline="30000" dirty="0">
                <a:cs typeface="+mn-ea"/>
                <a:sym typeface="+mn-lt"/>
              </a:rPr>
              <a:t>3+</a:t>
            </a:r>
            <a:r>
              <a:rPr lang="en-US" sz="2400" dirty="0">
                <a:cs typeface="+mn-ea"/>
                <a:sym typeface="+mn-lt"/>
              </a:rPr>
              <a:t>,</a:t>
            </a:r>
            <a:r>
              <a:rPr lang="en-US" sz="2400" baseline="30000" dirty="0">
                <a:cs typeface="+mn-ea"/>
                <a:sym typeface="+mn-lt"/>
              </a:rPr>
              <a:t> </a:t>
            </a:r>
            <a:r>
              <a:rPr lang="en-US" sz="2400" dirty="0">
                <a:cs typeface="+mn-ea"/>
                <a:sym typeface="+mn-lt"/>
              </a:rPr>
              <a:t>Fe</a:t>
            </a:r>
            <a:r>
              <a:rPr lang="en-US" sz="2400" baseline="30000" dirty="0">
                <a:cs typeface="+mn-ea"/>
                <a:sym typeface="+mn-lt"/>
              </a:rPr>
              <a:t>3+</a:t>
            </a:r>
            <a:r>
              <a:rPr lang="en-US" sz="2400" dirty="0">
                <a:cs typeface="+mn-ea"/>
                <a:sym typeface="+mn-lt"/>
              </a:rPr>
              <a:t>,</a:t>
            </a:r>
            <a:r>
              <a:rPr lang="en-US" sz="2400" baseline="30000" dirty="0">
                <a:cs typeface="+mn-ea"/>
                <a:sym typeface="+mn-lt"/>
              </a:rPr>
              <a:t> </a:t>
            </a:r>
            <a:r>
              <a:rPr lang="en-US" sz="2400" dirty="0">
                <a:cs typeface="+mn-ea"/>
                <a:sym typeface="+mn-lt"/>
              </a:rPr>
              <a:t>CO</a:t>
            </a:r>
            <a:r>
              <a:rPr lang="en-US" sz="2400" baseline="-25000" dirty="0">
                <a:cs typeface="+mn-ea"/>
                <a:sym typeface="+mn-lt"/>
              </a:rPr>
              <a:t>3</a:t>
            </a:r>
            <a:r>
              <a:rPr lang="en-US" sz="2400" baseline="30000" dirty="0">
                <a:cs typeface="+mn-ea"/>
                <a:sym typeface="+mn-lt"/>
              </a:rPr>
              <a:t>2-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8" name="Graphic 27" descr="Flask">
            <a:extLst>
              <a:ext uri="{FF2B5EF4-FFF2-40B4-BE49-F238E27FC236}">
                <a16:creationId xmlns:a16="http://schemas.microsoft.com/office/drawing/2014/main" id="{A81AF6C2-C91A-1B5A-5CEF-232BB455E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362182">
            <a:off x="14231590" y="1874881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/>
      <p:bldP spid="21" grpId="0"/>
      <p:bldP spid="22" grpId="0"/>
      <p:bldP spid="25" grpId="0"/>
      <p:bldP spid="27" grpId="0" animBg="1"/>
      <p:bldP spid="19" grpId="0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FDF5647-DA46-DC77-AC1A-AC452FCC220B}"/>
              </a:ext>
            </a:extLst>
          </p:cNvPr>
          <p:cNvSpPr txBox="1"/>
          <p:nvPr/>
        </p:nvSpPr>
        <p:spPr>
          <a:xfrm>
            <a:off x="1843049" y="3059034"/>
            <a:ext cx="5740451" cy="3475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cs typeface="+mn-ea"/>
                <a:sym typeface="+mn-lt"/>
              </a:rPr>
              <a:t>III. KHÁI NIỆM pH – CHẤT CHỈ THỊ ACID - BASE</a:t>
            </a:r>
          </a:p>
        </p:txBody>
      </p:sp>
      <p:pic>
        <p:nvPicPr>
          <p:cNvPr id="24578" name="Picture 2" descr="Water Quality 101: What Is pH in Water Testing?">
            <a:extLst>
              <a:ext uri="{FF2B5EF4-FFF2-40B4-BE49-F238E27FC236}">
                <a16:creationId xmlns:a16="http://schemas.microsoft.com/office/drawing/2014/main" id="{3D8F233C-E36C-0DAB-68D1-28276E974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2"/>
          <a:stretch/>
        </p:blipFill>
        <p:spPr bwMode="auto">
          <a:xfrm>
            <a:off x="8343963" y="3475103"/>
            <a:ext cx="8151240" cy="4364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3549038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010326" y="1727900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10549726" y="1910391"/>
            <a:ext cx="5709744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D92B18E-3252-D432-9C39-20C5FA7CB34A}"/>
              </a:ext>
            </a:extLst>
          </p:cNvPr>
          <p:cNvSpPr txBox="1"/>
          <p:nvPr/>
        </p:nvSpPr>
        <p:spPr>
          <a:xfrm>
            <a:off x="9841001" y="1984047"/>
            <a:ext cx="7254416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774272DC-45E9-7923-1CC1-83237FB1D2DE}"/>
              </a:ext>
            </a:extLst>
          </p:cNvPr>
          <p:cNvSpPr txBox="1"/>
          <p:nvPr/>
        </p:nvSpPr>
        <p:spPr>
          <a:xfrm>
            <a:off x="1444927" y="1972985"/>
            <a:ext cx="8619074" cy="12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base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4ECD2-43BD-4511-EFD6-FC32D011A3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823"/>
          <a:stretch/>
        </p:blipFill>
        <p:spPr>
          <a:xfrm>
            <a:off x="3815910" y="3683564"/>
            <a:ext cx="10808917" cy="4703974"/>
          </a:xfrm>
          <a:prstGeom prst="rect">
            <a:avLst/>
          </a:prstGeom>
        </p:spPr>
      </p:pic>
      <p:pic>
        <p:nvPicPr>
          <p:cNvPr id="11" name="图片 31">
            <a:extLst>
              <a:ext uri="{FF2B5EF4-FFF2-40B4-BE49-F238E27FC236}">
                <a16:creationId xmlns:a16="http://schemas.microsoft.com/office/drawing/2014/main" id="{D2A2E3A3-B198-A11E-69D2-AB01BCB0DF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497" y="6540884"/>
            <a:ext cx="2871105" cy="30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010326" y="1727900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10946110" y="1910391"/>
            <a:ext cx="5313359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D92B18E-3252-D432-9C39-20C5FA7CB34A}"/>
              </a:ext>
            </a:extLst>
          </p:cNvPr>
          <p:cNvSpPr txBox="1"/>
          <p:nvPr/>
        </p:nvSpPr>
        <p:spPr>
          <a:xfrm>
            <a:off x="9841001" y="1984047"/>
            <a:ext cx="7254416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774272DC-45E9-7923-1CC1-83237FB1D2DE}"/>
              </a:ext>
            </a:extLst>
          </p:cNvPr>
          <p:cNvSpPr txBox="1"/>
          <p:nvPr/>
        </p:nvSpPr>
        <p:spPr>
          <a:xfrm>
            <a:off x="-545546" y="1756195"/>
            <a:ext cx="8619074" cy="603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H</a:t>
            </a:r>
            <a:r>
              <a:rPr lang="en-US" sz="3600" baseline="-250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O </a:t>
            </a:r>
            <a:r>
              <a:rPr lang="en-US" sz="36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li </a:t>
            </a:r>
            <a:r>
              <a:rPr lang="en-US" sz="36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yếu</a:t>
            </a:r>
            <a:r>
              <a:rPr lang="en-US" sz="36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C781356-FEC1-AA80-618A-F2FE03E5E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624705"/>
              </p:ext>
            </p:extLst>
          </p:nvPr>
        </p:nvGraphicFramePr>
        <p:xfrm>
          <a:off x="2418437" y="2307434"/>
          <a:ext cx="5077289" cy="106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6" imgW="1333440" imgH="279360" progId="Equation.DSMT4">
                  <p:embed/>
                </p:oleObj>
              </mc:Choice>
              <mc:Fallback>
                <p:oleObj name="Equation" r:id="rId6" imgW="1333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8437" y="2307434"/>
                        <a:ext cx="5077289" cy="106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0B9991D-14A5-A46E-259F-7749DE651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529954"/>
              </p:ext>
            </p:extLst>
          </p:nvPr>
        </p:nvGraphicFramePr>
        <p:xfrm>
          <a:off x="1656006" y="4153426"/>
          <a:ext cx="5278245" cy="678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8245">
                  <a:extLst>
                    <a:ext uri="{9D8B030D-6E8A-4147-A177-3AD203B41FA5}">
                      <a16:colId xmlns:a16="http://schemas.microsoft.com/office/drawing/2014/main" val="753211346"/>
                    </a:ext>
                  </a:extLst>
                </a:gridCol>
              </a:tblGrid>
              <a:tr h="6630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4000" baseline="-25000" dirty="0">
                          <a:solidFill>
                            <a:schemeClr val="tx1"/>
                          </a:solidFill>
                          <a:effectLst/>
                        </a:rPr>
                        <a:t>w 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= [H</a:t>
                      </a:r>
                      <a:r>
                        <a:rPr lang="en-US" sz="40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].[OH</a:t>
                      </a:r>
                      <a:r>
                        <a:rPr lang="en-US" sz="4000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</a:rPr>
                        <a:t>] = 10</a:t>
                      </a:r>
                      <a:r>
                        <a:rPr lang="en-US" sz="4000" baseline="30000" dirty="0">
                          <a:solidFill>
                            <a:schemeClr val="tx1"/>
                          </a:solidFill>
                          <a:effectLst/>
                        </a:rPr>
                        <a:t>-14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B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6801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A04B797-29E6-A50E-C895-E6D464B4960C}"/>
              </a:ext>
            </a:extLst>
          </p:cNvPr>
          <p:cNvSpPr txBox="1"/>
          <p:nvPr/>
        </p:nvSpPr>
        <p:spPr>
          <a:xfrm>
            <a:off x="946982" y="3350876"/>
            <a:ext cx="10810566" cy="64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"/>
            </a:pP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25 </a:t>
            </a:r>
            <a:r>
              <a:rPr lang="en-US" sz="3200" baseline="300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40A27398-E45B-7389-FB22-6FC09A8F490B}"/>
              </a:ext>
            </a:extLst>
          </p:cNvPr>
          <p:cNvSpPr/>
          <p:nvPr/>
        </p:nvSpPr>
        <p:spPr>
          <a:xfrm>
            <a:off x="1518477" y="5341714"/>
            <a:ext cx="4978875" cy="3360626"/>
          </a:xfrm>
          <a:custGeom>
            <a:avLst/>
            <a:gdLst/>
            <a:ahLst/>
            <a:cxnLst/>
            <a:rect l="l" t="t" r="r" b="b"/>
            <a:pathLst>
              <a:path w="1504948" h="1219628">
                <a:moveTo>
                  <a:pt x="81293" y="0"/>
                </a:moveTo>
                <a:lnTo>
                  <a:pt x="1423655" y="0"/>
                </a:lnTo>
                <a:cubicBezTo>
                  <a:pt x="1445215" y="0"/>
                  <a:pt x="1465892" y="8565"/>
                  <a:pt x="1481138" y="23810"/>
                </a:cubicBezTo>
                <a:cubicBezTo>
                  <a:pt x="1496383" y="39055"/>
                  <a:pt x="1504948" y="59733"/>
                  <a:pt x="1504948" y="81293"/>
                </a:cubicBezTo>
                <a:lnTo>
                  <a:pt x="1504948" y="1138335"/>
                </a:lnTo>
                <a:cubicBezTo>
                  <a:pt x="1504948" y="1183232"/>
                  <a:pt x="1468552" y="1219628"/>
                  <a:pt x="1423655" y="1219628"/>
                </a:cubicBezTo>
                <a:lnTo>
                  <a:pt x="81293" y="1219628"/>
                </a:lnTo>
                <a:cubicBezTo>
                  <a:pt x="36396" y="1219628"/>
                  <a:pt x="0" y="1183232"/>
                  <a:pt x="0" y="1138335"/>
                </a:cubicBezTo>
                <a:lnTo>
                  <a:pt x="0" y="81293"/>
                </a:lnTo>
                <a:cubicBezTo>
                  <a:pt x="0" y="36396"/>
                  <a:pt x="36396" y="0"/>
                  <a:pt x="81293" y="0"/>
                </a:cubicBezTo>
                <a:close/>
              </a:path>
            </a:pathLst>
          </a:custGeom>
          <a:solidFill>
            <a:srgbClr val="E5E5FF"/>
          </a:solidFill>
          <a:ln w="28575">
            <a:solidFill>
              <a:srgbClr val="E76262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CB3EB1-7E4C-7515-9400-C1BBD1059A05}"/>
              </a:ext>
            </a:extLst>
          </p:cNvPr>
          <p:cNvSpPr txBox="1"/>
          <p:nvPr/>
        </p:nvSpPr>
        <p:spPr>
          <a:xfrm>
            <a:off x="1805336" y="5684000"/>
            <a:ext cx="4442101" cy="263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Quan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thang pH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acid, base hay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Cambria"/>
                <a:ea typeface="Cambria"/>
                <a:cs typeface="+mn-ea"/>
                <a:sym typeface="+mn-lt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E25A0F0-7A40-62DB-20B4-FA31C01B82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823"/>
          <a:stretch/>
        </p:blipFill>
        <p:spPr>
          <a:xfrm>
            <a:off x="8193719" y="4323744"/>
            <a:ext cx="7919227" cy="34463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79F5FB-E33F-454E-3020-1ADA2F2791AE}"/>
              </a:ext>
            </a:extLst>
          </p:cNvPr>
          <p:cNvSpPr txBox="1"/>
          <p:nvPr/>
        </p:nvSpPr>
        <p:spPr>
          <a:xfrm>
            <a:off x="9237677" y="7729240"/>
            <a:ext cx="146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+mn-ea"/>
                <a:sym typeface="+mn-lt"/>
              </a:rPr>
              <a:t>Acid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371183-70EF-374F-BC7F-0B4571246D79}"/>
              </a:ext>
            </a:extLst>
          </p:cNvPr>
          <p:cNvSpPr txBox="1"/>
          <p:nvPr/>
        </p:nvSpPr>
        <p:spPr>
          <a:xfrm>
            <a:off x="14193024" y="7855028"/>
            <a:ext cx="146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+mn-ea"/>
                <a:sym typeface="+mn-lt"/>
              </a:rPr>
              <a:t>Base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A35552-D70D-9673-7C40-52C22DC0B035}"/>
              </a:ext>
            </a:extLst>
          </p:cNvPr>
          <p:cNvSpPr txBox="1"/>
          <p:nvPr/>
        </p:nvSpPr>
        <p:spPr>
          <a:xfrm>
            <a:off x="11445088" y="7814249"/>
            <a:ext cx="2213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+mn-ea"/>
                <a:sym typeface="+mn-lt"/>
              </a:rPr>
              <a:t>Trung </a:t>
            </a:r>
            <a:r>
              <a:rPr lang="en-US" sz="3200" b="1" dirty="0" err="1">
                <a:cs typeface="+mn-ea"/>
                <a:sym typeface="+mn-lt"/>
              </a:rPr>
              <a:t>tính</a:t>
            </a:r>
            <a:endParaRPr lang="en-US" sz="32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60554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6" grpId="0" animBg="1"/>
      <p:bldP spid="28" grpId="0"/>
      <p:bldP spid="30" grpId="0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10501512" y="2005983"/>
            <a:ext cx="5500488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93A2384-727C-FFCB-6772-F0ED93195DB0}"/>
              </a:ext>
            </a:extLst>
          </p:cNvPr>
          <p:cNvSpPr txBox="1"/>
          <p:nvPr/>
        </p:nvSpPr>
        <p:spPr>
          <a:xfrm>
            <a:off x="9655233" y="2160496"/>
            <a:ext cx="7254416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2FDB8E-3792-189C-EA7B-0400107CFBE6}"/>
              </a:ext>
            </a:extLst>
          </p:cNvPr>
          <p:cNvGraphicFramePr>
            <a:graphicFrameLocks noGrp="1"/>
          </p:cNvGraphicFramePr>
          <p:nvPr/>
        </p:nvGraphicFramePr>
        <p:xfrm>
          <a:off x="2819400" y="2198745"/>
          <a:ext cx="6977417" cy="77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77417">
                  <a:extLst>
                    <a:ext uri="{9D8B030D-6E8A-4147-A177-3AD203B41FA5}">
                      <a16:colId xmlns:a16="http://schemas.microsoft.com/office/drawing/2014/main" val="3774306978"/>
                    </a:ext>
                  </a:extLst>
                </a:gridCol>
              </a:tblGrid>
              <a:tr h="77266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pH = -lg[H</a:t>
                      </a:r>
                      <a:r>
                        <a:rPr lang="en-US" sz="3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+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]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hoặc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[H</a:t>
                      </a:r>
                      <a:r>
                        <a:rPr lang="en-US" sz="3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+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] = 10</a:t>
                      </a:r>
                      <a:r>
                        <a:rPr lang="en-US" sz="3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-pH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25181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48DF0EC-D5DC-9ADF-560C-A409149575B1}"/>
              </a:ext>
            </a:extLst>
          </p:cNvPr>
          <p:cNvGrpSpPr/>
          <p:nvPr/>
        </p:nvGrpSpPr>
        <p:grpSpPr>
          <a:xfrm>
            <a:off x="1369851" y="5143500"/>
            <a:ext cx="4701032" cy="3902957"/>
            <a:chOff x="0" y="0"/>
            <a:chExt cx="2102490" cy="1127575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E236A1E-34D3-B3F7-7620-ECFF2DD969C5}"/>
                </a:ext>
              </a:extLst>
            </p:cNvPr>
            <p:cNvSpPr/>
            <p:nvPr/>
          </p:nvSpPr>
          <p:spPr>
            <a:xfrm>
              <a:off x="92710" y="106680"/>
              <a:ext cx="1998350" cy="1008195"/>
            </a:xfrm>
            <a:custGeom>
              <a:avLst/>
              <a:gdLst/>
              <a:ahLst/>
              <a:cxnLst/>
              <a:rect l="l" t="t" r="r" b="b"/>
              <a:pathLst>
                <a:path w="1998350" h="1008195">
                  <a:moveTo>
                    <a:pt x="1971679" y="818965"/>
                  </a:moveTo>
                  <a:cubicBezTo>
                    <a:pt x="1971679" y="906595"/>
                    <a:pt x="1895479" y="977715"/>
                    <a:pt x="1814200" y="977715"/>
                  </a:cubicBezTo>
                  <a:lnTo>
                    <a:pt x="66040" y="977715"/>
                  </a:lnTo>
                  <a:cubicBezTo>
                    <a:pt x="43180" y="977715"/>
                    <a:pt x="20320" y="972635"/>
                    <a:pt x="0" y="963745"/>
                  </a:cubicBezTo>
                  <a:cubicBezTo>
                    <a:pt x="26670" y="991685"/>
                    <a:pt x="63500" y="1008195"/>
                    <a:pt x="106864" y="1008195"/>
                  </a:cubicBezTo>
                  <a:lnTo>
                    <a:pt x="1852300" y="1008195"/>
                  </a:lnTo>
                  <a:cubicBezTo>
                    <a:pt x="1932310" y="1008195"/>
                    <a:pt x="1998350" y="942155"/>
                    <a:pt x="1998350" y="862145"/>
                  </a:cubicBezTo>
                  <a:lnTo>
                    <a:pt x="1998350" y="95250"/>
                  </a:lnTo>
                  <a:cubicBezTo>
                    <a:pt x="1998350" y="58420"/>
                    <a:pt x="1984379" y="25400"/>
                    <a:pt x="1962790" y="0"/>
                  </a:cubicBezTo>
                  <a:cubicBezTo>
                    <a:pt x="1969140" y="16510"/>
                    <a:pt x="1971679" y="34290"/>
                    <a:pt x="1971679" y="52070"/>
                  </a:cubicBezTo>
                  <a:lnTo>
                    <a:pt x="1971679" y="818965"/>
                  </a:lnTo>
                  <a:lnTo>
                    <a:pt x="1971679" y="81896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CEA11AD-79EE-FB66-D4D8-009B06D7AE68}"/>
                </a:ext>
              </a:extLst>
            </p:cNvPr>
            <p:cNvSpPr/>
            <p:nvPr/>
          </p:nvSpPr>
          <p:spPr>
            <a:xfrm>
              <a:off x="12700" y="12700"/>
              <a:ext cx="2037720" cy="1058995"/>
            </a:xfrm>
            <a:custGeom>
              <a:avLst/>
              <a:gdLst/>
              <a:ahLst/>
              <a:cxnLst/>
              <a:rect l="l" t="t" r="r" b="b"/>
              <a:pathLst>
                <a:path w="2037720" h="1058995">
                  <a:moveTo>
                    <a:pt x="146050" y="1058995"/>
                  </a:moveTo>
                  <a:lnTo>
                    <a:pt x="1891670" y="1058995"/>
                  </a:lnTo>
                  <a:cubicBezTo>
                    <a:pt x="1971680" y="1058995"/>
                    <a:pt x="2037720" y="992955"/>
                    <a:pt x="2037720" y="912945"/>
                  </a:cubicBezTo>
                  <a:lnTo>
                    <a:pt x="2037720" y="146050"/>
                  </a:lnTo>
                  <a:cubicBezTo>
                    <a:pt x="2037720" y="66040"/>
                    <a:pt x="1971680" y="0"/>
                    <a:pt x="189167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12945"/>
                  </a:lnTo>
                  <a:cubicBezTo>
                    <a:pt x="0" y="994225"/>
                    <a:pt x="66040" y="1058995"/>
                    <a:pt x="146050" y="105899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D57E28-AA1E-06F9-CBF5-CECC80F69AC6}"/>
                </a:ext>
              </a:extLst>
            </p:cNvPr>
            <p:cNvSpPr/>
            <p:nvPr/>
          </p:nvSpPr>
          <p:spPr>
            <a:xfrm>
              <a:off x="0" y="0"/>
              <a:ext cx="2102490" cy="1127575"/>
            </a:xfrm>
            <a:custGeom>
              <a:avLst/>
              <a:gdLst/>
              <a:ahLst/>
              <a:cxnLst/>
              <a:rect l="l" t="t" r="r" b="b"/>
              <a:pathLst>
                <a:path w="2102490" h="1127575">
                  <a:moveTo>
                    <a:pt x="2038990" y="74930"/>
                  </a:moveTo>
                  <a:cubicBezTo>
                    <a:pt x="2011050" y="30480"/>
                    <a:pt x="1961520" y="0"/>
                    <a:pt x="190437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25645"/>
                  </a:lnTo>
                  <a:cubicBezTo>
                    <a:pt x="0" y="977715"/>
                    <a:pt x="25400" y="1023435"/>
                    <a:pt x="63500" y="1052645"/>
                  </a:cubicBezTo>
                  <a:cubicBezTo>
                    <a:pt x="91440" y="1097095"/>
                    <a:pt x="140970" y="1127575"/>
                    <a:pt x="201269" y="1127575"/>
                  </a:cubicBezTo>
                  <a:lnTo>
                    <a:pt x="1943740" y="1127575"/>
                  </a:lnTo>
                  <a:cubicBezTo>
                    <a:pt x="2031370" y="1127575"/>
                    <a:pt x="2102490" y="1056455"/>
                    <a:pt x="2102490" y="968825"/>
                  </a:cubicBezTo>
                  <a:lnTo>
                    <a:pt x="2102490" y="201930"/>
                  </a:lnTo>
                  <a:cubicBezTo>
                    <a:pt x="2102489" y="149860"/>
                    <a:pt x="2077089" y="104140"/>
                    <a:pt x="2038990" y="74930"/>
                  </a:cubicBezTo>
                  <a:close/>
                  <a:moveTo>
                    <a:pt x="12700" y="92564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04370" y="12700"/>
                  </a:lnTo>
                  <a:cubicBezTo>
                    <a:pt x="1984380" y="12700"/>
                    <a:pt x="2050420" y="78740"/>
                    <a:pt x="2050420" y="158750"/>
                  </a:cubicBezTo>
                  <a:lnTo>
                    <a:pt x="2050420" y="925645"/>
                  </a:lnTo>
                  <a:cubicBezTo>
                    <a:pt x="2050420" y="1005655"/>
                    <a:pt x="1984380" y="1071695"/>
                    <a:pt x="1904370" y="1071695"/>
                  </a:cubicBezTo>
                  <a:lnTo>
                    <a:pt x="158750" y="1071695"/>
                  </a:lnTo>
                  <a:cubicBezTo>
                    <a:pt x="78740" y="1071695"/>
                    <a:pt x="12700" y="1006925"/>
                    <a:pt x="12700" y="925645"/>
                  </a:cubicBezTo>
                  <a:close/>
                  <a:moveTo>
                    <a:pt x="2091060" y="968825"/>
                  </a:moveTo>
                  <a:cubicBezTo>
                    <a:pt x="2091060" y="1048835"/>
                    <a:pt x="2023750" y="1114875"/>
                    <a:pt x="1943740" y="1114875"/>
                  </a:cubicBezTo>
                  <a:lnTo>
                    <a:pt x="201269" y="1114875"/>
                  </a:lnTo>
                  <a:cubicBezTo>
                    <a:pt x="157480" y="1114875"/>
                    <a:pt x="120650" y="1098365"/>
                    <a:pt x="93980" y="1070425"/>
                  </a:cubicBezTo>
                  <a:cubicBezTo>
                    <a:pt x="114300" y="1079315"/>
                    <a:pt x="135890" y="1084395"/>
                    <a:pt x="160020" y="1084395"/>
                  </a:cubicBezTo>
                  <a:lnTo>
                    <a:pt x="1905640" y="1084395"/>
                  </a:lnTo>
                  <a:cubicBezTo>
                    <a:pt x="1993270" y="1084395"/>
                    <a:pt x="2064390" y="1013275"/>
                    <a:pt x="2064390" y="925645"/>
                  </a:cubicBezTo>
                  <a:lnTo>
                    <a:pt x="2064390" y="158750"/>
                  </a:lnTo>
                  <a:cubicBezTo>
                    <a:pt x="2064390" y="140970"/>
                    <a:pt x="2060580" y="123190"/>
                    <a:pt x="2055500" y="106680"/>
                  </a:cubicBezTo>
                  <a:cubicBezTo>
                    <a:pt x="2077090" y="132080"/>
                    <a:pt x="2091060" y="165100"/>
                    <a:pt x="2091060" y="201930"/>
                  </a:cubicBezTo>
                  <a:lnTo>
                    <a:pt x="2091060" y="968825"/>
                  </a:lnTo>
                  <a:cubicBezTo>
                    <a:pt x="2091060" y="968825"/>
                    <a:pt x="2091060" y="968825"/>
                    <a:pt x="2091060" y="96882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749A3C1A-0CD3-8744-E1FB-5F5CF9D84900}"/>
              </a:ext>
            </a:extLst>
          </p:cNvPr>
          <p:cNvGrpSpPr/>
          <p:nvPr/>
        </p:nvGrpSpPr>
        <p:grpSpPr>
          <a:xfrm>
            <a:off x="1706972" y="5390122"/>
            <a:ext cx="3827189" cy="823276"/>
            <a:chOff x="0" y="0"/>
            <a:chExt cx="14749384" cy="1913890"/>
          </a:xfrm>
          <a:solidFill>
            <a:srgbClr val="FFCCFF"/>
          </a:solidFill>
        </p:grpSpPr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3072BFFC-0189-E6C2-7FBC-B0BD5FE16D2D}"/>
                </a:ext>
              </a:extLst>
            </p:cNvPr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lnTo>
                    <a:pt x="14749383" y="956945"/>
                  </a:ln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20243-49D1-9995-2BB7-F296746BBFF5}"/>
              </a:ext>
            </a:extLst>
          </p:cNvPr>
          <p:cNvGrpSpPr/>
          <p:nvPr/>
        </p:nvGrpSpPr>
        <p:grpSpPr>
          <a:xfrm>
            <a:off x="6669396" y="5187459"/>
            <a:ext cx="4701032" cy="3902957"/>
            <a:chOff x="0" y="0"/>
            <a:chExt cx="2102490" cy="1127575"/>
          </a:xfrm>
          <a:solidFill>
            <a:schemeClr val="bg1"/>
          </a:solidFill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CC47D0D3-4367-A58C-F22B-F8E4BA02141B}"/>
                </a:ext>
              </a:extLst>
            </p:cNvPr>
            <p:cNvSpPr/>
            <p:nvPr/>
          </p:nvSpPr>
          <p:spPr>
            <a:xfrm>
              <a:off x="92710" y="106680"/>
              <a:ext cx="1998350" cy="1008195"/>
            </a:xfrm>
            <a:custGeom>
              <a:avLst/>
              <a:gdLst/>
              <a:ahLst/>
              <a:cxnLst/>
              <a:rect l="l" t="t" r="r" b="b"/>
              <a:pathLst>
                <a:path w="1998350" h="1008195">
                  <a:moveTo>
                    <a:pt x="1971679" y="818965"/>
                  </a:moveTo>
                  <a:cubicBezTo>
                    <a:pt x="1971679" y="906595"/>
                    <a:pt x="1895479" y="977715"/>
                    <a:pt x="1814200" y="977715"/>
                  </a:cubicBezTo>
                  <a:lnTo>
                    <a:pt x="66040" y="977715"/>
                  </a:lnTo>
                  <a:cubicBezTo>
                    <a:pt x="43180" y="977715"/>
                    <a:pt x="20320" y="972635"/>
                    <a:pt x="0" y="963745"/>
                  </a:cubicBezTo>
                  <a:cubicBezTo>
                    <a:pt x="26670" y="991685"/>
                    <a:pt x="63500" y="1008195"/>
                    <a:pt x="106864" y="1008195"/>
                  </a:cubicBezTo>
                  <a:lnTo>
                    <a:pt x="1852300" y="1008195"/>
                  </a:lnTo>
                  <a:cubicBezTo>
                    <a:pt x="1932310" y="1008195"/>
                    <a:pt x="1998350" y="942155"/>
                    <a:pt x="1998350" y="862145"/>
                  </a:cubicBezTo>
                  <a:lnTo>
                    <a:pt x="1998350" y="95250"/>
                  </a:lnTo>
                  <a:cubicBezTo>
                    <a:pt x="1998350" y="58420"/>
                    <a:pt x="1984379" y="25400"/>
                    <a:pt x="1962790" y="0"/>
                  </a:cubicBezTo>
                  <a:cubicBezTo>
                    <a:pt x="1969140" y="16510"/>
                    <a:pt x="1971679" y="34290"/>
                    <a:pt x="1971679" y="52070"/>
                  </a:cubicBezTo>
                  <a:lnTo>
                    <a:pt x="1971679" y="818965"/>
                  </a:lnTo>
                  <a:lnTo>
                    <a:pt x="1971679" y="81896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C48CDEC9-3B8B-03B0-DA31-C3CCF63AEA5F}"/>
                </a:ext>
              </a:extLst>
            </p:cNvPr>
            <p:cNvSpPr/>
            <p:nvPr/>
          </p:nvSpPr>
          <p:spPr>
            <a:xfrm>
              <a:off x="12700" y="12700"/>
              <a:ext cx="2037720" cy="1058995"/>
            </a:xfrm>
            <a:custGeom>
              <a:avLst/>
              <a:gdLst/>
              <a:ahLst/>
              <a:cxnLst/>
              <a:rect l="l" t="t" r="r" b="b"/>
              <a:pathLst>
                <a:path w="2037720" h="1058995">
                  <a:moveTo>
                    <a:pt x="146050" y="1058995"/>
                  </a:moveTo>
                  <a:lnTo>
                    <a:pt x="1891670" y="1058995"/>
                  </a:lnTo>
                  <a:cubicBezTo>
                    <a:pt x="1971680" y="1058995"/>
                    <a:pt x="2037720" y="992955"/>
                    <a:pt x="2037720" y="912945"/>
                  </a:cubicBezTo>
                  <a:lnTo>
                    <a:pt x="2037720" y="146050"/>
                  </a:lnTo>
                  <a:cubicBezTo>
                    <a:pt x="2037720" y="66040"/>
                    <a:pt x="1971680" y="0"/>
                    <a:pt x="189167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12945"/>
                  </a:lnTo>
                  <a:cubicBezTo>
                    <a:pt x="0" y="994225"/>
                    <a:pt x="66040" y="1058995"/>
                    <a:pt x="146050" y="105899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F541200-B2D5-B2A7-4206-1A9CC73B9359}"/>
                </a:ext>
              </a:extLst>
            </p:cNvPr>
            <p:cNvSpPr/>
            <p:nvPr/>
          </p:nvSpPr>
          <p:spPr>
            <a:xfrm>
              <a:off x="0" y="0"/>
              <a:ext cx="2102490" cy="1127575"/>
            </a:xfrm>
            <a:custGeom>
              <a:avLst/>
              <a:gdLst/>
              <a:ahLst/>
              <a:cxnLst/>
              <a:rect l="l" t="t" r="r" b="b"/>
              <a:pathLst>
                <a:path w="2102490" h="1127575">
                  <a:moveTo>
                    <a:pt x="2038990" y="74930"/>
                  </a:moveTo>
                  <a:cubicBezTo>
                    <a:pt x="2011050" y="30480"/>
                    <a:pt x="1961520" y="0"/>
                    <a:pt x="190437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25645"/>
                  </a:lnTo>
                  <a:cubicBezTo>
                    <a:pt x="0" y="977715"/>
                    <a:pt x="25400" y="1023435"/>
                    <a:pt x="63500" y="1052645"/>
                  </a:cubicBezTo>
                  <a:cubicBezTo>
                    <a:pt x="91440" y="1097095"/>
                    <a:pt x="140970" y="1127575"/>
                    <a:pt x="201269" y="1127575"/>
                  </a:cubicBezTo>
                  <a:lnTo>
                    <a:pt x="1943740" y="1127575"/>
                  </a:lnTo>
                  <a:cubicBezTo>
                    <a:pt x="2031370" y="1127575"/>
                    <a:pt x="2102490" y="1056455"/>
                    <a:pt x="2102490" y="968825"/>
                  </a:cubicBezTo>
                  <a:lnTo>
                    <a:pt x="2102490" y="201930"/>
                  </a:lnTo>
                  <a:cubicBezTo>
                    <a:pt x="2102489" y="149860"/>
                    <a:pt x="2077089" y="104140"/>
                    <a:pt x="2038990" y="74930"/>
                  </a:cubicBezTo>
                  <a:close/>
                  <a:moveTo>
                    <a:pt x="12700" y="92564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04370" y="12700"/>
                  </a:lnTo>
                  <a:cubicBezTo>
                    <a:pt x="1984380" y="12700"/>
                    <a:pt x="2050420" y="78740"/>
                    <a:pt x="2050420" y="158750"/>
                  </a:cubicBezTo>
                  <a:lnTo>
                    <a:pt x="2050420" y="925645"/>
                  </a:lnTo>
                  <a:cubicBezTo>
                    <a:pt x="2050420" y="1005655"/>
                    <a:pt x="1984380" y="1071695"/>
                    <a:pt x="1904370" y="1071695"/>
                  </a:cubicBezTo>
                  <a:lnTo>
                    <a:pt x="158750" y="1071695"/>
                  </a:lnTo>
                  <a:cubicBezTo>
                    <a:pt x="78740" y="1071695"/>
                    <a:pt x="12700" y="1006925"/>
                    <a:pt x="12700" y="925645"/>
                  </a:cubicBezTo>
                  <a:close/>
                  <a:moveTo>
                    <a:pt x="2091060" y="968825"/>
                  </a:moveTo>
                  <a:cubicBezTo>
                    <a:pt x="2091060" y="1048835"/>
                    <a:pt x="2023750" y="1114875"/>
                    <a:pt x="1943740" y="1114875"/>
                  </a:cubicBezTo>
                  <a:lnTo>
                    <a:pt x="201269" y="1114875"/>
                  </a:lnTo>
                  <a:cubicBezTo>
                    <a:pt x="157480" y="1114875"/>
                    <a:pt x="120650" y="1098365"/>
                    <a:pt x="93980" y="1070425"/>
                  </a:cubicBezTo>
                  <a:cubicBezTo>
                    <a:pt x="114300" y="1079315"/>
                    <a:pt x="135890" y="1084395"/>
                    <a:pt x="160020" y="1084395"/>
                  </a:cubicBezTo>
                  <a:lnTo>
                    <a:pt x="1905640" y="1084395"/>
                  </a:lnTo>
                  <a:cubicBezTo>
                    <a:pt x="1993270" y="1084395"/>
                    <a:pt x="2064390" y="1013275"/>
                    <a:pt x="2064390" y="925645"/>
                  </a:cubicBezTo>
                  <a:lnTo>
                    <a:pt x="2064390" y="158750"/>
                  </a:lnTo>
                  <a:cubicBezTo>
                    <a:pt x="2064390" y="140970"/>
                    <a:pt x="2060580" y="123190"/>
                    <a:pt x="2055500" y="106680"/>
                  </a:cubicBezTo>
                  <a:cubicBezTo>
                    <a:pt x="2077090" y="132080"/>
                    <a:pt x="2091060" y="165100"/>
                    <a:pt x="2091060" y="201930"/>
                  </a:cubicBezTo>
                  <a:lnTo>
                    <a:pt x="2091060" y="968825"/>
                  </a:lnTo>
                  <a:cubicBezTo>
                    <a:pt x="2091060" y="968825"/>
                    <a:pt x="2091060" y="968825"/>
                    <a:pt x="2091060" y="96882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FD82F0-F4AD-5E64-9D05-90C4AB6F3478}"/>
              </a:ext>
            </a:extLst>
          </p:cNvPr>
          <p:cNvGrpSpPr/>
          <p:nvPr/>
        </p:nvGrpSpPr>
        <p:grpSpPr>
          <a:xfrm>
            <a:off x="11856642" y="5099540"/>
            <a:ext cx="4701032" cy="3902957"/>
            <a:chOff x="0" y="0"/>
            <a:chExt cx="2102490" cy="1127575"/>
          </a:xfrm>
          <a:solidFill>
            <a:schemeClr val="bg1"/>
          </a:solidFill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93DE667E-2C54-FA2F-4469-5426F9C5CEFC}"/>
                </a:ext>
              </a:extLst>
            </p:cNvPr>
            <p:cNvSpPr/>
            <p:nvPr/>
          </p:nvSpPr>
          <p:spPr>
            <a:xfrm>
              <a:off x="92710" y="106680"/>
              <a:ext cx="1998350" cy="1008195"/>
            </a:xfrm>
            <a:custGeom>
              <a:avLst/>
              <a:gdLst/>
              <a:ahLst/>
              <a:cxnLst/>
              <a:rect l="l" t="t" r="r" b="b"/>
              <a:pathLst>
                <a:path w="1998350" h="1008195">
                  <a:moveTo>
                    <a:pt x="1971679" y="818965"/>
                  </a:moveTo>
                  <a:cubicBezTo>
                    <a:pt x="1971679" y="906595"/>
                    <a:pt x="1895479" y="977715"/>
                    <a:pt x="1814200" y="977715"/>
                  </a:cubicBezTo>
                  <a:lnTo>
                    <a:pt x="66040" y="977715"/>
                  </a:lnTo>
                  <a:cubicBezTo>
                    <a:pt x="43180" y="977715"/>
                    <a:pt x="20320" y="972635"/>
                    <a:pt x="0" y="963745"/>
                  </a:cubicBezTo>
                  <a:cubicBezTo>
                    <a:pt x="26670" y="991685"/>
                    <a:pt x="63500" y="1008195"/>
                    <a:pt x="106864" y="1008195"/>
                  </a:cubicBezTo>
                  <a:lnTo>
                    <a:pt x="1852300" y="1008195"/>
                  </a:lnTo>
                  <a:cubicBezTo>
                    <a:pt x="1932310" y="1008195"/>
                    <a:pt x="1998350" y="942155"/>
                    <a:pt x="1998350" y="862145"/>
                  </a:cubicBezTo>
                  <a:lnTo>
                    <a:pt x="1998350" y="95250"/>
                  </a:lnTo>
                  <a:cubicBezTo>
                    <a:pt x="1998350" y="58420"/>
                    <a:pt x="1984379" y="25400"/>
                    <a:pt x="1962790" y="0"/>
                  </a:cubicBezTo>
                  <a:cubicBezTo>
                    <a:pt x="1969140" y="16510"/>
                    <a:pt x="1971679" y="34290"/>
                    <a:pt x="1971679" y="52070"/>
                  </a:cubicBezTo>
                  <a:lnTo>
                    <a:pt x="1971679" y="818965"/>
                  </a:lnTo>
                  <a:lnTo>
                    <a:pt x="1971679" y="81896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DB7341E6-C4FB-43B6-38C8-991C0C37F652}"/>
                </a:ext>
              </a:extLst>
            </p:cNvPr>
            <p:cNvSpPr/>
            <p:nvPr/>
          </p:nvSpPr>
          <p:spPr>
            <a:xfrm>
              <a:off x="12700" y="12700"/>
              <a:ext cx="2037720" cy="1058995"/>
            </a:xfrm>
            <a:custGeom>
              <a:avLst/>
              <a:gdLst/>
              <a:ahLst/>
              <a:cxnLst/>
              <a:rect l="l" t="t" r="r" b="b"/>
              <a:pathLst>
                <a:path w="2037720" h="1058995">
                  <a:moveTo>
                    <a:pt x="146050" y="1058995"/>
                  </a:moveTo>
                  <a:lnTo>
                    <a:pt x="1891670" y="1058995"/>
                  </a:lnTo>
                  <a:cubicBezTo>
                    <a:pt x="1971680" y="1058995"/>
                    <a:pt x="2037720" y="992955"/>
                    <a:pt x="2037720" y="912945"/>
                  </a:cubicBezTo>
                  <a:lnTo>
                    <a:pt x="2037720" y="146050"/>
                  </a:lnTo>
                  <a:cubicBezTo>
                    <a:pt x="2037720" y="66040"/>
                    <a:pt x="1971680" y="0"/>
                    <a:pt x="189167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12945"/>
                  </a:lnTo>
                  <a:cubicBezTo>
                    <a:pt x="0" y="994225"/>
                    <a:pt x="66040" y="1058995"/>
                    <a:pt x="146050" y="105899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15DCCC7A-51CB-6EFE-67A3-3623582614ED}"/>
                </a:ext>
              </a:extLst>
            </p:cNvPr>
            <p:cNvSpPr/>
            <p:nvPr/>
          </p:nvSpPr>
          <p:spPr>
            <a:xfrm>
              <a:off x="0" y="0"/>
              <a:ext cx="2102490" cy="1127575"/>
            </a:xfrm>
            <a:custGeom>
              <a:avLst/>
              <a:gdLst/>
              <a:ahLst/>
              <a:cxnLst/>
              <a:rect l="l" t="t" r="r" b="b"/>
              <a:pathLst>
                <a:path w="2102490" h="1127575">
                  <a:moveTo>
                    <a:pt x="2038990" y="74930"/>
                  </a:moveTo>
                  <a:cubicBezTo>
                    <a:pt x="2011050" y="30480"/>
                    <a:pt x="1961520" y="0"/>
                    <a:pt x="190437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25645"/>
                  </a:lnTo>
                  <a:cubicBezTo>
                    <a:pt x="0" y="977715"/>
                    <a:pt x="25400" y="1023435"/>
                    <a:pt x="63500" y="1052645"/>
                  </a:cubicBezTo>
                  <a:cubicBezTo>
                    <a:pt x="91440" y="1097095"/>
                    <a:pt x="140970" y="1127575"/>
                    <a:pt x="201269" y="1127575"/>
                  </a:cubicBezTo>
                  <a:lnTo>
                    <a:pt x="1943740" y="1127575"/>
                  </a:lnTo>
                  <a:cubicBezTo>
                    <a:pt x="2031370" y="1127575"/>
                    <a:pt x="2102490" y="1056455"/>
                    <a:pt x="2102490" y="968825"/>
                  </a:cubicBezTo>
                  <a:lnTo>
                    <a:pt x="2102490" y="201930"/>
                  </a:lnTo>
                  <a:cubicBezTo>
                    <a:pt x="2102489" y="149860"/>
                    <a:pt x="2077089" y="104140"/>
                    <a:pt x="2038990" y="74930"/>
                  </a:cubicBezTo>
                  <a:close/>
                  <a:moveTo>
                    <a:pt x="12700" y="92564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04370" y="12700"/>
                  </a:lnTo>
                  <a:cubicBezTo>
                    <a:pt x="1984380" y="12700"/>
                    <a:pt x="2050420" y="78740"/>
                    <a:pt x="2050420" y="158750"/>
                  </a:cubicBezTo>
                  <a:lnTo>
                    <a:pt x="2050420" y="925645"/>
                  </a:lnTo>
                  <a:cubicBezTo>
                    <a:pt x="2050420" y="1005655"/>
                    <a:pt x="1984380" y="1071695"/>
                    <a:pt x="1904370" y="1071695"/>
                  </a:cubicBezTo>
                  <a:lnTo>
                    <a:pt x="158750" y="1071695"/>
                  </a:lnTo>
                  <a:cubicBezTo>
                    <a:pt x="78740" y="1071695"/>
                    <a:pt x="12700" y="1006925"/>
                    <a:pt x="12700" y="925645"/>
                  </a:cubicBezTo>
                  <a:close/>
                  <a:moveTo>
                    <a:pt x="2091060" y="968825"/>
                  </a:moveTo>
                  <a:cubicBezTo>
                    <a:pt x="2091060" y="1048835"/>
                    <a:pt x="2023750" y="1114875"/>
                    <a:pt x="1943740" y="1114875"/>
                  </a:cubicBezTo>
                  <a:lnTo>
                    <a:pt x="201269" y="1114875"/>
                  </a:lnTo>
                  <a:cubicBezTo>
                    <a:pt x="157480" y="1114875"/>
                    <a:pt x="120650" y="1098365"/>
                    <a:pt x="93980" y="1070425"/>
                  </a:cubicBezTo>
                  <a:cubicBezTo>
                    <a:pt x="114300" y="1079315"/>
                    <a:pt x="135890" y="1084395"/>
                    <a:pt x="160020" y="1084395"/>
                  </a:cubicBezTo>
                  <a:lnTo>
                    <a:pt x="1905640" y="1084395"/>
                  </a:lnTo>
                  <a:cubicBezTo>
                    <a:pt x="1993270" y="1084395"/>
                    <a:pt x="2064390" y="1013275"/>
                    <a:pt x="2064390" y="925645"/>
                  </a:cubicBezTo>
                  <a:lnTo>
                    <a:pt x="2064390" y="158750"/>
                  </a:lnTo>
                  <a:cubicBezTo>
                    <a:pt x="2064390" y="140970"/>
                    <a:pt x="2060580" y="123190"/>
                    <a:pt x="2055500" y="106680"/>
                  </a:cubicBezTo>
                  <a:cubicBezTo>
                    <a:pt x="2077090" y="132080"/>
                    <a:pt x="2091060" y="165100"/>
                    <a:pt x="2091060" y="201930"/>
                  </a:cubicBezTo>
                  <a:lnTo>
                    <a:pt x="2091060" y="968825"/>
                  </a:lnTo>
                  <a:cubicBezTo>
                    <a:pt x="2091060" y="968825"/>
                    <a:pt x="2091060" y="968825"/>
                    <a:pt x="2091060" y="96882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grpSp>
        <p:nvGrpSpPr>
          <p:cNvPr id="34" name="Group 17">
            <a:extLst>
              <a:ext uri="{FF2B5EF4-FFF2-40B4-BE49-F238E27FC236}">
                <a16:creationId xmlns:a16="http://schemas.microsoft.com/office/drawing/2014/main" id="{654907DD-F361-4684-AD9D-A6A0E2BB8587}"/>
              </a:ext>
            </a:extLst>
          </p:cNvPr>
          <p:cNvGrpSpPr/>
          <p:nvPr/>
        </p:nvGrpSpPr>
        <p:grpSpPr>
          <a:xfrm>
            <a:off x="6840485" y="5395586"/>
            <a:ext cx="4357046" cy="823276"/>
            <a:chOff x="0" y="0"/>
            <a:chExt cx="14749384" cy="19138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D7C33C25-7F00-4FFF-1420-D9EF61A38E12}"/>
                </a:ext>
              </a:extLst>
            </p:cNvPr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lnTo>
                    <a:pt x="14749383" y="956945"/>
                  </a:ln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grpSp>
        <p:nvGrpSpPr>
          <p:cNvPr id="36" name="Group 17">
            <a:extLst>
              <a:ext uri="{FF2B5EF4-FFF2-40B4-BE49-F238E27FC236}">
                <a16:creationId xmlns:a16="http://schemas.microsoft.com/office/drawing/2014/main" id="{390BA40C-A561-1376-AA3F-76B59B7DD620}"/>
              </a:ext>
            </a:extLst>
          </p:cNvPr>
          <p:cNvGrpSpPr/>
          <p:nvPr/>
        </p:nvGrpSpPr>
        <p:grpSpPr>
          <a:xfrm>
            <a:off x="12384432" y="5424839"/>
            <a:ext cx="3827189" cy="823276"/>
            <a:chOff x="0" y="0"/>
            <a:chExt cx="14749384" cy="191389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4FF25D82-0C82-2F78-C107-2C163E528585}"/>
                </a:ext>
              </a:extLst>
            </p:cNvPr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lnTo>
                    <a:pt x="14749383" y="956945"/>
                  </a:ln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0DB57E1-0C8E-6822-3C9C-9AB57F731FC1}"/>
              </a:ext>
            </a:extLst>
          </p:cNvPr>
          <p:cNvSpPr txBox="1"/>
          <p:nvPr/>
        </p:nvSpPr>
        <p:spPr>
          <a:xfrm>
            <a:off x="2025321" y="5509372"/>
            <a:ext cx="3303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BBC72E-DD76-5225-DD06-50AA0CBF9334}"/>
              </a:ext>
            </a:extLst>
          </p:cNvPr>
          <p:cNvSpPr txBox="1"/>
          <p:nvPr/>
        </p:nvSpPr>
        <p:spPr>
          <a:xfrm>
            <a:off x="12555492" y="5544089"/>
            <a:ext cx="3303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base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C4DFD2-9DC7-232C-5C3F-71C433846DEB}"/>
              </a:ext>
            </a:extLst>
          </p:cNvPr>
          <p:cNvSpPr txBox="1"/>
          <p:nvPr/>
        </p:nvSpPr>
        <p:spPr>
          <a:xfrm>
            <a:off x="6827639" y="5508127"/>
            <a:ext cx="4588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F925E6-5B29-8D20-D0A2-84F1A219BC1F}"/>
              </a:ext>
            </a:extLst>
          </p:cNvPr>
          <p:cNvSpPr txBox="1"/>
          <p:nvPr/>
        </p:nvSpPr>
        <p:spPr>
          <a:xfrm>
            <a:off x="1893414" y="6480660"/>
            <a:ext cx="33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[H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] &gt; 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-7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FDD1F4-1E57-1387-E912-61BD40890646}"/>
              </a:ext>
            </a:extLst>
          </p:cNvPr>
          <p:cNvSpPr txBox="1"/>
          <p:nvPr/>
        </p:nvSpPr>
        <p:spPr>
          <a:xfrm>
            <a:off x="7311564" y="6483224"/>
            <a:ext cx="33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[H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] = 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-7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43A6B9-9F42-5226-510B-CE746F59353F}"/>
              </a:ext>
            </a:extLst>
          </p:cNvPr>
          <p:cNvSpPr txBox="1"/>
          <p:nvPr/>
        </p:nvSpPr>
        <p:spPr>
          <a:xfrm>
            <a:off x="12763285" y="6393010"/>
            <a:ext cx="33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[H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] &lt; 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-7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DBE7D76-B5D6-BC5A-B5B2-29ED84B172E6}"/>
              </a:ext>
            </a:extLst>
          </p:cNvPr>
          <p:cNvSpPr txBox="1"/>
          <p:nvPr/>
        </p:nvSpPr>
        <p:spPr>
          <a:xfrm>
            <a:off x="1921001" y="7434694"/>
            <a:ext cx="33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 &lt; 7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1EB7E6-BC1C-1CB7-B83C-894AE0506B8A}"/>
              </a:ext>
            </a:extLst>
          </p:cNvPr>
          <p:cNvSpPr txBox="1"/>
          <p:nvPr/>
        </p:nvSpPr>
        <p:spPr>
          <a:xfrm>
            <a:off x="7485540" y="7539261"/>
            <a:ext cx="33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 = 7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349635-3EB6-1B63-647E-152F723D53B7}"/>
              </a:ext>
            </a:extLst>
          </p:cNvPr>
          <p:cNvSpPr txBox="1"/>
          <p:nvPr/>
        </p:nvSpPr>
        <p:spPr>
          <a:xfrm>
            <a:off x="12761293" y="7523950"/>
            <a:ext cx="33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 &gt; 7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50" name="Picture 16">
            <a:extLst>
              <a:ext uri="{FF2B5EF4-FFF2-40B4-BE49-F238E27FC236}">
                <a16:creationId xmlns:a16="http://schemas.microsoft.com/office/drawing/2014/main" id="{7EB2CAE7-AA50-06FA-6014-4D758BDB2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8603" flipH="1">
            <a:off x="4616175" y="7619925"/>
            <a:ext cx="1385124" cy="1402981"/>
          </a:xfrm>
          <a:prstGeom prst="rect">
            <a:avLst/>
          </a:prstGeom>
        </p:spPr>
      </p:pic>
      <p:pic>
        <p:nvPicPr>
          <p:cNvPr id="52" name="Picture 25">
            <a:extLst>
              <a:ext uri="{FF2B5EF4-FFF2-40B4-BE49-F238E27FC236}">
                <a16:creationId xmlns:a16="http://schemas.microsoft.com/office/drawing/2014/main" id="{0BFC00DC-7972-F445-4DE2-040753A179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67147" y="7793668"/>
            <a:ext cx="1170806" cy="1015408"/>
          </a:xfrm>
          <a:prstGeom prst="rect">
            <a:avLst/>
          </a:prstGeom>
        </p:spPr>
      </p:pic>
      <p:pic>
        <p:nvPicPr>
          <p:cNvPr id="53" name="Picture 25">
            <a:extLst>
              <a:ext uri="{FF2B5EF4-FFF2-40B4-BE49-F238E27FC236}">
                <a16:creationId xmlns:a16="http://schemas.microsoft.com/office/drawing/2014/main" id="{1D93850D-A85E-FCDA-EB52-63A222BED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17146" y="7885874"/>
            <a:ext cx="1170806" cy="101540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666E496-651C-5D17-1E86-2B6F51471D99}"/>
              </a:ext>
            </a:extLst>
          </p:cNvPr>
          <p:cNvSpPr txBox="1"/>
          <p:nvPr/>
        </p:nvSpPr>
        <p:spPr>
          <a:xfrm>
            <a:off x="1893414" y="3779945"/>
            <a:ext cx="11900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: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[H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] = 10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-2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= 2</a:t>
            </a:r>
          </a:p>
        </p:txBody>
      </p:sp>
      <p:pic>
        <p:nvPicPr>
          <p:cNvPr id="4" name="图片 20">
            <a:extLst>
              <a:ext uri="{FF2B5EF4-FFF2-40B4-BE49-F238E27FC236}">
                <a16:creationId xmlns:a16="http://schemas.microsoft.com/office/drawing/2014/main" id="{576B2751-902D-F3AE-0A08-D53A586C31F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75" y="2089705"/>
            <a:ext cx="960687" cy="8755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208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BAA9383-8E59-4849-AD4C-14C1F692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51" y="-88927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8252456" y="2317106"/>
            <a:ext cx="7701801" cy="6080153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8537733" y="3335732"/>
            <a:ext cx="6984783" cy="371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pH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chỉ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số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đánh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giá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acid hay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base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một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dung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dịch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Thang pH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giá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trị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từ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1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đến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14.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4B8DB006-0D90-78C7-2CA8-81AB7E3A8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02998" y="7312289"/>
            <a:ext cx="1748158" cy="1516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1D3DE-A15D-0EBA-658F-B93779749A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05" r="9230" b="13650"/>
          <a:stretch/>
        </p:blipFill>
        <p:spPr>
          <a:xfrm>
            <a:off x="1511980" y="3905741"/>
            <a:ext cx="6249569" cy="312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73A7F0-E88D-DA58-19A9-EA2BB13BC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44464"/>
          <a:stretch>
            <a:fillRect/>
          </a:stretch>
        </p:blipFill>
        <p:spPr>
          <a:xfrm rot="5400000">
            <a:off x="9497642" y="1982825"/>
            <a:ext cx="9443237" cy="6748717"/>
          </a:xfrm>
          <a:prstGeom prst="rect">
            <a:avLst/>
          </a:prstGeom>
        </p:spPr>
      </p:pic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665931" y="920204"/>
            <a:ext cx="14956138" cy="8338096"/>
            <a:chOff x="0" y="-28575"/>
            <a:chExt cx="3939065" cy="2196042"/>
          </a:xfrm>
        </p:grpSpPr>
        <p:sp>
          <p:nvSpPr>
            <p:cNvPr id="18" name="Freeform 17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9FC2B6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TextBox 6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</a:pPr>
              <a:endParaRPr>
                <a:cs typeface="+mn-ea"/>
                <a:sym typeface="+mn-lt"/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1894982" y="2312538"/>
            <a:ext cx="5714098" cy="3360626"/>
          </a:xfrm>
          <a:custGeom>
            <a:avLst/>
            <a:gdLst/>
            <a:ahLst/>
            <a:cxnLst/>
            <a:rect l="l" t="t" r="r" b="b"/>
            <a:pathLst>
              <a:path w="1504948" h="1219628">
                <a:moveTo>
                  <a:pt x="81293" y="0"/>
                </a:moveTo>
                <a:lnTo>
                  <a:pt x="1423655" y="0"/>
                </a:lnTo>
                <a:cubicBezTo>
                  <a:pt x="1445215" y="0"/>
                  <a:pt x="1465892" y="8565"/>
                  <a:pt x="1481138" y="23810"/>
                </a:cubicBezTo>
                <a:cubicBezTo>
                  <a:pt x="1496383" y="39055"/>
                  <a:pt x="1504948" y="59733"/>
                  <a:pt x="1504948" y="81293"/>
                </a:cubicBezTo>
                <a:lnTo>
                  <a:pt x="1504948" y="1138335"/>
                </a:lnTo>
                <a:cubicBezTo>
                  <a:pt x="1504948" y="1183232"/>
                  <a:pt x="1468552" y="1219628"/>
                  <a:pt x="1423655" y="1219628"/>
                </a:cubicBezTo>
                <a:lnTo>
                  <a:pt x="81293" y="1219628"/>
                </a:lnTo>
                <a:cubicBezTo>
                  <a:pt x="36396" y="1219628"/>
                  <a:pt x="0" y="1183232"/>
                  <a:pt x="0" y="1138335"/>
                </a:cubicBezTo>
                <a:lnTo>
                  <a:pt x="0" y="81293"/>
                </a:lnTo>
                <a:cubicBezTo>
                  <a:pt x="0" y="36396"/>
                  <a:pt x="36396" y="0"/>
                  <a:pt x="81293" y="0"/>
                </a:cubicBezTo>
                <a:close/>
              </a:path>
            </a:pathLst>
          </a:custGeom>
          <a:solidFill>
            <a:srgbClr val="E5E5FF"/>
          </a:solidFill>
          <a:ln w="28575">
            <a:solidFill>
              <a:srgbClr val="E76262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85864" y="1761501"/>
            <a:ext cx="4105761" cy="2954848"/>
            <a:chOff x="0" y="-66675"/>
            <a:chExt cx="1222028" cy="879475"/>
          </a:xfrm>
        </p:grpSpPr>
        <p:sp>
          <p:nvSpPr>
            <p:cNvPr id="14" name="Freeform 13"/>
            <p:cNvSpPr/>
            <p:nvPr/>
          </p:nvSpPr>
          <p:spPr>
            <a:xfrm>
              <a:off x="0" y="0"/>
              <a:ext cx="1222028" cy="222913"/>
            </a:xfrm>
            <a:custGeom>
              <a:avLst/>
              <a:gdLst/>
              <a:ahLst/>
              <a:cxnLst/>
              <a:rect l="l" t="t" r="r" b="b"/>
              <a:pathLst>
                <a:path w="1222028" h="222913">
                  <a:moveTo>
                    <a:pt x="111456" y="0"/>
                  </a:moveTo>
                  <a:lnTo>
                    <a:pt x="1110572" y="0"/>
                  </a:lnTo>
                  <a:cubicBezTo>
                    <a:pt x="1140132" y="0"/>
                    <a:pt x="1168481" y="11743"/>
                    <a:pt x="1189384" y="32645"/>
                  </a:cubicBezTo>
                  <a:cubicBezTo>
                    <a:pt x="1210286" y="53547"/>
                    <a:pt x="1222028" y="81896"/>
                    <a:pt x="1222028" y="111456"/>
                  </a:cubicBezTo>
                  <a:lnTo>
                    <a:pt x="1222028" y="111456"/>
                  </a:lnTo>
                  <a:cubicBezTo>
                    <a:pt x="1222028" y="141016"/>
                    <a:pt x="1210286" y="169366"/>
                    <a:pt x="1189384" y="190268"/>
                  </a:cubicBezTo>
                  <a:cubicBezTo>
                    <a:pt x="1168481" y="211170"/>
                    <a:pt x="1140132" y="222913"/>
                    <a:pt x="1110572" y="222913"/>
                  </a:cubicBezTo>
                  <a:lnTo>
                    <a:pt x="111456" y="222913"/>
                  </a:lnTo>
                  <a:cubicBezTo>
                    <a:pt x="81896" y="222913"/>
                    <a:pt x="53547" y="211170"/>
                    <a:pt x="32645" y="190268"/>
                  </a:cubicBezTo>
                  <a:cubicBezTo>
                    <a:pt x="11743" y="169366"/>
                    <a:pt x="0" y="141016"/>
                    <a:pt x="0" y="111456"/>
                  </a:cubicBezTo>
                  <a:lnTo>
                    <a:pt x="0" y="111456"/>
                  </a:lnTo>
                  <a:cubicBezTo>
                    <a:pt x="0" y="81896"/>
                    <a:pt x="11743" y="53547"/>
                    <a:pt x="32645" y="32645"/>
                  </a:cubicBezTo>
                  <a:cubicBezTo>
                    <a:pt x="53547" y="11743"/>
                    <a:pt x="81896" y="0"/>
                    <a:pt x="111456" y="0"/>
                  </a:cubicBezTo>
                  <a:close/>
                </a:path>
              </a:pathLst>
            </a:custGeom>
            <a:solidFill>
              <a:srgbClr val="FFCCFF"/>
            </a:solidFill>
            <a:ln w="47625">
              <a:solidFill>
                <a:srgbClr val="E76262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Câu 9.</a:t>
              </a:r>
            </a:p>
          </p:txBody>
        </p:sp>
        <p:sp>
          <p:nvSpPr>
            <p:cNvPr id="15" name="TextBox 9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44952" tIns="44952" rIns="44952" bIns="44952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503D3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335763" y="3169127"/>
            <a:ext cx="48327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179705" algn="l"/>
                <a:tab pos="3420110" algn="l"/>
                <a:tab pos="5039995" algn="l"/>
              </a:tabLst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eriod"/>
              <a:tabLst>
                <a:tab pos="179705" algn="l"/>
                <a:tab pos="3420110" algn="l"/>
                <a:tab pos="5039995" algn="l"/>
              </a:tabLst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OH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-4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773935" y="5937853"/>
            <a:ext cx="2829322" cy="3203762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EC56F7C-4AA8-177F-D382-FE15E9C6E4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941539"/>
              </p:ext>
            </p:extLst>
          </p:nvPr>
        </p:nvGraphicFramePr>
        <p:xfrm>
          <a:off x="8061325" y="2362200"/>
          <a:ext cx="81089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8" imgW="2133360" imgH="241200" progId="Equation.DSMT4">
                  <p:embed/>
                </p:oleObj>
              </mc:Choice>
              <mc:Fallback>
                <p:oleObj name="Equation" r:id="rId8" imgW="2133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61325" y="2362200"/>
                        <a:ext cx="8108950" cy="91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85E67FB-FB5E-E9D8-7676-B4B82560A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649741"/>
              </p:ext>
            </p:extLst>
          </p:nvPr>
        </p:nvGraphicFramePr>
        <p:xfrm>
          <a:off x="8121666" y="3497925"/>
          <a:ext cx="7614255" cy="243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10" imgW="2298600" imgH="736560" progId="Equation.DSMT4">
                  <p:embed/>
                </p:oleObj>
              </mc:Choice>
              <mc:Fallback>
                <p:oleObj name="Equation" r:id="rId10" imgW="229860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21666" y="3497925"/>
                        <a:ext cx="7614255" cy="2439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12377F4-37BF-89BF-565B-693E2BE4E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083975"/>
              </p:ext>
            </p:extLst>
          </p:nvPr>
        </p:nvGraphicFramePr>
        <p:xfrm>
          <a:off x="7938646" y="6229925"/>
          <a:ext cx="8147472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12" imgW="2145960" imgH="241200" progId="Equation.DSMT4">
                  <p:embed/>
                </p:oleObj>
              </mc:Choice>
              <mc:Fallback>
                <p:oleObj name="Equation" r:id="rId12" imgW="2145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38646" y="6229925"/>
                        <a:ext cx="8147472" cy="91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15628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05B83E9-E893-644D-CDCD-8D6479BF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16053"/>
          <a:stretch>
            <a:fillRect/>
          </a:stretch>
        </p:blipFill>
        <p:spPr>
          <a:xfrm rot="5400000">
            <a:off x="1186822" y="-46335"/>
            <a:ext cx="9831500" cy="106207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44464"/>
          <a:stretch>
            <a:fillRect/>
          </a:stretch>
        </p:blipFill>
        <p:spPr>
          <a:xfrm rot="5400000">
            <a:off x="9417747" y="1750964"/>
            <a:ext cx="9831499" cy="7026193"/>
          </a:xfrm>
          <a:prstGeom prst="rect">
            <a:avLst/>
          </a:prstGeom>
        </p:spPr>
      </p:pic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82029" y="1951752"/>
            <a:ext cx="14356641" cy="1945932"/>
          </a:xfrm>
          <a:prstGeom prst="roundRect">
            <a:avLst/>
          </a:prstGeom>
          <a:solidFill>
            <a:srgbClr val="E5E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10.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500 ml dung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HCl 0,2M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500ml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44FFC-3415-247E-525B-4B1E8C6EA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6396" y="4254120"/>
            <a:ext cx="3771292" cy="4270394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89F48AE-8D48-1BAB-AEBB-E2380625D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160364"/>
              </p:ext>
            </p:extLst>
          </p:nvPr>
        </p:nvGraphicFramePr>
        <p:xfrm>
          <a:off x="2215604" y="4983899"/>
          <a:ext cx="10942632" cy="210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8" imgW="3504960" imgH="685800" progId="Equation.DSMT4">
                  <p:embed/>
                </p:oleObj>
              </mc:Choice>
              <mc:Fallback>
                <p:oleObj name="Equation" r:id="rId8" imgW="35049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5604" y="4983899"/>
                        <a:ext cx="10942632" cy="2106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6601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58553" y="-69472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659" y="1661732"/>
            <a:ext cx="10150844" cy="725441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2371ED-36B8-381F-4D64-5C06364CE2DD}"/>
              </a:ext>
            </a:extLst>
          </p:cNvPr>
          <p:cNvSpPr txBox="1"/>
          <p:nvPr/>
        </p:nvSpPr>
        <p:spPr>
          <a:xfrm>
            <a:off x="2727191" y="2036240"/>
            <a:ext cx="12279808" cy="628890"/>
          </a:xfrm>
          <a:prstGeom prst="rect">
            <a:avLst/>
          </a:prstGeom>
          <a:solidFill>
            <a:srgbClr val="E5E5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4: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3C35089-6F92-1749-A67A-134164D6F656}"/>
              </a:ext>
            </a:extLst>
          </p:cNvPr>
          <p:cNvSpPr/>
          <p:nvPr/>
        </p:nvSpPr>
        <p:spPr>
          <a:xfrm>
            <a:off x="5734442" y="3191619"/>
            <a:ext cx="781777" cy="612068"/>
          </a:xfrm>
          <a:prstGeom prst="ellipse">
            <a:avLst/>
          </a:prstGeom>
          <a:solidFill>
            <a:srgbClr val="C1C1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9000FF-3960-489D-5933-D7293399F8D7}"/>
              </a:ext>
            </a:extLst>
          </p:cNvPr>
          <p:cNvSpPr/>
          <p:nvPr/>
        </p:nvSpPr>
        <p:spPr>
          <a:xfrm>
            <a:off x="6690164" y="3250784"/>
            <a:ext cx="4315888" cy="561757"/>
          </a:xfrm>
          <a:prstGeom prst="rect">
            <a:avLst/>
          </a:prstGeom>
          <a:solidFill>
            <a:srgbClr val="E5E5FF"/>
          </a:solidFill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HCl 0,1 M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C4A0B09-B16D-F7AF-A854-5C40B29A6872}"/>
              </a:ext>
            </a:extLst>
          </p:cNvPr>
          <p:cNvSpPr/>
          <p:nvPr/>
        </p:nvSpPr>
        <p:spPr>
          <a:xfrm>
            <a:off x="5736383" y="4398195"/>
            <a:ext cx="721445" cy="649423"/>
          </a:xfrm>
          <a:prstGeom prst="ellipse">
            <a:avLst/>
          </a:prstGeom>
          <a:solidFill>
            <a:srgbClr val="C1C1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8C757E-7899-24F1-F871-887942E7F51D}"/>
              </a:ext>
            </a:extLst>
          </p:cNvPr>
          <p:cNvSpPr/>
          <p:nvPr/>
        </p:nvSpPr>
        <p:spPr>
          <a:xfrm>
            <a:off x="6634495" y="4474764"/>
            <a:ext cx="4289101" cy="561757"/>
          </a:xfrm>
          <a:prstGeom prst="rect">
            <a:avLst/>
          </a:prstGeom>
          <a:solidFill>
            <a:srgbClr val="E5E5FF"/>
          </a:solidFill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CH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COOH 0,1 M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9D0CEF-88F7-6060-0557-7C75C9744040}"/>
              </a:ext>
            </a:extLst>
          </p:cNvPr>
          <p:cNvSpPr/>
          <p:nvPr/>
        </p:nvSpPr>
        <p:spPr>
          <a:xfrm>
            <a:off x="5774790" y="5792653"/>
            <a:ext cx="693876" cy="649423"/>
          </a:xfrm>
          <a:prstGeom prst="ellipse">
            <a:avLst/>
          </a:prstGeom>
          <a:solidFill>
            <a:srgbClr val="C1C1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A72AF31-315E-4546-0D29-3AE4BD3EA44F}"/>
              </a:ext>
            </a:extLst>
          </p:cNvPr>
          <p:cNvSpPr/>
          <p:nvPr/>
        </p:nvSpPr>
        <p:spPr>
          <a:xfrm>
            <a:off x="6676479" y="5858380"/>
            <a:ext cx="4258484" cy="561757"/>
          </a:xfrm>
          <a:prstGeom prst="rect">
            <a:avLst/>
          </a:prstGeom>
          <a:solidFill>
            <a:srgbClr val="E5E5FF"/>
          </a:solidFill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NaCl 0,1 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2148E56-2D4C-C69F-DBBF-31D27E75AA3E}"/>
              </a:ext>
            </a:extLst>
          </p:cNvPr>
          <p:cNvSpPr/>
          <p:nvPr/>
        </p:nvSpPr>
        <p:spPr>
          <a:xfrm>
            <a:off x="5798080" y="7120013"/>
            <a:ext cx="693877" cy="642774"/>
          </a:xfrm>
          <a:prstGeom prst="ellipse">
            <a:avLst/>
          </a:prstGeom>
          <a:solidFill>
            <a:srgbClr val="C1C1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62871A-2F4B-36A1-65AD-F7AFEBD41762}"/>
              </a:ext>
            </a:extLst>
          </p:cNvPr>
          <p:cNvSpPr/>
          <p:nvPr/>
        </p:nvSpPr>
        <p:spPr>
          <a:xfrm>
            <a:off x="6690164" y="7170085"/>
            <a:ext cx="4275611" cy="561757"/>
          </a:xfrm>
          <a:prstGeom prst="rect">
            <a:avLst/>
          </a:prstGeom>
          <a:solidFill>
            <a:srgbClr val="E5E5FF"/>
          </a:solidFill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NaOH 0,1 M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11C438CE-10B2-2F43-33DE-C57195B0F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683" y="37453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D24E27D5-8039-5116-030E-D76410DBB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762" y="162524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EDFCC592-B1CF-168D-86C3-0715EE04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077" y="4727169"/>
            <a:ext cx="200185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E9618357-D9E0-635F-D834-DEE12BD4D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762" y="162524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6" name="Rectangle 25">
            <a:extLst>
              <a:ext uri="{FF2B5EF4-FFF2-40B4-BE49-F238E27FC236}">
                <a16:creationId xmlns:a16="http://schemas.microsoft.com/office/drawing/2014/main" id="{59B2C109-3BFA-D22E-570B-C9F3D0A7D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300" y="5756302"/>
            <a:ext cx="163826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8" name="Rectangle 31">
            <a:extLst>
              <a:ext uri="{FF2B5EF4-FFF2-40B4-BE49-F238E27FC236}">
                <a16:creationId xmlns:a16="http://schemas.microsoft.com/office/drawing/2014/main" id="{77AED58D-D0F5-43DB-3BB1-1DF4B255D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2647" y="5549355"/>
            <a:ext cx="156580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72" name="Rectangle 35">
            <a:extLst>
              <a:ext uri="{FF2B5EF4-FFF2-40B4-BE49-F238E27FC236}">
                <a16:creationId xmlns:a16="http://schemas.microsoft.com/office/drawing/2014/main" id="{178497A0-5BBA-314E-BD47-58DCCCA41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527" y="7026558"/>
            <a:ext cx="17883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74" name="Rectangle 39">
            <a:extLst>
              <a:ext uri="{FF2B5EF4-FFF2-40B4-BE49-F238E27FC236}">
                <a16:creationId xmlns:a16="http://schemas.microsoft.com/office/drawing/2014/main" id="{AC3F92D6-1759-9C61-BD98-0B363021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8430" y="786378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76" name="Rectangle 43">
            <a:extLst>
              <a:ext uri="{FF2B5EF4-FFF2-40B4-BE49-F238E27FC236}">
                <a16:creationId xmlns:a16="http://schemas.microsoft.com/office/drawing/2014/main" id="{3E414DF3-7F1B-8998-6A46-656F60DF4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3577" y="7624779"/>
            <a:ext cx="175396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78" name="Rounded Rectangle 2">
            <a:extLst>
              <a:ext uri="{FF2B5EF4-FFF2-40B4-BE49-F238E27FC236}">
                <a16:creationId xmlns:a16="http://schemas.microsoft.com/office/drawing/2014/main" id="{DB4C6579-1768-6EBC-7E90-2F7906842CCD}"/>
              </a:ext>
            </a:extLst>
          </p:cNvPr>
          <p:cNvSpPr/>
          <p:nvPr/>
        </p:nvSpPr>
        <p:spPr>
          <a:xfrm>
            <a:off x="11173491" y="8345323"/>
            <a:ext cx="3829761" cy="644093"/>
          </a:xfrm>
          <a:prstGeom prst="roundRect">
            <a:avLst/>
          </a:prstGeom>
          <a:solidFill>
            <a:srgbClr val="C1C1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: A</a:t>
            </a:r>
          </a:p>
        </p:txBody>
      </p:sp>
      <p:pic>
        <p:nvPicPr>
          <p:cNvPr id="79" name="Picture 2" descr="Hình ảnh Biểu Tượng Bóng đèn PNG Miễn Phí Tải Về - Lovepik">
            <a:extLst>
              <a:ext uri="{FF2B5EF4-FFF2-40B4-BE49-F238E27FC236}">
                <a16:creationId xmlns:a16="http://schemas.microsoft.com/office/drawing/2014/main" id="{20EE0FA3-832C-FA74-3973-68433689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54" y="8291428"/>
            <a:ext cx="763391" cy="7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6">
            <a:extLst>
              <a:ext uri="{FF2B5EF4-FFF2-40B4-BE49-F238E27FC236}">
                <a16:creationId xmlns:a16="http://schemas.microsoft.com/office/drawing/2014/main" id="{F60C19ED-1FA5-4BF0-F9F8-576A365B9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2029" y="4857703"/>
            <a:ext cx="2692710" cy="21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11628" y="11736"/>
            <a:ext cx="10067102" cy="1087530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891190" y="1852107"/>
            <a:ext cx="10067102" cy="7194569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1937642" y="1951331"/>
            <a:ext cx="14303286" cy="826703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3F7FCAE-901F-E552-8540-73FBA3C87D23}"/>
              </a:ext>
            </a:extLst>
          </p:cNvPr>
          <p:cNvSpPr txBox="1"/>
          <p:nvPr/>
        </p:nvSpPr>
        <p:spPr>
          <a:xfrm>
            <a:off x="1863260" y="1973262"/>
            <a:ext cx="1466357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ý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pH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tiễn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3328F128-9F89-61D7-B237-65564EF02767}"/>
              </a:ext>
            </a:extLst>
          </p:cNvPr>
          <p:cNvSpPr txBox="1"/>
          <p:nvPr/>
        </p:nvSpPr>
        <p:spPr>
          <a:xfrm>
            <a:off x="2299158" y="5242884"/>
            <a:ext cx="3778071" cy="49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38821F-D79D-AE2C-625A-33A1FABCD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4213101"/>
            <a:ext cx="6237252" cy="47918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CCF31D-823A-9140-43D3-1E7078D58E7A}"/>
              </a:ext>
            </a:extLst>
          </p:cNvPr>
          <p:cNvSpPr txBox="1"/>
          <p:nvPr/>
        </p:nvSpPr>
        <p:spPr>
          <a:xfrm>
            <a:off x="9335034" y="4184847"/>
            <a:ext cx="2895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02F81F-180F-5360-B448-802D00223E95}"/>
              </a:ext>
            </a:extLst>
          </p:cNvPr>
          <p:cNvSpPr txBox="1"/>
          <p:nvPr/>
        </p:nvSpPr>
        <p:spPr>
          <a:xfrm>
            <a:off x="1729214" y="2882945"/>
            <a:ext cx="14511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cs typeface="+mn-ea"/>
                <a:sym typeface="+mn-lt"/>
              </a:rPr>
              <a:t>Chỉ số pH có ý nghĩa to lớn trong thực tiễn, pH có liên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vi-VN" sz="3600" dirty="0">
                <a:cs typeface="+mn-ea"/>
                <a:sym typeface="+mn-lt"/>
              </a:rPr>
              <a:t>quan đến sức khoẻ của con người, sự phát triển của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vi-VN" sz="3600" dirty="0">
                <a:cs typeface="+mn-ea"/>
                <a:sym typeface="+mn-lt"/>
              </a:rPr>
              <a:t>động vật, thực vật, ...</a:t>
            </a:r>
            <a:endParaRPr lang="en-US" sz="3600" dirty="0">
              <a:cs typeface="+mn-ea"/>
              <a:sym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6CCFC4A-6FDD-FFEF-E0D4-56FEDC7FC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419"/>
          <a:stretch/>
        </p:blipFill>
        <p:spPr>
          <a:xfrm>
            <a:off x="1131615" y="4424574"/>
            <a:ext cx="8427127" cy="41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06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497642" y="1982825"/>
            <a:ext cx="9443237" cy="6748717"/>
          </a:xfrm>
          <a:prstGeom prst="rect">
            <a:avLst/>
          </a:prstGeom>
        </p:spPr>
      </p:pic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5786" y="2911752"/>
            <a:ext cx="6761602" cy="2420343"/>
          </a:xfrm>
          <a:prstGeom prst="rect">
            <a:avLst/>
          </a:prstGeom>
          <a:solidFill>
            <a:srgbClr val="E5E5FF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11.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2.7,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1073" y="2927729"/>
            <a:ext cx="5847884" cy="32679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5F703-C129-49C0-3DFE-61DD5537CE49}"/>
              </a:ext>
            </a:extLst>
          </p:cNvPr>
          <p:cNvSpPr txBox="1"/>
          <p:nvPr/>
        </p:nvSpPr>
        <p:spPr>
          <a:xfrm>
            <a:off x="2879022" y="6619842"/>
            <a:ext cx="12056178" cy="1516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= 1,5 – 3,5.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pH = 7,9 – 8,5.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5836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FDF5647-DA46-DC77-AC1A-AC452FCC220B}"/>
              </a:ext>
            </a:extLst>
          </p:cNvPr>
          <p:cNvSpPr txBox="1"/>
          <p:nvPr/>
        </p:nvSpPr>
        <p:spPr>
          <a:xfrm>
            <a:off x="8772441" y="3180912"/>
            <a:ext cx="7994599" cy="354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ctr">
              <a:lnSpc>
                <a:spcPct val="120000"/>
              </a:lnSpc>
              <a:buAutoNum type="romanUcPeriod"/>
            </a:pPr>
            <a:r>
              <a:rPr lang="en-US" sz="6600" b="1" dirty="0">
                <a:solidFill>
                  <a:srgbClr val="FF3399"/>
                </a:solidFill>
                <a:cs typeface="+mn-ea"/>
                <a:sym typeface="+mn-lt"/>
              </a:rPr>
              <a:t>SỰ ĐIỆN LI, </a:t>
            </a:r>
          </a:p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3399"/>
                </a:solidFill>
                <a:cs typeface="+mn-ea"/>
                <a:sym typeface="+mn-lt"/>
              </a:rPr>
              <a:t>CHẤT ĐIỆN LI, CHẤT KHÔNG ĐIỆN LI</a:t>
            </a:r>
          </a:p>
        </p:txBody>
      </p:sp>
      <p:pic>
        <p:nvPicPr>
          <p:cNvPr id="2050" name="Picture 2" descr="Conductivity Test On Solutions Photograph by Matt Meadows/science Photo  Library - Pixels">
            <a:extLst>
              <a:ext uri="{FF2B5EF4-FFF2-40B4-BE49-F238E27FC236}">
                <a16:creationId xmlns:a16="http://schemas.microsoft.com/office/drawing/2014/main" id="{E1971D4B-4AA0-EA04-069F-EBD74E17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41" y="2828289"/>
            <a:ext cx="6805417" cy="552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5">
            <a:extLst>
              <a:ext uri="{FF2B5EF4-FFF2-40B4-BE49-F238E27FC236}">
                <a16:creationId xmlns:a16="http://schemas.microsoft.com/office/drawing/2014/main" id="{FD0AB01D-EB1E-B67B-FF33-92DBB3BD4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9644" y="7581899"/>
            <a:ext cx="1488705" cy="15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2928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7093" y="1610930"/>
            <a:ext cx="3481187" cy="35325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75139" y="2242770"/>
            <a:ext cx="11963400" cy="2308324"/>
          </a:xfrm>
          <a:prstGeom prst="rect">
            <a:avLst/>
          </a:prstGeom>
          <a:solidFill>
            <a:srgbClr val="E5E5FF"/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12.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P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68658" y="5642196"/>
            <a:ext cx="6743762" cy="221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604" y="5143500"/>
            <a:ext cx="6254481" cy="3480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1859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7480950" y="1815060"/>
            <a:ext cx="8628115" cy="1118640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5B53357-D476-D0C0-F585-E13E19DAED9C}"/>
              </a:ext>
            </a:extLst>
          </p:cNvPr>
          <p:cNvSpPr txBox="1"/>
          <p:nvPr/>
        </p:nvSpPr>
        <p:spPr>
          <a:xfrm>
            <a:off x="6858000" y="1990325"/>
            <a:ext cx="9117211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- base</a:t>
            </a:r>
          </a:p>
        </p:txBody>
      </p:sp>
      <p:pic>
        <p:nvPicPr>
          <p:cNvPr id="2050" name="Picture 2" descr="Giấy quỳ tím đo độ pH - E3 Audio Miền Nam">
            <a:extLst>
              <a:ext uri="{FF2B5EF4-FFF2-40B4-BE49-F238E27FC236}">
                <a16:creationId xmlns:a16="http://schemas.microsoft.com/office/drawing/2014/main" id="{AA7AC7A5-8304-E976-8AF3-A0CA37BDB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4" b="21093"/>
          <a:stretch/>
        </p:blipFill>
        <p:spPr bwMode="auto">
          <a:xfrm>
            <a:off x="1542175" y="2154708"/>
            <a:ext cx="553582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C8824-9845-2E44-83E1-1DE59C540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768" y="5790486"/>
            <a:ext cx="14212463" cy="3394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18F722-F0BB-A826-6F90-1632FF184C87}"/>
              </a:ext>
            </a:extLst>
          </p:cNvPr>
          <p:cNvSpPr txBox="1"/>
          <p:nvPr/>
        </p:nvSpPr>
        <p:spPr>
          <a:xfrm>
            <a:off x="2702429" y="5421153"/>
            <a:ext cx="3215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(a)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Giấy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năng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796C2-06F7-6B3F-EC97-70E2728FE47E}"/>
              </a:ext>
            </a:extLst>
          </p:cNvPr>
          <p:cNvSpPr txBox="1"/>
          <p:nvPr/>
        </p:nvSpPr>
        <p:spPr>
          <a:xfrm>
            <a:off x="8727096" y="3369078"/>
            <a:ext cx="6634026" cy="2025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cs typeface="+mn-ea"/>
                <a:sym typeface="+mn-lt"/>
              </a:rPr>
              <a:t>Màu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en-US" sz="3600" dirty="0" err="1">
                <a:cs typeface="+mn-ea"/>
                <a:sym typeface="+mn-lt"/>
              </a:rPr>
              <a:t>của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en-US" sz="3600" dirty="0" err="1">
                <a:cs typeface="+mn-ea"/>
                <a:sym typeface="+mn-lt"/>
              </a:rPr>
              <a:t>giấy</a:t>
            </a:r>
            <a:r>
              <a:rPr lang="en-US" sz="3600" dirty="0">
                <a:cs typeface="+mn-ea"/>
                <a:sym typeface="+mn-lt"/>
              </a:rPr>
              <a:t> pH, </a:t>
            </a:r>
            <a:r>
              <a:rPr lang="en-US" sz="3600" dirty="0" err="1">
                <a:cs typeface="+mn-ea"/>
                <a:sym typeface="+mn-lt"/>
              </a:rPr>
              <a:t>giấy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en-US" sz="3600" dirty="0" err="1">
                <a:cs typeface="+mn-ea"/>
                <a:sym typeface="+mn-lt"/>
              </a:rPr>
              <a:t>quỳ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en-US" sz="3600" dirty="0" err="1">
                <a:cs typeface="+mn-ea"/>
                <a:sym typeface="+mn-lt"/>
              </a:rPr>
              <a:t>và</a:t>
            </a:r>
            <a:r>
              <a:rPr lang="en-US" sz="3600" dirty="0">
                <a:cs typeface="+mn-ea"/>
                <a:sym typeface="+mn-lt"/>
              </a:rPr>
              <a:t> phenolphthalein </a:t>
            </a:r>
            <a:r>
              <a:rPr lang="en-US" sz="3600" dirty="0" err="1">
                <a:cs typeface="+mn-ea"/>
                <a:sym typeface="+mn-lt"/>
              </a:rPr>
              <a:t>trong</a:t>
            </a:r>
            <a:r>
              <a:rPr lang="en-US" sz="3600" dirty="0">
                <a:cs typeface="+mn-ea"/>
                <a:sym typeface="+mn-lt"/>
              </a:rPr>
              <a:t> dung </a:t>
            </a:r>
            <a:r>
              <a:rPr lang="en-US" sz="3600" dirty="0" err="1">
                <a:cs typeface="+mn-ea"/>
                <a:sym typeface="+mn-lt"/>
              </a:rPr>
              <a:t>dịch</a:t>
            </a:r>
            <a:r>
              <a:rPr lang="en-US" sz="3600" dirty="0">
                <a:cs typeface="+mn-ea"/>
                <a:sym typeface="+mn-lt"/>
              </a:rPr>
              <a:t> ở </a:t>
            </a:r>
            <a:r>
              <a:rPr lang="en-US" sz="3600" dirty="0" err="1">
                <a:cs typeface="+mn-ea"/>
                <a:sym typeface="+mn-lt"/>
              </a:rPr>
              <a:t>các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en-US" sz="3600" dirty="0" err="1">
                <a:cs typeface="+mn-ea"/>
                <a:sym typeface="+mn-lt"/>
              </a:rPr>
              <a:t>khoảng</a:t>
            </a:r>
            <a:r>
              <a:rPr lang="en-US" sz="3600" dirty="0">
                <a:cs typeface="+mn-ea"/>
                <a:sym typeface="+mn-lt"/>
              </a:rPr>
              <a:t> pH </a:t>
            </a:r>
            <a:r>
              <a:rPr lang="en-US" sz="3600" dirty="0" err="1">
                <a:cs typeface="+mn-ea"/>
                <a:sym typeface="+mn-lt"/>
              </a:rPr>
              <a:t>khác</a:t>
            </a:r>
            <a:r>
              <a:rPr lang="en-US" sz="3600" dirty="0">
                <a:cs typeface="+mn-ea"/>
                <a:sym typeface="+mn-lt"/>
              </a:rPr>
              <a:t> </a:t>
            </a:r>
            <a:r>
              <a:rPr lang="en-US" sz="3600" dirty="0" err="1">
                <a:cs typeface="+mn-ea"/>
                <a:sym typeface="+mn-lt"/>
              </a:rPr>
              <a:t>nhau</a:t>
            </a:r>
            <a:endParaRPr lang="en-US" sz="36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163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4953000" y="1815060"/>
            <a:ext cx="11156065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A5B53357-D476-D0C0-F585-E13E19DAED9C}"/>
              </a:ext>
            </a:extLst>
          </p:cNvPr>
          <p:cNvSpPr txBox="1"/>
          <p:nvPr/>
        </p:nvSpPr>
        <p:spPr>
          <a:xfrm>
            <a:off x="4953000" y="1990325"/>
            <a:ext cx="11022211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8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cs typeface="+mn-ea"/>
                <a:sym typeface="+mn-lt"/>
              </a:rPr>
              <a:t>chất</a:t>
            </a:r>
            <a:r>
              <a:rPr lang="en-US" sz="48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cs typeface="+mn-ea"/>
                <a:sym typeface="+mn-lt"/>
              </a:rPr>
              <a:t>chỉ</a:t>
            </a:r>
            <a:r>
              <a:rPr lang="en-US" sz="48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cs typeface="+mn-ea"/>
                <a:sym typeface="+mn-lt"/>
              </a:rPr>
              <a:t>thị</a:t>
            </a:r>
            <a:r>
              <a:rPr lang="en-US" sz="4800" b="1" dirty="0">
                <a:solidFill>
                  <a:prstClr val="black"/>
                </a:solidFill>
                <a:cs typeface="+mn-ea"/>
                <a:sym typeface="+mn-lt"/>
              </a:rPr>
              <a:t> acid - base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1892E-817B-12A6-DC70-0271BE59D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532" y="4823215"/>
            <a:ext cx="14482935" cy="33757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0342D0-D954-036D-47EF-8D4770A0B9C8}"/>
              </a:ext>
            </a:extLst>
          </p:cNvPr>
          <p:cNvSpPr txBox="1"/>
          <p:nvPr/>
        </p:nvSpPr>
        <p:spPr>
          <a:xfrm>
            <a:off x="2161125" y="3130267"/>
            <a:ext cx="134829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cs typeface="+mn-ea"/>
                <a:sym typeface="+mn-lt"/>
              </a:rPr>
              <a:t>Chất chỉ thị acid – base là chất có màu sắc biến đổi phụ thuộc vào giá trị pH của dung</a:t>
            </a:r>
            <a:r>
              <a:rPr lang="en-US" sz="2800" i="1" dirty="0">
                <a:cs typeface="+mn-ea"/>
                <a:sym typeface="+mn-lt"/>
              </a:rPr>
              <a:t> </a:t>
            </a:r>
            <a:r>
              <a:rPr lang="vi-VN" sz="2800" i="1" dirty="0">
                <a:cs typeface="+mn-ea"/>
                <a:sym typeface="+mn-lt"/>
              </a:rPr>
              <a:t>dịch. Một</a:t>
            </a:r>
            <a:r>
              <a:rPr lang="en-US" sz="2800" i="1" dirty="0">
                <a:cs typeface="+mn-ea"/>
                <a:sym typeface="+mn-lt"/>
              </a:rPr>
              <a:t> </a:t>
            </a:r>
            <a:r>
              <a:rPr lang="vi-VN" sz="2800" i="1" dirty="0">
                <a:cs typeface="+mn-ea"/>
                <a:sym typeface="+mn-lt"/>
              </a:rPr>
              <a:t>số chất</a:t>
            </a:r>
            <a:r>
              <a:rPr lang="en-US" sz="2800" i="1" dirty="0">
                <a:cs typeface="+mn-ea"/>
                <a:sym typeface="+mn-lt"/>
              </a:rPr>
              <a:t> </a:t>
            </a:r>
            <a:r>
              <a:rPr lang="vi-VN" sz="2800" i="1" dirty="0">
                <a:cs typeface="+mn-ea"/>
                <a:sym typeface="+mn-lt"/>
              </a:rPr>
              <a:t>chỉ thị như giấy pH, giấy quỳ, phenolphthalein có màu sắc thay đổi</a:t>
            </a:r>
            <a:r>
              <a:rPr lang="en-US" sz="2800" i="1" dirty="0">
                <a:cs typeface="+mn-ea"/>
                <a:sym typeface="+mn-lt"/>
              </a:rPr>
              <a:t> </a:t>
            </a:r>
            <a:r>
              <a:rPr lang="vi-VN" sz="2800" i="1" dirty="0">
                <a:cs typeface="+mn-ea"/>
                <a:sym typeface="+mn-lt"/>
              </a:rPr>
              <a:t>trong các khoảng pH khác nhau</a:t>
            </a:r>
            <a:endParaRPr lang="en-US" sz="2800" i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1962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BAA9383-8E59-4849-AD4C-14C1F692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51" y="-88927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8868231" y="2317106"/>
            <a:ext cx="7086026" cy="6080153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9202870" y="3629583"/>
            <a:ext cx="6262166" cy="2978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– base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4B8DB006-0D90-78C7-2CA8-81AB7E3A8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02998" y="7312289"/>
            <a:ext cx="1748158" cy="1516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38A68-CF35-7D12-B6AE-2E48F22FB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844" y="3854595"/>
            <a:ext cx="5715000" cy="3819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2671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pic>
        <p:nvPicPr>
          <p:cNvPr id="35842" name="Picture 2" descr="Không có mô tả ảnh.">
            <a:extLst>
              <a:ext uri="{FF2B5EF4-FFF2-40B4-BE49-F238E27FC236}">
                <a16:creationId xmlns:a16="http://schemas.microsoft.com/office/drawing/2014/main" id="{A1A970DA-89ED-8B1B-19EB-F4AA9F8CF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875374" y="2881193"/>
            <a:ext cx="10030711" cy="634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E5FD293E-8849-4924-9045-1A52928283D9}"/>
              </a:ext>
            </a:extLst>
          </p:cNvPr>
          <p:cNvSpPr txBox="1"/>
          <p:nvPr/>
        </p:nvSpPr>
        <p:spPr>
          <a:xfrm>
            <a:off x="11286657" y="6742219"/>
            <a:ext cx="4939655" cy="1691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Thuốc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bắp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tím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0ADB0CA1-6FE7-E184-1D1A-EB932BD58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74604" y="3456713"/>
            <a:ext cx="2781881" cy="2240678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3B0FC460-1DF4-FB4F-406A-7BCFF993C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979065" y="4291179"/>
            <a:ext cx="2802844" cy="2400254"/>
          </a:xfrm>
          <a:prstGeom prst="rect">
            <a:avLst/>
          </a:prstGeom>
        </p:spPr>
      </p:pic>
      <p:sp>
        <p:nvSpPr>
          <p:cNvPr id="4" name="Freeform 22">
            <a:extLst>
              <a:ext uri="{FF2B5EF4-FFF2-40B4-BE49-F238E27FC236}">
                <a16:creationId xmlns:a16="http://schemas.microsoft.com/office/drawing/2014/main" id="{D6898458-9FE6-01E3-E545-186B32220E52}"/>
              </a:ext>
            </a:extLst>
          </p:cNvPr>
          <p:cNvSpPr/>
          <p:nvPr/>
        </p:nvSpPr>
        <p:spPr>
          <a:xfrm>
            <a:off x="6208207" y="1874029"/>
            <a:ext cx="9144001" cy="732101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21323F7-CD03-4810-48DE-23576D59B12F}"/>
              </a:ext>
            </a:extLst>
          </p:cNvPr>
          <p:cNvSpPr txBox="1"/>
          <p:nvPr/>
        </p:nvSpPr>
        <p:spPr>
          <a:xfrm>
            <a:off x="4953001" y="1867821"/>
            <a:ext cx="11022211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chỉ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thị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acid - base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698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FDF5647-DA46-DC77-AC1A-AC452FCC220B}"/>
              </a:ext>
            </a:extLst>
          </p:cNvPr>
          <p:cNvSpPr txBox="1"/>
          <p:nvPr/>
        </p:nvSpPr>
        <p:spPr>
          <a:xfrm>
            <a:off x="1827476" y="4219403"/>
            <a:ext cx="5278315" cy="227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3399"/>
                </a:solidFill>
                <a:cs typeface="+mn-ea"/>
                <a:sym typeface="+mn-lt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cs typeface="+mn-ea"/>
                <a:sym typeface="+mn-lt"/>
              </a:rPr>
              <a:t>V. CHUẨN ĐỘ ACID - BASE</a:t>
            </a:r>
          </a:p>
        </p:txBody>
      </p:sp>
      <p:pic>
        <p:nvPicPr>
          <p:cNvPr id="38914" name="Picture 2" descr="What is Titration and How is it Done? | Chemistry Made Simple">
            <a:extLst>
              <a:ext uri="{FF2B5EF4-FFF2-40B4-BE49-F238E27FC236}">
                <a16:creationId xmlns:a16="http://schemas.microsoft.com/office/drawing/2014/main" id="{1AC68860-CF38-55D1-7EB1-F26412A7A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85" y="2593160"/>
            <a:ext cx="8548412" cy="510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7813870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860350" y="-257905"/>
            <a:ext cx="10289201" cy="1111523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171212" y="1623068"/>
            <a:ext cx="10289201" cy="7353295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8252456" y="2317106"/>
            <a:ext cx="8693003" cy="6636394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8444858" y="3518095"/>
            <a:ext cx="8121321" cy="4019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 độ là phương pháp xác định nồng độ của một chất bằng một dung dịch 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đã biết nồng độ. Dựa vào thể tích của các dung dịch khi phản ứng vừa đủ với nhau,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xác định được nồng độ dung dịch chất cần chuẩn độ.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4B8DB006-0D90-78C7-2CA8-81AB7E3A8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53862" y="7972861"/>
            <a:ext cx="1748158" cy="1516130"/>
          </a:xfrm>
          <a:prstGeom prst="rect">
            <a:avLst/>
          </a:prstGeom>
        </p:spPr>
      </p:pic>
      <p:pic>
        <p:nvPicPr>
          <p:cNvPr id="4" name="Picture 2" descr="What is Titration and How is it Done? | Chemistry Made Simple">
            <a:extLst>
              <a:ext uri="{FF2B5EF4-FFF2-40B4-BE49-F238E27FC236}">
                <a16:creationId xmlns:a16="http://schemas.microsoft.com/office/drawing/2014/main" id="{9F316187-E422-DCA1-2A46-5DD96FA9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23" y="4553328"/>
            <a:ext cx="4885370" cy="3704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01236A32-E786-945F-F43D-3FB5C4B1AFA8}"/>
              </a:ext>
            </a:extLst>
          </p:cNvPr>
          <p:cNvSpPr/>
          <p:nvPr/>
        </p:nvSpPr>
        <p:spPr>
          <a:xfrm>
            <a:off x="1966005" y="1838189"/>
            <a:ext cx="5300234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0FAAD910-8C5D-DEDC-8384-2F800F510AC2}"/>
              </a:ext>
            </a:extLst>
          </p:cNvPr>
          <p:cNvSpPr txBox="1"/>
          <p:nvPr/>
        </p:nvSpPr>
        <p:spPr>
          <a:xfrm>
            <a:off x="1690541" y="1951835"/>
            <a:ext cx="5475199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tắc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7611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397831" y="-127781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A201190F-B8C5-E536-A412-0F1A397BE0B7}"/>
              </a:ext>
            </a:extLst>
          </p:cNvPr>
          <p:cNvGrpSpPr/>
          <p:nvPr/>
        </p:nvGrpSpPr>
        <p:grpSpPr>
          <a:xfrm>
            <a:off x="1359650" y="3282447"/>
            <a:ext cx="4254691" cy="4879712"/>
            <a:chOff x="0" y="0"/>
            <a:chExt cx="1570252" cy="1580117"/>
          </a:xfrm>
          <a:noFill/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18A314E-2C28-DF4B-2BF4-7677B0FF5C06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grpFill/>
            <a:ln>
              <a:solidFill>
                <a:srgbClr val="FF3399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E791D0-23D0-9438-6F72-3DA3063152E9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grpFill/>
            <a:ln>
              <a:solidFill>
                <a:srgbClr val="FF3399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A4A82C-BC1E-2178-458E-C60E2C24F30C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grpFill/>
            <a:ln>
              <a:solidFill>
                <a:srgbClr val="FF3399"/>
              </a:solidFill>
            </a:ln>
          </p:spPr>
          <p:txBody>
            <a:bodyPr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E4DC2D-0D4E-729B-9907-C39B348948D7}"/>
              </a:ext>
            </a:extLst>
          </p:cNvPr>
          <p:cNvGrpSpPr/>
          <p:nvPr/>
        </p:nvGrpSpPr>
        <p:grpSpPr>
          <a:xfrm>
            <a:off x="11908465" y="4260228"/>
            <a:ext cx="4254691" cy="4879712"/>
            <a:chOff x="0" y="0"/>
            <a:chExt cx="1570252" cy="1580117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67D4E54-45A8-73DF-4657-52EC63903DA8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grpFill/>
            <a:ln>
              <a:solidFill>
                <a:srgbClr val="FF5050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5442637-ED15-35A9-5031-006B2D47906D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grpFill/>
            <a:ln>
              <a:solidFill>
                <a:srgbClr val="FF5050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4D9B3B0-60CB-F36E-B974-2179379D871A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grpFill/>
            <a:ln>
              <a:solidFill>
                <a:srgbClr val="FF5050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124BF2-BA85-CAFA-620D-06728248C34E}"/>
              </a:ext>
            </a:extLst>
          </p:cNvPr>
          <p:cNvGrpSpPr/>
          <p:nvPr/>
        </p:nvGrpSpPr>
        <p:grpSpPr>
          <a:xfrm>
            <a:off x="6406313" y="3561948"/>
            <a:ext cx="4843041" cy="4879712"/>
            <a:chOff x="0" y="0"/>
            <a:chExt cx="1570252" cy="1580117"/>
          </a:xfrm>
          <a:noFill/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59BA4C7-BE33-038B-EE4B-4DF141AEC433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2546DDE-9AD2-8AA1-C634-97399DB7CAD4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040F999-C24D-B871-A72A-DF72EFBFCC01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FF406A0-198D-E5EB-5A3F-FCCA05FB79E0}"/>
              </a:ext>
            </a:extLst>
          </p:cNvPr>
          <p:cNvSpPr txBox="1"/>
          <p:nvPr/>
        </p:nvSpPr>
        <p:spPr>
          <a:xfrm>
            <a:off x="1610853" y="3580221"/>
            <a:ext cx="3728413" cy="4181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>
                <a:cs typeface="+mn-ea"/>
                <a:sym typeface="+mn-lt"/>
              </a:rPr>
              <a:t>Trong phòng thí nghiệm, nồng độ của dung dịch base mạnh (ví dụ NaOH) được xác</a:t>
            </a:r>
          </a:p>
          <a:p>
            <a:pPr algn="just">
              <a:lnSpc>
                <a:spcPct val="120000"/>
              </a:lnSpc>
            </a:pPr>
            <a:r>
              <a:rPr lang="vi-VN" sz="2800" dirty="0">
                <a:cs typeface="+mn-ea"/>
                <a:sym typeface="+mn-lt"/>
              </a:rPr>
              <a:t>định bằng một dung dịch acid mạnh (ví dụ HCI) đã biết trước nồng độ mol</a:t>
            </a:r>
            <a:r>
              <a:rPr lang="en-US" sz="2800" dirty="0">
                <a:cs typeface="+mn-ea"/>
                <a:sym typeface="+mn-lt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4C2FAC-13D6-ED77-F000-8BBD554EE080}"/>
              </a:ext>
            </a:extLst>
          </p:cNvPr>
          <p:cNvSpPr txBox="1"/>
          <p:nvPr/>
        </p:nvSpPr>
        <p:spPr>
          <a:xfrm>
            <a:off x="6519629" y="4329757"/>
            <a:ext cx="4643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cs typeface="+mn-ea"/>
                <a:sym typeface="+mn-lt"/>
              </a:rPr>
              <a:t>NaOH + HCI →NaCl + H₂O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8B7B18-6DBF-8826-6F50-75D8C322997A}"/>
              </a:ext>
            </a:extLst>
          </p:cNvPr>
          <p:cNvSpPr txBox="1"/>
          <p:nvPr/>
        </p:nvSpPr>
        <p:spPr>
          <a:xfrm>
            <a:off x="12071912" y="4644846"/>
            <a:ext cx="3821120" cy="388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600" dirty="0">
                <a:cs typeface="+mn-ea"/>
                <a:sym typeface="+mn-lt"/>
              </a:rPr>
              <a:t>Khi biết V</a:t>
            </a:r>
            <a:r>
              <a:rPr lang="en-US" sz="2600" baseline="-25000" dirty="0">
                <a:cs typeface="+mn-ea"/>
                <a:sym typeface="+mn-lt"/>
              </a:rPr>
              <a:t>HCl</a:t>
            </a:r>
            <a:r>
              <a:rPr lang="en-US" sz="2600" dirty="0">
                <a:cs typeface="+mn-ea"/>
                <a:sym typeface="+mn-lt"/>
              </a:rPr>
              <a:t>,</a:t>
            </a:r>
            <a:r>
              <a:rPr lang="vi-VN" sz="2600" dirty="0">
                <a:cs typeface="+mn-ea"/>
                <a:sym typeface="+mn-lt"/>
              </a:rPr>
              <a:t> V</a:t>
            </a:r>
            <a:r>
              <a:rPr lang="vi-VN" sz="2600" baseline="-25000" dirty="0">
                <a:cs typeface="+mn-ea"/>
                <a:sym typeface="+mn-lt"/>
              </a:rPr>
              <a:t>NaOH</a:t>
            </a:r>
            <a:r>
              <a:rPr lang="vi-VN" sz="2600" dirty="0">
                <a:cs typeface="+mn-ea"/>
                <a:sym typeface="+mn-lt"/>
              </a:rPr>
              <a:t> trong quá trình chuẩn độ và biết C</a:t>
            </a:r>
            <a:r>
              <a:rPr lang="en-US" sz="2600" baseline="-25000" dirty="0">
                <a:cs typeface="+mn-ea"/>
                <a:sym typeface="+mn-lt"/>
              </a:rPr>
              <a:t>HCl</a:t>
            </a:r>
            <a:r>
              <a:rPr lang="vi-VN" sz="2600" dirty="0">
                <a:cs typeface="+mn-ea"/>
                <a:sym typeface="+mn-lt"/>
              </a:rPr>
              <a:t> sẽ tính được C</a:t>
            </a:r>
            <a:r>
              <a:rPr lang="en-US" sz="2600" baseline="-25000" dirty="0">
                <a:cs typeface="+mn-ea"/>
                <a:sym typeface="+mn-lt"/>
              </a:rPr>
              <a:t>NaOH</a:t>
            </a:r>
            <a:r>
              <a:rPr lang="en-US" sz="2600" dirty="0">
                <a:cs typeface="+mn-ea"/>
                <a:sym typeface="+mn-lt"/>
              </a:rPr>
              <a:t>.</a:t>
            </a:r>
            <a:endParaRPr lang="vi-VN" sz="2600" dirty="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vi-VN" sz="2600" dirty="0">
                <a:cs typeface="+mn-ea"/>
                <a:sym typeface="+mn-lt"/>
              </a:rPr>
              <a:t>Thời điểm để kết thúc chuẩn độ được xác định bằng sự đổi màu của chất chỉ thị</a:t>
            </a:r>
            <a:r>
              <a:rPr lang="en-US" sz="2600" dirty="0">
                <a:cs typeface="+mn-ea"/>
                <a:sym typeface="+mn-lt"/>
              </a:rPr>
              <a:t> </a:t>
            </a:r>
            <a:r>
              <a:rPr lang="vi-VN" sz="2600" dirty="0">
                <a:cs typeface="+mn-ea"/>
                <a:sym typeface="+mn-lt"/>
              </a:rPr>
              <a:t>phenolphthalein.</a:t>
            </a:r>
            <a:endParaRPr lang="en-US" sz="2600" dirty="0">
              <a:cs typeface="+mn-ea"/>
              <a:sym typeface="+mn-lt"/>
            </a:endParaRPr>
          </a:p>
        </p:txBody>
      </p:sp>
      <p:sp>
        <p:nvSpPr>
          <p:cNvPr id="2" name="Freeform 22">
            <a:extLst>
              <a:ext uri="{FF2B5EF4-FFF2-40B4-BE49-F238E27FC236}">
                <a16:creationId xmlns:a16="http://schemas.microsoft.com/office/drawing/2014/main" id="{243B5F52-357A-61D8-587D-9D44084FAA72}"/>
              </a:ext>
            </a:extLst>
          </p:cNvPr>
          <p:cNvSpPr/>
          <p:nvPr/>
        </p:nvSpPr>
        <p:spPr>
          <a:xfrm>
            <a:off x="2819400" y="1901307"/>
            <a:ext cx="13444255" cy="836617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2BB4F4AC-0D55-FBBC-396A-683E7A80F4DA}"/>
              </a:ext>
            </a:extLst>
          </p:cNvPr>
          <p:cNvSpPr txBox="1"/>
          <p:nvPr/>
        </p:nvSpPr>
        <p:spPr>
          <a:xfrm>
            <a:off x="2982209" y="1933152"/>
            <a:ext cx="12776808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chuẩn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- base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A9858B02-0C43-3005-8283-A343ED32F0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869341"/>
              </p:ext>
            </p:extLst>
          </p:nvPr>
        </p:nvGraphicFramePr>
        <p:xfrm>
          <a:off x="6705843" y="5408277"/>
          <a:ext cx="4057189" cy="1436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6" imgW="1218960" imgH="431640" progId="Equation.DSMT4">
                  <p:embed/>
                </p:oleObj>
              </mc:Choice>
              <mc:Fallback>
                <p:oleObj name="Equation" r:id="rId6" imgW="12189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5843" y="5408277"/>
                        <a:ext cx="4057189" cy="1436921"/>
                      </a:xfrm>
                      <a:prstGeom prst="rect">
                        <a:avLst/>
                      </a:prstGeom>
                      <a:solidFill>
                        <a:srgbClr val="E5E5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6" descr="Trang chủ - QuangTrungChem - Tổng Kho Hóa Chất TP HCM">
            <a:extLst>
              <a:ext uri="{FF2B5EF4-FFF2-40B4-BE49-F238E27FC236}">
                <a16:creationId xmlns:a16="http://schemas.microsoft.com/office/drawing/2014/main" id="{D2DF0BC1-5005-A125-6AAE-FDCA75E28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9" y="8001199"/>
            <a:ext cx="1588818" cy="15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icon idea – Nội thất sáng tạo – Nội thất thông minh">
            <a:extLst>
              <a:ext uri="{FF2B5EF4-FFF2-40B4-BE49-F238E27FC236}">
                <a16:creationId xmlns:a16="http://schemas.microsoft.com/office/drawing/2014/main" id="{3DA66458-2CC1-EA07-23BD-7E7C8DD1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47" y="7006861"/>
            <a:ext cx="1788747" cy="17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icon idea – Nội thất sáng tạo – Nội thất thông minh">
            <a:extLst>
              <a:ext uri="{FF2B5EF4-FFF2-40B4-BE49-F238E27FC236}">
                <a16:creationId xmlns:a16="http://schemas.microsoft.com/office/drawing/2014/main" id="{5D8E6874-CB09-4328-FDD4-CFF9C7A2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732" y="7907750"/>
            <a:ext cx="1788747" cy="17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icon idea – Nội thất sáng tạo – Nội thất thông minh">
            <a:extLst>
              <a:ext uri="{FF2B5EF4-FFF2-40B4-BE49-F238E27FC236}">
                <a16:creationId xmlns:a16="http://schemas.microsoft.com/office/drawing/2014/main" id="{F11E13EB-7E8F-7131-28A3-D9C7D88A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92" y="7270514"/>
            <a:ext cx="1788747" cy="17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986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25" name="Freeform 22">
            <a:extLst>
              <a:ext uri="{FF2B5EF4-FFF2-40B4-BE49-F238E27FC236}">
                <a16:creationId xmlns:a16="http://schemas.microsoft.com/office/drawing/2014/main" id="{B852C22B-8D32-5640-219A-759AD879C04F}"/>
              </a:ext>
            </a:extLst>
          </p:cNvPr>
          <p:cNvSpPr/>
          <p:nvPr/>
        </p:nvSpPr>
        <p:spPr>
          <a:xfrm>
            <a:off x="2819400" y="1901307"/>
            <a:ext cx="13444255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C7AE637-DCCF-1E28-1558-EA97DD3C724B}"/>
              </a:ext>
            </a:extLst>
          </p:cNvPr>
          <p:cNvSpPr txBox="1"/>
          <p:nvPr/>
        </p:nvSpPr>
        <p:spPr>
          <a:xfrm>
            <a:off x="2982209" y="2037537"/>
            <a:ext cx="12776808" cy="804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chuẩn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acid - base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C765F-2E31-43E1-3F92-896269A34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66" y="3481016"/>
            <a:ext cx="4554314" cy="52049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61240E-0E48-EB7E-506F-A235AB89B708}"/>
              </a:ext>
            </a:extLst>
          </p:cNvPr>
          <p:cNvSpPr txBox="1"/>
          <p:nvPr/>
        </p:nvSpPr>
        <p:spPr>
          <a:xfrm>
            <a:off x="7611742" y="4225996"/>
            <a:ext cx="7986960" cy="2992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/>
              <a:t>Thao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: Tay </a:t>
            </a:r>
            <a:r>
              <a:rPr lang="en-US" sz="3200" dirty="0" err="1"/>
              <a:t>thuận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, </a:t>
            </a:r>
            <a:r>
              <a:rPr lang="en-US" sz="3200" dirty="0" err="1"/>
              <a:t>lắc</a:t>
            </a:r>
            <a:r>
              <a:rPr lang="en-US" sz="3200" dirty="0"/>
              <a:t> </a:t>
            </a:r>
            <a:r>
              <a:rPr lang="en-US" sz="3200" dirty="0" err="1"/>
              <a:t>nhẹ</a:t>
            </a:r>
            <a:r>
              <a:rPr lang="en-US" sz="3200" dirty="0"/>
              <a:t> dung </a:t>
            </a:r>
            <a:r>
              <a:rPr lang="en-US" sz="3200" dirty="0" err="1"/>
              <a:t>dịch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,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thuận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khiển</a:t>
            </a:r>
            <a:r>
              <a:rPr lang="en-US" sz="3200" dirty="0"/>
              <a:t> </a:t>
            </a:r>
            <a:r>
              <a:rPr lang="en-US" sz="3200" dirty="0" err="1"/>
              <a:t>khoá</a:t>
            </a:r>
            <a:r>
              <a:rPr lang="en-US" sz="3200" dirty="0"/>
              <a:t> burette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dung </a:t>
            </a:r>
            <a:r>
              <a:rPr lang="en-US" sz="3200" dirty="0" err="1"/>
              <a:t>dịch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burette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475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B143921-A781-9F16-F026-2EF816FC73FC}"/>
              </a:ext>
            </a:extLst>
          </p:cNvPr>
          <p:cNvSpPr/>
          <p:nvPr/>
        </p:nvSpPr>
        <p:spPr>
          <a:xfrm>
            <a:off x="1611838" y="2985634"/>
            <a:ext cx="3268262" cy="8105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Chuẩn</a:t>
            </a:r>
            <a:r>
              <a:rPr lang="en-US" sz="44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cs typeface="+mn-ea"/>
                <a:sym typeface="+mn-lt"/>
              </a:rPr>
              <a:t>bị</a:t>
            </a:r>
            <a:endParaRPr lang="en-US" sz="44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DE185-788D-BF69-372E-2AD713C40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356" y="4353958"/>
            <a:ext cx="3058189" cy="3058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CE0E96-F599-9897-8965-AD579FBE9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950" y="4470819"/>
            <a:ext cx="3044258" cy="2824466"/>
          </a:xfrm>
          <a:prstGeom prst="rect">
            <a:avLst/>
          </a:prstGeom>
        </p:spPr>
      </p:pic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047A501C-026F-AD17-2ECF-D1E92E0EEA63}"/>
              </a:ext>
            </a:extLst>
          </p:cNvPr>
          <p:cNvSpPr/>
          <p:nvPr/>
        </p:nvSpPr>
        <p:spPr>
          <a:xfrm>
            <a:off x="2571614" y="7791723"/>
            <a:ext cx="3058188" cy="1057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Dung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HCl 0,1 M 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BFFFD23F-1720-952B-2C0A-AE997931FEBB}"/>
              </a:ext>
            </a:extLst>
          </p:cNvPr>
          <p:cNvSpPr/>
          <p:nvPr/>
        </p:nvSpPr>
        <p:spPr>
          <a:xfrm>
            <a:off x="7073254" y="7635615"/>
            <a:ext cx="3986124" cy="14590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Dung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NaOH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nồng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độ</a:t>
            </a:r>
            <a:endParaRPr lang="en-US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1AA43C55-78C1-716A-3B45-0C1D5C830B54}"/>
              </a:ext>
            </a:extLst>
          </p:cNvPr>
          <p:cNvSpPr/>
          <p:nvPr/>
        </p:nvSpPr>
        <p:spPr>
          <a:xfrm>
            <a:off x="11896548" y="7696043"/>
            <a:ext cx="3416670" cy="1231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Thuốc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thử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phenolphtalein</a:t>
            </a:r>
            <a:endParaRPr lang="en-US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4710-ACCD-699A-1AE0-8A2721BF4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3476" y="4480831"/>
            <a:ext cx="2848562" cy="2848562"/>
          </a:xfrm>
          <a:prstGeom prst="rect">
            <a:avLst/>
          </a:prstGeom>
        </p:spPr>
      </p:pic>
      <p:sp>
        <p:nvSpPr>
          <p:cNvPr id="15" name="Freeform 22">
            <a:extLst>
              <a:ext uri="{FF2B5EF4-FFF2-40B4-BE49-F238E27FC236}">
                <a16:creationId xmlns:a16="http://schemas.microsoft.com/office/drawing/2014/main" id="{0DB71D1F-0B5F-8DE2-A0F4-0605D856BCC1}"/>
              </a:ext>
            </a:extLst>
          </p:cNvPr>
          <p:cNvSpPr/>
          <p:nvPr/>
        </p:nvSpPr>
        <p:spPr>
          <a:xfrm>
            <a:off x="5284049" y="1901307"/>
            <a:ext cx="10979606" cy="998215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87A0AE68-1EAD-9A33-9B90-EA484FF23C5F}"/>
              </a:ext>
            </a:extLst>
          </p:cNvPr>
          <p:cNvSpPr txBox="1"/>
          <p:nvPr/>
        </p:nvSpPr>
        <p:spPr>
          <a:xfrm>
            <a:off x="5284049" y="2014953"/>
            <a:ext cx="10879107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phương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pháp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acid - base</a:t>
            </a:r>
          </a:p>
        </p:txBody>
      </p:sp>
    </p:spTree>
    <p:extLst>
      <p:ext uri="{BB962C8B-B14F-4D97-AF65-F5344CB8AC3E}">
        <p14:creationId xmlns:p14="http://schemas.microsoft.com/office/powerpoint/2010/main" val="17978534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9614776" y="2005983"/>
            <a:ext cx="7050710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DFFB006-9003-C566-3DA3-B8EAB31126EB}"/>
              </a:ext>
            </a:extLst>
          </p:cNvPr>
          <p:cNvSpPr txBox="1"/>
          <p:nvPr/>
        </p:nvSpPr>
        <p:spPr>
          <a:xfrm>
            <a:off x="9627613" y="1043547"/>
            <a:ext cx="6658472" cy="1956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6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tượng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A2B9FAC-0160-98CB-7A58-B4F182CA1FA0}"/>
              </a:ext>
            </a:extLst>
          </p:cNvPr>
          <p:cNvSpPr txBox="1"/>
          <p:nvPr/>
        </p:nvSpPr>
        <p:spPr>
          <a:xfrm>
            <a:off x="9665174" y="3725540"/>
            <a:ext cx="6748716" cy="4414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?</a:t>
            </a:r>
          </a:p>
        </p:txBody>
      </p:sp>
      <p:pic>
        <p:nvPicPr>
          <p:cNvPr id="10" name="Thí nghiệm Sự điện ly">
            <a:hlinkClick r:id="" action="ppaction://media"/>
            <a:extLst>
              <a:ext uri="{FF2B5EF4-FFF2-40B4-BE49-F238E27FC236}">
                <a16:creationId xmlns:a16="http://schemas.microsoft.com/office/drawing/2014/main" id="{1CD52500-A70B-DF5B-85D2-A52D9FC60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511" y="3665188"/>
            <a:ext cx="7596158" cy="4414542"/>
          </a:xfrm>
          <a:prstGeom prst="roundRect">
            <a:avLst>
              <a:gd name="adj" fmla="val 2583"/>
            </a:avLst>
          </a:prstGeom>
        </p:spPr>
      </p:pic>
    </p:spTree>
    <p:extLst>
      <p:ext uri="{BB962C8B-B14F-4D97-AF65-F5344CB8AC3E}">
        <p14:creationId xmlns:p14="http://schemas.microsoft.com/office/powerpoint/2010/main" val="9628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B143921-A781-9F16-F026-2EF816FC73FC}"/>
              </a:ext>
            </a:extLst>
          </p:cNvPr>
          <p:cNvSpPr/>
          <p:nvPr/>
        </p:nvSpPr>
        <p:spPr>
          <a:xfrm>
            <a:off x="1611838" y="2985634"/>
            <a:ext cx="3268262" cy="8105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BFFFD23F-1720-952B-2C0A-AE997931FEBB}"/>
              </a:ext>
            </a:extLst>
          </p:cNvPr>
          <p:cNvSpPr/>
          <p:nvPr/>
        </p:nvSpPr>
        <p:spPr>
          <a:xfrm>
            <a:off x="7717813" y="7777568"/>
            <a:ext cx="2998986" cy="737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Pipet 10 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54E7ED-7AEF-69EE-DD06-B12C56081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478" y="4273548"/>
            <a:ext cx="2846571" cy="3013202"/>
          </a:xfrm>
          <a:prstGeom prst="rect">
            <a:avLst/>
          </a:prstGeom>
        </p:spPr>
      </p:pic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1BDF2A0D-0310-6579-0BF9-DB015F4C1F05}"/>
              </a:ext>
            </a:extLst>
          </p:cNvPr>
          <p:cNvSpPr/>
          <p:nvPr/>
        </p:nvSpPr>
        <p:spPr>
          <a:xfrm>
            <a:off x="2195047" y="7458480"/>
            <a:ext cx="3089002" cy="11522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Bình tam </a:t>
            </a:r>
            <a:r>
              <a:rPr lang="en-US" sz="3200" b="1" dirty="0" err="1">
                <a:solidFill>
                  <a:schemeClr val="tx1"/>
                </a:solidFill>
                <a:cs typeface="+mn-ea"/>
                <a:sym typeface="+mn-lt"/>
              </a:rPr>
              <a:t>giác</a:t>
            </a:r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 100 mL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E6D3EE-B073-588E-E51E-7F7285165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40" r="33672"/>
          <a:stretch/>
        </p:blipFill>
        <p:spPr>
          <a:xfrm>
            <a:off x="8475090" y="3416710"/>
            <a:ext cx="1714878" cy="3851218"/>
          </a:xfrm>
          <a:prstGeom prst="rect">
            <a:avLst/>
          </a:prstGeom>
        </p:spPr>
      </p:pic>
      <p:pic>
        <p:nvPicPr>
          <p:cNvPr id="21" name="Picture 2" descr="B8R07837 - Burette Stand | Philip Harris">
            <a:extLst>
              <a:ext uri="{FF2B5EF4-FFF2-40B4-BE49-F238E27FC236}">
                <a16:creationId xmlns:a16="http://schemas.microsoft.com/office/drawing/2014/main" id="{6B9A75EB-AFF3-D427-74DA-8BCEEEA9A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r="19929"/>
          <a:stretch/>
        </p:blipFill>
        <p:spPr bwMode="auto">
          <a:xfrm>
            <a:off x="12783796" y="3422572"/>
            <a:ext cx="2715415" cy="36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C4637162-D66E-68D2-B85F-EBDB4034E1F0}"/>
              </a:ext>
            </a:extLst>
          </p:cNvPr>
          <p:cNvSpPr/>
          <p:nvPr/>
        </p:nvSpPr>
        <p:spPr>
          <a:xfrm>
            <a:off x="13468209" y="7608511"/>
            <a:ext cx="2069506" cy="852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C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ea"/>
                <a:sym typeface="+mn-lt"/>
              </a:rPr>
              <a:t>Burette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D6E1064B-214A-99A4-6783-9832C36803A3}"/>
              </a:ext>
            </a:extLst>
          </p:cNvPr>
          <p:cNvSpPr/>
          <p:nvPr/>
        </p:nvSpPr>
        <p:spPr>
          <a:xfrm>
            <a:off x="5284049" y="1901307"/>
            <a:ext cx="10979606" cy="998215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4B973EB1-B4DF-1854-7E5A-56704C15A958}"/>
              </a:ext>
            </a:extLst>
          </p:cNvPr>
          <p:cNvSpPr txBox="1"/>
          <p:nvPr/>
        </p:nvSpPr>
        <p:spPr>
          <a:xfrm>
            <a:off x="5284049" y="2014953"/>
            <a:ext cx="10879107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phương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pháp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acid - base</a:t>
            </a:r>
          </a:p>
        </p:txBody>
      </p:sp>
    </p:spTree>
    <p:extLst>
      <p:ext uri="{BB962C8B-B14F-4D97-AF65-F5344CB8AC3E}">
        <p14:creationId xmlns:p14="http://schemas.microsoft.com/office/powerpoint/2010/main" val="521007196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6956728E-582E-2D81-7B64-53B447AFCC7E}"/>
              </a:ext>
            </a:extLst>
          </p:cNvPr>
          <p:cNvSpPr txBox="1"/>
          <p:nvPr/>
        </p:nvSpPr>
        <p:spPr>
          <a:xfrm>
            <a:off x="1665137" y="3366553"/>
            <a:ext cx="9112387" cy="12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17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. 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Hoàn </a:t>
            </a:r>
            <a:r>
              <a:rPr lang="en-US" sz="3600" b="1" dirty="0" err="1">
                <a:solidFill>
                  <a:prstClr val="black"/>
                </a:solidFill>
                <a:cs typeface="+mn-ea"/>
                <a:sym typeface="+mn-lt"/>
              </a:rPr>
              <a:t>thiện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+mn-ea"/>
                <a:sym typeface="+mn-lt"/>
              </a:rPr>
              <a:t>nội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 dung </a:t>
            </a:r>
            <a:r>
              <a:rPr lang="en-US" sz="3600" b="1" dirty="0" err="1">
                <a:solidFill>
                  <a:prstClr val="black"/>
                </a:solidFill>
                <a:cs typeface="+mn-ea"/>
                <a:sym typeface="+mn-lt"/>
              </a:rPr>
              <a:t>theo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+mn-ea"/>
                <a:sym typeface="+mn-lt"/>
              </a:rPr>
              <a:t>bảng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+mn-ea"/>
                <a:sym typeface="+mn-lt"/>
              </a:rPr>
              <a:t>sau</a:t>
            </a:r>
            <a:r>
              <a:rPr lang="en-US" sz="3600" b="1" dirty="0">
                <a:solidFill>
                  <a:prstClr val="black"/>
                </a:solidFill>
                <a:cs typeface="+mn-ea"/>
                <a:sym typeface="+mn-lt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116B3FAF-8ACB-4542-F597-CBA833094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310033"/>
              </p:ext>
            </p:extLst>
          </p:nvPr>
        </p:nvGraphicFramePr>
        <p:xfrm>
          <a:off x="1249231" y="5220828"/>
          <a:ext cx="10497428" cy="386983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02732">
                  <a:extLst>
                    <a:ext uri="{9D8B030D-6E8A-4147-A177-3AD203B41FA5}">
                      <a16:colId xmlns:a16="http://schemas.microsoft.com/office/drawing/2014/main" val="3176050215"/>
                    </a:ext>
                  </a:extLst>
                </a:gridCol>
                <a:gridCol w="1806019">
                  <a:extLst>
                    <a:ext uri="{9D8B030D-6E8A-4147-A177-3AD203B41FA5}">
                      <a16:colId xmlns:a16="http://schemas.microsoft.com/office/drawing/2014/main" val="2947729625"/>
                    </a:ext>
                  </a:extLst>
                </a:gridCol>
                <a:gridCol w="1963065">
                  <a:extLst>
                    <a:ext uri="{9D8B030D-6E8A-4147-A177-3AD203B41FA5}">
                      <a16:colId xmlns:a16="http://schemas.microsoft.com/office/drawing/2014/main" val="1534884138"/>
                    </a:ext>
                  </a:extLst>
                </a:gridCol>
                <a:gridCol w="1963065">
                  <a:extLst>
                    <a:ext uri="{9D8B030D-6E8A-4147-A177-3AD203B41FA5}">
                      <a16:colId xmlns:a16="http://schemas.microsoft.com/office/drawing/2014/main" val="2924322147"/>
                    </a:ext>
                  </a:extLst>
                </a:gridCol>
                <a:gridCol w="2362547">
                  <a:extLst>
                    <a:ext uri="{9D8B030D-6E8A-4147-A177-3AD203B41FA5}">
                      <a16:colId xmlns:a16="http://schemas.microsoft.com/office/drawing/2014/main" val="3546498258"/>
                    </a:ext>
                  </a:extLst>
                </a:gridCol>
              </a:tblGrid>
              <a:tr h="776089"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ym typeface="+mn-lt"/>
                        </a:rPr>
                        <a:t>V</a:t>
                      </a:r>
                      <a:r>
                        <a:rPr lang="en-US" sz="2800" baseline="-25000" dirty="0" err="1">
                          <a:sym typeface="+mn-lt"/>
                        </a:rPr>
                        <a:t>HCl</a:t>
                      </a:r>
                      <a:r>
                        <a:rPr lang="en-US" sz="2800" dirty="0">
                          <a:sym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dirty="0">
                          <a:sym typeface="+mn-lt"/>
                        </a:rPr>
                        <a:t>(mL)</a:t>
                      </a:r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ym typeface="+mn-lt"/>
                        </a:rPr>
                        <a:t>V</a:t>
                      </a:r>
                      <a:r>
                        <a:rPr lang="en-US" sz="2800" baseline="-25000" dirty="0" err="1">
                          <a:sym typeface="+mn-lt"/>
                        </a:rPr>
                        <a:t>NaOH</a:t>
                      </a:r>
                      <a:r>
                        <a:rPr lang="en-US" sz="2800" dirty="0">
                          <a:sym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ym typeface="+mn-lt"/>
                        </a:rPr>
                        <a:t>(mL)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ym typeface="+mn-lt"/>
                        </a:rPr>
                        <a:t>V</a:t>
                      </a:r>
                      <a:r>
                        <a:rPr lang="en-US" sz="2800" baseline="-25000" dirty="0" err="1">
                          <a:sym typeface="+mn-lt"/>
                        </a:rPr>
                        <a:t>tb</a:t>
                      </a:r>
                      <a:r>
                        <a:rPr lang="en-US" sz="2800" baseline="-25000" dirty="0">
                          <a:sym typeface="+mn-lt"/>
                        </a:rPr>
                        <a:t> NaOH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ym typeface="+mn-lt"/>
                        </a:rPr>
                        <a:t>(mL)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ym typeface="+mn-lt"/>
                        </a:rPr>
                        <a:t>C</a:t>
                      </a:r>
                      <a:r>
                        <a:rPr lang="en-US" sz="2800" baseline="-25000" dirty="0" err="1">
                          <a:sym typeface="+mn-lt"/>
                        </a:rPr>
                        <a:t>NaOH</a:t>
                      </a:r>
                      <a:r>
                        <a:rPr lang="en-US" sz="2800" dirty="0">
                          <a:sym typeface="+mn-lt"/>
                        </a:rPr>
                        <a:t> (mol/L)</a:t>
                      </a:r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567379"/>
                  </a:ext>
                </a:extLst>
              </a:tr>
              <a:tr h="1035192">
                <a:tc>
                  <a:txBody>
                    <a:bodyPr/>
                    <a:lstStyle/>
                    <a:p>
                      <a:r>
                        <a:rPr lang="en-US" sz="2800" dirty="0" err="1">
                          <a:sym typeface="+mn-lt"/>
                        </a:rPr>
                        <a:t>Thí</a:t>
                      </a:r>
                      <a:r>
                        <a:rPr lang="en-US" sz="2800" dirty="0">
                          <a:sym typeface="+mn-lt"/>
                        </a:rPr>
                        <a:t> </a:t>
                      </a:r>
                      <a:r>
                        <a:rPr lang="en-US" sz="2800" dirty="0" err="1">
                          <a:sym typeface="+mn-lt"/>
                        </a:rPr>
                        <a:t>nghiệm</a:t>
                      </a:r>
                      <a:r>
                        <a:rPr lang="en-US" sz="2800" dirty="0">
                          <a:sym typeface="+mn-lt"/>
                        </a:rPr>
                        <a:t> 1</a:t>
                      </a:r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65609"/>
                  </a:ext>
                </a:extLst>
              </a:tr>
              <a:tr h="776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ym typeface="+mn-lt"/>
                        </a:rPr>
                        <a:t>Thí</a:t>
                      </a:r>
                      <a:r>
                        <a:rPr lang="en-US" sz="2800" dirty="0">
                          <a:sym typeface="+mn-lt"/>
                        </a:rPr>
                        <a:t> </a:t>
                      </a:r>
                      <a:r>
                        <a:rPr lang="en-US" sz="2800" dirty="0" err="1">
                          <a:sym typeface="+mn-lt"/>
                        </a:rPr>
                        <a:t>nghiệm</a:t>
                      </a:r>
                      <a:r>
                        <a:rPr lang="en-US" sz="2800" dirty="0">
                          <a:sym typeface="+mn-lt"/>
                        </a:rPr>
                        <a:t> 2</a:t>
                      </a:r>
                    </a:p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610663"/>
                  </a:ext>
                </a:extLst>
              </a:tr>
              <a:tr h="776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ym typeface="+mn-lt"/>
                        </a:rPr>
                        <a:t>Thí</a:t>
                      </a:r>
                      <a:r>
                        <a:rPr lang="en-US" sz="2800" dirty="0">
                          <a:sym typeface="+mn-lt"/>
                        </a:rPr>
                        <a:t> </a:t>
                      </a:r>
                      <a:r>
                        <a:rPr lang="en-US" sz="2800" dirty="0" err="1">
                          <a:sym typeface="+mn-lt"/>
                        </a:rPr>
                        <a:t>nghiệm</a:t>
                      </a:r>
                      <a:r>
                        <a:rPr lang="en-US" sz="2800" dirty="0">
                          <a:sym typeface="+mn-lt"/>
                        </a:rPr>
                        <a:t> 3</a:t>
                      </a:r>
                    </a:p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38332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6B709BB-F7E7-7F00-29AC-852506567304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41" y="3781913"/>
            <a:ext cx="4611072" cy="4933978"/>
          </a:xfrm>
          <a:prstGeom prst="rect">
            <a:avLst/>
          </a:prstGeom>
        </p:spPr>
      </p:pic>
      <p:sp>
        <p:nvSpPr>
          <p:cNvPr id="9" name="Freeform 22">
            <a:extLst>
              <a:ext uri="{FF2B5EF4-FFF2-40B4-BE49-F238E27FC236}">
                <a16:creationId xmlns:a16="http://schemas.microsoft.com/office/drawing/2014/main" id="{7C3E2284-BBD7-A700-DDB6-8036476DEE1B}"/>
              </a:ext>
            </a:extLst>
          </p:cNvPr>
          <p:cNvSpPr/>
          <p:nvPr/>
        </p:nvSpPr>
        <p:spPr>
          <a:xfrm>
            <a:off x="3704446" y="1848695"/>
            <a:ext cx="10979606" cy="998215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216A3C3-CC1D-CA18-3181-F170E53CCCB6}"/>
              </a:ext>
            </a:extLst>
          </p:cNvPr>
          <p:cNvSpPr txBox="1"/>
          <p:nvPr/>
        </p:nvSpPr>
        <p:spPr>
          <a:xfrm>
            <a:off x="3704446" y="1962341"/>
            <a:ext cx="10879107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phương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pháp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acid - base</a:t>
            </a:r>
          </a:p>
        </p:txBody>
      </p:sp>
    </p:spTree>
    <p:extLst>
      <p:ext uri="{BB962C8B-B14F-4D97-AF65-F5344CB8AC3E}">
        <p14:creationId xmlns:p14="http://schemas.microsoft.com/office/powerpoint/2010/main" val="541120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8952053" y="1727900"/>
            <a:ext cx="10150844" cy="7254416"/>
          </a:xfrm>
          <a:prstGeom prst="rect">
            <a:avLst/>
          </a:prstGeom>
        </p:spPr>
      </p:pic>
      <p:sp>
        <p:nvSpPr>
          <p:cNvPr id="9" name="Freeform 22">
            <a:extLst>
              <a:ext uri="{FF2B5EF4-FFF2-40B4-BE49-F238E27FC236}">
                <a16:creationId xmlns:a16="http://schemas.microsoft.com/office/drawing/2014/main" id="{7C3E2284-BBD7-A700-DDB6-8036476DEE1B}"/>
              </a:ext>
            </a:extLst>
          </p:cNvPr>
          <p:cNvSpPr/>
          <p:nvPr/>
        </p:nvSpPr>
        <p:spPr>
          <a:xfrm>
            <a:off x="3704446" y="1848695"/>
            <a:ext cx="10979606" cy="998215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216A3C3-CC1D-CA18-3181-F170E53CCCB6}"/>
              </a:ext>
            </a:extLst>
          </p:cNvPr>
          <p:cNvSpPr txBox="1"/>
          <p:nvPr/>
        </p:nvSpPr>
        <p:spPr>
          <a:xfrm>
            <a:off x="3704446" y="1962341"/>
            <a:ext cx="10879107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phương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pháp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acid - base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6C46D-AE26-D4FE-2C68-086BEF49C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147" y="3460954"/>
            <a:ext cx="6908716" cy="5353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0D3166-03FA-24B1-FAA7-A5ADC232DA74}"/>
              </a:ext>
            </a:extLst>
          </p:cNvPr>
          <p:cNvSpPr txBox="1"/>
          <p:nvPr/>
        </p:nvSpPr>
        <p:spPr>
          <a:xfrm>
            <a:off x="8528863" y="3454265"/>
            <a:ext cx="6790754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Quan sát Hình 2.10, mô</a:t>
            </a:r>
            <a:r>
              <a:rPr lang="en-US" sz="3200" dirty="0"/>
              <a:t> </a:t>
            </a:r>
            <a:r>
              <a:rPr lang="vi-VN" sz="3200" dirty="0"/>
              <a:t>tả hiện tượng ở thời điểm</a:t>
            </a:r>
            <a:r>
              <a:rPr lang="en-US" sz="3200" dirty="0"/>
              <a:t> </a:t>
            </a:r>
            <a:r>
              <a:rPr lang="vi-VN" sz="3200" dirty="0"/>
              <a:t>kết thúc chuẩn độ.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32F27-93DF-E7CD-B180-5D7779C3C7DF}"/>
              </a:ext>
            </a:extLst>
          </p:cNvPr>
          <p:cNvSpPr txBox="1"/>
          <p:nvPr/>
        </p:nvSpPr>
        <p:spPr>
          <a:xfrm>
            <a:off x="8916599" y="6137556"/>
            <a:ext cx="6323845" cy="1651606"/>
          </a:xfrm>
          <a:prstGeom prst="rect">
            <a:avLst/>
          </a:prstGeom>
          <a:solidFill>
            <a:srgbClr val="E5E5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Dung </a:t>
            </a:r>
            <a:r>
              <a:rPr lang="en-US" sz="3600" dirty="0" err="1"/>
              <a:t>dịch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sang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hồng</a:t>
            </a:r>
            <a:endParaRPr lang="en-US" sz="3600" dirty="0"/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A8D696B4-DDC0-CBDC-7E92-22DA79C67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60575" y="7917555"/>
            <a:ext cx="1748158" cy="1516130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9840E952-222B-B5D6-0353-2147F1DCE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8194" y="1845008"/>
            <a:ext cx="2191296" cy="17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78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860350" y="-257905"/>
            <a:ext cx="10289201" cy="1111523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171212" y="1623068"/>
            <a:ext cx="10289201" cy="7353295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8252456" y="2317106"/>
            <a:ext cx="8693003" cy="6636394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8444858" y="3518095"/>
            <a:ext cx="8121321" cy="468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Trong phương pháp chuẩn độ acid – base, người ta dùng dung dịch acid 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dung dịch base (kiềm) đã biết chính xác nồng độ làm dung dịch chuẩn 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xác định nồng độ dung dịch base hoặc dung dịch acid chưa biết nồng độ.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4B8DB006-0D90-78C7-2CA8-81AB7E3A8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53862" y="7972861"/>
            <a:ext cx="1748158" cy="1516130"/>
          </a:xfrm>
          <a:prstGeom prst="rect">
            <a:avLst/>
          </a:prstGeom>
        </p:spPr>
      </p:pic>
      <p:pic>
        <p:nvPicPr>
          <p:cNvPr id="4" name="Picture 2" descr="What is Titration and How is it Done? | Chemistry Made Simple">
            <a:extLst>
              <a:ext uri="{FF2B5EF4-FFF2-40B4-BE49-F238E27FC236}">
                <a16:creationId xmlns:a16="http://schemas.microsoft.com/office/drawing/2014/main" id="{9F316187-E422-DCA1-2A46-5DD96FA9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23" y="4553328"/>
            <a:ext cx="4885370" cy="3704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4629BAAE-D24F-1607-F99A-737051CA3A2D}"/>
              </a:ext>
            </a:extLst>
          </p:cNvPr>
          <p:cNvSpPr/>
          <p:nvPr/>
        </p:nvSpPr>
        <p:spPr>
          <a:xfrm>
            <a:off x="1612531" y="1647872"/>
            <a:ext cx="10979606" cy="998215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BD6A86D-1917-0BB2-36D2-D82E6DDB6DD0}"/>
              </a:ext>
            </a:extLst>
          </p:cNvPr>
          <p:cNvSpPr txBox="1"/>
          <p:nvPr/>
        </p:nvSpPr>
        <p:spPr>
          <a:xfrm>
            <a:off x="1612531" y="1761518"/>
            <a:ext cx="10879107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Tìm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hiểu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phương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+mn-ea"/>
                <a:sym typeface="+mn-lt"/>
              </a:rPr>
              <a:t>pháp</a:t>
            </a:r>
            <a:r>
              <a:rPr lang="en-US" sz="4000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acid - base</a:t>
            </a:r>
          </a:p>
        </p:txBody>
      </p:sp>
    </p:spTree>
    <p:extLst>
      <p:ext uri="{BB962C8B-B14F-4D97-AF65-F5344CB8AC3E}">
        <p14:creationId xmlns:p14="http://schemas.microsoft.com/office/powerpoint/2010/main" val="20757622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1FDF5647-DA46-DC77-AC1A-AC452FCC220B}"/>
              </a:ext>
            </a:extLst>
          </p:cNvPr>
          <p:cNvSpPr txBox="1"/>
          <p:nvPr/>
        </p:nvSpPr>
        <p:spPr>
          <a:xfrm>
            <a:off x="2158640" y="2340197"/>
            <a:ext cx="13885066" cy="1820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cs typeface="+mn-ea"/>
                <a:sym typeface="+mn-lt"/>
              </a:rPr>
              <a:t>V. </a:t>
            </a:r>
            <a:r>
              <a:rPr lang="en-US" sz="4800" b="1" dirty="0">
                <a:solidFill>
                  <a:srgbClr val="FF3399"/>
                </a:solidFill>
                <a:cs typeface="+mn-ea"/>
                <a:sym typeface="+mn-lt"/>
              </a:rPr>
              <a:t>Ý NGHĨA THỰC TIỄN CỦA CÂN BẰNG TRONG DUNG DỊCH NƯỚC CỦA ION Al</a:t>
            </a:r>
            <a:r>
              <a:rPr lang="en-US" sz="4800" b="1" baseline="30000" dirty="0">
                <a:solidFill>
                  <a:srgbClr val="FF3399"/>
                </a:solidFill>
                <a:cs typeface="+mn-ea"/>
                <a:sym typeface="+mn-lt"/>
              </a:rPr>
              <a:t>3+</a:t>
            </a:r>
            <a:r>
              <a:rPr lang="en-US" sz="4800" b="1" dirty="0">
                <a:solidFill>
                  <a:srgbClr val="FF3399"/>
                </a:solidFill>
                <a:cs typeface="+mn-ea"/>
                <a:sym typeface="+mn-lt"/>
              </a:rPr>
              <a:t>,</a:t>
            </a:r>
            <a:r>
              <a:rPr lang="en-US" sz="4800" b="1" baseline="30000" dirty="0">
                <a:solidFill>
                  <a:srgbClr val="FF3399"/>
                </a:solidFill>
                <a:cs typeface="+mn-ea"/>
                <a:sym typeface="+mn-lt"/>
              </a:rPr>
              <a:t> </a:t>
            </a:r>
            <a:r>
              <a:rPr lang="en-US" sz="4800" b="1" dirty="0">
                <a:solidFill>
                  <a:srgbClr val="FF3399"/>
                </a:solidFill>
                <a:cs typeface="+mn-ea"/>
                <a:sym typeface="+mn-lt"/>
              </a:rPr>
              <a:t>Fe</a:t>
            </a:r>
            <a:r>
              <a:rPr lang="en-US" sz="4800" b="1" baseline="30000" dirty="0">
                <a:solidFill>
                  <a:srgbClr val="FF3399"/>
                </a:solidFill>
                <a:cs typeface="+mn-ea"/>
                <a:sym typeface="+mn-lt"/>
              </a:rPr>
              <a:t>3+</a:t>
            </a:r>
            <a:r>
              <a:rPr lang="en-US" sz="4800" b="1" dirty="0">
                <a:solidFill>
                  <a:srgbClr val="FF3399"/>
                </a:solidFill>
                <a:cs typeface="+mn-ea"/>
                <a:sym typeface="+mn-lt"/>
              </a:rPr>
              <a:t>,</a:t>
            </a:r>
            <a:r>
              <a:rPr lang="en-US" sz="4800" b="1" baseline="30000" dirty="0">
                <a:solidFill>
                  <a:srgbClr val="FF3399"/>
                </a:solidFill>
                <a:cs typeface="+mn-ea"/>
                <a:sym typeface="+mn-lt"/>
              </a:rPr>
              <a:t> </a:t>
            </a:r>
            <a:r>
              <a:rPr lang="en-US" sz="4800" b="1" dirty="0">
                <a:solidFill>
                  <a:srgbClr val="FF3399"/>
                </a:solidFill>
                <a:cs typeface="+mn-ea"/>
                <a:sym typeface="+mn-lt"/>
              </a:rPr>
              <a:t>CO</a:t>
            </a:r>
            <a:r>
              <a:rPr lang="en-US" sz="4800" b="1" baseline="-25000" dirty="0">
                <a:solidFill>
                  <a:srgbClr val="FF3399"/>
                </a:solidFill>
                <a:cs typeface="+mn-ea"/>
                <a:sym typeface="+mn-lt"/>
              </a:rPr>
              <a:t>3</a:t>
            </a:r>
            <a:r>
              <a:rPr lang="en-US" sz="4800" b="1" baseline="30000" dirty="0">
                <a:solidFill>
                  <a:srgbClr val="FF3399"/>
                </a:solidFill>
                <a:cs typeface="+mn-ea"/>
                <a:sym typeface="+mn-lt"/>
              </a:rPr>
              <a:t>2-</a:t>
            </a:r>
            <a:endParaRPr kumimoji="0" lang="en-US" sz="4800" b="1" i="0" u="none" strike="noStrike" kern="1200" cap="none" spc="0" normalizeH="0" baseline="3000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A7547-E1D7-7F8D-8EE1-34CA289987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8" t="40369" r="44452" b="-1"/>
          <a:stretch/>
        </p:blipFill>
        <p:spPr>
          <a:xfrm rot="937921">
            <a:off x="7902248" y="5326799"/>
            <a:ext cx="5010685" cy="3523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4E9E6-B69D-D013-C4DD-637567B0C7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37" t="39674" r="2559" b="694"/>
          <a:stretch/>
        </p:blipFill>
        <p:spPr>
          <a:xfrm>
            <a:off x="3576569" y="5349663"/>
            <a:ext cx="3838829" cy="3523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230DF6E-775F-DDE5-DF3E-2413AEF9A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1006">
            <a:off x="13655018" y="6124911"/>
            <a:ext cx="2762292" cy="27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92704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8903861" y="1844688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1378650" y="1714500"/>
            <a:ext cx="15242976" cy="84817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895486D-1437-504E-73BB-3313D6ED93CB}"/>
              </a:ext>
            </a:extLst>
          </p:cNvPr>
          <p:cNvSpPr txBox="1"/>
          <p:nvPr/>
        </p:nvSpPr>
        <p:spPr>
          <a:xfrm>
            <a:off x="-6304670" y="815572"/>
            <a:ext cx="4502110" cy="51449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15A7AC3B-E423-2FB6-72D0-CA792D1712BE}"/>
              </a:ext>
            </a:extLst>
          </p:cNvPr>
          <p:cNvSpPr/>
          <p:nvPr/>
        </p:nvSpPr>
        <p:spPr>
          <a:xfrm>
            <a:off x="8356160" y="2797162"/>
            <a:ext cx="8074720" cy="6408926"/>
          </a:xfrm>
          <a:custGeom>
            <a:avLst/>
            <a:gdLst/>
            <a:ahLst/>
            <a:cxnLst/>
            <a:rect l="l" t="t" r="r" b="b"/>
            <a:pathLst>
              <a:path w="1147188" h="1250455">
                <a:moveTo>
                  <a:pt x="90648" y="0"/>
                </a:moveTo>
                <a:lnTo>
                  <a:pt x="1056540" y="0"/>
                </a:lnTo>
                <a:cubicBezTo>
                  <a:pt x="1080582" y="0"/>
                  <a:pt x="1103638" y="9550"/>
                  <a:pt x="1120638" y="26550"/>
                </a:cubicBezTo>
                <a:cubicBezTo>
                  <a:pt x="1137638" y="43550"/>
                  <a:pt x="1147188" y="66607"/>
                  <a:pt x="1147188" y="90648"/>
                </a:cubicBezTo>
                <a:lnTo>
                  <a:pt x="1147188" y="1159807"/>
                </a:lnTo>
                <a:cubicBezTo>
                  <a:pt x="1147188" y="1209870"/>
                  <a:pt x="1106604" y="1250455"/>
                  <a:pt x="1056540" y="1250455"/>
                </a:cubicBezTo>
                <a:lnTo>
                  <a:pt x="90648" y="1250455"/>
                </a:lnTo>
                <a:cubicBezTo>
                  <a:pt x="40584" y="1250455"/>
                  <a:pt x="0" y="1209870"/>
                  <a:pt x="0" y="1159807"/>
                </a:cubicBezTo>
                <a:lnTo>
                  <a:pt x="0" y="90648"/>
                </a:lnTo>
                <a:cubicBezTo>
                  <a:pt x="0" y="40584"/>
                  <a:pt x="40584" y="0"/>
                  <a:pt x="9064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/>
            </a:solidFill>
          </a:ln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FF31C7AE-8787-D4EB-EB78-F152CA8E2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255561"/>
              </p:ext>
            </p:extLst>
          </p:nvPr>
        </p:nvGraphicFramePr>
        <p:xfrm>
          <a:off x="9785824" y="6186725"/>
          <a:ext cx="5566457" cy="1502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6" imgW="2070000" imgH="558720" progId="Equation.DSMT4">
                  <p:embed/>
                </p:oleObj>
              </mc:Choice>
              <mc:Fallback>
                <p:oleObj name="Equation" r:id="rId6" imgW="20700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85824" y="6186725"/>
                        <a:ext cx="5566457" cy="1502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15">
            <a:extLst>
              <a:ext uri="{FF2B5EF4-FFF2-40B4-BE49-F238E27FC236}">
                <a16:creationId xmlns:a16="http://schemas.microsoft.com/office/drawing/2014/main" id="{0F9CB0BD-E914-8207-8EE5-D652B03C368B}"/>
              </a:ext>
            </a:extLst>
          </p:cNvPr>
          <p:cNvGrpSpPr/>
          <p:nvPr/>
        </p:nvGrpSpPr>
        <p:grpSpPr>
          <a:xfrm>
            <a:off x="9510234" y="3046239"/>
            <a:ext cx="6498254" cy="823276"/>
            <a:chOff x="0" y="0"/>
            <a:chExt cx="14749384" cy="191389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33AC1C44-5749-EB1B-A219-C63AAFB261EC}"/>
                </a:ext>
              </a:extLst>
            </p:cNvPr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lnTo>
                    <a:pt x="14749383" y="956945"/>
                  </a:ln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solidFill>
              <a:srgbClr val="FFDB48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B3A53BE-56E8-F815-C79E-685DF25C6D5B}"/>
              </a:ext>
            </a:extLst>
          </p:cNvPr>
          <p:cNvSpPr txBox="1"/>
          <p:nvPr/>
        </p:nvSpPr>
        <p:spPr>
          <a:xfrm>
            <a:off x="8632066" y="4029414"/>
            <a:ext cx="74029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cs typeface="+mn-ea"/>
                <a:sym typeface="+mn-lt"/>
              </a:rPr>
              <a:t>P</a:t>
            </a:r>
            <a:r>
              <a:rPr lang="vi-VN" sz="2800" dirty="0">
                <a:cs typeface="+mn-ea"/>
                <a:sym typeface="+mn-lt"/>
              </a:rPr>
              <a:t>hèn nhôm ((NH</a:t>
            </a:r>
            <a:r>
              <a:rPr lang="vi-VN" sz="2800" baseline="-25000" dirty="0">
                <a:cs typeface="+mn-ea"/>
                <a:sym typeface="+mn-lt"/>
              </a:rPr>
              <a:t>4</a:t>
            </a:r>
            <a:r>
              <a:rPr lang="vi-VN" sz="2800" dirty="0">
                <a:cs typeface="+mn-ea"/>
                <a:sym typeface="+mn-lt"/>
              </a:rPr>
              <a:t>)</a:t>
            </a:r>
            <a:r>
              <a:rPr lang="vi-VN" sz="2800" baseline="-25000" dirty="0">
                <a:cs typeface="+mn-ea"/>
                <a:sym typeface="+mn-lt"/>
              </a:rPr>
              <a:t>2</a:t>
            </a:r>
            <a:r>
              <a:rPr lang="vi-VN" sz="2800" dirty="0">
                <a:cs typeface="+mn-ea"/>
                <a:sym typeface="+mn-lt"/>
              </a:rPr>
              <a:t>SO</a:t>
            </a:r>
            <a:r>
              <a:rPr lang="vi-VN" sz="2800" baseline="-25000" dirty="0">
                <a:cs typeface="+mn-ea"/>
                <a:sym typeface="+mn-lt"/>
              </a:rPr>
              <a:t>4</a:t>
            </a:r>
            <a:r>
              <a:rPr lang="vi-VN" sz="2800" dirty="0">
                <a:cs typeface="+mn-ea"/>
                <a:sym typeface="+mn-lt"/>
              </a:rPr>
              <a:t>.Al</a:t>
            </a:r>
            <a:r>
              <a:rPr lang="vi-VN" sz="2800" baseline="-25000" dirty="0">
                <a:cs typeface="+mn-ea"/>
                <a:sym typeface="+mn-lt"/>
              </a:rPr>
              <a:t>2</a:t>
            </a:r>
            <a:r>
              <a:rPr lang="vi-VN" sz="2800" dirty="0">
                <a:cs typeface="+mn-ea"/>
                <a:sym typeface="+mn-lt"/>
              </a:rPr>
              <a:t>(SO</a:t>
            </a:r>
            <a:r>
              <a:rPr lang="vi-VN" sz="2800" baseline="-25000" dirty="0">
                <a:cs typeface="+mn-ea"/>
                <a:sym typeface="+mn-lt"/>
              </a:rPr>
              <a:t>4</a:t>
            </a:r>
            <a:r>
              <a:rPr lang="vi-VN" sz="2800" dirty="0">
                <a:cs typeface="+mn-ea"/>
                <a:sym typeface="+mn-lt"/>
              </a:rPr>
              <a:t>)</a:t>
            </a:r>
            <a:r>
              <a:rPr lang="vi-VN" sz="2800" baseline="-25000" dirty="0">
                <a:cs typeface="+mn-ea"/>
                <a:sym typeface="+mn-lt"/>
              </a:rPr>
              <a:t>3</a:t>
            </a:r>
            <a:r>
              <a:rPr lang="vi-VN" sz="2800" dirty="0">
                <a:cs typeface="+mn-ea"/>
                <a:sym typeface="+mn-lt"/>
              </a:rPr>
              <a:t>.24H</a:t>
            </a:r>
            <a:r>
              <a:rPr lang="en-US" sz="2800" baseline="-25000" dirty="0">
                <a:cs typeface="+mn-ea"/>
                <a:sym typeface="+mn-lt"/>
              </a:rPr>
              <a:t>2</a:t>
            </a:r>
            <a:r>
              <a:rPr lang="vi-VN" sz="2800" dirty="0">
                <a:cs typeface="+mn-ea"/>
                <a:sym typeface="+mn-lt"/>
              </a:rPr>
              <a:t>O) và phèn sắt</a:t>
            </a:r>
            <a:r>
              <a:rPr lang="en-US" sz="2800" dirty="0">
                <a:cs typeface="+mn-ea"/>
                <a:sym typeface="+mn-lt"/>
              </a:rPr>
              <a:t> </a:t>
            </a:r>
            <a:r>
              <a:rPr lang="vi-VN" sz="2800" dirty="0">
                <a:cs typeface="+mn-ea"/>
                <a:sym typeface="+mn-lt"/>
              </a:rPr>
              <a:t>((NH</a:t>
            </a:r>
            <a:r>
              <a:rPr lang="vi-VN" sz="2800" baseline="-25000" dirty="0">
                <a:cs typeface="+mn-ea"/>
                <a:sym typeface="+mn-lt"/>
              </a:rPr>
              <a:t>4</a:t>
            </a:r>
            <a:r>
              <a:rPr lang="vi-VN" sz="2800" dirty="0">
                <a:cs typeface="+mn-ea"/>
                <a:sym typeface="+mn-lt"/>
              </a:rPr>
              <a:t>)</a:t>
            </a:r>
            <a:r>
              <a:rPr lang="vi-VN" sz="2800" baseline="-25000" dirty="0">
                <a:cs typeface="+mn-ea"/>
                <a:sym typeface="+mn-lt"/>
              </a:rPr>
              <a:t>2</a:t>
            </a:r>
            <a:r>
              <a:rPr lang="vi-VN" sz="2800" dirty="0">
                <a:cs typeface="+mn-ea"/>
                <a:sym typeface="+mn-lt"/>
              </a:rPr>
              <a:t>SO</a:t>
            </a:r>
            <a:r>
              <a:rPr lang="vi-VN" sz="2800" baseline="-25000" dirty="0">
                <a:cs typeface="+mn-ea"/>
                <a:sym typeface="+mn-lt"/>
              </a:rPr>
              <a:t>4</a:t>
            </a:r>
            <a:r>
              <a:rPr lang="vi-VN" sz="2800" dirty="0">
                <a:cs typeface="+mn-ea"/>
                <a:sym typeface="+mn-lt"/>
              </a:rPr>
              <a:t>.Fe</a:t>
            </a:r>
            <a:r>
              <a:rPr lang="en-US" sz="2800" baseline="-25000" dirty="0">
                <a:cs typeface="+mn-ea"/>
                <a:sym typeface="+mn-lt"/>
              </a:rPr>
              <a:t>2</a:t>
            </a:r>
            <a:r>
              <a:rPr lang="vi-VN" sz="2800" dirty="0">
                <a:cs typeface="+mn-ea"/>
                <a:sym typeface="+mn-lt"/>
              </a:rPr>
              <a:t>(SO</a:t>
            </a:r>
            <a:r>
              <a:rPr lang="vi-VN" sz="2800" baseline="-25000" dirty="0">
                <a:cs typeface="+mn-ea"/>
                <a:sym typeface="+mn-lt"/>
              </a:rPr>
              <a:t>4</a:t>
            </a:r>
            <a:r>
              <a:rPr lang="vi-VN" sz="2800" dirty="0">
                <a:cs typeface="+mn-ea"/>
                <a:sym typeface="+mn-lt"/>
              </a:rPr>
              <a:t>)</a:t>
            </a:r>
            <a:r>
              <a:rPr lang="vi-VN" sz="2800" baseline="-25000" dirty="0">
                <a:cs typeface="+mn-ea"/>
                <a:sym typeface="+mn-lt"/>
              </a:rPr>
              <a:t>3</a:t>
            </a:r>
            <a:r>
              <a:rPr lang="vi-VN" sz="2800" dirty="0">
                <a:cs typeface="+mn-ea"/>
                <a:sym typeface="+mn-lt"/>
              </a:rPr>
              <a:t>.24H</a:t>
            </a:r>
            <a:r>
              <a:rPr lang="en-US" sz="2800" baseline="-25000" dirty="0">
                <a:cs typeface="+mn-ea"/>
                <a:sym typeface="+mn-lt"/>
              </a:rPr>
              <a:t>2</a:t>
            </a:r>
            <a:r>
              <a:rPr lang="vi-VN" sz="2800" dirty="0">
                <a:cs typeface="+mn-ea"/>
                <a:sym typeface="+mn-lt"/>
              </a:rPr>
              <a:t>O) được sử dụng làm chất keo tụ trong quá trình xử lí</a:t>
            </a:r>
            <a:r>
              <a:rPr lang="en-US" sz="2800" dirty="0">
                <a:cs typeface="+mn-ea"/>
                <a:sym typeface="+mn-lt"/>
              </a:rPr>
              <a:t> </a:t>
            </a:r>
            <a:r>
              <a:rPr lang="vi-VN" sz="2800" dirty="0">
                <a:cs typeface="+mn-ea"/>
                <a:sym typeface="+mn-lt"/>
              </a:rPr>
              <a:t>nước, dùng làm chất cầm màu trong công nghiệp dệt, nhuộm,</a:t>
            </a:r>
            <a:r>
              <a:rPr lang="en-US" sz="2800" dirty="0">
                <a:cs typeface="+mn-ea"/>
                <a:sym typeface="+mn-lt"/>
              </a:rPr>
              <a:t>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E56C-FB81-51C5-C5E0-8BFD3403EE3F}"/>
              </a:ext>
            </a:extLst>
          </p:cNvPr>
          <p:cNvSpPr txBox="1"/>
          <p:nvPr/>
        </p:nvSpPr>
        <p:spPr>
          <a:xfrm>
            <a:off x="935019" y="1740033"/>
            <a:ext cx="15930221" cy="6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cs typeface="+mn-ea"/>
                <a:sym typeface="+mn-lt"/>
              </a:rPr>
              <a:t>Ý </a:t>
            </a:r>
            <a:r>
              <a:rPr lang="en-US" sz="3200" b="1" dirty="0" err="1">
                <a:cs typeface="+mn-ea"/>
                <a:sym typeface="+mn-lt"/>
              </a:rPr>
              <a:t>nghĩa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thực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tiễn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của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cân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bằng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trong</a:t>
            </a:r>
            <a:r>
              <a:rPr lang="en-US" sz="3200" b="1" dirty="0">
                <a:cs typeface="+mn-ea"/>
                <a:sym typeface="+mn-lt"/>
              </a:rPr>
              <a:t> dung </a:t>
            </a:r>
            <a:r>
              <a:rPr lang="en-US" sz="3200" b="1" dirty="0" err="1">
                <a:cs typeface="+mn-ea"/>
                <a:sym typeface="+mn-lt"/>
              </a:rPr>
              <a:t>dịch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nước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của</a:t>
            </a:r>
            <a:r>
              <a:rPr lang="en-US" sz="3200" b="1" dirty="0">
                <a:cs typeface="+mn-ea"/>
                <a:sym typeface="+mn-lt"/>
              </a:rPr>
              <a:t> ion Al</a:t>
            </a:r>
            <a:r>
              <a:rPr lang="en-US" sz="3200" b="1" baseline="30000" dirty="0">
                <a:cs typeface="+mn-ea"/>
                <a:sym typeface="+mn-lt"/>
              </a:rPr>
              <a:t>3+</a:t>
            </a:r>
            <a:r>
              <a:rPr lang="en-US" sz="3200" b="1" dirty="0">
                <a:cs typeface="+mn-ea"/>
                <a:sym typeface="+mn-lt"/>
              </a:rPr>
              <a:t>,</a:t>
            </a:r>
            <a:r>
              <a:rPr lang="en-US" sz="3200" b="1" baseline="30000" dirty="0">
                <a:cs typeface="+mn-ea"/>
                <a:sym typeface="+mn-lt"/>
              </a:rPr>
              <a:t> </a:t>
            </a:r>
            <a:r>
              <a:rPr lang="en-US" sz="3200" b="1" dirty="0">
                <a:cs typeface="+mn-ea"/>
                <a:sym typeface="+mn-lt"/>
              </a:rPr>
              <a:t>Fe</a:t>
            </a:r>
            <a:r>
              <a:rPr lang="en-US" sz="3200" b="1" baseline="30000" dirty="0">
                <a:cs typeface="+mn-ea"/>
                <a:sym typeface="+mn-lt"/>
              </a:rPr>
              <a:t>3+</a:t>
            </a:r>
            <a:r>
              <a:rPr lang="en-US" sz="3200" b="1" dirty="0">
                <a:cs typeface="+mn-ea"/>
                <a:sym typeface="+mn-lt"/>
              </a:rPr>
              <a:t>,</a:t>
            </a:r>
            <a:r>
              <a:rPr lang="en-US" sz="3200" b="1" baseline="30000" dirty="0">
                <a:cs typeface="+mn-ea"/>
                <a:sym typeface="+mn-lt"/>
              </a:rPr>
              <a:t> </a:t>
            </a:r>
            <a:r>
              <a:rPr lang="en-US" sz="3200" b="1" dirty="0">
                <a:cs typeface="+mn-ea"/>
                <a:sym typeface="+mn-lt"/>
              </a:rPr>
              <a:t>CO</a:t>
            </a:r>
            <a:r>
              <a:rPr lang="en-US" sz="3200" b="1" baseline="-25000" dirty="0">
                <a:cs typeface="+mn-ea"/>
                <a:sym typeface="+mn-lt"/>
              </a:rPr>
              <a:t>3</a:t>
            </a:r>
            <a:r>
              <a:rPr lang="en-US" sz="3200" b="1" baseline="30000" dirty="0">
                <a:cs typeface="+mn-ea"/>
                <a:sym typeface="+mn-lt"/>
              </a:rPr>
              <a:t>2-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5B7C9-BE84-741F-64E2-645D23895736}"/>
              </a:ext>
            </a:extLst>
          </p:cNvPr>
          <p:cNvSpPr txBox="1"/>
          <p:nvPr/>
        </p:nvSpPr>
        <p:spPr>
          <a:xfrm>
            <a:off x="9576023" y="3098512"/>
            <a:ext cx="6706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+mn-ea"/>
                <a:sym typeface="+mn-lt"/>
              </a:rPr>
              <a:t>Dung </a:t>
            </a:r>
            <a:r>
              <a:rPr lang="en-US" sz="3200" b="1" dirty="0" err="1">
                <a:cs typeface="+mn-ea"/>
                <a:sym typeface="+mn-lt"/>
              </a:rPr>
              <a:t>dịch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nước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của</a:t>
            </a:r>
            <a:r>
              <a:rPr lang="en-US" sz="3200" b="1" dirty="0">
                <a:cs typeface="+mn-ea"/>
                <a:sym typeface="+mn-lt"/>
              </a:rPr>
              <a:t> ion Al</a:t>
            </a:r>
            <a:r>
              <a:rPr lang="en-US" sz="3200" b="1" baseline="30000" dirty="0">
                <a:cs typeface="+mn-ea"/>
                <a:sym typeface="+mn-lt"/>
              </a:rPr>
              <a:t>3+</a:t>
            </a:r>
            <a:r>
              <a:rPr lang="en-US" sz="3200" b="1" dirty="0">
                <a:cs typeface="+mn-ea"/>
                <a:sym typeface="+mn-lt"/>
              </a:rPr>
              <a:t>,</a:t>
            </a:r>
            <a:r>
              <a:rPr lang="en-US" sz="3200" b="1" baseline="30000" dirty="0">
                <a:cs typeface="+mn-ea"/>
                <a:sym typeface="+mn-lt"/>
              </a:rPr>
              <a:t> </a:t>
            </a:r>
            <a:r>
              <a:rPr lang="en-US" sz="3200" b="1" dirty="0">
                <a:cs typeface="+mn-ea"/>
                <a:sym typeface="+mn-lt"/>
              </a:rPr>
              <a:t>Fe</a:t>
            </a:r>
            <a:r>
              <a:rPr lang="en-US" sz="3200" b="1" baseline="30000" dirty="0">
                <a:cs typeface="+mn-ea"/>
                <a:sym typeface="+mn-lt"/>
              </a:rPr>
              <a:t>3+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5819D-9308-6CC8-30E3-30EFEBBEAE89}"/>
              </a:ext>
            </a:extLst>
          </p:cNvPr>
          <p:cNvSpPr txBox="1"/>
          <p:nvPr/>
        </p:nvSpPr>
        <p:spPr>
          <a:xfrm>
            <a:off x="8555416" y="7879827"/>
            <a:ext cx="7676208" cy="954107"/>
          </a:xfrm>
          <a:prstGeom prst="rect">
            <a:avLst/>
          </a:prstGeom>
          <a:solidFill>
            <a:srgbClr val="E5E5FF"/>
          </a:solidFill>
        </p:spPr>
        <p:txBody>
          <a:bodyPr wrap="square">
            <a:spAutoFit/>
          </a:bodyPr>
          <a:lstStyle/>
          <a:p>
            <a:r>
              <a:rPr lang="vi-VN" sz="2800" b="1" dirty="0"/>
              <a:t>Ion Al</a:t>
            </a:r>
            <a:r>
              <a:rPr lang="en-US" sz="2800" b="1" baseline="30000" dirty="0"/>
              <a:t>3+</a:t>
            </a:r>
            <a:r>
              <a:rPr lang="vi-VN" sz="2800" b="1" dirty="0"/>
              <a:t>,</a:t>
            </a:r>
            <a:r>
              <a:rPr lang="en-US" sz="2800" b="1" dirty="0"/>
              <a:t> </a:t>
            </a:r>
            <a:r>
              <a:rPr lang="vi-VN" sz="2800" b="1" dirty="0"/>
              <a:t> Fe</a:t>
            </a:r>
            <a:r>
              <a:rPr lang="en-US" sz="2800" b="1" baseline="30000" dirty="0"/>
              <a:t>3+</a:t>
            </a:r>
            <a:r>
              <a:rPr lang="vi-VN" sz="2800" b="1" baseline="30000" dirty="0"/>
              <a:t> </a:t>
            </a:r>
            <a:r>
              <a:rPr lang="vi-VN" sz="2800" b="1" dirty="0"/>
              <a:t>dễ bị thuỷ phân trong nước tạo thành base không tan và cho</a:t>
            </a:r>
            <a:r>
              <a:rPr lang="en-US" sz="2800" b="1" dirty="0"/>
              <a:t> m</a:t>
            </a:r>
            <a:r>
              <a:rPr lang="vi-VN" sz="2800" b="1" dirty="0"/>
              <a:t>ôi trường acid.</a:t>
            </a:r>
            <a:endParaRPr lang="en-US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919490-970E-47BE-7782-DE4633CE5D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8" t="40369" r="44452" b="-1"/>
          <a:stretch/>
        </p:blipFill>
        <p:spPr>
          <a:xfrm rot="937921">
            <a:off x="3050058" y="5468056"/>
            <a:ext cx="4428021" cy="3113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842F3E-43AE-B410-59A3-53E43787E0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837" t="39674" r="2559" b="694"/>
          <a:stretch/>
        </p:blipFill>
        <p:spPr>
          <a:xfrm>
            <a:off x="1387407" y="2806062"/>
            <a:ext cx="3184593" cy="2923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0381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9" grpId="0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884974" y="2822103"/>
            <a:ext cx="6830381" cy="5301874"/>
            <a:chOff x="0" y="0"/>
            <a:chExt cx="1710240" cy="12385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11305" y="6038489"/>
            <a:ext cx="6493566" cy="2979093"/>
            <a:chOff x="0" y="0"/>
            <a:chExt cx="1710240" cy="12385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0240" cy="1238517"/>
            </a:xfrm>
            <a:custGeom>
              <a:avLst/>
              <a:gdLst/>
              <a:ahLst/>
              <a:cxnLst/>
              <a:rect l="l" t="t" r="r" b="b"/>
              <a:pathLst>
                <a:path w="1710240" h="1238517">
                  <a:moveTo>
                    <a:pt x="60804" y="0"/>
                  </a:moveTo>
                  <a:lnTo>
                    <a:pt x="1649435" y="0"/>
                  </a:lnTo>
                  <a:cubicBezTo>
                    <a:pt x="1665562" y="0"/>
                    <a:pt x="1681027" y="6406"/>
                    <a:pt x="1692430" y="17809"/>
                  </a:cubicBezTo>
                  <a:cubicBezTo>
                    <a:pt x="1703833" y="29212"/>
                    <a:pt x="1710240" y="44678"/>
                    <a:pt x="1710240" y="60804"/>
                  </a:cubicBezTo>
                  <a:lnTo>
                    <a:pt x="1710240" y="1177712"/>
                  </a:lnTo>
                  <a:cubicBezTo>
                    <a:pt x="1710240" y="1193838"/>
                    <a:pt x="1703833" y="1209304"/>
                    <a:pt x="1692430" y="1220707"/>
                  </a:cubicBezTo>
                  <a:cubicBezTo>
                    <a:pt x="1681027" y="1232110"/>
                    <a:pt x="1665562" y="1238517"/>
                    <a:pt x="1649435" y="1238517"/>
                  </a:cubicBezTo>
                  <a:lnTo>
                    <a:pt x="60804" y="1238517"/>
                  </a:lnTo>
                  <a:cubicBezTo>
                    <a:pt x="44678" y="1238517"/>
                    <a:pt x="29212" y="1232110"/>
                    <a:pt x="17809" y="1220707"/>
                  </a:cubicBezTo>
                  <a:cubicBezTo>
                    <a:pt x="6406" y="1209304"/>
                    <a:pt x="0" y="1193838"/>
                    <a:pt x="0" y="1177712"/>
                  </a:cubicBezTo>
                  <a:lnTo>
                    <a:pt x="0" y="60804"/>
                  </a:lnTo>
                  <a:cubicBezTo>
                    <a:pt x="0" y="44678"/>
                    <a:pt x="6406" y="29212"/>
                    <a:pt x="17809" y="17809"/>
                  </a:cubicBezTo>
                  <a:cubicBezTo>
                    <a:pt x="29212" y="6406"/>
                    <a:pt x="44678" y="0"/>
                    <a:pt x="608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C3CBFC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812851" y="6418434"/>
            <a:ext cx="5819937" cy="103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42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884975" y="2416179"/>
            <a:ext cx="2933700" cy="811846"/>
            <a:chOff x="0" y="0"/>
            <a:chExt cx="772662" cy="2138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2662" cy="213820"/>
            </a:xfrm>
            <a:custGeom>
              <a:avLst/>
              <a:gdLst/>
              <a:ahLst/>
              <a:cxnLst/>
              <a:rect l="l" t="t" r="r" b="b"/>
              <a:pathLst>
                <a:path w="772662" h="213820">
                  <a:moveTo>
                    <a:pt x="65974" y="0"/>
                  </a:moveTo>
                  <a:lnTo>
                    <a:pt x="706688" y="0"/>
                  </a:lnTo>
                  <a:cubicBezTo>
                    <a:pt x="724185" y="0"/>
                    <a:pt x="740966" y="6951"/>
                    <a:pt x="753338" y="19323"/>
                  </a:cubicBezTo>
                  <a:cubicBezTo>
                    <a:pt x="765711" y="31696"/>
                    <a:pt x="772662" y="48477"/>
                    <a:pt x="772662" y="65974"/>
                  </a:cubicBezTo>
                  <a:lnTo>
                    <a:pt x="772662" y="147846"/>
                  </a:lnTo>
                  <a:cubicBezTo>
                    <a:pt x="772662" y="165343"/>
                    <a:pt x="765711" y="182124"/>
                    <a:pt x="753338" y="194496"/>
                  </a:cubicBezTo>
                  <a:cubicBezTo>
                    <a:pt x="740966" y="206869"/>
                    <a:pt x="724185" y="213820"/>
                    <a:pt x="706688" y="213820"/>
                  </a:cubicBezTo>
                  <a:lnTo>
                    <a:pt x="65974" y="213820"/>
                  </a:lnTo>
                  <a:cubicBezTo>
                    <a:pt x="48477" y="213820"/>
                    <a:pt x="31696" y="206869"/>
                    <a:pt x="19323" y="194496"/>
                  </a:cubicBezTo>
                  <a:cubicBezTo>
                    <a:pt x="6951" y="182124"/>
                    <a:pt x="0" y="165343"/>
                    <a:pt x="0" y="147846"/>
                  </a:cubicBezTo>
                  <a:lnTo>
                    <a:pt x="0" y="65974"/>
                  </a:lnTo>
                  <a:cubicBezTo>
                    <a:pt x="0" y="48477"/>
                    <a:pt x="6951" y="31696"/>
                    <a:pt x="19323" y="19323"/>
                  </a:cubicBezTo>
                  <a:cubicBezTo>
                    <a:pt x="31696" y="6951"/>
                    <a:pt x="48477" y="0"/>
                    <a:pt x="65974" y="0"/>
                  </a:cubicBezTo>
                  <a:close/>
                </a:path>
              </a:pathLst>
            </a:custGeom>
            <a:solidFill>
              <a:srgbClr val="C3CBFC"/>
            </a:solidFill>
            <a:ln w="38100">
              <a:solidFill>
                <a:srgbClr val="C3CBFC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170714" y="2544110"/>
            <a:ext cx="20598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14.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903314" y="5151107"/>
            <a:ext cx="3106112" cy="3574402"/>
            <a:chOff x="-5271" y="-66675"/>
            <a:chExt cx="818071" cy="879475"/>
          </a:xfrm>
        </p:grpSpPr>
        <p:sp>
          <p:nvSpPr>
            <p:cNvPr id="23" name="Freeform 23"/>
            <p:cNvSpPr/>
            <p:nvPr/>
          </p:nvSpPr>
          <p:spPr>
            <a:xfrm>
              <a:off x="-5271" y="5483"/>
              <a:ext cx="772662" cy="213820"/>
            </a:xfrm>
            <a:custGeom>
              <a:avLst/>
              <a:gdLst/>
              <a:ahLst/>
              <a:cxnLst/>
              <a:rect l="l" t="t" r="r" b="b"/>
              <a:pathLst>
                <a:path w="772662" h="213820">
                  <a:moveTo>
                    <a:pt x="65974" y="0"/>
                  </a:moveTo>
                  <a:lnTo>
                    <a:pt x="706688" y="0"/>
                  </a:lnTo>
                  <a:cubicBezTo>
                    <a:pt x="724185" y="0"/>
                    <a:pt x="740966" y="6951"/>
                    <a:pt x="753338" y="19323"/>
                  </a:cubicBezTo>
                  <a:cubicBezTo>
                    <a:pt x="765711" y="31696"/>
                    <a:pt x="772662" y="48477"/>
                    <a:pt x="772662" y="65974"/>
                  </a:cubicBezTo>
                  <a:lnTo>
                    <a:pt x="772662" y="147846"/>
                  </a:lnTo>
                  <a:cubicBezTo>
                    <a:pt x="772662" y="165343"/>
                    <a:pt x="765711" y="182124"/>
                    <a:pt x="753338" y="194496"/>
                  </a:cubicBezTo>
                  <a:cubicBezTo>
                    <a:pt x="740966" y="206869"/>
                    <a:pt x="724185" y="213820"/>
                    <a:pt x="706688" y="213820"/>
                  </a:cubicBezTo>
                  <a:lnTo>
                    <a:pt x="65974" y="213820"/>
                  </a:lnTo>
                  <a:cubicBezTo>
                    <a:pt x="48477" y="213820"/>
                    <a:pt x="31696" y="206869"/>
                    <a:pt x="19323" y="194496"/>
                  </a:cubicBezTo>
                  <a:cubicBezTo>
                    <a:pt x="6951" y="182124"/>
                    <a:pt x="0" y="165343"/>
                    <a:pt x="0" y="147846"/>
                  </a:cubicBezTo>
                  <a:lnTo>
                    <a:pt x="0" y="65974"/>
                  </a:lnTo>
                  <a:cubicBezTo>
                    <a:pt x="0" y="48477"/>
                    <a:pt x="6951" y="31696"/>
                    <a:pt x="19323" y="19323"/>
                  </a:cubicBezTo>
                  <a:cubicBezTo>
                    <a:pt x="31696" y="6951"/>
                    <a:pt x="48477" y="0"/>
                    <a:pt x="65974" y="0"/>
                  </a:cubicBezTo>
                  <a:close/>
                </a:path>
              </a:pathLst>
            </a:custGeom>
            <a:solidFill>
              <a:srgbClr val="C3CBFC"/>
            </a:solidFill>
            <a:ln w="38100">
              <a:solidFill>
                <a:srgbClr val="C3CBFC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165216" y="5589571"/>
            <a:ext cx="205983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7411" y="3607970"/>
            <a:ext cx="6334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3+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acid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884015"/>
              </p:ext>
            </p:extLst>
          </p:nvPr>
        </p:nvGraphicFramePr>
        <p:xfrm>
          <a:off x="9944100" y="7866063"/>
          <a:ext cx="568801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6" imgW="2120760" imgH="266400" progId="Equation.DSMT4">
                  <p:embed/>
                </p:oleObj>
              </mc:Choice>
              <mc:Fallback>
                <p:oleObj name="Equation" r:id="rId6" imgW="2120760" imgH="26640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4100" y="7866063"/>
                        <a:ext cx="5688013" cy="679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2463" y="1744777"/>
            <a:ext cx="5090397" cy="4234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4974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387800" y="-127780"/>
            <a:ext cx="10150846" cy="109657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8903861" y="1844688"/>
            <a:ext cx="10150844" cy="7254416"/>
          </a:xfrm>
          <a:prstGeom prst="rect">
            <a:avLst/>
          </a:prstGeom>
        </p:spPr>
      </p:pic>
      <p:sp>
        <p:nvSpPr>
          <p:cNvPr id="2" name="Freeform 22">
            <a:extLst>
              <a:ext uri="{FF2B5EF4-FFF2-40B4-BE49-F238E27FC236}">
                <a16:creationId xmlns:a16="http://schemas.microsoft.com/office/drawing/2014/main" id="{0C9EC05B-DDA6-B2F2-1A35-5ED6CE8F87B3}"/>
              </a:ext>
            </a:extLst>
          </p:cNvPr>
          <p:cNvSpPr/>
          <p:nvPr/>
        </p:nvSpPr>
        <p:spPr>
          <a:xfrm>
            <a:off x="1378650" y="1714500"/>
            <a:ext cx="15242976" cy="84817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0895486D-1437-504E-73BB-3313D6ED93CB}"/>
              </a:ext>
            </a:extLst>
          </p:cNvPr>
          <p:cNvSpPr txBox="1"/>
          <p:nvPr/>
        </p:nvSpPr>
        <p:spPr>
          <a:xfrm>
            <a:off x="-6304670" y="815572"/>
            <a:ext cx="4502110" cy="51449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15A7AC3B-E423-2FB6-72D0-CA792D1712BE}"/>
              </a:ext>
            </a:extLst>
          </p:cNvPr>
          <p:cNvSpPr/>
          <p:nvPr/>
        </p:nvSpPr>
        <p:spPr>
          <a:xfrm>
            <a:off x="8356160" y="2797162"/>
            <a:ext cx="8074720" cy="6080138"/>
          </a:xfrm>
          <a:custGeom>
            <a:avLst/>
            <a:gdLst/>
            <a:ahLst/>
            <a:cxnLst/>
            <a:rect l="l" t="t" r="r" b="b"/>
            <a:pathLst>
              <a:path w="1147188" h="1250455">
                <a:moveTo>
                  <a:pt x="90648" y="0"/>
                </a:moveTo>
                <a:lnTo>
                  <a:pt x="1056540" y="0"/>
                </a:lnTo>
                <a:cubicBezTo>
                  <a:pt x="1080582" y="0"/>
                  <a:pt x="1103638" y="9550"/>
                  <a:pt x="1120638" y="26550"/>
                </a:cubicBezTo>
                <a:cubicBezTo>
                  <a:pt x="1137638" y="43550"/>
                  <a:pt x="1147188" y="66607"/>
                  <a:pt x="1147188" y="90648"/>
                </a:cubicBezTo>
                <a:lnTo>
                  <a:pt x="1147188" y="1159807"/>
                </a:lnTo>
                <a:cubicBezTo>
                  <a:pt x="1147188" y="1209870"/>
                  <a:pt x="1106604" y="1250455"/>
                  <a:pt x="1056540" y="1250455"/>
                </a:cubicBezTo>
                <a:lnTo>
                  <a:pt x="90648" y="1250455"/>
                </a:lnTo>
                <a:cubicBezTo>
                  <a:pt x="40584" y="1250455"/>
                  <a:pt x="0" y="1209870"/>
                  <a:pt x="0" y="1159807"/>
                </a:cubicBezTo>
                <a:lnTo>
                  <a:pt x="0" y="90648"/>
                </a:lnTo>
                <a:cubicBezTo>
                  <a:pt x="0" y="40584"/>
                  <a:pt x="40584" y="0"/>
                  <a:pt x="90648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/>
            </a:solidFill>
          </a:ln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grpSp>
        <p:nvGrpSpPr>
          <p:cNvPr id="48" name="Group 15">
            <a:extLst>
              <a:ext uri="{FF2B5EF4-FFF2-40B4-BE49-F238E27FC236}">
                <a16:creationId xmlns:a16="http://schemas.microsoft.com/office/drawing/2014/main" id="{0F9CB0BD-E914-8207-8EE5-D652B03C368B}"/>
              </a:ext>
            </a:extLst>
          </p:cNvPr>
          <p:cNvGrpSpPr/>
          <p:nvPr/>
        </p:nvGrpSpPr>
        <p:grpSpPr>
          <a:xfrm>
            <a:off x="9510233" y="3046239"/>
            <a:ext cx="6503907" cy="823276"/>
            <a:chOff x="0" y="0"/>
            <a:chExt cx="14749384" cy="191389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33AC1C44-5749-EB1B-A219-C63AAFB261EC}"/>
                </a:ext>
              </a:extLst>
            </p:cNvPr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lnTo>
                    <a:pt x="14749383" y="956945"/>
                  </a:ln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solidFill>
              <a:srgbClr val="FFDB48"/>
            </a:solidFill>
          </p:spPr>
          <p:txBody>
            <a:bodyPr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1E56C-FB81-51C5-C5E0-8BFD3403EE3F}"/>
              </a:ext>
            </a:extLst>
          </p:cNvPr>
          <p:cNvSpPr txBox="1"/>
          <p:nvPr/>
        </p:nvSpPr>
        <p:spPr>
          <a:xfrm>
            <a:off x="935019" y="1740033"/>
            <a:ext cx="15930221" cy="6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cs typeface="+mn-ea"/>
                <a:sym typeface="+mn-lt"/>
              </a:rPr>
              <a:t>Ý </a:t>
            </a:r>
            <a:r>
              <a:rPr lang="en-US" sz="3200" b="1" dirty="0" err="1">
                <a:cs typeface="+mn-ea"/>
                <a:sym typeface="+mn-lt"/>
              </a:rPr>
              <a:t>nghĩa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thực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tiễn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của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cân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bằng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trong</a:t>
            </a:r>
            <a:r>
              <a:rPr lang="en-US" sz="3200" b="1" dirty="0">
                <a:cs typeface="+mn-ea"/>
                <a:sym typeface="+mn-lt"/>
              </a:rPr>
              <a:t> dung </a:t>
            </a:r>
            <a:r>
              <a:rPr lang="en-US" sz="3200" b="1" dirty="0" err="1">
                <a:cs typeface="+mn-ea"/>
                <a:sym typeface="+mn-lt"/>
              </a:rPr>
              <a:t>dịch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nước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của</a:t>
            </a:r>
            <a:r>
              <a:rPr lang="en-US" sz="3200" b="1" dirty="0">
                <a:cs typeface="+mn-ea"/>
                <a:sym typeface="+mn-lt"/>
              </a:rPr>
              <a:t> ion Al</a:t>
            </a:r>
            <a:r>
              <a:rPr lang="en-US" sz="3200" b="1" baseline="30000" dirty="0">
                <a:cs typeface="+mn-ea"/>
                <a:sym typeface="+mn-lt"/>
              </a:rPr>
              <a:t>3+</a:t>
            </a:r>
            <a:r>
              <a:rPr lang="en-US" sz="3200" b="1" dirty="0">
                <a:cs typeface="+mn-ea"/>
                <a:sym typeface="+mn-lt"/>
              </a:rPr>
              <a:t>,</a:t>
            </a:r>
            <a:r>
              <a:rPr lang="en-US" sz="3200" b="1" baseline="30000" dirty="0">
                <a:cs typeface="+mn-ea"/>
                <a:sym typeface="+mn-lt"/>
              </a:rPr>
              <a:t> </a:t>
            </a:r>
            <a:r>
              <a:rPr lang="en-US" sz="3200" b="1" dirty="0">
                <a:cs typeface="+mn-ea"/>
                <a:sym typeface="+mn-lt"/>
              </a:rPr>
              <a:t>Fe</a:t>
            </a:r>
            <a:r>
              <a:rPr lang="en-US" sz="3200" b="1" baseline="30000" dirty="0">
                <a:cs typeface="+mn-ea"/>
                <a:sym typeface="+mn-lt"/>
              </a:rPr>
              <a:t>3+</a:t>
            </a:r>
            <a:r>
              <a:rPr lang="en-US" sz="3200" b="1" dirty="0">
                <a:cs typeface="+mn-ea"/>
                <a:sym typeface="+mn-lt"/>
              </a:rPr>
              <a:t>,</a:t>
            </a:r>
            <a:r>
              <a:rPr lang="en-US" sz="3200" b="1" baseline="30000" dirty="0">
                <a:cs typeface="+mn-ea"/>
                <a:sym typeface="+mn-lt"/>
              </a:rPr>
              <a:t> </a:t>
            </a:r>
            <a:r>
              <a:rPr lang="en-US" sz="3200" b="1" dirty="0">
                <a:cs typeface="+mn-ea"/>
                <a:sym typeface="+mn-lt"/>
              </a:rPr>
              <a:t>CO</a:t>
            </a:r>
            <a:r>
              <a:rPr lang="en-US" sz="3200" b="1" baseline="-25000" dirty="0">
                <a:cs typeface="+mn-ea"/>
                <a:sym typeface="+mn-lt"/>
              </a:rPr>
              <a:t>3</a:t>
            </a:r>
            <a:r>
              <a:rPr lang="en-US" sz="3200" b="1" baseline="30000" dirty="0">
                <a:cs typeface="+mn-ea"/>
                <a:sym typeface="+mn-lt"/>
              </a:rPr>
              <a:t>2-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5B7C9-BE84-741F-64E2-645D23895736}"/>
              </a:ext>
            </a:extLst>
          </p:cNvPr>
          <p:cNvSpPr txBox="1"/>
          <p:nvPr/>
        </p:nvSpPr>
        <p:spPr>
          <a:xfrm>
            <a:off x="9861959" y="3132615"/>
            <a:ext cx="6706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+mn-ea"/>
                <a:sym typeface="+mn-lt"/>
              </a:rPr>
              <a:t>Dung </a:t>
            </a:r>
            <a:r>
              <a:rPr lang="en-US" sz="3200" b="1" dirty="0" err="1">
                <a:cs typeface="+mn-ea"/>
                <a:sym typeface="+mn-lt"/>
              </a:rPr>
              <a:t>dịch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nước</a:t>
            </a:r>
            <a:r>
              <a:rPr lang="en-US" sz="3200" b="1" dirty="0">
                <a:cs typeface="+mn-ea"/>
                <a:sym typeface="+mn-lt"/>
              </a:rPr>
              <a:t> </a:t>
            </a:r>
            <a:r>
              <a:rPr lang="en-US" sz="3200" b="1" dirty="0" err="1">
                <a:cs typeface="+mn-ea"/>
                <a:sym typeface="+mn-lt"/>
              </a:rPr>
              <a:t>của</a:t>
            </a:r>
            <a:r>
              <a:rPr lang="en-US" sz="3200" b="1" dirty="0">
                <a:cs typeface="+mn-ea"/>
                <a:sym typeface="+mn-lt"/>
              </a:rPr>
              <a:t> ion CO</a:t>
            </a:r>
            <a:r>
              <a:rPr lang="en-US" sz="3200" b="1" baseline="-25000" dirty="0">
                <a:cs typeface="+mn-ea"/>
                <a:sym typeface="+mn-lt"/>
              </a:rPr>
              <a:t>3</a:t>
            </a:r>
            <a:r>
              <a:rPr lang="en-US" sz="3200" b="1" baseline="30000" dirty="0">
                <a:cs typeface="+mn-ea"/>
                <a:sym typeface="+mn-lt"/>
              </a:rPr>
              <a:t>2-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5819D-9308-6CC8-30E3-30EFEBBEAE89}"/>
              </a:ext>
            </a:extLst>
          </p:cNvPr>
          <p:cNvSpPr txBox="1"/>
          <p:nvPr/>
        </p:nvSpPr>
        <p:spPr>
          <a:xfrm>
            <a:off x="8745770" y="7565534"/>
            <a:ext cx="7427274" cy="954107"/>
          </a:xfrm>
          <a:prstGeom prst="rect">
            <a:avLst/>
          </a:prstGeom>
          <a:solidFill>
            <a:srgbClr val="E5E5FF"/>
          </a:solidFill>
        </p:spPr>
        <p:txBody>
          <a:bodyPr wrap="square">
            <a:spAutoFit/>
          </a:bodyPr>
          <a:lstStyle/>
          <a:p>
            <a:r>
              <a:rPr lang="vi-VN" sz="2800" b="1" dirty="0"/>
              <a:t>Ion </a:t>
            </a:r>
            <a:r>
              <a:rPr lang="en-US" sz="2800" b="1" dirty="0">
                <a:cs typeface="+mn-ea"/>
                <a:sym typeface="+mn-lt"/>
              </a:rPr>
              <a:t>CO</a:t>
            </a:r>
            <a:r>
              <a:rPr lang="en-US" sz="2800" b="1" baseline="-25000" dirty="0">
                <a:cs typeface="+mn-ea"/>
                <a:sym typeface="+mn-lt"/>
              </a:rPr>
              <a:t>3</a:t>
            </a:r>
            <a:r>
              <a:rPr lang="en-US" sz="2800" b="1" baseline="30000" dirty="0">
                <a:cs typeface="+mn-ea"/>
                <a:sym typeface="+mn-lt"/>
              </a:rPr>
              <a:t>2-  </a:t>
            </a:r>
            <a:r>
              <a:rPr lang="vi-VN" sz="2800" b="1" dirty="0"/>
              <a:t>dễ bị thuỷ phân trong nước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môi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base.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F8F15-71A6-CB20-8A02-7B585069667A}"/>
              </a:ext>
            </a:extLst>
          </p:cNvPr>
          <p:cNvSpPr txBox="1"/>
          <p:nvPr/>
        </p:nvSpPr>
        <p:spPr>
          <a:xfrm>
            <a:off x="8782599" y="4570278"/>
            <a:ext cx="75532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Soda (Na</a:t>
            </a:r>
            <a:r>
              <a:rPr lang="en-US" sz="3200" baseline="-25000" dirty="0"/>
              <a:t>2</a:t>
            </a:r>
            <a:r>
              <a:rPr lang="vi-VN" sz="3200" dirty="0"/>
              <a:t>CO</a:t>
            </a:r>
            <a:r>
              <a:rPr lang="en-US" sz="3200" baseline="-25000" dirty="0"/>
              <a:t>3</a:t>
            </a:r>
            <a:r>
              <a:rPr lang="vi-VN" sz="3200" dirty="0"/>
              <a:t>) được xem</a:t>
            </a:r>
            <a:r>
              <a:rPr lang="en-US" sz="3200" dirty="0"/>
              <a:t> </a:t>
            </a:r>
            <a:r>
              <a:rPr lang="vi-VN" sz="3200" dirty="0"/>
              <a:t>là hoá chất hiệu quả được sử dụng để làm tăng pH của nước hồ bơi.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9B1D69-8BB9-8E60-A184-D96638042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803" y="3491061"/>
            <a:ext cx="6011598" cy="4508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CD25410-32EC-FE18-0856-AE1377B841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5833"/>
              </p:ext>
            </p:extLst>
          </p:nvPr>
        </p:nvGraphicFramePr>
        <p:xfrm>
          <a:off x="8787988" y="6330438"/>
          <a:ext cx="7379957" cy="91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7" imgW="5044504" imgH="626577" progId="Equation.DSMT4">
                  <p:embed/>
                </p:oleObj>
              </mc:Choice>
              <mc:Fallback>
                <p:oleObj name="Equation" r:id="rId7" imgW="5044504" imgH="626577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A904BD3E-7EF9-9ADB-7CE2-91F3B3F421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87988" y="6330438"/>
                        <a:ext cx="7379957" cy="91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6459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/>
      <p:bldP spid="13" grpId="0" animBg="1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20527" y="2065739"/>
            <a:ext cx="13193722" cy="1732462"/>
          </a:xfrm>
          <a:prstGeom prst="rect">
            <a:avLst/>
          </a:prstGeom>
          <a:solidFill>
            <a:srgbClr val="E5E5FF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thích vì sao quá trình thủy phân ion trong nước làm tăng độ pH của nước?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1120" y="4976699"/>
            <a:ext cx="9682329" cy="1754198"/>
          </a:xfrm>
          <a:prstGeom prst="rect">
            <a:avLst/>
          </a:prstGeom>
          <a:ln w="19050">
            <a:solidFill>
              <a:srgbClr val="FF3399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334449"/>
              </p:ext>
            </p:extLst>
          </p:nvPr>
        </p:nvGraphicFramePr>
        <p:xfrm>
          <a:off x="7662308" y="5823855"/>
          <a:ext cx="6970712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6" imgW="2031840" imgH="266400" progId="Equation.DSMT4">
                  <p:embed/>
                </p:oleObj>
              </mc:Choice>
              <mc:Fallback>
                <p:oleObj name="Equation" r:id="rId6" imgW="2031840" imgH="266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2308" y="5823855"/>
                        <a:ext cx="6970712" cy="850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id="{5D4F8A6C-F34B-8F1D-1846-A635BCCD1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1006">
            <a:off x="1953978" y="4333582"/>
            <a:ext cx="2762292" cy="27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40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76" y="1333500"/>
            <a:ext cx="10323082" cy="762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85649" y="1982902"/>
            <a:ext cx="45029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77636" y="5755524"/>
            <a:ext cx="5477066" cy="2955681"/>
          </a:xfrm>
          <a:prstGeom prst="rect">
            <a:avLst/>
          </a:prstGeom>
          <a:solidFill>
            <a:srgbClr val="E5E5FF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acid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base)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acid,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35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6599" y="252915"/>
            <a:ext cx="9532649" cy="102979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05766" y="1995583"/>
            <a:ext cx="9532649" cy="681261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057856" y="1869727"/>
            <a:ext cx="14173199" cy="1559273"/>
          </a:xfrm>
          <a:prstGeom prst="rect">
            <a:avLst/>
          </a:prstGeom>
          <a:solidFill>
            <a:srgbClr val="E5E5FF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2.1,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9" name="Picture 2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53" y="3811389"/>
            <a:ext cx="6432233" cy="4678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8600961" y="4374584"/>
            <a:ext cx="7934439" cy="295568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NaCl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NaCl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saccharose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0911" y="239936"/>
            <a:ext cx="5502596" cy="4700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5614" y="3845618"/>
            <a:ext cx="7548338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92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88" b="0" i="0" u="none" strike="noStrike" kern="1200" cap="none" spc="0" normalizeH="0" baseline="0" noProof="0" dirty="0">
                <a:ln>
                  <a:noFill/>
                </a:ln>
                <a:solidFill>
                  <a:srgbClr val="277BC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CÂN BẰNG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5388242"/>
            <a:ext cx="5253474" cy="425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3016" y="837041"/>
            <a:ext cx="5427495" cy="3870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22134" y="5132461"/>
            <a:ext cx="4780970" cy="38700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1449" y="219644"/>
            <a:ext cx="4037171" cy="12992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45838" y="123105"/>
            <a:ext cx="4336412" cy="1566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694" y="5388242"/>
            <a:ext cx="4037171" cy="12992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629" y="5259127"/>
            <a:ext cx="4037171" cy="12992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6103">
            <a:off x="9974996" y="5980790"/>
            <a:ext cx="2984898" cy="8432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50379" flipH="1">
            <a:off x="5770226" y="6608062"/>
            <a:ext cx="2278938" cy="8386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3556" flipV="1">
            <a:off x="10248356" y="2539694"/>
            <a:ext cx="2470115" cy="8386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63623" flipH="1" flipV="1">
            <a:off x="6084626" y="2528869"/>
            <a:ext cx="1983119" cy="8386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44007" y="1288807"/>
            <a:ext cx="1599989" cy="23021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74783" y="8114977"/>
            <a:ext cx="1853342" cy="20265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52121">
            <a:off x="246293" y="3486658"/>
            <a:ext cx="1391471" cy="15492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4810">
            <a:off x="16990391" y="3971890"/>
            <a:ext cx="1387400" cy="13924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007223" y="-428670"/>
            <a:ext cx="1054238" cy="116975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634556" y="4564763"/>
            <a:ext cx="7548338" cy="102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92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 DUNG DỊCH NƯỚC</a:t>
            </a:r>
          </a:p>
        </p:txBody>
      </p:sp>
      <p:sp>
        <p:nvSpPr>
          <p:cNvPr id="23" name="TextBox 23"/>
          <p:cNvSpPr txBox="1"/>
          <p:nvPr/>
        </p:nvSpPr>
        <p:spPr>
          <a:xfrm rot="177409">
            <a:off x="869700" y="318422"/>
            <a:ext cx="338703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1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 LY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67445" y="1"/>
            <a:ext cx="5029616" cy="149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1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THUYẾT </a:t>
            </a:r>
          </a:p>
          <a:p>
            <a:pPr marL="0" marR="0" lvl="0" indent="0" algn="ctr" defTabSz="914445" rtl="0" eaLnBrk="1" fontAlgn="auto" latinLnBrk="0" hangingPunct="1">
              <a:lnSpc>
                <a:spcPts val="61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BRONSTED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- LOWRY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1" y="5560088"/>
            <a:ext cx="3808163" cy="724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1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 CHỈ THỊ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97318" y="5498683"/>
            <a:ext cx="3387036" cy="724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1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CHUẨN ĐỘ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473887" y="529082"/>
            <a:ext cx="1054238" cy="116975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057129" y="5273117"/>
            <a:ext cx="1054238" cy="11697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473887" y="5273117"/>
            <a:ext cx="1054238" cy="11697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44177" y="1705695"/>
            <a:ext cx="5196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 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li: 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77927" y="3640285"/>
            <a:ext cx="470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li: 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li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915592" y="1908938"/>
            <a:ext cx="45143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Axit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proton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Base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Proton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46991" y="6715756"/>
            <a:ext cx="3993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pH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1026" name="Picture 2" descr="Giấy quỳ tím là gì? Ứng dụng của giấy quỳ tím – Nước sinh hoạt gia đình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8" y="8558303"/>
            <a:ext cx="2130425" cy="14238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enolphthale là gì? Tính chất đặc trưng &amp; công dụng của hóa chất"/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28" y="8558305"/>
            <a:ext cx="2558001" cy="14430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ẤY QUỲ, GIẤY PH MUA Ở ĐÂU? CÁCH SỬ DỤNG VÀ PHÂN BIỆT GIẤY CHỈ THỊ"/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06" y="8558303"/>
            <a:ext cx="2445485" cy="1469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3340156" y="6717008"/>
            <a:ext cx="4196247" cy="181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Phương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pháp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xác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định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nồng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độ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của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một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bằng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chuẩn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đã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biết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nồng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độ</a:t>
            </a:r>
            <a:endParaRPr kumimoji="0" lang="en-US" sz="28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71384" y="3427663"/>
            <a:ext cx="5018403" cy="659696"/>
          </a:xfrm>
          <a:prstGeom prst="rect">
            <a:avLst/>
          </a:prstGeom>
        </p:spPr>
      </p:pic>
      <p:pic>
        <p:nvPicPr>
          <p:cNvPr id="3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03684">
            <a:off x="8159528" y="6125294"/>
            <a:ext cx="1503962" cy="838655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3308" y="7662947"/>
            <a:ext cx="4138569" cy="2478545"/>
          </a:xfrm>
          <a:prstGeom prst="rect">
            <a:avLst/>
          </a:prstGeom>
        </p:spPr>
      </p:pic>
      <p:pic>
        <p:nvPicPr>
          <p:cNvPr id="4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18155" y="7264955"/>
            <a:ext cx="3482327" cy="1120676"/>
          </a:xfrm>
          <a:prstGeom prst="rect">
            <a:avLst/>
          </a:prstGeom>
        </p:spPr>
      </p:pic>
      <p:sp>
        <p:nvSpPr>
          <p:cNvPr id="42" name="TextBox 26"/>
          <p:cNvSpPr txBox="1"/>
          <p:nvPr/>
        </p:nvSpPr>
        <p:spPr>
          <a:xfrm>
            <a:off x="8790740" y="7411151"/>
            <a:ext cx="3634556" cy="724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1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B200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THỦY PHÂN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18157" y="8693808"/>
            <a:ext cx="3947531" cy="9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Phản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ứng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giữa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ion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với</a:t>
            </a: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280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nước</a:t>
            </a:r>
            <a:endParaRPr kumimoji="0" lang="en-US" sz="28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7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" y="0"/>
            <a:ext cx="18288000" cy="10287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5755221" y="1614308"/>
            <a:ext cx="6674937" cy="6674937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6668527" y="2466695"/>
            <a:ext cx="4980659" cy="498065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cs typeface="+mn-ea"/>
              <a:sym typeface="+mn-lt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6745039" y="2466695"/>
            <a:ext cx="4670726" cy="4670726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88" y="297212"/>
            <a:ext cx="1773824" cy="1168538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30932" y="10480241"/>
            <a:ext cx="314136" cy="3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2467218" y="1045737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bg1"/>
                </a:solidFill>
                <a:cs typeface="+mn-ea"/>
                <a:sym typeface="+mn-lt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2467219" y="161571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FF"/>
                </a:solidFill>
                <a:cs typeface="+mn-ea"/>
                <a:sym typeface="+mn-lt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2469976" y="2847242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bg1"/>
                </a:solidFill>
                <a:cs typeface="+mn-ea"/>
                <a:sym typeface="+mn-lt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2483826" y="1962380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bg1"/>
                </a:solidFill>
                <a:cs typeface="+mn-ea"/>
                <a:sym typeface="+mn-lt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5060148" y="2486174"/>
            <a:ext cx="3243446" cy="3223626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3218752" y="218474"/>
            <a:ext cx="5350136" cy="2992158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3205324" y="5017748"/>
            <a:ext cx="5441807" cy="2992158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3942012" y="4250137"/>
            <a:ext cx="4962566" cy="3142823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2930342" y="656553"/>
            <a:ext cx="4673856" cy="222012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4576840" y="1643463"/>
            <a:ext cx="4024833" cy="320480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2255791" y="6459171"/>
            <a:ext cx="5608710" cy="150285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4576844" y="3347694"/>
            <a:ext cx="4024770" cy="320480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3087091" y="1317319"/>
            <a:ext cx="3980481" cy="1030985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3942043" y="803124"/>
            <a:ext cx="4962128" cy="3142824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2520318" y="5632287"/>
            <a:ext cx="5626004" cy="2617308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4280429" y="3800262"/>
            <a:ext cx="4480806" cy="3179982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2986786" y="1019728"/>
            <a:ext cx="4301766" cy="1615553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4281924" y="1222959"/>
            <a:ext cx="4478237" cy="318014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2302730" y="6003319"/>
            <a:ext cx="5637210" cy="2200541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2850579" y="5342120"/>
            <a:ext cx="5520824" cy="284526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3575160" y="433181"/>
            <a:ext cx="5308385" cy="307962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4834280" y="2921885"/>
            <a:ext cx="3610785" cy="321560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3573462" y="4690025"/>
            <a:ext cx="5308952" cy="307929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2972381" y="258158"/>
            <a:ext cx="5010993" cy="2794194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4835409" y="2065643"/>
            <a:ext cx="3608879" cy="321565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839700" y="3415275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10344410" y="-700088"/>
            <a:ext cx="9144000" cy="9144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89728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90871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8659425" y="3357668"/>
            <a:ext cx="11430000" cy="6858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3" y="552662"/>
            <a:ext cx="15535664" cy="8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52744" y="0"/>
            <a:ext cx="15381914" cy="25765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6330987"/>
            <a:ext cx="18288000" cy="2614608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4053682" y="-476033"/>
            <a:ext cx="4357496" cy="10287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5763203" y="7767222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$100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5711255" y="7310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$200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5711255" y="6853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$300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5711255" y="6396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$500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5711255" y="5938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$1,000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5711255" y="5481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$2,000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5711255" y="5024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$4,000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5711255" y="4567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$8,000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5711255" y="4110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$16,000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5711255" y="3652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$25,000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5711255" y="3195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$50,000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5711255" y="2738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$100,000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5711255" y="2281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$250,000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5711255" y="1824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$500,000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5711255" y="1366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cs typeface="+mn-ea"/>
                <a:sym typeface="+mn-lt"/>
              </a:rPr>
              <a:t>$1,000,000</a:t>
            </a:r>
            <a:endParaRPr lang="en-US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8887988"/>
            <a:ext cx="18288000" cy="139779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6837368" y="3574658"/>
            <a:ext cx="1893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2000" spc="-45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cs typeface="+mn-ea"/>
                <a:sym typeface="+mn-lt"/>
              </a:rPr>
              <a:t>00</a:t>
            </a:r>
            <a:endParaRPr lang="en-US" sz="12000" spc="-45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5592" y="16433"/>
            <a:ext cx="4357496" cy="10287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519488" y="2634902"/>
          <a:ext cx="9144000" cy="37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083692" y="309563"/>
            <a:ext cx="13475414" cy="212407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Câu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hỏi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1: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Chất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nào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sau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đây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là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chất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nl-NL" sz="4800" dirty="0">
                <a:solidFill>
                  <a:schemeClr val="bg1"/>
                </a:solidFill>
                <a:cs typeface="+mn-ea"/>
                <a:sym typeface="+mn-lt"/>
              </a:rPr>
              <a:t>điện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 li </a:t>
            </a:r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yếu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25177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413610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906845" y="7678231"/>
            <a:ext cx="665226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Al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(SO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)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en-US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1083692" y="7678231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SO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849752" y="6464372"/>
            <a:ext cx="6656121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O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1083692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Ba(OH)</a:t>
            </a:r>
            <a:r>
              <a:rPr lang="en-US" sz="54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54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806786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4200" b="1" dirty="0">
                <a:solidFill>
                  <a:schemeClr val="bg1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806786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4200" b="1" dirty="0">
                <a:solidFill>
                  <a:schemeClr val="bg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5177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411480" anchor="ctr"/>
          <a:lstStyle/>
          <a:p>
            <a:r>
              <a:rPr lang="en-US" sz="4200" b="1" dirty="0">
                <a:solidFill>
                  <a:schemeClr val="bg1"/>
                </a:solidFill>
                <a:cs typeface="+mn-ea"/>
                <a:sym typeface="+mn-lt"/>
              </a:rPr>
              <a:t>A</a:t>
            </a:r>
            <a:endParaRPr 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25177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4200" b="1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7127738" y="3835278"/>
            <a:ext cx="1371600" cy="13716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START</a:t>
            </a:r>
          </a:p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1621123" y="2531170"/>
            <a:ext cx="1234440" cy="3656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7272258" y="5143501"/>
            <a:ext cx="1097280" cy="36563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855300" y="8938331"/>
            <a:ext cx="1248003" cy="623510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7208246" y="8938331"/>
            <a:ext cx="1248003" cy="623510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8556653" y="8938331"/>
            <a:ext cx="1248003" cy="623510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793501" y="8708901"/>
            <a:ext cx="1371600" cy="1082367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7146447" y="8708901"/>
            <a:ext cx="1371600" cy="1082367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8494854" y="8708901"/>
            <a:ext cx="1371600" cy="1082367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</a:t>
            </a:r>
            <a:r>
              <a:rPr lang="en-US" sz="6000" dirty="0">
                <a:cs typeface="+mn-ea"/>
                <a:sym typeface="+mn-lt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</a:t>
            </a:r>
            <a:r>
              <a:rPr lang="en-US" sz="6000" dirty="0">
                <a:cs typeface="+mn-ea"/>
                <a:sym typeface="+mn-lt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895375" y="5382647"/>
            <a:ext cx="5861636" cy="923948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6600" b="1">
                  <a:solidFill>
                    <a:srgbClr val="FFFFFF"/>
                  </a:solidFill>
                  <a:cs typeface="+mn-ea"/>
                  <a:sym typeface="+mn-lt"/>
                </a:rPr>
                <a:t>$200</a:t>
              </a:r>
              <a:endParaRPr lang="en-US" sz="6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673473" y="4799656"/>
            <a:ext cx="8350902" cy="1590785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27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11" y="9868704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>
                <a:solidFill>
                  <a:schemeClr val="bg1"/>
                </a:solidFill>
                <a:cs typeface="+mn-ea"/>
                <a:sym typeface="+mn-lt"/>
              </a:rPr>
              <a:t>Bắt đầu </a:t>
            </a:r>
            <a:endParaRPr lang="en-US" altLang="en-US" sz="2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5759464" y="8324982"/>
            <a:ext cx="2078181" cy="194004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93841" y="10751802"/>
            <a:ext cx="558615" cy="5586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2467218" y="1045737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cs typeface="+mn-ea"/>
                <a:sym typeface="+mn-lt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2467219" y="161571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FF"/>
                </a:solidFill>
                <a:cs typeface="+mn-ea"/>
                <a:sym typeface="+mn-lt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2469976" y="2847242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cs typeface="+mn-ea"/>
                <a:sym typeface="+mn-lt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2483826" y="1962380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cs typeface="+mn-ea"/>
                <a:sym typeface="+mn-lt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5060148" y="2486174"/>
            <a:ext cx="3243446" cy="3223626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3218752" y="218474"/>
            <a:ext cx="5350136" cy="2992158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3205324" y="5017748"/>
            <a:ext cx="5441807" cy="2992158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3942012" y="4250137"/>
            <a:ext cx="4962566" cy="3142823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2930342" y="656553"/>
            <a:ext cx="4673856" cy="222012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4576840" y="1643463"/>
            <a:ext cx="4024833" cy="320480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2255791" y="6459171"/>
            <a:ext cx="5608710" cy="150285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4576844" y="3347694"/>
            <a:ext cx="4024770" cy="320480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3087091" y="1317319"/>
            <a:ext cx="3980481" cy="1030985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3942043" y="803124"/>
            <a:ext cx="4962128" cy="3142824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2520318" y="5632287"/>
            <a:ext cx="5626004" cy="2617308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4280429" y="3800262"/>
            <a:ext cx="4480806" cy="3179982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2986786" y="1019728"/>
            <a:ext cx="4301766" cy="1615553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4281924" y="1222959"/>
            <a:ext cx="4478237" cy="318014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2302730" y="6003319"/>
            <a:ext cx="5637210" cy="2200541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2850579" y="5342120"/>
            <a:ext cx="5520824" cy="284526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3575160" y="433181"/>
            <a:ext cx="5308385" cy="307962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4834280" y="2921885"/>
            <a:ext cx="3610785" cy="321560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3573462" y="4690025"/>
            <a:ext cx="5308952" cy="307929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2972381" y="258158"/>
            <a:ext cx="5010993" cy="2794194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4835409" y="2065643"/>
            <a:ext cx="3608879" cy="321565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839700" y="3415275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10344410" y="-700088"/>
            <a:ext cx="9144000" cy="9144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89728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90871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8659425" y="3357668"/>
            <a:ext cx="11430000" cy="6858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3" y="552662"/>
            <a:ext cx="15535664" cy="8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52744" y="0"/>
            <a:ext cx="15381914" cy="25765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6330987"/>
            <a:ext cx="18288000" cy="2614608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4053682" y="-476033"/>
            <a:ext cx="4357496" cy="10287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5711255" y="7767222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$100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5711255" y="7310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$200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5711255" y="6853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$300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5711255" y="6396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$500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5711255" y="5938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$1,000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5711255" y="5481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$2,000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5711255" y="5024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$4,000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5711255" y="4567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$8,000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5711255" y="4110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$16,000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5711255" y="3652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$25,000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5711255" y="3195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$50,000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5711255" y="2738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$100,000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5711255" y="2281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$250,000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5711255" y="1824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$500,000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5711255" y="1366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$1,000,000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8887988"/>
            <a:ext cx="18288000" cy="139779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6837368" y="3574658"/>
            <a:ext cx="1893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2000" spc="-45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cs typeface="+mn-ea"/>
                <a:sym typeface="+mn-lt"/>
              </a:rPr>
              <a:t>00</a:t>
            </a:r>
            <a:endParaRPr lang="en-US" sz="12000" spc="-45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5592" y="16433"/>
            <a:ext cx="4357496" cy="10287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519488" y="2634902"/>
          <a:ext cx="9144000" cy="37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083692" y="309563"/>
            <a:ext cx="15287712" cy="197240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3000" dirty="0" err="1">
                <a:solidFill>
                  <a:schemeClr val="bg1"/>
                </a:solidFill>
                <a:cs typeface="+mn-ea"/>
                <a:sym typeface="+mn-lt"/>
              </a:rPr>
              <a:t>Câu</a:t>
            </a:r>
            <a:r>
              <a:rPr lang="en-US" sz="30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cs typeface="+mn-ea"/>
                <a:sym typeface="+mn-lt"/>
              </a:rPr>
              <a:t>hỏi</a:t>
            </a:r>
            <a:r>
              <a:rPr lang="en-US" sz="3000" dirty="0">
                <a:solidFill>
                  <a:schemeClr val="bg1"/>
                </a:solidFill>
                <a:cs typeface="+mn-ea"/>
                <a:sym typeface="+mn-lt"/>
              </a:rPr>
              <a:t> 2 </a:t>
            </a:r>
            <a:r>
              <a:rPr lang="pt-BR" sz="3000" dirty="0">
                <a:solidFill>
                  <a:schemeClr val="bg1"/>
                </a:solidFill>
                <a:cs typeface="+mn-ea"/>
                <a:sym typeface="+mn-lt"/>
              </a:rPr>
              <a:t>Tiến hành thí nghiệm để kiểm chứng tính dẫn điện của các chất </a:t>
            </a:r>
          </a:p>
          <a:p>
            <a:r>
              <a:rPr lang="pt-BR" sz="3000" dirty="0">
                <a:solidFill>
                  <a:schemeClr val="bg1"/>
                </a:solidFill>
                <a:cs typeface="+mn-ea"/>
                <a:sym typeface="+mn-lt"/>
              </a:rPr>
              <a:t>như hình vẽ thấy bóng đèn thứ 3 phát sáng, bóng đèn 1 và 2 không sáng. </a:t>
            </a:r>
          </a:p>
          <a:p>
            <a:r>
              <a:rPr lang="pt-BR" sz="3000" dirty="0">
                <a:solidFill>
                  <a:schemeClr val="bg1"/>
                </a:solidFill>
                <a:cs typeface="+mn-ea"/>
                <a:sym typeface="+mn-lt"/>
              </a:rPr>
              <a:t>Vậy dung dịch đựng trong bình thứ 3 không thể là</a:t>
            </a:r>
            <a:endParaRPr lang="en-US" sz="3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25177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4514358" y="1203362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906845" y="7678231"/>
            <a:ext cx="665226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  <a:cs typeface="+mn-ea"/>
                <a:sym typeface="+mn-lt"/>
              </a:rPr>
              <a:t>         Dung dịch CH</a:t>
            </a:r>
            <a:r>
              <a:rPr lang="pt-BR" sz="3600" baseline="-25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pt-BR" sz="3600" dirty="0">
                <a:solidFill>
                  <a:schemeClr val="bg1"/>
                </a:solidFill>
                <a:cs typeface="+mn-ea"/>
                <a:sym typeface="+mn-lt"/>
              </a:rPr>
              <a:t>COOH.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1083692" y="7678231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  <a:cs typeface="+mn-ea"/>
                <a:sym typeface="+mn-lt"/>
              </a:rPr>
              <a:t>Dung dịch HCl.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1057067" y="6562325"/>
            <a:ext cx="6656121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  <a:cs typeface="+mn-ea"/>
                <a:sym typeface="+mn-lt"/>
              </a:rPr>
              <a:t>Dung dịch ethanol.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880222" y="6515354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  <a:cs typeface="+mn-ea"/>
                <a:sym typeface="+mn-lt"/>
              </a:rPr>
              <a:t>Dung dịch NaCl.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806786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000" b="1" dirty="0">
                <a:solidFill>
                  <a:schemeClr val="bg1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806786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000" b="1" dirty="0">
                <a:solidFill>
                  <a:schemeClr val="bg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5177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411480" anchor="ctr"/>
          <a:lstStyle/>
          <a:p>
            <a:r>
              <a:rPr lang="en-US" sz="3000" b="1" dirty="0">
                <a:solidFill>
                  <a:schemeClr val="bg1"/>
                </a:solidFill>
                <a:cs typeface="+mn-ea"/>
                <a:sym typeface="+mn-lt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25177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000" b="1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7127738" y="3835278"/>
            <a:ext cx="1371600" cy="13716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START</a:t>
            </a:r>
          </a:p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1621123" y="2531170"/>
            <a:ext cx="1234440" cy="3656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7272258" y="5143501"/>
            <a:ext cx="1097280" cy="36563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855300" y="8938331"/>
            <a:ext cx="1248003" cy="623510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7208246" y="8938331"/>
            <a:ext cx="1248003" cy="623510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8556653" y="8938331"/>
            <a:ext cx="1248003" cy="623510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793501" y="8708901"/>
            <a:ext cx="1371600" cy="1082367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7146447" y="8708901"/>
            <a:ext cx="1371600" cy="1082367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8494854" y="8708901"/>
            <a:ext cx="1371600" cy="1082367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</a:t>
            </a:r>
            <a:r>
              <a:rPr lang="en-US" sz="6000" dirty="0">
                <a:cs typeface="+mn-ea"/>
                <a:sym typeface="+mn-lt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</a:t>
            </a:r>
            <a:r>
              <a:rPr lang="en-US" sz="6000" dirty="0">
                <a:cs typeface="+mn-ea"/>
                <a:sym typeface="+mn-lt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895375" y="5382647"/>
            <a:ext cx="5861636" cy="923948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6600" b="1">
                  <a:solidFill>
                    <a:srgbClr val="FFFFFF"/>
                  </a:solidFill>
                  <a:cs typeface="+mn-ea"/>
                  <a:sym typeface="+mn-lt"/>
                </a:rPr>
                <a:t>$200</a:t>
              </a:r>
              <a:endParaRPr lang="en-US" sz="6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673473" y="4799656"/>
            <a:ext cx="8350902" cy="1590785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27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11" y="9868704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3000" b="1">
                <a:solidFill>
                  <a:schemeClr val="bg1"/>
                </a:solidFill>
                <a:cs typeface="+mn-ea"/>
                <a:sym typeface="+mn-lt"/>
              </a:rPr>
              <a:t>Bắt đầu </a:t>
            </a:r>
            <a:endParaRPr lang="en-US" altLang="en-US" sz="3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5759464" y="8324982"/>
            <a:ext cx="2078181" cy="194004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93841" y="10751802"/>
            <a:ext cx="558615" cy="5586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6" name="Picture 105" descr="Hoá học 11 Bài 1: Sự điện li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1"/>
          <a:stretch/>
        </p:blipFill>
        <p:spPr bwMode="auto">
          <a:xfrm>
            <a:off x="4452513" y="2533310"/>
            <a:ext cx="7942545" cy="3844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2467218" y="1045737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2467219" y="161571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FF"/>
                </a:solidFill>
                <a:cs typeface="+mn-ea"/>
                <a:sym typeface="+mn-lt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2469976" y="2847242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2483826" y="1962380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5060148" y="2486174"/>
            <a:ext cx="3243446" cy="3223626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3218752" y="218474"/>
            <a:ext cx="5350136" cy="2992158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3205324" y="5017748"/>
            <a:ext cx="5441807" cy="2992158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3942012" y="4250137"/>
            <a:ext cx="4962566" cy="3142823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2930342" y="656553"/>
            <a:ext cx="4673856" cy="222012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4576840" y="1643463"/>
            <a:ext cx="4024833" cy="320480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2255791" y="6459171"/>
            <a:ext cx="5608710" cy="150285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4576844" y="3347694"/>
            <a:ext cx="4024770" cy="320480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3087091" y="1317319"/>
            <a:ext cx="3980481" cy="1030985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3942043" y="803124"/>
            <a:ext cx="4962128" cy="3142824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2520318" y="5632287"/>
            <a:ext cx="5626004" cy="2617308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4280429" y="3800262"/>
            <a:ext cx="4480806" cy="3179982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2986786" y="1019728"/>
            <a:ext cx="4301766" cy="1615553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4281924" y="1222959"/>
            <a:ext cx="4478237" cy="318014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2302730" y="6003319"/>
            <a:ext cx="5637210" cy="2200541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2850579" y="5342120"/>
            <a:ext cx="5520824" cy="284526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3575160" y="433181"/>
            <a:ext cx="5308385" cy="307962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4834280" y="2921885"/>
            <a:ext cx="3610785" cy="321560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3573462" y="4690025"/>
            <a:ext cx="5308952" cy="307929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2972381" y="258158"/>
            <a:ext cx="5010993" cy="2794194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4835409" y="2065643"/>
            <a:ext cx="3608879" cy="321565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839700" y="3415275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10344410" y="-700088"/>
            <a:ext cx="9144000" cy="9144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89728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90871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8659425" y="3357668"/>
            <a:ext cx="11430000" cy="6858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3" y="552662"/>
            <a:ext cx="15535664" cy="8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52744" y="0"/>
            <a:ext cx="15381914" cy="25765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6330987"/>
            <a:ext cx="18288000" cy="2614608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4053682" y="-476033"/>
            <a:ext cx="4357496" cy="10287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5711255" y="7767222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5711255" y="7310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5711255" y="6853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$300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5711255" y="6396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5711255" y="5938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5711255" y="5481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5711255" y="5024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$4,000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5711255" y="4567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$8,000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5711255" y="4110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$16,000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5711255" y="3652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5711255" y="3195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5711255" y="2738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5711255" y="2281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5711255" y="1824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5711255" y="1366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8887988"/>
            <a:ext cx="18288000" cy="139779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6837368" y="3574658"/>
            <a:ext cx="1893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2000" spc="-45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cs typeface="+mn-ea"/>
                <a:sym typeface="+mn-lt"/>
              </a:rPr>
              <a:t>00</a:t>
            </a:r>
            <a:endParaRPr lang="en-US" sz="12000" spc="-45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5592" y="16433"/>
            <a:ext cx="4357496" cy="10287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519488" y="2634902"/>
          <a:ext cx="9144000" cy="37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083692" y="309563"/>
            <a:ext cx="13475414" cy="212407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Câu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hỏi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3: </a:t>
            </a:r>
            <a:r>
              <a:rPr lang="pt-BR" sz="3600" dirty="0">
                <a:solidFill>
                  <a:schemeClr val="bg1"/>
                </a:solidFill>
                <a:cs typeface="+mn-ea"/>
                <a:sym typeface="+mn-lt"/>
              </a:rPr>
              <a:t>Chất nào sau đây thuộc loại điện li mạnh?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25177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413610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906845" y="7678231"/>
            <a:ext cx="665226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36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O.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1083692" y="7678231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  <a:r>
              <a:rPr lang="en-US" sz="36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3600" baseline="-25000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OH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849752" y="6464372"/>
            <a:ext cx="6656121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NaCl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1083692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CH</a:t>
            </a:r>
            <a:r>
              <a:rPr lang="en-US" sz="3600" baseline="-25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COOH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806786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806786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5177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25177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7127738" y="3835278"/>
            <a:ext cx="1371600" cy="13716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START</a:t>
            </a:r>
          </a:p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1621123" y="2531170"/>
            <a:ext cx="1234440" cy="3656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7272258" y="5143501"/>
            <a:ext cx="1097280" cy="36563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855300" y="8938331"/>
            <a:ext cx="1248003" cy="623510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7208246" y="8938331"/>
            <a:ext cx="1248003" cy="623510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8556653" y="8938331"/>
            <a:ext cx="1248003" cy="623510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793501" y="8708901"/>
            <a:ext cx="1371600" cy="1082367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7146447" y="8708901"/>
            <a:ext cx="1371600" cy="1082367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8494854" y="8708901"/>
            <a:ext cx="1371600" cy="1082367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</a:t>
            </a:r>
            <a:r>
              <a:rPr lang="en-US" sz="6000" dirty="0">
                <a:cs typeface="+mn-ea"/>
                <a:sym typeface="+mn-lt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</a:t>
            </a:r>
            <a:r>
              <a:rPr lang="en-US" sz="6000" dirty="0">
                <a:cs typeface="+mn-ea"/>
                <a:sym typeface="+mn-lt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895375" y="5382647"/>
            <a:ext cx="5861636" cy="923948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6600" b="1">
                  <a:solidFill>
                    <a:srgbClr val="FFFFFF"/>
                  </a:solidFill>
                  <a:cs typeface="+mn-ea"/>
                  <a:sym typeface="+mn-lt"/>
                </a:rPr>
                <a:t>$200</a:t>
              </a:r>
              <a:endParaRPr lang="en-US" sz="6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673473" y="4799656"/>
            <a:ext cx="8350902" cy="1590785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27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11" y="9868704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Bắt đầu 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5759464" y="8324982"/>
            <a:ext cx="2078181" cy="194004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93841" y="10751802"/>
            <a:ext cx="558615" cy="5586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2467218" y="1045737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2467219" y="161571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FF"/>
                </a:solidFill>
                <a:cs typeface="+mn-ea"/>
                <a:sym typeface="+mn-lt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2469976" y="2847242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2483826" y="1962380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5060148" y="2486174"/>
            <a:ext cx="3243446" cy="3223626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3218752" y="218474"/>
            <a:ext cx="5350136" cy="2992158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3205324" y="5017748"/>
            <a:ext cx="5441807" cy="2992158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3942012" y="4250137"/>
            <a:ext cx="4962566" cy="3142823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2930342" y="656553"/>
            <a:ext cx="4673856" cy="222012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4576840" y="1643463"/>
            <a:ext cx="4024833" cy="320480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2255791" y="6459171"/>
            <a:ext cx="5608710" cy="150285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4576844" y="3347694"/>
            <a:ext cx="4024770" cy="320480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3087091" y="1317319"/>
            <a:ext cx="3980481" cy="1030985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3942043" y="803124"/>
            <a:ext cx="4962128" cy="3142824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2520318" y="5632287"/>
            <a:ext cx="5626004" cy="2617308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4280429" y="3800262"/>
            <a:ext cx="4480806" cy="3179982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2986786" y="1019728"/>
            <a:ext cx="4301766" cy="1615553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4281924" y="1222959"/>
            <a:ext cx="4478237" cy="318014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2302730" y="6003319"/>
            <a:ext cx="5637210" cy="2200541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2850579" y="5342120"/>
            <a:ext cx="5520824" cy="284526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3575160" y="433181"/>
            <a:ext cx="5308385" cy="307962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4834280" y="2921885"/>
            <a:ext cx="3610785" cy="321560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3573462" y="4690025"/>
            <a:ext cx="5308952" cy="307929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2972381" y="258158"/>
            <a:ext cx="5010993" cy="2794194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4835409" y="2065643"/>
            <a:ext cx="3608879" cy="321565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839700" y="3415275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10344410" y="-700088"/>
            <a:ext cx="9144000" cy="9144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89728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90871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8659425" y="3357668"/>
            <a:ext cx="11430000" cy="6858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3" y="552662"/>
            <a:ext cx="15535664" cy="8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52744" y="0"/>
            <a:ext cx="15381914" cy="25765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6330987"/>
            <a:ext cx="18288000" cy="2614608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4053682" y="-476033"/>
            <a:ext cx="4357496" cy="10287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5711255" y="7767222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5711255" y="7310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5711255" y="6853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$300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5711255" y="6396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5711255" y="5938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5711255" y="5481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5711255" y="5024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$4,000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5711255" y="4567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$8,000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5711255" y="4110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$16,000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5711255" y="3652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5711255" y="3195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5711255" y="2738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5711255" y="2281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5711255" y="1824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5711255" y="1366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8887988"/>
            <a:ext cx="18288000" cy="139779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6837368" y="3574658"/>
            <a:ext cx="1893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2000" spc="-45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cs typeface="+mn-ea"/>
                <a:sym typeface="+mn-lt"/>
              </a:rPr>
              <a:t>00</a:t>
            </a:r>
            <a:endParaRPr lang="en-US" sz="12000" spc="-45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5592" y="16433"/>
            <a:ext cx="4357496" cy="10287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519488" y="2634902"/>
          <a:ext cx="9144000" cy="37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083692" y="309563"/>
            <a:ext cx="13475414" cy="212407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Câu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hỏi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4: </a:t>
            </a:r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Cho dung dịch FeCl</a:t>
            </a:r>
            <a:r>
              <a:rPr lang="vi-VN" sz="36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 0,3M . 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Nồng độ ion Fe</a:t>
            </a:r>
            <a:r>
              <a:rPr lang="vi-VN" sz="3600" baseline="30000" dirty="0">
                <a:solidFill>
                  <a:schemeClr val="bg1"/>
                </a:solidFill>
                <a:cs typeface="+mn-ea"/>
                <a:sym typeface="+mn-lt"/>
              </a:rPr>
              <a:t>2+</a:t>
            </a:r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 và Cl</a:t>
            </a:r>
            <a:r>
              <a:rPr lang="vi-VN" sz="3600" baseline="30000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 lần lượt là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25177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413610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906845" y="7678231"/>
            <a:ext cx="665226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0,6 và 0,2.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861703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0,6và 0,3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1118774" y="7585876"/>
            <a:ext cx="6656121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0,3 và 0,6.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1083692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0,3 và 0,3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806786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806786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5177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25177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7127738" y="3835278"/>
            <a:ext cx="1371600" cy="13716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START</a:t>
            </a:r>
          </a:p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1621123" y="2531170"/>
            <a:ext cx="1234440" cy="3656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7272258" y="5143501"/>
            <a:ext cx="1097280" cy="36563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855300" y="8938331"/>
            <a:ext cx="1248003" cy="623510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7208246" y="8938331"/>
            <a:ext cx="1248003" cy="623510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8556653" y="8938331"/>
            <a:ext cx="1248003" cy="623510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793501" y="8708901"/>
            <a:ext cx="1371600" cy="1082367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7146447" y="8708901"/>
            <a:ext cx="1371600" cy="1082367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8494854" y="8708901"/>
            <a:ext cx="1371600" cy="1082367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</a:t>
            </a:r>
            <a:r>
              <a:rPr lang="en-US" sz="6000" dirty="0">
                <a:cs typeface="+mn-ea"/>
                <a:sym typeface="+mn-lt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</a:t>
            </a:r>
            <a:r>
              <a:rPr lang="en-US" sz="6000" dirty="0">
                <a:cs typeface="+mn-ea"/>
                <a:sym typeface="+mn-lt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895375" y="5382647"/>
            <a:ext cx="5861636" cy="923948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6600" b="1">
                  <a:solidFill>
                    <a:srgbClr val="FFFFFF"/>
                  </a:solidFill>
                  <a:cs typeface="+mn-ea"/>
                  <a:sym typeface="+mn-lt"/>
                </a:rPr>
                <a:t>$200</a:t>
              </a:r>
              <a:endParaRPr lang="en-US" sz="6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673473" y="4799656"/>
            <a:ext cx="8350902" cy="1590785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27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11" y="9868704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Bắt đầu 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5759464" y="8324982"/>
            <a:ext cx="2078181" cy="194004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93841" y="10751802"/>
            <a:ext cx="558615" cy="5586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2467218" y="1045737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2467219" y="161571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FF"/>
                </a:solidFill>
                <a:cs typeface="+mn-ea"/>
                <a:sym typeface="+mn-lt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2469976" y="2847242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2483826" y="1962380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5060148" y="2486174"/>
            <a:ext cx="3243446" cy="3223626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3218752" y="218474"/>
            <a:ext cx="5350136" cy="2992158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3205324" y="5017748"/>
            <a:ext cx="5441807" cy="2992158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3942012" y="4250137"/>
            <a:ext cx="4962566" cy="3142823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2930342" y="656553"/>
            <a:ext cx="4673856" cy="222012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4576840" y="1643463"/>
            <a:ext cx="4024833" cy="320480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2255791" y="6459171"/>
            <a:ext cx="5608710" cy="150285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4576844" y="3347694"/>
            <a:ext cx="4024770" cy="320480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3087091" y="1317319"/>
            <a:ext cx="3980481" cy="1030985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3942043" y="803124"/>
            <a:ext cx="4962128" cy="3142824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2520318" y="5632287"/>
            <a:ext cx="5626004" cy="2617308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4280429" y="3800262"/>
            <a:ext cx="4480806" cy="3179982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2986786" y="1019728"/>
            <a:ext cx="4301766" cy="1615553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4281924" y="1222959"/>
            <a:ext cx="4478237" cy="318014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2302730" y="6003319"/>
            <a:ext cx="5637210" cy="2200541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2850579" y="5342120"/>
            <a:ext cx="5520824" cy="284526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3575160" y="433181"/>
            <a:ext cx="5308385" cy="307962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4834280" y="2921885"/>
            <a:ext cx="3610785" cy="321560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3573462" y="4690025"/>
            <a:ext cx="5308952" cy="307929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2972381" y="258158"/>
            <a:ext cx="5010993" cy="2794194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4835409" y="2065643"/>
            <a:ext cx="3608879" cy="321565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839700" y="3415275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10344410" y="-700088"/>
            <a:ext cx="9144000" cy="9144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89728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90871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8659425" y="3357668"/>
            <a:ext cx="11430000" cy="6858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3" y="552662"/>
            <a:ext cx="15535664" cy="8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52744" y="0"/>
            <a:ext cx="15381914" cy="25765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6330987"/>
            <a:ext cx="18288000" cy="2614608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4053682" y="-476033"/>
            <a:ext cx="4357496" cy="10287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5711255" y="7767222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5711255" y="7310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5711255" y="6853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$300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5711255" y="6396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5711255" y="5938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5711255" y="5481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5711255" y="5024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$4,000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5711255" y="4567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$8,000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5711255" y="4110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$16,000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5711255" y="3652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5711255" y="3195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5711255" y="2738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5711255" y="2281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5711255" y="1824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5711255" y="1366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8887988"/>
            <a:ext cx="18288000" cy="139779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6837368" y="3574658"/>
            <a:ext cx="1893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2000" spc="-45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cs typeface="+mn-ea"/>
                <a:sym typeface="+mn-lt"/>
              </a:rPr>
              <a:t>00</a:t>
            </a:r>
            <a:endParaRPr lang="en-US" sz="12000" spc="-45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5592" y="16433"/>
            <a:ext cx="4357496" cy="10287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519488" y="2634902"/>
          <a:ext cx="9144000" cy="37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083692" y="309563"/>
            <a:ext cx="13475414" cy="212407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Câu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hỏi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5: </a:t>
            </a:r>
            <a:r>
              <a:rPr lang="vi-VN" sz="3600" dirty="0">
                <a:solidFill>
                  <a:schemeClr val="bg1"/>
                </a:solidFill>
                <a:cs typeface="+mn-ea"/>
                <a:sym typeface="+mn-lt"/>
              </a:rPr>
              <a:t>HCl phân li trong nước theo phương trình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Chất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nhận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H</a:t>
            </a:r>
            <a:r>
              <a:rPr lang="en-US" sz="3600" baseline="30000" dirty="0">
                <a:solidFill>
                  <a:schemeClr val="bg1"/>
                </a:solidFill>
                <a:cs typeface="+mn-ea"/>
                <a:sym typeface="+mn-lt"/>
              </a:rPr>
              <a:t>+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trong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phương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trình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là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25177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413610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906845" y="7678231"/>
            <a:ext cx="665226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Cl</a:t>
            </a:r>
            <a:r>
              <a:rPr lang="en-US" sz="4800" baseline="30000" dirty="0">
                <a:solidFill>
                  <a:schemeClr val="bg1"/>
                </a:solidFill>
                <a:cs typeface="+mn-ea"/>
                <a:sym typeface="+mn-lt"/>
              </a:rPr>
              <a:t>-</a:t>
            </a:r>
            <a:endParaRPr 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861703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4800" baseline="-25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O</a:t>
            </a:r>
            <a:r>
              <a:rPr lang="en-US" sz="4800" baseline="30000" dirty="0">
                <a:solidFill>
                  <a:schemeClr val="bg1"/>
                </a:solidFill>
                <a:cs typeface="+mn-ea"/>
                <a:sym typeface="+mn-lt"/>
              </a:rPr>
              <a:t>+</a:t>
            </a:r>
            <a:endParaRPr 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1118774" y="7585876"/>
            <a:ext cx="6656121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48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O.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1083692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cs typeface="+mn-ea"/>
                <a:sym typeface="+mn-lt"/>
              </a:rPr>
              <a:t>HCl</a:t>
            </a:r>
            <a:endParaRPr 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806786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806786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5177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25177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7127738" y="3835278"/>
            <a:ext cx="1371600" cy="13716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START</a:t>
            </a:r>
          </a:p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1621123" y="2531170"/>
            <a:ext cx="1234440" cy="3656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7272258" y="5143501"/>
            <a:ext cx="1097280" cy="36563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855300" y="8938331"/>
            <a:ext cx="1248003" cy="623510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7208246" y="8938331"/>
            <a:ext cx="1248003" cy="623510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8556653" y="8938331"/>
            <a:ext cx="1248003" cy="623510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793501" y="8708901"/>
            <a:ext cx="1371600" cy="1082367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7146447" y="8708901"/>
            <a:ext cx="1371600" cy="1082367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8494854" y="8708901"/>
            <a:ext cx="1371600" cy="1082367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</a:t>
            </a:r>
            <a:r>
              <a:rPr lang="en-US" sz="6000" dirty="0">
                <a:cs typeface="+mn-ea"/>
                <a:sym typeface="+mn-lt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</a:t>
            </a:r>
            <a:r>
              <a:rPr lang="en-US" sz="6000" dirty="0">
                <a:cs typeface="+mn-ea"/>
                <a:sym typeface="+mn-lt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895375" y="5382647"/>
            <a:ext cx="5861636" cy="923948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6600" b="1">
                  <a:solidFill>
                    <a:srgbClr val="FFFFFF"/>
                  </a:solidFill>
                  <a:cs typeface="+mn-ea"/>
                  <a:sym typeface="+mn-lt"/>
                </a:rPr>
                <a:t>$200</a:t>
              </a:r>
              <a:endParaRPr lang="en-US" sz="6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673473" y="4799656"/>
            <a:ext cx="8350902" cy="1590785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27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11" y="9868704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Bắt đầu 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5759464" y="8324982"/>
            <a:ext cx="2078181" cy="194004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93841" y="10751802"/>
            <a:ext cx="558615" cy="5586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6" name="Picture 105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6" t="43882" r="19778" b="34315"/>
          <a:stretch/>
        </p:blipFill>
        <p:spPr bwMode="auto">
          <a:xfrm>
            <a:off x="2752904" y="3067766"/>
            <a:ext cx="9676773" cy="1956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2467218" y="1045737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1" name="11 $100-$1000 Questions.wav"/>
            </a:hlinkClick>
          </p:cNvPr>
          <p:cNvSpPr/>
          <p:nvPr/>
        </p:nvSpPr>
        <p:spPr>
          <a:xfrm>
            <a:off x="12467219" y="161571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FF"/>
                </a:solidFill>
                <a:cs typeface="+mn-ea"/>
                <a:sym typeface="+mn-lt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2" name="16 $2,000 Lose.wav"/>
            </a:hlinkClick>
          </p:cNvPr>
          <p:cNvSpPr/>
          <p:nvPr/>
        </p:nvSpPr>
        <p:spPr>
          <a:xfrm>
            <a:off x="12469976" y="2847242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8" name="09 Who's Was Correct_.wav"/>
            </a:hlinkClick>
          </p:cNvPr>
          <p:cNvSpPr/>
          <p:nvPr/>
        </p:nvSpPr>
        <p:spPr>
          <a:xfrm>
            <a:off x="12483826" y="1962380"/>
            <a:ext cx="2780831" cy="713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5060148" y="2486174"/>
            <a:ext cx="3243446" cy="3223626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3218752" y="218474"/>
            <a:ext cx="5350136" cy="2992158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3205324" y="5017748"/>
            <a:ext cx="5441807" cy="2992158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3942012" y="4250137"/>
            <a:ext cx="4962566" cy="3142823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2930342" y="656553"/>
            <a:ext cx="4673856" cy="222012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4576840" y="1643463"/>
            <a:ext cx="4024833" cy="320480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2255791" y="6459171"/>
            <a:ext cx="5608710" cy="150285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4576844" y="3347694"/>
            <a:ext cx="4024770" cy="320480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3087091" y="1317319"/>
            <a:ext cx="3980481" cy="1030985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3942043" y="803124"/>
            <a:ext cx="4962128" cy="3142824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2520318" y="5632287"/>
            <a:ext cx="5626004" cy="2617308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4280429" y="3800262"/>
            <a:ext cx="4480806" cy="3179982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2986786" y="1019728"/>
            <a:ext cx="4301766" cy="1615553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4281924" y="1222959"/>
            <a:ext cx="4478237" cy="318014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2302730" y="6003319"/>
            <a:ext cx="5637210" cy="2200541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2850579" y="5342120"/>
            <a:ext cx="5520824" cy="284526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3575160" y="433181"/>
            <a:ext cx="5308385" cy="3079622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4834280" y="2921885"/>
            <a:ext cx="3610785" cy="321560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3573462" y="4690025"/>
            <a:ext cx="5308952" cy="3079292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2972381" y="258158"/>
            <a:ext cx="5010993" cy="2794194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4835409" y="2065643"/>
            <a:ext cx="3608879" cy="3215658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839700" y="3415275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10344410" y="-700088"/>
            <a:ext cx="9144000" cy="9144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198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89728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8972810" y="3071813"/>
            <a:ext cx="11430000" cy="1371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9087110" y="3414713"/>
            <a:ext cx="1143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8659425" y="3357668"/>
            <a:ext cx="11430000" cy="6858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3" y="552662"/>
            <a:ext cx="15535664" cy="8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52744" y="0"/>
            <a:ext cx="15381914" cy="25765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6330987"/>
            <a:ext cx="18288000" cy="2614608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4053682" y="-476033"/>
            <a:ext cx="4357496" cy="10287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5711255" y="7767222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5711255" y="7310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5711255" y="6853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$300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5711255" y="6396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5711255" y="5938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5711255" y="5481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5711255" y="5024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$4,000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5711255" y="4567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$8,000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5711255" y="4110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$16,000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5711255" y="3652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5711255" y="31956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5711255" y="27384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5711255" y="22812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$250,000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5711255" y="18240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$500,000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5711255" y="1366838"/>
            <a:ext cx="2057400" cy="428625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$1,000,000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8887988"/>
            <a:ext cx="18288000" cy="139779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6837368" y="3574658"/>
            <a:ext cx="1893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2000" spc="-45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cs typeface="+mn-ea"/>
                <a:sym typeface="+mn-lt"/>
              </a:rPr>
              <a:t>00</a:t>
            </a:r>
            <a:endParaRPr lang="en-US" sz="12000" spc="-45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5592" y="16433"/>
            <a:ext cx="4357496" cy="10287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940918" y="9694493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2700" b="1" dirty="0">
                <a:solidFill>
                  <a:srgbClr val="FFFFFF"/>
                </a:solidFill>
                <a:cs typeface="+mn-ea"/>
                <a:sym typeface="+mn-lt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519488" y="2634902"/>
          <a:ext cx="9144000" cy="37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083692" y="309563"/>
            <a:ext cx="13475414" cy="2124075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Câu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hỏi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6: NH</a:t>
            </a:r>
            <a:r>
              <a:rPr lang="en-US" sz="3600" baseline="-25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phân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li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trong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nước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theo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phương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trình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Trong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phản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ứng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nghịch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chất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đóng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vai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trò</a:t>
            </a:r>
            <a:r>
              <a:rPr lang="en-US" sz="3600" dirty="0">
                <a:solidFill>
                  <a:schemeClr val="bg1"/>
                </a:solidFill>
                <a:cs typeface="+mn-ea"/>
                <a:sym typeface="+mn-lt"/>
              </a:rPr>
              <a:t> base </a:t>
            </a:r>
            <a:r>
              <a:rPr lang="en-US" sz="3600" dirty="0" err="1">
                <a:solidFill>
                  <a:schemeClr val="bg1"/>
                </a:solidFill>
                <a:cs typeface="+mn-ea"/>
                <a:sym typeface="+mn-lt"/>
              </a:rPr>
              <a:t>là</a:t>
            </a:r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25177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4136103" y="1257300"/>
            <a:ext cx="250181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872338" y="6404122"/>
            <a:ext cx="665226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NH</a:t>
            </a:r>
            <a:r>
              <a:rPr lang="en-US" sz="4800" baseline="-25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893166" y="7559488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NH</a:t>
            </a:r>
            <a:r>
              <a:rPr lang="en-US" sz="4800" baseline="-250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en-US" sz="4800" baseline="30000" dirty="0">
                <a:solidFill>
                  <a:schemeClr val="bg1"/>
                </a:solidFill>
                <a:cs typeface="+mn-ea"/>
                <a:sym typeface="+mn-lt"/>
              </a:rPr>
              <a:t>+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1118774" y="7585876"/>
            <a:ext cx="6656121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OH</a:t>
            </a:r>
            <a:r>
              <a:rPr lang="en-US" sz="4800" baseline="30000" dirty="0">
                <a:solidFill>
                  <a:schemeClr val="bg1"/>
                </a:solidFill>
                <a:cs typeface="+mn-ea"/>
                <a:sym typeface="+mn-lt"/>
              </a:rPr>
              <a:t>−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1083692" y="6515105"/>
            <a:ext cx="6656120" cy="108347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H</a:t>
            </a:r>
            <a:r>
              <a:rPr lang="en-US" sz="4800" baseline="-25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sz="4800" dirty="0">
                <a:solidFill>
                  <a:schemeClr val="bg1"/>
                </a:solidFill>
                <a:cs typeface="+mn-ea"/>
                <a:sym typeface="+mn-lt"/>
              </a:rPr>
              <a:t>O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8067863" y="6985111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809294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376863" y="6951799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251773" y="8148236"/>
            <a:ext cx="176213" cy="1762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1480" anchor="ctr"/>
          <a:lstStyle/>
          <a:p>
            <a:r>
              <a:rPr lang="en-US" sz="3600" b="1" dirty="0">
                <a:solidFill>
                  <a:schemeClr val="bg1"/>
                </a:solidFill>
                <a:cs typeface="+mn-ea"/>
                <a:sym typeface="+mn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5" name="66 Phone-A-Friend-pt2.wav"/>
            </a:hlinkClick>
          </p:cNvPr>
          <p:cNvSpPr/>
          <p:nvPr/>
        </p:nvSpPr>
        <p:spPr>
          <a:xfrm>
            <a:off x="7127738" y="3835278"/>
            <a:ext cx="1371600" cy="13716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START</a:t>
            </a:r>
          </a:p>
          <a:p>
            <a:pPr algn="ctr">
              <a:lnSpc>
                <a:spcPts val="2100"/>
              </a:lnSpc>
            </a:pPr>
            <a:r>
              <a:rPr lang="en-US" sz="24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1621123" y="2531170"/>
            <a:ext cx="1234440" cy="3656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7272258" y="5143501"/>
            <a:ext cx="1097280" cy="36563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+mn-ea"/>
                <a:sym typeface="+mn-lt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855300" y="8938331"/>
            <a:ext cx="1248003" cy="623510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7208246" y="8938331"/>
            <a:ext cx="1248003" cy="623510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8556653" y="8938331"/>
            <a:ext cx="1248003" cy="623510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6000" b="1" spc="-4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793501" y="8708901"/>
            <a:ext cx="1371600" cy="1082367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7146447" y="8708901"/>
            <a:ext cx="1371600" cy="1082367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7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8494854" y="8708901"/>
            <a:ext cx="1371600" cy="1082367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</a:t>
            </a:r>
            <a:r>
              <a:rPr lang="en-US" sz="6000" dirty="0">
                <a:cs typeface="+mn-ea"/>
                <a:sym typeface="+mn-lt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7025684" y="7193815"/>
            <a:ext cx="1574129" cy="891278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200" dirty="0">
                <a:cs typeface="+mn-ea"/>
                <a:sym typeface="+mn-lt"/>
              </a:rPr>
              <a:t></a:t>
            </a:r>
            <a:r>
              <a:rPr lang="en-US" sz="6000" dirty="0">
                <a:cs typeface="+mn-ea"/>
                <a:sym typeface="+mn-lt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895375" y="5382647"/>
            <a:ext cx="5861636" cy="923948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6600" b="1">
                  <a:solidFill>
                    <a:srgbClr val="FFFFFF"/>
                  </a:solidFill>
                  <a:cs typeface="+mn-ea"/>
                  <a:sym typeface="+mn-lt"/>
                </a:rPr>
                <a:t>$200</a:t>
              </a:r>
              <a:endParaRPr lang="en-US" sz="6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673473" y="4799656"/>
            <a:ext cx="8350902" cy="1590785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27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4200" b="1" dirty="0">
                  <a:solidFill>
                    <a:srgbClr val="FFFFFF"/>
                  </a:solidFill>
                  <a:cs typeface="+mn-ea"/>
                  <a:sym typeface="+mn-lt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11" y="9868704"/>
            <a:ext cx="3771900" cy="41148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cs typeface="+mn-ea"/>
                <a:sym typeface="+mn-lt"/>
              </a:rPr>
              <a:t>Bắt đầu </a:t>
            </a:r>
            <a:endParaRPr lang="en-US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9"/>
          <a:srcRect l="21738" r="21801"/>
          <a:stretch/>
        </p:blipFill>
        <p:spPr>
          <a:xfrm>
            <a:off x="15759464" y="8324982"/>
            <a:ext cx="2078181" cy="194004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93841" y="10751802"/>
            <a:ext cx="558615" cy="55861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6047685" y="8794634"/>
            <a:ext cx="1527480" cy="851585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3600" b="1" spc="-450">
                <a:solidFill>
                  <a:schemeClr val="bg1"/>
                </a:solidFill>
                <a:cs typeface="+mn-ea"/>
                <a:sym typeface="+mn-lt"/>
              </a:rPr>
              <a:t>50/50</a:t>
            </a:r>
            <a:endParaRPr lang="en-US" sz="3600" b="1" spc="-4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8408109" y="8878213"/>
            <a:ext cx="1387839" cy="81782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600" b="1" spc="-45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10" name="Picture 109"/>
          <p:cNvPicPr/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820"/>
          <a:stretch/>
        </p:blipFill>
        <p:spPr bwMode="auto">
          <a:xfrm>
            <a:off x="1947811" y="2794081"/>
            <a:ext cx="11871926" cy="3423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346247"/>
            <a:ext cx="2770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0"/>
          <a:ext cx="5143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25" imgW="342751" imgH="253890" progId="Equation.DSMT4">
                  <p:embed/>
                </p:oleObj>
              </mc:Choice>
              <mc:Fallback>
                <p:oleObj name="Equation" r:id="rId25" imgW="342751" imgH="25389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14350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10287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2560" y="238070"/>
            <a:ext cx="9443237" cy="10201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68259" y="1870992"/>
            <a:ext cx="11535631" cy="1559273"/>
          </a:xfrm>
          <a:prstGeom prst="rect">
            <a:avLst/>
          </a:prstGeom>
          <a:solidFill>
            <a:srgbClr val="E5E5FF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NaCl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1" y="3556214"/>
            <a:ext cx="11175250" cy="5274264"/>
          </a:xfrm>
          <a:prstGeom prst="rect">
            <a:avLst/>
          </a:prstGeom>
          <a:ln w="19050">
            <a:solidFill>
              <a:srgbClr val="FFC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NaCl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ion Na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Cl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9705" algn="l"/>
                <a:tab pos="3420110" algn="l"/>
                <a:tab pos="5039995" algn="l"/>
              </a:tabLst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li: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NaCl →Na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Cl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5946" y="1456522"/>
            <a:ext cx="2294391" cy="234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992" y="5718856"/>
            <a:ext cx="3314951" cy="2484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35F124AB-8B03-72AA-0058-BC57BC53D354}"/>
              </a:ext>
            </a:extLst>
          </p:cNvPr>
          <p:cNvSpPr/>
          <p:nvPr/>
        </p:nvSpPr>
        <p:spPr>
          <a:xfrm rot="5400000">
            <a:off x="10814278" y="2164323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9FE75-DDF8-5406-83CB-6AB93FEA4882}"/>
              </a:ext>
            </a:extLst>
          </p:cNvPr>
          <p:cNvGrpSpPr/>
          <p:nvPr/>
        </p:nvGrpSpPr>
        <p:grpSpPr>
          <a:xfrm>
            <a:off x="7906285" y="2282309"/>
            <a:ext cx="7701801" cy="6080153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BCF61F-D24E-2589-B014-689E71AC6AE3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D5E5F0B3-5DD8-3085-401E-7D42DD66D983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8644C2-967E-9829-43D5-B95089FE4974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BB5D5D8-BE1C-175B-5AD5-E766266ADF30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9C13427F-71C4-D56D-45A5-FD49714B7B0D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9D0AA23-46E2-995C-CDC0-7570A300DD55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E44349D-5749-8B31-EC18-EBBA601C817D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2E7B73EA-9907-C101-AA99-48CB5029D1CA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282B06F8-61ED-B363-1CA5-678D29B22539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C9C0B957-D8BC-AE12-49D6-2E987D5AB903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24CB058C-DD4F-1B39-C0ED-E9B07BB9FB6B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90F5EE1-5FDF-B08A-2854-CFFBEF027D02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3" name="Picture 23">
            <a:extLst>
              <a:ext uri="{FF2B5EF4-FFF2-40B4-BE49-F238E27FC236}">
                <a16:creationId xmlns:a16="http://schemas.microsoft.com/office/drawing/2014/main" id="{1BAF6AC0-A72C-F910-CB44-361DC0E0A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69085" y="2945177"/>
            <a:ext cx="3325463" cy="4997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7D2C21-D75C-E3CB-070F-63A595C40C55}"/>
              </a:ext>
            </a:extLst>
          </p:cNvPr>
          <p:cNvSpPr txBox="1"/>
          <p:nvPr/>
        </p:nvSpPr>
        <p:spPr>
          <a:xfrm>
            <a:off x="8190379" y="3123874"/>
            <a:ext cx="6984783" cy="489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Quá trình phân li các chất trong nước tạo thành ion được gọi là sự điện li. Những 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khi tan trong nước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phân li ra các ion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được gọi là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 điện li.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3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6B39EDD-1CC6-2960-8F42-9DB5C19FFECF}"/>
              </a:ext>
            </a:extLst>
          </p:cNvPr>
          <p:cNvGrpSpPr/>
          <p:nvPr/>
        </p:nvGrpSpPr>
        <p:grpSpPr>
          <a:xfrm rot="-10800000">
            <a:off x="7105791" y="-292072"/>
            <a:ext cx="14494859" cy="12028752"/>
            <a:chOff x="0" y="0"/>
            <a:chExt cx="812800" cy="67451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3226DE2-4AF1-A2A0-EDC2-38FDD8DC4CDE}"/>
                </a:ext>
              </a:extLst>
            </p:cNvPr>
            <p:cNvSpPr/>
            <p:nvPr/>
          </p:nvSpPr>
          <p:spPr>
            <a:xfrm>
              <a:off x="0" y="0"/>
              <a:ext cx="812800" cy="674513"/>
            </a:xfrm>
            <a:custGeom>
              <a:avLst/>
              <a:gdLst/>
              <a:ahLst/>
              <a:cxnLst/>
              <a:rect l="l" t="t" r="r" b="b"/>
              <a:pathLst>
                <a:path w="812800" h="674513">
                  <a:moveTo>
                    <a:pt x="203200" y="0"/>
                  </a:moveTo>
                  <a:lnTo>
                    <a:pt x="609600" y="0"/>
                  </a:lnTo>
                  <a:lnTo>
                    <a:pt x="812800" y="674513"/>
                  </a:lnTo>
                  <a:lnTo>
                    <a:pt x="0" y="67451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7D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644E7510-F81E-F772-6526-66FD7CB19611}"/>
                </a:ext>
              </a:extLst>
            </p:cNvPr>
            <p:cNvSpPr txBox="1"/>
            <p:nvPr/>
          </p:nvSpPr>
          <p:spPr>
            <a:xfrm>
              <a:off x="127000" y="-66675"/>
              <a:ext cx="558800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endParaRPr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B59CFFA4-DEEE-0117-5210-130CCB7C9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97D3E54E-1374-6FCB-6791-F801D6655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0" y="-190500"/>
            <a:ext cx="102870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4714CDA-0774-05F3-682D-79ED4A582F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053"/>
          <a:stretch>
            <a:fillRect/>
          </a:stretch>
        </p:blipFill>
        <p:spPr>
          <a:xfrm rot="5400000">
            <a:off x="1053011" y="256504"/>
            <a:ext cx="9443237" cy="1020135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7F8CCDA-2B98-8216-4D23-A271E2317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4464"/>
          <a:stretch>
            <a:fillRect/>
          </a:stretch>
        </p:blipFill>
        <p:spPr>
          <a:xfrm rot="5400000">
            <a:off x="9518524" y="1982826"/>
            <a:ext cx="9443237" cy="6748717"/>
          </a:xfrm>
          <a:prstGeom prst="rect">
            <a:avLst/>
          </a:prstGeom>
        </p:spPr>
      </p:pic>
      <p:pic>
        <p:nvPicPr>
          <p:cNvPr id="5" name="video chi tiet ve bai stem su dien li Hoa 1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788B541-5B3A-730A-14D2-465C76D8CC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4868" y="3848100"/>
            <a:ext cx="7066661" cy="3975492"/>
          </a:xfrm>
          <a:prstGeom prst="roundRect">
            <a:avLst>
              <a:gd name="adj" fmla="val 2583"/>
            </a:avLst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DB31C2AE-9982-0663-CB85-A8A0AADF88DD}"/>
              </a:ext>
            </a:extLst>
          </p:cNvPr>
          <p:cNvSpPr txBox="1"/>
          <p:nvPr/>
        </p:nvSpPr>
        <p:spPr>
          <a:xfrm>
            <a:off x="9627613" y="4475295"/>
            <a:ext cx="6485519" cy="2494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HCl 1 M hay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dịch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CH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COOH 1 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?</a:t>
            </a: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1060D2A5-9E45-7958-DD06-86BE9F8A894C}"/>
              </a:ext>
            </a:extLst>
          </p:cNvPr>
          <p:cNvSpPr/>
          <p:nvPr/>
        </p:nvSpPr>
        <p:spPr>
          <a:xfrm>
            <a:off x="1708109" y="2011177"/>
            <a:ext cx="9252841" cy="1113799"/>
          </a:xfrm>
          <a:custGeom>
            <a:avLst/>
            <a:gdLst/>
            <a:ahLst/>
            <a:cxnLst/>
            <a:rect l="l" t="t" r="r" b="b"/>
            <a:pathLst>
              <a:path w="1651102" h="293346">
                <a:moveTo>
                  <a:pt x="62982" y="0"/>
                </a:moveTo>
                <a:lnTo>
                  <a:pt x="1588120" y="0"/>
                </a:lnTo>
                <a:cubicBezTo>
                  <a:pt x="1622904" y="0"/>
                  <a:pt x="1651102" y="28198"/>
                  <a:pt x="1651102" y="62982"/>
                </a:cubicBezTo>
                <a:lnTo>
                  <a:pt x="1651102" y="230364"/>
                </a:lnTo>
                <a:cubicBezTo>
                  <a:pt x="1651102" y="265148"/>
                  <a:pt x="1622904" y="293346"/>
                  <a:pt x="1588120" y="293346"/>
                </a:cubicBezTo>
                <a:lnTo>
                  <a:pt x="62982" y="293346"/>
                </a:lnTo>
                <a:cubicBezTo>
                  <a:pt x="28198" y="293346"/>
                  <a:pt x="0" y="265148"/>
                  <a:pt x="0" y="230364"/>
                </a:cubicBezTo>
                <a:lnTo>
                  <a:pt x="0" y="62982"/>
                </a:lnTo>
                <a:cubicBezTo>
                  <a:pt x="0" y="28198"/>
                  <a:pt x="28198" y="0"/>
                  <a:pt x="62982" y="0"/>
                </a:cubicBezTo>
                <a:close/>
              </a:path>
            </a:pathLst>
          </a:custGeom>
          <a:solidFill>
            <a:srgbClr val="C1C1FF"/>
          </a:solidFill>
          <a:ln w="38100">
            <a:solidFill>
              <a:srgbClr val="C3CBFC"/>
            </a:solidFill>
          </a:ln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5BB1F-4EFA-3EAC-7340-56CF5ECDBC96}"/>
              </a:ext>
            </a:extLst>
          </p:cNvPr>
          <p:cNvSpPr txBox="1"/>
          <p:nvPr/>
        </p:nvSpPr>
        <p:spPr>
          <a:xfrm>
            <a:off x="1579915" y="2122522"/>
            <a:ext cx="9295394" cy="737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97978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hn44ltk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hn44ltk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3386</Words>
  <Application>Microsoft Office PowerPoint</Application>
  <PresentationFormat>Custom</PresentationFormat>
  <Paragraphs>533</Paragraphs>
  <Slides>67</Slides>
  <Notes>6</Notes>
  <HiddenSlides>0</HiddenSlides>
  <MMClips>17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Arial</vt:lpstr>
      <vt:lpstr>Calibri</vt:lpstr>
      <vt:lpstr>Times New Roman</vt:lpstr>
      <vt:lpstr>Cambria</vt:lpstr>
      <vt:lpstr>Lobster Two</vt:lpstr>
      <vt:lpstr>Wingdings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Phông bài 2</dc:title>
  <cp:lastModifiedBy>ASUS</cp:lastModifiedBy>
  <cp:revision>27</cp:revision>
  <dcterms:created xsi:type="dcterms:W3CDTF">2006-08-16T00:00:00Z</dcterms:created>
  <dcterms:modified xsi:type="dcterms:W3CDTF">2023-09-23T03:15:36Z</dcterms:modified>
  <dc:identifier>DAFiOKjayKM</dc:identifier>
</cp:coreProperties>
</file>