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85" r:id="rId3"/>
    <p:sldId id="287" r:id="rId4"/>
    <p:sldId id="288" r:id="rId5"/>
    <p:sldId id="289" r:id="rId6"/>
    <p:sldId id="290" r:id="rId7"/>
    <p:sldId id="291" r:id="rId8"/>
    <p:sldId id="292" r:id="rId9"/>
    <p:sldId id="293" r:id="rId10"/>
    <p:sldId id="294" r:id="rId11"/>
    <p:sldId id="295" r:id="rId12"/>
    <p:sldId id="296" r:id="rId13"/>
    <p:sldId id="297" r:id="rId14"/>
  </p:sldIdLst>
  <p:sldSz cx="12192000" cy="6858000"/>
  <p:notesSz cx="6858000" cy="9144000"/>
  <p:embeddedFontLst>
    <p:embeddedFont>
      <p:font typeface="#9Slide03 Sofia Pro Soft Bold" panose="020B0604020202020204" charset="0"/>
      <p:bold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Questrial" panose="020B0604020202020204" charset="0"/>
      <p:regular r:id="rId22"/>
    </p:embeddedFont>
    <p:embeddedFont>
      <p:font typeface="Tahoma" panose="020B0604030504040204" pitchFamily="34" charset="0"/>
      <p:regular r:id="rId23"/>
      <p:bold r:id="rId24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69C"/>
    <a:srgbClr val="0AA06E"/>
    <a:srgbClr val="2B8F66"/>
    <a:srgbClr val="FFE699"/>
    <a:srgbClr val="FFFFFF"/>
    <a:srgbClr val="C5E0B4"/>
    <a:srgbClr val="0F3041"/>
    <a:srgbClr val="39A3C3"/>
    <a:srgbClr val="EC1C24"/>
    <a:srgbClr val="F692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476" autoAdjust="0"/>
    <p:restoredTop sz="94660"/>
  </p:normalViewPr>
  <p:slideViewPr>
    <p:cSldViewPr snapToGrid="0">
      <p:cViewPr varScale="1">
        <p:scale>
          <a:sx n="73" d="100"/>
          <a:sy n="73" d="100"/>
        </p:scale>
        <p:origin x="84" y="822"/>
      </p:cViewPr>
      <p:guideLst>
        <p:guide orient="horz" pos="211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#9Slide03 Sofia Pro Soft Bold" panose="020B0000000000000000" pitchFamily="34" charset="0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#9Slide03 Sofia Pro Soft Bold" panose="020B0000000000000000" pitchFamily="34" charset="0"/>
              </a:rPr>
              <a:t>2024/6/25</a:t>
            </a:fld>
            <a:endParaRPr lang="zh-CN" altLang="en-US">
              <a:latin typeface="#9Slide03 Sofia Pro Soft Bold" panose="020B0000000000000000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#9Slide03 Sofia Pro Soft Bold" panose="020B0000000000000000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#9Slide03 Sofia Pro Soft Bold" panose="020B0000000000000000" pitchFamily="34" charset="0"/>
              </a:rPr>
              <a:t>‹#›</a:t>
            </a:fld>
            <a:endParaRPr lang="zh-CN" altLang="en-US">
              <a:latin typeface="#9Slide03 Sofia Pro Soft Bold" panose="020B00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#9Slide03 Sofia Pro Soft Bold" panose="020B0000000000000000" pitchFamily="34" charset="0"/>
                <a:ea typeface="Calibri" panose="020F0502020204030204" charset="0"/>
                <a:cs typeface="Calibri" panose="020F0502020204030204" charset="0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#9Slide03 Sofia Pro Soft Bold" panose="020B0000000000000000" pitchFamily="34" charset="0"/>
                <a:ea typeface="Calibri" panose="020F0502020204030204" charset="0"/>
                <a:cs typeface="Calibri" panose="020F0502020204030204" charset="0"/>
              </a:defRPr>
            </a:lvl1pPr>
          </a:lstStyle>
          <a:p>
            <a:fld id="{D2A48B96-639E-45A3-A0BA-2464DFDB1FAA}" type="datetimeFigureOut">
              <a:rPr lang="zh-CN" altLang="en-US" smtClean="0"/>
              <a:pPr/>
              <a:t>2024/6/25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#9Slide03 Sofia Pro Soft Bold" panose="020B0000000000000000" pitchFamily="34" charset="0"/>
                <a:ea typeface="Calibri" panose="020F0502020204030204" charset="0"/>
                <a:cs typeface="Calibri" panose="020F0502020204030204" charset="0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#9Slide03 Sofia Pro Soft Bold" panose="020B0000000000000000" pitchFamily="34" charset="0"/>
                <a:ea typeface="Calibri" panose="020F0502020204030204" charset="0"/>
                <a:cs typeface="Calibri" panose="020F0502020204030204" charset="0"/>
              </a:defRPr>
            </a:lvl1pPr>
          </a:lstStyle>
          <a:p>
            <a:fld id="{A6837353-30EB-4A48-80EB-173D804AEF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9927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#9Slide03 Sofia Pro Soft Bold" panose="020B0000000000000000" pitchFamily="34" charset="0"/>
        <a:ea typeface="Calibri" panose="020F0502020204030204" charset="0"/>
        <a:cs typeface="Calibri" panose="020F050202020403020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#9Slide03 Sofia Pro Soft Bold" panose="020B0000000000000000" pitchFamily="34" charset="0"/>
        <a:ea typeface="Calibri" panose="020F0502020204030204" charset="0"/>
        <a:cs typeface="Calibri" panose="020F050202020403020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#9Slide03 Sofia Pro Soft Bold" panose="020B0000000000000000" pitchFamily="34" charset="0"/>
        <a:ea typeface="Calibri" panose="020F0502020204030204" charset="0"/>
        <a:cs typeface="Calibri" panose="020F050202020403020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#9Slide03 Sofia Pro Soft Bold" panose="020B0000000000000000" pitchFamily="34" charset="0"/>
        <a:ea typeface="Calibri" panose="020F0502020204030204" charset="0"/>
        <a:cs typeface="Calibri" panose="020F050202020403020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#9Slide03 Sofia Pro Soft Bold" panose="020B0000000000000000" pitchFamily="34" charset="0"/>
        <a:ea typeface="Calibri" panose="020F0502020204030204" charset="0"/>
        <a:cs typeface="Calibri" panose="020F050202020403020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microsoft.com/office/2007/relationships/hdphoto" Target="../media/hdphoto3.wdp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DABBA846-BFE6-4A6F-6ACC-424D822D5481}"/>
              </a:ext>
            </a:extLst>
          </p:cNvPr>
          <p:cNvGrpSpPr/>
          <p:nvPr userDrawn="1"/>
        </p:nvGrpSpPr>
        <p:grpSpPr>
          <a:xfrm>
            <a:off x="0" y="-3115"/>
            <a:ext cx="12192000" cy="6861116"/>
            <a:chOff x="0" y="-3115"/>
            <a:chExt cx="12192000" cy="6861116"/>
          </a:xfrm>
        </p:grpSpPr>
        <p:sp>
          <p:nvSpPr>
            <p:cNvPr id="20" name="Rectangle 6" descr="e7d195523061f1c0deeec63e560781cfd59afb0ea006f2a87ABB68BF51EA6619813959095094C18C62A12F549504892A4AAA8C1554C6663626E05CA27F281A14E6983772AFC3FB97135759321DEA3D70DBDC3F267C2A72094B3A9B655CEBC4A445944AB6F04D4566D28CDB915840310B983D9CB53150E02C53515D74B3A50BE16B4C01DB772DD75A6907B2F45F8222C2"/>
            <p:cNvSpPr/>
            <p:nvPr userDrawn="1"/>
          </p:nvSpPr>
          <p:spPr>
            <a:xfrm>
              <a:off x="0" y="-1"/>
              <a:ext cx="12192000" cy="4881093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>
              <a:noFill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2"/>
                  </a:solidFill>
                  <a:latin typeface="+mn-lt"/>
                  <a:ea typeface="仿宋_GB2312" pitchFamily="49" charset="-122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SimSun" panose="02010600030101010101" pitchFamily="2" charset="-122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SimSun" panose="02010600030101010101" pitchFamily="2" charset="-122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SimSun" panose="02010600030101010101" pitchFamily="2" charset="-122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zh-CN" altLang="en-US" sz="1800" dirty="0">
                <a:solidFill>
                  <a:schemeClr val="tx1"/>
                </a:solidFill>
                <a:latin typeface="#9Slide03 Sofia Pro Soft Bold" panose="020B0000000000000000" pitchFamily="34" charset="0"/>
                <a:ea typeface="Calibri" panose="020F0502020204030204" charset="0"/>
                <a:cs typeface="Calibri" panose="020F0502020204030204" charset="0"/>
              </a:endParaRPr>
            </a:p>
          </p:txBody>
        </p:sp>
        <p:pic>
          <p:nvPicPr>
            <p:cNvPr id="12" name="图片 11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26" r="7389" b="84853"/>
            <a:stretch>
              <a:fillRect/>
            </a:stretch>
          </p:blipFill>
          <p:spPr>
            <a:xfrm>
              <a:off x="1687112" y="-3115"/>
              <a:ext cx="8772281" cy="4085718"/>
            </a:xfrm>
            <a:prstGeom prst="rect">
              <a:avLst/>
            </a:prstGeom>
          </p:spPr>
        </p:pic>
        <p:sp>
          <p:nvSpPr>
            <p:cNvPr id="21" name="Rectangle 6" descr="e7d195523061f1c0deeec63e560781cfd59afb0ea006f2a87ABB68BF51EA6619813959095094C18C62A12F549504892A4AAA8C1554C6663626E05CA27F281A14E6983772AFC3FB97135759321DEA3D70DBDC3F267C2A72094B3A9B655CEBC4A445944AB6F04D4566D28CDB915840310B983D9CB53150E02C53515D74B3A50BE16B4C01DB772DD75A6907B2F45F8222C2"/>
            <p:cNvSpPr/>
            <p:nvPr userDrawn="1"/>
          </p:nvSpPr>
          <p:spPr>
            <a:xfrm>
              <a:off x="0" y="3672498"/>
              <a:ext cx="12192000" cy="318550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>
              <a:noFill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2"/>
                  </a:solidFill>
                  <a:latin typeface="+mn-lt"/>
                  <a:ea typeface="仿宋_GB2312" pitchFamily="49" charset="-122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SimSun" panose="02010600030101010101" pitchFamily="2" charset="-122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SimSun" panose="02010600030101010101" pitchFamily="2" charset="-122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SimSun" panose="02010600030101010101" pitchFamily="2" charset="-122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zh-CN" altLang="en-US" sz="1800" dirty="0">
                <a:solidFill>
                  <a:schemeClr val="tx1"/>
                </a:solidFill>
                <a:latin typeface="#9Slide03 Sofia Pro Soft Bold" panose="020B0000000000000000" pitchFamily="34" charset="0"/>
                <a:ea typeface="Calibri" panose="020F0502020204030204" charset="0"/>
                <a:cs typeface="Calibri" panose="020F0502020204030204" charset="0"/>
              </a:endParaRPr>
            </a:p>
          </p:txBody>
        </p:sp>
        <p:pic>
          <p:nvPicPr>
            <p:cNvPr id="14" name="图片 13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1" t="2395" r="84645" b="93484"/>
            <a:stretch>
              <a:fillRect/>
            </a:stretch>
          </p:blipFill>
          <p:spPr>
            <a:xfrm>
              <a:off x="466892" y="292901"/>
              <a:ext cx="1123233" cy="1038992"/>
            </a:xfrm>
            <a:prstGeom prst="rect">
              <a:avLst/>
            </a:prstGeom>
          </p:spPr>
        </p:pic>
        <p:grpSp>
          <p:nvGrpSpPr>
            <p:cNvPr id="11" name="Group 10">
              <a:extLst>
                <a:ext uri="{FF2B5EF4-FFF2-40B4-BE49-F238E27FC236}">
                  <a16:creationId xmlns="" xmlns:a16="http://schemas.microsoft.com/office/drawing/2014/main" id="{B4F3B753-0755-07AE-914C-EE42794D84D6}"/>
                </a:ext>
              </a:extLst>
            </p:cNvPr>
            <p:cNvGrpSpPr/>
            <p:nvPr userDrawn="1"/>
          </p:nvGrpSpPr>
          <p:grpSpPr>
            <a:xfrm>
              <a:off x="2634518" y="1337636"/>
              <a:ext cx="6810085" cy="2994182"/>
              <a:chOff x="2690957" y="2493218"/>
              <a:chExt cx="6810085" cy="2994182"/>
            </a:xfrm>
          </p:grpSpPr>
          <p:pic>
            <p:nvPicPr>
              <p:cNvPr id="9" name="图片 4"/>
              <p:cNvPicPr>
                <a:picLocks noChangeAspect="1"/>
              </p:cNvPicPr>
              <p:nvPr userDrawn="1"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922" t="724" r="34057" b="90923"/>
              <a:stretch>
                <a:fillRect/>
              </a:stretch>
            </p:blipFill>
            <p:spPr>
              <a:xfrm>
                <a:off x="4572000" y="2493218"/>
                <a:ext cx="2906631" cy="1895632"/>
              </a:xfrm>
              <a:prstGeom prst="rect">
                <a:avLst/>
              </a:prstGeom>
            </p:spPr>
          </p:pic>
          <p:pic>
            <p:nvPicPr>
              <p:cNvPr id="19" name="图片 18"/>
              <p:cNvPicPr>
                <a:picLocks noChangeAspect="1"/>
              </p:cNvPicPr>
              <p:nvPr userDrawn="1"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284" t="14646" r="12461" b="75553"/>
              <a:stretch>
                <a:fillRect/>
              </a:stretch>
            </p:blipFill>
            <p:spPr>
              <a:xfrm>
                <a:off x="2690957" y="3099800"/>
                <a:ext cx="6810085" cy="2387600"/>
              </a:xfrm>
              <a:prstGeom prst="rect">
                <a:avLst/>
              </a:prstGeom>
            </p:spPr>
          </p:pic>
        </p:grpSp>
        <p:pic>
          <p:nvPicPr>
            <p:cNvPr id="24" name="图片 23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256" t="20493" r="3839" b="71711"/>
            <a:stretch>
              <a:fillRect/>
            </a:stretch>
          </p:blipFill>
          <p:spPr>
            <a:xfrm>
              <a:off x="1098576" y="5296749"/>
              <a:ext cx="605307" cy="901521"/>
            </a:xfrm>
            <a:prstGeom prst="rect">
              <a:avLst/>
            </a:prstGeom>
          </p:spPr>
        </p:pic>
        <p:pic>
          <p:nvPicPr>
            <p:cNvPr id="25" name="图片 24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848" r="80462" b="64472"/>
            <a:stretch>
              <a:fillRect/>
            </a:stretch>
          </p:blipFill>
          <p:spPr>
            <a:xfrm>
              <a:off x="10428450" y="5613283"/>
              <a:ext cx="850559" cy="656822"/>
            </a:xfrm>
            <a:prstGeom prst="rect">
              <a:avLst/>
            </a:prstGeom>
          </p:spPr>
        </p:pic>
      </p:grp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90125" y="5487674"/>
            <a:ext cx="9144000" cy="656822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rgbClr val="0F304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TÊN BÀI</a:t>
            </a:r>
            <a:endParaRPr lang="zh-CN" altLang="en-US"/>
          </a:p>
        </p:txBody>
      </p:sp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1583B455-B473-BB86-ACA8-2EB9AFDB73B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1349642">
            <a:off x="10817020" y="4152106"/>
            <a:ext cx="986308" cy="986308"/>
          </a:xfrm>
          <a:prstGeom prst="rect">
            <a:avLst/>
          </a:prstGeom>
        </p:spPr>
      </p:pic>
      <p:sp>
        <p:nvSpPr>
          <p:cNvPr id="30" name="Title 29">
            <a:extLst>
              <a:ext uri="{FF2B5EF4-FFF2-40B4-BE49-F238E27FC236}">
                <a16:creationId xmlns="" xmlns:a16="http://schemas.microsoft.com/office/drawing/2014/main" id="{1EDE7FAB-DF6F-DE9B-C46A-859690A528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03895" y="3931283"/>
            <a:ext cx="7836289" cy="132556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TÊN CHƯƠNG</a:t>
            </a:r>
          </a:p>
        </p:txBody>
      </p:sp>
      <p:sp>
        <p:nvSpPr>
          <p:cNvPr id="37" name="日期占位符 3">
            <a:extLst>
              <a:ext uri="{FF2B5EF4-FFF2-40B4-BE49-F238E27FC236}">
                <a16:creationId xmlns="" xmlns:a16="http://schemas.microsoft.com/office/drawing/2014/main" id="{81D632CC-86DF-7FCC-57F4-83C86D44E19D}"/>
              </a:ext>
            </a:extLst>
          </p:cNvPr>
          <p:cNvSpPr txBox="1">
            <a:spLocks/>
          </p:cNvSpPr>
          <p:nvPr userDrawn="1"/>
        </p:nvSpPr>
        <p:spPr>
          <a:xfrm>
            <a:off x="1179815" y="6423208"/>
            <a:ext cx="31064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#9Slide03 Sofia Pro Soft Bold" panose="020B0000000000000000" pitchFamily="34" charset="0"/>
                <a:ea typeface="Calibri" panose="020F0502020204030204" charset="0"/>
                <a:cs typeface="Calibri" panose="020F050202020403020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/>
              <a:t>SIÊU DỰ ÁN HÓA 12 CHƯƠNG TRÌNH MỚI</a:t>
            </a:r>
            <a:endParaRPr lang="zh-CN" altLang="en-US"/>
          </a:p>
        </p:txBody>
      </p:sp>
      <p:sp>
        <p:nvSpPr>
          <p:cNvPr id="39" name="Title 29">
            <a:extLst>
              <a:ext uri="{FF2B5EF4-FFF2-40B4-BE49-F238E27FC236}">
                <a16:creationId xmlns="" xmlns:a16="http://schemas.microsoft.com/office/drawing/2014/main" id="{DEA9E4EA-CEFB-5258-0574-9357F235F27F}"/>
              </a:ext>
            </a:extLst>
          </p:cNvPr>
          <p:cNvSpPr txBox="1">
            <a:spLocks/>
          </p:cNvSpPr>
          <p:nvPr userDrawn="1"/>
        </p:nvSpPr>
        <p:spPr>
          <a:xfrm>
            <a:off x="1173676" y="3931283"/>
            <a:ext cx="783628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#9Slide03 Sofia Pro Soft Bold" panose="020B0000000000000000" pitchFamily="34" charset="0"/>
                <a:ea typeface="Calibri" panose="020F0502020204030204" charset="0"/>
                <a:cs typeface="Calibri" panose="020F0502020204030204" charset="0"/>
              </a:defRPr>
            </a:lvl1pPr>
          </a:lstStyle>
          <a:p>
            <a:r>
              <a:rPr lang="en-US">
                <a:solidFill>
                  <a:schemeClr val="accent5">
                    <a:lumMod val="50000"/>
                  </a:schemeClr>
                </a:solidFill>
              </a:rPr>
              <a:t>CHƯƠNG ....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 12">
            <a:extLst>
              <a:ext uri="{FF2B5EF4-FFF2-40B4-BE49-F238E27FC236}">
                <a16:creationId xmlns="" xmlns:a16="http://schemas.microsoft.com/office/drawing/2014/main" id="{17C6A2A0-4F75-0881-107A-D35F8C4A9A27}"/>
              </a:ext>
            </a:extLst>
          </p:cNvPr>
          <p:cNvSpPr/>
          <p:nvPr userDrawn="1"/>
        </p:nvSpPr>
        <p:spPr>
          <a:xfrm rot="8074440">
            <a:off x="1471429" y="2768302"/>
            <a:ext cx="290438" cy="4897918"/>
          </a:xfrm>
          <a:custGeom>
            <a:avLst/>
            <a:gdLst>
              <a:gd name="connsiteX0" fmla="*/ 0 w 621718"/>
              <a:gd name="connsiteY0" fmla="*/ 6477856 h 6477856"/>
              <a:gd name="connsiteX1" fmla="*/ 155430 w 621718"/>
              <a:gd name="connsiteY1" fmla="*/ 0 h 6477856"/>
              <a:gd name="connsiteX2" fmla="*/ 621718 w 621718"/>
              <a:gd name="connsiteY2" fmla="*/ 0 h 6477856"/>
              <a:gd name="connsiteX3" fmla="*/ 466289 w 621718"/>
              <a:gd name="connsiteY3" fmla="*/ 6477856 h 6477856"/>
              <a:gd name="connsiteX4" fmla="*/ 0 w 621718"/>
              <a:gd name="connsiteY4" fmla="*/ 6477856 h 6477856"/>
              <a:gd name="connsiteX0" fmla="*/ 0 w 621718"/>
              <a:gd name="connsiteY0" fmla="*/ 6477856 h 6477856"/>
              <a:gd name="connsiteX1" fmla="*/ 155430 w 621718"/>
              <a:gd name="connsiteY1" fmla="*/ 0 h 6477856"/>
              <a:gd name="connsiteX2" fmla="*/ 621718 w 621718"/>
              <a:gd name="connsiteY2" fmla="*/ 0 h 6477856"/>
              <a:gd name="connsiteX3" fmla="*/ 476450 w 621718"/>
              <a:gd name="connsiteY3" fmla="*/ 5111263 h 6477856"/>
              <a:gd name="connsiteX4" fmla="*/ 0 w 621718"/>
              <a:gd name="connsiteY4" fmla="*/ 6477856 h 6477856"/>
              <a:gd name="connsiteX0" fmla="*/ 0 w 599704"/>
              <a:gd name="connsiteY0" fmla="*/ 5493430 h 5493430"/>
              <a:gd name="connsiteX1" fmla="*/ 133416 w 599704"/>
              <a:gd name="connsiteY1" fmla="*/ 0 h 5493430"/>
              <a:gd name="connsiteX2" fmla="*/ 599704 w 599704"/>
              <a:gd name="connsiteY2" fmla="*/ 0 h 5493430"/>
              <a:gd name="connsiteX3" fmla="*/ 454436 w 599704"/>
              <a:gd name="connsiteY3" fmla="*/ 5111263 h 5493430"/>
              <a:gd name="connsiteX4" fmla="*/ 0 w 599704"/>
              <a:gd name="connsiteY4" fmla="*/ 5493430 h 5493430"/>
              <a:gd name="connsiteX0" fmla="*/ 0 w 599704"/>
              <a:gd name="connsiteY0" fmla="*/ 5493430 h 5493430"/>
              <a:gd name="connsiteX1" fmla="*/ 133416 w 599704"/>
              <a:gd name="connsiteY1" fmla="*/ 0 h 5493430"/>
              <a:gd name="connsiteX2" fmla="*/ 599704 w 599704"/>
              <a:gd name="connsiteY2" fmla="*/ 0 h 5493430"/>
              <a:gd name="connsiteX3" fmla="*/ 573303 w 599704"/>
              <a:gd name="connsiteY3" fmla="*/ 4935802 h 5493430"/>
              <a:gd name="connsiteX4" fmla="*/ 0 w 599704"/>
              <a:gd name="connsiteY4" fmla="*/ 5493430 h 5493430"/>
              <a:gd name="connsiteX0" fmla="*/ 0 w 599704"/>
              <a:gd name="connsiteY0" fmla="*/ 5493430 h 5493430"/>
              <a:gd name="connsiteX1" fmla="*/ 133416 w 599704"/>
              <a:gd name="connsiteY1" fmla="*/ 0 h 5493430"/>
              <a:gd name="connsiteX2" fmla="*/ 599704 w 599704"/>
              <a:gd name="connsiteY2" fmla="*/ 0 h 5493430"/>
              <a:gd name="connsiteX3" fmla="*/ 492210 w 599704"/>
              <a:gd name="connsiteY3" fmla="*/ 4971938 h 5493430"/>
              <a:gd name="connsiteX4" fmla="*/ 0 w 599704"/>
              <a:gd name="connsiteY4" fmla="*/ 5493430 h 5493430"/>
              <a:gd name="connsiteX0" fmla="*/ 0 w 599704"/>
              <a:gd name="connsiteY0" fmla="*/ 5493430 h 5493430"/>
              <a:gd name="connsiteX1" fmla="*/ 133416 w 599704"/>
              <a:gd name="connsiteY1" fmla="*/ 0 h 5493430"/>
              <a:gd name="connsiteX2" fmla="*/ 599704 w 599704"/>
              <a:gd name="connsiteY2" fmla="*/ 0 h 5493430"/>
              <a:gd name="connsiteX3" fmla="*/ 521490 w 599704"/>
              <a:gd name="connsiteY3" fmla="*/ 4986851 h 5493430"/>
              <a:gd name="connsiteX4" fmla="*/ 0 w 599704"/>
              <a:gd name="connsiteY4" fmla="*/ 5493430 h 5493430"/>
              <a:gd name="connsiteX0" fmla="*/ 0 w 647147"/>
              <a:gd name="connsiteY0" fmla="*/ 5493430 h 5493430"/>
              <a:gd name="connsiteX1" fmla="*/ 133416 w 647147"/>
              <a:gd name="connsiteY1" fmla="*/ 0 h 5493430"/>
              <a:gd name="connsiteX2" fmla="*/ 647147 w 647147"/>
              <a:gd name="connsiteY2" fmla="*/ 536734 h 5493430"/>
              <a:gd name="connsiteX3" fmla="*/ 521490 w 647147"/>
              <a:gd name="connsiteY3" fmla="*/ 4986851 h 5493430"/>
              <a:gd name="connsiteX4" fmla="*/ 0 w 647147"/>
              <a:gd name="connsiteY4" fmla="*/ 5493430 h 5493430"/>
              <a:gd name="connsiteX0" fmla="*/ 1 w 642076"/>
              <a:gd name="connsiteY0" fmla="*/ 5184845 h 5184845"/>
              <a:gd name="connsiteX1" fmla="*/ 128345 w 642076"/>
              <a:gd name="connsiteY1" fmla="*/ 0 h 5184845"/>
              <a:gd name="connsiteX2" fmla="*/ 642076 w 642076"/>
              <a:gd name="connsiteY2" fmla="*/ 536734 h 5184845"/>
              <a:gd name="connsiteX3" fmla="*/ 516419 w 642076"/>
              <a:gd name="connsiteY3" fmla="*/ 4986851 h 5184845"/>
              <a:gd name="connsiteX4" fmla="*/ 1 w 642076"/>
              <a:gd name="connsiteY4" fmla="*/ 5184845 h 5184845"/>
              <a:gd name="connsiteX0" fmla="*/ 1 w 642076"/>
              <a:gd name="connsiteY0" fmla="*/ 5184845 h 5184845"/>
              <a:gd name="connsiteX1" fmla="*/ 128345 w 642076"/>
              <a:gd name="connsiteY1" fmla="*/ 0 h 5184845"/>
              <a:gd name="connsiteX2" fmla="*/ 642076 w 642076"/>
              <a:gd name="connsiteY2" fmla="*/ 536734 h 5184845"/>
              <a:gd name="connsiteX3" fmla="*/ 452173 w 642076"/>
              <a:gd name="connsiteY3" fmla="*/ 4942549 h 5184845"/>
              <a:gd name="connsiteX4" fmla="*/ 1 w 642076"/>
              <a:gd name="connsiteY4" fmla="*/ 5184845 h 5184845"/>
              <a:gd name="connsiteX0" fmla="*/ 1 w 642076"/>
              <a:gd name="connsiteY0" fmla="*/ 4942767 h 4942767"/>
              <a:gd name="connsiteX1" fmla="*/ 10663 w 642076"/>
              <a:gd name="connsiteY1" fmla="*/ 0 h 4942767"/>
              <a:gd name="connsiteX2" fmla="*/ 642076 w 642076"/>
              <a:gd name="connsiteY2" fmla="*/ 294656 h 4942767"/>
              <a:gd name="connsiteX3" fmla="*/ 452173 w 642076"/>
              <a:gd name="connsiteY3" fmla="*/ 4700471 h 4942767"/>
              <a:gd name="connsiteX4" fmla="*/ 1 w 642076"/>
              <a:gd name="connsiteY4" fmla="*/ 4942767 h 4942767"/>
              <a:gd name="connsiteX0" fmla="*/ 1 w 642076"/>
              <a:gd name="connsiteY0" fmla="*/ 4934927 h 4934927"/>
              <a:gd name="connsiteX1" fmla="*/ 156727 w 642076"/>
              <a:gd name="connsiteY1" fmla="*/ 0 h 4934927"/>
              <a:gd name="connsiteX2" fmla="*/ 642076 w 642076"/>
              <a:gd name="connsiteY2" fmla="*/ 286816 h 4934927"/>
              <a:gd name="connsiteX3" fmla="*/ 452173 w 642076"/>
              <a:gd name="connsiteY3" fmla="*/ 4692631 h 4934927"/>
              <a:gd name="connsiteX4" fmla="*/ 1 w 642076"/>
              <a:gd name="connsiteY4" fmla="*/ 4934927 h 4934927"/>
              <a:gd name="connsiteX0" fmla="*/ 1 w 642076"/>
              <a:gd name="connsiteY0" fmla="*/ 4897918 h 4897918"/>
              <a:gd name="connsiteX1" fmla="*/ 237335 w 642076"/>
              <a:gd name="connsiteY1" fmla="*/ 0 h 4897918"/>
              <a:gd name="connsiteX2" fmla="*/ 642076 w 642076"/>
              <a:gd name="connsiteY2" fmla="*/ 249807 h 4897918"/>
              <a:gd name="connsiteX3" fmla="*/ 452173 w 642076"/>
              <a:gd name="connsiteY3" fmla="*/ 4655622 h 4897918"/>
              <a:gd name="connsiteX4" fmla="*/ 1 w 642076"/>
              <a:gd name="connsiteY4" fmla="*/ 4897918 h 4897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2076" h="4897918">
                <a:moveTo>
                  <a:pt x="1" y="4897918"/>
                </a:moveTo>
                <a:lnTo>
                  <a:pt x="237335" y="0"/>
                </a:lnTo>
                <a:lnTo>
                  <a:pt x="642076" y="249807"/>
                </a:lnTo>
                <a:lnTo>
                  <a:pt x="452173" y="4655622"/>
                </a:lnTo>
                <a:lnTo>
                  <a:pt x="1" y="4897918"/>
                </a:lnTo>
                <a:close/>
              </a:path>
            </a:pathLst>
          </a:custGeom>
          <a:solidFill>
            <a:srgbClr val="FFE6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Triangle 11">
            <a:extLst>
              <a:ext uri="{FF2B5EF4-FFF2-40B4-BE49-F238E27FC236}">
                <a16:creationId xmlns="" xmlns:a16="http://schemas.microsoft.com/office/drawing/2014/main" id="{E589D5EF-030F-8769-1C50-91274FB2E506}"/>
              </a:ext>
            </a:extLst>
          </p:cNvPr>
          <p:cNvSpPr/>
          <p:nvPr userDrawn="1"/>
        </p:nvSpPr>
        <p:spPr>
          <a:xfrm rot="10800000">
            <a:off x="10387446" y="0"/>
            <a:ext cx="1804554" cy="1600200"/>
          </a:xfrm>
          <a:prstGeom prst="rtTriangle">
            <a:avLst/>
          </a:prstGeom>
          <a:solidFill>
            <a:srgbClr val="FFE6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Triangle 10">
            <a:extLst>
              <a:ext uri="{FF2B5EF4-FFF2-40B4-BE49-F238E27FC236}">
                <a16:creationId xmlns="" xmlns:a16="http://schemas.microsoft.com/office/drawing/2014/main" id="{6C6B19EB-00A6-024A-AE5E-A768B734BCD4}"/>
              </a:ext>
            </a:extLst>
          </p:cNvPr>
          <p:cNvSpPr/>
          <p:nvPr userDrawn="1"/>
        </p:nvSpPr>
        <p:spPr>
          <a:xfrm>
            <a:off x="0" y="3906982"/>
            <a:ext cx="2867891" cy="2951018"/>
          </a:xfrm>
          <a:prstGeom prst="rtTriangle">
            <a:avLst/>
          </a:prstGeom>
          <a:solidFill>
            <a:srgbClr val="C5E0B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18584" y="425796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18584" y="1868486"/>
            <a:ext cx="10515600" cy="4351338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zh-CN" altLang="en-US"/>
          </a:p>
        </p:txBody>
      </p:sp>
      <p:sp>
        <p:nvSpPr>
          <p:cNvPr id="7" name="日期占位符 3">
            <a:extLst>
              <a:ext uri="{FF2B5EF4-FFF2-40B4-BE49-F238E27FC236}">
                <a16:creationId xmlns="" xmlns:a16="http://schemas.microsoft.com/office/drawing/2014/main" id="{2CE909BE-5639-888B-4B69-D28E0C8488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7254" y="289153"/>
            <a:ext cx="3106479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SIÊU DỰ ÁN HÓA 12 CHƯƠNG TRÌNH MỚI</a:t>
            </a:r>
            <a:endParaRPr lang="zh-CN" altLang="en-US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80F3A084-5693-AD05-A610-B1A7F100A5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714566" y="654278"/>
            <a:ext cx="403895" cy="20728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4B52CEC-C8CF-9CE5-3B24-56FB847E482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" contrast="-1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8209" y="5634432"/>
            <a:ext cx="956989" cy="9569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64AE32C-2F30-350B-3B6C-F202C500572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289723" y="115896"/>
            <a:ext cx="658065" cy="6580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zh-CN" altLang="en-US"/>
          </a:p>
        </p:txBody>
      </p:sp>
      <p:sp>
        <p:nvSpPr>
          <p:cNvPr id="7" name="日期占位符 3">
            <a:extLst>
              <a:ext uri="{FF2B5EF4-FFF2-40B4-BE49-F238E27FC236}">
                <a16:creationId xmlns="" xmlns:a16="http://schemas.microsoft.com/office/drawing/2014/main" id="{0FF70F6A-CAE4-535C-BF5B-2778D6D3CB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6310312"/>
            <a:ext cx="3106479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SIÊU DỰ ÁN HÓA 12 CHƯƠNG TRÌNH MỚI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1E3E02AE-512E-32FD-FF19-25183AC9E500}"/>
              </a:ext>
            </a:extLst>
          </p:cNvPr>
          <p:cNvSpPr/>
          <p:nvPr userDrawn="1"/>
        </p:nvSpPr>
        <p:spPr>
          <a:xfrm>
            <a:off x="1" y="6365432"/>
            <a:ext cx="12192000" cy="66793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6" descr="e7d195523061f1c0deeec63e560781cfd59afb0ea006f2a87ABB68BF51EA6619813959095094C18C62A12F549504892A4AAA8C1554C6663626E05CA27F281A14E6983772AFC3FB97135759321DEA3D70DBDC3F267C2A72094B3A9B655CEBC4A445944AB6F04D4566D28CDB915840310B983D9CB53150E02C53515D74B3A50BE16B4C01DB772DD75A6907B2F45F8222C2"/>
          <p:cNvSpPr/>
          <p:nvPr userDrawn="1"/>
        </p:nvSpPr>
        <p:spPr>
          <a:xfrm flipH="1">
            <a:off x="0" y="0"/>
            <a:ext cx="2495508" cy="12801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2"/>
                </a:solidFill>
                <a:latin typeface="+mn-lt"/>
                <a:ea typeface="仿宋_GB2312" pitchFamily="49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SimSun" panose="02010600030101010101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SimSun" panose="02010600030101010101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SimSun" panose="02010600030101010101" pitchFamily="2" charset="-122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 dirty="0">
              <a:solidFill>
                <a:schemeClr val="tx1"/>
              </a:solidFill>
              <a:latin typeface="#9Slide03 Sofia Pro Soft Bold" panose="020B0000000000000000" pitchFamily="34" charset="0"/>
              <a:ea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15" name="图片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1" t="15318" r="15590" b="76144"/>
          <a:stretch>
            <a:fillRect/>
          </a:stretch>
        </p:blipFill>
        <p:spPr>
          <a:xfrm>
            <a:off x="209785" y="333096"/>
            <a:ext cx="2068925" cy="667749"/>
          </a:xfrm>
          <a:prstGeom prst="rect">
            <a:avLst/>
          </a:prstGeom>
        </p:spPr>
      </p:pic>
      <p:sp>
        <p:nvSpPr>
          <p:cNvPr id="11" name="Rectangle 6" descr="e7d195523061f1c0deeec63e560781cfd59afb0ea006f2a87ABB68BF51EA6619813959095094C18C62A12F549504892A4AAA8C1554C6663626E05CA27F281A14E6983772AFC3FB97135759321DEA3D70DBDC3F267C2A72094B3A9B655CEBC4A445944AB6F04D4566D28CDB915840310B983D9CB53150E02C53515D74B3A50BE16B4C01DB772DD75A6907B2F45F8222C2"/>
          <p:cNvSpPr/>
          <p:nvPr userDrawn="1"/>
        </p:nvSpPr>
        <p:spPr>
          <a:xfrm flipH="1">
            <a:off x="2495508" y="0"/>
            <a:ext cx="9696492" cy="1280160"/>
          </a:xfrm>
          <a:prstGeom prst="rect">
            <a:avLst/>
          </a:prstGeom>
          <a:solidFill>
            <a:srgbClr val="82C69F"/>
          </a:solidFill>
          <a:ln w="9525">
            <a:noFill/>
          </a:ln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2"/>
                </a:solidFill>
                <a:latin typeface="+mn-lt"/>
                <a:ea typeface="仿宋_GB2312" pitchFamily="49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SimSun" panose="02010600030101010101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SimSun" panose="02010600030101010101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SimSun" panose="02010600030101010101" pitchFamily="2" charset="-122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4000" dirty="0">
              <a:solidFill>
                <a:schemeClr val="bg1"/>
              </a:solidFill>
              <a:latin typeface="#9Slide03 Sofia Pro Soft Bold" panose="020B0000000000000000" pitchFamily="34" charset="0"/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zh-CN" altLang="en-US"/>
          </a:p>
        </p:txBody>
      </p:sp>
      <p:sp>
        <p:nvSpPr>
          <p:cNvPr id="16" name="标题 1">
            <a:extLst>
              <a:ext uri="{FF2B5EF4-FFF2-40B4-BE49-F238E27FC236}">
                <a16:creationId xmlns="" xmlns:a16="http://schemas.microsoft.com/office/drawing/2014/main" id="{385707DC-ABC0-B892-85C0-F3CCC6310A65}"/>
              </a:ext>
            </a:extLst>
          </p:cNvPr>
          <p:cNvSpPr txBox="1">
            <a:spLocks/>
          </p:cNvSpPr>
          <p:nvPr userDrawn="1"/>
        </p:nvSpPr>
        <p:spPr>
          <a:xfrm>
            <a:off x="2495508" y="1310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#9Slide03 Sofia Pro Soft Bold" panose="020B0000000000000000" pitchFamily="34" charset="0"/>
                <a:ea typeface="Calibri" panose="020F0502020204030204" charset="0"/>
                <a:cs typeface="Calibri" panose="020F0502020204030204" charset="0"/>
              </a:defRPr>
            </a:lvl1pPr>
          </a:lstStyle>
          <a:p>
            <a:endParaRPr lang="en-US" altLang="zh-CN"/>
          </a:p>
        </p:txBody>
      </p:sp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64C2B1E8-675E-9769-AB1C-C747A8444BD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85" y="1692276"/>
            <a:ext cx="628414" cy="62841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29365AD7-171E-60E4-84B5-342AC925CC8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786" y="1747363"/>
            <a:ext cx="628414" cy="628414"/>
          </a:xfrm>
          <a:prstGeom prst="rect">
            <a:avLst/>
          </a:prstGeom>
        </p:spPr>
      </p:pic>
      <p:pic>
        <p:nvPicPr>
          <p:cNvPr id="6" name="图片 11">
            <a:extLst>
              <a:ext uri="{FF2B5EF4-FFF2-40B4-BE49-F238E27FC236}">
                <a16:creationId xmlns="" xmlns:a16="http://schemas.microsoft.com/office/drawing/2014/main" id="{7052236C-E6A5-6066-0C3E-A62C807E24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6" r="7389" b="84853"/>
          <a:stretch>
            <a:fillRect/>
          </a:stretch>
        </p:blipFill>
        <p:spPr>
          <a:xfrm>
            <a:off x="6070089" y="-683473"/>
            <a:ext cx="4214454" cy="1962895"/>
          </a:xfrm>
          <a:prstGeom prst="rect">
            <a:avLst/>
          </a:prstGeom>
        </p:spPr>
      </p:pic>
      <p:pic>
        <p:nvPicPr>
          <p:cNvPr id="7" name="图片 11">
            <a:extLst>
              <a:ext uri="{FF2B5EF4-FFF2-40B4-BE49-F238E27FC236}">
                <a16:creationId xmlns="" xmlns:a16="http://schemas.microsoft.com/office/drawing/2014/main" id="{16197A58-DEBE-6791-219D-FB0662D23D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6" r="7389" b="84853"/>
          <a:stretch>
            <a:fillRect/>
          </a:stretch>
        </p:blipFill>
        <p:spPr>
          <a:xfrm>
            <a:off x="2712306" y="-526209"/>
            <a:ext cx="3876797" cy="180563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5BE67157-5B93-BB35-4452-AEF6039DCA05}"/>
              </a:ext>
            </a:extLst>
          </p:cNvPr>
          <p:cNvSpPr txBox="1"/>
          <p:nvPr userDrawn="1"/>
        </p:nvSpPr>
        <p:spPr>
          <a:xfrm>
            <a:off x="2539830" y="333096"/>
            <a:ext cx="65047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3600">
                <a:solidFill>
                  <a:schemeClr val="bg1"/>
                </a:solidFill>
                <a:latin typeface="#9Slide03 Sofia Pro Soft Bold" panose="020B0000000000000000" pitchFamily="34" charset="0"/>
                <a:ea typeface="Calibri" panose="020F0502020204030204" charset="0"/>
                <a:cs typeface="Calibri" panose="020F0502020204030204" charset="0"/>
              </a:rPr>
              <a:t>NỘI DUNG BÀI HỌC</a:t>
            </a:r>
            <a:endParaRPr lang="zh-CN" altLang="en-US" sz="3600" dirty="0">
              <a:solidFill>
                <a:schemeClr val="bg1"/>
              </a:solidFill>
              <a:latin typeface="#9Slide03 Sofia Pro Soft Bold" panose="020B0000000000000000" pitchFamily="34" charset="0"/>
              <a:ea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17" name="图片 11">
            <a:extLst>
              <a:ext uri="{FF2B5EF4-FFF2-40B4-BE49-F238E27FC236}">
                <a16:creationId xmlns="" xmlns:a16="http://schemas.microsoft.com/office/drawing/2014/main" id="{A87EA374-0413-9B9D-92EF-6FE52E1273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6" r="7389" b="84853"/>
          <a:stretch>
            <a:fillRect/>
          </a:stretch>
        </p:blipFill>
        <p:spPr>
          <a:xfrm>
            <a:off x="9644670" y="-526209"/>
            <a:ext cx="4214454" cy="19628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4E1267A8-1A68-EAF8-409A-2AFBF773F0E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733810" y="61008"/>
            <a:ext cx="1248406" cy="1248406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39F5F7E4-98ED-40EB-9BD7-65B11D76C656}"/>
              </a:ext>
            </a:extLst>
          </p:cNvPr>
          <p:cNvSpPr/>
          <p:nvPr userDrawn="1"/>
        </p:nvSpPr>
        <p:spPr>
          <a:xfrm>
            <a:off x="402771" y="6399215"/>
            <a:ext cx="5769429" cy="5154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400">
                <a:solidFill>
                  <a:schemeClr val="tx2"/>
                </a:solidFill>
                <a:latin typeface="#9Slide03 Sofia Pro Soft Bold" panose="020B0000000000000000" pitchFamily="34" charset="0"/>
              </a:rPr>
              <a:t>SIÊU DỰ ÁN HÓA 12 CHƯƠNG TRÌNH MỚI</a:t>
            </a:r>
            <a:endParaRPr lang="zh-CN" altLang="en-US" sz="1400">
              <a:solidFill>
                <a:schemeClr val="tx2"/>
              </a:solidFill>
              <a:latin typeface="#9Slide03 Sofia Pro Soft Bold" panose="020B00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>
        <p:tmplLst>
          <p:tmpl lvl="1">
            <p:tnLst>
              <p:par>
                <p:cTn presetID="47" presetClass="entr" presetSubtype="0" fill="hold" nodeType="click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4A2A41DB-4420-A75C-6B3C-107D8BD86DBB}"/>
              </a:ext>
            </a:extLst>
          </p:cNvPr>
          <p:cNvGrpSpPr/>
          <p:nvPr userDrawn="1"/>
        </p:nvGrpSpPr>
        <p:grpSpPr>
          <a:xfrm flipH="1">
            <a:off x="0" y="0"/>
            <a:ext cx="13024311" cy="6858000"/>
            <a:chOff x="-832311" y="0"/>
            <a:chExt cx="13024311" cy="6858000"/>
          </a:xfrm>
        </p:grpSpPr>
        <p:sp>
          <p:nvSpPr>
            <p:cNvPr id="4" name="Right Triangle 3">
              <a:extLst>
                <a:ext uri="{FF2B5EF4-FFF2-40B4-BE49-F238E27FC236}">
                  <a16:creationId xmlns="" xmlns:a16="http://schemas.microsoft.com/office/drawing/2014/main" id="{39A8F63F-E63B-E5EC-7A89-CB47D99CCB5F}"/>
                </a:ext>
              </a:extLst>
            </p:cNvPr>
            <p:cNvSpPr/>
            <p:nvPr userDrawn="1"/>
          </p:nvSpPr>
          <p:spPr>
            <a:xfrm rot="10800000">
              <a:off x="10387446" y="0"/>
              <a:ext cx="1804554" cy="1600200"/>
            </a:xfrm>
            <a:prstGeom prst="rtTriangle">
              <a:avLst/>
            </a:prstGeom>
            <a:solidFill>
              <a:srgbClr val="FFE69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="" xmlns:a16="http://schemas.microsoft.com/office/drawing/2014/main" id="{D4F4D73A-43CB-9D3F-D0FF-2329D2088C42}"/>
                </a:ext>
              </a:extLst>
            </p:cNvPr>
            <p:cNvGrpSpPr/>
            <p:nvPr userDrawn="1"/>
          </p:nvGrpSpPr>
          <p:grpSpPr>
            <a:xfrm>
              <a:off x="-832311" y="3906982"/>
              <a:ext cx="4897918" cy="2951018"/>
              <a:chOff x="-832311" y="3906982"/>
              <a:chExt cx="4897918" cy="2951018"/>
            </a:xfrm>
          </p:grpSpPr>
          <p:sp>
            <p:nvSpPr>
              <p:cNvPr id="3" name="Parallelogram 12">
                <a:extLst>
                  <a:ext uri="{FF2B5EF4-FFF2-40B4-BE49-F238E27FC236}">
                    <a16:creationId xmlns="" xmlns:a16="http://schemas.microsoft.com/office/drawing/2014/main" id="{259C567D-2E7A-3FB2-1BBD-145B861C527E}"/>
                  </a:ext>
                </a:extLst>
              </p:cNvPr>
              <p:cNvSpPr/>
              <p:nvPr userDrawn="1"/>
            </p:nvSpPr>
            <p:spPr>
              <a:xfrm rot="8074440">
                <a:off x="1471429" y="2768302"/>
                <a:ext cx="290438" cy="4897918"/>
              </a:xfrm>
              <a:custGeom>
                <a:avLst/>
                <a:gdLst>
                  <a:gd name="connsiteX0" fmla="*/ 0 w 621718"/>
                  <a:gd name="connsiteY0" fmla="*/ 6477856 h 6477856"/>
                  <a:gd name="connsiteX1" fmla="*/ 155430 w 621718"/>
                  <a:gd name="connsiteY1" fmla="*/ 0 h 6477856"/>
                  <a:gd name="connsiteX2" fmla="*/ 621718 w 621718"/>
                  <a:gd name="connsiteY2" fmla="*/ 0 h 6477856"/>
                  <a:gd name="connsiteX3" fmla="*/ 466289 w 621718"/>
                  <a:gd name="connsiteY3" fmla="*/ 6477856 h 6477856"/>
                  <a:gd name="connsiteX4" fmla="*/ 0 w 621718"/>
                  <a:gd name="connsiteY4" fmla="*/ 6477856 h 6477856"/>
                  <a:gd name="connsiteX0" fmla="*/ 0 w 621718"/>
                  <a:gd name="connsiteY0" fmla="*/ 6477856 h 6477856"/>
                  <a:gd name="connsiteX1" fmla="*/ 155430 w 621718"/>
                  <a:gd name="connsiteY1" fmla="*/ 0 h 6477856"/>
                  <a:gd name="connsiteX2" fmla="*/ 621718 w 621718"/>
                  <a:gd name="connsiteY2" fmla="*/ 0 h 6477856"/>
                  <a:gd name="connsiteX3" fmla="*/ 476450 w 621718"/>
                  <a:gd name="connsiteY3" fmla="*/ 5111263 h 6477856"/>
                  <a:gd name="connsiteX4" fmla="*/ 0 w 621718"/>
                  <a:gd name="connsiteY4" fmla="*/ 6477856 h 6477856"/>
                  <a:gd name="connsiteX0" fmla="*/ 0 w 599704"/>
                  <a:gd name="connsiteY0" fmla="*/ 5493430 h 5493430"/>
                  <a:gd name="connsiteX1" fmla="*/ 133416 w 599704"/>
                  <a:gd name="connsiteY1" fmla="*/ 0 h 5493430"/>
                  <a:gd name="connsiteX2" fmla="*/ 599704 w 599704"/>
                  <a:gd name="connsiteY2" fmla="*/ 0 h 5493430"/>
                  <a:gd name="connsiteX3" fmla="*/ 454436 w 599704"/>
                  <a:gd name="connsiteY3" fmla="*/ 5111263 h 5493430"/>
                  <a:gd name="connsiteX4" fmla="*/ 0 w 599704"/>
                  <a:gd name="connsiteY4" fmla="*/ 5493430 h 5493430"/>
                  <a:gd name="connsiteX0" fmla="*/ 0 w 599704"/>
                  <a:gd name="connsiteY0" fmla="*/ 5493430 h 5493430"/>
                  <a:gd name="connsiteX1" fmla="*/ 133416 w 599704"/>
                  <a:gd name="connsiteY1" fmla="*/ 0 h 5493430"/>
                  <a:gd name="connsiteX2" fmla="*/ 599704 w 599704"/>
                  <a:gd name="connsiteY2" fmla="*/ 0 h 5493430"/>
                  <a:gd name="connsiteX3" fmla="*/ 573303 w 599704"/>
                  <a:gd name="connsiteY3" fmla="*/ 4935802 h 5493430"/>
                  <a:gd name="connsiteX4" fmla="*/ 0 w 599704"/>
                  <a:gd name="connsiteY4" fmla="*/ 5493430 h 5493430"/>
                  <a:gd name="connsiteX0" fmla="*/ 0 w 599704"/>
                  <a:gd name="connsiteY0" fmla="*/ 5493430 h 5493430"/>
                  <a:gd name="connsiteX1" fmla="*/ 133416 w 599704"/>
                  <a:gd name="connsiteY1" fmla="*/ 0 h 5493430"/>
                  <a:gd name="connsiteX2" fmla="*/ 599704 w 599704"/>
                  <a:gd name="connsiteY2" fmla="*/ 0 h 5493430"/>
                  <a:gd name="connsiteX3" fmla="*/ 492210 w 599704"/>
                  <a:gd name="connsiteY3" fmla="*/ 4971938 h 5493430"/>
                  <a:gd name="connsiteX4" fmla="*/ 0 w 599704"/>
                  <a:gd name="connsiteY4" fmla="*/ 5493430 h 5493430"/>
                  <a:gd name="connsiteX0" fmla="*/ 0 w 599704"/>
                  <a:gd name="connsiteY0" fmla="*/ 5493430 h 5493430"/>
                  <a:gd name="connsiteX1" fmla="*/ 133416 w 599704"/>
                  <a:gd name="connsiteY1" fmla="*/ 0 h 5493430"/>
                  <a:gd name="connsiteX2" fmla="*/ 599704 w 599704"/>
                  <a:gd name="connsiteY2" fmla="*/ 0 h 5493430"/>
                  <a:gd name="connsiteX3" fmla="*/ 521490 w 599704"/>
                  <a:gd name="connsiteY3" fmla="*/ 4986851 h 5493430"/>
                  <a:gd name="connsiteX4" fmla="*/ 0 w 599704"/>
                  <a:gd name="connsiteY4" fmla="*/ 5493430 h 5493430"/>
                  <a:gd name="connsiteX0" fmla="*/ 0 w 647147"/>
                  <a:gd name="connsiteY0" fmla="*/ 5493430 h 5493430"/>
                  <a:gd name="connsiteX1" fmla="*/ 133416 w 647147"/>
                  <a:gd name="connsiteY1" fmla="*/ 0 h 5493430"/>
                  <a:gd name="connsiteX2" fmla="*/ 647147 w 647147"/>
                  <a:gd name="connsiteY2" fmla="*/ 536734 h 5493430"/>
                  <a:gd name="connsiteX3" fmla="*/ 521490 w 647147"/>
                  <a:gd name="connsiteY3" fmla="*/ 4986851 h 5493430"/>
                  <a:gd name="connsiteX4" fmla="*/ 0 w 647147"/>
                  <a:gd name="connsiteY4" fmla="*/ 5493430 h 5493430"/>
                  <a:gd name="connsiteX0" fmla="*/ 1 w 642076"/>
                  <a:gd name="connsiteY0" fmla="*/ 5184845 h 5184845"/>
                  <a:gd name="connsiteX1" fmla="*/ 128345 w 642076"/>
                  <a:gd name="connsiteY1" fmla="*/ 0 h 5184845"/>
                  <a:gd name="connsiteX2" fmla="*/ 642076 w 642076"/>
                  <a:gd name="connsiteY2" fmla="*/ 536734 h 5184845"/>
                  <a:gd name="connsiteX3" fmla="*/ 516419 w 642076"/>
                  <a:gd name="connsiteY3" fmla="*/ 4986851 h 5184845"/>
                  <a:gd name="connsiteX4" fmla="*/ 1 w 642076"/>
                  <a:gd name="connsiteY4" fmla="*/ 5184845 h 5184845"/>
                  <a:gd name="connsiteX0" fmla="*/ 1 w 642076"/>
                  <a:gd name="connsiteY0" fmla="*/ 5184845 h 5184845"/>
                  <a:gd name="connsiteX1" fmla="*/ 128345 w 642076"/>
                  <a:gd name="connsiteY1" fmla="*/ 0 h 5184845"/>
                  <a:gd name="connsiteX2" fmla="*/ 642076 w 642076"/>
                  <a:gd name="connsiteY2" fmla="*/ 536734 h 5184845"/>
                  <a:gd name="connsiteX3" fmla="*/ 452173 w 642076"/>
                  <a:gd name="connsiteY3" fmla="*/ 4942549 h 5184845"/>
                  <a:gd name="connsiteX4" fmla="*/ 1 w 642076"/>
                  <a:gd name="connsiteY4" fmla="*/ 5184845 h 5184845"/>
                  <a:gd name="connsiteX0" fmla="*/ 1 w 642076"/>
                  <a:gd name="connsiteY0" fmla="*/ 4942767 h 4942767"/>
                  <a:gd name="connsiteX1" fmla="*/ 10663 w 642076"/>
                  <a:gd name="connsiteY1" fmla="*/ 0 h 4942767"/>
                  <a:gd name="connsiteX2" fmla="*/ 642076 w 642076"/>
                  <a:gd name="connsiteY2" fmla="*/ 294656 h 4942767"/>
                  <a:gd name="connsiteX3" fmla="*/ 452173 w 642076"/>
                  <a:gd name="connsiteY3" fmla="*/ 4700471 h 4942767"/>
                  <a:gd name="connsiteX4" fmla="*/ 1 w 642076"/>
                  <a:gd name="connsiteY4" fmla="*/ 4942767 h 4942767"/>
                  <a:gd name="connsiteX0" fmla="*/ 1 w 642076"/>
                  <a:gd name="connsiteY0" fmla="*/ 4934927 h 4934927"/>
                  <a:gd name="connsiteX1" fmla="*/ 156727 w 642076"/>
                  <a:gd name="connsiteY1" fmla="*/ 0 h 4934927"/>
                  <a:gd name="connsiteX2" fmla="*/ 642076 w 642076"/>
                  <a:gd name="connsiteY2" fmla="*/ 286816 h 4934927"/>
                  <a:gd name="connsiteX3" fmla="*/ 452173 w 642076"/>
                  <a:gd name="connsiteY3" fmla="*/ 4692631 h 4934927"/>
                  <a:gd name="connsiteX4" fmla="*/ 1 w 642076"/>
                  <a:gd name="connsiteY4" fmla="*/ 4934927 h 4934927"/>
                  <a:gd name="connsiteX0" fmla="*/ 1 w 642076"/>
                  <a:gd name="connsiteY0" fmla="*/ 4897918 h 4897918"/>
                  <a:gd name="connsiteX1" fmla="*/ 237335 w 642076"/>
                  <a:gd name="connsiteY1" fmla="*/ 0 h 4897918"/>
                  <a:gd name="connsiteX2" fmla="*/ 642076 w 642076"/>
                  <a:gd name="connsiteY2" fmla="*/ 249807 h 4897918"/>
                  <a:gd name="connsiteX3" fmla="*/ 452173 w 642076"/>
                  <a:gd name="connsiteY3" fmla="*/ 4655622 h 4897918"/>
                  <a:gd name="connsiteX4" fmla="*/ 1 w 642076"/>
                  <a:gd name="connsiteY4" fmla="*/ 4897918 h 4897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2076" h="4897918">
                    <a:moveTo>
                      <a:pt x="1" y="4897918"/>
                    </a:moveTo>
                    <a:lnTo>
                      <a:pt x="237335" y="0"/>
                    </a:lnTo>
                    <a:lnTo>
                      <a:pt x="642076" y="249807"/>
                    </a:lnTo>
                    <a:lnTo>
                      <a:pt x="452173" y="4655622"/>
                    </a:lnTo>
                    <a:lnTo>
                      <a:pt x="1" y="4897918"/>
                    </a:lnTo>
                    <a:close/>
                  </a:path>
                </a:pathLst>
              </a:custGeom>
              <a:solidFill>
                <a:srgbClr val="FFE69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ight Triangle 4">
                <a:extLst>
                  <a:ext uri="{FF2B5EF4-FFF2-40B4-BE49-F238E27FC236}">
                    <a16:creationId xmlns="" xmlns:a16="http://schemas.microsoft.com/office/drawing/2014/main" id="{9FA990B2-6E0D-202A-9471-D3175F6528A5}"/>
                  </a:ext>
                </a:extLst>
              </p:cNvPr>
              <p:cNvSpPr/>
              <p:nvPr userDrawn="1"/>
            </p:nvSpPr>
            <p:spPr>
              <a:xfrm>
                <a:off x="0" y="3906982"/>
                <a:ext cx="2867891" cy="2951018"/>
              </a:xfrm>
              <a:prstGeom prst="rtTriangle">
                <a:avLst/>
              </a:prstGeom>
              <a:solidFill>
                <a:srgbClr val="C5E0B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4073052F-4B08-5D2E-6FFB-78E5497A725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" contrast="-14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18209" y="5634432"/>
              <a:ext cx="956989" cy="95698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7250973C-2772-4F59-1DB9-72A27CC73F9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1289723" y="115896"/>
              <a:ext cx="658065" cy="65806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1319809" y="542993"/>
            <a:ext cx="10515600" cy="1325563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8733B23E-01E3-256C-BF31-ED48C070A26E}"/>
              </a:ext>
            </a:extLst>
          </p:cNvPr>
          <p:cNvSpPr/>
          <p:nvPr userDrawn="1"/>
        </p:nvSpPr>
        <p:spPr>
          <a:xfrm>
            <a:off x="326571" y="6226629"/>
            <a:ext cx="5769429" cy="5154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400">
                <a:solidFill>
                  <a:schemeClr val="tx2"/>
                </a:solidFill>
                <a:latin typeface="#9Slide03 Sofia Pro Soft Bold" panose="020B0000000000000000" pitchFamily="34" charset="0"/>
              </a:rPr>
              <a:t>SIÊU DỰ ÁN HÓA 12 CHƯƠNG TRÌNH MỚI</a:t>
            </a:r>
            <a:endParaRPr lang="zh-CN" altLang="en-US" sz="1400">
              <a:solidFill>
                <a:schemeClr val="tx2"/>
              </a:solidFill>
              <a:latin typeface="#9Slide03 Sofia Pro Soft Bold" panose="020B0000000000000000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661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endParaRPr lang="zh-CN" altLang="en-US"/>
          </a:p>
        </p:txBody>
      </p:sp>
      <p:sp>
        <p:nvSpPr>
          <p:cNvPr id="8" name="日期占位符 3">
            <a:extLst>
              <a:ext uri="{FF2B5EF4-FFF2-40B4-BE49-F238E27FC236}">
                <a16:creationId xmlns="" xmlns:a16="http://schemas.microsoft.com/office/drawing/2014/main" id="{6ECE6A3D-C27E-A88E-A8BA-D00B87CCFD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6310312"/>
            <a:ext cx="3106479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SIÊU DỰ ÁN HÓA 12 CHƯƠNG TRÌNH MỚI</a:t>
            </a:r>
            <a:endParaRPr lang="zh-CN" altLang="en-US"/>
          </a:p>
        </p:txBody>
      </p:sp>
      <p:sp>
        <p:nvSpPr>
          <p:cNvPr id="9" name="灯片编号占位符 5">
            <a:extLst>
              <a:ext uri="{FF2B5EF4-FFF2-40B4-BE49-F238E27FC236}">
                <a16:creationId xmlns="" xmlns:a16="http://schemas.microsoft.com/office/drawing/2014/main" id="{A2787DC0-AE3B-C909-93EE-27B39CDFD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0904" y="6310312"/>
            <a:ext cx="377633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NHÓM 6 - Nhóm trưởng: Thầy Nguyễn Trung Kiên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3">
            <a:extLst>
              <a:ext uri="{FF2B5EF4-FFF2-40B4-BE49-F238E27FC236}">
                <a16:creationId xmlns="" xmlns:a16="http://schemas.microsoft.com/office/drawing/2014/main" id="{7060ED3D-F3C4-E8A9-FD13-5F48F76A3E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6310312"/>
            <a:ext cx="3106479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SIÊU DỰ ÁN HÓA 12 CHƯƠNG TRÌNH MỚI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7140DCD5-2216-A9B6-E3AB-B3DFE8E5D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0904" y="6310312"/>
            <a:ext cx="377633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NHÓM 6 - Nhóm trưởng: Thầy Nguyễn Trung Kiên</a:t>
            </a:r>
            <a:endParaRPr lang="zh-CN" alt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endParaRPr lang="zh-CN" altLang="en-US"/>
          </a:p>
        </p:txBody>
      </p:sp>
      <p:sp>
        <p:nvSpPr>
          <p:cNvPr id="8" name="日期占位符 3">
            <a:extLst>
              <a:ext uri="{FF2B5EF4-FFF2-40B4-BE49-F238E27FC236}">
                <a16:creationId xmlns="" xmlns:a16="http://schemas.microsoft.com/office/drawing/2014/main" id="{970A3818-53E5-C23F-3BC9-1E6CAE6751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6310312"/>
            <a:ext cx="3106479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SIÊU DỰ ÁN HÓA 12 CHƯƠNG TRÌNH MỚI</a:t>
            </a:r>
            <a:endParaRPr lang="zh-CN" altLang="en-US"/>
          </a:p>
        </p:txBody>
      </p:sp>
      <p:sp>
        <p:nvSpPr>
          <p:cNvPr id="9" name="灯片编号占位符 5">
            <a:extLst>
              <a:ext uri="{FF2B5EF4-FFF2-40B4-BE49-F238E27FC236}">
                <a16:creationId xmlns="" xmlns:a16="http://schemas.microsoft.com/office/drawing/2014/main" id="{24F58648-C7D2-F78B-F66C-841F766B0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0904" y="6310312"/>
            <a:ext cx="377633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NHÓM 6 - Nhóm trưởng: Thầy Nguyễn Trung Kiên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microsoft.com/office/2007/relationships/hdphoto" Target="../media/hdphoto2.wdp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microsoft.com/office/2007/relationships/hdphoto" Target="../media/hdphoto1.wdp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alphaModFix amt="6000"/>
            <a:duotone>
              <a:schemeClr val="accent4">
                <a:shade val="45000"/>
                <a:satMod val="135000"/>
              </a:schemeClr>
              <a:prstClr val="white"/>
            </a:duotone>
            <a:lum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="" xmlns:a16="http://schemas.microsoft.com/office/drawing/2014/main" id="{57BF248A-8300-D382-C0FD-7F2F2C7A5C25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#9Slide03 Sofia Pro Soft Bold" panose="020B0000000000000000" pitchFamily="34" charset="0"/>
                <a:ea typeface="Calibri" panose="020F0502020204030204" charset="0"/>
                <a:cs typeface="Calibri" panose="020F0502020204030204" charset="0"/>
              </a:defRPr>
            </a:lvl1pPr>
          </a:lstStyle>
          <a:p>
            <a:fld id="{AB924962-3816-43BA-9BCB-0E93DF6D0E52}" type="datetimeFigureOut">
              <a:rPr lang="zh-CN" altLang="en-US" smtClean="0"/>
              <a:pPr/>
              <a:t>2024/6/25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#9Slide03 Sofia Pro Soft Bold" panose="020B0000000000000000" pitchFamily="34" charset="0"/>
                <a:ea typeface="Calibri" panose="020F0502020204030204" charset="0"/>
                <a:cs typeface="Calibri" panose="020F0502020204030204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#9Slide03 Sofia Pro Soft Bold" panose="020B0000000000000000" pitchFamily="34" charset="0"/>
                <a:ea typeface="Calibri" panose="020F0502020204030204" charset="0"/>
                <a:cs typeface="Calibri" panose="020F0502020204030204" charset="0"/>
              </a:defRPr>
            </a:lvl1pPr>
          </a:lstStyle>
          <a:p>
            <a:fld id="{FE987BC6-219C-41BA-B7BF-D5EC59099B72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0" name="Google Shape;12;p15">
            <a:extLst>
              <a:ext uri="{FF2B5EF4-FFF2-40B4-BE49-F238E27FC236}">
                <a16:creationId xmlns="" xmlns:a16="http://schemas.microsoft.com/office/drawing/2014/main" id="{BD3F8FD5-FB0F-2849-C1E2-BA2EB60FAB21}"/>
              </a:ext>
            </a:extLst>
          </p:cNvPr>
          <p:cNvSpPr txBox="1"/>
          <p:nvPr userDrawn="1"/>
        </p:nvSpPr>
        <p:spPr>
          <a:xfrm>
            <a:off x="3407067" y="338386"/>
            <a:ext cx="1791352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 err="1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Chương</a:t>
            </a:r>
            <a:r>
              <a:rPr lang="en-US" sz="3600" b="1" i="0" u="none" strike="noStrike" cap="none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 4</a:t>
            </a:r>
            <a:endParaRPr sz="3600" b="1" dirty="0"/>
          </a:p>
        </p:txBody>
      </p:sp>
      <p:sp>
        <p:nvSpPr>
          <p:cNvPr id="11" name="Google Shape;13;p15">
            <a:extLst>
              <a:ext uri="{FF2B5EF4-FFF2-40B4-BE49-F238E27FC236}">
                <a16:creationId xmlns="" xmlns:a16="http://schemas.microsoft.com/office/drawing/2014/main" id="{EA7CE3F3-017F-EFB0-5DD2-856D4C977D05}"/>
              </a:ext>
            </a:extLst>
          </p:cNvPr>
          <p:cNvSpPr txBox="1"/>
          <p:nvPr userDrawn="1"/>
        </p:nvSpPr>
        <p:spPr>
          <a:xfrm>
            <a:off x="2132321" y="121456"/>
            <a:ext cx="873957" cy="1480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6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LỚP</a:t>
            </a:r>
            <a:endParaRPr b="1" dirty="0"/>
          </a:p>
          <a:p>
            <a:pPr marL="0" marR="0" lvl="0" indent="0" algn="ctr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11</a:t>
            </a:r>
            <a:endParaRPr sz="4800" b="1" i="0" u="none" strike="noStrike" cap="none" dirty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2" name="Google Shape;14;p15">
            <a:extLst>
              <a:ext uri="{FF2B5EF4-FFF2-40B4-BE49-F238E27FC236}">
                <a16:creationId xmlns="" xmlns:a16="http://schemas.microsoft.com/office/drawing/2014/main" id="{6EDD2DDD-7798-23DC-1DE5-D2FE21B329BC}"/>
              </a:ext>
            </a:extLst>
          </p:cNvPr>
          <p:cNvSpPr txBox="1"/>
          <p:nvPr userDrawn="1"/>
        </p:nvSpPr>
        <p:spPr>
          <a:xfrm>
            <a:off x="5247274" y="626598"/>
            <a:ext cx="2010487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BÀI 13</a:t>
            </a:r>
            <a:endParaRPr sz="3600" b="1" i="0" u="none" strike="noStrike" cap="none" dirty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3" name="Google Shape;10;p15">
            <a:extLst>
              <a:ext uri="{FF2B5EF4-FFF2-40B4-BE49-F238E27FC236}">
                <a16:creationId xmlns="" xmlns:a16="http://schemas.microsoft.com/office/drawing/2014/main" id="{6921CDAB-DFFB-859D-D802-691E0FA918C0}"/>
              </a:ext>
            </a:extLst>
          </p:cNvPr>
          <p:cNvPicPr preferRelativeResize="0"/>
          <p:nvPr userDrawn="1"/>
        </p:nvPicPr>
        <p:blipFill rotWithShape="1">
          <a:blip r:embed="rId1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l="7943" b="-4419"/>
          <a:stretch>
            <a:fillRect/>
          </a:stretch>
        </p:blipFill>
        <p:spPr>
          <a:xfrm>
            <a:off x="1" y="-134029"/>
            <a:ext cx="12192000" cy="743157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1;p15">
            <a:extLst>
              <a:ext uri="{FF2B5EF4-FFF2-40B4-BE49-F238E27FC236}">
                <a16:creationId xmlns="" xmlns:a16="http://schemas.microsoft.com/office/drawing/2014/main" id="{9BD8A69C-5D7E-EF8B-3234-6F3A827C6E25}"/>
              </a:ext>
            </a:extLst>
          </p:cNvPr>
          <p:cNvSpPr txBox="1"/>
          <p:nvPr userDrawn="1"/>
        </p:nvSpPr>
        <p:spPr>
          <a:xfrm>
            <a:off x="2661766" y="-137371"/>
            <a:ext cx="9483728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rgbClr val="0070C0"/>
                </a:solidFill>
                <a:latin typeface="Questrial"/>
                <a:ea typeface="Questrial"/>
                <a:cs typeface="Questrial"/>
                <a:sym typeface="Questrial"/>
              </a:rPr>
              <a:t>ESTER - LIPID</a:t>
            </a:r>
            <a:endParaRPr sz="4000" b="1" i="0" u="none" strike="noStrike" cap="none" dirty="0">
              <a:solidFill>
                <a:srgbClr val="0070C0"/>
              </a:solidFill>
              <a:latin typeface="Tahoma" panose="020B0604030504040204"/>
              <a:ea typeface="Tahoma" panose="020B0604030504040204"/>
              <a:cs typeface="Tahoma" panose="020B0604030504040204"/>
              <a:sym typeface="Tahoma" panose="020B0604030504040204"/>
            </a:endParaRPr>
          </a:p>
        </p:txBody>
      </p:sp>
      <p:sp>
        <p:nvSpPr>
          <p:cNvPr id="15" name="Google Shape;12;p15">
            <a:extLst>
              <a:ext uri="{FF2B5EF4-FFF2-40B4-BE49-F238E27FC236}">
                <a16:creationId xmlns="" xmlns:a16="http://schemas.microsoft.com/office/drawing/2014/main" id="{96A0F8C4-F8D7-0459-A427-7C5A11B22A1C}"/>
              </a:ext>
            </a:extLst>
          </p:cNvPr>
          <p:cNvSpPr txBox="1"/>
          <p:nvPr userDrawn="1"/>
        </p:nvSpPr>
        <p:spPr>
          <a:xfrm>
            <a:off x="734047" y="-68084"/>
            <a:ext cx="1193673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0070C0"/>
                </a:solidFill>
                <a:latin typeface="Questrial"/>
                <a:ea typeface="Questrial"/>
                <a:cs typeface="Questrial"/>
                <a:sym typeface="Questrial"/>
              </a:rPr>
              <a:t>Chương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0070C0"/>
                </a:solidFill>
                <a:latin typeface="Questrial"/>
                <a:ea typeface="Questrial"/>
                <a:cs typeface="Questrial"/>
                <a:sym typeface="Questrial"/>
              </a:rPr>
              <a:t>1</a:t>
            </a:r>
            <a:endParaRPr sz="2000" b="1" dirty="0">
              <a:solidFill>
                <a:srgbClr val="0070C0"/>
              </a:solidFill>
            </a:endParaRPr>
          </a:p>
        </p:txBody>
      </p:sp>
      <p:sp>
        <p:nvSpPr>
          <p:cNvPr id="16" name="Google Shape;13;p15">
            <a:extLst>
              <a:ext uri="{FF2B5EF4-FFF2-40B4-BE49-F238E27FC236}">
                <a16:creationId xmlns="" xmlns:a16="http://schemas.microsoft.com/office/drawing/2014/main" id="{89A15E66-DA8A-FE5A-ACA4-636B266E65E5}"/>
              </a:ext>
            </a:extLst>
          </p:cNvPr>
          <p:cNvSpPr txBox="1"/>
          <p:nvPr userDrawn="1"/>
        </p:nvSpPr>
        <p:spPr>
          <a:xfrm>
            <a:off x="-200896" y="-51408"/>
            <a:ext cx="1073849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070C0"/>
                </a:solidFill>
                <a:latin typeface="Questrial"/>
                <a:ea typeface="Questrial"/>
                <a:cs typeface="Questrial"/>
                <a:sym typeface="Questrial"/>
              </a:rPr>
              <a:t>CT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070C0"/>
                </a:solidFill>
                <a:latin typeface="Questrial"/>
                <a:ea typeface="Questrial"/>
                <a:cs typeface="Questrial"/>
                <a:sym typeface="Questrial"/>
              </a:rPr>
              <a:t>ST</a:t>
            </a:r>
            <a:endParaRPr sz="3600" b="1" i="0" u="none" strike="noStrike" cap="none" dirty="0">
              <a:solidFill>
                <a:srgbClr val="0070C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7" name="Google Shape;14;p15">
            <a:extLst>
              <a:ext uri="{FF2B5EF4-FFF2-40B4-BE49-F238E27FC236}">
                <a16:creationId xmlns="" xmlns:a16="http://schemas.microsoft.com/office/drawing/2014/main" id="{F1D5915A-C034-98D8-6ED7-F2A120264595}"/>
              </a:ext>
            </a:extLst>
          </p:cNvPr>
          <p:cNvSpPr txBox="1"/>
          <p:nvPr userDrawn="1"/>
        </p:nvSpPr>
        <p:spPr>
          <a:xfrm>
            <a:off x="1292992" y="-38380"/>
            <a:ext cx="2010487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070C0"/>
                </a:solidFill>
                <a:latin typeface="Questrial"/>
                <a:ea typeface="Questrial"/>
                <a:cs typeface="Questrial"/>
                <a:sym typeface="Questrial"/>
              </a:rPr>
              <a:t>BÀI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070C0"/>
                </a:solidFill>
                <a:latin typeface="Questrial"/>
                <a:ea typeface="Questrial"/>
                <a:cs typeface="Questrial"/>
                <a:sym typeface="Questrial"/>
              </a:rPr>
              <a:t>1</a:t>
            </a:r>
            <a:endParaRPr sz="1800" b="1" i="0" u="none" strike="noStrike" cap="none" dirty="0">
              <a:solidFill>
                <a:srgbClr val="0070C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7" r:id="rId6"/>
    <p:sldLayoutId id="2147483655" r:id="rId7"/>
    <p:sldLayoutId id="214748365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#9Slide03 Sofia Pro Soft Bold" panose="020B0000000000000000" pitchFamily="34" charset="0"/>
          <a:ea typeface="Calibri" panose="020F0502020204030204" charset="0"/>
          <a:cs typeface="Calibri" panose="020F050202020403020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#9Slide03 Sofia Pro Soft Bold" panose="020B0000000000000000" pitchFamily="34" charset="0"/>
          <a:ea typeface="Calibri" panose="020F0502020204030204" charset="0"/>
          <a:cs typeface="Calibri" panose="020F050202020403020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charset="0"/>
          <a:ea typeface="Calibri" panose="020F0502020204030204" charset="0"/>
          <a:cs typeface="Calibri" panose="020F050202020403020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charset="0"/>
          <a:ea typeface="Calibri" panose="020F0502020204030204" charset="0"/>
          <a:cs typeface="Calibri" panose="020F050202020403020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charset="0"/>
          <a:ea typeface="Calibri" panose="020F0502020204030204" charset="0"/>
          <a:cs typeface="Calibri" panose="020F050202020403020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charset="0"/>
          <a:ea typeface="Calibri" panose="020F0502020204030204" charset="0"/>
          <a:cs typeface="Calibri" panose="020F050202020403020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="" xmlns:a16="http://schemas.microsoft.com/office/drawing/2014/main" id="{84B49D7C-AED9-F0D8-DE44-D3AC033DB8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69216" y="3429000"/>
            <a:ext cx="8477641" cy="2387600"/>
          </a:xfrm>
        </p:spPr>
        <p:txBody>
          <a:bodyPr/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III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Subtitle 6">
            <a:extLst>
              <a:ext uri="{FF2B5EF4-FFF2-40B4-BE49-F238E27FC236}">
                <a16:creationId xmlns="" xmlns:a16="http://schemas.microsoft.com/office/drawing/2014/main" id="{1282E561-BEF2-AD24-3134-1994463949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8689" y="5159778"/>
            <a:ext cx="9144000" cy="656822"/>
          </a:xfrm>
        </p:spPr>
        <p:txBody>
          <a:bodyPr>
            <a:normAutofit lnSpcReduction="10000"/>
          </a:bodyPr>
          <a:lstStyle/>
          <a:p>
            <a:r>
              <a:rPr lang="en-US" sz="4400" dirty="0" smtClean="0"/>
              <a:t>ÔN TẬP CHƯƠNG III</a:t>
            </a:r>
            <a:endParaRPr lang="en-US" sz="4400" dirty="0"/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 descr="e7d195523061f1c0deeec63e560781cfd59afb0ea006f2a87ABB68BF51EA6619813959095094C18C62A12F549504892A4AAA8C1554C6663626E05CA27F281A14E6983772AFC3FB97135759321DEA3D70DBDC3F267C2A72094B3A9B655CEBC4A445944AB6F04D4566D28CDB915840310B983D9CB53150E02C53515D74B3A50BE16B4C01DB772DD75A6907B2F45F8222C2"/>
          <p:cNvSpPr/>
          <p:nvPr/>
        </p:nvSpPr>
        <p:spPr>
          <a:xfrm flipH="1">
            <a:off x="2495508" y="0"/>
            <a:ext cx="9696492" cy="1280160"/>
          </a:xfrm>
          <a:prstGeom prst="rect">
            <a:avLst/>
          </a:prstGeom>
          <a:solidFill>
            <a:srgbClr val="82C69F"/>
          </a:solidFill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2"/>
                </a:solidFill>
                <a:latin typeface="+mn-lt"/>
                <a:ea typeface="仿宋_GB2312" pitchFamily="49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SimSun" panose="02010600030101010101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SimSun" panose="02010600030101010101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SimSun" panose="02010600030101010101" pitchFamily="2" charset="-122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 dirty="0">
              <a:solidFill>
                <a:schemeClr val="tx1"/>
              </a:solidFill>
              <a:latin typeface="#9Slide03 Sofia Pro Soft Bold" panose="020B0000000000000000" pitchFamily="34" charset="0"/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4" name="Rectangle 6" descr="e7d195523061f1c0deeec63e560781cfd59afb0ea006f2a87ABB68BF51EA6619813959095094C18C62A12F549504892A4AAA8C1554C6663626E05CA27F281A14E6983772AFC3FB97135759321DEA3D70DBDC3F267C2A72094B3A9B655CEBC4A445944AB6F04D4566D28CDB915840310B983D9CB53150E02C53515D74B3A50BE16B4C01DB772DD75A6907B2F45F8222C2"/>
          <p:cNvSpPr/>
          <p:nvPr/>
        </p:nvSpPr>
        <p:spPr>
          <a:xfrm flipH="1">
            <a:off x="0" y="0"/>
            <a:ext cx="2495508" cy="1280160"/>
          </a:xfrm>
          <a:prstGeom prst="rect">
            <a:avLst/>
          </a:prstGeom>
          <a:solidFill>
            <a:srgbClr val="F5C13A"/>
          </a:solidFill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2"/>
                </a:solidFill>
                <a:latin typeface="+mn-lt"/>
                <a:ea typeface="仿宋_GB2312" pitchFamily="49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SimSun" panose="02010600030101010101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SimSun" panose="02010600030101010101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SimSun" panose="02010600030101010101" pitchFamily="2" charset="-122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 dirty="0">
              <a:solidFill>
                <a:schemeClr val="tx1"/>
              </a:solidFill>
              <a:latin typeface="#9Slide03 Sofia Pro Soft Bold" panose="020B0000000000000000" pitchFamily="34" charset="0"/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993419" y="169848"/>
            <a:ext cx="77122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err="1" smtClean="0">
                <a:solidFill>
                  <a:schemeClr val="bg1"/>
                </a:solidFill>
                <a:latin typeface="#9Slide03 Sofia Pro Soft Bold" panose="020B0000000000000000" pitchFamily="34" charset="0"/>
                <a:ea typeface="Calibri" panose="020F0502020204030204" charset="0"/>
                <a:cs typeface="Calibri" panose="020F0502020204030204" charset="0"/>
              </a:rPr>
              <a:t>Câu</a:t>
            </a:r>
            <a:r>
              <a:rPr lang="en-US" altLang="zh-CN" sz="4800" b="1" dirty="0" smtClean="0">
                <a:solidFill>
                  <a:schemeClr val="bg1"/>
                </a:solidFill>
                <a:latin typeface="#9Slide03 Sofia Pro Soft Bold" panose="020B0000000000000000" pitchFamily="34" charset="0"/>
                <a:ea typeface="Calibri" panose="020F0502020204030204" charset="0"/>
                <a:cs typeface="Calibri" panose="020F0502020204030204" charset="0"/>
              </a:rPr>
              <a:t> 2</a:t>
            </a:r>
            <a:endParaRPr lang="zh-CN" altLang="en-US" sz="4800" b="1" dirty="0">
              <a:solidFill>
                <a:schemeClr val="bg1"/>
              </a:solidFill>
              <a:latin typeface="#9Slide03 Sofia Pro Soft Bold" panose="020B0000000000000000" pitchFamily="34" charset="0"/>
              <a:ea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1" t="15318" r="15590" b="76144"/>
          <a:stretch>
            <a:fillRect/>
          </a:stretch>
        </p:blipFill>
        <p:spPr>
          <a:xfrm>
            <a:off x="209785" y="333096"/>
            <a:ext cx="2068925" cy="667749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67" t="37867" r="28394" b="58235"/>
          <a:stretch>
            <a:fillRect/>
          </a:stretch>
        </p:blipFill>
        <p:spPr>
          <a:xfrm>
            <a:off x="8891105" y="381583"/>
            <a:ext cx="2813215" cy="6192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92392" y="2934420"/>
            <a:ext cx="571433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pt-BR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Cu(OH)</a:t>
            </a:r>
            <a:r>
              <a:rPr lang="pt-BR" sz="26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</a:t>
            </a:r>
            <a:r>
              <a:rPr lang="pt-BR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FeCl</a:t>
            </a:r>
            <a:r>
              <a:rPr lang="pt-BR" sz="26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</a:t>
            </a:r>
            <a:r>
              <a:rPr lang="pt-BR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HCl, HNO</a:t>
            </a:r>
            <a:r>
              <a:rPr lang="pt-BR" sz="26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74765" y="1784125"/>
            <a:ext cx="1127324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các chất sau: Cu(OH)</a:t>
            </a:r>
            <a:r>
              <a:rPr lang="pt-BR" sz="26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NaOH, Na</a:t>
            </a:r>
            <a:r>
              <a:rPr lang="pt-BR" sz="26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pt-BR" sz="26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pt-BR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FeCl</a:t>
            </a:r>
            <a:r>
              <a:rPr lang="pt-BR" sz="26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pt-BR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HCl, nước Br</a:t>
            </a:r>
            <a:r>
              <a:rPr lang="pt-BR" sz="26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HNO</a:t>
            </a:r>
            <a:r>
              <a:rPr lang="pt-BR" sz="26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Có bao nhiêu chất </a:t>
            </a:r>
            <a:r>
              <a:rPr lang="pt-BR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 thể phản </a:t>
            </a:r>
            <a:r>
              <a:rPr lang="pt-BR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ứng được với dung dịch chứa methylamine </a:t>
            </a: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1505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 descr="e7d195523061f1c0deeec63e560781cfd59afb0ea006f2a87ABB68BF51EA6619813959095094C18C62A12F549504892A4AAA8C1554C6663626E05CA27F281A14E6983772AFC3FB97135759321DEA3D70DBDC3F267C2A72094B3A9B655CEBC4A445944AB6F04D4566D28CDB915840310B983D9CB53150E02C53515D74B3A50BE16B4C01DB772DD75A6907B2F45F8222C2"/>
          <p:cNvSpPr/>
          <p:nvPr/>
        </p:nvSpPr>
        <p:spPr>
          <a:xfrm flipH="1">
            <a:off x="2495508" y="0"/>
            <a:ext cx="9696492" cy="1280160"/>
          </a:xfrm>
          <a:prstGeom prst="rect">
            <a:avLst/>
          </a:prstGeom>
          <a:solidFill>
            <a:srgbClr val="82C69F"/>
          </a:solidFill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2"/>
                </a:solidFill>
                <a:latin typeface="+mn-lt"/>
                <a:ea typeface="仿宋_GB2312" pitchFamily="49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SimSun" panose="02010600030101010101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SimSun" panose="02010600030101010101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SimSun" panose="02010600030101010101" pitchFamily="2" charset="-122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 dirty="0">
              <a:solidFill>
                <a:schemeClr val="tx1"/>
              </a:solidFill>
              <a:latin typeface="#9Slide03 Sofia Pro Soft Bold" panose="020B0000000000000000" pitchFamily="34" charset="0"/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4" name="Rectangle 6" descr="e7d195523061f1c0deeec63e560781cfd59afb0ea006f2a87ABB68BF51EA6619813959095094C18C62A12F549504892A4AAA8C1554C6663626E05CA27F281A14E6983772AFC3FB97135759321DEA3D70DBDC3F267C2A72094B3A9B655CEBC4A445944AB6F04D4566D28CDB915840310B983D9CB53150E02C53515D74B3A50BE16B4C01DB772DD75A6907B2F45F8222C2"/>
          <p:cNvSpPr/>
          <p:nvPr/>
        </p:nvSpPr>
        <p:spPr>
          <a:xfrm flipH="1">
            <a:off x="0" y="0"/>
            <a:ext cx="2495508" cy="1280160"/>
          </a:xfrm>
          <a:prstGeom prst="rect">
            <a:avLst/>
          </a:prstGeom>
          <a:solidFill>
            <a:srgbClr val="F5C13A"/>
          </a:solidFill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2"/>
                </a:solidFill>
                <a:latin typeface="+mn-lt"/>
                <a:ea typeface="仿宋_GB2312" pitchFamily="49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SimSun" panose="02010600030101010101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SimSun" panose="02010600030101010101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SimSun" panose="02010600030101010101" pitchFamily="2" charset="-122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 dirty="0">
              <a:solidFill>
                <a:schemeClr val="tx1"/>
              </a:solidFill>
              <a:latin typeface="#9Slide03 Sofia Pro Soft Bold" panose="020B0000000000000000" pitchFamily="34" charset="0"/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993419" y="169848"/>
            <a:ext cx="77122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err="1" smtClean="0">
                <a:solidFill>
                  <a:schemeClr val="bg1"/>
                </a:solidFill>
                <a:latin typeface="#9Slide03 Sofia Pro Soft Bold" panose="020B0000000000000000" pitchFamily="34" charset="0"/>
                <a:ea typeface="Calibri" panose="020F0502020204030204" charset="0"/>
                <a:cs typeface="Calibri" panose="020F0502020204030204" charset="0"/>
              </a:rPr>
              <a:t>Câu</a:t>
            </a:r>
            <a:r>
              <a:rPr lang="en-US" altLang="zh-CN" sz="4800" b="1" dirty="0" smtClean="0">
                <a:solidFill>
                  <a:schemeClr val="bg1"/>
                </a:solidFill>
                <a:latin typeface="#9Slide03 Sofia Pro Soft Bold" panose="020B0000000000000000" pitchFamily="34" charset="0"/>
                <a:ea typeface="Calibri" panose="020F0502020204030204" charset="0"/>
                <a:cs typeface="Calibri" panose="020F0502020204030204" charset="0"/>
              </a:rPr>
              <a:t> 3</a:t>
            </a:r>
            <a:endParaRPr lang="zh-CN" altLang="en-US" sz="4800" b="1" dirty="0">
              <a:solidFill>
                <a:schemeClr val="bg1"/>
              </a:solidFill>
              <a:latin typeface="#9Slide03 Sofia Pro Soft Bold" panose="020B0000000000000000" pitchFamily="34" charset="0"/>
              <a:ea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1" t="15318" r="15590" b="76144"/>
          <a:stretch>
            <a:fillRect/>
          </a:stretch>
        </p:blipFill>
        <p:spPr>
          <a:xfrm>
            <a:off x="209785" y="333096"/>
            <a:ext cx="2068925" cy="667749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67" t="37867" r="28394" b="58235"/>
          <a:stretch>
            <a:fillRect/>
          </a:stretch>
        </p:blipFill>
        <p:spPr>
          <a:xfrm>
            <a:off x="8891105" y="381583"/>
            <a:ext cx="2813215" cy="6192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84724" y="5089792"/>
            <a:ext cx="390479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pt-BR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 và (5)</a:t>
            </a:r>
            <a:endParaRPr lang="en-US" sz="2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92331" y="1491895"/>
            <a:ext cx="11273246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 Aniline có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tính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base, dung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dịch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aniline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làm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đổi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màu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tím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amino acid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</a:t>
            </a:r>
            <a:r>
              <a:rPr lang="en-US" sz="2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COOH.</a:t>
            </a: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(3)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peptide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biuret.</a:t>
            </a: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(4) Alanine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phản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ứng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bromine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tủa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(5) Ở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methylamine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tan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(6) Dung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glutamic acid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2294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 descr="e7d195523061f1c0deeec63e560781cfd59afb0ea006f2a87ABB68BF51EA6619813959095094C18C62A12F549504892A4AAA8C1554C6663626E05CA27F281A14E6983772AFC3FB97135759321DEA3D70DBDC3F267C2A72094B3A9B655CEBC4A445944AB6F04D4566D28CDB915840310B983D9CB53150E02C53515D74B3A50BE16B4C01DB772DD75A6907B2F45F8222C2"/>
          <p:cNvSpPr/>
          <p:nvPr/>
        </p:nvSpPr>
        <p:spPr>
          <a:xfrm flipH="1">
            <a:off x="2495508" y="0"/>
            <a:ext cx="9696492" cy="1280160"/>
          </a:xfrm>
          <a:prstGeom prst="rect">
            <a:avLst/>
          </a:prstGeom>
          <a:solidFill>
            <a:srgbClr val="82C69F"/>
          </a:solidFill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2"/>
                </a:solidFill>
                <a:latin typeface="+mn-lt"/>
                <a:ea typeface="仿宋_GB2312" pitchFamily="49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SimSun" panose="02010600030101010101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SimSun" panose="02010600030101010101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SimSun" panose="02010600030101010101" pitchFamily="2" charset="-122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 dirty="0">
              <a:solidFill>
                <a:schemeClr val="tx1"/>
              </a:solidFill>
              <a:latin typeface="#9Slide03 Sofia Pro Soft Bold" panose="020B0000000000000000" pitchFamily="34" charset="0"/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4" name="Rectangle 6" descr="e7d195523061f1c0deeec63e560781cfd59afb0ea006f2a87ABB68BF51EA6619813959095094C18C62A12F549504892A4AAA8C1554C6663626E05CA27F281A14E6983772AFC3FB97135759321DEA3D70DBDC3F267C2A72094B3A9B655CEBC4A445944AB6F04D4566D28CDB915840310B983D9CB53150E02C53515D74B3A50BE16B4C01DB772DD75A6907B2F45F8222C2"/>
          <p:cNvSpPr/>
          <p:nvPr/>
        </p:nvSpPr>
        <p:spPr>
          <a:xfrm flipH="1">
            <a:off x="0" y="0"/>
            <a:ext cx="2495508" cy="1280160"/>
          </a:xfrm>
          <a:prstGeom prst="rect">
            <a:avLst/>
          </a:prstGeom>
          <a:solidFill>
            <a:srgbClr val="F5C13A"/>
          </a:solidFill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2"/>
                </a:solidFill>
                <a:latin typeface="+mn-lt"/>
                <a:ea typeface="仿宋_GB2312" pitchFamily="49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SimSun" panose="02010600030101010101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SimSun" panose="02010600030101010101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SimSun" panose="02010600030101010101" pitchFamily="2" charset="-122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 dirty="0">
              <a:solidFill>
                <a:schemeClr val="tx1"/>
              </a:solidFill>
              <a:latin typeface="#9Slide03 Sofia Pro Soft Bold" panose="020B0000000000000000" pitchFamily="34" charset="0"/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993419" y="169848"/>
            <a:ext cx="77122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err="1" smtClean="0">
                <a:solidFill>
                  <a:schemeClr val="bg1"/>
                </a:solidFill>
                <a:latin typeface="#9Slide03 Sofia Pro Soft Bold" panose="020B0000000000000000" pitchFamily="34" charset="0"/>
                <a:ea typeface="Calibri" panose="020F0502020204030204" charset="0"/>
                <a:cs typeface="Calibri" panose="020F0502020204030204" charset="0"/>
              </a:rPr>
              <a:t>Câu</a:t>
            </a:r>
            <a:r>
              <a:rPr lang="en-US" altLang="zh-CN" sz="4800" b="1" dirty="0" smtClean="0">
                <a:solidFill>
                  <a:schemeClr val="bg1"/>
                </a:solidFill>
                <a:latin typeface="#9Slide03 Sofia Pro Soft Bold" panose="020B0000000000000000" pitchFamily="34" charset="0"/>
                <a:ea typeface="Calibri" panose="020F0502020204030204" charset="0"/>
                <a:cs typeface="Calibri" panose="020F0502020204030204" charset="0"/>
              </a:rPr>
              <a:t> 4</a:t>
            </a:r>
            <a:endParaRPr lang="zh-CN" altLang="en-US" sz="4800" b="1" dirty="0">
              <a:solidFill>
                <a:schemeClr val="bg1"/>
              </a:solidFill>
              <a:latin typeface="#9Slide03 Sofia Pro Soft Bold" panose="020B0000000000000000" pitchFamily="34" charset="0"/>
              <a:ea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1" t="15318" r="15590" b="76144"/>
          <a:stretch>
            <a:fillRect/>
          </a:stretch>
        </p:blipFill>
        <p:spPr>
          <a:xfrm>
            <a:off x="209785" y="333096"/>
            <a:ext cx="2068925" cy="667749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67" t="37867" r="28394" b="58235"/>
          <a:stretch>
            <a:fillRect/>
          </a:stretch>
        </p:blipFill>
        <p:spPr>
          <a:xfrm>
            <a:off x="8891105" y="381583"/>
            <a:ext cx="2813215" cy="6192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75718" y="6331812"/>
            <a:ext cx="612548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pt-BR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(1); (2); (3); (4) và (5)</a:t>
            </a:r>
            <a:endParaRPr lang="en-US" sz="2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1898" y="1212580"/>
            <a:ext cx="11677415" cy="5153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600" b="1" dirty="0">
                <a:latin typeface="Times New Roman" panose="02020603050405020304" pitchFamily="18" charset="0"/>
                <a:ea typeface="Calibri" panose="020F0502020204030204" pitchFamily="34" charset="0"/>
              </a:rPr>
              <a:t>Cho </a:t>
            </a:r>
            <a:r>
              <a:rPr lang="en-US" sz="26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6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phát</a:t>
            </a:r>
            <a:r>
              <a:rPr lang="en-US" sz="26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biểu</a:t>
            </a:r>
            <a:r>
              <a:rPr lang="en-US" sz="26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endParaRPr lang="en-US" sz="26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(1)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Khi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đun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nóng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lòng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trắng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trứng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sẽ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xảy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đông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tụ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180340" algn="l"/>
                <a:tab pos="1620520" algn="l"/>
                <a:tab pos="3060700" algn="l"/>
                <a:tab pos="4500880" algn="l"/>
              </a:tabLst>
            </a:pP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(2)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base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alinine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yếu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hơn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methylamine.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171450" algn="l"/>
                <a:tab pos="1828800" algn="l"/>
                <a:tab pos="3371850" algn="l"/>
                <a:tab pos="4972050" algn="l"/>
              </a:tabLst>
            </a:pP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(3)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tử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amine, amino acid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protein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luôn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nguyên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tố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nitrogen.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BR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(4) Khi thủy phân hoàn toàn peptide trong môi trường acid hoặc kiềm, thu được các ɑ-amino axit.</a:t>
            </a:r>
            <a:endParaRPr lang="en-US" sz="2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BR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(5) Để phân biệt ba chất: CH</a:t>
            </a:r>
            <a:r>
              <a:rPr lang="pt-BR" sz="2600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r>
              <a:rPr lang="pt-BR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COOH, CH</a:t>
            </a:r>
            <a:r>
              <a:rPr lang="pt-BR" sz="2600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r>
              <a:rPr lang="pt-BR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NH</a:t>
            </a:r>
            <a:r>
              <a:rPr lang="pt-BR" sz="2600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pt-BR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và H</a:t>
            </a:r>
            <a:r>
              <a:rPr lang="pt-BR" sz="2600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pt-BR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NCH</a:t>
            </a:r>
            <a:r>
              <a:rPr lang="pt-BR" sz="2600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pt-BR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COOH chỉ cần dùng quỳ tím.</a:t>
            </a:r>
            <a:endParaRPr lang="en-US" sz="2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(6) Amino acid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chất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hữu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cơ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đa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chức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tử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chứa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đồng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thời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nhóm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amino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nhóm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carboxyl.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6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6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6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phát</a:t>
            </a:r>
            <a:r>
              <a:rPr lang="en-US" sz="26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biểu</a:t>
            </a:r>
            <a:r>
              <a:rPr lang="en-US" sz="26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sz="26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6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bao</a:t>
            </a:r>
            <a:r>
              <a:rPr lang="en-US" sz="26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nhiêu</a:t>
            </a:r>
            <a:r>
              <a:rPr lang="en-US" sz="26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phát</a:t>
            </a:r>
            <a:r>
              <a:rPr lang="en-US" sz="26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biểu</a:t>
            </a:r>
            <a:r>
              <a:rPr lang="en-US" sz="26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đúng</a:t>
            </a:r>
            <a:endParaRPr lang="en-US" sz="26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1219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 descr="e7d195523061f1c0deeec63e560781cfd59afb0ea006f2a87ABB68BF51EA6619813959095094C18C62A12F549504892A4AAA8C1554C6663626E05CA27F281A14E6983772AFC3FB97135759321DEA3D70DBDC3F267C2A72094B3A9B655CEBC4A445944AB6F04D4566D28CDB915840310B983D9CB53150E02C53515D74B3A50BE16B4C01DB772DD75A6907B2F45F8222C2"/>
          <p:cNvSpPr/>
          <p:nvPr/>
        </p:nvSpPr>
        <p:spPr>
          <a:xfrm flipH="1">
            <a:off x="2495508" y="0"/>
            <a:ext cx="9696492" cy="1280160"/>
          </a:xfrm>
          <a:prstGeom prst="rect">
            <a:avLst/>
          </a:prstGeom>
          <a:solidFill>
            <a:srgbClr val="82C69F"/>
          </a:solidFill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2"/>
                </a:solidFill>
                <a:latin typeface="+mn-lt"/>
                <a:ea typeface="仿宋_GB2312" pitchFamily="49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SimSun" panose="02010600030101010101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SimSun" panose="02010600030101010101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SimSun" panose="02010600030101010101" pitchFamily="2" charset="-122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 dirty="0">
              <a:solidFill>
                <a:schemeClr val="tx1"/>
              </a:solidFill>
              <a:latin typeface="#9Slide03 Sofia Pro Soft Bold" panose="020B0000000000000000" pitchFamily="34" charset="0"/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4" name="Rectangle 6" descr="e7d195523061f1c0deeec63e560781cfd59afb0ea006f2a87ABB68BF51EA6619813959095094C18C62A12F549504892A4AAA8C1554C6663626E05CA27F281A14E6983772AFC3FB97135759321DEA3D70DBDC3F267C2A72094B3A9B655CEBC4A445944AB6F04D4566D28CDB915840310B983D9CB53150E02C53515D74B3A50BE16B4C01DB772DD75A6907B2F45F8222C2"/>
          <p:cNvSpPr/>
          <p:nvPr/>
        </p:nvSpPr>
        <p:spPr>
          <a:xfrm flipH="1">
            <a:off x="0" y="0"/>
            <a:ext cx="2495508" cy="1280160"/>
          </a:xfrm>
          <a:prstGeom prst="rect">
            <a:avLst/>
          </a:prstGeom>
          <a:solidFill>
            <a:srgbClr val="F5C13A"/>
          </a:solidFill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2"/>
                </a:solidFill>
                <a:latin typeface="+mn-lt"/>
                <a:ea typeface="仿宋_GB2312" pitchFamily="49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SimSun" panose="02010600030101010101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SimSun" panose="02010600030101010101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SimSun" panose="02010600030101010101" pitchFamily="2" charset="-122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 dirty="0">
              <a:solidFill>
                <a:schemeClr val="tx1"/>
              </a:solidFill>
              <a:latin typeface="#9Slide03 Sofia Pro Soft Bold" panose="020B0000000000000000" pitchFamily="34" charset="0"/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993419" y="169848"/>
            <a:ext cx="77122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err="1" smtClean="0">
                <a:solidFill>
                  <a:schemeClr val="bg1"/>
                </a:solidFill>
                <a:latin typeface="#9Slide03 Sofia Pro Soft Bold" panose="020B0000000000000000" pitchFamily="34" charset="0"/>
                <a:ea typeface="Calibri" panose="020F0502020204030204" charset="0"/>
                <a:cs typeface="Calibri" panose="020F0502020204030204" charset="0"/>
              </a:rPr>
              <a:t>Hoạt</a:t>
            </a:r>
            <a:r>
              <a:rPr lang="en-US" altLang="zh-CN" sz="4800" b="1" dirty="0" smtClean="0">
                <a:solidFill>
                  <a:schemeClr val="bg1"/>
                </a:solidFill>
                <a:latin typeface="#9Slide03 Sofia Pro Soft Bold" panose="020B0000000000000000" pitchFamily="34" charset="0"/>
                <a:ea typeface="Calibri" panose="020F0502020204030204" charset="0"/>
                <a:cs typeface="Calibri" panose="020F0502020204030204" charset="0"/>
              </a:rPr>
              <a:t> </a:t>
            </a:r>
            <a:r>
              <a:rPr lang="en-US" altLang="zh-CN" sz="4800" b="1" dirty="0" err="1" smtClean="0">
                <a:solidFill>
                  <a:schemeClr val="bg1"/>
                </a:solidFill>
                <a:latin typeface="#9Slide03 Sofia Pro Soft Bold" panose="020B0000000000000000" pitchFamily="34" charset="0"/>
                <a:ea typeface="Calibri" panose="020F0502020204030204" charset="0"/>
                <a:cs typeface="Calibri" panose="020F0502020204030204" charset="0"/>
              </a:rPr>
              <a:t>động</a:t>
            </a:r>
            <a:r>
              <a:rPr lang="en-US" altLang="zh-CN" sz="4800" b="1" dirty="0" smtClean="0">
                <a:solidFill>
                  <a:schemeClr val="bg1"/>
                </a:solidFill>
                <a:latin typeface="#9Slide03 Sofia Pro Soft Bold" panose="020B0000000000000000" pitchFamily="34" charset="0"/>
                <a:ea typeface="Calibri" panose="020F0502020204030204" charset="0"/>
                <a:cs typeface="Calibri" panose="020F0502020204030204" charset="0"/>
              </a:rPr>
              <a:t> 4 (5 </a:t>
            </a:r>
            <a:r>
              <a:rPr lang="en-US" altLang="zh-CN" sz="4800" b="1" dirty="0" err="1" smtClean="0">
                <a:solidFill>
                  <a:schemeClr val="bg1"/>
                </a:solidFill>
                <a:latin typeface="#9Slide03 Sofia Pro Soft Bold" panose="020B0000000000000000" pitchFamily="34" charset="0"/>
                <a:ea typeface="Calibri" panose="020F0502020204030204" charset="0"/>
                <a:cs typeface="Calibri" panose="020F0502020204030204" charset="0"/>
              </a:rPr>
              <a:t>phút</a:t>
            </a:r>
            <a:r>
              <a:rPr lang="en-US" altLang="zh-CN" sz="4800" b="1" dirty="0" smtClean="0">
                <a:solidFill>
                  <a:schemeClr val="bg1"/>
                </a:solidFill>
                <a:latin typeface="#9Slide03 Sofia Pro Soft Bold" panose="020B0000000000000000" pitchFamily="34" charset="0"/>
                <a:ea typeface="Calibri" panose="020F0502020204030204" charset="0"/>
                <a:cs typeface="Calibri" panose="020F0502020204030204" charset="0"/>
              </a:rPr>
              <a:t>)</a:t>
            </a:r>
            <a:endParaRPr lang="zh-CN" altLang="en-US" sz="4800" b="1" dirty="0">
              <a:solidFill>
                <a:schemeClr val="bg1"/>
              </a:solidFill>
              <a:latin typeface="#9Slide03 Sofia Pro Soft Bold" panose="020B0000000000000000" pitchFamily="34" charset="0"/>
              <a:ea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1" t="15318" r="15590" b="76144"/>
          <a:stretch>
            <a:fillRect/>
          </a:stretch>
        </p:blipFill>
        <p:spPr>
          <a:xfrm>
            <a:off x="209785" y="333096"/>
            <a:ext cx="2068925" cy="667749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67" t="37867" r="28394" b="58235"/>
          <a:stretch>
            <a:fillRect/>
          </a:stretch>
        </p:blipFill>
        <p:spPr>
          <a:xfrm>
            <a:off x="8891105" y="381583"/>
            <a:ext cx="2813215" cy="61926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09785" y="1661743"/>
            <a:ext cx="11677415" cy="1012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6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6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chế</a:t>
            </a:r>
            <a:r>
              <a:rPr lang="en-US" sz="26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</a:t>
            </a:r>
            <a:r>
              <a:rPr lang="en-US" sz="26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dinh</a:t>
            </a:r>
            <a:r>
              <a:rPr lang="en-US" sz="26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dưỡng</a:t>
            </a:r>
            <a:r>
              <a:rPr lang="en-US" sz="26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nếu</a:t>
            </a:r>
            <a:r>
              <a:rPr lang="en-US" sz="26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thiếu</a:t>
            </a:r>
            <a:r>
              <a:rPr lang="en-US" sz="26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amino acid </a:t>
            </a:r>
            <a:r>
              <a:rPr lang="en-US" sz="26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thiết</a:t>
            </a:r>
            <a:r>
              <a:rPr lang="en-US" sz="26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yếu</a:t>
            </a:r>
            <a:r>
              <a:rPr lang="en-US" sz="26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sẽ</a:t>
            </a:r>
            <a:r>
              <a:rPr lang="en-US" sz="26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gây</a:t>
            </a:r>
            <a:r>
              <a:rPr lang="en-US" sz="26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ảnh</a:t>
            </a:r>
            <a:r>
              <a:rPr lang="en-US" sz="26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hưởng</a:t>
            </a:r>
            <a:r>
              <a:rPr lang="en-US" sz="26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26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r>
              <a:rPr lang="en-US" sz="26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26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26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cơ</a:t>
            </a:r>
            <a:r>
              <a:rPr lang="en-US" sz="26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26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chúng</a:t>
            </a:r>
            <a:r>
              <a:rPr lang="en-US" sz="26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ta?</a:t>
            </a:r>
            <a:endParaRPr lang="en-US" sz="26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8455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 descr="e7d195523061f1c0deeec63e560781cfd59afb0ea006f2a87ABB68BF51EA6619813959095094C18C62A12F549504892A4AAA8C1554C6663626E05CA27F281A14E6983772AFC3FB97135759321DEA3D70DBDC3F267C2A72094B3A9B655CEBC4A445944AB6F04D4566D28CDB915840310B983D9CB53150E02C53515D74B3A50BE16B4C01DB772DD75A6907B2F45F8222C2"/>
          <p:cNvSpPr/>
          <p:nvPr/>
        </p:nvSpPr>
        <p:spPr>
          <a:xfrm flipH="1">
            <a:off x="2495508" y="0"/>
            <a:ext cx="9696492" cy="1280160"/>
          </a:xfrm>
          <a:prstGeom prst="rect">
            <a:avLst/>
          </a:prstGeom>
          <a:solidFill>
            <a:srgbClr val="82C69F"/>
          </a:solidFill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2"/>
                </a:solidFill>
                <a:latin typeface="+mn-lt"/>
                <a:ea typeface="仿宋_GB2312" pitchFamily="49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SimSun" panose="02010600030101010101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SimSun" panose="02010600030101010101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SimSun" panose="02010600030101010101" pitchFamily="2" charset="-122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 dirty="0">
              <a:solidFill>
                <a:schemeClr val="tx1"/>
              </a:solidFill>
              <a:latin typeface="#9Slide03 Sofia Pro Soft Bold" panose="020B0000000000000000" pitchFamily="34" charset="0"/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4" name="Rectangle 6" descr="e7d195523061f1c0deeec63e560781cfd59afb0ea006f2a87ABB68BF51EA6619813959095094C18C62A12F549504892A4AAA8C1554C6663626E05CA27F281A14E6983772AFC3FB97135759321DEA3D70DBDC3F267C2A72094B3A9B655CEBC4A445944AB6F04D4566D28CDB915840310B983D9CB53150E02C53515D74B3A50BE16B4C01DB772DD75A6907B2F45F8222C2"/>
          <p:cNvSpPr/>
          <p:nvPr/>
        </p:nvSpPr>
        <p:spPr>
          <a:xfrm flipH="1">
            <a:off x="0" y="0"/>
            <a:ext cx="2495508" cy="1280160"/>
          </a:xfrm>
          <a:prstGeom prst="rect">
            <a:avLst/>
          </a:prstGeom>
          <a:solidFill>
            <a:srgbClr val="F5C13A"/>
          </a:solidFill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2"/>
                </a:solidFill>
                <a:latin typeface="+mn-lt"/>
                <a:ea typeface="仿宋_GB2312" pitchFamily="49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SimSun" panose="02010600030101010101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SimSun" panose="02010600030101010101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SimSun" panose="02010600030101010101" pitchFamily="2" charset="-122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 dirty="0">
              <a:solidFill>
                <a:schemeClr val="tx1"/>
              </a:solidFill>
              <a:latin typeface="#9Slide03 Sofia Pro Soft Bold" panose="020B0000000000000000" pitchFamily="34" charset="0"/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993419" y="169848"/>
            <a:ext cx="77122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err="1" smtClean="0">
                <a:solidFill>
                  <a:schemeClr val="bg1"/>
                </a:solidFill>
                <a:latin typeface="#9Slide03 Sofia Pro Soft Bold" panose="020B0000000000000000" pitchFamily="34" charset="0"/>
                <a:ea typeface="Calibri" panose="020F0502020204030204" charset="0"/>
                <a:cs typeface="Calibri" panose="020F0502020204030204" charset="0"/>
              </a:rPr>
              <a:t>Hoạt</a:t>
            </a:r>
            <a:r>
              <a:rPr lang="en-US" altLang="zh-CN" sz="4800" b="1" dirty="0" smtClean="0">
                <a:solidFill>
                  <a:schemeClr val="bg1"/>
                </a:solidFill>
                <a:latin typeface="#9Slide03 Sofia Pro Soft Bold" panose="020B0000000000000000" pitchFamily="34" charset="0"/>
                <a:ea typeface="Calibri" panose="020F0502020204030204" charset="0"/>
                <a:cs typeface="Calibri" panose="020F0502020204030204" charset="0"/>
              </a:rPr>
              <a:t> </a:t>
            </a:r>
            <a:r>
              <a:rPr lang="en-US" altLang="zh-CN" sz="4800" b="1" dirty="0" err="1" smtClean="0">
                <a:solidFill>
                  <a:schemeClr val="bg1"/>
                </a:solidFill>
                <a:latin typeface="#9Slide03 Sofia Pro Soft Bold" panose="020B0000000000000000" pitchFamily="34" charset="0"/>
                <a:ea typeface="Calibri" panose="020F0502020204030204" charset="0"/>
                <a:cs typeface="Calibri" panose="020F0502020204030204" charset="0"/>
              </a:rPr>
              <a:t>động</a:t>
            </a:r>
            <a:r>
              <a:rPr lang="en-US" altLang="zh-CN" sz="4800" b="1" dirty="0" smtClean="0">
                <a:solidFill>
                  <a:schemeClr val="bg1"/>
                </a:solidFill>
                <a:latin typeface="#9Slide03 Sofia Pro Soft Bold" panose="020B0000000000000000" pitchFamily="34" charset="0"/>
                <a:ea typeface="Calibri" panose="020F0502020204030204" charset="0"/>
                <a:cs typeface="Calibri" panose="020F0502020204030204" charset="0"/>
              </a:rPr>
              <a:t> 1 (15 </a:t>
            </a:r>
            <a:r>
              <a:rPr lang="en-US" altLang="zh-CN" sz="4800" b="1" dirty="0" err="1" smtClean="0">
                <a:solidFill>
                  <a:schemeClr val="bg1"/>
                </a:solidFill>
                <a:latin typeface="#9Slide03 Sofia Pro Soft Bold" panose="020B0000000000000000" pitchFamily="34" charset="0"/>
                <a:ea typeface="Calibri" panose="020F0502020204030204" charset="0"/>
                <a:cs typeface="Calibri" panose="020F0502020204030204" charset="0"/>
              </a:rPr>
              <a:t>phút</a:t>
            </a:r>
            <a:r>
              <a:rPr lang="en-US" altLang="zh-CN" sz="4800" b="1" dirty="0" smtClean="0">
                <a:solidFill>
                  <a:schemeClr val="bg1"/>
                </a:solidFill>
                <a:latin typeface="#9Slide03 Sofia Pro Soft Bold" panose="020B0000000000000000" pitchFamily="34" charset="0"/>
                <a:ea typeface="Calibri" panose="020F0502020204030204" charset="0"/>
                <a:cs typeface="Calibri" panose="020F0502020204030204" charset="0"/>
              </a:rPr>
              <a:t>)</a:t>
            </a:r>
            <a:endParaRPr lang="zh-CN" altLang="en-US" sz="4800" b="1" dirty="0">
              <a:solidFill>
                <a:schemeClr val="bg1"/>
              </a:solidFill>
              <a:latin typeface="#9Slide03 Sofia Pro Soft Bold" panose="020B0000000000000000" pitchFamily="34" charset="0"/>
              <a:ea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1" t="15318" r="15590" b="76144"/>
          <a:stretch>
            <a:fillRect/>
          </a:stretch>
        </p:blipFill>
        <p:spPr>
          <a:xfrm>
            <a:off x="209785" y="333096"/>
            <a:ext cx="2068925" cy="667749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67" t="37867" r="28394" b="58235"/>
          <a:stretch>
            <a:fillRect/>
          </a:stretch>
        </p:blipFill>
        <p:spPr>
          <a:xfrm>
            <a:off x="8891105" y="381583"/>
            <a:ext cx="2813215" cy="61926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9785" y="1753184"/>
            <a:ext cx="11430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GV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hs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ẽ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amine, amino acid, peptide, protein.</a:t>
            </a:r>
          </a:p>
          <a:p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amine, amino acid, peptide, protein.</a:t>
            </a:r>
          </a:p>
          <a:p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amine,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protein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enzyme.</a:t>
            </a:r>
          </a:p>
          <a:p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treo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1-2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3425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 descr="e7d195523061f1c0deeec63e560781cfd59afb0ea006f2a87ABB68BF51EA6619813959095094C18C62A12F549504892A4AAA8C1554C6663626E05CA27F281A14E6983772AFC3FB97135759321DEA3D70DBDC3F267C2A72094B3A9B655CEBC4A445944AB6F04D4566D28CDB915840310B983D9CB53150E02C53515D74B3A50BE16B4C01DB772DD75A6907B2F45F8222C2"/>
          <p:cNvSpPr/>
          <p:nvPr/>
        </p:nvSpPr>
        <p:spPr>
          <a:xfrm flipH="1">
            <a:off x="2495508" y="0"/>
            <a:ext cx="9696492" cy="1280160"/>
          </a:xfrm>
          <a:prstGeom prst="rect">
            <a:avLst/>
          </a:prstGeom>
          <a:solidFill>
            <a:srgbClr val="82C69F"/>
          </a:solidFill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2"/>
                </a:solidFill>
                <a:latin typeface="+mn-lt"/>
                <a:ea typeface="仿宋_GB2312" pitchFamily="49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SimSun" panose="02010600030101010101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SimSun" panose="02010600030101010101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SimSun" panose="02010600030101010101" pitchFamily="2" charset="-122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 dirty="0">
              <a:solidFill>
                <a:schemeClr val="tx1"/>
              </a:solidFill>
              <a:latin typeface="#9Slide03 Sofia Pro Soft Bold" panose="020B0000000000000000" pitchFamily="34" charset="0"/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4" name="Rectangle 6" descr="e7d195523061f1c0deeec63e560781cfd59afb0ea006f2a87ABB68BF51EA6619813959095094C18C62A12F549504892A4AAA8C1554C6663626E05CA27F281A14E6983772AFC3FB97135759321DEA3D70DBDC3F267C2A72094B3A9B655CEBC4A445944AB6F04D4566D28CDB915840310B983D9CB53150E02C53515D74B3A50BE16B4C01DB772DD75A6907B2F45F8222C2"/>
          <p:cNvSpPr/>
          <p:nvPr/>
        </p:nvSpPr>
        <p:spPr>
          <a:xfrm flipH="1">
            <a:off x="0" y="0"/>
            <a:ext cx="2495508" cy="1280160"/>
          </a:xfrm>
          <a:prstGeom prst="rect">
            <a:avLst/>
          </a:prstGeom>
          <a:solidFill>
            <a:srgbClr val="F5C13A"/>
          </a:solidFill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2"/>
                </a:solidFill>
                <a:latin typeface="+mn-lt"/>
                <a:ea typeface="仿宋_GB2312" pitchFamily="49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SimSun" panose="02010600030101010101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SimSun" panose="02010600030101010101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SimSun" panose="02010600030101010101" pitchFamily="2" charset="-122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 dirty="0">
              <a:solidFill>
                <a:schemeClr val="tx1"/>
              </a:solidFill>
              <a:latin typeface="#9Slide03 Sofia Pro Soft Bold" panose="020B0000000000000000" pitchFamily="34" charset="0"/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993419" y="169848"/>
            <a:ext cx="77122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err="1" smtClean="0">
                <a:solidFill>
                  <a:schemeClr val="bg1"/>
                </a:solidFill>
                <a:latin typeface="#9Slide03 Sofia Pro Soft Bold" panose="020B0000000000000000" pitchFamily="34" charset="0"/>
                <a:ea typeface="Calibri" panose="020F0502020204030204" charset="0"/>
                <a:cs typeface="Calibri" panose="020F0502020204030204" charset="0"/>
              </a:rPr>
              <a:t>Hoạt</a:t>
            </a:r>
            <a:r>
              <a:rPr lang="en-US" altLang="zh-CN" sz="4800" b="1" dirty="0" smtClean="0">
                <a:solidFill>
                  <a:schemeClr val="bg1"/>
                </a:solidFill>
                <a:latin typeface="#9Slide03 Sofia Pro Soft Bold" panose="020B0000000000000000" pitchFamily="34" charset="0"/>
                <a:ea typeface="Calibri" panose="020F0502020204030204" charset="0"/>
                <a:cs typeface="Calibri" panose="020F0502020204030204" charset="0"/>
              </a:rPr>
              <a:t> </a:t>
            </a:r>
            <a:r>
              <a:rPr lang="en-US" altLang="zh-CN" sz="4800" b="1" dirty="0" err="1" smtClean="0">
                <a:solidFill>
                  <a:schemeClr val="bg1"/>
                </a:solidFill>
                <a:latin typeface="#9Slide03 Sofia Pro Soft Bold" panose="020B0000000000000000" pitchFamily="34" charset="0"/>
                <a:ea typeface="Calibri" panose="020F0502020204030204" charset="0"/>
                <a:cs typeface="Calibri" panose="020F0502020204030204" charset="0"/>
              </a:rPr>
              <a:t>động</a:t>
            </a:r>
            <a:r>
              <a:rPr lang="en-US" altLang="zh-CN" sz="4800" b="1" dirty="0" smtClean="0">
                <a:solidFill>
                  <a:schemeClr val="bg1"/>
                </a:solidFill>
                <a:latin typeface="#9Slide03 Sofia Pro Soft Bold" panose="020B0000000000000000" pitchFamily="34" charset="0"/>
                <a:ea typeface="Calibri" panose="020F0502020204030204" charset="0"/>
                <a:cs typeface="Calibri" panose="020F0502020204030204" charset="0"/>
              </a:rPr>
              <a:t> 2 (15 </a:t>
            </a:r>
            <a:r>
              <a:rPr lang="en-US" altLang="zh-CN" sz="4800" b="1" dirty="0" err="1" smtClean="0">
                <a:solidFill>
                  <a:schemeClr val="bg1"/>
                </a:solidFill>
                <a:latin typeface="#9Slide03 Sofia Pro Soft Bold" panose="020B0000000000000000" pitchFamily="34" charset="0"/>
                <a:ea typeface="Calibri" panose="020F0502020204030204" charset="0"/>
                <a:cs typeface="Calibri" panose="020F0502020204030204" charset="0"/>
              </a:rPr>
              <a:t>phút</a:t>
            </a:r>
            <a:r>
              <a:rPr lang="en-US" altLang="zh-CN" sz="4800" b="1" dirty="0" smtClean="0">
                <a:solidFill>
                  <a:schemeClr val="bg1"/>
                </a:solidFill>
                <a:latin typeface="#9Slide03 Sofia Pro Soft Bold" panose="020B0000000000000000" pitchFamily="34" charset="0"/>
                <a:ea typeface="Calibri" panose="020F0502020204030204" charset="0"/>
                <a:cs typeface="Calibri" panose="020F0502020204030204" charset="0"/>
              </a:rPr>
              <a:t>)</a:t>
            </a:r>
            <a:endParaRPr lang="zh-CN" altLang="en-US" sz="4800" b="1" dirty="0">
              <a:solidFill>
                <a:schemeClr val="bg1"/>
              </a:solidFill>
              <a:latin typeface="#9Slide03 Sofia Pro Soft Bold" panose="020B0000000000000000" pitchFamily="34" charset="0"/>
              <a:ea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1" t="15318" r="15590" b="76144"/>
          <a:stretch>
            <a:fillRect/>
          </a:stretch>
        </p:blipFill>
        <p:spPr>
          <a:xfrm>
            <a:off x="209785" y="333096"/>
            <a:ext cx="2068925" cy="667749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67" t="37867" r="28394" b="58235"/>
          <a:stretch>
            <a:fillRect/>
          </a:stretch>
        </p:blipFill>
        <p:spPr>
          <a:xfrm>
            <a:off x="8891105" y="381583"/>
            <a:ext cx="2813215" cy="61926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9785" y="1753184"/>
            <a:ext cx="11430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endParaRPr lang="en-US" sz="3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Cho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endParaRPr lang="en-US" sz="3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hời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500873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 descr="e7d195523061f1c0deeec63e560781cfd59afb0ea006f2a87ABB68BF51EA6619813959095094C18C62A12F549504892A4AAA8C1554C6663626E05CA27F281A14E6983772AFC3FB97135759321DEA3D70DBDC3F267C2A72094B3A9B655CEBC4A445944AB6F04D4566D28CDB915840310B983D9CB53150E02C53515D74B3A50BE16B4C01DB772DD75A6907B2F45F8222C2"/>
          <p:cNvSpPr/>
          <p:nvPr/>
        </p:nvSpPr>
        <p:spPr>
          <a:xfrm flipH="1">
            <a:off x="2495508" y="0"/>
            <a:ext cx="9696492" cy="1280160"/>
          </a:xfrm>
          <a:prstGeom prst="rect">
            <a:avLst/>
          </a:prstGeom>
          <a:solidFill>
            <a:srgbClr val="82C69F"/>
          </a:solidFill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2"/>
                </a:solidFill>
                <a:latin typeface="+mn-lt"/>
                <a:ea typeface="仿宋_GB2312" pitchFamily="49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SimSun" panose="02010600030101010101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SimSun" panose="02010600030101010101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SimSun" panose="02010600030101010101" pitchFamily="2" charset="-122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 dirty="0">
              <a:solidFill>
                <a:schemeClr val="tx1"/>
              </a:solidFill>
              <a:latin typeface="#9Slide03 Sofia Pro Soft Bold" panose="020B0000000000000000" pitchFamily="34" charset="0"/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4" name="Rectangle 6" descr="e7d195523061f1c0deeec63e560781cfd59afb0ea006f2a87ABB68BF51EA6619813959095094C18C62A12F549504892A4AAA8C1554C6663626E05CA27F281A14E6983772AFC3FB97135759321DEA3D70DBDC3F267C2A72094B3A9B655CEBC4A445944AB6F04D4566D28CDB915840310B983D9CB53150E02C53515D74B3A50BE16B4C01DB772DD75A6907B2F45F8222C2"/>
          <p:cNvSpPr/>
          <p:nvPr/>
        </p:nvSpPr>
        <p:spPr>
          <a:xfrm flipH="1">
            <a:off x="0" y="0"/>
            <a:ext cx="2495508" cy="1280160"/>
          </a:xfrm>
          <a:prstGeom prst="rect">
            <a:avLst/>
          </a:prstGeom>
          <a:solidFill>
            <a:srgbClr val="F5C13A"/>
          </a:solidFill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2"/>
                </a:solidFill>
                <a:latin typeface="+mn-lt"/>
                <a:ea typeface="仿宋_GB2312" pitchFamily="49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SimSun" panose="02010600030101010101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SimSun" panose="02010600030101010101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SimSun" panose="02010600030101010101" pitchFamily="2" charset="-122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 dirty="0">
              <a:solidFill>
                <a:schemeClr val="tx1"/>
              </a:solidFill>
              <a:latin typeface="#9Slide03 Sofia Pro Soft Bold" panose="020B0000000000000000" pitchFamily="34" charset="0"/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993419" y="169848"/>
            <a:ext cx="77122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err="1" smtClean="0">
                <a:solidFill>
                  <a:schemeClr val="bg1"/>
                </a:solidFill>
                <a:latin typeface="#9Slide03 Sofia Pro Soft Bold" panose="020B0000000000000000" pitchFamily="34" charset="0"/>
                <a:ea typeface="Calibri" panose="020F0502020204030204" charset="0"/>
                <a:cs typeface="Calibri" panose="020F0502020204030204" charset="0"/>
              </a:rPr>
              <a:t>Câu</a:t>
            </a:r>
            <a:r>
              <a:rPr lang="en-US" altLang="zh-CN" sz="4800" b="1" dirty="0" smtClean="0">
                <a:solidFill>
                  <a:schemeClr val="bg1"/>
                </a:solidFill>
                <a:latin typeface="#9Slide03 Sofia Pro Soft Bold" panose="020B0000000000000000" pitchFamily="34" charset="0"/>
                <a:ea typeface="Calibri" panose="020F0502020204030204" charset="0"/>
                <a:cs typeface="Calibri" panose="020F0502020204030204" charset="0"/>
              </a:rPr>
              <a:t> 1</a:t>
            </a:r>
            <a:endParaRPr lang="zh-CN" altLang="en-US" sz="4800" b="1" dirty="0">
              <a:solidFill>
                <a:schemeClr val="bg1"/>
              </a:solidFill>
              <a:latin typeface="#9Slide03 Sofia Pro Soft Bold" panose="020B0000000000000000" pitchFamily="34" charset="0"/>
              <a:ea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1" t="15318" r="15590" b="76144"/>
          <a:stretch>
            <a:fillRect/>
          </a:stretch>
        </p:blipFill>
        <p:spPr>
          <a:xfrm>
            <a:off x="209785" y="333096"/>
            <a:ext cx="2068925" cy="667749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67" t="37867" r="28394" b="58235"/>
          <a:stretch>
            <a:fillRect/>
          </a:stretch>
        </p:blipFill>
        <p:spPr>
          <a:xfrm>
            <a:off x="8891105" y="381583"/>
            <a:ext cx="2813215" cy="61926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04949" y="1382428"/>
            <a:ext cx="10554787" cy="4286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6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Lấy</a:t>
            </a:r>
            <a:r>
              <a:rPr lang="en-US" sz="26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khoảng</a:t>
            </a:r>
            <a:r>
              <a:rPr lang="en-US" sz="2600" b="1" dirty="0">
                <a:latin typeface="Times New Roman" panose="02020603050405020304" pitchFamily="18" charset="0"/>
                <a:ea typeface="Calibri" panose="020F0502020204030204" pitchFamily="34" charset="0"/>
              </a:rPr>
              <a:t> 2mL dung </a:t>
            </a:r>
            <a:r>
              <a:rPr lang="en-US" sz="26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dịch</a:t>
            </a:r>
            <a:r>
              <a:rPr lang="en-US" sz="2600" b="1" dirty="0">
                <a:latin typeface="Times New Roman" panose="02020603050405020304" pitchFamily="18" charset="0"/>
                <a:ea typeface="Calibri" panose="020F0502020204030204" pitchFamily="34" charset="0"/>
              </a:rPr>
              <a:t> aniline </a:t>
            </a:r>
            <a:r>
              <a:rPr lang="en-US" sz="26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6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vào</a:t>
            </a:r>
            <a:r>
              <a:rPr lang="en-US" sz="26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ống</a:t>
            </a:r>
            <a:r>
              <a:rPr lang="en-US" sz="26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nghiệm</a:t>
            </a:r>
            <a:r>
              <a:rPr lang="en-US" sz="2600" b="1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6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Thêm</a:t>
            </a:r>
            <a:r>
              <a:rPr lang="en-US" sz="26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tiếp</a:t>
            </a:r>
            <a:r>
              <a:rPr lang="en-US" sz="26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vài</a:t>
            </a:r>
            <a:r>
              <a:rPr lang="en-US" sz="26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giọt</a:t>
            </a:r>
            <a:r>
              <a:rPr lang="en-US" sz="26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nước</a:t>
            </a:r>
            <a:r>
              <a:rPr lang="en-US" sz="2600" b="1" dirty="0">
                <a:latin typeface="Times New Roman" panose="02020603050405020304" pitchFamily="18" charset="0"/>
                <a:ea typeface="Calibri" panose="020F0502020204030204" pitchFamily="34" charset="0"/>
              </a:rPr>
              <a:t> bromine.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a.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Phản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ứng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giữa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aniline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nước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bromine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phản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ứng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r>
              <a:rPr lang="en-US" sz="2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b.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tượng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quan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sát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nước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bromine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bị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mất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màu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xuất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kết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tủa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trắng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c.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Sản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phẩm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hữu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cơ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thu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tên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1,3,5-tribromoaniline. </a:t>
            </a:r>
            <a:endParaRPr lang="en-US" sz="26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d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. Cho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quỳ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tím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vào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dung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dịch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phản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ứng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thấy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quỳ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tím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chuyển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sang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màu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xanh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53988" y="5668730"/>
            <a:ext cx="42976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c,d</a:t>
            </a:r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endParaRPr lang="en-US" sz="2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1255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 descr="e7d195523061f1c0deeec63e560781cfd59afb0ea006f2a87ABB68BF51EA6619813959095094C18C62A12F549504892A4AAA8C1554C6663626E05CA27F281A14E6983772AFC3FB97135759321DEA3D70DBDC3F267C2A72094B3A9B655CEBC4A445944AB6F04D4566D28CDB915840310B983D9CB53150E02C53515D74B3A50BE16B4C01DB772DD75A6907B2F45F8222C2"/>
          <p:cNvSpPr/>
          <p:nvPr/>
        </p:nvSpPr>
        <p:spPr>
          <a:xfrm flipH="1">
            <a:off x="2495508" y="0"/>
            <a:ext cx="9696492" cy="1280160"/>
          </a:xfrm>
          <a:prstGeom prst="rect">
            <a:avLst/>
          </a:prstGeom>
          <a:solidFill>
            <a:srgbClr val="82C69F"/>
          </a:solidFill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2"/>
                </a:solidFill>
                <a:latin typeface="+mn-lt"/>
                <a:ea typeface="仿宋_GB2312" pitchFamily="49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SimSun" panose="02010600030101010101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SimSun" panose="02010600030101010101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SimSun" panose="02010600030101010101" pitchFamily="2" charset="-122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 dirty="0">
              <a:solidFill>
                <a:schemeClr val="tx1"/>
              </a:solidFill>
              <a:latin typeface="#9Slide03 Sofia Pro Soft Bold" panose="020B0000000000000000" pitchFamily="34" charset="0"/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4" name="Rectangle 6" descr="e7d195523061f1c0deeec63e560781cfd59afb0ea006f2a87ABB68BF51EA6619813959095094C18C62A12F549504892A4AAA8C1554C6663626E05CA27F281A14E6983772AFC3FB97135759321DEA3D70DBDC3F267C2A72094B3A9B655CEBC4A445944AB6F04D4566D28CDB915840310B983D9CB53150E02C53515D74B3A50BE16B4C01DB772DD75A6907B2F45F8222C2"/>
          <p:cNvSpPr/>
          <p:nvPr/>
        </p:nvSpPr>
        <p:spPr>
          <a:xfrm flipH="1">
            <a:off x="0" y="0"/>
            <a:ext cx="2495508" cy="1280160"/>
          </a:xfrm>
          <a:prstGeom prst="rect">
            <a:avLst/>
          </a:prstGeom>
          <a:solidFill>
            <a:srgbClr val="F5C13A"/>
          </a:solidFill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2"/>
                </a:solidFill>
                <a:latin typeface="+mn-lt"/>
                <a:ea typeface="仿宋_GB2312" pitchFamily="49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SimSun" panose="02010600030101010101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SimSun" panose="02010600030101010101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SimSun" panose="02010600030101010101" pitchFamily="2" charset="-122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 dirty="0">
              <a:solidFill>
                <a:schemeClr val="tx1"/>
              </a:solidFill>
              <a:latin typeface="#9Slide03 Sofia Pro Soft Bold" panose="020B0000000000000000" pitchFamily="34" charset="0"/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993419" y="169848"/>
            <a:ext cx="77122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err="1" smtClean="0">
                <a:solidFill>
                  <a:schemeClr val="bg1"/>
                </a:solidFill>
                <a:latin typeface="#9Slide03 Sofia Pro Soft Bold" panose="020B0000000000000000" pitchFamily="34" charset="0"/>
                <a:ea typeface="Calibri" panose="020F0502020204030204" charset="0"/>
                <a:cs typeface="Calibri" panose="020F0502020204030204" charset="0"/>
              </a:rPr>
              <a:t>Câu</a:t>
            </a:r>
            <a:r>
              <a:rPr lang="en-US" altLang="zh-CN" sz="4800" b="1" dirty="0" smtClean="0">
                <a:solidFill>
                  <a:schemeClr val="bg1"/>
                </a:solidFill>
                <a:latin typeface="#9Slide03 Sofia Pro Soft Bold" panose="020B0000000000000000" pitchFamily="34" charset="0"/>
                <a:ea typeface="Calibri" panose="020F0502020204030204" charset="0"/>
                <a:cs typeface="Calibri" panose="020F0502020204030204" charset="0"/>
              </a:rPr>
              <a:t> 2</a:t>
            </a:r>
            <a:endParaRPr lang="zh-CN" altLang="en-US" sz="4800" b="1" dirty="0">
              <a:solidFill>
                <a:schemeClr val="bg1"/>
              </a:solidFill>
              <a:latin typeface="#9Slide03 Sofia Pro Soft Bold" panose="020B0000000000000000" pitchFamily="34" charset="0"/>
              <a:ea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1" t="15318" r="15590" b="76144"/>
          <a:stretch>
            <a:fillRect/>
          </a:stretch>
        </p:blipFill>
        <p:spPr>
          <a:xfrm>
            <a:off x="209785" y="333096"/>
            <a:ext cx="2068925" cy="667749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67" t="37867" r="28394" b="58235"/>
          <a:stretch>
            <a:fillRect/>
          </a:stretch>
        </p:blipFill>
        <p:spPr>
          <a:xfrm>
            <a:off x="8891105" y="381583"/>
            <a:ext cx="2813215" cy="6192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14799" y="5754812"/>
            <a:ext cx="42976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c,d</a:t>
            </a:r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endParaRPr lang="en-US" sz="2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9634" y="1374335"/>
            <a:ext cx="11364686" cy="4286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600" b="1" dirty="0">
                <a:solidFill>
                  <a:srgbClr val="4E4F4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Lysine (</a:t>
            </a:r>
            <a:r>
              <a:rPr lang="en-US" sz="2600" b="1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HOOCCH(NH</a:t>
            </a:r>
            <a:r>
              <a:rPr lang="en-US" sz="2600" b="1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2600" b="1" dirty="0">
                <a:latin typeface="Times New Roman" panose="02020603050405020304" pitchFamily="18" charset="0"/>
                <a:ea typeface="Calibri" panose="020F0502020204030204" pitchFamily="34" charset="0"/>
              </a:rPr>
              <a:t>)(CH</a:t>
            </a:r>
            <a:r>
              <a:rPr lang="en-US" sz="2600" b="1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2600" b="1" dirty="0"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r>
              <a:rPr lang="en-US" sz="2600" b="1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4</a:t>
            </a:r>
            <a:r>
              <a:rPr lang="en-US" sz="2600" b="1" dirty="0">
                <a:latin typeface="Times New Roman" panose="02020603050405020304" pitchFamily="18" charset="0"/>
                <a:ea typeface="Calibri" panose="020F0502020204030204" pitchFamily="34" charset="0"/>
              </a:rPr>
              <a:t>NH</a:t>
            </a:r>
            <a:r>
              <a:rPr lang="en-US" sz="2600" b="1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2600" b="1" dirty="0">
                <a:solidFill>
                  <a:srgbClr val="4E4F4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 </a:t>
            </a:r>
            <a:r>
              <a:rPr lang="en-US" sz="2600" b="1" dirty="0" err="1">
                <a:solidFill>
                  <a:srgbClr val="4E4F4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600" b="1" dirty="0">
                <a:solidFill>
                  <a:srgbClr val="4E4F4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4E4F4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600" b="1" dirty="0">
                <a:solidFill>
                  <a:srgbClr val="4E4F4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4E4F4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600" b="1" dirty="0">
                <a:solidFill>
                  <a:srgbClr val="4E4F4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4E4F4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600" b="1" dirty="0">
                <a:solidFill>
                  <a:srgbClr val="4E4F4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4E4F4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loại</a:t>
            </a:r>
            <a:r>
              <a:rPr lang="en-US" sz="2600" b="1" dirty="0">
                <a:solidFill>
                  <a:srgbClr val="4E4F4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amino acid </a:t>
            </a:r>
            <a:r>
              <a:rPr lang="en-US" sz="2600" b="1" dirty="0" err="1">
                <a:solidFill>
                  <a:srgbClr val="4E4F4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thiết</a:t>
            </a:r>
            <a:r>
              <a:rPr lang="en-US" sz="2600" b="1" dirty="0">
                <a:solidFill>
                  <a:srgbClr val="4E4F4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4E4F4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yếu</a:t>
            </a:r>
            <a:r>
              <a:rPr lang="en-US" sz="2600" b="1" dirty="0">
                <a:solidFill>
                  <a:srgbClr val="4E4F4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4E4F4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600" b="1" dirty="0">
                <a:solidFill>
                  <a:srgbClr val="4E4F4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4E4F4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vai</a:t>
            </a:r>
            <a:r>
              <a:rPr lang="en-US" sz="2600" b="1" dirty="0">
                <a:solidFill>
                  <a:srgbClr val="4E4F4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4E4F4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trò</a:t>
            </a:r>
            <a:r>
              <a:rPr lang="en-US" sz="2600" b="1" dirty="0">
                <a:solidFill>
                  <a:srgbClr val="4E4F4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4E4F4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quan</a:t>
            </a:r>
            <a:r>
              <a:rPr lang="en-US" sz="2600" b="1" dirty="0">
                <a:solidFill>
                  <a:srgbClr val="4E4F4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4E4F4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600" b="1" dirty="0">
                <a:solidFill>
                  <a:srgbClr val="4E4F4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4E4F4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600" b="1" dirty="0">
                <a:solidFill>
                  <a:srgbClr val="4E4F4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4E4F4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cơ</a:t>
            </a:r>
            <a:r>
              <a:rPr lang="en-US" sz="2600" b="1" dirty="0">
                <a:solidFill>
                  <a:srgbClr val="4E4F4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4E4F4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2600" b="1" dirty="0">
                <a:solidFill>
                  <a:srgbClr val="4E4F4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4E4F4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600" b="1" dirty="0">
                <a:solidFill>
                  <a:srgbClr val="4E4F4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600" b="1" dirty="0" err="1">
                <a:solidFill>
                  <a:srgbClr val="4E4F4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Khi</a:t>
            </a:r>
            <a:r>
              <a:rPr lang="en-US" sz="2600" b="1" dirty="0">
                <a:solidFill>
                  <a:srgbClr val="4E4F4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4E4F4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thiếu</a:t>
            </a:r>
            <a:r>
              <a:rPr lang="en-US" sz="2600" b="1" dirty="0">
                <a:solidFill>
                  <a:srgbClr val="4E4F4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smtClean="0">
                <a:solidFill>
                  <a:srgbClr val="4E4F4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lysine </a:t>
            </a:r>
            <a:r>
              <a:rPr lang="en-US" sz="2600" b="1" dirty="0" err="1">
                <a:solidFill>
                  <a:srgbClr val="4E4F4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cơ</a:t>
            </a:r>
            <a:r>
              <a:rPr lang="en-US" sz="2600" b="1" dirty="0">
                <a:solidFill>
                  <a:srgbClr val="4E4F4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4E4F4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2600" b="1" dirty="0">
                <a:solidFill>
                  <a:srgbClr val="4E4F4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4E4F4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600" b="1" dirty="0">
                <a:solidFill>
                  <a:srgbClr val="4E4F4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4E4F4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2600" b="1" dirty="0">
                <a:solidFill>
                  <a:srgbClr val="4E4F4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4E4F4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gặp</a:t>
            </a:r>
            <a:r>
              <a:rPr lang="en-US" sz="2600" b="1" dirty="0">
                <a:solidFill>
                  <a:srgbClr val="4E4F4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4E4F4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600" b="1" dirty="0">
                <a:solidFill>
                  <a:srgbClr val="4E4F4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4E4F4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triệu</a:t>
            </a:r>
            <a:r>
              <a:rPr lang="en-US" sz="2600" b="1" dirty="0">
                <a:solidFill>
                  <a:srgbClr val="4E4F4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4E4F4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chứng</a:t>
            </a:r>
            <a:r>
              <a:rPr lang="en-US" sz="2600" b="1" dirty="0">
                <a:solidFill>
                  <a:srgbClr val="4E4F4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4E4F4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2600" b="1" dirty="0">
                <a:solidFill>
                  <a:srgbClr val="4E4F4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4E4F4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mệt</a:t>
            </a:r>
            <a:r>
              <a:rPr lang="en-US" sz="2600" b="1" dirty="0">
                <a:solidFill>
                  <a:srgbClr val="4E4F4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4E4F4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mỏi</a:t>
            </a:r>
            <a:r>
              <a:rPr lang="en-US" sz="2600" b="1" dirty="0">
                <a:solidFill>
                  <a:srgbClr val="4E4F4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600" b="1" dirty="0" err="1">
                <a:solidFill>
                  <a:srgbClr val="4E4F4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buồn</a:t>
            </a:r>
            <a:r>
              <a:rPr lang="en-US" sz="2600" b="1" dirty="0">
                <a:solidFill>
                  <a:srgbClr val="4E4F4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4E4F4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nôn</a:t>
            </a:r>
            <a:r>
              <a:rPr lang="en-US" sz="2600" b="1" dirty="0">
                <a:solidFill>
                  <a:srgbClr val="4E4F4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600" b="1" dirty="0" err="1">
                <a:solidFill>
                  <a:srgbClr val="4E4F4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chán</a:t>
            </a:r>
            <a:r>
              <a:rPr lang="en-US" sz="2600" b="1" dirty="0">
                <a:solidFill>
                  <a:srgbClr val="4E4F4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4E4F4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ăn</a:t>
            </a:r>
            <a:r>
              <a:rPr lang="en-US" sz="2600" b="1" dirty="0">
                <a:solidFill>
                  <a:srgbClr val="4E4F4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600" b="1" dirty="0" err="1">
                <a:solidFill>
                  <a:srgbClr val="4E4F4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rụng</a:t>
            </a:r>
            <a:r>
              <a:rPr lang="en-US" sz="2600" b="1" dirty="0">
                <a:solidFill>
                  <a:srgbClr val="4E4F4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4E4F4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tóc</a:t>
            </a:r>
            <a:r>
              <a:rPr lang="en-US" sz="2600" b="1" dirty="0">
                <a:solidFill>
                  <a:srgbClr val="4E4F4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600" b="1" dirty="0" err="1">
                <a:solidFill>
                  <a:srgbClr val="4E4F4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kém</a:t>
            </a:r>
            <a:r>
              <a:rPr lang="en-US" sz="2600" b="1" dirty="0">
                <a:solidFill>
                  <a:srgbClr val="4E4F4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4E4F4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2600" b="1" dirty="0">
                <a:solidFill>
                  <a:srgbClr val="4E4F4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4E4F4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trung</a:t>
            </a:r>
            <a:r>
              <a:rPr lang="en-US" sz="2600" b="1" dirty="0">
                <a:solidFill>
                  <a:srgbClr val="4E4F4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600" b="1" dirty="0" err="1">
                <a:solidFill>
                  <a:srgbClr val="4E4F4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thiếu</a:t>
            </a:r>
            <a:r>
              <a:rPr lang="en-US" sz="2600" b="1" dirty="0">
                <a:solidFill>
                  <a:srgbClr val="4E4F4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4E4F4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máu</a:t>
            </a:r>
            <a:r>
              <a:rPr lang="en-US" sz="2600" b="1" dirty="0">
                <a:solidFill>
                  <a:srgbClr val="4E4F4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600" b="1" dirty="0" err="1">
                <a:solidFill>
                  <a:srgbClr val="4E4F4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rối</a:t>
            </a:r>
            <a:r>
              <a:rPr lang="en-US" sz="2600" b="1" dirty="0">
                <a:solidFill>
                  <a:srgbClr val="4E4F4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4E4F4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loạn</a:t>
            </a:r>
            <a:r>
              <a:rPr lang="en-US" sz="2600" b="1" dirty="0">
                <a:solidFill>
                  <a:srgbClr val="4E4F4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4E4F4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chức</a:t>
            </a:r>
            <a:r>
              <a:rPr lang="en-US" sz="2600" b="1" dirty="0">
                <a:solidFill>
                  <a:srgbClr val="4E4F4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4E4F4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năng</a:t>
            </a:r>
            <a:r>
              <a:rPr lang="en-US" sz="2600" b="1" dirty="0">
                <a:solidFill>
                  <a:srgbClr val="4E4F4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4E4F4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hệ</a:t>
            </a:r>
            <a:r>
              <a:rPr lang="en-US" sz="2600" b="1" dirty="0">
                <a:solidFill>
                  <a:srgbClr val="4E4F4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4E4F4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2600" b="1" dirty="0">
                <a:solidFill>
                  <a:srgbClr val="4E4F4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4E4F4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sản</a:t>
            </a:r>
            <a:r>
              <a:rPr lang="en-US" sz="2600" b="1" dirty="0">
                <a:solidFill>
                  <a:srgbClr val="4E4F4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…</a:t>
            </a:r>
            <a:endParaRPr lang="en-US" sz="26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a.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Tên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thay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lysine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2,6-diaminohexanoic acid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b. Lysine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lưỡng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dung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dịch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acid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mạnh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base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mạnh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c. Dung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dịch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lysine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quỳ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tím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chuyển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sang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màu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đỏ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d. Lysine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tham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gia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phản</a:t>
            </a:r>
            <a:r>
              <a:rPr lang="en-US" sz="2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ứng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trùng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polymer</a:t>
            </a:r>
            <a:endParaRPr lang="en-US" sz="2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0470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 descr="e7d195523061f1c0deeec63e560781cfd59afb0ea006f2a87ABB68BF51EA6619813959095094C18C62A12F549504892A4AAA8C1554C6663626E05CA27F281A14E6983772AFC3FB97135759321DEA3D70DBDC3F267C2A72094B3A9B655CEBC4A445944AB6F04D4566D28CDB915840310B983D9CB53150E02C53515D74B3A50BE16B4C01DB772DD75A6907B2F45F8222C2"/>
          <p:cNvSpPr/>
          <p:nvPr/>
        </p:nvSpPr>
        <p:spPr>
          <a:xfrm flipH="1">
            <a:off x="2495508" y="0"/>
            <a:ext cx="9696492" cy="1280160"/>
          </a:xfrm>
          <a:prstGeom prst="rect">
            <a:avLst/>
          </a:prstGeom>
          <a:solidFill>
            <a:srgbClr val="82C69F"/>
          </a:solidFill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2"/>
                </a:solidFill>
                <a:latin typeface="+mn-lt"/>
                <a:ea typeface="仿宋_GB2312" pitchFamily="49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SimSun" panose="02010600030101010101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SimSun" panose="02010600030101010101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SimSun" panose="02010600030101010101" pitchFamily="2" charset="-122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 dirty="0">
              <a:solidFill>
                <a:schemeClr val="tx1"/>
              </a:solidFill>
              <a:latin typeface="#9Slide03 Sofia Pro Soft Bold" panose="020B0000000000000000" pitchFamily="34" charset="0"/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4" name="Rectangle 6" descr="e7d195523061f1c0deeec63e560781cfd59afb0ea006f2a87ABB68BF51EA6619813959095094C18C62A12F549504892A4AAA8C1554C6663626E05CA27F281A14E6983772AFC3FB97135759321DEA3D70DBDC3F267C2A72094B3A9B655CEBC4A445944AB6F04D4566D28CDB915840310B983D9CB53150E02C53515D74B3A50BE16B4C01DB772DD75A6907B2F45F8222C2"/>
          <p:cNvSpPr/>
          <p:nvPr/>
        </p:nvSpPr>
        <p:spPr>
          <a:xfrm flipH="1">
            <a:off x="0" y="0"/>
            <a:ext cx="2495508" cy="1280160"/>
          </a:xfrm>
          <a:prstGeom prst="rect">
            <a:avLst/>
          </a:prstGeom>
          <a:solidFill>
            <a:srgbClr val="F5C13A"/>
          </a:solidFill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2"/>
                </a:solidFill>
                <a:latin typeface="+mn-lt"/>
                <a:ea typeface="仿宋_GB2312" pitchFamily="49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SimSun" panose="02010600030101010101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SimSun" panose="02010600030101010101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SimSun" panose="02010600030101010101" pitchFamily="2" charset="-122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 dirty="0">
              <a:solidFill>
                <a:schemeClr val="tx1"/>
              </a:solidFill>
              <a:latin typeface="#9Slide03 Sofia Pro Soft Bold" panose="020B0000000000000000" pitchFamily="34" charset="0"/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993419" y="169848"/>
            <a:ext cx="77122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err="1" smtClean="0">
                <a:solidFill>
                  <a:schemeClr val="bg1"/>
                </a:solidFill>
                <a:latin typeface="#9Slide03 Sofia Pro Soft Bold" panose="020B0000000000000000" pitchFamily="34" charset="0"/>
                <a:ea typeface="Calibri" panose="020F0502020204030204" charset="0"/>
                <a:cs typeface="Calibri" panose="020F0502020204030204" charset="0"/>
              </a:rPr>
              <a:t>Câu</a:t>
            </a:r>
            <a:r>
              <a:rPr lang="en-US" altLang="zh-CN" sz="4800" b="1" dirty="0" smtClean="0">
                <a:solidFill>
                  <a:schemeClr val="bg1"/>
                </a:solidFill>
                <a:latin typeface="#9Slide03 Sofia Pro Soft Bold" panose="020B0000000000000000" pitchFamily="34" charset="0"/>
                <a:ea typeface="Calibri" panose="020F0502020204030204" charset="0"/>
                <a:cs typeface="Calibri" panose="020F0502020204030204" charset="0"/>
              </a:rPr>
              <a:t> 3</a:t>
            </a:r>
            <a:endParaRPr lang="zh-CN" altLang="en-US" sz="4800" b="1" dirty="0">
              <a:solidFill>
                <a:schemeClr val="bg1"/>
              </a:solidFill>
              <a:latin typeface="#9Slide03 Sofia Pro Soft Bold" panose="020B0000000000000000" pitchFamily="34" charset="0"/>
              <a:ea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1" t="15318" r="15590" b="76144"/>
          <a:stretch>
            <a:fillRect/>
          </a:stretch>
        </p:blipFill>
        <p:spPr>
          <a:xfrm>
            <a:off x="209785" y="333096"/>
            <a:ext cx="2068925" cy="667749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67" t="37867" r="28394" b="58235"/>
          <a:stretch>
            <a:fillRect/>
          </a:stretch>
        </p:blipFill>
        <p:spPr>
          <a:xfrm>
            <a:off x="8891105" y="381583"/>
            <a:ext cx="2813215" cy="6192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64834" y="6086741"/>
            <a:ext cx="42976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c, d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b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endParaRPr lang="en-US" sz="2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22950" y="1270820"/>
            <a:ext cx="12069050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27000" algn="l"/>
                <a:tab pos="1714500" algn="l"/>
                <a:tab pos="3302000" algn="l"/>
                <a:tab pos="488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27000" algn="l"/>
                <a:tab pos="1714500" algn="l"/>
                <a:tab pos="3302000" algn="l"/>
                <a:tab pos="488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27000" algn="l"/>
                <a:tab pos="1714500" algn="l"/>
                <a:tab pos="3302000" algn="l"/>
                <a:tab pos="488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27000" algn="l"/>
                <a:tab pos="1714500" algn="l"/>
                <a:tab pos="3302000" algn="l"/>
                <a:tab pos="488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27000" algn="l"/>
                <a:tab pos="1714500" algn="l"/>
                <a:tab pos="3302000" algn="l"/>
                <a:tab pos="488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27000" algn="l"/>
                <a:tab pos="1714500" algn="l"/>
                <a:tab pos="3302000" algn="l"/>
                <a:tab pos="488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27000" algn="l"/>
                <a:tab pos="1714500" algn="l"/>
                <a:tab pos="3302000" algn="l"/>
                <a:tab pos="488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27000" algn="l"/>
                <a:tab pos="1714500" algn="l"/>
                <a:tab pos="3302000" algn="l"/>
                <a:tab pos="488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27000" algn="l"/>
                <a:tab pos="1714500" algn="l"/>
                <a:tab pos="3302000" algn="l"/>
                <a:tab pos="488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7000" algn="l"/>
                <a:tab pos="1714500" algn="l"/>
                <a:tab pos="3302000" algn="l"/>
                <a:tab pos="4889500" algn="l"/>
              </a:tabLst>
            </a:pPr>
            <a:r>
              <a:rPr kumimoji="0" lang="fr-FR" sz="2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Peptitd</a:t>
            </a:r>
            <a:r>
              <a:rPr kumimoji="0" lang="fr-FR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là h</a:t>
            </a:r>
            <a:r>
              <a:rPr kumimoji="0" lang="en-US" sz="2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ợp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hữu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s-ES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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amino acid </a:t>
            </a:r>
            <a:r>
              <a:rPr kumimoji="0" lang="en-US" sz="2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peptitd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sz="2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7000" algn="l"/>
                <a:tab pos="1714500" algn="l"/>
                <a:tab pos="3302000" algn="l"/>
                <a:tab pos="4889500" algn="l"/>
              </a:tabLst>
            </a:pP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Cho </a:t>
            </a:r>
            <a:r>
              <a:rPr kumimoji="0" lang="en-US" sz="2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peptit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(X) </a:t>
            </a:r>
            <a:r>
              <a:rPr kumimoji="0" lang="en-US" sz="2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có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kumimoji="0" lang="en-US" sz="2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công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kumimoji="0" lang="en-US" sz="2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thức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kumimoji="0" lang="en-US" sz="2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sau</a:t>
            </a:r>
            <a:endParaRPr kumimoji="0" lang="en-US" sz="2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7000" algn="l"/>
                <a:tab pos="1714500" algn="l"/>
                <a:tab pos="3302000" algn="l"/>
                <a:tab pos="4889500" algn="l"/>
              </a:tabLst>
            </a:pP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389" y="2550980"/>
            <a:ext cx="4702571" cy="1637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09785" y="4224153"/>
            <a:ext cx="7271542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peptide X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Ala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Gly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-Val.</a:t>
            </a: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peptide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3.</a:t>
            </a: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X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tham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phản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màu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biuret.</a:t>
            </a: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X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thủy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môi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acid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kiềm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47108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 descr="e7d195523061f1c0deeec63e560781cfd59afb0ea006f2a87ABB68BF51EA6619813959095094C18C62A12F549504892A4AAA8C1554C6663626E05CA27F281A14E6983772AFC3FB97135759321DEA3D70DBDC3F267C2A72094B3A9B655CEBC4A445944AB6F04D4566D28CDB915840310B983D9CB53150E02C53515D74B3A50BE16B4C01DB772DD75A6907B2F45F8222C2"/>
          <p:cNvSpPr/>
          <p:nvPr/>
        </p:nvSpPr>
        <p:spPr>
          <a:xfrm flipH="1">
            <a:off x="2495508" y="0"/>
            <a:ext cx="9696492" cy="1280160"/>
          </a:xfrm>
          <a:prstGeom prst="rect">
            <a:avLst/>
          </a:prstGeom>
          <a:solidFill>
            <a:srgbClr val="82C69F"/>
          </a:solidFill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2"/>
                </a:solidFill>
                <a:latin typeface="+mn-lt"/>
                <a:ea typeface="仿宋_GB2312" pitchFamily="49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SimSun" panose="02010600030101010101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SimSun" panose="02010600030101010101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SimSun" panose="02010600030101010101" pitchFamily="2" charset="-122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 dirty="0">
              <a:solidFill>
                <a:schemeClr val="tx1"/>
              </a:solidFill>
              <a:latin typeface="#9Slide03 Sofia Pro Soft Bold" panose="020B0000000000000000" pitchFamily="34" charset="0"/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4" name="Rectangle 6" descr="e7d195523061f1c0deeec63e560781cfd59afb0ea006f2a87ABB68BF51EA6619813959095094C18C62A12F549504892A4AAA8C1554C6663626E05CA27F281A14E6983772AFC3FB97135759321DEA3D70DBDC3F267C2A72094B3A9B655CEBC4A445944AB6F04D4566D28CDB915840310B983D9CB53150E02C53515D74B3A50BE16B4C01DB772DD75A6907B2F45F8222C2"/>
          <p:cNvSpPr/>
          <p:nvPr/>
        </p:nvSpPr>
        <p:spPr>
          <a:xfrm flipH="1">
            <a:off x="0" y="0"/>
            <a:ext cx="2495508" cy="1280160"/>
          </a:xfrm>
          <a:prstGeom prst="rect">
            <a:avLst/>
          </a:prstGeom>
          <a:solidFill>
            <a:srgbClr val="F5C13A"/>
          </a:solidFill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2"/>
                </a:solidFill>
                <a:latin typeface="+mn-lt"/>
                <a:ea typeface="仿宋_GB2312" pitchFamily="49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SimSun" panose="02010600030101010101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SimSun" panose="02010600030101010101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SimSun" panose="02010600030101010101" pitchFamily="2" charset="-122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 dirty="0">
              <a:solidFill>
                <a:schemeClr val="tx1"/>
              </a:solidFill>
              <a:latin typeface="#9Slide03 Sofia Pro Soft Bold" panose="020B0000000000000000" pitchFamily="34" charset="0"/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993419" y="169848"/>
            <a:ext cx="77122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err="1" smtClean="0">
                <a:solidFill>
                  <a:schemeClr val="bg1"/>
                </a:solidFill>
                <a:latin typeface="#9Slide03 Sofia Pro Soft Bold" panose="020B0000000000000000" pitchFamily="34" charset="0"/>
                <a:ea typeface="Calibri" panose="020F0502020204030204" charset="0"/>
                <a:cs typeface="Calibri" panose="020F0502020204030204" charset="0"/>
              </a:rPr>
              <a:t>Câu</a:t>
            </a:r>
            <a:r>
              <a:rPr lang="en-US" altLang="zh-CN" sz="4800" b="1" dirty="0" smtClean="0">
                <a:solidFill>
                  <a:schemeClr val="bg1"/>
                </a:solidFill>
                <a:latin typeface="#9Slide03 Sofia Pro Soft Bold" panose="020B0000000000000000" pitchFamily="34" charset="0"/>
                <a:ea typeface="Calibri" panose="020F0502020204030204" charset="0"/>
                <a:cs typeface="Calibri" panose="020F0502020204030204" charset="0"/>
              </a:rPr>
              <a:t> 4</a:t>
            </a:r>
            <a:endParaRPr lang="zh-CN" altLang="en-US" sz="4800" b="1" dirty="0">
              <a:solidFill>
                <a:schemeClr val="bg1"/>
              </a:solidFill>
              <a:latin typeface="#9Slide03 Sofia Pro Soft Bold" panose="020B0000000000000000" pitchFamily="34" charset="0"/>
              <a:ea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1" t="15318" r="15590" b="76144"/>
          <a:stretch>
            <a:fillRect/>
          </a:stretch>
        </p:blipFill>
        <p:spPr>
          <a:xfrm>
            <a:off x="209785" y="333096"/>
            <a:ext cx="2068925" cy="667749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67" t="37867" r="28394" b="58235"/>
          <a:stretch>
            <a:fillRect/>
          </a:stretch>
        </p:blipFill>
        <p:spPr>
          <a:xfrm>
            <a:off x="8891105" y="381583"/>
            <a:ext cx="2813215" cy="6192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26982" y="5425315"/>
            <a:ext cx="42976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c, d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b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endParaRPr lang="en-US" sz="2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9785" y="1471541"/>
            <a:ext cx="11847232" cy="3773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276225" algn="l"/>
                <a:tab pos="1895475" algn="l"/>
                <a:tab pos="3543300" algn="l"/>
                <a:tab pos="5257800" algn="l"/>
              </a:tabLst>
            </a:pPr>
            <a:r>
              <a:rPr lang="nl-NL" sz="2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Ti</a:t>
            </a:r>
            <a:r>
              <a:rPr lang="vi-VN" sz="2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ến h</a:t>
            </a:r>
            <a:r>
              <a:rPr lang="nl-NL" sz="2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ành thí nghi</a:t>
            </a:r>
            <a:r>
              <a:rPr lang="vi-VN" sz="2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ệm sau:</a:t>
            </a:r>
            <a:endParaRPr lang="en-US" sz="26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276225" algn="l"/>
                <a:tab pos="1895475" algn="l"/>
                <a:tab pos="3543300" algn="l"/>
                <a:tab pos="5257800" algn="l"/>
              </a:tabLst>
            </a:pPr>
            <a:r>
              <a:rPr lang="en-US" sz="2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vi-VN" sz="2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Bước 1: Cho vào ống nghiệm </a:t>
            </a:r>
            <a:r>
              <a:rPr lang="en-US" sz="2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2-3</a:t>
            </a:r>
            <a:r>
              <a:rPr lang="vi-VN" sz="2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giọt dung dịch CuSO</a:t>
            </a:r>
            <a:r>
              <a:rPr lang="vi-VN" sz="2600" b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vi-VN" sz="2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và 1 ml dung dịch NaOH.</a:t>
            </a:r>
            <a:endParaRPr lang="en-US" sz="26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276225" algn="l"/>
                <a:tab pos="1895475" algn="l"/>
                <a:tab pos="3543300" algn="l"/>
                <a:tab pos="5257800" algn="l"/>
              </a:tabLst>
            </a:pPr>
            <a:r>
              <a:rPr lang="en-US" sz="2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vi-VN" sz="2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Bước 2: Thêm khoảng 2 ml lòng trắng trứng </a:t>
            </a:r>
            <a:r>
              <a:rPr lang="en-US" sz="2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lắc</a:t>
            </a:r>
            <a:r>
              <a:rPr lang="en-US" sz="2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sz="2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ống</a:t>
            </a:r>
            <a:r>
              <a:rPr lang="en-US" sz="2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nghiệm</a:t>
            </a:r>
            <a:r>
              <a:rPr lang="en-US" sz="2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6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nl-NL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a. Ở bước 1, xảy ra phản ứng trao đổi, tạo thành kết tủa màu xanh.</a:t>
            </a:r>
            <a:endParaRPr lang="en-US" sz="2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nl-NL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b. Ở bước 2, xảy ra phản ứng tạo phức, kết tủa bị hòa tan, dung dịch thu được có màu xanh tím.</a:t>
            </a:r>
            <a:endParaRPr lang="en-US" sz="2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nl-NL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c. Phản ứng xảy ra ở bước 2 gọi là phản ứng màu biuret.</a:t>
            </a:r>
            <a:endParaRPr lang="en-US" sz="2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nl-NL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d. Có thể dùng phản ứng màu biuret để phân biệt peptide Ala-Gly với Ala-Gly-Val.</a:t>
            </a:r>
            <a:endParaRPr lang="en-US" sz="2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7032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 descr="e7d195523061f1c0deeec63e560781cfd59afb0ea006f2a87ABB68BF51EA6619813959095094C18C62A12F549504892A4AAA8C1554C6663626E05CA27F281A14E6983772AFC3FB97135759321DEA3D70DBDC3F267C2A72094B3A9B655CEBC4A445944AB6F04D4566D28CDB915840310B983D9CB53150E02C53515D74B3A50BE16B4C01DB772DD75A6907B2F45F8222C2"/>
          <p:cNvSpPr/>
          <p:nvPr/>
        </p:nvSpPr>
        <p:spPr>
          <a:xfrm flipH="1">
            <a:off x="2495508" y="0"/>
            <a:ext cx="9696492" cy="1280160"/>
          </a:xfrm>
          <a:prstGeom prst="rect">
            <a:avLst/>
          </a:prstGeom>
          <a:solidFill>
            <a:srgbClr val="82C69F"/>
          </a:solidFill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2"/>
                </a:solidFill>
                <a:latin typeface="+mn-lt"/>
                <a:ea typeface="仿宋_GB2312" pitchFamily="49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SimSun" panose="02010600030101010101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SimSun" panose="02010600030101010101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SimSun" panose="02010600030101010101" pitchFamily="2" charset="-122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 dirty="0">
              <a:solidFill>
                <a:schemeClr val="tx1"/>
              </a:solidFill>
              <a:latin typeface="#9Slide03 Sofia Pro Soft Bold" panose="020B0000000000000000" pitchFamily="34" charset="0"/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4" name="Rectangle 6" descr="e7d195523061f1c0deeec63e560781cfd59afb0ea006f2a87ABB68BF51EA6619813959095094C18C62A12F549504892A4AAA8C1554C6663626E05CA27F281A14E6983772AFC3FB97135759321DEA3D70DBDC3F267C2A72094B3A9B655CEBC4A445944AB6F04D4566D28CDB915840310B983D9CB53150E02C53515D74B3A50BE16B4C01DB772DD75A6907B2F45F8222C2"/>
          <p:cNvSpPr/>
          <p:nvPr/>
        </p:nvSpPr>
        <p:spPr>
          <a:xfrm flipH="1">
            <a:off x="0" y="0"/>
            <a:ext cx="2495508" cy="1280160"/>
          </a:xfrm>
          <a:prstGeom prst="rect">
            <a:avLst/>
          </a:prstGeom>
          <a:solidFill>
            <a:srgbClr val="F5C13A"/>
          </a:solidFill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2"/>
                </a:solidFill>
                <a:latin typeface="+mn-lt"/>
                <a:ea typeface="仿宋_GB2312" pitchFamily="49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SimSun" panose="02010600030101010101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SimSun" panose="02010600030101010101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SimSun" panose="02010600030101010101" pitchFamily="2" charset="-122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 dirty="0">
              <a:solidFill>
                <a:schemeClr val="tx1"/>
              </a:solidFill>
              <a:latin typeface="#9Slide03 Sofia Pro Soft Bold" panose="020B0000000000000000" pitchFamily="34" charset="0"/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993419" y="169848"/>
            <a:ext cx="77122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err="1" smtClean="0">
                <a:solidFill>
                  <a:schemeClr val="bg1"/>
                </a:solidFill>
                <a:latin typeface="#9Slide03 Sofia Pro Soft Bold" panose="020B0000000000000000" pitchFamily="34" charset="0"/>
                <a:ea typeface="Calibri" panose="020F0502020204030204" charset="0"/>
                <a:cs typeface="Calibri" panose="020F0502020204030204" charset="0"/>
              </a:rPr>
              <a:t>Hoạt</a:t>
            </a:r>
            <a:r>
              <a:rPr lang="en-US" altLang="zh-CN" sz="4800" b="1" dirty="0" smtClean="0">
                <a:solidFill>
                  <a:schemeClr val="bg1"/>
                </a:solidFill>
                <a:latin typeface="#9Slide03 Sofia Pro Soft Bold" panose="020B0000000000000000" pitchFamily="34" charset="0"/>
                <a:ea typeface="Calibri" panose="020F0502020204030204" charset="0"/>
                <a:cs typeface="Calibri" panose="020F0502020204030204" charset="0"/>
              </a:rPr>
              <a:t> </a:t>
            </a:r>
            <a:r>
              <a:rPr lang="en-US" altLang="zh-CN" sz="4800" b="1" dirty="0" err="1" smtClean="0">
                <a:solidFill>
                  <a:schemeClr val="bg1"/>
                </a:solidFill>
                <a:latin typeface="#9Slide03 Sofia Pro Soft Bold" panose="020B0000000000000000" pitchFamily="34" charset="0"/>
                <a:ea typeface="Calibri" panose="020F0502020204030204" charset="0"/>
                <a:cs typeface="Calibri" panose="020F0502020204030204" charset="0"/>
              </a:rPr>
              <a:t>động</a:t>
            </a:r>
            <a:r>
              <a:rPr lang="en-US" altLang="zh-CN" sz="4800" b="1" dirty="0" smtClean="0">
                <a:solidFill>
                  <a:schemeClr val="bg1"/>
                </a:solidFill>
                <a:latin typeface="#9Slide03 Sofia Pro Soft Bold" panose="020B0000000000000000" pitchFamily="34" charset="0"/>
                <a:ea typeface="Calibri" panose="020F0502020204030204" charset="0"/>
                <a:cs typeface="Calibri" panose="020F0502020204030204" charset="0"/>
              </a:rPr>
              <a:t> 3 (10 </a:t>
            </a:r>
            <a:r>
              <a:rPr lang="en-US" altLang="zh-CN" sz="4800" b="1" dirty="0" err="1" smtClean="0">
                <a:solidFill>
                  <a:schemeClr val="bg1"/>
                </a:solidFill>
                <a:latin typeface="#9Slide03 Sofia Pro Soft Bold" panose="020B0000000000000000" pitchFamily="34" charset="0"/>
                <a:ea typeface="Calibri" panose="020F0502020204030204" charset="0"/>
                <a:cs typeface="Calibri" panose="020F0502020204030204" charset="0"/>
              </a:rPr>
              <a:t>phút</a:t>
            </a:r>
            <a:r>
              <a:rPr lang="en-US" altLang="zh-CN" sz="4800" b="1" dirty="0" smtClean="0">
                <a:solidFill>
                  <a:schemeClr val="bg1"/>
                </a:solidFill>
                <a:latin typeface="#9Slide03 Sofia Pro Soft Bold" panose="020B0000000000000000" pitchFamily="34" charset="0"/>
                <a:ea typeface="Calibri" panose="020F0502020204030204" charset="0"/>
                <a:cs typeface="Calibri" panose="020F0502020204030204" charset="0"/>
              </a:rPr>
              <a:t>)</a:t>
            </a:r>
            <a:endParaRPr lang="zh-CN" altLang="en-US" sz="4800" b="1" dirty="0">
              <a:solidFill>
                <a:schemeClr val="bg1"/>
              </a:solidFill>
              <a:latin typeface="#9Slide03 Sofia Pro Soft Bold" panose="020B0000000000000000" pitchFamily="34" charset="0"/>
              <a:ea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1" t="15318" r="15590" b="76144"/>
          <a:stretch>
            <a:fillRect/>
          </a:stretch>
        </p:blipFill>
        <p:spPr>
          <a:xfrm>
            <a:off x="209785" y="333096"/>
            <a:ext cx="2068925" cy="667749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67" t="37867" r="28394" b="58235"/>
          <a:stretch>
            <a:fillRect/>
          </a:stretch>
        </p:blipFill>
        <p:spPr>
          <a:xfrm>
            <a:off x="8891105" y="381583"/>
            <a:ext cx="2813215" cy="61926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9785" y="1753184"/>
            <a:ext cx="11430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+ 4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endParaRPr lang="en-US" sz="3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hời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426883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 descr="e7d195523061f1c0deeec63e560781cfd59afb0ea006f2a87ABB68BF51EA6619813959095094C18C62A12F549504892A4AAA8C1554C6663626E05CA27F281A14E6983772AFC3FB97135759321DEA3D70DBDC3F267C2A72094B3A9B655CEBC4A445944AB6F04D4566D28CDB915840310B983D9CB53150E02C53515D74B3A50BE16B4C01DB772DD75A6907B2F45F8222C2"/>
          <p:cNvSpPr/>
          <p:nvPr/>
        </p:nvSpPr>
        <p:spPr>
          <a:xfrm flipH="1">
            <a:off x="2495508" y="0"/>
            <a:ext cx="9696492" cy="1280160"/>
          </a:xfrm>
          <a:prstGeom prst="rect">
            <a:avLst/>
          </a:prstGeom>
          <a:solidFill>
            <a:srgbClr val="82C69F"/>
          </a:solidFill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2"/>
                </a:solidFill>
                <a:latin typeface="+mn-lt"/>
                <a:ea typeface="仿宋_GB2312" pitchFamily="49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SimSun" panose="02010600030101010101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SimSun" panose="02010600030101010101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SimSun" panose="02010600030101010101" pitchFamily="2" charset="-122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 dirty="0">
              <a:solidFill>
                <a:schemeClr val="tx1"/>
              </a:solidFill>
              <a:latin typeface="#9Slide03 Sofia Pro Soft Bold" panose="020B0000000000000000" pitchFamily="34" charset="0"/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4" name="Rectangle 6" descr="e7d195523061f1c0deeec63e560781cfd59afb0ea006f2a87ABB68BF51EA6619813959095094C18C62A12F549504892A4AAA8C1554C6663626E05CA27F281A14E6983772AFC3FB97135759321DEA3D70DBDC3F267C2A72094B3A9B655CEBC4A445944AB6F04D4566D28CDB915840310B983D9CB53150E02C53515D74B3A50BE16B4C01DB772DD75A6907B2F45F8222C2"/>
          <p:cNvSpPr/>
          <p:nvPr/>
        </p:nvSpPr>
        <p:spPr>
          <a:xfrm flipH="1">
            <a:off x="0" y="0"/>
            <a:ext cx="2495508" cy="1280160"/>
          </a:xfrm>
          <a:prstGeom prst="rect">
            <a:avLst/>
          </a:prstGeom>
          <a:solidFill>
            <a:srgbClr val="F5C13A"/>
          </a:solidFill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2"/>
                </a:solidFill>
                <a:latin typeface="+mn-lt"/>
                <a:ea typeface="仿宋_GB2312" pitchFamily="49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SimSun" panose="02010600030101010101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SimSun" panose="02010600030101010101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SimSun" panose="02010600030101010101" pitchFamily="2" charset="-122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 dirty="0">
              <a:solidFill>
                <a:schemeClr val="tx1"/>
              </a:solidFill>
              <a:latin typeface="#9Slide03 Sofia Pro Soft Bold" panose="020B0000000000000000" pitchFamily="34" charset="0"/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993419" y="169848"/>
            <a:ext cx="77122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err="1" smtClean="0">
                <a:solidFill>
                  <a:schemeClr val="bg1"/>
                </a:solidFill>
                <a:latin typeface="#9Slide03 Sofia Pro Soft Bold" panose="020B0000000000000000" pitchFamily="34" charset="0"/>
                <a:ea typeface="Calibri" panose="020F0502020204030204" charset="0"/>
                <a:cs typeface="Calibri" panose="020F0502020204030204" charset="0"/>
              </a:rPr>
              <a:t>Câu</a:t>
            </a:r>
            <a:r>
              <a:rPr lang="en-US" altLang="zh-CN" sz="4800" b="1" dirty="0" smtClean="0">
                <a:solidFill>
                  <a:schemeClr val="bg1"/>
                </a:solidFill>
                <a:latin typeface="#9Slide03 Sofia Pro Soft Bold" panose="020B0000000000000000" pitchFamily="34" charset="0"/>
                <a:ea typeface="Calibri" panose="020F0502020204030204" charset="0"/>
                <a:cs typeface="Calibri" panose="020F0502020204030204" charset="0"/>
              </a:rPr>
              <a:t> 1</a:t>
            </a:r>
            <a:endParaRPr lang="zh-CN" altLang="en-US" sz="4800" b="1" dirty="0">
              <a:solidFill>
                <a:schemeClr val="bg1"/>
              </a:solidFill>
              <a:latin typeface="#9Slide03 Sofia Pro Soft Bold" panose="020B0000000000000000" pitchFamily="34" charset="0"/>
              <a:ea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1" t="15318" r="15590" b="76144"/>
          <a:stretch>
            <a:fillRect/>
          </a:stretch>
        </p:blipFill>
        <p:spPr>
          <a:xfrm>
            <a:off x="209785" y="333096"/>
            <a:ext cx="2068925" cy="667749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67" t="37867" r="28394" b="58235"/>
          <a:stretch>
            <a:fillRect/>
          </a:stretch>
        </p:blipFill>
        <p:spPr>
          <a:xfrm>
            <a:off x="8891105" y="381583"/>
            <a:ext cx="2813215" cy="6192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44247" y="3268358"/>
            <a:ext cx="1011718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dung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methylamine</a:t>
            </a:r>
            <a:r>
              <a:rPr lang="vi-VN" sz="2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Gly-Ala, a</a:t>
            </a:r>
            <a:r>
              <a:rPr lang="nl-NL" sz="2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lanine</a:t>
            </a:r>
            <a:r>
              <a:rPr lang="vi-VN" sz="2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lòng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trắng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trứng</a:t>
            </a:r>
            <a:endParaRPr lang="en-US" sz="2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74765" y="1784125"/>
            <a:ext cx="11273246" cy="1472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180340" algn="l"/>
                <a:tab pos="342900" algn="l"/>
                <a:tab pos="1714500" algn="l"/>
                <a:tab pos="3150870" algn="l"/>
              </a:tabLst>
            </a:pPr>
            <a:r>
              <a:rPr lang="vi-VN" sz="2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Cho </a:t>
            </a:r>
            <a:r>
              <a:rPr lang="en-US" sz="26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2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dung dịch, mỗi dung dịch chứa một trong </a:t>
            </a:r>
            <a:r>
              <a:rPr lang="vi-VN" sz="2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các chất</a:t>
            </a:r>
            <a:r>
              <a:rPr lang="en-US" sz="2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vi-VN" sz="2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methylamine</a:t>
            </a:r>
            <a:r>
              <a:rPr lang="vi-VN" sz="2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Gly-Ala, a</a:t>
            </a:r>
            <a:r>
              <a:rPr lang="nl-NL" sz="2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lanine</a:t>
            </a:r>
            <a:r>
              <a:rPr lang="vi-VN" sz="2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lòng</a:t>
            </a:r>
            <a:r>
              <a:rPr lang="en-US" sz="2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trắng</a:t>
            </a:r>
            <a:r>
              <a:rPr lang="en-US" sz="2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trứng</a:t>
            </a:r>
            <a:r>
              <a:rPr lang="en-US" sz="2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glucose</a:t>
            </a:r>
            <a:r>
              <a:rPr lang="vi-VN" sz="2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bao</a:t>
            </a:r>
            <a:r>
              <a:rPr lang="en-US" sz="2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nhiêu</a:t>
            </a:r>
            <a:r>
              <a:rPr lang="vi-VN" sz="2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dung dịch </a:t>
            </a:r>
            <a:r>
              <a:rPr lang="en-US" sz="2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HCl</a:t>
            </a:r>
            <a:endParaRPr lang="en-US" sz="26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84522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游ゴシック Light"/>
        <a:font script="Hang" typeface="맑은 고딕"/>
        <a:font script="Hans" typeface="Calibri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Calibri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Calibri"/>
        <a:font script="Hant" typeface="新細明體"/>
        <a:font script="Arab" typeface="Calibri"/>
        <a:font script="Hebr" typeface="Calibri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Calibri"/>
        <a:font script="Laoo" typeface="DokChampa"/>
        <a:font script="Sinh" typeface="Iskoola Pota"/>
        <a:font script="Mong" typeface="Mongolian Baiti"/>
        <a:font script="Viet" typeface="Calibri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Calibri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Calibri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Calibri"/>
        <a:font script="Hant" typeface="新細明體"/>
        <a:font script="Arab" typeface="Calibri"/>
        <a:font script="Hebr" typeface="Calibri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Calibri"/>
        <a:font script="Laoo" typeface="DokChampa"/>
        <a:font script="Sinh" typeface="Iskoola Pota"/>
        <a:font script="Mong" typeface="Mongolian Baiti"/>
        <a:font script="Viet" typeface="Calibri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Calibri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Calibri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Calibri"/>
        <a:font script="Hant" typeface="新細明體"/>
        <a:font script="Arab" typeface="Calibri"/>
        <a:font script="Hebr" typeface="Calibri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Calibri"/>
        <a:font script="Laoo" typeface="DokChampa"/>
        <a:font script="Sinh" typeface="Iskoola Pota"/>
        <a:font script="Mong" typeface="Mongolian Baiti"/>
        <a:font script="Viet" typeface="Calibri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952</TotalTime>
  <Words>1067</Words>
  <Application>Microsoft Office PowerPoint</Application>
  <PresentationFormat>Widescreen</PresentationFormat>
  <Paragraphs>75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#9Slide03 Sofia Pro Soft Bold</vt:lpstr>
      <vt:lpstr>Calibri</vt:lpstr>
      <vt:lpstr>Times New Roman</vt:lpstr>
      <vt:lpstr>Arial</vt:lpstr>
      <vt:lpstr>Questrial</vt:lpstr>
      <vt:lpstr>Symbol</vt:lpstr>
      <vt:lpstr>Tahoma</vt:lpstr>
      <vt:lpstr>Office Theme</vt:lpstr>
      <vt:lpstr>III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>9Slide.vn</dc:subject>
  <dc:creator>TGDD</dc:creator>
  <dc:description>9Slide.vn</dc:description>
  <cp:lastModifiedBy>ADMIN</cp:lastModifiedBy>
  <cp:revision>61</cp:revision>
  <dcterms:created xsi:type="dcterms:W3CDTF">2018-03-12T09:20:00Z</dcterms:created>
  <dcterms:modified xsi:type="dcterms:W3CDTF">2024-06-25T01:45:44Z</dcterms:modified>
  <cp:category>9Slide.vn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1033-12.2.0.13489</vt:lpwstr>
  </property>
  <property fmtid="{D5CDD505-2E9C-101B-9397-08002B2CF9AE}" pid="3" name="ICV">
    <vt:lpwstr>188AE3FB7FFC4403850F92F3FBF5FDCA_13</vt:lpwstr>
  </property>
</Properties>
</file>