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5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</p:sldIdLst>
  <p:sldSz cx="12192000" cy="6858000"/>
  <p:notesSz cx="6858000" cy="9144000"/>
  <p:embeddedFontLst>
    <p:embeddedFont>
      <p:font typeface="#9Slide03 Sofia Pro Soft Bold" panose="020B060402020202020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Questrial" panose="020B0604020202020204" charset="0"/>
      <p:regular r:id="rId22"/>
    </p:embeddedFont>
    <p:embeddedFont>
      <p:font typeface="Tahoma" panose="020B0604030504040204" pitchFamily="34" charset="0"/>
      <p:regular r:id="rId23"/>
      <p:bold r:id="rId2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9C"/>
    <a:srgbClr val="0AA06E"/>
    <a:srgbClr val="2B8F66"/>
    <a:srgbClr val="FFE699"/>
    <a:srgbClr val="FFFFFF"/>
    <a:srgbClr val="C5E0B4"/>
    <a:srgbClr val="0F3041"/>
    <a:srgbClr val="39A3C3"/>
    <a:srgbClr val="EC1C24"/>
    <a:srgbClr val="F69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7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" y="82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#9Slide03 Sofia Pro Soft Bold" panose="020B0000000000000000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#9Slide03 Sofia Pro Soft Bold" panose="020B0000000000000000" pitchFamily="34" charset="0"/>
              </a:rPr>
              <a:t>2024/6/25</a:t>
            </a:fld>
            <a:endParaRPr lang="zh-CN" altLang="en-US">
              <a:latin typeface="#9Slide03 Sofia Pro Soft Bold" panose="020B0000000000000000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#9Slide03 Sofia Pro Soft Bold" panose="020B0000000000000000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#9Slide03 Sofia Pro Soft Bold" panose="020B0000000000000000" pitchFamily="34" charset="0"/>
              </a:rPr>
              <a:t>‹#›</a:t>
            </a:fld>
            <a:endParaRPr lang="zh-CN" altLang="en-US">
              <a:latin typeface="#9Slide03 Sofia Pro Soft Bold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2024/6/25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92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#9Slide03 Sofia Pro Soft Bold" panose="020B0000000000000000" pitchFamily="34" charset="0"/>
        <a:ea typeface="Calibri" panose="020F0502020204030204" charset="0"/>
        <a:cs typeface="Calibri" panose="020F050202020403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#9Slide03 Sofia Pro Soft Bold" panose="020B0000000000000000" pitchFamily="34" charset="0"/>
        <a:ea typeface="Calibri" panose="020F0502020204030204" charset="0"/>
        <a:cs typeface="Calibri" panose="020F050202020403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#9Slide03 Sofia Pro Soft Bold" panose="020B0000000000000000" pitchFamily="34" charset="0"/>
        <a:ea typeface="Calibri" panose="020F0502020204030204" charset="0"/>
        <a:cs typeface="Calibri" panose="020F050202020403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#9Slide03 Sofia Pro Soft Bold" panose="020B0000000000000000" pitchFamily="34" charset="0"/>
        <a:ea typeface="Calibri" panose="020F0502020204030204" charset="0"/>
        <a:cs typeface="Calibri" panose="020F050202020403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#9Slide03 Sofia Pro Soft Bold" panose="020B0000000000000000" pitchFamily="34" charset="0"/>
        <a:ea typeface="Calibri" panose="020F0502020204030204" charset="0"/>
        <a:cs typeface="Calibri" panose="020F050202020403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DABBA846-BFE6-4A6F-6ACC-424D822D5481}"/>
              </a:ext>
            </a:extLst>
          </p:cNvPr>
          <p:cNvGrpSpPr/>
          <p:nvPr userDrawn="1"/>
        </p:nvGrpSpPr>
        <p:grpSpPr>
          <a:xfrm>
            <a:off x="0" y="-3115"/>
            <a:ext cx="12192000" cy="6861116"/>
            <a:chOff x="0" y="-3115"/>
            <a:chExt cx="12192000" cy="6861116"/>
          </a:xfrm>
        </p:grpSpPr>
        <p:sp>
          <p:nvSpPr>
            <p:cNvPr id="20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  <p:cNvSpPr/>
            <p:nvPr userDrawn="1"/>
          </p:nvSpPr>
          <p:spPr>
            <a:xfrm>
              <a:off x="0" y="-1"/>
              <a:ext cx="12192000" cy="48810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2"/>
                  </a:solidFill>
                  <a:latin typeface="+mn-lt"/>
                  <a:ea typeface="仿宋_GB2312" pitchFamily="49" charset="-122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zh-CN" altLang="en-US" sz="1800" dirty="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6" r="7389" b="84853"/>
            <a:stretch>
              <a:fillRect/>
            </a:stretch>
          </p:blipFill>
          <p:spPr>
            <a:xfrm>
              <a:off x="1687112" y="-3115"/>
              <a:ext cx="8772281" cy="4085718"/>
            </a:xfrm>
            <a:prstGeom prst="rect">
              <a:avLst/>
            </a:prstGeom>
          </p:spPr>
        </p:pic>
        <p:sp>
          <p:nvSpPr>
            <p:cNvPr id="21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  <p:cNvSpPr/>
            <p:nvPr userDrawn="1"/>
          </p:nvSpPr>
          <p:spPr>
            <a:xfrm>
              <a:off x="0" y="3672498"/>
              <a:ext cx="12192000" cy="31855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2"/>
                  </a:solidFill>
                  <a:latin typeface="+mn-lt"/>
                  <a:ea typeface="仿宋_GB2312" pitchFamily="49" charset="-122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zh-CN" altLang="en-US" sz="1800" dirty="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1" t="2395" r="84645" b="93484"/>
            <a:stretch>
              <a:fillRect/>
            </a:stretch>
          </p:blipFill>
          <p:spPr>
            <a:xfrm>
              <a:off x="466892" y="292901"/>
              <a:ext cx="1123233" cy="103899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B4F3B753-0755-07AE-914C-EE42794D84D6}"/>
                </a:ext>
              </a:extLst>
            </p:cNvPr>
            <p:cNvGrpSpPr/>
            <p:nvPr userDrawn="1"/>
          </p:nvGrpSpPr>
          <p:grpSpPr>
            <a:xfrm>
              <a:off x="2634518" y="1337636"/>
              <a:ext cx="6810085" cy="2994182"/>
              <a:chOff x="2690957" y="2493218"/>
              <a:chExt cx="6810085" cy="2994182"/>
            </a:xfrm>
          </p:grpSpPr>
          <p:pic>
            <p:nvPicPr>
              <p:cNvPr id="9" name="图片 4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922" t="724" r="34057" b="90923"/>
              <a:stretch>
                <a:fillRect/>
              </a:stretch>
            </p:blipFill>
            <p:spPr>
              <a:xfrm>
                <a:off x="4572000" y="2493218"/>
                <a:ext cx="2906631" cy="1895632"/>
              </a:xfrm>
              <a:prstGeom prst="rect">
                <a:avLst/>
              </a:prstGeom>
            </p:spPr>
          </p:pic>
          <p:pic>
            <p:nvPicPr>
              <p:cNvPr id="19" name="图片 18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284" t="14646" r="12461" b="75553"/>
              <a:stretch>
                <a:fillRect/>
              </a:stretch>
            </p:blipFill>
            <p:spPr>
              <a:xfrm>
                <a:off x="2690957" y="3099800"/>
                <a:ext cx="6810085" cy="2387600"/>
              </a:xfrm>
              <a:prstGeom prst="rect">
                <a:avLst/>
              </a:prstGeom>
            </p:spPr>
          </p:pic>
        </p:grpSp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56" t="20493" r="3839" b="71711"/>
            <a:stretch>
              <a:fillRect/>
            </a:stretch>
          </p:blipFill>
          <p:spPr>
            <a:xfrm>
              <a:off x="1098576" y="5296749"/>
              <a:ext cx="605307" cy="901521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48" r="80462" b="64472"/>
            <a:stretch>
              <a:fillRect/>
            </a:stretch>
          </p:blipFill>
          <p:spPr>
            <a:xfrm>
              <a:off x="10428450" y="5613283"/>
              <a:ext cx="850559" cy="656822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90125" y="5487674"/>
            <a:ext cx="9144000" cy="65682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0F304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TÊN BÀI</a:t>
            </a:r>
            <a:endParaRPr lang="zh-CN" altLang="en-US"/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1583B455-B473-BB86-ACA8-2EB9AFDB73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349642">
            <a:off x="10817020" y="4152106"/>
            <a:ext cx="986308" cy="986308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="" xmlns:a16="http://schemas.microsoft.com/office/drawing/2014/main" id="{1EDE7FAB-DF6F-DE9B-C46A-859690A52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3895" y="3931283"/>
            <a:ext cx="7836289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TÊN CHƯƠNG</a:t>
            </a:r>
          </a:p>
        </p:txBody>
      </p:sp>
      <p:sp>
        <p:nvSpPr>
          <p:cNvPr id="37" name="日期占位符 3">
            <a:extLst>
              <a:ext uri="{FF2B5EF4-FFF2-40B4-BE49-F238E27FC236}">
                <a16:creationId xmlns="" xmlns:a16="http://schemas.microsoft.com/office/drawing/2014/main" id="{81D632CC-86DF-7FCC-57F4-83C86D44E19D}"/>
              </a:ext>
            </a:extLst>
          </p:cNvPr>
          <p:cNvSpPr txBox="1">
            <a:spLocks/>
          </p:cNvSpPr>
          <p:nvPr userDrawn="1"/>
        </p:nvSpPr>
        <p:spPr>
          <a:xfrm>
            <a:off x="1179815" y="6423208"/>
            <a:ext cx="3106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39" name="Title 29">
            <a:extLst>
              <a:ext uri="{FF2B5EF4-FFF2-40B4-BE49-F238E27FC236}">
                <a16:creationId xmlns="" xmlns:a16="http://schemas.microsoft.com/office/drawing/2014/main" id="{DEA9E4EA-CEFB-5258-0574-9357F235F27F}"/>
              </a:ext>
            </a:extLst>
          </p:cNvPr>
          <p:cNvSpPr txBox="1">
            <a:spLocks/>
          </p:cNvSpPr>
          <p:nvPr userDrawn="1"/>
        </p:nvSpPr>
        <p:spPr>
          <a:xfrm>
            <a:off x="1173676" y="3931283"/>
            <a:ext cx="78362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CHƯƠNG ....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="" xmlns:a16="http://schemas.microsoft.com/office/drawing/2014/main" id="{17C6A2A0-4F75-0881-107A-D35F8C4A9A27}"/>
              </a:ext>
            </a:extLst>
          </p:cNvPr>
          <p:cNvSpPr/>
          <p:nvPr userDrawn="1"/>
        </p:nvSpPr>
        <p:spPr>
          <a:xfrm rot="8074440">
            <a:off x="1471429" y="2768302"/>
            <a:ext cx="290438" cy="4897918"/>
          </a:xfrm>
          <a:custGeom>
            <a:avLst/>
            <a:gdLst>
              <a:gd name="connsiteX0" fmla="*/ 0 w 621718"/>
              <a:gd name="connsiteY0" fmla="*/ 6477856 h 6477856"/>
              <a:gd name="connsiteX1" fmla="*/ 155430 w 621718"/>
              <a:gd name="connsiteY1" fmla="*/ 0 h 6477856"/>
              <a:gd name="connsiteX2" fmla="*/ 621718 w 621718"/>
              <a:gd name="connsiteY2" fmla="*/ 0 h 6477856"/>
              <a:gd name="connsiteX3" fmla="*/ 466289 w 621718"/>
              <a:gd name="connsiteY3" fmla="*/ 6477856 h 6477856"/>
              <a:gd name="connsiteX4" fmla="*/ 0 w 621718"/>
              <a:gd name="connsiteY4" fmla="*/ 6477856 h 6477856"/>
              <a:gd name="connsiteX0" fmla="*/ 0 w 621718"/>
              <a:gd name="connsiteY0" fmla="*/ 6477856 h 6477856"/>
              <a:gd name="connsiteX1" fmla="*/ 155430 w 621718"/>
              <a:gd name="connsiteY1" fmla="*/ 0 h 6477856"/>
              <a:gd name="connsiteX2" fmla="*/ 621718 w 621718"/>
              <a:gd name="connsiteY2" fmla="*/ 0 h 6477856"/>
              <a:gd name="connsiteX3" fmla="*/ 476450 w 621718"/>
              <a:gd name="connsiteY3" fmla="*/ 5111263 h 6477856"/>
              <a:gd name="connsiteX4" fmla="*/ 0 w 621718"/>
              <a:gd name="connsiteY4" fmla="*/ 6477856 h 6477856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454436 w 599704"/>
              <a:gd name="connsiteY3" fmla="*/ 5111263 h 5493430"/>
              <a:gd name="connsiteX4" fmla="*/ 0 w 599704"/>
              <a:gd name="connsiteY4" fmla="*/ 5493430 h 5493430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573303 w 599704"/>
              <a:gd name="connsiteY3" fmla="*/ 4935802 h 5493430"/>
              <a:gd name="connsiteX4" fmla="*/ 0 w 599704"/>
              <a:gd name="connsiteY4" fmla="*/ 5493430 h 5493430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492210 w 599704"/>
              <a:gd name="connsiteY3" fmla="*/ 4971938 h 5493430"/>
              <a:gd name="connsiteX4" fmla="*/ 0 w 599704"/>
              <a:gd name="connsiteY4" fmla="*/ 5493430 h 5493430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521490 w 599704"/>
              <a:gd name="connsiteY3" fmla="*/ 4986851 h 5493430"/>
              <a:gd name="connsiteX4" fmla="*/ 0 w 599704"/>
              <a:gd name="connsiteY4" fmla="*/ 5493430 h 5493430"/>
              <a:gd name="connsiteX0" fmla="*/ 0 w 647147"/>
              <a:gd name="connsiteY0" fmla="*/ 5493430 h 5493430"/>
              <a:gd name="connsiteX1" fmla="*/ 133416 w 647147"/>
              <a:gd name="connsiteY1" fmla="*/ 0 h 5493430"/>
              <a:gd name="connsiteX2" fmla="*/ 647147 w 647147"/>
              <a:gd name="connsiteY2" fmla="*/ 536734 h 5493430"/>
              <a:gd name="connsiteX3" fmla="*/ 521490 w 647147"/>
              <a:gd name="connsiteY3" fmla="*/ 4986851 h 5493430"/>
              <a:gd name="connsiteX4" fmla="*/ 0 w 647147"/>
              <a:gd name="connsiteY4" fmla="*/ 5493430 h 5493430"/>
              <a:gd name="connsiteX0" fmla="*/ 1 w 642076"/>
              <a:gd name="connsiteY0" fmla="*/ 5184845 h 5184845"/>
              <a:gd name="connsiteX1" fmla="*/ 128345 w 642076"/>
              <a:gd name="connsiteY1" fmla="*/ 0 h 5184845"/>
              <a:gd name="connsiteX2" fmla="*/ 642076 w 642076"/>
              <a:gd name="connsiteY2" fmla="*/ 536734 h 5184845"/>
              <a:gd name="connsiteX3" fmla="*/ 516419 w 642076"/>
              <a:gd name="connsiteY3" fmla="*/ 4986851 h 5184845"/>
              <a:gd name="connsiteX4" fmla="*/ 1 w 642076"/>
              <a:gd name="connsiteY4" fmla="*/ 5184845 h 5184845"/>
              <a:gd name="connsiteX0" fmla="*/ 1 w 642076"/>
              <a:gd name="connsiteY0" fmla="*/ 5184845 h 5184845"/>
              <a:gd name="connsiteX1" fmla="*/ 128345 w 642076"/>
              <a:gd name="connsiteY1" fmla="*/ 0 h 5184845"/>
              <a:gd name="connsiteX2" fmla="*/ 642076 w 642076"/>
              <a:gd name="connsiteY2" fmla="*/ 536734 h 5184845"/>
              <a:gd name="connsiteX3" fmla="*/ 452173 w 642076"/>
              <a:gd name="connsiteY3" fmla="*/ 4942549 h 5184845"/>
              <a:gd name="connsiteX4" fmla="*/ 1 w 642076"/>
              <a:gd name="connsiteY4" fmla="*/ 5184845 h 5184845"/>
              <a:gd name="connsiteX0" fmla="*/ 1 w 642076"/>
              <a:gd name="connsiteY0" fmla="*/ 4942767 h 4942767"/>
              <a:gd name="connsiteX1" fmla="*/ 10663 w 642076"/>
              <a:gd name="connsiteY1" fmla="*/ 0 h 4942767"/>
              <a:gd name="connsiteX2" fmla="*/ 642076 w 642076"/>
              <a:gd name="connsiteY2" fmla="*/ 294656 h 4942767"/>
              <a:gd name="connsiteX3" fmla="*/ 452173 w 642076"/>
              <a:gd name="connsiteY3" fmla="*/ 4700471 h 4942767"/>
              <a:gd name="connsiteX4" fmla="*/ 1 w 642076"/>
              <a:gd name="connsiteY4" fmla="*/ 4942767 h 4942767"/>
              <a:gd name="connsiteX0" fmla="*/ 1 w 642076"/>
              <a:gd name="connsiteY0" fmla="*/ 4934927 h 4934927"/>
              <a:gd name="connsiteX1" fmla="*/ 156727 w 642076"/>
              <a:gd name="connsiteY1" fmla="*/ 0 h 4934927"/>
              <a:gd name="connsiteX2" fmla="*/ 642076 w 642076"/>
              <a:gd name="connsiteY2" fmla="*/ 286816 h 4934927"/>
              <a:gd name="connsiteX3" fmla="*/ 452173 w 642076"/>
              <a:gd name="connsiteY3" fmla="*/ 4692631 h 4934927"/>
              <a:gd name="connsiteX4" fmla="*/ 1 w 642076"/>
              <a:gd name="connsiteY4" fmla="*/ 4934927 h 4934927"/>
              <a:gd name="connsiteX0" fmla="*/ 1 w 642076"/>
              <a:gd name="connsiteY0" fmla="*/ 4897918 h 4897918"/>
              <a:gd name="connsiteX1" fmla="*/ 237335 w 642076"/>
              <a:gd name="connsiteY1" fmla="*/ 0 h 4897918"/>
              <a:gd name="connsiteX2" fmla="*/ 642076 w 642076"/>
              <a:gd name="connsiteY2" fmla="*/ 249807 h 4897918"/>
              <a:gd name="connsiteX3" fmla="*/ 452173 w 642076"/>
              <a:gd name="connsiteY3" fmla="*/ 4655622 h 4897918"/>
              <a:gd name="connsiteX4" fmla="*/ 1 w 642076"/>
              <a:gd name="connsiteY4" fmla="*/ 4897918 h 4897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076" h="4897918">
                <a:moveTo>
                  <a:pt x="1" y="4897918"/>
                </a:moveTo>
                <a:lnTo>
                  <a:pt x="237335" y="0"/>
                </a:lnTo>
                <a:lnTo>
                  <a:pt x="642076" y="249807"/>
                </a:lnTo>
                <a:lnTo>
                  <a:pt x="452173" y="4655622"/>
                </a:lnTo>
                <a:lnTo>
                  <a:pt x="1" y="4897918"/>
                </a:lnTo>
                <a:close/>
              </a:path>
            </a:pathLst>
          </a:cu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="" xmlns:a16="http://schemas.microsoft.com/office/drawing/2014/main" id="{E589D5EF-030F-8769-1C50-91274FB2E506}"/>
              </a:ext>
            </a:extLst>
          </p:cNvPr>
          <p:cNvSpPr/>
          <p:nvPr userDrawn="1"/>
        </p:nvSpPr>
        <p:spPr>
          <a:xfrm rot="10800000">
            <a:off x="10387446" y="0"/>
            <a:ext cx="1804554" cy="1600200"/>
          </a:xfrm>
          <a:prstGeom prst="rtTriangl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="" xmlns:a16="http://schemas.microsoft.com/office/drawing/2014/main" id="{6C6B19EB-00A6-024A-AE5E-A768B734BCD4}"/>
              </a:ext>
            </a:extLst>
          </p:cNvPr>
          <p:cNvSpPr/>
          <p:nvPr userDrawn="1"/>
        </p:nvSpPr>
        <p:spPr>
          <a:xfrm>
            <a:off x="0" y="3906982"/>
            <a:ext cx="2867891" cy="2951018"/>
          </a:xfrm>
          <a:prstGeom prst="rtTriangle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18584" y="425796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18584" y="1868486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="" xmlns:a16="http://schemas.microsoft.com/office/drawing/2014/main" id="{2CE909BE-5639-888B-4B69-D28E0C8488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7254" y="289153"/>
            <a:ext cx="310647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0F3A084-5693-AD05-A610-B1A7F100A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14566" y="654278"/>
            <a:ext cx="403895" cy="20728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4B52CEC-C8CF-9CE5-3B24-56FB847E48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" contrast="-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209" y="5634432"/>
            <a:ext cx="956989" cy="956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64AE32C-2F30-350B-3B6C-F202C50057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289723" y="115896"/>
            <a:ext cx="658065" cy="6580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="" xmlns:a16="http://schemas.microsoft.com/office/drawing/2014/main" id="{0FF70F6A-CAE4-535C-BF5B-2778D6D3CB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10312"/>
            <a:ext cx="310647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E3E02AE-512E-32FD-FF19-25183AC9E500}"/>
              </a:ext>
            </a:extLst>
          </p:cNvPr>
          <p:cNvSpPr/>
          <p:nvPr userDrawn="1"/>
        </p:nvSpPr>
        <p:spPr>
          <a:xfrm>
            <a:off x="1" y="6365432"/>
            <a:ext cx="12192000" cy="667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 userDrawn="1"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5" name="图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sp>
        <p:nvSpPr>
          <p:cNvPr id="11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 userDrawn="1"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4000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zh-CN" altLang="en-US"/>
          </a:p>
        </p:txBody>
      </p:sp>
      <p:sp>
        <p:nvSpPr>
          <p:cNvPr id="16" name="标题 1">
            <a:extLst>
              <a:ext uri="{FF2B5EF4-FFF2-40B4-BE49-F238E27FC236}">
                <a16:creationId xmlns="" xmlns:a16="http://schemas.microsoft.com/office/drawing/2014/main" id="{385707DC-ABC0-B892-85C0-F3CCC6310A65}"/>
              </a:ext>
            </a:extLst>
          </p:cNvPr>
          <p:cNvSpPr txBox="1">
            <a:spLocks/>
          </p:cNvSpPr>
          <p:nvPr userDrawn="1"/>
        </p:nvSpPr>
        <p:spPr>
          <a:xfrm>
            <a:off x="2495508" y="131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en-US" altLang="zh-CN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4C2B1E8-675E-9769-AB1C-C747A8444B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5" y="1692276"/>
            <a:ext cx="628414" cy="6284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9365AD7-171E-60E4-84B5-342AC925CC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786" y="1747363"/>
            <a:ext cx="628414" cy="628414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="" xmlns:a16="http://schemas.microsoft.com/office/drawing/2014/main" id="{7052236C-E6A5-6066-0C3E-A62C807E2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7389" b="84853"/>
          <a:stretch>
            <a:fillRect/>
          </a:stretch>
        </p:blipFill>
        <p:spPr>
          <a:xfrm>
            <a:off x="6070089" y="-683473"/>
            <a:ext cx="4214454" cy="1962895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="" xmlns:a16="http://schemas.microsoft.com/office/drawing/2014/main" id="{16197A58-DEBE-6791-219D-FB0662D23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7389" b="84853"/>
          <a:stretch>
            <a:fillRect/>
          </a:stretch>
        </p:blipFill>
        <p:spPr>
          <a:xfrm>
            <a:off x="2712306" y="-526209"/>
            <a:ext cx="3876797" cy="18056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BE67157-5B93-BB35-4452-AEF6039DCA05}"/>
              </a:ext>
            </a:extLst>
          </p:cNvPr>
          <p:cNvSpPr txBox="1"/>
          <p:nvPr userDrawn="1"/>
        </p:nvSpPr>
        <p:spPr>
          <a:xfrm>
            <a:off x="2539830" y="333096"/>
            <a:ext cx="6504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360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NỘI DUNG BÀI HỌC</a:t>
            </a:r>
            <a:endParaRPr lang="zh-CN" altLang="en-US" sz="3600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7" name="图片 11">
            <a:extLst>
              <a:ext uri="{FF2B5EF4-FFF2-40B4-BE49-F238E27FC236}">
                <a16:creationId xmlns="" xmlns:a16="http://schemas.microsoft.com/office/drawing/2014/main" id="{A87EA374-0413-9B9D-92EF-6FE52E1273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7389" b="84853"/>
          <a:stretch>
            <a:fillRect/>
          </a:stretch>
        </p:blipFill>
        <p:spPr>
          <a:xfrm>
            <a:off x="9644670" y="-526209"/>
            <a:ext cx="4214454" cy="19628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E1267A8-1A68-EAF8-409A-2AFBF773F0E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33810" y="61008"/>
            <a:ext cx="1248406" cy="124840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39F5F7E4-98ED-40EB-9BD7-65B11D76C656}"/>
              </a:ext>
            </a:extLst>
          </p:cNvPr>
          <p:cNvSpPr/>
          <p:nvPr userDrawn="1"/>
        </p:nvSpPr>
        <p:spPr>
          <a:xfrm>
            <a:off x="402771" y="6399215"/>
            <a:ext cx="5769429" cy="515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>
                <a:solidFill>
                  <a:schemeClr val="tx2"/>
                </a:solidFill>
                <a:latin typeface="#9Slide03 Sofia Pro Soft Bold" panose="020B0000000000000000" pitchFamily="34" charset="0"/>
              </a:rPr>
              <a:t>SIÊU DỰ ÁN HÓA 12 CHƯƠNG TRÌNH MỚI</a:t>
            </a:r>
            <a:endParaRPr lang="zh-CN" altLang="en-US" sz="1400">
              <a:solidFill>
                <a:schemeClr val="tx2"/>
              </a:solidFill>
              <a:latin typeface="#9Slide03 Sofia Pro Soft Bold" panose="020B00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>
        <p:tmplLst>
          <p:tmpl lvl="1">
            <p:tnLst>
              <p:par>
                <p:cTn presetID="47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A2A41DB-4420-A75C-6B3C-107D8BD86DBB}"/>
              </a:ext>
            </a:extLst>
          </p:cNvPr>
          <p:cNvGrpSpPr/>
          <p:nvPr userDrawn="1"/>
        </p:nvGrpSpPr>
        <p:grpSpPr>
          <a:xfrm flipH="1">
            <a:off x="0" y="0"/>
            <a:ext cx="13024311" cy="6858000"/>
            <a:chOff x="-832311" y="0"/>
            <a:chExt cx="13024311" cy="6858000"/>
          </a:xfrm>
        </p:grpSpPr>
        <p:sp>
          <p:nvSpPr>
            <p:cNvPr id="4" name="Right Triangle 3">
              <a:extLst>
                <a:ext uri="{FF2B5EF4-FFF2-40B4-BE49-F238E27FC236}">
                  <a16:creationId xmlns="" xmlns:a16="http://schemas.microsoft.com/office/drawing/2014/main" id="{39A8F63F-E63B-E5EC-7A89-CB47D99CCB5F}"/>
                </a:ext>
              </a:extLst>
            </p:cNvPr>
            <p:cNvSpPr/>
            <p:nvPr userDrawn="1"/>
          </p:nvSpPr>
          <p:spPr>
            <a:xfrm rot="10800000">
              <a:off x="10387446" y="0"/>
              <a:ext cx="1804554" cy="1600200"/>
            </a:xfrm>
            <a:prstGeom prst="rtTriangle">
              <a:avLst/>
            </a:prstGeom>
            <a:solidFill>
              <a:srgbClr val="FFE6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D4F4D73A-43CB-9D3F-D0FF-2329D2088C42}"/>
                </a:ext>
              </a:extLst>
            </p:cNvPr>
            <p:cNvGrpSpPr/>
            <p:nvPr userDrawn="1"/>
          </p:nvGrpSpPr>
          <p:grpSpPr>
            <a:xfrm>
              <a:off x="-832311" y="3906982"/>
              <a:ext cx="4897918" cy="2951018"/>
              <a:chOff x="-832311" y="3906982"/>
              <a:chExt cx="4897918" cy="2951018"/>
            </a:xfrm>
          </p:grpSpPr>
          <p:sp>
            <p:nvSpPr>
              <p:cNvPr id="3" name="Parallelogram 12">
                <a:extLst>
                  <a:ext uri="{FF2B5EF4-FFF2-40B4-BE49-F238E27FC236}">
                    <a16:creationId xmlns="" xmlns:a16="http://schemas.microsoft.com/office/drawing/2014/main" id="{259C567D-2E7A-3FB2-1BBD-145B861C527E}"/>
                  </a:ext>
                </a:extLst>
              </p:cNvPr>
              <p:cNvSpPr/>
              <p:nvPr userDrawn="1"/>
            </p:nvSpPr>
            <p:spPr>
              <a:xfrm rot="8074440">
                <a:off x="1471429" y="2768302"/>
                <a:ext cx="290438" cy="4897918"/>
              </a:xfrm>
              <a:custGeom>
                <a:avLst/>
                <a:gdLst>
                  <a:gd name="connsiteX0" fmla="*/ 0 w 621718"/>
                  <a:gd name="connsiteY0" fmla="*/ 6477856 h 6477856"/>
                  <a:gd name="connsiteX1" fmla="*/ 155430 w 621718"/>
                  <a:gd name="connsiteY1" fmla="*/ 0 h 6477856"/>
                  <a:gd name="connsiteX2" fmla="*/ 621718 w 621718"/>
                  <a:gd name="connsiteY2" fmla="*/ 0 h 6477856"/>
                  <a:gd name="connsiteX3" fmla="*/ 466289 w 621718"/>
                  <a:gd name="connsiteY3" fmla="*/ 6477856 h 6477856"/>
                  <a:gd name="connsiteX4" fmla="*/ 0 w 621718"/>
                  <a:gd name="connsiteY4" fmla="*/ 6477856 h 6477856"/>
                  <a:gd name="connsiteX0" fmla="*/ 0 w 621718"/>
                  <a:gd name="connsiteY0" fmla="*/ 6477856 h 6477856"/>
                  <a:gd name="connsiteX1" fmla="*/ 155430 w 621718"/>
                  <a:gd name="connsiteY1" fmla="*/ 0 h 6477856"/>
                  <a:gd name="connsiteX2" fmla="*/ 621718 w 621718"/>
                  <a:gd name="connsiteY2" fmla="*/ 0 h 6477856"/>
                  <a:gd name="connsiteX3" fmla="*/ 476450 w 621718"/>
                  <a:gd name="connsiteY3" fmla="*/ 5111263 h 6477856"/>
                  <a:gd name="connsiteX4" fmla="*/ 0 w 621718"/>
                  <a:gd name="connsiteY4" fmla="*/ 6477856 h 6477856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454436 w 599704"/>
                  <a:gd name="connsiteY3" fmla="*/ 5111263 h 5493430"/>
                  <a:gd name="connsiteX4" fmla="*/ 0 w 599704"/>
                  <a:gd name="connsiteY4" fmla="*/ 5493430 h 5493430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573303 w 599704"/>
                  <a:gd name="connsiteY3" fmla="*/ 4935802 h 5493430"/>
                  <a:gd name="connsiteX4" fmla="*/ 0 w 599704"/>
                  <a:gd name="connsiteY4" fmla="*/ 5493430 h 5493430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492210 w 599704"/>
                  <a:gd name="connsiteY3" fmla="*/ 4971938 h 5493430"/>
                  <a:gd name="connsiteX4" fmla="*/ 0 w 599704"/>
                  <a:gd name="connsiteY4" fmla="*/ 5493430 h 5493430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521490 w 599704"/>
                  <a:gd name="connsiteY3" fmla="*/ 4986851 h 5493430"/>
                  <a:gd name="connsiteX4" fmla="*/ 0 w 599704"/>
                  <a:gd name="connsiteY4" fmla="*/ 5493430 h 5493430"/>
                  <a:gd name="connsiteX0" fmla="*/ 0 w 647147"/>
                  <a:gd name="connsiteY0" fmla="*/ 5493430 h 5493430"/>
                  <a:gd name="connsiteX1" fmla="*/ 133416 w 647147"/>
                  <a:gd name="connsiteY1" fmla="*/ 0 h 5493430"/>
                  <a:gd name="connsiteX2" fmla="*/ 647147 w 647147"/>
                  <a:gd name="connsiteY2" fmla="*/ 536734 h 5493430"/>
                  <a:gd name="connsiteX3" fmla="*/ 521490 w 647147"/>
                  <a:gd name="connsiteY3" fmla="*/ 4986851 h 5493430"/>
                  <a:gd name="connsiteX4" fmla="*/ 0 w 647147"/>
                  <a:gd name="connsiteY4" fmla="*/ 5493430 h 5493430"/>
                  <a:gd name="connsiteX0" fmla="*/ 1 w 642076"/>
                  <a:gd name="connsiteY0" fmla="*/ 5184845 h 5184845"/>
                  <a:gd name="connsiteX1" fmla="*/ 128345 w 642076"/>
                  <a:gd name="connsiteY1" fmla="*/ 0 h 5184845"/>
                  <a:gd name="connsiteX2" fmla="*/ 642076 w 642076"/>
                  <a:gd name="connsiteY2" fmla="*/ 536734 h 5184845"/>
                  <a:gd name="connsiteX3" fmla="*/ 516419 w 642076"/>
                  <a:gd name="connsiteY3" fmla="*/ 4986851 h 5184845"/>
                  <a:gd name="connsiteX4" fmla="*/ 1 w 642076"/>
                  <a:gd name="connsiteY4" fmla="*/ 5184845 h 5184845"/>
                  <a:gd name="connsiteX0" fmla="*/ 1 w 642076"/>
                  <a:gd name="connsiteY0" fmla="*/ 5184845 h 5184845"/>
                  <a:gd name="connsiteX1" fmla="*/ 128345 w 642076"/>
                  <a:gd name="connsiteY1" fmla="*/ 0 h 5184845"/>
                  <a:gd name="connsiteX2" fmla="*/ 642076 w 642076"/>
                  <a:gd name="connsiteY2" fmla="*/ 536734 h 5184845"/>
                  <a:gd name="connsiteX3" fmla="*/ 452173 w 642076"/>
                  <a:gd name="connsiteY3" fmla="*/ 4942549 h 5184845"/>
                  <a:gd name="connsiteX4" fmla="*/ 1 w 642076"/>
                  <a:gd name="connsiteY4" fmla="*/ 5184845 h 5184845"/>
                  <a:gd name="connsiteX0" fmla="*/ 1 w 642076"/>
                  <a:gd name="connsiteY0" fmla="*/ 4942767 h 4942767"/>
                  <a:gd name="connsiteX1" fmla="*/ 10663 w 642076"/>
                  <a:gd name="connsiteY1" fmla="*/ 0 h 4942767"/>
                  <a:gd name="connsiteX2" fmla="*/ 642076 w 642076"/>
                  <a:gd name="connsiteY2" fmla="*/ 294656 h 4942767"/>
                  <a:gd name="connsiteX3" fmla="*/ 452173 w 642076"/>
                  <a:gd name="connsiteY3" fmla="*/ 4700471 h 4942767"/>
                  <a:gd name="connsiteX4" fmla="*/ 1 w 642076"/>
                  <a:gd name="connsiteY4" fmla="*/ 4942767 h 4942767"/>
                  <a:gd name="connsiteX0" fmla="*/ 1 w 642076"/>
                  <a:gd name="connsiteY0" fmla="*/ 4934927 h 4934927"/>
                  <a:gd name="connsiteX1" fmla="*/ 156727 w 642076"/>
                  <a:gd name="connsiteY1" fmla="*/ 0 h 4934927"/>
                  <a:gd name="connsiteX2" fmla="*/ 642076 w 642076"/>
                  <a:gd name="connsiteY2" fmla="*/ 286816 h 4934927"/>
                  <a:gd name="connsiteX3" fmla="*/ 452173 w 642076"/>
                  <a:gd name="connsiteY3" fmla="*/ 4692631 h 4934927"/>
                  <a:gd name="connsiteX4" fmla="*/ 1 w 642076"/>
                  <a:gd name="connsiteY4" fmla="*/ 4934927 h 4934927"/>
                  <a:gd name="connsiteX0" fmla="*/ 1 w 642076"/>
                  <a:gd name="connsiteY0" fmla="*/ 4897918 h 4897918"/>
                  <a:gd name="connsiteX1" fmla="*/ 237335 w 642076"/>
                  <a:gd name="connsiteY1" fmla="*/ 0 h 4897918"/>
                  <a:gd name="connsiteX2" fmla="*/ 642076 w 642076"/>
                  <a:gd name="connsiteY2" fmla="*/ 249807 h 4897918"/>
                  <a:gd name="connsiteX3" fmla="*/ 452173 w 642076"/>
                  <a:gd name="connsiteY3" fmla="*/ 4655622 h 4897918"/>
                  <a:gd name="connsiteX4" fmla="*/ 1 w 642076"/>
                  <a:gd name="connsiteY4" fmla="*/ 4897918 h 4897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076" h="4897918">
                    <a:moveTo>
                      <a:pt x="1" y="4897918"/>
                    </a:moveTo>
                    <a:lnTo>
                      <a:pt x="237335" y="0"/>
                    </a:lnTo>
                    <a:lnTo>
                      <a:pt x="642076" y="249807"/>
                    </a:lnTo>
                    <a:lnTo>
                      <a:pt x="452173" y="4655622"/>
                    </a:lnTo>
                    <a:lnTo>
                      <a:pt x="1" y="4897918"/>
                    </a:lnTo>
                    <a:close/>
                  </a:path>
                </a:pathLst>
              </a:custGeom>
              <a:solidFill>
                <a:srgbClr val="FFE6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ight Triangle 4">
                <a:extLst>
                  <a:ext uri="{FF2B5EF4-FFF2-40B4-BE49-F238E27FC236}">
                    <a16:creationId xmlns="" xmlns:a16="http://schemas.microsoft.com/office/drawing/2014/main" id="{9FA990B2-6E0D-202A-9471-D3175F6528A5}"/>
                  </a:ext>
                </a:extLst>
              </p:cNvPr>
              <p:cNvSpPr/>
              <p:nvPr userDrawn="1"/>
            </p:nvSpPr>
            <p:spPr>
              <a:xfrm>
                <a:off x="0" y="3906982"/>
                <a:ext cx="2867891" cy="2951018"/>
              </a:xfrm>
              <a:prstGeom prst="rtTriangle">
                <a:avLst/>
              </a:prstGeom>
              <a:solidFill>
                <a:srgbClr val="C5E0B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4073052F-4B08-5D2E-6FFB-78E5497A72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" contrast="-1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8209" y="5634432"/>
              <a:ext cx="956989" cy="95698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7250973C-2772-4F59-1DB9-72A27CC73F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289723" y="115896"/>
              <a:ext cx="658065" cy="658065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1319809" y="542993"/>
            <a:ext cx="105156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733B23E-01E3-256C-BF31-ED48C070A26E}"/>
              </a:ext>
            </a:extLst>
          </p:cNvPr>
          <p:cNvSpPr/>
          <p:nvPr userDrawn="1"/>
        </p:nvSpPr>
        <p:spPr>
          <a:xfrm>
            <a:off x="326571" y="6226629"/>
            <a:ext cx="5769429" cy="515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>
                <a:solidFill>
                  <a:schemeClr val="tx2"/>
                </a:solidFill>
                <a:latin typeface="#9Slide03 Sofia Pro Soft Bold" panose="020B0000000000000000" pitchFamily="34" charset="0"/>
              </a:rPr>
              <a:t>SIÊU DỰ ÁN HÓA 12 CHƯƠNG TRÌNH MỚI</a:t>
            </a:r>
            <a:endParaRPr lang="zh-CN" altLang="en-US" sz="1400">
              <a:solidFill>
                <a:schemeClr val="tx2"/>
              </a:solidFill>
              <a:latin typeface="#9Slide03 Sofia Pro Soft Bold" panose="020B0000000000000000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661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="" xmlns:a16="http://schemas.microsoft.com/office/drawing/2014/main" id="{6ECE6A3D-C27E-A88E-A8BA-D00B87CCFD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10312"/>
            <a:ext cx="310647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="" xmlns:a16="http://schemas.microsoft.com/office/drawing/2014/main" id="{A2787DC0-AE3B-C909-93EE-27B39CDFD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0904" y="6310312"/>
            <a:ext cx="377633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NHÓM 6 - Nhóm trưởng: Thầy Nguyễn Trung Kiên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>
            <a:extLst>
              <a:ext uri="{FF2B5EF4-FFF2-40B4-BE49-F238E27FC236}">
                <a16:creationId xmlns="" xmlns:a16="http://schemas.microsoft.com/office/drawing/2014/main" id="{7060ED3D-F3C4-E8A9-FD13-5F48F76A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10312"/>
            <a:ext cx="310647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140DCD5-2216-A9B6-E3AB-B3DFE8E5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0904" y="6310312"/>
            <a:ext cx="377633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NHÓM 6 - Nhóm trưởng: Thầy Nguyễn Trung Kiên</a:t>
            </a:r>
            <a:endParaRPr lang="zh-CN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="" xmlns:a16="http://schemas.microsoft.com/office/drawing/2014/main" id="{970A3818-53E5-C23F-3BC9-1E6CAE675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10312"/>
            <a:ext cx="310647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="" xmlns:a16="http://schemas.microsoft.com/office/drawing/2014/main" id="{24F58648-C7D2-F78B-F66C-841F766B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0904" y="6310312"/>
            <a:ext cx="377633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NHÓM 6 - Nhóm trưởng: Thầy Nguyễn Trung Kiên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6000"/>
            <a:duotone>
              <a:schemeClr val="accent4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="" xmlns:a16="http://schemas.microsoft.com/office/drawing/2014/main" id="{57BF248A-8300-D382-C0FD-7F2F2C7A5C2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AB924962-3816-43BA-9BCB-0E93DF6D0E52}" type="datetimeFigureOut">
              <a:rPr lang="zh-CN" altLang="en-US" smtClean="0"/>
              <a:pPr/>
              <a:t>2024/6/25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FE987BC6-219C-41BA-B7BF-D5EC59099B7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Google Shape;12;p15">
            <a:extLst>
              <a:ext uri="{FF2B5EF4-FFF2-40B4-BE49-F238E27FC236}">
                <a16:creationId xmlns="" xmlns:a16="http://schemas.microsoft.com/office/drawing/2014/main" id="{BD3F8FD5-FB0F-2849-C1E2-BA2EB60FAB21}"/>
              </a:ext>
            </a:extLst>
          </p:cNvPr>
          <p:cNvSpPr txBox="1"/>
          <p:nvPr userDrawn="1"/>
        </p:nvSpPr>
        <p:spPr>
          <a:xfrm>
            <a:off x="3407067" y="338386"/>
            <a:ext cx="179135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 err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Chương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 4</a:t>
            </a:r>
            <a:endParaRPr sz="3600" b="1" dirty="0"/>
          </a:p>
        </p:txBody>
      </p:sp>
      <p:sp>
        <p:nvSpPr>
          <p:cNvPr id="11" name="Google Shape;13;p15">
            <a:extLst>
              <a:ext uri="{FF2B5EF4-FFF2-40B4-BE49-F238E27FC236}">
                <a16:creationId xmlns="" xmlns:a16="http://schemas.microsoft.com/office/drawing/2014/main" id="{EA7CE3F3-017F-EFB0-5DD2-856D4C977D05}"/>
              </a:ext>
            </a:extLst>
          </p:cNvPr>
          <p:cNvSpPr txBox="1"/>
          <p:nvPr userDrawn="1"/>
        </p:nvSpPr>
        <p:spPr>
          <a:xfrm>
            <a:off x="2132321" y="121456"/>
            <a:ext cx="873957" cy="148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LỚP</a:t>
            </a:r>
            <a:endParaRPr b="1" dirty="0"/>
          </a:p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11</a:t>
            </a:r>
            <a:endParaRPr sz="4800" b="1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" name="Google Shape;14;p15">
            <a:extLst>
              <a:ext uri="{FF2B5EF4-FFF2-40B4-BE49-F238E27FC236}">
                <a16:creationId xmlns="" xmlns:a16="http://schemas.microsoft.com/office/drawing/2014/main" id="{6EDD2DDD-7798-23DC-1DE5-D2FE21B329BC}"/>
              </a:ext>
            </a:extLst>
          </p:cNvPr>
          <p:cNvSpPr txBox="1"/>
          <p:nvPr userDrawn="1"/>
        </p:nvSpPr>
        <p:spPr>
          <a:xfrm>
            <a:off x="5247274" y="626598"/>
            <a:ext cx="201048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BÀI 13</a:t>
            </a:r>
            <a:endParaRPr sz="3600" b="1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" name="Google Shape;10;p15">
            <a:extLst>
              <a:ext uri="{FF2B5EF4-FFF2-40B4-BE49-F238E27FC236}">
                <a16:creationId xmlns="" xmlns:a16="http://schemas.microsoft.com/office/drawing/2014/main" id="{6921CDAB-DFFB-859D-D802-691E0FA918C0}"/>
              </a:ext>
            </a:extLst>
          </p:cNvPr>
          <p:cNvPicPr preferRelativeResize="0"/>
          <p:nvPr userDrawn="1"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7943" b="-4419"/>
          <a:stretch>
            <a:fillRect/>
          </a:stretch>
        </p:blipFill>
        <p:spPr>
          <a:xfrm>
            <a:off x="1" y="-134029"/>
            <a:ext cx="12192000" cy="74315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1;p15">
            <a:extLst>
              <a:ext uri="{FF2B5EF4-FFF2-40B4-BE49-F238E27FC236}">
                <a16:creationId xmlns="" xmlns:a16="http://schemas.microsoft.com/office/drawing/2014/main" id="{9BD8A69C-5D7E-EF8B-3234-6F3A827C6E25}"/>
              </a:ext>
            </a:extLst>
          </p:cNvPr>
          <p:cNvSpPr txBox="1"/>
          <p:nvPr userDrawn="1"/>
        </p:nvSpPr>
        <p:spPr>
          <a:xfrm>
            <a:off x="2661766" y="-137371"/>
            <a:ext cx="948372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ESTER - LIPID</a:t>
            </a:r>
            <a:endParaRPr sz="4000" b="1" i="0" u="none" strike="noStrike" cap="none" dirty="0">
              <a:solidFill>
                <a:srgbClr val="0070C0"/>
              </a:solidFill>
              <a:latin typeface="Tahoma" panose="020B0604030504040204"/>
              <a:ea typeface="Tahoma" panose="020B0604030504040204"/>
              <a:cs typeface="Tahoma" panose="020B0604030504040204"/>
              <a:sym typeface="Tahoma" panose="020B0604030504040204"/>
            </a:endParaRPr>
          </a:p>
        </p:txBody>
      </p:sp>
      <p:sp>
        <p:nvSpPr>
          <p:cNvPr id="15" name="Google Shape;12;p15">
            <a:extLst>
              <a:ext uri="{FF2B5EF4-FFF2-40B4-BE49-F238E27FC236}">
                <a16:creationId xmlns="" xmlns:a16="http://schemas.microsoft.com/office/drawing/2014/main" id="{96A0F8C4-F8D7-0459-A427-7C5A11B22A1C}"/>
              </a:ext>
            </a:extLst>
          </p:cNvPr>
          <p:cNvSpPr txBox="1"/>
          <p:nvPr userDrawn="1"/>
        </p:nvSpPr>
        <p:spPr>
          <a:xfrm>
            <a:off x="734047" y="-68084"/>
            <a:ext cx="119367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Chương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1</a:t>
            </a:r>
            <a:endParaRPr sz="2000" b="1" dirty="0">
              <a:solidFill>
                <a:srgbClr val="0070C0"/>
              </a:solidFill>
            </a:endParaRPr>
          </a:p>
        </p:txBody>
      </p:sp>
      <p:sp>
        <p:nvSpPr>
          <p:cNvPr id="16" name="Google Shape;13;p15">
            <a:extLst>
              <a:ext uri="{FF2B5EF4-FFF2-40B4-BE49-F238E27FC236}">
                <a16:creationId xmlns="" xmlns:a16="http://schemas.microsoft.com/office/drawing/2014/main" id="{89A15E66-DA8A-FE5A-ACA4-636B266E65E5}"/>
              </a:ext>
            </a:extLst>
          </p:cNvPr>
          <p:cNvSpPr txBox="1"/>
          <p:nvPr userDrawn="1"/>
        </p:nvSpPr>
        <p:spPr>
          <a:xfrm>
            <a:off x="-200896" y="-51408"/>
            <a:ext cx="107384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CT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ST</a:t>
            </a:r>
            <a:endParaRPr sz="3600" b="1" i="0" u="none" strike="noStrike" cap="none" dirty="0">
              <a:solidFill>
                <a:srgbClr val="0070C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" name="Google Shape;14;p15">
            <a:extLst>
              <a:ext uri="{FF2B5EF4-FFF2-40B4-BE49-F238E27FC236}">
                <a16:creationId xmlns="" xmlns:a16="http://schemas.microsoft.com/office/drawing/2014/main" id="{F1D5915A-C034-98D8-6ED7-F2A120264595}"/>
              </a:ext>
            </a:extLst>
          </p:cNvPr>
          <p:cNvSpPr txBox="1"/>
          <p:nvPr userDrawn="1"/>
        </p:nvSpPr>
        <p:spPr>
          <a:xfrm>
            <a:off x="1292992" y="-38380"/>
            <a:ext cx="201048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BÀI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1</a:t>
            </a:r>
            <a:endParaRPr sz="1800" b="1" i="0" u="none" strike="noStrike" cap="none" dirty="0">
              <a:solidFill>
                <a:srgbClr val="0070C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7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#9Slide03 Sofia Pro Soft Bold" panose="020B0000000000000000" pitchFamily="34" charset="0"/>
          <a:ea typeface="Calibri" panose="020F0502020204030204" charset="0"/>
          <a:cs typeface="Calibri" panose="020F05020202040302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#9Slide03 Sofia Pro Soft Bold" panose="020B0000000000000000" pitchFamily="34" charset="0"/>
          <a:ea typeface="Calibri" panose="020F0502020204030204" charset="0"/>
          <a:cs typeface="Calibri" panose="020F050202020403020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84B49D7C-AED9-F0D8-DE44-D3AC033DB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9216" y="3429000"/>
            <a:ext cx="8477641" cy="2387600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III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="" xmlns:a16="http://schemas.microsoft.com/office/drawing/2014/main" id="{1282E561-BEF2-AD24-3134-199446394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689" y="5159778"/>
            <a:ext cx="9144000" cy="656822"/>
          </a:xfrm>
        </p:spPr>
        <p:txBody>
          <a:bodyPr>
            <a:normAutofit lnSpcReduction="10000"/>
          </a:bodyPr>
          <a:lstStyle/>
          <a:p>
            <a:r>
              <a:rPr lang="en-US" sz="4400" dirty="0" smtClean="0"/>
              <a:t>ÔN TẬP CHƯƠNG III</a:t>
            </a:r>
            <a:endParaRPr lang="en-US" sz="44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2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92392" y="2934420"/>
            <a:ext cx="57143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Cu(OH)</a:t>
            </a:r>
            <a:r>
              <a:rPr lang="pt-BR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</a:t>
            </a:r>
            <a:r>
              <a:rPr lang="pt-B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FeCl</a:t>
            </a:r>
            <a:r>
              <a:rPr lang="pt-BR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</a:t>
            </a:r>
            <a:r>
              <a:rPr lang="pt-B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HCl, HNO</a:t>
            </a:r>
            <a:r>
              <a:rPr lang="pt-BR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4765" y="1784125"/>
            <a:ext cx="1127324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các chất sau: Cu(OH)</a:t>
            </a:r>
            <a:r>
              <a:rPr lang="pt-BR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NaOH, Na</a:t>
            </a:r>
            <a:r>
              <a:rPr lang="pt-BR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pt-BR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FeCl</a:t>
            </a:r>
            <a:r>
              <a:rPr lang="pt-BR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HCl, nước Br</a:t>
            </a:r>
            <a:r>
              <a:rPr lang="pt-BR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HNO</a:t>
            </a:r>
            <a:r>
              <a:rPr lang="pt-BR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Có bao nhiêu chất </a:t>
            </a:r>
            <a:r>
              <a:rPr lang="pt-B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phản </a:t>
            </a: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ứng được với dung dịch chứa methylamine 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1505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3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84724" y="5089792"/>
            <a:ext cx="39047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và (5)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2331" y="1491895"/>
            <a:ext cx="1127324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Aniline có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base, dung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dịch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aniline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màu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amino acid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</a:t>
            </a:r>
            <a:r>
              <a:rPr lang="en-US" sz="2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COOH.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peptide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biuret.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Alanine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phản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bromine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 Ở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methylamine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 Dung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glutamic acid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294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4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5718" y="6331812"/>
            <a:ext cx="61254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(1); (2); (3); (4) và (5)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1898" y="1212580"/>
            <a:ext cx="11677415" cy="515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Cho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endParaRPr lang="en-US" sz="2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(1)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đun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nóng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lòng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trắng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trứng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xảy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tụ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1620520" algn="l"/>
                <a:tab pos="3060700" algn="l"/>
                <a:tab pos="4500880" algn="l"/>
              </a:tabLs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base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alinine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methylamine.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71450" algn="l"/>
                <a:tab pos="1828800" algn="l"/>
                <a:tab pos="3371850" algn="l"/>
                <a:tab pos="4972050" algn="l"/>
              </a:tabLs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amine, amino acid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protein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tố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nitrogen.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(4) Khi thủy phân hoàn toàn peptide trong môi trường acid hoặc kiềm, thu được các ɑ-amino axit.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(5) Để phân biệt ba chất: CH</a:t>
            </a:r>
            <a:r>
              <a:rPr lang="pt-BR" sz="2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COOH, CH</a:t>
            </a:r>
            <a:r>
              <a:rPr lang="pt-BR" sz="2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pt-BR" sz="2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và H</a:t>
            </a:r>
            <a:r>
              <a:rPr lang="pt-BR" sz="2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NCH</a:t>
            </a:r>
            <a:r>
              <a:rPr lang="pt-BR" sz="2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pt-BR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COOH chỉ cần dùng quỳ tím.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(6) Amino acid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hữu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amino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carboxyl.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219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Hoạt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động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4 (5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phút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)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9785" y="1661743"/>
            <a:ext cx="11677415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chế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dinh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dưỡng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nếu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thiếu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amino acid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thiết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hưởng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ta?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845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Hoạt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động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1 (15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phút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)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9785" y="1753184"/>
            <a:ext cx="1143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amine, amino acid, peptide, protein.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amine, amino acid, peptide, protein.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amine,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enzyme.</a:t>
            </a: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1-2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425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Hoạt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động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2 (15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phút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)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9785" y="1753184"/>
            <a:ext cx="1143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Cho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hời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087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1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4949" y="1382428"/>
            <a:ext cx="10554787" cy="428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khoảng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2mL dung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aniline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ống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nghiệm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Thêm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vài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giọt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bromine.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aniline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bromine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b.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bromine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xuất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trắng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c.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hữu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1,3,5-tribromoaniline. </a:t>
            </a:r>
            <a:endParaRPr lang="en-US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 Cho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3988" y="5668730"/>
            <a:ext cx="4297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c,d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1255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2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4799" y="5754812"/>
            <a:ext cx="4297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c,d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9634" y="1374335"/>
            <a:ext cx="11364686" cy="428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Lysine (</a:t>
            </a:r>
            <a:r>
              <a:rPr lang="en-US" sz="2600" b="1" dirty="0">
                <a:solidFill>
                  <a:srgbClr val="2021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HOOCCH(NH</a:t>
            </a:r>
            <a:r>
              <a:rPr lang="en-US" sz="26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)(CH</a:t>
            </a:r>
            <a:r>
              <a:rPr lang="en-US" sz="26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26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en-US" sz="26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amino acid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thiết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yếu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vai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thiếu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smtClean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lysine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gặp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triệu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mệt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mỏi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buồn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nôn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chán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rụng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tóc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kém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thiếu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máu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rối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loạn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chức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600" b="1" dirty="0">
                <a:solidFill>
                  <a:srgbClr val="4E4F4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lysine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2,6-diaminohexanoic acid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b. Lysine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lưỡng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acid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base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c. Dung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lysine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đỏ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d. Lysine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trùng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polymer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470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3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4834" y="6086741"/>
            <a:ext cx="4297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c, d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2950" y="1270820"/>
            <a:ext cx="12069050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  <a:tab pos="1714500" algn="l"/>
                <a:tab pos="3302000" algn="l"/>
                <a:tab pos="488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000" algn="l"/>
                <a:tab pos="1714500" algn="l"/>
                <a:tab pos="3302000" algn="l"/>
                <a:tab pos="4889500" algn="l"/>
              </a:tabLst>
            </a:pPr>
            <a:r>
              <a:rPr kumimoji="0" lang="fr-FR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Peptitd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 h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ợp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amino acid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peptitd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000" algn="l"/>
                <a:tab pos="1714500" algn="l"/>
                <a:tab pos="3302000" algn="l"/>
                <a:tab pos="4889500" algn="l"/>
              </a:tabLst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peptit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(X)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sau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000" algn="l"/>
                <a:tab pos="1714500" algn="l"/>
                <a:tab pos="3302000" algn="l"/>
                <a:tab pos="4889500" algn="l"/>
              </a:tabLst>
            </a:pP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89" y="2550980"/>
            <a:ext cx="4702571" cy="163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785" y="4224153"/>
            <a:ext cx="7271542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peptide X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-Val.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peptide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X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biuret.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X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acid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kiềm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4710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4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26982" y="5425315"/>
            <a:ext cx="4297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c, d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9785" y="1471541"/>
            <a:ext cx="11847232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6225" algn="l"/>
                <a:tab pos="1895475" algn="l"/>
                <a:tab pos="3543300" algn="l"/>
                <a:tab pos="5257800" algn="l"/>
              </a:tabLst>
            </a:pPr>
            <a:r>
              <a:rPr lang="nl-NL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ến h</a:t>
            </a:r>
            <a:r>
              <a:rPr lang="nl-NL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ành thí nghi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ệm sau:</a:t>
            </a:r>
            <a:endParaRPr lang="en-US" sz="2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6225" algn="l"/>
                <a:tab pos="1895475" algn="l"/>
                <a:tab pos="3543300" algn="l"/>
                <a:tab pos="5257800" algn="l"/>
              </a:tabLst>
            </a:pP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Bước 1: Cho vào ống nghiệm 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2-3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giọt dung dịch CuSO</a:t>
            </a:r>
            <a:r>
              <a:rPr lang="vi-VN" sz="2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và 1 ml dung dịch NaOH.</a:t>
            </a:r>
            <a:endParaRPr lang="en-US" sz="2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6225" algn="l"/>
                <a:tab pos="1895475" algn="l"/>
                <a:tab pos="3543300" algn="l"/>
                <a:tab pos="5257800" algn="l"/>
              </a:tabLst>
            </a:pP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Bước 2: Thêm khoảng 2 ml lòng trắng trứng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lắc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ống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a. Ở bước 1, xảy ra phản ứng trao đổi, tạo thành kết tủa màu xanh.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 Ở bước 2, xảy ra phản ứng tạo phức, kết tủa bị hòa tan, dung dịch thu được có màu xanh tím.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c. Phản ứng xảy ra ở bước 2 gọi là phản ứng màu biuret.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d. Có thể dùng phản ứng màu biuret để phân biệt peptide Ala-Gly với Ala-Gly-Val.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703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Hoạt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động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3 (10 </a:t>
            </a:r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phút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)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9785" y="1753184"/>
            <a:ext cx="1143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+ 4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hời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2688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2495508" y="0"/>
            <a:ext cx="9696492" cy="128016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4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/>
        </p:nvSpPr>
        <p:spPr>
          <a:xfrm flipH="1">
            <a:off x="0" y="0"/>
            <a:ext cx="2495508" cy="1280160"/>
          </a:xfrm>
          <a:prstGeom prst="rect">
            <a:avLst/>
          </a:prstGeom>
          <a:solidFill>
            <a:srgbClr val="F5C13A"/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93419" y="169848"/>
            <a:ext cx="771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Câu</a:t>
            </a:r>
            <a:r>
              <a:rPr lang="en-US" altLang="zh-CN" sz="4800" b="1" dirty="0" smtClean="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 1</a:t>
            </a:r>
            <a:endParaRPr lang="zh-CN" altLang="en-US" sz="4800" b="1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209785" y="333096"/>
            <a:ext cx="2068925" cy="6677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37867" r="28394" b="58235"/>
          <a:stretch>
            <a:fillRect/>
          </a:stretch>
        </p:blipFill>
        <p:spPr>
          <a:xfrm>
            <a:off x="8891105" y="381583"/>
            <a:ext cx="2813215" cy="61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4247" y="3268358"/>
            <a:ext cx="101171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dung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methylamine</a:t>
            </a:r>
            <a:r>
              <a:rPr lang="vi-V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Gly-Ala, a</a:t>
            </a:r>
            <a:r>
              <a:rPr lang="nl-NL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lanine</a:t>
            </a:r>
            <a:r>
              <a:rPr lang="vi-V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4765" y="1784125"/>
            <a:ext cx="11273246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342900" algn="l"/>
                <a:tab pos="1714500" algn="l"/>
                <a:tab pos="3150870" algn="l"/>
              </a:tabLst>
            </a:pP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Cho </a:t>
            </a:r>
            <a:r>
              <a:rPr lang="en-US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dung dịch, mỗi dung dịch chứa một trong </a:t>
            </a:r>
            <a:r>
              <a:rPr lang="vi-VN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các chất</a:t>
            </a:r>
            <a:r>
              <a:rPr 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vi-VN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methylamine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Gly-Ala, a</a:t>
            </a:r>
            <a:r>
              <a:rPr lang="nl-NL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lanine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glucose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vi-VN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dịch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HCl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845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952</TotalTime>
  <Words>1067</Words>
  <Application>Microsoft Office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#9Slide03 Sofia Pro Soft Bold</vt:lpstr>
      <vt:lpstr>Calibri</vt:lpstr>
      <vt:lpstr>Times New Roman</vt:lpstr>
      <vt:lpstr>Arial</vt:lpstr>
      <vt:lpstr>Questrial</vt:lpstr>
      <vt:lpstr>Symbol</vt:lpstr>
      <vt:lpstr>Tahoma</vt:lpstr>
      <vt:lpstr>Office Theme</vt:lpstr>
      <vt:lpstr>III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TGDD</dc:creator>
  <dc:description>9Slide.vn</dc:description>
  <cp:lastModifiedBy>ADMIN</cp:lastModifiedBy>
  <cp:revision>61</cp:revision>
  <dcterms:created xsi:type="dcterms:W3CDTF">2018-03-12T09:20:00Z</dcterms:created>
  <dcterms:modified xsi:type="dcterms:W3CDTF">2024-06-25T01:45:44Z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1033-12.2.0.13489</vt:lpwstr>
  </property>
  <property fmtid="{D5CDD505-2E9C-101B-9397-08002B2CF9AE}" pid="3" name="ICV">
    <vt:lpwstr>188AE3FB7FFC4403850F92F3FBF5FDCA_13</vt:lpwstr>
  </property>
</Properties>
</file>