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fntdata" ContentType="application/x-fontdata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wmf" ContentType="image/x-wmf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2"/>
  </p:sldMasterIdLst>
  <p:sldIdLst>
    <p:sldId id="256" r:id="rId3"/>
    <p:sldId id="285" r:id="rId4"/>
    <p:sldId id="259" r:id="rId5"/>
    <p:sldId id="276" r:id="rId6"/>
    <p:sldId id="5577" r:id="rId7"/>
    <p:sldId id="277" r:id="rId8"/>
    <p:sldId id="278" r:id="rId9"/>
    <p:sldId id="279" r:id="rId10"/>
    <p:sldId id="282" r:id="rId11"/>
    <p:sldId id="283" r:id="rId12"/>
    <p:sldId id="5578" r:id="rId13"/>
    <p:sldId id="287" r:id="rId14"/>
    <p:sldId id="286" r:id="rId15"/>
    <p:sldId id="288" r:id="rId16"/>
    <p:sldId id="5579" r:id="rId17"/>
    <p:sldId id="290" r:id="rId18"/>
    <p:sldId id="266" r:id="rId19"/>
    <p:sldId id="292" r:id="rId20"/>
    <p:sldId id="293" r:id="rId21"/>
    <p:sldId id="291" r:id="rId22"/>
    <p:sldId id="298" r:id="rId23"/>
    <p:sldId id="5580" r:id="rId24"/>
    <p:sldId id="5581" r:id="rId25"/>
    <p:sldId id="305" r:id="rId26"/>
    <p:sldId id="307" r:id="rId27"/>
    <p:sldId id="308" r:id="rId28"/>
    <p:sldId id="309" r:id="rId29"/>
    <p:sldId id="295" r:id="rId30"/>
    <p:sldId id="310" r:id="rId31"/>
    <p:sldId id="306" r:id="rId32"/>
    <p:sldId id="299" r:id="rId33"/>
    <p:sldId id="315" r:id="rId34"/>
    <p:sldId id="319" r:id="rId35"/>
    <p:sldId id="311" r:id="rId36"/>
    <p:sldId id="303" r:id="rId37"/>
    <p:sldId id="300" r:id="rId38"/>
    <p:sldId id="304" r:id="rId39"/>
    <p:sldId id="313" r:id="rId40"/>
    <p:sldId id="312" r:id="rId41"/>
    <p:sldId id="318" r:id="rId42"/>
    <p:sldId id="316" r:id="rId43"/>
    <p:sldId id="314" r:id="rId44"/>
    <p:sldId id="317" r:id="rId45"/>
    <p:sldId id="321" r:id="rId46"/>
    <p:sldId id="323" r:id="rId47"/>
    <p:sldId id="324" r:id="rId48"/>
    <p:sldId id="325" r:id="rId49"/>
    <p:sldId id="326" r:id="rId50"/>
    <p:sldId id="5596" r:id="rId51"/>
    <p:sldId id="5597" r:id="rId52"/>
    <p:sldId id="5598" r:id="rId53"/>
    <p:sldId id="5599" r:id="rId54"/>
    <p:sldId id="5600" r:id="rId55"/>
    <p:sldId id="5601" r:id="rId56"/>
    <p:sldId id="5602" r:id="rId57"/>
    <p:sldId id="5603" r:id="rId58"/>
    <p:sldId id="5604" r:id="rId59"/>
  </p:sldIdLst>
  <p:sldSz cx="18288000" cy="10287000"/>
  <p:notesSz cx="6858000" cy="9144000"/>
  <p:embeddedFontLst>
    <p:embeddedFont>
      <p:font typeface="Cambria" panose="02040503050406030204" pitchFamily="18" charset="0"/>
      <p:regular r:id="rId60"/>
      <p:bold r:id="rId61"/>
      <p:italic r:id="rId62"/>
      <p:boldItalic r:id="rId63"/>
    </p:embeddedFont>
    <p:embeddedFont>
      <p:font typeface="Sniglet" panose="020B0604020202020204" charset="0"/>
      <p:regular r:id="rId6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452A"/>
    <a:srgbClr val="FFCC99"/>
    <a:srgbClr val="FF5B5F"/>
    <a:srgbClr val="FF7C80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5" d="100"/>
          <a:sy n="55" d="100"/>
        </p:scale>
        <p:origin x="658" y="38"/>
      </p:cViewPr>
      <p:guideLst>
        <p:guide orient="horz" pos="2184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4664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font" Target="fonts/font4.fntdata"/><Relationship Id="rId68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viewProps" Target="viewProps.xml"/><Relationship Id="rId5" Type="http://schemas.openxmlformats.org/officeDocument/2006/relationships/slide" Target="slides/slide3.xml"/><Relationship Id="rId61" Type="http://schemas.openxmlformats.org/officeDocument/2006/relationships/font" Target="fonts/font2.fntdata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font" Target="fonts/font5.fntdata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font" Target="fonts/font1.fntdata"/><Relationship Id="rId65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1132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036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232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2419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2744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9633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7933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8256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800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8900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577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104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1.emf"/><Relationship Id="rId5" Type="http://schemas.openxmlformats.org/officeDocument/2006/relationships/image" Target="../media/image3.png"/><Relationship Id="rId10" Type="http://schemas.openxmlformats.org/officeDocument/2006/relationships/oleObject" Target="../embeddings/oleObject1.bin"/><Relationship Id="rId4" Type="http://schemas.openxmlformats.org/officeDocument/2006/relationships/image" Target="../media/image4.pn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3" Type="http://schemas.openxmlformats.org/officeDocument/2006/relationships/image" Target="../media/image2.svg"/><Relationship Id="rId7" Type="http://schemas.openxmlformats.org/officeDocument/2006/relationships/oleObject" Target="../embeddings/oleObject1.bin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0.jpe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14.wmf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oleObject" Target="../embeddings/oleObject2.bin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3.png"/><Relationship Id="rId5" Type="http://schemas.openxmlformats.org/officeDocument/2006/relationships/image" Target="../media/image4.png"/><Relationship Id="rId10" Type="http://schemas.openxmlformats.org/officeDocument/2006/relationships/image" Target="../media/image12.png"/><Relationship Id="rId4" Type="http://schemas.openxmlformats.org/officeDocument/2006/relationships/image" Target="../media/image2.sv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.png"/><Relationship Id="rId7" Type="http://schemas.openxmlformats.org/officeDocument/2006/relationships/image" Target="../media/image15.e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2.svg"/><Relationship Id="rId9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1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12" Type="http://schemas.openxmlformats.org/officeDocument/2006/relationships/image" Target="../media/image18.jpeg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2.svg"/><Relationship Id="rId11" Type="http://schemas.microsoft.com/office/2007/relationships/hdphoto" Target="../media/hdphoto2.wdp"/><Relationship Id="rId5" Type="http://schemas.openxmlformats.org/officeDocument/2006/relationships/image" Target="../media/image1.png"/><Relationship Id="rId10" Type="http://schemas.openxmlformats.org/officeDocument/2006/relationships/image" Target="../media/image17.png"/><Relationship Id="rId4" Type="http://schemas.openxmlformats.org/officeDocument/2006/relationships/image" Target="../media/image9.pn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18.jpeg"/><Relationship Id="rId4" Type="http://schemas.openxmlformats.org/officeDocument/2006/relationships/image" Target="../media/image2.svg"/><Relationship Id="rId9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Relationship Id="rId9" Type="http://schemas.openxmlformats.org/officeDocument/2006/relationships/image" Target="../media/image20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23.emf"/><Relationship Id="rId18" Type="http://schemas.openxmlformats.org/officeDocument/2006/relationships/image" Target="../media/image26.wmf"/><Relationship Id="rId26" Type="http://schemas.openxmlformats.org/officeDocument/2006/relationships/image" Target="../media/image31.wmf"/><Relationship Id="rId3" Type="http://schemas.openxmlformats.org/officeDocument/2006/relationships/slideLayout" Target="../slideLayouts/slideLayout7.xml"/><Relationship Id="rId21" Type="http://schemas.openxmlformats.org/officeDocument/2006/relationships/oleObject" Target="../embeddings/oleObject8.bin"/><Relationship Id="rId7" Type="http://schemas.openxmlformats.org/officeDocument/2006/relationships/image" Target="../media/image4.png"/><Relationship Id="rId12" Type="http://schemas.openxmlformats.org/officeDocument/2006/relationships/oleObject" Target="../embeddings/oleObject4.bin"/><Relationship Id="rId17" Type="http://schemas.openxmlformats.org/officeDocument/2006/relationships/oleObject" Target="../embeddings/oleObject6.bin"/><Relationship Id="rId25" Type="http://schemas.openxmlformats.org/officeDocument/2006/relationships/image" Target="../media/image30.wmf"/><Relationship Id="rId2" Type="http://schemas.openxmlformats.org/officeDocument/2006/relationships/video" Target="../media/media2.wmv"/><Relationship Id="rId16" Type="http://schemas.openxmlformats.org/officeDocument/2006/relationships/image" Target="../media/image25.wmf"/><Relationship Id="rId20" Type="http://schemas.openxmlformats.org/officeDocument/2006/relationships/image" Target="../media/image27.wmf"/><Relationship Id="rId1" Type="http://schemas.microsoft.com/office/2007/relationships/media" Target="../media/media2.wmv"/><Relationship Id="rId6" Type="http://schemas.openxmlformats.org/officeDocument/2006/relationships/image" Target="../media/image2.svg"/><Relationship Id="rId11" Type="http://schemas.openxmlformats.org/officeDocument/2006/relationships/image" Target="../media/image12.png"/><Relationship Id="rId24" Type="http://schemas.openxmlformats.org/officeDocument/2006/relationships/image" Target="../media/image29.wmf"/><Relationship Id="rId5" Type="http://schemas.openxmlformats.org/officeDocument/2006/relationships/image" Target="../media/image1.png"/><Relationship Id="rId15" Type="http://schemas.openxmlformats.org/officeDocument/2006/relationships/oleObject" Target="../embeddings/oleObject5.bin"/><Relationship Id="rId23" Type="http://schemas.openxmlformats.org/officeDocument/2006/relationships/oleObject" Target="../embeddings/oleObject9.bin"/><Relationship Id="rId28" Type="http://schemas.openxmlformats.org/officeDocument/2006/relationships/image" Target="../media/image33.wmf"/><Relationship Id="rId10" Type="http://schemas.openxmlformats.org/officeDocument/2006/relationships/image" Target="../media/image22.png"/><Relationship Id="rId19" Type="http://schemas.openxmlformats.org/officeDocument/2006/relationships/oleObject" Target="../embeddings/oleObject7.bin"/><Relationship Id="rId4" Type="http://schemas.openxmlformats.org/officeDocument/2006/relationships/image" Target="../media/image9.png"/><Relationship Id="rId9" Type="http://schemas.openxmlformats.org/officeDocument/2006/relationships/image" Target="../media/image8.png"/><Relationship Id="rId14" Type="http://schemas.openxmlformats.org/officeDocument/2006/relationships/image" Target="../media/image24.png"/><Relationship Id="rId22" Type="http://schemas.openxmlformats.org/officeDocument/2006/relationships/image" Target="../media/image28.wmf"/><Relationship Id="rId27" Type="http://schemas.openxmlformats.org/officeDocument/2006/relationships/image" Target="../media/image32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image" Target="../media/image2.sv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4.png"/><Relationship Id="rId11" Type="http://schemas.openxmlformats.org/officeDocument/2006/relationships/image" Target="../media/image36.emf"/><Relationship Id="rId5" Type="http://schemas.openxmlformats.org/officeDocument/2006/relationships/image" Target="../media/image4.png"/><Relationship Id="rId10" Type="http://schemas.openxmlformats.org/officeDocument/2006/relationships/oleObject" Target="../embeddings/oleObject11.bin"/><Relationship Id="rId4" Type="http://schemas.openxmlformats.org/officeDocument/2006/relationships/image" Target="../media/image3.png"/><Relationship Id="rId9" Type="http://schemas.openxmlformats.org/officeDocument/2006/relationships/image" Target="../media/image35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.bin"/><Relationship Id="rId13" Type="http://schemas.openxmlformats.org/officeDocument/2006/relationships/image" Target="../media/image41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12" Type="http://schemas.openxmlformats.org/officeDocument/2006/relationships/image" Target="../media/image4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png"/><Relationship Id="rId11" Type="http://schemas.openxmlformats.org/officeDocument/2006/relationships/image" Target="../media/image39.png"/><Relationship Id="rId5" Type="http://schemas.openxmlformats.org/officeDocument/2006/relationships/image" Target="../media/image3.png"/><Relationship Id="rId10" Type="http://schemas.openxmlformats.org/officeDocument/2006/relationships/image" Target="../media/image38.png"/><Relationship Id="rId4" Type="http://schemas.openxmlformats.org/officeDocument/2006/relationships/image" Target="../media/image2.svg"/><Relationship Id="rId9" Type="http://schemas.openxmlformats.org/officeDocument/2006/relationships/image" Target="../media/image37.wmf"/><Relationship Id="rId14" Type="http://schemas.openxmlformats.org/officeDocument/2006/relationships/image" Target="../media/image42.sv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.svg"/><Relationship Id="rId7" Type="http://schemas.openxmlformats.org/officeDocument/2006/relationships/image" Target="../media/image4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13" Type="http://schemas.openxmlformats.org/officeDocument/2006/relationships/image" Target="../media/image48.emf"/><Relationship Id="rId18" Type="http://schemas.openxmlformats.org/officeDocument/2006/relationships/image" Target="../media/image51.emf"/><Relationship Id="rId3" Type="http://schemas.openxmlformats.org/officeDocument/2006/relationships/image" Target="../media/image2.svg"/><Relationship Id="rId7" Type="http://schemas.openxmlformats.org/officeDocument/2006/relationships/image" Target="../media/image44.wmf"/><Relationship Id="rId12" Type="http://schemas.openxmlformats.org/officeDocument/2006/relationships/image" Target="../media/image47.emf"/><Relationship Id="rId17" Type="http://schemas.openxmlformats.org/officeDocument/2006/relationships/image" Target="../media/image50.wmf"/><Relationship Id="rId2" Type="http://schemas.openxmlformats.org/officeDocument/2006/relationships/image" Target="../media/image1.png"/><Relationship Id="rId16" Type="http://schemas.openxmlformats.org/officeDocument/2006/relationships/oleObject" Target="../embeddings/oleObject17.bin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13.bin"/><Relationship Id="rId11" Type="http://schemas.openxmlformats.org/officeDocument/2006/relationships/image" Target="../media/image46.wmf"/><Relationship Id="rId5" Type="http://schemas.openxmlformats.org/officeDocument/2006/relationships/image" Target="../media/image3.png"/><Relationship Id="rId15" Type="http://schemas.openxmlformats.org/officeDocument/2006/relationships/image" Target="../media/image49.wmf"/><Relationship Id="rId10" Type="http://schemas.openxmlformats.org/officeDocument/2006/relationships/oleObject" Target="../embeddings/oleObject15.bin"/><Relationship Id="rId4" Type="http://schemas.openxmlformats.org/officeDocument/2006/relationships/image" Target="../media/image4.png"/><Relationship Id="rId9" Type="http://schemas.openxmlformats.org/officeDocument/2006/relationships/image" Target="../media/image45.wmf"/><Relationship Id="rId14" Type="http://schemas.openxmlformats.org/officeDocument/2006/relationships/oleObject" Target="../embeddings/oleObject16.bin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9.bin"/><Relationship Id="rId3" Type="http://schemas.openxmlformats.org/officeDocument/2006/relationships/image" Target="../media/image2.svg"/><Relationship Id="rId7" Type="http://schemas.openxmlformats.org/officeDocument/2006/relationships/image" Target="../media/image52.w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18.bin"/><Relationship Id="rId5" Type="http://schemas.openxmlformats.org/officeDocument/2006/relationships/image" Target="../media/image3.png"/><Relationship Id="rId10" Type="http://schemas.openxmlformats.org/officeDocument/2006/relationships/image" Target="../media/image54.emf"/><Relationship Id="rId4" Type="http://schemas.openxmlformats.org/officeDocument/2006/relationships/image" Target="../media/image4.png"/><Relationship Id="rId9" Type="http://schemas.openxmlformats.org/officeDocument/2006/relationships/image" Target="../media/image53.w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12" Type="http://schemas.openxmlformats.org/officeDocument/2006/relationships/image" Target="../media/image24.png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2.svg"/><Relationship Id="rId11" Type="http://schemas.openxmlformats.org/officeDocument/2006/relationships/image" Target="../media/image40.svg"/><Relationship Id="rId5" Type="http://schemas.openxmlformats.org/officeDocument/2006/relationships/image" Target="../media/image1.png"/><Relationship Id="rId10" Type="http://schemas.openxmlformats.org/officeDocument/2006/relationships/image" Target="../media/image39.png"/><Relationship Id="rId4" Type="http://schemas.openxmlformats.org/officeDocument/2006/relationships/image" Target="../media/image9.png"/><Relationship Id="rId9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wmf"/><Relationship Id="rId3" Type="http://schemas.openxmlformats.org/officeDocument/2006/relationships/image" Target="../media/image2.svg"/><Relationship Id="rId7" Type="http://schemas.openxmlformats.org/officeDocument/2006/relationships/oleObject" Target="../embeddings/oleObject20.bin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png"/><Relationship Id="rId11" Type="http://schemas.openxmlformats.org/officeDocument/2006/relationships/image" Target="../media/image57.png"/><Relationship Id="rId5" Type="http://schemas.openxmlformats.org/officeDocument/2006/relationships/image" Target="../media/image4.png"/><Relationship Id="rId10" Type="http://schemas.openxmlformats.org/officeDocument/2006/relationships/image" Target="../media/image56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21.bin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2.svg"/><Relationship Id="rId7" Type="http://schemas.openxmlformats.org/officeDocument/2006/relationships/image" Target="../media/image5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png"/><Relationship Id="rId11" Type="http://schemas.microsoft.com/office/2007/relationships/hdphoto" Target="../media/hdphoto4.wdp"/><Relationship Id="rId5" Type="http://schemas.openxmlformats.org/officeDocument/2006/relationships/image" Target="../media/image4.png"/><Relationship Id="rId10" Type="http://schemas.openxmlformats.org/officeDocument/2006/relationships/image" Target="../media/image61.png"/><Relationship Id="rId4" Type="http://schemas.openxmlformats.org/officeDocument/2006/relationships/image" Target="../media/image3.png"/><Relationship Id="rId9" Type="http://schemas.openxmlformats.org/officeDocument/2006/relationships/image" Target="../media/image60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2.svg"/><Relationship Id="rId7" Type="http://schemas.openxmlformats.org/officeDocument/2006/relationships/image" Target="../media/image6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2.sv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4.png"/><Relationship Id="rId10" Type="http://schemas.openxmlformats.org/officeDocument/2006/relationships/image" Target="../media/image64.jpe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12" Type="http://schemas.openxmlformats.org/officeDocument/2006/relationships/image" Target="../media/image65.png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6" Type="http://schemas.openxmlformats.org/officeDocument/2006/relationships/image" Target="../media/image2.svg"/><Relationship Id="rId11" Type="http://schemas.openxmlformats.org/officeDocument/2006/relationships/image" Target="../media/image40.svg"/><Relationship Id="rId5" Type="http://schemas.openxmlformats.org/officeDocument/2006/relationships/image" Target="../media/image1.png"/><Relationship Id="rId10" Type="http://schemas.openxmlformats.org/officeDocument/2006/relationships/image" Target="../media/image39.png"/><Relationship Id="rId4" Type="http://schemas.openxmlformats.org/officeDocument/2006/relationships/image" Target="../media/image9.png"/><Relationship Id="rId9" Type="http://schemas.openxmlformats.org/officeDocument/2006/relationships/image" Target="../media/image8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66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2.svg"/><Relationship Id="rId7" Type="http://schemas.openxmlformats.org/officeDocument/2006/relationships/image" Target="../media/image5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microsoft.com/office/2007/relationships/hdphoto" Target="../media/hdphoto4.wdp"/><Relationship Id="rId5" Type="http://schemas.openxmlformats.org/officeDocument/2006/relationships/image" Target="../media/image4.png"/><Relationship Id="rId10" Type="http://schemas.openxmlformats.org/officeDocument/2006/relationships/image" Target="../media/image61.png"/><Relationship Id="rId4" Type="http://schemas.openxmlformats.org/officeDocument/2006/relationships/image" Target="../media/image3.png"/><Relationship Id="rId9" Type="http://schemas.openxmlformats.org/officeDocument/2006/relationships/image" Target="../media/image60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wmf"/><Relationship Id="rId3" Type="http://schemas.openxmlformats.org/officeDocument/2006/relationships/image" Target="../media/image2.svg"/><Relationship Id="rId7" Type="http://schemas.openxmlformats.org/officeDocument/2006/relationships/oleObject" Target="../embeddings/oleObject20.bin"/><Relationship Id="rId12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57.png"/><Relationship Id="rId5" Type="http://schemas.openxmlformats.org/officeDocument/2006/relationships/image" Target="../media/image4.png"/><Relationship Id="rId10" Type="http://schemas.openxmlformats.org/officeDocument/2006/relationships/image" Target="../media/image56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21.bin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57.png"/><Relationship Id="rId4" Type="http://schemas.openxmlformats.org/officeDocument/2006/relationships/image" Target="../media/image2.svg"/><Relationship Id="rId9" Type="http://schemas.openxmlformats.org/officeDocument/2006/relationships/image" Target="../media/image55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10" Type="http://schemas.openxmlformats.org/officeDocument/2006/relationships/image" Target="../media/image67.png"/><Relationship Id="rId4" Type="http://schemas.openxmlformats.org/officeDocument/2006/relationships/image" Target="../media/image9.png"/><Relationship Id="rId9" Type="http://schemas.openxmlformats.org/officeDocument/2006/relationships/image" Target="../media/image8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2.svg"/><Relationship Id="rId7" Type="http://schemas.openxmlformats.org/officeDocument/2006/relationships/image" Target="../media/image68.w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22.bin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66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12" Type="http://schemas.openxmlformats.org/officeDocument/2006/relationships/image" Target="../media/image55.wmf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.svg"/><Relationship Id="rId11" Type="http://schemas.openxmlformats.org/officeDocument/2006/relationships/oleObject" Target="../embeddings/oleObject20.bin"/><Relationship Id="rId5" Type="http://schemas.openxmlformats.org/officeDocument/2006/relationships/image" Target="../media/image1.png"/><Relationship Id="rId10" Type="http://schemas.openxmlformats.org/officeDocument/2006/relationships/image" Target="../media/image70.png"/><Relationship Id="rId4" Type="http://schemas.openxmlformats.org/officeDocument/2006/relationships/image" Target="../media/image9.png"/><Relationship Id="rId9" Type="http://schemas.openxmlformats.org/officeDocument/2006/relationships/image" Target="../media/image8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Relationship Id="rId9" Type="http://schemas.openxmlformats.org/officeDocument/2006/relationships/image" Target="../media/image40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7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emf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66.png"/><Relationship Id="rId4" Type="http://schemas.openxmlformats.org/officeDocument/2006/relationships/image" Target="../media/image2.svg"/><Relationship Id="rId9" Type="http://schemas.openxmlformats.org/officeDocument/2006/relationships/image" Target="../media/image8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10" Type="http://schemas.openxmlformats.org/officeDocument/2006/relationships/image" Target="../media/image73.png"/><Relationship Id="rId4" Type="http://schemas.openxmlformats.org/officeDocument/2006/relationships/image" Target="../media/image9.png"/><Relationship Id="rId9" Type="http://schemas.openxmlformats.org/officeDocument/2006/relationships/image" Target="../media/image8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75.svg"/><Relationship Id="rId4" Type="http://schemas.openxmlformats.org/officeDocument/2006/relationships/image" Target="../media/image2.svg"/><Relationship Id="rId9" Type="http://schemas.openxmlformats.org/officeDocument/2006/relationships/image" Target="../media/image74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79.png"/><Relationship Id="rId18" Type="http://schemas.openxmlformats.org/officeDocument/2006/relationships/image" Target="../media/image84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12" Type="http://schemas.openxmlformats.org/officeDocument/2006/relationships/image" Target="../media/image78.png"/><Relationship Id="rId17" Type="http://schemas.openxmlformats.org/officeDocument/2006/relationships/image" Target="../media/image83.png"/><Relationship Id="rId2" Type="http://schemas.openxmlformats.org/officeDocument/2006/relationships/image" Target="../media/image9.png"/><Relationship Id="rId16" Type="http://schemas.openxmlformats.org/officeDocument/2006/relationships/image" Target="../media/image82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png"/><Relationship Id="rId11" Type="http://schemas.openxmlformats.org/officeDocument/2006/relationships/image" Target="../media/image75.svg"/><Relationship Id="rId5" Type="http://schemas.openxmlformats.org/officeDocument/2006/relationships/image" Target="../media/image3.png"/><Relationship Id="rId15" Type="http://schemas.openxmlformats.org/officeDocument/2006/relationships/image" Target="../media/image81.png"/><Relationship Id="rId10" Type="http://schemas.openxmlformats.org/officeDocument/2006/relationships/image" Target="../media/image74.png"/><Relationship Id="rId4" Type="http://schemas.openxmlformats.org/officeDocument/2006/relationships/image" Target="../media/image2.svg"/><Relationship Id="rId9" Type="http://schemas.openxmlformats.org/officeDocument/2006/relationships/image" Target="../media/image77.svg"/><Relationship Id="rId14" Type="http://schemas.openxmlformats.org/officeDocument/2006/relationships/image" Target="../media/image80.sv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image" Target="../media/image1.png"/><Relationship Id="rId7" Type="http://schemas.openxmlformats.org/officeDocument/2006/relationships/image" Target="../media/image8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8.png"/><Relationship Id="rId4" Type="http://schemas.openxmlformats.org/officeDocument/2006/relationships/image" Target="../media/image2.svg"/><Relationship Id="rId9" Type="http://schemas.openxmlformats.org/officeDocument/2006/relationships/image" Target="../media/image87.sv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openxmlformats.org/officeDocument/2006/relationships/image" Target="../media/image94.wmf"/><Relationship Id="rId18" Type="http://schemas.openxmlformats.org/officeDocument/2006/relationships/oleObject" Target="../embeddings/oleObject26.bin"/><Relationship Id="rId3" Type="http://schemas.openxmlformats.org/officeDocument/2006/relationships/image" Target="../media/image1.png"/><Relationship Id="rId7" Type="http://schemas.openxmlformats.org/officeDocument/2006/relationships/image" Target="../media/image89.png"/><Relationship Id="rId12" Type="http://schemas.openxmlformats.org/officeDocument/2006/relationships/oleObject" Target="../embeddings/oleObject23.bin"/><Relationship Id="rId17" Type="http://schemas.openxmlformats.org/officeDocument/2006/relationships/image" Target="../media/image96.wmf"/><Relationship Id="rId2" Type="http://schemas.openxmlformats.org/officeDocument/2006/relationships/image" Target="../media/image9.png"/><Relationship Id="rId16" Type="http://schemas.openxmlformats.org/officeDocument/2006/relationships/oleObject" Target="../embeddings/oleObject25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3.svg"/><Relationship Id="rId5" Type="http://schemas.openxmlformats.org/officeDocument/2006/relationships/image" Target="../media/image3.png"/><Relationship Id="rId15" Type="http://schemas.openxmlformats.org/officeDocument/2006/relationships/image" Target="../media/image95.wmf"/><Relationship Id="rId10" Type="http://schemas.openxmlformats.org/officeDocument/2006/relationships/image" Target="../media/image92.png"/><Relationship Id="rId19" Type="http://schemas.openxmlformats.org/officeDocument/2006/relationships/image" Target="../media/image97.wmf"/><Relationship Id="rId4" Type="http://schemas.openxmlformats.org/officeDocument/2006/relationships/image" Target="../media/image2.svg"/><Relationship Id="rId9" Type="http://schemas.openxmlformats.org/officeDocument/2006/relationships/image" Target="../media/image91.svg"/><Relationship Id="rId14" Type="http://schemas.openxmlformats.org/officeDocument/2006/relationships/oleObject" Target="../embeddings/oleObject24.bin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svg"/><Relationship Id="rId13" Type="http://schemas.openxmlformats.org/officeDocument/2006/relationships/image" Target="../media/image100.jpeg"/><Relationship Id="rId3" Type="http://schemas.openxmlformats.org/officeDocument/2006/relationships/image" Target="../media/image1.png"/><Relationship Id="rId7" Type="http://schemas.openxmlformats.org/officeDocument/2006/relationships/image" Target="../media/image92.png"/><Relationship Id="rId12" Type="http://schemas.openxmlformats.org/officeDocument/2006/relationships/image" Target="../media/image99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oleObject" Target="../embeddings/oleObject28.bin"/><Relationship Id="rId5" Type="http://schemas.openxmlformats.org/officeDocument/2006/relationships/image" Target="../media/image3.png"/><Relationship Id="rId10" Type="http://schemas.openxmlformats.org/officeDocument/2006/relationships/image" Target="../media/image98.wmf"/><Relationship Id="rId4" Type="http://schemas.openxmlformats.org/officeDocument/2006/relationships/image" Target="../media/image2.svg"/><Relationship Id="rId9" Type="http://schemas.openxmlformats.org/officeDocument/2006/relationships/oleObject" Target="../embeddings/oleObject27.bin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13" Type="http://schemas.openxmlformats.org/officeDocument/2006/relationships/image" Target="../media/image102.wmf"/><Relationship Id="rId3" Type="http://schemas.openxmlformats.org/officeDocument/2006/relationships/image" Target="../media/image1.png"/><Relationship Id="rId7" Type="http://schemas.openxmlformats.org/officeDocument/2006/relationships/image" Target="../media/image89.png"/><Relationship Id="rId12" Type="http://schemas.openxmlformats.org/officeDocument/2006/relationships/oleObject" Target="../embeddings/oleObject30.bin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101.wmf"/><Relationship Id="rId5" Type="http://schemas.openxmlformats.org/officeDocument/2006/relationships/image" Target="../media/image3.png"/><Relationship Id="rId10" Type="http://schemas.openxmlformats.org/officeDocument/2006/relationships/oleObject" Target="../embeddings/oleObject29.bin"/><Relationship Id="rId4" Type="http://schemas.openxmlformats.org/officeDocument/2006/relationships/image" Target="../media/image2.svg"/><Relationship Id="rId9" Type="http://schemas.openxmlformats.org/officeDocument/2006/relationships/image" Target="../media/image93.sv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svg"/><Relationship Id="rId13" Type="http://schemas.openxmlformats.org/officeDocument/2006/relationships/image" Target="../media/image105.jpeg"/><Relationship Id="rId3" Type="http://schemas.openxmlformats.org/officeDocument/2006/relationships/image" Target="../media/image1.png"/><Relationship Id="rId7" Type="http://schemas.openxmlformats.org/officeDocument/2006/relationships/image" Target="../media/image90.png"/><Relationship Id="rId12" Type="http://schemas.openxmlformats.org/officeDocument/2006/relationships/image" Target="../media/image10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oleObject" Target="../embeddings/oleObject32.bin"/><Relationship Id="rId5" Type="http://schemas.openxmlformats.org/officeDocument/2006/relationships/image" Target="../media/image3.png"/><Relationship Id="rId10" Type="http://schemas.openxmlformats.org/officeDocument/2006/relationships/image" Target="../media/image103.wmf"/><Relationship Id="rId4" Type="http://schemas.openxmlformats.org/officeDocument/2006/relationships/image" Target="../media/image2.svg"/><Relationship Id="rId9" Type="http://schemas.openxmlformats.org/officeDocument/2006/relationships/oleObject" Target="../embeddings/oleObject31.bin"/></Relationships>
</file>

<file path=ppt/slides/_rels/slide49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image" Target="../media/image111.png"/><Relationship Id="rId18" Type="http://schemas.openxmlformats.org/officeDocument/2006/relationships/image" Target="../media/image114.png"/><Relationship Id="rId3" Type="http://schemas.openxmlformats.org/officeDocument/2006/relationships/slideLayout" Target="../slideLayouts/slideLayout1.xml"/><Relationship Id="rId21" Type="http://schemas.openxmlformats.org/officeDocument/2006/relationships/image" Target="../media/image117.png"/><Relationship Id="rId7" Type="http://schemas.openxmlformats.org/officeDocument/2006/relationships/image" Target="../media/image108.png"/><Relationship Id="rId12" Type="http://schemas.microsoft.com/office/2007/relationships/hdphoto" Target="../media/hdphoto9.wdp"/><Relationship Id="rId17" Type="http://schemas.openxmlformats.org/officeDocument/2006/relationships/image" Target="../media/image113.png"/><Relationship Id="rId25" Type="http://schemas.openxmlformats.org/officeDocument/2006/relationships/image" Target="../media/image120.png"/><Relationship Id="rId2" Type="http://schemas.openxmlformats.org/officeDocument/2006/relationships/audio" Target="../media/media7.MP3"/><Relationship Id="rId16" Type="http://schemas.microsoft.com/office/2007/relationships/hdphoto" Target="../media/hdphoto11.wdp"/><Relationship Id="rId20" Type="http://schemas.openxmlformats.org/officeDocument/2006/relationships/image" Target="../media/image116.png"/><Relationship Id="rId1" Type="http://schemas.microsoft.com/office/2007/relationships/media" Target="../media/media7.MP3"/><Relationship Id="rId6" Type="http://schemas.openxmlformats.org/officeDocument/2006/relationships/image" Target="../media/image107.jpg"/><Relationship Id="rId11" Type="http://schemas.openxmlformats.org/officeDocument/2006/relationships/image" Target="../media/image110.png"/><Relationship Id="rId24" Type="http://schemas.openxmlformats.org/officeDocument/2006/relationships/image" Target="../media/image119.png"/><Relationship Id="rId5" Type="http://schemas.microsoft.com/office/2007/relationships/hdphoto" Target="../media/hdphoto6.wdp"/><Relationship Id="rId15" Type="http://schemas.openxmlformats.org/officeDocument/2006/relationships/image" Target="../media/image112.png"/><Relationship Id="rId23" Type="http://schemas.openxmlformats.org/officeDocument/2006/relationships/slide" Target="slide50.xml"/><Relationship Id="rId10" Type="http://schemas.microsoft.com/office/2007/relationships/hdphoto" Target="../media/hdphoto8.wdp"/><Relationship Id="rId19" Type="http://schemas.openxmlformats.org/officeDocument/2006/relationships/image" Target="../media/image115.png"/><Relationship Id="rId4" Type="http://schemas.openxmlformats.org/officeDocument/2006/relationships/image" Target="../media/image106.png"/><Relationship Id="rId9" Type="http://schemas.openxmlformats.org/officeDocument/2006/relationships/image" Target="../media/image109.png"/><Relationship Id="rId14" Type="http://schemas.microsoft.com/office/2007/relationships/hdphoto" Target="../media/hdphoto10.wdp"/><Relationship Id="rId22" Type="http://schemas.openxmlformats.org/officeDocument/2006/relationships/image" Target="../media/image118.png"/></Relationships>
</file>

<file path=ppt/slides/_rels/slide50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image" Target="../media/image112.png"/><Relationship Id="rId18" Type="http://schemas.openxmlformats.org/officeDocument/2006/relationships/image" Target="../media/image116.png"/><Relationship Id="rId3" Type="http://schemas.microsoft.com/office/2007/relationships/hdphoto" Target="../media/hdphoto6.wdp"/><Relationship Id="rId21" Type="http://schemas.openxmlformats.org/officeDocument/2006/relationships/image" Target="../media/image121.png"/><Relationship Id="rId7" Type="http://schemas.openxmlformats.org/officeDocument/2006/relationships/image" Target="../media/image109.png"/><Relationship Id="rId12" Type="http://schemas.microsoft.com/office/2007/relationships/hdphoto" Target="../media/hdphoto10.wdp"/><Relationship Id="rId17" Type="http://schemas.openxmlformats.org/officeDocument/2006/relationships/image" Target="../media/image115.png"/><Relationship Id="rId2" Type="http://schemas.openxmlformats.org/officeDocument/2006/relationships/image" Target="../media/image106.png"/><Relationship Id="rId16" Type="http://schemas.openxmlformats.org/officeDocument/2006/relationships/image" Target="../media/image114.png"/><Relationship Id="rId20" Type="http://schemas.openxmlformats.org/officeDocument/2006/relationships/image" Target="../media/image118.png"/><Relationship Id="rId1" Type="http://schemas.openxmlformats.org/officeDocument/2006/relationships/slideLayout" Target="../slideLayouts/slideLayout1.xml"/><Relationship Id="rId6" Type="http://schemas.microsoft.com/office/2007/relationships/hdphoto" Target="../media/hdphoto7.wdp"/><Relationship Id="rId11" Type="http://schemas.openxmlformats.org/officeDocument/2006/relationships/image" Target="../media/image111.png"/><Relationship Id="rId24" Type="http://schemas.microsoft.com/office/2007/relationships/hdphoto" Target="../media/hdphoto12.wdp"/><Relationship Id="rId5" Type="http://schemas.openxmlformats.org/officeDocument/2006/relationships/image" Target="../media/image108.png"/><Relationship Id="rId15" Type="http://schemas.openxmlformats.org/officeDocument/2006/relationships/image" Target="../media/image113.png"/><Relationship Id="rId23" Type="http://schemas.openxmlformats.org/officeDocument/2006/relationships/image" Target="../media/image122.png"/><Relationship Id="rId10" Type="http://schemas.microsoft.com/office/2007/relationships/hdphoto" Target="../media/hdphoto9.wdp"/><Relationship Id="rId19" Type="http://schemas.openxmlformats.org/officeDocument/2006/relationships/image" Target="../media/image117.png"/><Relationship Id="rId4" Type="http://schemas.openxmlformats.org/officeDocument/2006/relationships/image" Target="../media/image107.jpg"/><Relationship Id="rId9" Type="http://schemas.openxmlformats.org/officeDocument/2006/relationships/image" Target="../media/image110.png"/><Relationship Id="rId14" Type="http://schemas.microsoft.com/office/2007/relationships/hdphoto" Target="../media/hdphoto11.wdp"/><Relationship Id="rId22" Type="http://schemas.openxmlformats.org/officeDocument/2006/relationships/slide" Target="slide51.xml"/></Relationships>
</file>

<file path=ppt/slides/_rels/slide51.xml.rels><?xml version="1.0" encoding="UTF-8" standalone="yes"?>
<Relationships xmlns="http://schemas.openxmlformats.org/package/2006/relationships"><Relationship Id="rId13" Type="http://schemas.openxmlformats.org/officeDocument/2006/relationships/slide" Target="slide54.xml"/><Relationship Id="rId18" Type="http://schemas.openxmlformats.org/officeDocument/2006/relationships/image" Target="../media/image109.png"/><Relationship Id="rId26" Type="http://schemas.openxmlformats.org/officeDocument/2006/relationships/image" Target="../media/image113.png"/><Relationship Id="rId3" Type="http://schemas.openxmlformats.org/officeDocument/2006/relationships/audio" Target="NULL" TargetMode="External"/><Relationship Id="rId21" Type="http://schemas.microsoft.com/office/2007/relationships/hdphoto" Target="../media/hdphoto9.wdp"/><Relationship Id="rId34" Type="http://schemas.openxmlformats.org/officeDocument/2006/relationships/image" Target="../media/image125.gif"/><Relationship Id="rId7" Type="http://schemas.microsoft.com/office/2007/relationships/hdphoto" Target="../media/hdphoto6.wdp"/><Relationship Id="rId12" Type="http://schemas.openxmlformats.org/officeDocument/2006/relationships/slide" Target="slide53.xml"/><Relationship Id="rId17" Type="http://schemas.microsoft.com/office/2007/relationships/hdphoto" Target="../media/hdphoto7.wdp"/><Relationship Id="rId25" Type="http://schemas.microsoft.com/office/2007/relationships/hdphoto" Target="../media/hdphoto11.wdp"/><Relationship Id="rId33" Type="http://schemas.openxmlformats.org/officeDocument/2006/relationships/image" Target="../media/image124.gif"/><Relationship Id="rId2" Type="http://schemas.openxmlformats.org/officeDocument/2006/relationships/audio" Target="../media/media8.mp3"/><Relationship Id="rId16" Type="http://schemas.openxmlformats.org/officeDocument/2006/relationships/image" Target="../media/image108.png"/><Relationship Id="rId20" Type="http://schemas.openxmlformats.org/officeDocument/2006/relationships/image" Target="../media/image110.png"/><Relationship Id="rId29" Type="http://schemas.openxmlformats.org/officeDocument/2006/relationships/image" Target="../media/image116.png"/><Relationship Id="rId1" Type="http://schemas.microsoft.com/office/2007/relationships/media" Target="../media/media8.mp3"/><Relationship Id="rId6" Type="http://schemas.openxmlformats.org/officeDocument/2006/relationships/image" Target="../media/image106.png"/><Relationship Id="rId11" Type="http://schemas.openxmlformats.org/officeDocument/2006/relationships/slide" Target="slide52.xml"/><Relationship Id="rId24" Type="http://schemas.openxmlformats.org/officeDocument/2006/relationships/image" Target="../media/image112.png"/><Relationship Id="rId32" Type="http://schemas.openxmlformats.org/officeDocument/2006/relationships/image" Target="../media/image120.png"/><Relationship Id="rId5" Type="http://schemas.openxmlformats.org/officeDocument/2006/relationships/slideLayout" Target="../slideLayouts/slideLayout1.xml"/><Relationship Id="rId15" Type="http://schemas.openxmlformats.org/officeDocument/2006/relationships/slide" Target="slide56.xml"/><Relationship Id="rId23" Type="http://schemas.microsoft.com/office/2007/relationships/hdphoto" Target="../media/hdphoto10.wdp"/><Relationship Id="rId28" Type="http://schemas.openxmlformats.org/officeDocument/2006/relationships/image" Target="../media/image115.png"/><Relationship Id="rId10" Type="http://schemas.microsoft.com/office/2007/relationships/hdphoto" Target="../media/hdphoto13.wdp"/><Relationship Id="rId19" Type="http://schemas.microsoft.com/office/2007/relationships/hdphoto" Target="../media/hdphoto8.wdp"/><Relationship Id="rId31" Type="http://schemas.openxmlformats.org/officeDocument/2006/relationships/image" Target="../media/image118.png"/><Relationship Id="rId4" Type="http://schemas.microsoft.com/office/2007/relationships/media" Target="../media/media9.mp3"/><Relationship Id="rId9" Type="http://schemas.openxmlformats.org/officeDocument/2006/relationships/image" Target="../media/image123.png"/><Relationship Id="rId14" Type="http://schemas.openxmlformats.org/officeDocument/2006/relationships/slide" Target="slide55.xml"/><Relationship Id="rId22" Type="http://schemas.openxmlformats.org/officeDocument/2006/relationships/image" Target="../media/image111.png"/><Relationship Id="rId27" Type="http://schemas.openxmlformats.org/officeDocument/2006/relationships/image" Target="../media/image114.png"/><Relationship Id="rId30" Type="http://schemas.openxmlformats.org/officeDocument/2006/relationships/image" Target="../media/image117.png"/><Relationship Id="rId35" Type="http://schemas.openxmlformats.org/officeDocument/2006/relationships/slide" Target="slide57.xml"/><Relationship Id="rId8" Type="http://schemas.openxmlformats.org/officeDocument/2006/relationships/image" Target="../media/image107.jp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png"/><Relationship Id="rId3" Type="http://schemas.microsoft.com/office/2007/relationships/hdphoto" Target="../media/hdphoto14.wdp"/><Relationship Id="rId7" Type="http://schemas.microsoft.com/office/2007/relationships/hdphoto" Target="../media/hdphoto12.wdp"/><Relationship Id="rId12" Type="http://schemas.openxmlformats.org/officeDocument/2006/relationships/image" Target="../media/image129.emf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2.png"/><Relationship Id="rId11" Type="http://schemas.microsoft.com/office/2007/relationships/hdphoto" Target="../media/hdphoto16.wdp"/><Relationship Id="rId5" Type="http://schemas.openxmlformats.org/officeDocument/2006/relationships/slide" Target="slide51.xml"/><Relationship Id="rId10" Type="http://schemas.openxmlformats.org/officeDocument/2006/relationships/image" Target="../media/image128.png"/><Relationship Id="rId4" Type="http://schemas.openxmlformats.org/officeDocument/2006/relationships/image" Target="../media/image121.png"/><Relationship Id="rId9" Type="http://schemas.microsoft.com/office/2007/relationships/hdphoto" Target="../media/hdphoto15.wdp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hdphoto" Target="../media/hdphoto14.wdp"/><Relationship Id="rId7" Type="http://schemas.microsoft.com/office/2007/relationships/hdphoto" Target="../media/hdphoto12.wdp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2.png"/><Relationship Id="rId5" Type="http://schemas.openxmlformats.org/officeDocument/2006/relationships/slide" Target="slide51.xml"/><Relationship Id="rId4" Type="http://schemas.openxmlformats.org/officeDocument/2006/relationships/image" Target="../media/image121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hdphoto" Target="../media/hdphoto14.wdp"/><Relationship Id="rId7" Type="http://schemas.microsoft.com/office/2007/relationships/hdphoto" Target="../media/hdphoto12.wdp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2.png"/><Relationship Id="rId5" Type="http://schemas.openxmlformats.org/officeDocument/2006/relationships/slide" Target="slide51.xml"/><Relationship Id="rId4" Type="http://schemas.openxmlformats.org/officeDocument/2006/relationships/image" Target="../media/image121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hdphoto" Target="../media/hdphoto14.wdp"/><Relationship Id="rId7" Type="http://schemas.microsoft.com/office/2007/relationships/hdphoto" Target="../media/hdphoto12.wdp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2.png"/><Relationship Id="rId5" Type="http://schemas.openxmlformats.org/officeDocument/2006/relationships/slide" Target="slide51.xml"/><Relationship Id="rId4" Type="http://schemas.openxmlformats.org/officeDocument/2006/relationships/image" Target="../media/image121.png"/><Relationship Id="rId9" Type="http://schemas.openxmlformats.org/officeDocument/2006/relationships/image" Target="../media/image129.emf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3" Type="http://schemas.microsoft.com/office/2007/relationships/hdphoto" Target="../media/hdphoto14.wdp"/><Relationship Id="rId7" Type="http://schemas.microsoft.com/office/2007/relationships/hdphoto" Target="../media/hdphoto12.wdp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2.png"/><Relationship Id="rId11" Type="http://schemas.openxmlformats.org/officeDocument/2006/relationships/image" Target="../media/image129.emf"/><Relationship Id="rId5" Type="http://schemas.openxmlformats.org/officeDocument/2006/relationships/slide" Target="slide51.xml"/><Relationship Id="rId10" Type="http://schemas.openxmlformats.org/officeDocument/2006/relationships/image" Target="../media/image21.png"/><Relationship Id="rId4" Type="http://schemas.openxmlformats.org/officeDocument/2006/relationships/image" Target="../media/image121.png"/><Relationship Id="rId9" Type="http://schemas.microsoft.com/office/2007/relationships/hdphoto" Target="../media/hdphoto17.wdp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hdphoto" Target="../media/hdphoto14.wdp"/><Relationship Id="rId7" Type="http://schemas.microsoft.com/office/2007/relationships/hdphoto" Target="../media/hdphoto12.wdp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2.png"/><Relationship Id="rId5" Type="http://schemas.openxmlformats.org/officeDocument/2006/relationships/slide" Target="slide51.xml"/><Relationship Id="rId4" Type="http://schemas.openxmlformats.org/officeDocument/2006/relationships/image" Target="../media/image121.png"/><Relationship Id="rId9" Type="http://schemas.openxmlformats.org/officeDocument/2006/relationships/image" Target="../media/image129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164201" y="1331671"/>
            <a:ext cx="2279617" cy="1191585"/>
            <a:chOff x="0" y="0"/>
            <a:chExt cx="3039489" cy="1588780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1" name="Group 21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22" name="Group 2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8" name="Group 28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29" name="Group 2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5" name="Group 35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2" name="Group 42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43" name="Group 4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6" name="Group 4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9" name="Group 49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50" name="Group 50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6" name="Picture 5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2" name="Freeform 6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296198" y="1008267"/>
            <a:ext cx="14956138" cy="8229600"/>
            <a:chOff x="0" y="0"/>
            <a:chExt cx="3939065" cy="2167467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1" name="Group 91"/>
          <p:cNvGrpSpPr/>
          <p:nvPr/>
        </p:nvGrpSpPr>
        <p:grpSpPr>
          <a:xfrm>
            <a:off x="5849674" y="2179520"/>
            <a:ext cx="5971862" cy="889089"/>
            <a:chOff x="0" y="0"/>
            <a:chExt cx="1572836" cy="234163"/>
          </a:xfrm>
        </p:grpSpPr>
        <p:sp>
          <p:nvSpPr>
            <p:cNvPr id="92" name="Freeform 92"/>
            <p:cNvSpPr/>
            <p:nvPr/>
          </p:nvSpPr>
          <p:spPr>
            <a:xfrm>
              <a:off x="0" y="0"/>
              <a:ext cx="1572836" cy="234163"/>
            </a:xfrm>
            <a:custGeom>
              <a:avLst/>
              <a:gdLst/>
              <a:ahLst/>
              <a:cxnLst/>
              <a:rect l="l" t="t" r="r" b="b"/>
              <a:pathLst>
                <a:path w="1572836" h="234163">
                  <a:moveTo>
                    <a:pt x="117082" y="0"/>
                  </a:moveTo>
                  <a:lnTo>
                    <a:pt x="1455754" y="0"/>
                  </a:lnTo>
                  <a:cubicBezTo>
                    <a:pt x="1520417" y="0"/>
                    <a:pt x="1572836" y="52419"/>
                    <a:pt x="1572836" y="117082"/>
                  </a:cubicBezTo>
                  <a:lnTo>
                    <a:pt x="1572836" y="117082"/>
                  </a:lnTo>
                  <a:cubicBezTo>
                    <a:pt x="1572836" y="148134"/>
                    <a:pt x="1560501" y="177914"/>
                    <a:pt x="1538544" y="199871"/>
                  </a:cubicBezTo>
                  <a:cubicBezTo>
                    <a:pt x="1516587" y="221828"/>
                    <a:pt x="1486806" y="234163"/>
                    <a:pt x="1455754" y="234163"/>
                  </a:cubicBezTo>
                  <a:lnTo>
                    <a:pt x="117082" y="234163"/>
                  </a:lnTo>
                  <a:cubicBezTo>
                    <a:pt x="86030" y="234163"/>
                    <a:pt x="56250" y="221828"/>
                    <a:pt x="34292" y="199871"/>
                  </a:cubicBezTo>
                  <a:cubicBezTo>
                    <a:pt x="12335" y="177914"/>
                    <a:pt x="0" y="148134"/>
                    <a:pt x="0" y="117082"/>
                  </a:cubicBezTo>
                  <a:lnTo>
                    <a:pt x="0" y="117082"/>
                  </a:lnTo>
                  <a:cubicBezTo>
                    <a:pt x="0" y="86030"/>
                    <a:pt x="12335" y="56250"/>
                    <a:pt x="34292" y="34292"/>
                  </a:cubicBezTo>
                  <a:cubicBezTo>
                    <a:pt x="56250" y="12335"/>
                    <a:pt x="86030" y="0"/>
                    <a:pt x="11708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3" name="TextBox 9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94" name="Picture 9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52888"/>
          <a:stretch>
            <a:fillRect/>
          </a:stretch>
        </p:blipFill>
        <p:spPr>
          <a:xfrm>
            <a:off x="2725000" y="2169995"/>
            <a:ext cx="1911848" cy="417595"/>
          </a:xfrm>
          <a:prstGeom prst="rect">
            <a:avLst/>
          </a:prstGeom>
        </p:spPr>
      </p:pic>
      <p:pic>
        <p:nvPicPr>
          <p:cNvPr id="95" name="Picture 95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-244622">
            <a:off x="14978818" y="7308653"/>
            <a:ext cx="1587845" cy="2190131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254373">
            <a:off x="13718356" y="7760215"/>
            <a:ext cx="1260463" cy="1738569"/>
          </a:xfrm>
          <a:prstGeom prst="rect">
            <a:avLst/>
          </a:prstGeom>
        </p:spPr>
      </p:pic>
      <p:sp>
        <p:nvSpPr>
          <p:cNvPr id="97" name="TextBox 97"/>
          <p:cNvSpPr txBox="1"/>
          <p:nvPr/>
        </p:nvSpPr>
        <p:spPr>
          <a:xfrm>
            <a:off x="3259266" y="3790358"/>
            <a:ext cx="11643704" cy="338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ct val="120000"/>
              </a:lnSpc>
              <a:spcBef>
                <a:spcPct val="0"/>
              </a:spcBef>
            </a:pPr>
            <a:r>
              <a:rPr lang="en-US" sz="96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KHÁI NIỆM VỀ CÂN BẰNG HÓA HỌC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6204421" y="2366855"/>
            <a:ext cx="5436645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800"/>
              </a:lnSpc>
              <a:spcBef>
                <a:spcPct val="0"/>
              </a:spcBef>
            </a:pPr>
            <a:r>
              <a:rPr lang="en-US" sz="5400" b="1" dirty="0" err="1">
                <a:solidFill>
                  <a:srgbClr val="503D36"/>
                </a:solidFill>
                <a:cs typeface="+mn-ea"/>
                <a:sym typeface="+mn-lt"/>
              </a:rPr>
              <a:t>Bài</a:t>
            </a:r>
            <a:r>
              <a:rPr lang="en-US" sz="5400" b="1" dirty="0">
                <a:solidFill>
                  <a:srgbClr val="503D36"/>
                </a:solidFill>
                <a:cs typeface="+mn-ea"/>
                <a:sym typeface="+mn-lt"/>
              </a:rPr>
              <a:t> 1</a:t>
            </a:r>
          </a:p>
        </p:txBody>
      </p:sp>
      <p:grpSp>
        <p:nvGrpSpPr>
          <p:cNvPr id="101" name="Group 101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2" name="TextBox 102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6" name="TextBox 106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7" name="TextBox 107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11" name="Picture 1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52888"/>
          <a:stretch>
            <a:fillRect/>
          </a:stretch>
        </p:blipFill>
        <p:spPr>
          <a:xfrm>
            <a:off x="13923714" y="3163513"/>
            <a:ext cx="1911848" cy="417595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1255237">
            <a:off x="2451491" y="7608820"/>
            <a:ext cx="1180043" cy="812600"/>
          </a:xfrm>
          <a:prstGeom prst="rect">
            <a:avLst/>
          </a:prstGeom>
        </p:spPr>
      </p:pic>
      <p:pic>
        <p:nvPicPr>
          <p:cNvPr id="113" name="Picture 113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1453828" flipH="1">
            <a:off x="3742280" y="8108606"/>
            <a:ext cx="728793" cy="501861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6902382" flipH="1">
            <a:off x="14161458" y="1923684"/>
            <a:ext cx="1011795" cy="696741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Picture 115">
            <a:extLst>
              <a:ext uri="{FF2B5EF4-FFF2-40B4-BE49-F238E27FC236}">
                <a16:creationId xmlns:a16="http://schemas.microsoft.com/office/drawing/2014/main" id="{2113B12C-886B-EACB-F1DB-D9EEE860F2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164201" y="1331671"/>
            <a:ext cx="2279617" cy="1191585"/>
            <a:chOff x="0" y="0"/>
            <a:chExt cx="3039489" cy="1588780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1" name="Group 21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22" name="Group 2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8" name="Group 28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29" name="Group 2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5" name="Group 35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2" name="Group 42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43" name="Group 4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6" name="Group 4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9" name="Group 49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50" name="Group 50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6" name="Picture 5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2" name="Freeform 6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337091" y="981285"/>
            <a:ext cx="14956138" cy="8229600"/>
            <a:chOff x="0" y="0"/>
            <a:chExt cx="3939065" cy="2167467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94" name="Picture 9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2725000" y="2169995"/>
            <a:ext cx="1911848" cy="417595"/>
          </a:xfrm>
          <a:prstGeom prst="rect">
            <a:avLst/>
          </a:prstGeom>
        </p:spPr>
      </p:pic>
      <p:pic>
        <p:nvPicPr>
          <p:cNvPr id="95" name="Picture 95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 rot="-244622">
            <a:off x="14978818" y="7308653"/>
            <a:ext cx="1587845" cy="2190131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 rot="254373">
            <a:off x="13718356" y="7760215"/>
            <a:ext cx="1260463" cy="1738569"/>
          </a:xfrm>
          <a:prstGeom prst="rect">
            <a:avLst/>
          </a:prstGeom>
        </p:spPr>
      </p:pic>
      <p:sp>
        <p:nvSpPr>
          <p:cNvPr id="97" name="TextBox 97"/>
          <p:cNvSpPr txBox="1"/>
          <p:nvPr/>
        </p:nvSpPr>
        <p:spPr>
          <a:xfrm>
            <a:off x="3259266" y="3790358"/>
            <a:ext cx="11643704" cy="338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ct val="120000"/>
              </a:lnSpc>
              <a:spcBef>
                <a:spcPct val="0"/>
              </a:spcBef>
            </a:pPr>
            <a:r>
              <a:rPr lang="en-US" sz="96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KHÁI NIỆM VỀ CÂN BẰNG HÓA HỌC</a:t>
            </a:r>
          </a:p>
        </p:txBody>
      </p:sp>
      <p:grpSp>
        <p:nvGrpSpPr>
          <p:cNvPr id="101" name="Group 101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2" name="TextBox 102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6" name="TextBox 106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7" name="TextBox 107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11" name="Picture 1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13923714" y="3163513"/>
            <a:ext cx="1911848" cy="417595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1255237">
            <a:off x="2451491" y="7608820"/>
            <a:ext cx="1180043" cy="812600"/>
          </a:xfrm>
          <a:prstGeom prst="rect">
            <a:avLst/>
          </a:prstGeom>
        </p:spPr>
      </p:pic>
      <p:pic>
        <p:nvPicPr>
          <p:cNvPr id="113" name="Picture 113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-1453828" flipH="1">
            <a:off x="3742280" y="8108606"/>
            <a:ext cx="728793" cy="501861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-6902382" flipH="1">
            <a:off x="14161458" y="1923684"/>
            <a:ext cx="1011795" cy="696741"/>
          </a:xfrm>
          <a:prstGeom prst="rect">
            <a:avLst/>
          </a:prstGeom>
        </p:spPr>
      </p:pic>
      <p:grpSp>
        <p:nvGrpSpPr>
          <p:cNvPr id="98" name="Group 99">
            <a:extLst>
              <a:ext uri="{FF2B5EF4-FFF2-40B4-BE49-F238E27FC236}">
                <a16:creationId xmlns:a16="http://schemas.microsoft.com/office/drawing/2014/main" id="{FEBBDD72-33A1-0B65-C4DC-00593AEAE5C6}"/>
              </a:ext>
            </a:extLst>
          </p:cNvPr>
          <p:cNvGrpSpPr/>
          <p:nvPr/>
        </p:nvGrpSpPr>
        <p:grpSpPr>
          <a:xfrm>
            <a:off x="7907067" y="2018164"/>
            <a:ext cx="1472194" cy="1472194"/>
            <a:chOff x="0" y="0"/>
            <a:chExt cx="812800" cy="812800"/>
          </a:xfrm>
        </p:grpSpPr>
        <p:sp>
          <p:nvSpPr>
            <p:cNvPr id="100" name="Freeform 100">
              <a:extLst>
                <a:ext uri="{FF2B5EF4-FFF2-40B4-BE49-F238E27FC236}">
                  <a16:creationId xmlns:a16="http://schemas.microsoft.com/office/drawing/2014/main" id="{12CBF8F2-9071-7F94-410D-33E1DE359516}"/>
                </a:ext>
              </a:extLst>
            </p:cNvPr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15" name="TextBox 101">
              <a:extLst>
                <a:ext uri="{FF2B5EF4-FFF2-40B4-BE49-F238E27FC236}">
                  <a16:creationId xmlns:a16="http://schemas.microsoft.com/office/drawing/2014/main" id="{2F32C5B5-CD05-367D-37C0-734B00A51E69}"/>
                </a:ext>
              </a:extLst>
            </p:cNvPr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algn="ctr">
                <a:lnSpc>
                  <a:spcPts val="7000"/>
                </a:lnSpc>
              </a:pPr>
              <a:r>
                <a:rPr lang="en-US" sz="5000" dirty="0">
                  <a:solidFill>
                    <a:srgbClr val="503D36"/>
                  </a:solidFill>
                  <a:cs typeface="+mn-ea"/>
                  <a:sym typeface="+mn-lt"/>
                </a:rPr>
                <a:t>01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971929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9" name="Group 29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30" name="Group 30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6" name="Group 36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37" name="Group 37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3" name="Group 43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0" name="Group 50"/>
          <p:cNvGrpSpPr/>
          <p:nvPr/>
        </p:nvGrpSpPr>
        <p:grpSpPr>
          <a:xfrm>
            <a:off x="15564542" y="1331671"/>
            <a:ext cx="2186870" cy="1191585"/>
            <a:chOff x="0" y="0"/>
            <a:chExt cx="2915827" cy="1588780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7044082"/>
            <a:chOff x="0" y="0"/>
            <a:chExt cx="350819" cy="9392109"/>
          </a:xfrm>
        </p:grpSpPr>
        <p:grpSp>
          <p:nvGrpSpPr>
            <p:cNvPr id="65" name="Group 65"/>
            <p:cNvGrpSpPr/>
            <p:nvPr/>
          </p:nvGrpSpPr>
          <p:grpSpPr>
            <a:xfrm>
              <a:off x="0" y="0"/>
              <a:ext cx="350819" cy="350819"/>
              <a:chOff x="0" y="0"/>
              <a:chExt cx="812800" cy="812800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67" name="TextBox 67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68" name="Group 68"/>
            <p:cNvGrpSpPr/>
            <p:nvPr/>
          </p:nvGrpSpPr>
          <p:grpSpPr>
            <a:xfrm>
              <a:off x="0" y="1130161"/>
              <a:ext cx="350819" cy="350819"/>
              <a:chOff x="0" y="0"/>
              <a:chExt cx="812800" cy="812800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0" name="TextBox 70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71" name="Group 71"/>
            <p:cNvGrpSpPr/>
            <p:nvPr/>
          </p:nvGrpSpPr>
          <p:grpSpPr>
            <a:xfrm>
              <a:off x="0" y="2260322"/>
              <a:ext cx="350819" cy="350819"/>
              <a:chOff x="0" y="0"/>
              <a:chExt cx="812800" cy="812800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3" name="TextBox 73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74" name="Group 74"/>
            <p:cNvGrpSpPr/>
            <p:nvPr/>
          </p:nvGrpSpPr>
          <p:grpSpPr>
            <a:xfrm>
              <a:off x="0" y="3390484"/>
              <a:ext cx="350819" cy="350819"/>
              <a:chOff x="0" y="0"/>
              <a:chExt cx="812800" cy="812800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6" name="TextBox 76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77" name="Group 77"/>
            <p:cNvGrpSpPr/>
            <p:nvPr/>
          </p:nvGrpSpPr>
          <p:grpSpPr>
            <a:xfrm>
              <a:off x="0" y="4520645"/>
              <a:ext cx="350819" cy="350819"/>
              <a:chOff x="0" y="0"/>
              <a:chExt cx="812800" cy="812800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9" name="TextBox 79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0" name="Group 80"/>
            <p:cNvGrpSpPr/>
            <p:nvPr/>
          </p:nvGrpSpPr>
          <p:grpSpPr>
            <a:xfrm>
              <a:off x="0" y="5650806"/>
              <a:ext cx="350819" cy="350819"/>
              <a:chOff x="0" y="0"/>
              <a:chExt cx="812800" cy="812800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82" name="TextBox 82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3" name="Group 83"/>
            <p:cNvGrpSpPr/>
            <p:nvPr/>
          </p:nvGrpSpPr>
          <p:grpSpPr>
            <a:xfrm>
              <a:off x="0" y="6780967"/>
              <a:ext cx="350819" cy="350819"/>
              <a:chOff x="0" y="0"/>
              <a:chExt cx="812800" cy="812800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85" name="TextBox 85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6" name="Group 86"/>
            <p:cNvGrpSpPr/>
            <p:nvPr/>
          </p:nvGrpSpPr>
          <p:grpSpPr>
            <a:xfrm>
              <a:off x="0" y="7911128"/>
              <a:ext cx="350819" cy="350819"/>
              <a:chOff x="0" y="0"/>
              <a:chExt cx="812800" cy="812800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88" name="TextBox 88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9" name="Group 89"/>
            <p:cNvGrpSpPr/>
            <p:nvPr/>
          </p:nvGrpSpPr>
          <p:grpSpPr>
            <a:xfrm>
              <a:off x="0" y="9041289"/>
              <a:ext cx="350819" cy="350819"/>
              <a:chOff x="0" y="0"/>
              <a:chExt cx="812800" cy="812800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91" name="TextBox 91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92" name="Group 92"/>
          <p:cNvGrpSpPr/>
          <p:nvPr/>
        </p:nvGrpSpPr>
        <p:grpSpPr>
          <a:xfrm>
            <a:off x="9202312" y="1827355"/>
            <a:ext cx="6946413" cy="6718002"/>
            <a:chOff x="0" y="0"/>
            <a:chExt cx="1666580" cy="1570071"/>
          </a:xfrm>
        </p:grpSpPr>
        <p:sp>
          <p:nvSpPr>
            <p:cNvPr id="93" name="Freeform 93"/>
            <p:cNvSpPr/>
            <p:nvPr/>
          </p:nvSpPr>
          <p:spPr>
            <a:xfrm>
              <a:off x="0" y="0"/>
              <a:ext cx="1666580" cy="1570071"/>
            </a:xfrm>
            <a:custGeom>
              <a:avLst/>
              <a:gdLst/>
              <a:ahLst/>
              <a:cxnLst/>
              <a:rect l="l" t="t" r="r" b="b"/>
              <a:pathLst>
                <a:path w="1666580" h="1570071">
                  <a:moveTo>
                    <a:pt x="61174" y="0"/>
                  </a:moveTo>
                  <a:lnTo>
                    <a:pt x="1605406" y="0"/>
                  </a:lnTo>
                  <a:cubicBezTo>
                    <a:pt x="1621630" y="0"/>
                    <a:pt x="1637190" y="6445"/>
                    <a:pt x="1648663" y="17917"/>
                  </a:cubicBezTo>
                  <a:cubicBezTo>
                    <a:pt x="1660135" y="29390"/>
                    <a:pt x="1666580" y="44950"/>
                    <a:pt x="1666580" y="61174"/>
                  </a:cubicBezTo>
                  <a:lnTo>
                    <a:pt x="1666580" y="1508898"/>
                  </a:lnTo>
                  <a:cubicBezTo>
                    <a:pt x="1666580" y="1525122"/>
                    <a:pt x="1660135" y="1540682"/>
                    <a:pt x="1648663" y="1552154"/>
                  </a:cubicBezTo>
                  <a:cubicBezTo>
                    <a:pt x="1637190" y="1563626"/>
                    <a:pt x="1621630" y="1570071"/>
                    <a:pt x="1605406" y="1570071"/>
                  </a:cubicBezTo>
                  <a:lnTo>
                    <a:pt x="61174" y="1570071"/>
                  </a:lnTo>
                  <a:cubicBezTo>
                    <a:pt x="44950" y="1570071"/>
                    <a:pt x="29390" y="1563626"/>
                    <a:pt x="17917" y="1552154"/>
                  </a:cubicBezTo>
                  <a:cubicBezTo>
                    <a:pt x="6445" y="1540682"/>
                    <a:pt x="0" y="1525122"/>
                    <a:pt x="0" y="1508898"/>
                  </a:cubicBezTo>
                  <a:lnTo>
                    <a:pt x="0" y="61174"/>
                  </a:lnTo>
                  <a:cubicBezTo>
                    <a:pt x="0" y="44950"/>
                    <a:pt x="6445" y="29390"/>
                    <a:pt x="17917" y="17917"/>
                  </a:cubicBezTo>
                  <a:cubicBezTo>
                    <a:pt x="29390" y="6445"/>
                    <a:pt x="44950" y="0"/>
                    <a:pt x="6117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2046629" y="1827355"/>
            <a:ext cx="6788977" cy="6746021"/>
            <a:chOff x="0" y="0"/>
            <a:chExt cx="1666580" cy="1570071"/>
          </a:xfrm>
        </p:grpSpPr>
        <p:sp>
          <p:nvSpPr>
            <p:cNvPr id="96" name="Freeform 96"/>
            <p:cNvSpPr/>
            <p:nvPr/>
          </p:nvSpPr>
          <p:spPr>
            <a:xfrm>
              <a:off x="0" y="0"/>
              <a:ext cx="1666580" cy="1570071"/>
            </a:xfrm>
            <a:custGeom>
              <a:avLst/>
              <a:gdLst/>
              <a:ahLst/>
              <a:cxnLst/>
              <a:rect l="l" t="t" r="r" b="b"/>
              <a:pathLst>
                <a:path w="1666580" h="1570071">
                  <a:moveTo>
                    <a:pt x="61174" y="0"/>
                  </a:moveTo>
                  <a:lnTo>
                    <a:pt x="1605406" y="0"/>
                  </a:lnTo>
                  <a:cubicBezTo>
                    <a:pt x="1621630" y="0"/>
                    <a:pt x="1637190" y="6445"/>
                    <a:pt x="1648663" y="17917"/>
                  </a:cubicBezTo>
                  <a:cubicBezTo>
                    <a:pt x="1660135" y="29390"/>
                    <a:pt x="1666580" y="44950"/>
                    <a:pt x="1666580" y="61174"/>
                  </a:cubicBezTo>
                  <a:lnTo>
                    <a:pt x="1666580" y="1508898"/>
                  </a:lnTo>
                  <a:cubicBezTo>
                    <a:pt x="1666580" y="1525122"/>
                    <a:pt x="1660135" y="1540682"/>
                    <a:pt x="1648663" y="1552154"/>
                  </a:cubicBezTo>
                  <a:cubicBezTo>
                    <a:pt x="1637190" y="1563626"/>
                    <a:pt x="1621630" y="1570071"/>
                    <a:pt x="1605406" y="1570071"/>
                  </a:cubicBezTo>
                  <a:lnTo>
                    <a:pt x="61174" y="1570071"/>
                  </a:lnTo>
                  <a:cubicBezTo>
                    <a:pt x="44950" y="1570071"/>
                    <a:pt x="29390" y="1563626"/>
                    <a:pt x="17917" y="1552154"/>
                  </a:cubicBezTo>
                  <a:cubicBezTo>
                    <a:pt x="6445" y="1540682"/>
                    <a:pt x="0" y="1525122"/>
                    <a:pt x="0" y="1508898"/>
                  </a:cubicBezTo>
                  <a:lnTo>
                    <a:pt x="0" y="61174"/>
                  </a:lnTo>
                  <a:cubicBezTo>
                    <a:pt x="0" y="44950"/>
                    <a:pt x="6445" y="29390"/>
                    <a:pt x="17917" y="17917"/>
                  </a:cubicBezTo>
                  <a:cubicBezTo>
                    <a:pt x="29390" y="6445"/>
                    <a:pt x="44950" y="0"/>
                    <a:pt x="6117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145" name="Picture 14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52888"/>
          <a:stretch>
            <a:fillRect/>
          </a:stretch>
        </p:blipFill>
        <p:spPr>
          <a:xfrm>
            <a:off x="3018566" y="1745323"/>
            <a:ext cx="1395047" cy="304713"/>
          </a:xfrm>
          <a:prstGeom prst="rect">
            <a:avLst/>
          </a:prstGeom>
        </p:spPr>
      </p:pic>
      <p:pic>
        <p:nvPicPr>
          <p:cNvPr id="147" name="Picture 147"/>
          <p:cNvPicPr>
            <a:picLocks noChangeAspect="1"/>
          </p:cNvPicPr>
          <p:nvPr/>
        </p:nvPicPr>
        <p:blipFill>
          <a:blip r:embed="rId8"/>
          <a:srcRect t="17398" r="65930" b="54795"/>
          <a:stretch>
            <a:fillRect/>
          </a:stretch>
        </p:blipFill>
        <p:spPr>
          <a:xfrm rot="-3955797" flipH="1" flipV="1">
            <a:off x="15010914" y="7994711"/>
            <a:ext cx="1011795" cy="696741"/>
          </a:xfrm>
          <a:prstGeom prst="rect">
            <a:avLst/>
          </a:prstGeom>
        </p:spPr>
      </p:pic>
      <p:grpSp>
        <p:nvGrpSpPr>
          <p:cNvPr id="151" name="Group 151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52" name="TextBox 152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3" name="TextBox 153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4" name="TextBox 154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5" name="TextBox 155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6" name="TextBox 156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7" name="TextBox 157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8" name="TextBox 158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9" name="TextBox 159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60" name="TextBox 160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61" name="Group 161"/>
          <p:cNvGrpSpPr/>
          <p:nvPr/>
        </p:nvGrpSpPr>
        <p:grpSpPr>
          <a:xfrm>
            <a:off x="5087657" y="838937"/>
            <a:ext cx="7708557" cy="1351905"/>
            <a:chOff x="0" y="0"/>
            <a:chExt cx="2317607" cy="406456"/>
          </a:xfrm>
        </p:grpSpPr>
        <p:sp>
          <p:nvSpPr>
            <p:cNvPr id="162" name="Freeform 162"/>
            <p:cNvSpPr/>
            <p:nvPr/>
          </p:nvSpPr>
          <p:spPr>
            <a:xfrm>
              <a:off x="0" y="0"/>
              <a:ext cx="2317607" cy="406456"/>
            </a:xfrm>
            <a:custGeom>
              <a:avLst/>
              <a:gdLst/>
              <a:ahLst/>
              <a:cxnLst/>
              <a:rect l="l" t="t" r="r" b="b"/>
              <a:pathLst>
                <a:path w="2317607" h="406456">
                  <a:moveTo>
                    <a:pt x="100433" y="0"/>
                  </a:moveTo>
                  <a:lnTo>
                    <a:pt x="2217174" y="0"/>
                  </a:lnTo>
                  <a:cubicBezTo>
                    <a:pt x="2272642" y="0"/>
                    <a:pt x="2317607" y="44965"/>
                    <a:pt x="2317607" y="100433"/>
                  </a:cubicBezTo>
                  <a:lnTo>
                    <a:pt x="2317607" y="306023"/>
                  </a:lnTo>
                  <a:cubicBezTo>
                    <a:pt x="2317607" y="332659"/>
                    <a:pt x="2307026" y="358205"/>
                    <a:pt x="2288191" y="377039"/>
                  </a:cubicBezTo>
                  <a:cubicBezTo>
                    <a:pt x="2269356" y="395874"/>
                    <a:pt x="2243811" y="406456"/>
                    <a:pt x="2217174" y="406456"/>
                  </a:cubicBezTo>
                  <a:lnTo>
                    <a:pt x="100433" y="406456"/>
                  </a:lnTo>
                  <a:cubicBezTo>
                    <a:pt x="73796" y="406456"/>
                    <a:pt x="48251" y="395874"/>
                    <a:pt x="29416" y="377039"/>
                  </a:cubicBezTo>
                  <a:cubicBezTo>
                    <a:pt x="10581" y="358205"/>
                    <a:pt x="0" y="332659"/>
                    <a:pt x="0" y="306023"/>
                  </a:cubicBezTo>
                  <a:lnTo>
                    <a:pt x="0" y="100433"/>
                  </a:lnTo>
                  <a:cubicBezTo>
                    <a:pt x="0" y="73796"/>
                    <a:pt x="10581" y="48251"/>
                    <a:pt x="29416" y="29416"/>
                  </a:cubicBezTo>
                  <a:cubicBezTo>
                    <a:pt x="48251" y="10581"/>
                    <a:pt x="73796" y="0"/>
                    <a:pt x="100433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63" name="TextBox 1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4501" tIns="44501" rIns="44501" bIns="44501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164" name="TextBox 164"/>
          <p:cNvSpPr txBox="1"/>
          <p:nvPr/>
        </p:nvSpPr>
        <p:spPr>
          <a:xfrm>
            <a:off x="5463086" y="1062795"/>
            <a:ext cx="7137778" cy="8424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60"/>
              </a:lnSpc>
              <a:spcBef>
                <a:spcPct val="0"/>
              </a:spcBef>
            </a:pPr>
            <a:r>
              <a:rPr lang="en-US" sz="5800" dirty="0">
                <a:solidFill>
                  <a:srgbClr val="503D36"/>
                </a:solidFill>
                <a:cs typeface="+mn-ea"/>
                <a:sym typeface="+mn-lt"/>
              </a:rPr>
              <a:t>1. </a:t>
            </a:r>
            <a:r>
              <a:rPr lang="en-US" sz="5800" dirty="0" err="1">
                <a:solidFill>
                  <a:srgbClr val="503D36"/>
                </a:solidFill>
                <a:cs typeface="+mn-ea"/>
                <a:sym typeface="+mn-lt"/>
              </a:rPr>
              <a:t>Phản</a:t>
            </a:r>
            <a:r>
              <a:rPr lang="en-US" sz="5800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5800" dirty="0" err="1">
                <a:solidFill>
                  <a:srgbClr val="503D36"/>
                </a:solidFill>
                <a:cs typeface="+mn-ea"/>
                <a:sym typeface="+mn-lt"/>
              </a:rPr>
              <a:t>ứng</a:t>
            </a:r>
            <a:r>
              <a:rPr lang="en-US" sz="5800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5800" dirty="0" err="1">
                <a:solidFill>
                  <a:srgbClr val="503D36"/>
                </a:solidFill>
                <a:cs typeface="+mn-ea"/>
                <a:sym typeface="+mn-lt"/>
              </a:rPr>
              <a:t>một</a:t>
            </a:r>
            <a:r>
              <a:rPr lang="en-US" sz="5800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5800" dirty="0" err="1">
                <a:solidFill>
                  <a:srgbClr val="503D36"/>
                </a:solidFill>
                <a:cs typeface="+mn-ea"/>
                <a:sym typeface="+mn-lt"/>
              </a:rPr>
              <a:t>chiều</a:t>
            </a:r>
            <a:endParaRPr lang="en-US" sz="5800" dirty="0">
              <a:solidFill>
                <a:srgbClr val="503D36"/>
              </a:solidFill>
              <a:cs typeface="+mn-ea"/>
              <a:sym typeface="+mn-lt"/>
            </a:endParaRPr>
          </a:p>
        </p:txBody>
      </p:sp>
      <p:pic>
        <p:nvPicPr>
          <p:cNvPr id="167" name="Picture 2" descr="Điều Chế Khí Oxi Trong Phòng Thí Nghiệm, Bài 27: Điều Chế Khí Oxi">
            <a:extLst>
              <a:ext uri="{FF2B5EF4-FFF2-40B4-BE49-F238E27FC236}">
                <a16:creationId xmlns:a16="http://schemas.microsoft.com/office/drawing/2014/main" id="{BF6D7A89-0B7A-1981-2071-8FAAB90A5F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882"/>
          <a:stretch/>
        </p:blipFill>
        <p:spPr bwMode="auto">
          <a:xfrm>
            <a:off x="2689797" y="4921452"/>
            <a:ext cx="4625788" cy="282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8" name="Group 167">
            <a:extLst>
              <a:ext uri="{FF2B5EF4-FFF2-40B4-BE49-F238E27FC236}">
                <a16:creationId xmlns:a16="http://schemas.microsoft.com/office/drawing/2014/main" id="{6B85B64C-3884-0BB9-6182-EB855B76F2F1}"/>
              </a:ext>
            </a:extLst>
          </p:cNvPr>
          <p:cNvGrpSpPr/>
          <p:nvPr/>
        </p:nvGrpSpPr>
        <p:grpSpPr>
          <a:xfrm>
            <a:off x="2488273" y="2713711"/>
            <a:ext cx="6612257" cy="1478353"/>
            <a:chOff x="2253551" y="2778943"/>
            <a:chExt cx="5923850" cy="1478353"/>
          </a:xfrm>
        </p:grpSpPr>
        <p:sp>
          <p:nvSpPr>
            <p:cNvPr id="169" name="Rectangle 168">
              <a:extLst>
                <a:ext uri="{FF2B5EF4-FFF2-40B4-BE49-F238E27FC236}">
                  <a16:creationId xmlns:a16="http://schemas.microsoft.com/office/drawing/2014/main" id="{9AABB5A9-1CCD-C8E8-92E6-919C6CCEFBC6}"/>
                </a:ext>
              </a:extLst>
            </p:cNvPr>
            <p:cNvSpPr/>
            <p:nvPr/>
          </p:nvSpPr>
          <p:spPr>
            <a:xfrm>
              <a:off x="2253551" y="2778943"/>
              <a:ext cx="5923850" cy="147835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3200" dirty="0">
                  <a:cs typeface="+mn-ea"/>
                  <a:sym typeface="+mn-lt"/>
                </a:rPr>
                <a:t>VD: </a:t>
              </a:r>
              <a:r>
                <a:rPr lang="en-US" sz="3200" dirty="0" err="1">
                  <a:cs typeface="+mn-ea"/>
                  <a:sym typeface="+mn-lt"/>
                </a:rPr>
                <a:t>Nhiệt</a:t>
              </a:r>
              <a:r>
                <a:rPr lang="en-US" sz="3200" dirty="0">
                  <a:cs typeface="+mn-ea"/>
                  <a:sym typeface="+mn-lt"/>
                </a:rPr>
                <a:t> </a:t>
              </a:r>
              <a:r>
                <a:rPr lang="en-US" sz="3200" dirty="0" err="1">
                  <a:cs typeface="+mn-ea"/>
                  <a:sym typeface="+mn-lt"/>
                </a:rPr>
                <a:t>phân</a:t>
              </a:r>
              <a:r>
                <a:rPr lang="en-US" sz="3200" dirty="0">
                  <a:cs typeface="+mn-ea"/>
                  <a:sym typeface="+mn-lt"/>
                </a:rPr>
                <a:t> KMnO</a:t>
              </a:r>
              <a:r>
                <a:rPr lang="en-US" sz="3200" baseline="-25000" dirty="0">
                  <a:cs typeface="+mn-ea"/>
                  <a:sym typeface="+mn-lt"/>
                </a:rPr>
                <a:t>4</a:t>
              </a:r>
            </a:p>
            <a:p>
              <a:pPr>
                <a:lnSpc>
                  <a:spcPct val="150000"/>
                </a:lnSpc>
              </a:pPr>
              <a:r>
                <a:rPr lang="en-US" sz="3200" dirty="0">
                  <a:cs typeface="+mn-ea"/>
                  <a:sym typeface="+mn-lt"/>
                </a:rPr>
                <a:t>KMnO</a:t>
              </a:r>
              <a:r>
                <a:rPr lang="en-US" sz="3200" baseline="-25000" dirty="0">
                  <a:cs typeface="+mn-ea"/>
                  <a:sym typeface="+mn-lt"/>
                </a:rPr>
                <a:t>4</a:t>
              </a:r>
              <a:r>
                <a:rPr lang="en-US" sz="3200" dirty="0">
                  <a:cs typeface="+mn-ea"/>
                  <a:sym typeface="+mn-lt"/>
                </a:rPr>
                <a:t>           MnO</a:t>
              </a:r>
              <a:r>
                <a:rPr lang="en-US" sz="3200" baseline="-25000" dirty="0">
                  <a:cs typeface="+mn-ea"/>
                  <a:sym typeface="+mn-lt"/>
                </a:rPr>
                <a:t>2</a:t>
              </a:r>
              <a:r>
                <a:rPr lang="en-US" sz="3200" dirty="0">
                  <a:cs typeface="+mn-ea"/>
                  <a:sym typeface="+mn-lt"/>
                </a:rPr>
                <a:t> + K</a:t>
              </a:r>
              <a:r>
                <a:rPr lang="en-US" sz="3200" baseline="-25000" dirty="0">
                  <a:cs typeface="+mn-ea"/>
                  <a:sym typeface="+mn-lt"/>
                </a:rPr>
                <a:t>2</a:t>
              </a:r>
              <a:r>
                <a:rPr lang="en-US" sz="3200" dirty="0">
                  <a:cs typeface="+mn-ea"/>
                  <a:sym typeface="+mn-lt"/>
                </a:rPr>
                <a:t>MnO</a:t>
              </a:r>
              <a:r>
                <a:rPr lang="en-US" sz="3200" baseline="-25000" dirty="0">
                  <a:cs typeface="+mn-ea"/>
                  <a:sym typeface="+mn-lt"/>
                </a:rPr>
                <a:t>4</a:t>
              </a:r>
              <a:r>
                <a:rPr lang="en-US" sz="3200" dirty="0">
                  <a:cs typeface="+mn-ea"/>
                  <a:sym typeface="+mn-lt"/>
                </a:rPr>
                <a:t> + O</a:t>
              </a:r>
              <a:r>
                <a:rPr lang="en-US" sz="3200" baseline="-25000" dirty="0">
                  <a:cs typeface="+mn-ea"/>
                  <a:sym typeface="+mn-lt"/>
                </a:rPr>
                <a:t>2</a:t>
              </a:r>
            </a:p>
          </p:txBody>
        </p:sp>
        <p:graphicFrame>
          <p:nvGraphicFramePr>
            <p:cNvPr id="170" name="Object 169">
              <a:extLst>
                <a:ext uri="{FF2B5EF4-FFF2-40B4-BE49-F238E27FC236}">
                  <a16:creationId xmlns:a16="http://schemas.microsoft.com/office/drawing/2014/main" id="{8958345B-D730-E774-014E-E3334D28FA04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81507175"/>
                </p:ext>
              </p:extLst>
            </p:nvPr>
          </p:nvGraphicFramePr>
          <p:xfrm>
            <a:off x="3430852" y="3687853"/>
            <a:ext cx="948907" cy="53051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10" imgW="550185" imgH="307881" progId="Equation.DSMT4">
                    <p:embed/>
                  </p:oleObj>
                </mc:Choice>
                <mc:Fallback>
                  <p:oleObj name="Equation" r:id="rId10" imgW="550185" imgH="307881" progId="Equation.DSMT4">
                    <p:embed/>
                    <p:pic>
                      <p:nvPicPr>
                        <p:cNvPr id="5" name="Object 4">
                          <a:extLst>
                            <a:ext uri="{FF2B5EF4-FFF2-40B4-BE49-F238E27FC236}">
                              <a16:creationId xmlns:a16="http://schemas.microsoft.com/office/drawing/2014/main" id="{F8E67BB6-6FD4-9253-9971-1CFF2CA19DE1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3430852" y="3687853"/>
                          <a:ext cx="948907" cy="53051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71" name="TextBox 170">
            <a:extLst>
              <a:ext uri="{FF2B5EF4-FFF2-40B4-BE49-F238E27FC236}">
                <a16:creationId xmlns:a16="http://schemas.microsoft.com/office/drawing/2014/main" id="{8288C9BE-4444-CBD7-4CC3-447A6D381BB3}"/>
              </a:ext>
            </a:extLst>
          </p:cNvPr>
          <p:cNvSpPr txBox="1"/>
          <p:nvPr/>
        </p:nvSpPr>
        <p:spPr>
          <a:xfrm>
            <a:off x="10362914" y="2395733"/>
            <a:ext cx="5537651" cy="2401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</a:pPr>
            <a:r>
              <a:rPr lang="vi-VN" sz="3200" i="0" dirty="0">
                <a:effectLst/>
                <a:cs typeface="+mn-ea"/>
                <a:sym typeface="+mn-lt"/>
              </a:rPr>
              <a:t>Trong điều kiện này, </a:t>
            </a:r>
            <a:r>
              <a:rPr lang="en-US" sz="3200" dirty="0">
                <a:cs typeface="+mn-ea"/>
                <a:sym typeface="+mn-lt"/>
              </a:rPr>
              <a:t>MnO</a:t>
            </a:r>
            <a:r>
              <a:rPr lang="en-US" sz="3200" baseline="-25000" dirty="0">
                <a:cs typeface="+mn-ea"/>
                <a:sym typeface="+mn-lt"/>
              </a:rPr>
              <a:t>2</a:t>
            </a:r>
            <a:r>
              <a:rPr lang="en-US" sz="3200" dirty="0">
                <a:cs typeface="+mn-ea"/>
                <a:sym typeface="+mn-lt"/>
              </a:rPr>
              <a:t>, K</a:t>
            </a:r>
            <a:r>
              <a:rPr lang="en-US" sz="3200" baseline="-25000" dirty="0">
                <a:cs typeface="+mn-ea"/>
                <a:sym typeface="+mn-lt"/>
              </a:rPr>
              <a:t>2</a:t>
            </a:r>
            <a:r>
              <a:rPr lang="en-US" sz="3200" dirty="0">
                <a:cs typeface="+mn-ea"/>
                <a:sym typeface="+mn-lt"/>
              </a:rPr>
              <a:t>MnO</a:t>
            </a:r>
            <a:r>
              <a:rPr lang="en-US" sz="3200" baseline="-25000" dirty="0">
                <a:cs typeface="+mn-ea"/>
                <a:sym typeface="+mn-lt"/>
              </a:rPr>
              <a:t>4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và</a:t>
            </a:r>
            <a:r>
              <a:rPr lang="en-US" sz="3200" dirty="0">
                <a:cs typeface="+mn-ea"/>
                <a:sym typeface="+mn-lt"/>
              </a:rPr>
              <a:t> O</a:t>
            </a:r>
            <a:r>
              <a:rPr lang="en-US" sz="3200" baseline="-25000" dirty="0">
                <a:cs typeface="+mn-ea"/>
                <a:sym typeface="+mn-lt"/>
              </a:rPr>
              <a:t>2</a:t>
            </a:r>
            <a:r>
              <a:rPr lang="en-US" sz="3200" i="0" dirty="0">
                <a:effectLst/>
                <a:cs typeface="+mn-ea"/>
                <a:sym typeface="+mn-lt"/>
              </a:rPr>
              <a:t> </a:t>
            </a:r>
            <a:r>
              <a:rPr lang="en-US" sz="3200" i="0" dirty="0" err="1">
                <a:effectLst/>
                <a:cs typeface="+mn-ea"/>
                <a:sym typeface="+mn-lt"/>
              </a:rPr>
              <a:t>có</a:t>
            </a:r>
            <a:r>
              <a:rPr lang="en-US" sz="3200" i="0" dirty="0">
                <a:effectLst/>
                <a:cs typeface="+mn-ea"/>
                <a:sym typeface="+mn-lt"/>
              </a:rPr>
              <a:t> </a:t>
            </a:r>
            <a:r>
              <a:rPr lang="en-US" sz="3200" i="0" dirty="0" err="1">
                <a:effectLst/>
                <a:cs typeface="+mn-ea"/>
                <a:sym typeface="+mn-lt"/>
              </a:rPr>
              <a:t>thể</a:t>
            </a:r>
            <a:r>
              <a:rPr lang="en-US" sz="3200" i="0" dirty="0">
                <a:effectLst/>
                <a:cs typeface="+mn-ea"/>
                <a:sym typeface="+mn-lt"/>
              </a:rPr>
              <a:t> </a:t>
            </a:r>
            <a:r>
              <a:rPr lang="vi-VN" sz="3200" i="0" dirty="0">
                <a:effectLst/>
                <a:cs typeface="+mn-ea"/>
                <a:sym typeface="+mn-lt"/>
              </a:rPr>
              <a:t>phản ứng được với nhau để tạo thành</a:t>
            </a:r>
            <a:r>
              <a:rPr lang="en-US" sz="3200" i="0" dirty="0">
                <a:effectLst/>
                <a:cs typeface="+mn-ea"/>
                <a:sym typeface="+mn-lt"/>
              </a:rPr>
              <a:t> </a:t>
            </a:r>
            <a:r>
              <a:rPr lang="en-US" sz="3200" dirty="0">
                <a:cs typeface="+mn-ea"/>
                <a:sym typeface="+mn-lt"/>
              </a:rPr>
              <a:t>KMnO</a:t>
            </a:r>
            <a:r>
              <a:rPr lang="en-US" sz="3200" baseline="-25000" dirty="0">
                <a:cs typeface="+mn-ea"/>
                <a:sym typeface="+mn-lt"/>
              </a:rPr>
              <a:t>4  </a:t>
            </a:r>
            <a:r>
              <a:rPr lang="en-US" sz="3200" i="0" dirty="0" err="1">
                <a:effectLst/>
                <a:cs typeface="+mn-ea"/>
                <a:sym typeface="+mn-lt"/>
              </a:rPr>
              <a:t>được</a:t>
            </a:r>
            <a:r>
              <a:rPr lang="en-US" sz="3200" i="0" dirty="0">
                <a:effectLst/>
                <a:cs typeface="+mn-ea"/>
                <a:sym typeface="+mn-lt"/>
              </a:rPr>
              <a:t> </a:t>
            </a:r>
            <a:r>
              <a:rPr lang="en-US" sz="3200" i="0" dirty="0" err="1">
                <a:effectLst/>
                <a:cs typeface="+mn-ea"/>
                <a:sym typeface="+mn-lt"/>
              </a:rPr>
              <a:t>không</a:t>
            </a:r>
            <a:r>
              <a:rPr lang="en-US" sz="3200" i="0" dirty="0">
                <a:effectLst/>
                <a:cs typeface="+mn-ea"/>
                <a:sym typeface="+mn-lt"/>
              </a:rPr>
              <a:t>?</a:t>
            </a:r>
            <a:endParaRPr lang="vi-VN" sz="3200" i="0" dirty="0">
              <a:effectLst/>
              <a:cs typeface="+mn-ea"/>
              <a:sym typeface="+mn-lt"/>
            </a:endParaRPr>
          </a:p>
        </p:txBody>
      </p:sp>
      <p:pic>
        <p:nvPicPr>
          <p:cNvPr id="172" name="Picture 2" descr="Hình Ảnh Dấu Chấm Hỏi Đẹp Độc Đáo Nhất [vẽ, biểu tượng]">
            <a:extLst>
              <a:ext uri="{FF2B5EF4-FFF2-40B4-BE49-F238E27FC236}">
                <a16:creationId xmlns:a16="http://schemas.microsoft.com/office/drawing/2014/main" id="{2FF0664E-5CA6-9B6A-C257-D97A65C68E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5118" y="2512144"/>
            <a:ext cx="1682625" cy="168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3" name="Picture 4" descr="Câu nào dưới đây điền sai dấu chấm hỏi:">
            <a:extLst>
              <a:ext uri="{FF2B5EF4-FFF2-40B4-BE49-F238E27FC236}">
                <a16:creationId xmlns:a16="http://schemas.microsoft.com/office/drawing/2014/main" id="{306CE4EC-D476-06D9-0924-7179666709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1595" y="5580843"/>
            <a:ext cx="1667314" cy="2447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" name="Thought Bubble: Cloud 173">
            <a:extLst>
              <a:ext uri="{FF2B5EF4-FFF2-40B4-BE49-F238E27FC236}">
                <a16:creationId xmlns:a16="http://schemas.microsoft.com/office/drawing/2014/main" id="{88C91710-318A-2E30-4AD5-7193641C6AF0}"/>
              </a:ext>
            </a:extLst>
          </p:cNvPr>
          <p:cNvSpPr/>
          <p:nvPr/>
        </p:nvSpPr>
        <p:spPr>
          <a:xfrm>
            <a:off x="12006455" y="5043249"/>
            <a:ext cx="4202485" cy="2406941"/>
          </a:xfrm>
          <a:prstGeom prst="cloudCallout">
            <a:avLst>
              <a:gd name="adj1" fmla="val -50913"/>
              <a:gd name="adj2" fmla="val 62500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20000"/>
              </a:lnSpc>
            </a:pP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Phản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 </a:t>
            </a: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ứng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 </a:t>
            </a: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một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 </a:t>
            </a: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chiều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 </a:t>
            </a: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là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 </a:t>
            </a: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gì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?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" grpId="0"/>
      <p:bldP spid="17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Picture 116">
            <a:extLst>
              <a:ext uri="{FF2B5EF4-FFF2-40B4-BE49-F238E27FC236}">
                <a16:creationId xmlns:a16="http://schemas.microsoft.com/office/drawing/2014/main" id="{4050B61E-B5A0-3614-03BB-9F10B1A05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57" name="AutoShape 57"/>
          <p:cNvSpPr/>
          <p:nvPr/>
        </p:nvSpPr>
        <p:spPr>
          <a:xfrm rot="-8791684">
            <a:off x="8604721" y="3770665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endParaRPr lang="en-US">
              <a:cs typeface="+mn-ea"/>
              <a:sym typeface="+mn-lt"/>
            </a:endParaRPr>
          </a:p>
        </p:txBody>
      </p:sp>
      <p:sp>
        <p:nvSpPr>
          <p:cNvPr id="58" name="AutoShape 58"/>
          <p:cNvSpPr/>
          <p:nvPr/>
        </p:nvSpPr>
        <p:spPr>
          <a:xfrm rot="-2000892">
            <a:off x="5923015" y="3770665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endParaRPr lang="en-US">
              <a:cs typeface="+mn-ea"/>
              <a:sym typeface="+mn-lt"/>
            </a:endParaRPr>
          </a:p>
        </p:txBody>
      </p:sp>
      <p:grpSp>
        <p:nvGrpSpPr>
          <p:cNvPr id="59" name="Group 59"/>
          <p:cNvGrpSpPr/>
          <p:nvPr/>
        </p:nvGrpSpPr>
        <p:grpSpPr>
          <a:xfrm>
            <a:off x="7862637" y="2179520"/>
            <a:ext cx="1902518" cy="1902518"/>
            <a:chOff x="0" y="0"/>
            <a:chExt cx="812800" cy="812800"/>
          </a:xfrm>
        </p:grpSpPr>
        <p:sp>
          <p:nvSpPr>
            <p:cNvPr id="60" name="Freeform 6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76200" y="-57150"/>
              <a:ext cx="660400" cy="79375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algn="ctr">
                <a:lnSpc>
                  <a:spcPts val="9799"/>
                </a:lnSpc>
              </a:pPr>
              <a:r>
                <a:rPr lang="en-US" sz="6999" dirty="0">
                  <a:solidFill>
                    <a:srgbClr val="503D36"/>
                  </a:solidFill>
                  <a:cs typeface="+mn-ea"/>
                  <a:sym typeface="+mn-lt"/>
                </a:rPr>
                <a:t>01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409896" y="4661839"/>
            <a:ext cx="13209975" cy="3579412"/>
            <a:chOff x="0" y="0"/>
            <a:chExt cx="3393203" cy="405776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3393203" cy="405776"/>
            </a:xfrm>
            <a:custGeom>
              <a:avLst/>
              <a:gdLst/>
              <a:ahLst/>
              <a:cxnLst/>
              <a:rect l="l" t="t" r="r" b="b"/>
              <a:pathLst>
                <a:path w="3393203" h="405776">
                  <a:moveTo>
                    <a:pt x="71033" y="0"/>
                  </a:moveTo>
                  <a:lnTo>
                    <a:pt x="3322170" y="0"/>
                  </a:lnTo>
                  <a:cubicBezTo>
                    <a:pt x="3341010" y="0"/>
                    <a:pt x="3359077" y="7484"/>
                    <a:pt x="3372398" y="20805"/>
                  </a:cubicBezTo>
                  <a:cubicBezTo>
                    <a:pt x="3385720" y="34126"/>
                    <a:pt x="3393203" y="52194"/>
                    <a:pt x="3393203" y="71033"/>
                  </a:cubicBezTo>
                  <a:lnTo>
                    <a:pt x="3393203" y="334743"/>
                  </a:lnTo>
                  <a:cubicBezTo>
                    <a:pt x="3393203" y="353582"/>
                    <a:pt x="3385720" y="371650"/>
                    <a:pt x="3372398" y="384971"/>
                  </a:cubicBezTo>
                  <a:cubicBezTo>
                    <a:pt x="3359077" y="398292"/>
                    <a:pt x="3341010" y="405776"/>
                    <a:pt x="3322170" y="405776"/>
                  </a:cubicBezTo>
                  <a:lnTo>
                    <a:pt x="71033" y="405776"/>
                  </a:lnTo>
                  <a:cubicBezTo>
                    <a:pt x="52194" y="405776"/>
                    <a:pt x="34126" y="398292"/>
                    <a:pt x="20805" y="384971"/>
                  </a:cubicBezTo>
                  <a:cubicBezTo>
                    <a:pt x="7484" y="371650"/>
                    <a:pt x="0" y="353582"/>
                    <a:pt x="0" y="334743"/>
                  </a:cubicBezTo>
                  <a:lnTo>
                    <a:pt x="0" y="71033"/>
                  </a:lnTo>
                  <a:cubicBezTo>
                    <a:pt x="0" y="52194"/>
                    <a:pt x="7484" y="34126"/>
                    <a:pt x="20805" y="20805"/>
                  </a:cubicBezTo>
                  <a:cubicBezTo>
                    <a:pt x="34126" y="7484"/>
                    <a:pt x="52194" y="0"/>
                    <a:pt x="7103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2975" tIns="42975" rIns="42975" bIns="42975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endParaRPr lang="en-US" sz="3000" dirty="0">
                <a:solidFill>
                  <a:srgbClr val="503D36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1910158" flipH="1">
            <a:off x="14993395" y="8297959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2594059" y="1664166"/>
            <a:ext cx="1011795" cy="696741"/>
          </a:xfrm>
          <a:prstGeom prst="rect">
            <a:avLst/>
          </a:prstGeom>
        </p:spPr>
      </p:pic>
      <p:sp>
        <p:nvSpPr>
          <p:cNvPr id="104" name="TextBox 104"/>
          <p:cNvSpPr txBox="1"/>
          <p:nvPr/>
        </p:nvSpPr>
        <p:spPr>
          <a:xfrm>
            <a:off x="3817368" y="4909850"/>
            <a:ext cx="10077626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720"/>
              </a:lnSpc>
              <a:spcBef>
                <a:spcPct val="0"/>
              </a:spcBef>
            </a:pPr>
            <a:r>
              <a:rPr lang="en-US" sz="5600" b="1" dirty="0">
                <a:solidFill>
                  <a:srgbClr val="503D36"/>
                </a:solidFill>
                <a:cs typeface="+mn-ea"/>
                <a:sym typeface="+mn-lt"/>
              </a:rPr>
              <a:t>PHẢN ỨNG MỘT CHIỀU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2776954" y="6116380"/>
            <a:ext cx="12465274" cy="17184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 rtl="0">
              <a:lnSpc>
                <a:spcPct val="120000"/>
              </a:lnSpc>
            </a:pP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Trong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điều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kiện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xác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định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,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phản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ứng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chỉ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xảy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ra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theo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chiều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từ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chất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tham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gia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tạo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thành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sản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phẩm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mà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sản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phẩm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không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thể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tác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dụng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với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nhau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để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tạo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lại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chất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ban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đầu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,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gọi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là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phản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ứng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một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32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chiều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.</a:t>
            </a:r>
          </a:p>
        </p:txBody>
      </p:sp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34410208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15564542" y="3904500"/>
            <a:ext cx="2186870" cy="1191585"/>
            <a:chOff x="0" y="0"/>
            <a:chExt cx="2915827" cy="1588780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6" name="Group 46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7" name="TextBox 47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3" name="TextBox 53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6" name="Picture 5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pic>
        <p:nvPicPr>
          <p:cNvPr id="61" name="Picture 6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372915">
            <a:off x="9343282" y="8377009"/>
            <a:ext cx="3017826" cy="145233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320063">
            <a:off x="11954634" y="7251265"/>
            <a:ext cx="3940143" cy="189619"/>
          </a:xfrm>
          <a:prstGeom prst="rect">
            <a:avLst/>
          </a:prstGeom>
        </p:spPr>
      </p:pic>
      <p:grpSp>
        <p:nvGrpSpPr>
          <p:cNvPr id="63" name="Group 63"/>
          <p:cNvGrpSpPr/>
          <p:nvPr/>
        </p:nvGrpSpPr>
        <p:grpSpPr>
          <a:xfrm>
            <a:off x="1438607" y="964318"/>
            <a:ext cx="14956138" cy="8229600"/>
            <a:chOff x="0" y="0"/>
            <a:chExt cx="3939065" cy="2167467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1" name="Freeform 9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2210344" y="1307408"/>
            <a:ext cx="7425873" cy="3464875"/>
            <a:chOff x="-52187" y="-349466"/>
            <a:chExt cx="2490953" cy="1162266"/>
          </a:xfrm>
        </p:grpSpPr>
        <p:sp>
          <p:nvSpPr>
            <p:cNvPr id="97" name="Freeform 97"/>
            <p:cNvSpPr/>
            <p:nvPr/>
          </p:nvSpPr>
          <p:spPr>
            <a:xfrm>
              <a:off x="-52187" y="-349466"/>
              <a:ext cx="2490953" cy="344555"/>
            </a:xfrm>
            <a:custGeom>
              <a:avLst/>
              <a:gdLst/>
              <a:ahLst/>
              <a:cxnLst/>
              <a:rect l="l" t="t" r="r" b="b"/>
              <a:pathLst>
                <a:path w="2490953" h="344555">
                  <a:moveTo>
                    <a:pt x="104256" y="0"/>
                  </a:moveTo>
                  <a:lnTo>
                    <a:pt x="2386697" y="0"/>
                  </a:lnTo>
                  <a:cubicBezTo>
                    <a:pt x="2414347" y="0"/>
                    <a:pt x="2440865" y="10984"/>
                    <a:pt x="2460417" y="30536"/>
                  </a:cubicBezTo>
                  <a:cubicBezTo>
                    <a:pt x="2479969" y="50088"/>
                    <a:pt x="2490953" y="76606"/>
                    <a:pt x="2490953" y="104256"/>
                  </a:cubicBezTo>
                  <a:lnTo>
                    <a:pt x="2490953" y="240299"/>
                  </a:lnTo>
                  <a:cubicBezTo>
                    <a:pt x="2490953" y="267950"/>
                    <a:pt x="2479969" y="294468"/>
                    <a:pt x="2460417" y="314019"/>
                  </a:cubicBezTo>
                  <a:cubicBezTo>
                    <a:pt x="2440865" y="333571"/>
                    <a:pt x="2414347" y="344555"/>
                    <a:pt x="2386697" y="344555"/>
                  </a:cubicBezTo>
                  <a:lnTo>
                    <a:pt x="104256" y="344555"/>
                  </a:lnTo>
                  <a:cubicBezTo>
                    <a:pt x="76606" y="344555"/>
                    <a:pt x="50088" y="333571"/>
                    <a:pt x="30536" y="314019"/>
                  </a:cubicBezTo>
                  <a:cubicBezTo>
                    <a:pt x="10984" y="294468"/>
                    <a:pt x="0" y="267950"/>
                    <a:pt x="0" y="240299"/>
                  </a:cubicBezTo>
                  <a:lnTo>
                    <a:pt x="0" y="104256"/>
                  </a:lnTo>
                  <a:cubicBezTo>
                    <a:pt x="0" y="76606"/>
                    <a:pt x="10984" y="50088"/>
                    <a:pt x="30536" y="30536"/>
                  </a:cubicBezTo>
                  <a:cubicBezTo>
                    <a:pt x="50088" y="10984"/>
                    <a:pt x="76606" y="0"/>
                    <a:pt x="10425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8" name="TextBox 98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39886" tIns="39886" rIns="39886" bIns="398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6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sp>
        <p:nvSpPr>
          <p:cNvPr id="109" name="TextBox 109"/>
          <p:cNvSpPr txBox="1"/>
          <p:nvPr/>
        </p:nvSpPr>
        <p:spPr>
          <a:xfrm>
            <a:off x="2819045" y="1449632"/>
            <a:ext cx="6737119" cy="681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53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một</a:t>
            </a: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4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chiều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rgbClr val="503D36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grpSp>
        <p:nvGrpSpPr>
          <p:cNvPr id="110" name="Group 110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11" name="TextBox 111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6" name="TextBox 116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7" name="TextBox 117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8" name="TextBox 118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9" name="TextBox 119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134" name="Rectangle 133">
            <a:extLst>
              <a:ext uri="{FF2B5EF4-FFF2-40B4-BE49-F238E27FC236}">
                <a16:creationId xmlns:a16="http://schemas.microsoft.com/office/drawing/2014/main" id="{9FC84A73-2AFE-4F69-6A5C-5587A9EB9FD5}"/>
              </a:ext>
            </a:extLst>
          </p:cNvPr>
          <p:cNvSpPr/>
          <p:nvPr/>
        </p:nvSpPr>
        <p:spPr>
          <a:xfrm>
            <a:off x="2595034" y="5020022"/>
            <a:ext cx="5204006" cy="1219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VD: 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NaOH + HCl     →   NaCl + H</a:t>
            </a:r>
            <a:r>
              <a:rPr kumimoji="0" lang="en-US" sz="3200" b="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O</a:t>
            </a:r>
          </a:p>
        </p:txBody>
      </p:sp>
      <p:pic>
        <p:nvPicPr>
          <p:cNvPr id="135" name="Picture 2" descr="Điều Chế Khí Oxi Trong Phòng Thí Nghiệm, Bài 27: Điều Chế Khí Oxi">
            <a:extLst>
              <a:ext uri="{FF2B5EF4-FFF2-40B4-BE49-F238E27FC236}">
                <a16:creationId xmlns:a16="http://schemas.microsoft.com/office/drawing/2014/main" id="{AD51BDDD-5665-FFEC-B78A-7CC07C33E3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882"/>
          <a:stretch/>
        </p:blipFill>
        <p:spPr bwMode="auto">
          <a:xfrm>
            <a:off x="10023984" y="2904328"/>
            <a:ext cx="5175158" cy="3159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6" name="Group 135">
            <a:extLst>
              <a:ext uri="{FF2B5EF4-FFF2-40B4-BE49-F238E27FC236}">
                <a16:creationId xmlns:a16="http://schemas.microsoft.com/office/drawing/2014/main" id="{01AAD8C7-A21F-5FAC-6218-11E5368AE76B}"/>
              </a:ext>
            </a:extLst>
          </p:cNvPr>
          <p:cNvGrpSpPr/>
          <p:nvPr/>
        </p:nvGrpSpPr>
        <p:grpSpPr>
          <a:xfrm>
            <a:off x="2571750" y="2868299"/>
            <a:ext cx="6588818" cy="1478353"/>
            <a:chOff x="525345" y="4307566"/>
            <a:chExt cx="5923850" cy="1478353"/>
          </a:xfrm>
        </p:grpSpPr>
        <p:sp>
          <p:nvSpPr>
            <p:cNvPr id="137" name="Rectangle 136">
              <a:extLst>
                <a:ext uri="{FF2B5EF4-FFF2-40B4-BE49-F238E27FC236}">
                  <a16:creationId xmlns:a16="http://schemas.microsoft.com/office/drawing/2014/main" id="{0959DECF-FF08-AC7A-95CA-D9B0E133A223}"/>
                </a:ext>
              </a:extLst>
            </p:cNvPr>
            <p:cNvSpPr/>
            <p:nvPr/>
          </p:nvSpPr>
          <p:spPr>
            <a:xfrm>
              <a:off x="525345" y="4307566"/>
              <a:ext cx="5923850" cy="147835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VD: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Nhiệt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 </a:t>
              </a:r>
              <a:r>
                <a:rPr kumimoji="0" lang="en-US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phân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 KMnO</a:t>
              </a:r>
              <a:r>
                <a:rPr kumimoji="0" lang="en-US" sz="3200" b="0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4</a:t>
              </a: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KMnO</a:t>
              </a:r>
              <a:r>
                <a:rPr kumimoji="0" lang="en-US" sz="3200" b="0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4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           MnO</a:t>
              </a:r>
              <a:r>
                <a:rPr kumimoji="0" lang="en-US" sz="3200" b="0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2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 + K</a:t>
              </a:r>
              <a:r>
                <a:rPr kumimoji="0" lang="en-US" sz="3200" b="0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2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MnO</a:t>
              </a:r>
              <a:r>
                <a:rPr kumimoji="0" lang="en-US" sz="3200" b="0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4</a:t>
              </a:r>
              <a:r>
                <a:rPr kumimoji="0" lang="en-US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 + O</a:t>
              </a:r>
              <a:r>
                <a:rPr kumimoji="0" lang="en-US" sz="3200" b="0" i="0" u="none" strike="noStrike" kern="1200" cap="none" spc="0" normalizeH="0" baseline="-25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2</a:t>
              </a:r>
            </a:p>
          </p:txBody>
        </p:sp>
        <p:graphicFrame>
          <p:nvGraphicFramePr>
            <p:cNvPr id="138" name="Object 137">
              <a:extLst>
                <a:ext uri="{FF2B5EF4-FFF2-40B4-BE49-F238E27FC236}">
                  <a16:creationId xmlns:a16="http://schemas.microsoft.com/office/drawing/2014/main" id="{346CC7EA-D4A3-864F-E230-184560A686F9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1766460" y="5133070"/>
            <a:ext cx="741044" cy="41430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7" imgW="550185" imgH="307881" progId="Equation.DSMT4">
                    <p:embed/>
                  </p:oleObj>
                </mc:Choice>
                <mc:Fallback>
                  <p:oleObj name="Equation" r:id="rId7" imgW="550185" imgH="307881" progId="Equation.DSMT4">
                    <p:embed/>
                    <p:pic>
                      <p:nvPicPr>
                        <p:cNvPr id="138" name="Object 137">
                          <a:extLst>
                            <a:ext uri="{FF2B5EF4-FFF2-40B4-BE49-F238E27FC236}">
                              <a16:creationId xmlns:a16="http://schemas.microsoft.com/office/drawing/2014/main" id="{346CC7EA-D4A3-864F-E230-184560A686F9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1766460" y="5133070"/>
                          <a:ext cx="741044" cy="414301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39" name="Oval 138">
            <a:extLst>
              <a:ext uri="{FF2B5EF4-FFF2-40B4-BE49-F238E27FC236}">
                <a16:creationId xmlns:a16="http://schemas.microsoft.com/office/drawing/2014/main" id="{89224D3A-E024-FA6B-B8ED-3F817806B71F}"/>
              </a:ext>
            </a:extLst>
          </p:cNvPr>
          <p:cNvSpPr/>
          <p:nvPr/>
        </p:nvSpPr>
        <p:spPr>
          <a:xfrm>
            <a:off x="5014773" y="5660439"/>
            <a:ext cx="560311" cy="539411"/>
          </a:xfrm>
          <a:prstGeom prst="ellipse">
            <a:avLst/>
          </a:prstGeom>
          <a:noFill/>
          <a:ln w="19050">
            <a:solidFill>
              <a:schemeClr val="accent5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6EDF0DCD-BA94-ABFD-A938-08450BDD16DB}"/>
              </a:ext>
            </a:extLst>
          </p:cNvPr>
          <p:cNvSpPr/>
          <p:nvPr/>
        </p:nvSpPr>
        <p:spPr>
          <a:xfrm>
            <a:off x="3929546" y="3639732"/>
            <a:ext cx="860646" cy="813934"/>
          </a:xfrm>
          <a:prstGeom prst="ellipse">
            <a:avLst/>
          </a:prstGeom>
          <a:noFill/>
          <a:ln w="19050">
            <a:solidFill>
              <a:schemeClr val="accent5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cxnSp>
        <p:nvCxnSpPr>
          <p:cNvPr id="141" name="Connector: Curved 140">
            <a:extLst>
              <a:ext uri="{FF2B5EF4-FFF2-40B4-BE49-F238E27FC236}">
                <a16:creationId xmlns:a16="http://schemas.microsoft.com/office/drawing/2014/main" id="{D9371E91-302C-12C4-18E3-6B7F952A654E}"/>
              </a:ext>
            </a:extLst>
          </p:cNvPr>
          <p:cNvCxnSpPr>
            <a:cxnSpLocks/>
          </p:cNvCxnSpPr>
          <p:nvPr/>
        </p:nvCxnSpPr>
        <p:spPr>
          <a:xfrm rot="16200000" flipH="1">
            <a:off x="6319992" y="5351005"/>
            <a:ext cx="526194" cy="2427270"/>
          </a:xfrm>
          <a:prstGeom prst="curvedConnector2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2" name="TextBox 141">
            <a:extLst>
              <a:ext uri="{FF2B5EF4-FFF2-40B4-BE49-F238E27FC236}">
                <a16:creationId xmlns:a16="http://schemas.microsoft.com/office/drawing/2014/main" id="{A5CA40E0-1675-90F8-CBCD-6E919A6D0231}"/>
              </a:ext>
            </a:extLst>
          </p:cNvPr>
          <p:cNvSpPr txBox="1"/>
          <p:nvPr/>
        </p:nvSpPr>
        <p:spPr>
          <a:xfrm>
            <a:off x="8055270" y="6577897"/>
            <a:ext cx="44246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5B5F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Mũi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5B5F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5B5F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tên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5B5F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5B5F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một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5B5F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5B5F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chiều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5B5F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" grpId="0"/>
      <p:bldP spid="139" grpId="0" animBg="1"/>
      <p:bldP spid="140" grpId="0" animBg="1"/>
      <p:bldP spid="1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Picture 101">
            <a:extLst>
              <a:ext uri="{FF2B5EF4-FFF2-40B4-BE49-F238E27FC236}">
                <a16:creationId xmlns:a16="http://schemas.microsoft.com/office/drawing/2014/main" id="{2276C330-17F1-3780-F023-523A8DA80F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9" name="Group 29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30" name="Group 30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6" name="Group 36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37" name="Group 37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3" name="Group 43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0" name="Group 50"/>
          <p:cNvGrpSpPr/>
          <p:nvPr/>
        </p:nvGrpSpPr>
        <p:grpSpPr>
          <a:xfrm>
            <a:off x="15564542" y="1331671"/>
            <a:ext cx="2186870" cy="1191585"/>
            <a:chOff x="0" y="0"/>
            <a:chExt cx="2915827" cy="1588780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7044082"/>
            <a:chOff x="0" y="0"/>
            <a:chExt cx="350819" cy="9392109"/>
          </a:xfrm>
        </p:grpSpPr>
        <p:grpSp>
          <p:nvGrpSpPr>
            <p:cNvPr id="65" name="Group 65"/>
            <p:cNvGrpSpPr/>
            <p:nvPr/>
          </p:nvGrpSpPr>
          <p:grpSpPr>
            <a:xfrm>
              <a:off x="0" y="0"/>
              <a:ext cx="350819" cy="350819"/>
              <a:chOff x="0" y="0"/>
              <a:chExt cx="812800" cy="812800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67" name="TextBox 67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68" name="Group 68"/>
            <p:cNvGrpSpPr/>
            <p:nvPr/>
          </p:nvGrpSpPr>
          <p:grpSpPr>
            <a:xfrm>
              <a:off x="0" y="1130161"/>
              <a:ext cx="350819" cy="350819"/>
              <a:chOff x="0" y="0"/>
              <a:chExt cx="812800" cy="812800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0" name="TextBox 70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71" name="Group 71"/>
            <p:cNvGrpSpPr/>
            <p:nvPr/>
          </p:nvGrpSpPr>
          <p:grpSpPr>
            <a:xfrm>
              <a:off x="0" y="2260322"/>
              <a:ext cx="350819" cy="350819"/>
              <a:chOff x="0" y="0"/>
              <a:chExt cx="812800" cy="812800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3" name="TextBox 73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74" name="Group 74"/>
            <p:cNvGrpSpPr/>
            <p:nvPr/>
          </p:nvGrpSpPr>
          <p:grpSpPr>
            <a:xfrm>
              <a:off x="0" y="3390484"/>
              <a:ext cx="350819" cy="350819"/>
              <a:chOff x="0" y="0"/>
              <a:chExt cx="812800" cy="812800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6" name="TextBox 76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77" name="Group 77"/>
            <p:cNvGrpSpPr/>
            <p:nvPr/>
          </p:nvGrpSpPr>
          <p:grpSpPr>
            <a:xfrm>
              <a:off x="0" y="4520645"/>
              <a:ext cx="350819" cy="350819"/>
              <a:chOff x="0" y="0"/>
              <a:chExt cx="812800" cy="812800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9" name="TextBox 79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0" name="Group 80"/>
            <p:cNvGrpSpPr/>
            <p:nvPr/>
          </p:nvGrpSpPr>
          <p:grpSpPr>
            <a:xfrm>
              <a:off x="0" y="5650806"/>
              <a:ext cx="350819" cy="350819"/>
              <a:chOff x="0" y="0"/>
              <a:chExt cx="812800" cy="812800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82" name="TextBox 82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3" name="Group 83"/>
            <p:cNvGrpSpPr/>
            <p:nvPr/>
          </p:nvGrpSpPr>
          <p:grpSpPr>
            <a:xfrm>
              <a:off x="0" y="6780967"/>
              <a:ext cx="350819" cy="350819"/>
              <a:chOff x="0" y="0"/>
              <a:chExt cx="812800" cy="812800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85" name="TextBox 85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6" name="Group 86"/>
            <p:cNvGrpSpPr/>
            <p:nvPr/>
          </p:nvGrpSpPr>
          <p:grpSpPr>
            <a:xfrm>
              <a:off x="0" y="7911128"/>
              <a:ext cx="350819" cy="350819"/>
              <a:chOff x="0" y="0"/>
              <a:chExt cx="812800" cy="812800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88" name="TextBox 88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9" name="Group 89"/>
            <p:cNvGrpSpPr/>
            <p:nvPr/>
          </p:nvGrpSpPr>
          <p:grpSpPr>
            <a:xfrm>
              <a:off x="0" y="9041289"/>
              <a:ext cx="350819" cy="350819"/>
              <a:chOff x="0" y="0"/>
              <a:chExt cx="812800" cy="812800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91" name="TextBox 91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92" name="Group 92"/>
          <p:cNvGrpSpPr/>
          <p:nvPr/>
        </p:nvGrpSpPr>
        <p:grpSpPr>
          <a:xfrm>
            <a:off x="9663400" y="1827355"/>
            <a:ext cx="6485325" cy="6718002"/>
            <a:chOff x="0" y="0"/>
            <a:chExt cx="1666580" cy="1570071"/>
          </a:xfrm>
        </p:grpSpPr>
        <p:sp>
          <p:nvSpPr>
            <p:cNvPr id="93" name="Freeform 93"/>
            <p:cNvSpPr/>
            <p:nvPr/>
          </p:nvSpPr>
          <p:spPr>
            <a:xfrm>
              <a:off x="0" y="0"/>
              <a:ext cx="1666580" cy="1570071"/>
            </a:xfrm>
            <a:custGeom>
              <a:avLst/>
              <a:gdLst/>
              <a:ahLst/>
              <a:cxnLst/>
              <a:rect l="l" t="t" r="r" b="b"/>
              <a:pathLst>
                <a:path w="1666580" h="1570071">
                  <a:moveTo>
                    <a:pt x="61174" y="0"/>
                  </a:moveTo>
                  <a:lnTo>
                    <a:pt x="1605406" y="0"/>
                  </a:lnTo>
                  <a:cubicBezTo>
                    <a:pt x="1621630" y="0"/>
                    <a:pt x="1637190" y="6445"/>
                    <a:pt x="1648663" y="17917"/>
                  </a:cubicBezTo>
                  <a:cubicBezTo>
                    <a:pt x="1660135" y="29390"/>
                    <a:pt x="1666580" y="44950"/>
                    <a:pt x="1666580" y="61174"/>
                  </a:cubicBezTo>
                  <a:lnTo>
                    <a:pt x="1666580" y="1508898"/>
                  </a:lnTo>
                  <a:cubicBezTo>
                    <a:pt x="1666580" y="1525122"/>
                    <a:pt x="1660135" y="1540682"/>
                    <a:pt x="1648663" y="1552154"/>
                  </a:cubicBezTo>
                  <a:cubicBezTo>
                    <a:pt x="1637190" y="1563626"/>
                    <a:pt x="1621630" y="1570071"/>
                    <a:pt x="1605406" y="1570071"/>
                  </a:cubicBezTo>
                  <a:lnTo>
                    <a:pt x="61174" y="1570071"/>
                  </a:lnTo>
                  <a:cubicBezTo>
                    <a:pt x="44950" y="1570071"/>
                    <a:pt x="29390" y="1563626"/>
                    <a:pt x="17917" y="1552154"/>
                  </a:cubicBezTo>
                  <a:cubicBezTo>
                    <a:pt x="6445" y="1540682"/>
                    <a:pt x="0" y="1525122"/>
                    <a:pt x="0" y="1508898"/>
                  </a:cubicBezTo>
                  <a:lnTo>
                    <a:pt x="0" y="61174"/>
                  </a:lnTo>
                  <a:cubicBezTo>
                    <a:pt x="0" y="44950"/>
                    <a:pt x="6445" y="29390"/>
                    <a:pt x="17917" y="17917"/>
                  </a:cubicBezTo>
                  <a:cubicBezTo>
                    <a:pt x="29390" y="6445"/>
                    <a:pt x="44950" y="0"/>
                    <a:pt x="6117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2046629" y="1827355"/>
            <a:ext cx="7142041" cy="6746021"/>
            <a:chOff x="0" y="0"/>
            <a:chExt cx="1666580" cy="1570071"/>
          </a:xfrm>
        </p:grpSpPr>
        <p:sp>
          <p:nvSpPr>
            <p:cNvPr id="96" name="Freeform 96"/>
            <p:cNvSpPr/>
            <p:nvPr/>
          </p:nvSpPr>
          <p:spPr>
            <a:xfrm>
              <a:off x="0" y="0"/>
              <a:ext cx="1666580" cy="1570071"/>
            </a:xfrm>
            <a:custGeom>
              <a:avLst/>
              <a:gdLst/>
              <a:ahLst/>
              <a:cxnLst/>
              <a:rect l="l" t="t" r="r" b="b"/>
              <a:pathLst>
                <a:path w="1666580" h="1570071">
                  <a:moveTo>
                    <a:pt x="61174" y="0"/>
                  </a:moveTo>
                  <a:lnTo>
                    <a:pt x="1605406" y="0"/>
                  </a:lnTo>
                  <a:cubicBezTo>
                    <a:pt x="1621630" y="0"/>
                    <a:pt x="1637190" y="6445"/>
                    <a:pt x="1648663" y="17917"/>
                  </a:cubicBezTo>
                  <a:cubicBezTo>
                    <a:pt x="1660135" y="29390"/>
                    <a:pt x="1666580" y="44950"/>
                    <a:pt x="1666580" y="61174"/>
                  </a:cubicBezTo>
                  <a:lnTo>
                    <a:pt x="1666580" y="1508898"/>
                  </a:lnTo>
                  <a:cubicBezTo>
                    <a:pt x="1666580" y="1525122"/>
                    <a:pt x="1660135" y="1540682"/>
                    <a:pt x="1648663" y="1552154"/>
                  </a:cubicBezTo>
                  <a:cubicBezTo>
                    <a:pt x="1637190" y="1563626"/>
                    <a:pt x="1621630" y="1570071"/>
                    <a:pt x="1605406" y="1570071"/>
                  </a:cubicBezTo>
                  <a:lnTo>
                    <a:pt x="61174" y="1570071"/>
                  </a:lnTo>
                  <a:cubicBezTo>
                    <a:pt x="44950" y="1570071"/>
                    <a:pt x="29390" y="1563626"/>
                    <a:pt x="17917" y="1552154"/>
                  </a:cubicBezTo>
                  <a:cubicBezTo>
                    <a:pt x="6445" y="1540682"/>
                    <a:pt x="0" y="1525122"/>
                    <a:pt x="0" y="1508898"/>
                  </a:cubicBezTo>
                  <a:lnTo>
                    <a:pt x="0" y="61174"/>
                  </a:lnTo>
                  <a:cubicBezTo>
                    <a:pt x="0" y="44950"/>
                    <a:pt x="6445" y="29390"/>
                    <a:pt x="17917" y="17917"/>
                  </a:cubicBezTo>
                  <a:cubicBezTo>
                    <a:pt x="29390" y="6445"/>
                    <a:pt x="44950" y="0"/>
                    <a:pt x="6117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145" name="Picture 14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3018566" y="1745323"/>
            <a:ext cx="1395047" cy="304713"/>
          </a:xfrm>
          <a:prstGeom prst="rect">
            <a:avLst/>
          </a:prstGeom>
        </p:spPr>
      </p:pic>
      <p:pic>
        <p:nvPicPr>
          <p:cNvPr id="147" name="Picture 147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3955797" flipH="1" flipV="1">
            <a:off x="15010914" y="7994711"/>
            <a:ext cx="1011795" cy="696741"/>
          </a:xfrm>
          <a:prstGeom prst="rect">
            <a:avLst/>
          </a:prstGeom>
        </p:spPr>
      </p:pic>
      <p:grpSp>
        <p:nvGrpSpPr>
          <p:cNvPr id="151" name="Group 151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52" name="TextBox 152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3" name="TextBox 153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4" name="TextBox 154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5" name="TextBox 155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6" name="TextBox 156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7" name="TextBox 157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8" name="TextBox 158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9" name="TextBox 159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60" name="TextBox 160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61" name="Group 161"/>
          <p:cNvGrpSpPr/>
          <p:nvPr/>
        </p:nvGrpSpPr>
        <p:grpSpPr>
          <a:xfrm>
            <a:off x="5087657" y="980943"/>
            <a:ext cx="9072374" cy="1022261"/>
            <a:chOff x="0" y="0"/>
            <a:chExt cx="2317607" cy="406456"/>
          </a:xfrm>
        </p:grpSpPr>
        <p:sp>
          <p:nvSpPr>
            <p:cNvPr id="162" name="Freeform 162"/>
            <p:cNvSpPr/>
            <p:nvPr/>
          </p:nvSpPr>
          <p:spPr>
            <a:xfrm>
              <a:off x="0" y="0"/>
              <a:ext cx="2317607" cy="406456"/>
            </a:xfrm>
            <a:custGeom>
              <a:avLst/>
              <a:gdLst/>
              <a:ahLst/>
              <a:cxnLst/>
              <a:rect l="l" t="t" r="r" b="b"/>
              <a:pathLst>
                <a:path w="2317607" h="406456">
                  <a:moveTo>
                    <a:pt x="100433" y="0"/>
                  </a:moveTo>
                  <a:lnTo>
                    <a:pt x="2217174" y="0"/>
                  </a:lnTo>
                  <a:cubicBezTo>
                    <a:pt x="2272642" y="0"/>
                    <a:pt x="2317607" y="44965"/>
                    <a:pt x="2317607" y="100433"/>
                  </a:cubicBezTo>
                  <a:lnTo>
                    <a:pt x="2317607" y="306023"/>
                  </a:lnTo>
                  <a:cubicBezTo>
                    <a:pt x="2317607" y="332659"/>
                    <a:pt x="2307026" y="358205"/>
                    <a:pt x="2288191" y="377039"/>
                  </a:cubicBezTo>
                  <a:cubicBezTo>
                    <a:pt x="2269356" y="395874"/>
                    <a:pt x="2243811" y="406456"/>
                    <a:pt x="2217174" y="406456"/>
                  </a:cubicBezTo>
                  <a:lnTo>
                    <a:pt x="100433" y="406456"/>
                  </a:lnTo>
                  <a:cubicBezTo>
                    <a:pt x="73796" y="406456"/>
                    <a:pt x="48251" y="395874"/>
                    <a:pt x="29416" y="377039"/>
                  </a:cubicBezTo>
                  <a:cubicBezTo>
                    <a:pt x="10581" y="358205"/>
                    <a:pt x="0" y="332659"/>
                    <a:pt x="0" y="306023"/>
                  </a:cubicBezTo>
                  <a:lnTo>
                    <a:pt x="0" y="100433"/>
                  </a:lnTo>
                  <a:cubicBezTo>
                    <a:pt x="0" y="73796"/>
                    <a:pt x="10581" y="48251"/>
                    <a:pt x="29416" y="29416"/>
                  </a:cubicBezTo>
                  <a:cubicBezTo>
                    <a:pt x="48251" y="10581"/>
                    <a:pt x="73796" y="0"/>
                    <a:pt x="100433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63" name="TextBox 1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4501" tIns="44501" rIns="44501" bIns="44501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164" name="TextBox 164"/>
          <p:cNvSpPr txBox="1"/>
          <p:nvPr/>
        </p:nvSpPr>
        <p:spPr>
          <a:xfrm>
            <a:off x="5463086" y="1062795"/>
            <a:ext cx="8194824" cy="8307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60"/>
              </a:lnSpc>
              <a:spcBef>
                <a:spcPct val="0"/>
              </a:spcBef>
            </a:pPr>
            <a:r>
              <a:rPr lang="en-US" sz="5400" b="1" dirty="0">
                <a:solidFill>
                  <a:srgbClr val="503D36"/>
                </a:solidFill>
                <a:cs typeface="+mn-ea"/>
                <a:sym typeface="+mn-lt"/>
              </a:rPr>
              <a:t>2. </a:t>
            </a:r>
            <a:r>
              <a:rPr lang="en-US" sz="5400" b="1" dirty="0" err="1">
                <a:solidFill>
                  <a:srgbClr val="503D36"/>
                </a:solidFill>
                <a:cs typeface="+mn-ea"/>
                <a:sym typeface="+mn-lt"/>
              </a:rPr>
              <a:t>Phản</a:t>
            </a:r>
            <a:r>
              <a:rPr lang="en-US" sz="54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5400" b="1" dirty="0" err="1">
                <a:solidFill>
                  <a:srgbClr val="503D36"/>
                </a:solidFill>
                <a:cs typeface="+mn-ea"/>
                <a:sym typeface="+mn-lt"/>
              </a:rPr>
              <a:t>ứng</a:t>
            </a:r>
            <a:r>
              <a:rPr lang="en-US" sz="54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5400" b="1" dirty="0" err="1">
                <a:solidFill>
                  <a:srgbClr val="503D36"/>
                </a:solidFill>
                <a:cs typeface="+mn-ea"/>
                <a:sym typeface="+mn-lt"/>
              </a:rPr>
              <a:t>thuận</a:t>
            </a:r>
            <a:r>
              <a:rPr lang="en-US" sz="54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5400" b="1" dirty="0" err="1">
                <a:solidFill>
                  <a:srgbClr val="503D36"/>
                </a:solidFill>
                <a:cs typeface="+mn-ea"/>
                <a:sym typeface="+mn-lt"/>
              </a:rPr>
              <a:t>nghịch</a:t>
            </a:r>
            <a:endParaRPr lang="en-US" sz="5400" b="1" dirty="0">
              <a:solidFill>
                <a:srgbClr val="503D36"/>
              </a:solidFill>
              <a:cs typeface="+mn-ea"/>
              <a:sym typeface="+mn-lt"/>
            </a:endParaRPr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9AABB5A9-1CCD-C8E8-92E6-919C6CCEFBC6}"/>
              </a:ext>
            </a:extLst>
          </p:cNvPr>
          <p:cNvSpPr/>
          <p:nvPr/>
        </p:nvSpPr>
        <p:spPr>
          <a:xfrm>
            <a:off x="2488273" y="2713711"/>
            <a:ext cx="6612257" cy="7396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dirty="0">
                <a:cs typeface="+mn-ea"/>
                <a:sym typeface="+mn-lt"/>
              </a:rPr>
              <a:t>VD: </a:t>
            </a:r>
            <a:r>
              <a:rPr lang="en-US" sz="3200" dirty="0" err="1">
                <a:cs typeface="+mn-ea"/>
                <a:sym typeface="+mn-lt"/>
              </a:rPr>
              <a:t>Phản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ứng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của</a:t>
            </a:r>
            <a:r>
              <a:rPr lang="en-US" sz="3200" dirty="0">
                <a:cs typeface="+mn-ea"/>
                <a:sym typeface="+mn-lt"/>
              </a:rPr>
              <a:t> Cl</a:t>
            </a:r>
            <a:r>
              <a:rPr lang="en-US" sz="3200" baseline="-25000" dirty="0">
                <a:cs typeface="+mn-ea"/>
                <a:sym typeface="+mn-lt"/>
              </a:rPr>
              <a:t>2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với</a:t>
            </a:r>
            <a:r>
              <a:rPr lang="en-US" sz="3200" dirty="0">
                <a:cs typeface="+mn-ea"/>
                <a:sym typeface="+mn-lt"/>
              </a:rPr>
              <a:t> H</a:t>
            </a:r>
            <a:r>
              <a:rPr lang="en-US" sz="3200" baseline="-25000" dirty="0">
                <a:cs typeface="+mn-ea"/>
                <a:sym typeface="+mn-lt"/>
              </a:rPr>
              <a:t>2</a:t>
            </a:r>
            <a:r>
              <a:rPr lang="en-US" sz="3200" dirty="0">
                <a:cs typeface="+mn-ea"/>
                <a:sym typeface="+mn-lt"/>
              </a:rPr>
              <a:t>O</a:t>
            </a: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8288C9BE-4444-CBD7-4CC3-447A6D381BB3}"/>
              </a:ext>
            </a:extLst>
          </p:cNvPr>
          <p:cNvSpPr txBox="1"/>
          <p:nvPr/>
        </p:nvSpPr>
        <p:spPr>
          <a:xfrm>
            <a:off x="3277512" y="5251421"/>
            <a:ext cx="5537651" cy="2401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</a:pPr>
            <a:r>
              <a:rPr lang="vi-VN" sz="3200" i="0" dirty="0">
                <a:effectLst/>
                <a:cs typeface="+mn-ea"/>
                <a:sym typeface="+mn-lt"/>
              </a:rPr>
              <a:t>Trong điều kiện này, </a:t>
            </a:r>
            <a:r>
              <a:rPr lang="en-US" sz="3200" dirty="0">
                <a:cs typeface="+mn-ea"/>
                <a:sym typeface="+mn-lt"/>
              </a:rPr>
              <a:t>HCl </a:t>
            </a:r>
            <a:r>
              <a:rPr lang="en-US" sz="3200" dirty="0" err="1">
                <a:cs typeface="+mn-ea"/>
                <a:sym typeface="+mn-lt"/>
              </a:rPr>
              <a:t>và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HClO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i="0" dirty="0" err="1">
                <a:effectLst/>
                <a:cs typeface="+mn-ea"/>
                <a:sym typeface="+mn-lt"/>
              </a:rPr>
              <a:t>có</a:t>
            </a:r>
            <a:r>
              <a:rPr lang="en-US" sz="3200" i="0" dirty="0">
                <a:effectLst/>
                <a:cs typeface="+mn-ea"/>
                <a:sym typeface="+mn-lt"/>
              </a:rPr>
              <a:t> </a:t>
            </a:r>
            <a:r>
              <a:rPr lang="en-US" sz="3200" i="0" dirty="0" err="1">
                <a:effectLst/>
                <a:cs typeface="+mn-ea"/>
                <a:sym typeface="+mn-lt"/>
              </a:rPr>
              <a:t>thể</a:t>
            </a:r>
            <a:r>
              <a:rPr lang="en-US" sz="3200" i="0" dirty="0">
                <a:effectLst/>
                <a:cs typeface="+mn-ea"/>
                <a:sym typeface="+mn-lt"/>
              </a:rPr>
              <a:t> </a:t>
            </a:r>
            <a:r>
              <a:rPr lang="vi-VN" sz="3200" i="0" dirty="0">
                <a:effectLst/>
                <a:cs typeface="+mn-ea"/>
                <a:sym typeface="+mn-lt"/>
              </a:rPr>
              <a:t>phản ứng được với nhau để tạo thành</a:t>
            </a:r>
            <a:r>
              <a:rPr lang="en-US" sz="3200" i="0" dirty="0">
                <a:effectLst/>
                <a:cs typeface="+mn-ea"/>
                <a:sym typeface="+mn-lt"/>
              </a:rPr>
              <a:t> </a:t>
            </a:r>
            <a:r>
              <a:rPr lang="en-US" sz="3200" dirty="0">
                <a:cs typeface="+mn-ea"/>
                <a:sym typeface="+mn-lt"/>
              </a:rPr>
              <a:t>Cl</a:t>
            </a:r>
            <a:r>
              <a:rPr lang="en-US" sz="3200" baseline="-25000" dirty="0">
                <a:cs typeface="+mn-ea"/>
                <a:sym typeface="+mn-lt"/>
              </a:rPr>
              <a:t>2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và</a:t>
            </a:r>
            <a:r>
              <a:rPr lang="en-US" sz="3200" dirty="0">
                <a:cs typeface="+mn-ea"/>
                <a:sym typeface="+mn-lt"/>
              </a:rPr>
              <a:t> H</a:t>
            </a:r>
            <a:r>
              <a:rPr lang="en-US" sz="3200" baseline="-25000" dirty="0">
                <a:cs typeface="+mn-ea"/>
                <a:sym typeface="+mn-lt"/>
              </a:rPr>
              <a:t>2</a:t>
            </a:r>
            <a:r>
              <a:rPr lang="en-US" sz="3200" dirty="0">
                <a:cs typeface="+mn-ea"/>
                <a:sym typeface="+mn-lt"/>
              </a:rPr>
              <a:t>O</a:t>
            </a:r>
            <a:r>
              <a:rPr lang="en-US" sz="3200" baseline="-25000" dirty="0">
                <a:cs typeface="+mn-ea"/>
                <a:sym typeface="+mn-lt"/>
              </a:rPr>
              <a:t> </a:t>
            </a:r>
            <a:r>
              <a:rPr lang="en-US" sz="3200" i="0" dirty="0" err="1">
                <a:effectLst/>
                <a:cs typeface="+mn-ea"/>
                <a:sym typeface="+mn-lt"/>
              </a:rPr>
              <a:t>được</a:t>
            </a:r>
            <a:r>
              <a:rPr lang="en-US" sz="3200" i="0" dirty="0">
                <a:effectLst/>
                <a:cs typeface="+mn-ea"/>
                <a:sym typeface="+mn-lt"/>
              </a:rPr>
              <a:t> </a:t>
            </a:r>
            <a:r>
              <a:rPr lang="en-US" sz="3200" i="0" dirty="0" err="1">
                <a:effectLst/>
                <a:cs typeface="+mn-ea"/>
                <a:sym typeface="+mn-lt"/>
              </a:rPr>
              <a:t>không</a:t>
            </a:r>
            <a:r>
              <a:rPr lang="en-US" sz="3200" i="0" dirty="0">
                <a:effectLst/>
                <a:cs typeface="+mn-ea"/>
                <a:sym typeface="+mn-lt"/>
              </a:rPr>
              <a:t>?</a:t>
            </a:r>
            <a:endParaRPr lang="vi-VN" sz="3200" i="0" dirty="0">
              <a:effectLst/>
              <a:cs typeface="+mn-ea"/>
              <a:sym typeface="+mn-lt"/>
            </a:endParaRPr>
          </a:p>
        </p:txBody>
      </p:sp>
      <p:pic>
        <p:nvPicPr>
          <p:cNvPr id="172" name="Picture 2" descr="Hình Ảnh Dấu Chấm Hỏi Đẹp Độc Đáo Nhất [vẽ, biểu tượng]">
            <a:extLst>
              <a:ext uri="{FF2B5EF4-FFF2-40B4-BE49-F238E27FC236}">
                <a16:creationId xmlns:a16="http://schemas.microsoft.com/office/drawing/2014/main" id="{2FF0664E-5CA6-9B6A-C257-D97A65C68E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893" y="5636016"/>
            <a:ext cx="1682625" cy="168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3" name="Picture 4" descr="Câu nào dưới đây điền sai dấu chấm hỏi:">
            <a:extLst>
              <a:ext uri="{FF2B5EF4-FFF2-40B4-BE49-F238E27FC236}">
                <a16:creationId xmlns:a16="http://schemas.microsoft.com/office/drawing/2014/main" id="{306CE4EC-D476-06D9-0924-7179666709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7106" y="5676454"/>
            <a:ext cx="1667314" cy="2447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" name="Thought Bubble: Cloud 173">
            <a:extLst>
              <a:ext uri="{FF2B5EF4-FFF2-40B4-BE49-F238E27FC236}">
                <a16:creationId xmlns:a16="http://schemas.microsoft.com/office/drawing/2014/main" id="{88C91710-318A-2E30-4AD5-7193641C6AF0}"/>
              </a:ext>
            </a:extLst>
          </p:cNvPr>
          <p:cNvSpPr/>
          <p:nvPr/>
        </p:nvSpPr>
        <p:spPr>
          <a:xfrm>
            <a:off x="11432268" y="2922868"/>
            <a:ext cx="4636056" cy="2406941"/>
          </a:xfrm>
          <a:prstGeom prst="cloudCallout">
            <a:avLst>
              <a:gd name="adj1" fmla="val -50913"/>
              <a:gd name="adj2" fmla="val 62500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20000"/>
              </a:lnSpc>
            </a:pP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Phản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 </a:t>
            </a: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ứng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 </a:t>
            </a: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thuận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 </a:t>
            </a: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nghịch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 </a:t>
            </a: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là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 </a:t>
            </a:r>
            <a:r>
              <a:rPr lang="en-US" sz="4000" dirty="0" err="1">
                <a:solidFill>
                  <a:schemeClr val="tx1"/>
                </a:solidFill>
                <a:cs typeface="+mn-ea"/>
                <a:sym typeface="+mn-lt"/>
              </a:rPr>
              <a:t>gì</a:t>
            </a:r>
            <a:r>
              <a:rPr lang="en-US" sz="4000" dirty="0">
                <a:solidFill>
                  <a:schemeClr val="tx1"/>
                </a:solidFill>
                <a:cs typeface="+mn-ea"/>
                <a:sym typeface="+mn-lt"/>
              </a:rPr>
              <a:t>?</a:t>
            </a:r>
          </a:p>
        </p:txBody>
      </p:sp>
      <p:graphicFrame>
        <p:nvGraphicFramePr>
          <p:cNvPr id="99" name="Object 98">
            <a:extLst>
              <a:ext uri="{FF2B5EF4-FFF2-40B4-BE49-F238E27FC236}">
                <a16:creationId xmlns:a16="http://schemas.microsoft.com/office/drawing/2014/main" id="{C569EECE-DEE1-4442-0CDE-DBBD931F878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2096087"/>
              </p:ext>
            </p:extLst>
          </p:nvPr>
        </p:nvGraphicFramePr>
        <p:xfrm>
          <a:off x="2219676" y="3696475"/>
          <a:ext cx="6980617" cy="7843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2" imgW="2260440" imgH="253800" progId="Equation.DSMT4">
                  <p:embed/>
                </p:oleObj>
              </mc:Choice>
              <mc:Fallback>
                <p:oleObj name="Equation" r:id="rId12" imgW="2260440" imgH="2538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219676" y="3696475"/>
                        <a:ext cx="6980617" cy="7843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822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" grpId="0"/>
      <p:bldP spid="171" grpId="0"/>
      <p:bldP spid="17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97">
            <a:extLst>
              <a:ext uri="{FF2B5EF4-FFF2-40B4-BE49-F238E27FC236}">
                <a16:creationId xmlns:a16="http://schemas.microsoft.com/office/drawing/2014/main" id="{BBB69545-8644-B1C1-1B70-21059FF53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47871" y="1000954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57" name="AutoShape 57"/>
          <p:cNvSpPr/>
          <p:nvPr/>
        </p:nvSpPr>
        <p:spPr>
          <a:xfrm rot="-8791684">
            <a:off x="8689223" y="2866811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endParaRPr lang="en-US">
              <a:cs typeface="+mn-ea"/>
              <a:sym typeface="+mn-lt"/>
            </a:endParaRPr>
          </a:p>
        </p:txBody>
      </p:sp>
      <p:sp>
        <p:nvSpPr>
          <p:cNvPr id="58" name="AutoShape 58"/>
          <p:cNvSpPr/>
          <p:nvPr/>
        </p:nvSpPr>
        <p:spPr>
          <a:xfrm rot="-2000892">
            <a:off x="6007517" y="2866811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endParaRPr lang="en-US">
              <a:cs typeface="+mn-ea"/>
              <a:sym typeface="+mn-lt"/>
            </a:endParaRPr>
          </a:p>
        </p:txBody>
      </p:sp>
      <p:grpSp>
        <p:nvGrpSpPr>
          <p:cNvPr id="59" name="Group 59"/>
          <p:cNvGrpSpPr/>
          <p:nvPr/>
        </p:nvGrpSpPr>
        <p:grpSpPr>
          <a:xfrm>
            <a:off x="7947139" y="1275666"/>
            <a:ext cx="1902518" cy="1902518"/>
            <a:chOff x="0" y="0"/>
            <a:chExt cx="812800" cy="812800"/>
          </a:xfrm>
        </p:grpSpPr>
        <p:sp>
          <p:nvSpPr>
            <p:cNvPr id="60" name="Freeform 6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76200" y="-57150"/>
              <a:ext cx="660400" cy="79375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algn="ctr">
                <a:lnSpc>
                  <a:spcPts val="9799"/>
                </a:lnSpc>
              </a:pPr>
              <a:r>
                <a:rPr lang="en-US" sz="6999" dirty="0">
                  <a:solidFill>
                    <a:srgbClr val="503D36"/>
                  </a:solidFill>
                  <a:cs typeface="+mn-ea"/>
                  <a:sym typeface="+mn-lt"/>
                </a:rPr>
                <a:t>02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525728" y="4077410"/>
            <a:ext cx="13209975" cy="3579412"/>
            <a:chOff x="0" y="0"/>
            <a:chExt cx="3393203" cy="405776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3393203" cy="405776"/>
            </a:xfrm>
            <a:custGeom>
              <a:avLst/>
              <a:gdLst/>
              <a:ahLst/>
              <a:cxnLst/>
              <a:rect l="l" t="t" r="r" b="b"/>
              <a:pathLst>
                <a:path w="3393203" h="405776">
                  <a:moveTo>
                    <a:pt x="71033" y="0"/>
                  </a:moveTo>
                  <a:lnTo>
                    <a:pt x="3322170" y="0"/>
                  </a:lnTo>
                  <a:cubicBezTo>
                    <a:pt x="3341010" y="0"/>
                    <a:pt x="3359077" y="7484"/>
                    <a:pt x="3372398" y="20805"/>
                  </a:cubicBezTo>
                  <a:cubicBezTo>
                    <a:pt x="3385720" y="34126"/>
                    <a:pt x="3393203" y="52194"/>
                    <a:pt x="3393203" y="71033"/>
                  </a:cubicBezTo>
                  <a:lnTo>
                    <a:pt x="3393203" y="334743"/>
                  </a:lnTo>
                  <a:cubicBezTo>
                    <a:pt x="3393203" y="353582"/>
                    <a:pt x="3385720" y="371650"/>
                    <a:pt x="3372398" y="384971"/>
                  </a:cubicBezTo>
                  <a:cubicBezTo>
                    <a:pt x="3359077" y="398292"/>
                    <a:pt x="3341010" y="405776"/>
                    <a:pt x="3322170" y="405776"/>
                  </a:cubicBezTo>
                  <a:lnTo>
                    <a:pt x="71033" y="405776"/>
                  </a:lnTo>
                  <a:cubicBezTo>
                    <a:pt x="52194" y="405776"/>
                    <a:pt x="34126" y="398292"/>
                    <a:pt x="20805" y="384971"/>
                  </a:cubicBezTo>
                  <a:cubicBezTo>
                    <a:pt x="7484" y="371650"/>
                    <a:pt x="0" y="353582"/>
                    <a:pt x="0" y="334743"/>
                  </a:cubicBezTo>
                  <a:lnTo>
                    <a:pt x="0" y="71033"/>
                  </a:lnTo>
                  <a:cubicBezTo>
                    <a:pt x="0" y="52194"/>
                    <a:pt x="7484" y="34126"/>
                    <a:pt x="20805" y="20805"/>
                  </a:cubicBezTo>
                  <a:cubicBezTo>
                    <a:pt x="34126" y="7484"/>
                    <a:pt x="52194" y="0"/>
                    <a:pt x="7103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2975" tIns="42975" rIns="42975" bIns="42975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endParaRPr lang="en-US" sz="3000" dirty="0">
                <a:solidFill>
                  <a:srgbClr val="503D36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1910158" flipH="1">
            <a:off x="14993395" y="8297959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2594059" y="1664166"/>
            <a:ext cx="1011795" cy="696741"/>
          </a:xfrm>
          <a:prstGeom prst="rect">
            <a:avLst/>
          </a:prstGeom>
        </p:spPr>
      </p:pic>
      <p:sp>
        <p:nvSpPr>
          <p:cNvPr id="104" name="TextBox 104"/>
          <p:cNvSpPr txBox="1"/>
          <p:nvPr/>
        </p:nvSpPr>
        <p:spPr>
          <a:xfrm>
            <a:off x="4148013" y="4352889"/>
            <a:ext cx="10077626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720"/>
              </a:lnSpc>
              <a:spcBef>
                <a:spcPct val="0"/>
              </a:spcBef>
            </a:pPr>
            <a:r>
              <a:rPr lang="en-US" sz="5600" b="1" dirty="0">
                <a:solidFill>
                  <a:srgbClr val="503D36"/>
                </a:solidFill>
                <a:cs typeface="+mn-ea"/>
                <a:sym typeface="+mn-lt"/>
              </a:rPr>
              <a:t>PHẢN ỨNG THUẬN NGHỊCH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2767383" y="5419498"/>
            <a:ext cx="12465274" cy="2147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 rtl="0">
              <a:lnSpc>
                <a:spcPct val="120000"/>
              </a:lnSpc>
            </a:pPr>
            <a:r>
              <a:rPr lang="vi-VN" sz="40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Trong cùng điều kiện xác định, phản ứng xảy ra theo hai chiều</a:t>
            </a:r>
            <a:r>
              <a:rPr lang="en-US" sz="40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vi-VN" sz="40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trái ngược nhau được gọi là phản ứng thuận nghịch.</a:t>
            </a:r>
            <a:endParaRPr lang="en-US" sz="4000" b="1" i="0" dirty="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3917598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Picture 104">
            <a:extLst>
              <a:ext uri="{FF2B5EF4-FFF2-40B4-BE49-F238E27FC236}">
                <a16:creationId xmlns:a16="http://schemas.microsoft.com/office/drawing/2014/main" id="{849E5BF1-59AB-6023-F30A-53537FEA0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370591" y="-400614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15564542" y="3904500"/>
            <a:ext cx="2186870" cy="1191585"/>
            <a:chOff x="0" y="0"/>
            <a:chExt cx="2915827" cy="1588780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6" name="Group 46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7" name="TextBox 47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3" name="TextBox 53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6" name="Picture 5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61" name="Picture 61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372915">
            <a:off x="9343282" y="8377009"/>
            <a:ext cx="3017826" cy="145233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320063">
            <a:off x="11954634" y="7251265"/>
            <a:ext cx="3940143" cy="189619"/>
          </a:xfrm>
          <a:prstGeom prst="rect">
            <a:avLst/>
          </a:prstGeom>
        </p:spPr>
      </p:pic>
      <p:grpSp>
        <p:nvGrpSpPr>
          <p:cNvPr id="63" name="Group 63"/>
          <p:cNvGrpSpPr/>
          <p:nvPr/>
        </p:nvGrpSpPr>
        <p:grpSpPr>
          <a:xfrm>
            <a:off x="1438607" y="964318"/>
            <a:ext cx="14956138" cy="8229600"/>
            <a:chOff x="0" y="0"/>
            <a:chExt cx="3939065" cy="2167467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 dirty="0">
                <a:cs typeface="+mn-ea"/>
                <a:sym typeface="+mn-lt"/>
              </a:endParaRPr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1" name="Freeform 9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2210344" y="1307408"/>
            <a:ext cx="8080784" cy="3464875"/>
            <a:chOff x="-52187" y="-349466"/>
            <a:chExt cx="2710638" cy="1162266"/>
          </a:xfrm>
        </p:grpSpPr>
        <p:sp>
          <p:nvSpPr>
            <p:cNvPr id="97" name="Freeform 97"/>
            <p:cNvSpPr/>
            <p:nvPr/>
          </p:nvSpPr>
          <p:spPr>
            <a:xfrm>
              <a:off x="-52187" y="-349466"/>
              <a:ext cx="2710638" cy="344555"/>
            </a:xfrm>
            <a:custGeom>
              <a:avLst/>
              <a:gdLst/>
              <a:ahLst/>
              <a:cxnLst/>
              <a:rect l="l" t="t" r="r" b="b"/>
              <a:pathLst>
                <a:path w="2490953" h="344555">
                  <a:moveTo>
                    <a:pt x="104256" y="0"/>
                  </a:moveTo>
                  <a:lnTo>
                    <a:pt x="2386697" y="0"/>
                  </a:lnTo>
                  <a:cubicBezTo>
                    <a:pt x="2414347" y="0"/>
                    <a:pt x="2440865" y="10984"/>
                    <a:pt x="2460417" y="30536"/>
                  </a:cubicBezTo>
                  <a:cubicBezTo>
                    <a:pt x="2479969" y="50088"/>
                    <a:pt x="2490953" y="76606"/>
                    <a:pt x="2490953" y="104256"/>
                  </a:cubicBezTo>
                  <a:lnTo>
                    <a:pt x="2490953" y="240299"/>
                  </a:lnTo>
                  <a:cubicBezTo>
                    <a:pt x="2490953" y="267950"/>
                    <a:pt x="2479969" y="294468"/>
                    <a:pt x="2460417" y="314019"/>
                  </a:cubicBezTo>
                  <a:cubicBezTo>
                    <a:pt x="2440865" y="333571"/>
                    <a:pt x="2414347" y="344555"/>
                    <a:pt x="2386697" y="344555"/>
                  </a:cubicBezTo>
                  <a:lnTo>
                    <a:pt x="104256" y="344555"/>
                  </a:lnTo>
                  <a:cubicBezTo>
                    <a:pt x="76606" y="344555"/>
                    <a:pt x="50088" y="333571"/>
                    <a:pt x="30536" y="314019"/>
                  </a:cubicBezTo>
                  <a:cubicBezTo>
                    <a:pt x="10984" y="294468"/>
                    <a:pt x="0" y="267950"/>
                    <a:pt x="0" y="240299"/>
                  </a:cubicBezTo>
                  <a:lnTo>
                    <a:pt x="0" y="104256"/>
                  </a:lnTo>
                  <a:cubicBezTo>
                    <a:pt x="0" y="76606"/>
                    <a:pt x="10984" y="50088"/>
                    <a:pt x="30536" y="30536"/>
                  </a:cubicBezTo>
                  <a:cubicBezTo>
                    <a:pt x="50088" y="10984"/>
                    <a:pt x="76606" y="0"/>
                    <a:pt x="10425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8" name="TextBox 98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39886" tIns="39886" rIns="39886" bIns="39886" rtlCol="0" anchor="ctr"/>
            <a:lstStyle/>
            <a:p>
              <a:pPr algn="ctr">
                <a:lnSpc>
                  <a:spcPts val="2660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109" name="TextBox 109"/>
          <p:cNvSpPr txBox="1"/>
          <p:nvPr/>
        </p:nvSpPr>
        <p:spPr>
          <a:xfrm>
            <a:off x="2819045" y="1449632"/>
            <a:ext cx="7424458" cy="6796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5345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503D36"/>
                </a:solidFill>
                <a:cs typeface="+mn-ea"/>
                <a:sym typeface="+mn-lt"/>
              </a:rPr>
              <a:t>2. </a:t>
            </a:r>
            <a:r>
              <a:rPr lang="en-US" sz="4800" b="1" dirty="0" err="1">
                <a:solidFill>
                  <a:srgbClr val="503D36"/>
                </a:solidFill>
                <a:cs typeface="+mn-ea"/>
                <a:sym typeface="+mn-lt"/>
              </a:rPr>
              <a:t>Phản</a:t>
            </a:r>
            <a:r>
              <a:rPr lang="en-US" sz="48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800" b="1" dirty="0" err="1">
                <a:solidFill>
                  <a:srgbClr val="503D36"/>
                </a:solidFill>
                <a:cs typeface="+mn-ea"/>
                <a:sym typeface="+mn-lt"/>
              </a:rPr>
              <a:t>ứng</a:t>
            </a:r>
            <a:r>
              <a:rPr lang="en-US" sz="48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800" b="1" dirty="0" err="1">
                <a:solidFill>
                  <a:srgbClr val="503D36"/>
                </a:solidFill>
                <a:cs typeface="+mn-ea"/>
                <a:sym typeface="+mn-lt"/>
              </a:rPr>
              <a:t>thuận</a:t>
            </a:r>
            <a:r>
              <a:rPr lang="en-US" sz="48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800" b="1" dirty="0" err="1">
                <a:solidFill>
                  <a:srgbClr val="503D36"/>
                </a:solidFill>
                <a:cs typeface="+mn-ea"/>
                <a:sym typeface="+mn-lt"/>
              </a:rPr>
              <a:t>nghịch</a:t>
            </a:r>
            <a:endParaRPr lang="en-US" sz="4800" b="1" dirty="0">
              <a:solidFill>
                <a:srgbClr val="503D36"/>
              </a:solidFill>
              <a:cs typeface="+mn-ea"/>
              <a:sym typeface="+mn-lt"/>
            </a:endParaRPr>
          </a:p>
        </p:txBody>
      </p:sp>
      <p:grpSp>
        <p:nvGrpSpPr>
          <p:cNvPr id="110" name="Group 110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11" name="TextBox 111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6" name="TextBox 116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7" name="TextBox 117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8" name="TextBox 118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9" name="TextBox 119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93" name="Oval 92">
            <a:extLst>
              <a:ext uri="{FF2B5EF4-FFF2-40B4-BE49-F238E27FC236}">
                <a16:creationId xmlns:a16="http://schemas.microsoft.com/office/drawing/2014/main" id="{367A73B3-E595-0660-9F59-0867E2FB7076}"/>
              </a:ext>
            </a:extLst>
          </p:cNvPr>
          <p:cNvSpPr/>
          <p:nvPr/>
        </p:nvSpPr>
        <p:spPr>
          <a:xfrm>
            <a:off x="6621305" y="3094585"/>
            <a:ext cx="1780748" cy="1726016"/>
          </a:xfrm>
          <a:prstGeom prst="ellipse">
            <a:avLst/>
          </a:prstGeom>
          <a:noFill/>
          <a:ln w="19050">
            <a:solidFill>
              <a:schemeClr val="accent5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94" name="Picture 93">
            <a:extLst>
              <a:ext uri="{FF2B5EF4-FFF2-40B4-BE49-F238E27FC236}">
                <a16:creationId xmlns:a16="http://schemas.microsoft.com/office/drawing/2014/main" id="{C82C663D-C043-C483-DBA0-8E37AA9AF2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5173" y="3143457"/>
            <a:ext cx="8018997" cy="1420674"/>
          </a:xfrm>
          <a:prstGeom prst="rect">
            <a:avLst/>
          </a:prstGeom>
        </p:spPr>
      </p:pic>
      <p:cxnSp>
        <p:nvCxnSpPr>
          <p:cNvPr id="95" name="Connector: Curved 94">
            <a:extLst>
              <a:ext uri="{FF2B5EF4-FFF2-40B4-BE49-F238E27FC236}">
                <a16:creationId xmlns:a16="http://schemas.microsoft.com/office/drawing/2014/main" id="{6E86EBA2-01E9-8F4C-E0B2-FA211CDAB1B2}"/>
              </a:ext>
            </a:extLst>
          </p:cNvPr>
          <p:cNvCxnSpPr>
            <a:cxnSpLocks/>
          </p:cNvCxnSpPr>
          <p:nvPr/>
        </p:nvCxnSpPr>
        <p:spPr>
          <a:xfrm rot="10800000" flipV="1">
            <a:off x="6385384" y="4894561"/>
            <a:ext cx="1062096" cy="741138"/>
          </a:xfrm>
          <a:prstGeom prst="curvedConnector3">
            <a:avLst>
              <a:gd name="adj1" fmla="val 50000"/>
            </a:avLst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9" name="TextBox 98">
            <a:extLst>
              <a:ext uri="{FF2B5EF4-FFF2-40B4-BE49-F238E27FC236}">
                <a16:creationId xmlns:a16="http://schemas.microsoft.com/office/drawing/2014/main" id="{CB3813F3-2534-52E1-29DB-C755A2E86928}"/>
              </a:ext>
            </a:extLst>
          </p:cNvPr>
          <p:cNvSpPr txBox="1"/>
          <p:nvPr/>
        </p:nvSpPr>
        <p:spPr>
          <a:xfrm>
            <a:off x="3290774" y="5823367"/>
            <a:ext cx="55094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 err="1">
                <a:solidFill>
                  <a:schemeClr val="accent1"/>
                </a:solidFill>
                <a:cs typeface="+mn-ea"/>
                <a:sym typeface="+mn-lt"/>
              </a:rPr>
              <a:t>Mũi</a:t>
            </a:r>
            <a:r>
              <a:rPr lang="en-US" sz="3600" b="1" dirty="0">
                <a:solidFill>
                  <a:schemeClr val="accent1"/>
                </a:solidFill>
                <a:cs typeface="+mn-ea"/>
                <a:sym typeface="+mn-lt"/>
              </a:rPr>
              <a:t> </a:t>
            </a:r>
            <a:r>
              <a:rPr lang="en-US" sz="3600" b="1" dirty="0" err="1">
                <a:solidFill>
                  <a:schemeClr val="accent1"/>
                </a:solidFill>
                <a:cs typeface="+mn-ea"/>
                <a:sym typeface="+mn-lt"/>
              </a:rPr>
              <a:t>tên</a:t>
            </a:r>
            <a:r>
              <a:rPr lang="en-US" sz="3600" b="1" dirty="0">
                <a:solidFill>
                  <a:schemeClr val="accent1"/>
                </a:solidFill>
                <a:cs typeface="+mn-ea"/>
                <a:sym typeface="+mn-lt"/>
              </a:rPr>
              <a:t> </a:t>
            </a:r>
            <a:r>
              <a:rPr lang="en-US" sz="3600" b="1" dirty="0" err="1">
                <a:solidFill>
                  <a:schemeClr val="accent1"/>
                </a:solidFill>
                <a:cs typeface="+mn-ea"/>
                <a:sym typeface="+mn-lt"/>
              </a:rPr>
              <a:t>hai</a:t>
            </a:r>
            <a:r>
              <a:rPr lang="en-US" sz="3600" b="1" dirty="0">
                <a:solidFill>
                  <a:schemeClr val="accent1"/>
                </a:solidFill>
                <a:cs typeface="+mn-ea"/>
                <a:sym typeface="+mn-lt"/>
              </a:rPr>
              <a:t> </a:t>
            </a:r>
            <a:r>
              <a:rPr lang="en-US" sz="3600" b="1" dirty="0" err="1">
                <a:solidFill>
                  <a:schemeClr val="accent1"/>
                </a:solidFill>
                <a:cs typeface="+mn-ea"/>
                <a:sym typeface="+mn-lt"/>
              </a:rPr>
              <a:t>chiều</a:t>
            </a:r>
            <a:endParaRPr lang="en-US" sz="3600" dirty="0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42BDFEDD-F59E-5226-7F6D-B22CCD2A2343}"/>
              </a:ext>
            </a:extLst>
          </p:cNvPr>
          <p:cNvSpPr txBox="1"/>
          <p:nvPr/>
        </p:nvSpPr>
        <p:spPr>
          <a:xfrm>
            <a:off x="6995248" y="3348964"/>
            <a:ext cx="12049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  <a:cs typeface="+mn-ea"/>
                <a:sym typeface="+mn-lt"/>
              </a:rPr>
              <a:t>Thuận</a:t>
            </a:r>
            <a:endParaRPr lang="en-US" sz="2400" b="1" dirty="0">
              <a:solidFill>
                <a:srgbClr val="FF0000"/>
              </a:solidFill>
              <a:cs typeface="+mn-ea"/>
              <a:sym typeface="+mn-lt"/>
            </a:endParaRP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91F5DDE0-289F-C22B-7EFC-38FF5295C828}"/>
              </a:ext>
            </a:extLst>
          </p:cNvPr>
          <p:cNvSpPr txBox="1"/>
          <p:nvPr/>
        </p:nvSpPr>
        <p:spPr>
          <a:xfrm>
            <a:off x="6947717" y="4146223"/>
            <a:ext cx="14302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  <a:cs typeface="+mn-ea"/>
                <a:sym typeface="+mn-lt"/>
              </a:rPr>
              <a:t>Nghịch</a:t>
            </a:r>
            <a:endParaRPr lang="en-US" sz="2400" b="1" dirty="0">
              <a:solidFill>
                <a:srgbClr val="FF0000"/>
              </a:solidFill>
              <a:cs typeface="+mn-ea"/>
              <a:sym typeface="+mn-lt"/>
            </a:endParaRPr>
          </a:p>
        </p:txBody>
      </p:sp>
      <p:pic>
        <p:nvPicPr>
          <p:cNvPr id="102" name="Picture 101">
            <a:extLst>
              <a:ext uri="{FF2B5EF4-FFF2-40B4-BE49-F238E27FC236}">
                <a16:creationId xmlns:a16="http://schemas.microsoft.com/office/drawing/2014/main" id="{B85C89E4-F930-CD7E-510A-AAB815902CB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7536" y="4481990"/>
            <a:ext cx="5656185" cy="42724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260343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" grpId="0" animBg="1"/>
      <p:bldP spid="99" grpId="0"/>
      <p:bldP spid="100" grpId="0"/>
      <p:bldP spid="10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97">
            <a:extLst>
              <a:ext uri="{FF2B5EF4-FFF2-40B4-BE49-F238E27FC236}">
                <a16:creationId xmlns:a16="http://schemas.microsoft.com/office/drawing/2014/main" id="{BBB69545-8644-B1C1-1B70-21059FF532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1910158" flipH="1">
            <a:off x="14993395" y="8297959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99" name="Picture 56">
            <a:extLst>
              <a:ext uri="{FF2B5EF4-FFF2-40B4-BE49-F238E27FC236}">
                <a16:creationId xmlns:a16="http://schemas.microsoft.com/office/drawing/2014/main" id="{122C160A-6518-17E8-BA3B-6E894A4B886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sp>
        <p:nvSpPr>
          <p:cNvPr id="116" name="TextBox 98">
            <a:extLst>
              <a:ext uri="{FF2B5EF4-FFF2-40B4-BE49-F238E27FC236}">
                <a16:creationId xmlns:a16="http://schemas.microsoft.com/office/drawing/2014/main" id="{FC94CF5B-7BBB-24E7-2568-9F760B495089}"/>
              </a:ext>
            </a:extLst>
          </p:cNvPr>
          <p:cNvSpPr txBox="1"/>
          <p:nvPr/>
        </p:nvSpPr>
        <p:spPr>
          <a:xfrm>
            <a:off x="2592863" y="2179812"/>
            <a:ext cx="2423068" cy="2565046"/>
          </a:xfrm>
          <a:prstGeom prst="rect">
            <a:avLst/>
          </a:prstGeom>
        </p:spPr>
        <p:txBody>
          <a:bodyPr lIns="39886" tIns="39886" rIns="39886" bIns="39886" rtlCol="0" anchor="ctr"/>
          <a:lstStyle/>
          <a:p>
            <a:pPr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endParaRPr>
              <a:cs typeface="+mn-ea"/>
              <a:sym typeface="+mn-lt"/>
            </a:endParaRPr>
          </a:p>
        </p:txBody>
      </p:sp>
      <p:pic>
        <p:nvPicPr>
          <p:cNvPr id="118" name="Shape 13" descr="Diagram&#10;&#10;Description automatically generated">
            <a:extLst>
              <a:ext uri="{FF2B5EF4-FFF2-40B4-BE49-F238E27FC236}">
                <a16:creationId xmlns:a16="http://schemas.microsoft.com/office/drawing/2014/main" id="{D6BAA71F-2421-20D5-F6AF-405B827DD71E}"/>
              </a:ext>
            </a:extLst>
          </p:cNvPr>
          <p:cNvPicPr/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4644"/>
          <a:stretch/>
        </p:blipFill>
        <p:spPr>
          <a:xfrm>
            <a:off x="2153571" y="3329658"/>
            <a:ext cx="4399629" cy="32276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9" name="TextBox 118">
            <a:extLst>
              <a:ext uri="{FF2B5EF4-FFF2-40B4-BE49-F238E27FC236}">
                <a16:creationId xmlns:a16="http://schemas.microsoft.com/office/drawing/2014/main" id="{14135FE7-F241-2F64-369F-2E95C6626B86}"/>
              </a:ext>
            </a:extLst>
          </p:cNvPr>
          <p:cNvSpPr txBox="1"/>
          <p:nvPr/>
        </p:nvSpPr>
        <p:spPr>
          <a:xfrm>
            <a:off x="1991588" y="2463701"/>
            <a:ext cx="12910159" cy="561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Làm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việc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theo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bàn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,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trong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thời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gian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1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phút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,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trả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lời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hai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câu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hỏi</a:t>
            </a:r>
            <a:r>
              <a:rPr lang="en-US" sz="2800" b="1" i="0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sau</a:t>
            </a:r>
            <a:endParaRPr lang="en-US" sz="2800" dirty="0">
              <a:cs typeface="+mn-ea"/>
              <a:sym typeface="+mn-lt"/>
            </a:endParaRPr>
          </a:p>
        </p:txBody>
      </p:sp>
      <p:pic>
        <p:nvPicPr>
          <p:cNvPr id="120" name="Picture 119" descr="A picture containing diagram&#10;&#10;Description automatically generated">
            <a:extLst>
              <a:ext uri="{FF2B5EF4-FFF2-40B4-BE49-F238E27FC236}">
                <a16:creationId xmlns:a16="http://schemas.microsoft.com/office/drawing/2014/main" id="{692BC922-6A98-07B3-DD70-7122611EBC64}"/>
              </a:ext>
            </a:extLst>
          </p:cNvPr>
          <p:cNvPicPr/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7795725" y="3331881"/>
            <a:ext cx="5016403" cy="32580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1" name="TextBox 120">
            <a:extLst>
              <a:ext uri="{FF2B5EF4-FFF2-40B4-BE49-F238E27FC236}">
                <a16:creationId xmlns:a16="http://schemas.microsoft.com/office/drawing/2014/main" id="{99D37BEE-86EC-4709-2D5C-D4053C4337B9}"/>
              </a:ext>
            </a:extLst>
          </p:cNvPr>
          <p:cNvSpPr txBox="1"/>
          <p:nvPr/>
        </p:nvSpPr>
        <p:spPr>
          <a:xfrm>
            <a:off x="1947643" y="6995678"/>
            <a:ext cx="4751794" cy="1824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79705" algn="l"/>
                <a:tab pos="3420110" algn="l"/>
                <a:tab pos="5039995" algn="l"/>
              </a:tabLst>
            </a:pP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1.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Nhận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xét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sự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biến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thiên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nồng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của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các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chất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trong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hệ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phản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ứng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theo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thời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gian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(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với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điều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kiện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nhiệt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không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đổi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).</a:t>
            </a:r>
            <a:endParaRPr lang="en-US" sz="2000" b="1" dirty="0">
              <a:solidFill>
                <a:schemeClr val="bg2">
                  <a:lumMod val="25000"/>
                </a:schemeClr>
              </a:solidFill>
              <a:effectLst/>
              <a:cs typeface="+mn-ea"/>
              <a:sym typeface="+mn-lt"/>
            </a:endParaRPr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5C62185A-DD52-DAD7-C464-A0E8F8AB153A}"/>
              </a:ext>
            </a:extLst>
          </p:cNvPr>
          <p:cNvSpPr txBox="1"/>
          <p:nvPr/>
        </p:nvSpPr>
        <p:spPr>
          <a:xfrm>
            <a:off x="7470763" y="6707088"/>
            <a:ext cx="5984075" cy="2267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79705" algn="l"/>
                <a:tab pos="3420110" algn="l"/>
                <a:tab pos="5039995" algn="l"/>
              </a:tabLst>
            </a:pP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2.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N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hận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xét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về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tốc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của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phản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ứng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thuận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và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tốc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của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phản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ứng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nghịch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theo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thời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gian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trong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điều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kiện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nhiệt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không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đổi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.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Nồng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các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chất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trong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phản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ứng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thay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đổi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như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thế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nào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?</a:t>
            </a:r>
            <a:endParaRPr lang="en-US" sz="2000" b="1" dirty="0">
              <a:solidFill>
                <a:schemeClr val="bg2">
                  <a:lumMod val="25000"/>
                </a:schemeClr>
              </a:solidFill>
              <a:effectLst/>
              <a:cs typeface="+mn-ea"/>
              <a:sym typeface="+mn-lt"/>
            </a:endParaRPr>
          </a:p>
        </p:txBody>
      </p:sp>
      <p:pic>
        <p:nvPicPr>
          <p:cNvPr id="57" name="Đồng-hồ-đếm-ngược-60-giây">
            <a:hlinkClick r:id="" action="ppaction://media"/>
            <a:extLst>
              <a:ext uri="{FF2B5EF4-FFF2-40B4-BE49-F238E27FC236}">
                <a16:creationId xmlns:a16="http://schemas.microsoft.com/office/drawing/2014/main" id="{7D6C8382-17FD-62FC-7DB6-AADC7B6544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3371011" y="4181031"/>
            <a:ext cx="2553473" cy="1466058"/>
          </a:xfrm>
          <a:prstGeom prst="rect">
            <a:avLst/>
          </a:prstGeom>
        </p:spPr>
      </p:pic>
      <p:grpSp>
        <p:nvGrpSpPr>
          <p:cNvPr id="58" name="Group 161">
            <a:extLst>
              <a:ext uri="{FF2B5EF4-FFF2-40B4-BE49-F238E27FC236}">
                <a16:creationId xmlns:a16="http://schemas.microsoft.com/office/drawing/2014/main" id="{A42D0543-A72F-B4B9-05A8-DB0E0224FAA5}"/>
              </a:ext>
            </a:extLst>
          </p:cNvPr>
          <p:cNvGrpSpPr/>
          <p:nvPr/>
        </p:nvGrpSpPr>
        <p:grpSpPr>
          <a:xfrm>
            <a:off x="2589990" y="1279741"/>
            <a:ext cx="12162098" cy="1022261"/>
            <a:chOff x="0" y="0"/>
            <a:chExt cx="2317607" cy="406456"/>
          </a:xfrm>
        </p:grpSpPr>
        <p:sp>
          <p:nvSpPr>
            <p:cNvPr id="59" name="Freeform 162">
              <a:extLst>
                <a:ext uri="{FF2B5EF4-FFF2-40B4-BE49-F238E27FC236}">
                  <a16:creationId xmlns:a16="http://schemas.microsoft.com/office/drawing/2014/main" id="{8730CA6F-5660-7066-2FEE-4768578D5240}"/>
                </a:ext>
              </a:extLst>
            </p:cNvPr>
            <p:cNvSpPr/>
            <p:nvPr/>
          </p:nvSpPr>
          <p:spPr>
            <a:xfrm>
              <a:off x="0" y="0"/>
              <a:ext cx="2317607" cy="406456"/>
            </a:xfrm>
            <a:custGeom>
              <a:avLst/>
              <a:gdLst/>
              <a:ahLst/>
              <a:cxnLst/>
              <a:rect l="l" t="t" r="r" b="b"/>
              <a:pathLst>
                <a:path w="2317607" h="406456">
                  <a:moveTo>
                    <a:pt x="100433" y="0"/>
                  </a:moveTo>
                  <a:lnTo>
                    <a:pt x="2217174" y="0"/>
                  </a:lnTo>
                  <a:cubicBezTo>
                    <a:pt x="2272642" y="0"/>
                    <a:pt x="2317607" y="44965"/>
                    <a:pt x="2317607" y="100433"/>
                  </a:cubicBezTo>
                  <a:lnTo>
                    <a:pt x="2317607" y="306023"/>
                  </a:lnTo>
                  <a:cubicBezTo>
                    <a:pt x="2317607" y="332659"/>
                    <a:pt x="2307026" y="358205"/>
                    <a:pt x="2288191" y="377039"/>
                  </a:cubicBezTo>
                  <a:cubicBezTo>
                    <a:pt x="2269356" y="395874"/>
                    <a:pt x="2243811" y="406456"/>
                    <a:pt x="2217174" y="406456"/>
                  </a:cubicBezTo>
                  <a:lnTo>
                    <a:pt x="100433" y="406456"/>
                  </a:lnTo>
                  <a:cubicBezTo>
                    <a:pt x="73796" y="406456"/>
                    <a:pt x="48251" y="395874"/>
                    <a:pt x="29416" y="377039"/>
                  </a:cubicBezTo>
                  <a:cubicBezTo>
                    <a:pt x="10581" y="358205"/>
                    <a:pt x="0" y="332659"/>
                    <a:pt x="0" y="306023"/>
                  </a:cubicBezTo>
                  <a:lnTo>
                    <a:pt x="0" y="100433"/>
                  </a:lnTo>
                  <a:cubicBezTo>
                    <a:pt x="0" y="73796"/>
                    <a:pt x="10581" y="48251"/>
                    <a:pt x="29416" y="29416"/>
                  </a:cubicBezTo>
                  <a:cubicBezTo>
                    <a:pt x="48251" y="10581"/>
                    <a:pt x="73796" y="0"/>
                    <a:pt x="100433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0" name="TextBox 163">
              <a:extLst>
                <a:ext uri="{FF2B5EF4-FFF2-40B4-BE49-F238E27FC236}">
                  <a16:creationId xmlns:a16="http://schemas.microsoft.com/office/drawing/2014/main" id="{F7A9D9D1-5660-FC9E-EA8E-2711ACF7ED20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4501" tIns="44501" rIns="44501" bIns="44501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61" name="TextBox 109">
            <a:extLst>
              <a:ext uri="{FF2B5EF4-FFF2-40B4-BE49-F238E27FC236}">
                <a16:creationId xmlns:a16="http://schemas.microsoft.com/office/drawing/2014/main" id="{805F2BF6-87A9-4364-1854-51BEF61EABC2}"/>
              </a:ext>
            </a:extLst>
          </p:cNvPr>
          <p:cNvSpPr txBox="1"/>
          <p:nvPr/>
        </p:nvSpPr>
        <p:spPr>
          <a:xfrm>
            <a:off x="2819045" y="1449632"/>
            <a:ext cx="12964676" cy="6706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3.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Trạng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thái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cân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bằng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của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phản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ứng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thuận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nghịch</a:t>
            </a:r>
            <a:endParaRPr lang="en-US" sz="4000" b="1" dirty="0">
              <a:solidFill>
                <a:srgbClr val="503D36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12629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9" fill="hold" display="0">
                  <p:stCondLst>
                    <p:cond delay="indefinite"/>
                  </p:stCondLst>
                </p:cTn>
                <p:tgtEl>
                  <p:spTgt spid="57"/>
                </p:tgtEl>
              </p:cMediaNode>
            </p:video>
          </p:childTnLst>
        </p:cTn>
      </p:par>
    </p:tnLst>
    <p:bldLst>
      <p:bldP spid="119" grpId="0"/>
      <p:bldP spid="121" grpId="0"/>
      <p:bldP spid="1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97">
            <a:extLst>
              <a:ext uri="{FF2B5EF4-FFF2-40B4-BE49-F238E27FC236}">
                <a16:creationId xmlns:a16="http://schemas.microsoft.com/office/drawing/2014/main" id="{BBB69545-8644-B1C1-1B70-21059FF53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endParaRPr lang="en-US" sz="3000" dirty="0">
                <a:solidFill>
                  <a:srgbClr val="503D36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1910158" flipH="1">
            <a:off x="15301049" y="1591774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99" name="Picture 56">
            <a:extLst>
              <a:ext uri="{FF2B5EF4-FFF2-40B4-BE49-F238E27FC236}">
                <a16:creationId xmlns:a16="http://schemas.microsoft.com/office/drawing/2014/main" id="{122C160A-6518-17E8-BA3B-6E894A4B886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sp>
        <p:nvSpPr>
          <p:cNvPr id="116" name="TextBox 98">
            <a:extLst>
              <a:ext uri="{FF2B5EF4-FFF2-40B4-BE49-F238E27FC236}">
                <a16:creationId xmlns:a16="http://schemas.microsoft.com/office/drawing/2014/main" id="{FC94CF5B-7BBB-24E7-2568-9F760B495089}"/>
              </a:ext>
            </a:extLst>
          </p:cNvPr>
          <p:cNvSpPr txBox="1"/>
          <p:nvPr/>
        </p:nvSpPr>
        <p:spPr>
          <a:xfrm>
            <a:off x="2592863" y="2179813"/>
            <a:ext cx="2423068" cy="2565045"/>
          </a:xfrm>
          <a:prstGeom prst="rect">
            <a:avLst/>
          </a:prstGeom>
        </p:spPr>
        <p:txBody>
          <a:bodyPr lIns="39886" tIns="39886" rIns="39886" bIns="39886" rtlCol="0" anchor="ctr"/>
          <a:lstStyle/>
          <a:p>
            <a:pPr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endParaRPr>
              <a:cs typeface="+mn-ea"/>
              <a:sym typeface="+mn-lt"/>
            </a:endParaRPr>
          </a:p>
        </p:txBody>
      </p:sp>
      <p:pic>
        <p:nvPicPr>
          <p:cNvPr id="118" name="Shape 13" descr="Diagram&#10;&#10;Description automatically generated">
            <a:extLst>
              <a:ext uri="{FF2B5EF4-FFF2-40B4-BE49-F238E27FC236}">
                <a16:creationId xmlns:a16="http://schemas.microsoft.com/office/drawing/2014/main" id="{D6BAA71F-2421-20D5-F6AF-405B827DD71E}"/>
              </a:ext>
            </a:extLst>
          </p:cNvPr>
          <p:cNvPicPr/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2184832" y="2983119"/>
            <a:ext cx="5154434" cy="32276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0" name="Picture 119" descr="A picture containing diagram&#10;&#10;Description automatically generated">
            <a:extLst>
              <a:ext uri="{FF2B5EF4-FFF2-40B4-BE49-F238E27FC236}">
                <a16:creationId xmlns:a16="http://schemas.microsoft.com/office/drawing/2014/main" id="{692BC922-6A98-07B3-DD70-7122611EBC64}"/>
              </a:ext>
            </a:extLst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9802713" y="2959232"/>
            <a:ext cx="5016403" cy="32580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1" name="TextBox 120">
            <a:extLst>
              <a:ext uri="{FF2B5EF4-FFF2-40B4-BE49-F238E27FC236}">
                <a16:creationId xmlns:a16="http://schemas.microsoft.com/office/drawing/2014/main" id="{99D37BEE-86EC-4709-2D5C-D4053C4337B9}"/>
              </a:ext>
            </a:extLst>
          </p:cNvPr>
          <p:cNvSpPr txBox="1"/>
          <p:nvPr/>
        </p:nvSpPr>
        <p:spPr>
          <a:xfrm>
            <a:off x="2127690" y="6700566"/>
            <a:ext cx="5011672" cy="13810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79705" algn="l"/>
                <a:tab pos="3420110" algn="l"/>
                <a:tab pos="5039995" algn="l"/>
              </a:tabLst>
            </a:pP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1.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Nồng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của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các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chất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phản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ứng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trong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hệ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sẽ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giảm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dần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và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nồng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của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chất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sản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phẩm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tăng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dần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. </a:t>
            </a:r>
            <a:endParaRPr lang="en-US" sz="2000" b="1" dirty="0">
              <a:solidFill>
                <a:srgbClr val="FF0000"/>
              </a:solidFill>
              <a:effectLst/>
              <a:cs typeface="+mn-ea"/>
              <a:sym typeface="+mn-lt"/>
            </a:endParaRPr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5C62185A-DD52-DAD7-C464-A0E8F8AB153A}"/>
              </a:ext>
            </a:extLst>
          </p:cNvPr>
          <p:cNvSpPr txBox="1"/>
          <p:nvPr/>
        </p:nvSpPr>
        <p:spPr>
          <a:xfrm>
            <a:off x="8671039" y="6601640"/>
            <a:ext cx="7293153" cy="1824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spcAft>
                <a:spcPts val="800"/>
              </a:spcAft>
              <a:tabLst>
                <a:tab pos="179705" algn="l"/>
                <a:tab pos="3420110" algn="l"/>
                <a:tab pos="5039995" algn="l"/>
              </a:tabLst>
            </a:pPr>
            <a:r>
              <a:rPr lang="en-US" sz="2400" b="1" dirty="0">
                <a:solidFill>
                  <a:srgbClr val="FF0000"/>
                </a:solidFill>
                <a:cs typeface="+mn-ea"/>
                <a:sym typeface="+mn-lt"/>
              </a:rPr>
              <a:t>2. </a:t>
            </a:r>
            <a:r>
              <a:rPr lang="en-US" sz="2400" b="1" dirty="0" err="1">
                <a:solidFill>
                  <a:srgbClr val="FF0000"/>
                </a:solidFill>
                <a:cs typeface="+mn-ea"/>
                <a:sym typeface="+mn-lt"/>
              </a:rPr>
              <a:t>N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ồng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của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các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chất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phản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ứng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trong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hệ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sẽ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giảm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dần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nồng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của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các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chất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sản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phẩm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sẽ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tăng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dần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đến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thời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điểm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tốc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phản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ứng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thuận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bằng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tốc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phản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ứng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nghịch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thì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cân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bằng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được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thiết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ffectLst/>
                <a:cs typeface="+mn-ea"/>
                <a:sym typeface="+mn-lt"/>
              </a:rPr>
              <a:t>lập</a:t>
            </a:r>
            <a:r>
              <a:rPr lang="en-US" sz="2400" b="1" dirty="0">
                <a:solidFill>
                  <a:srgbClr val="FF0000"/>
                </a:solidFill>
                <a:effectLst/>
                <a:cs typeface="+mn-ea"/>
                <a:sym typeface="+mn-lt"/>
              </a:rPr>
              <a:t>.</a:t>
            </a:r>
          </a:p>
        </p:txBody>
      </p:sp>
      <p:grpSp>
        <p:nvGrpSpPr>
          <p:cNvPr id="57" name="Group 161">
            <a:extLst>
              <a:ext uri="{FF2B5EF4-FFF2-40B4-BE49-F238E27FC236}">
                <a16:creationId xmlns:a16="http://schemas.microsoft.com/office/drawing/2014/main" id="{D0A3C59D-659E-8D9C-5D5E-0A20A2602B9A}"/>
              </a:ext>
            </a:extLst>
          </p:cNvPr>
          <p:cNvGrpSpPr/>
          <p:nvPr/>
        </p:nvGrpSpPr>
        <p:grpSpPr>
          <a:xfrm>
            <a:off x="2589990" y="1279741"/>
            <a:ext cx="12162098" cy="1022261"/>
            <a:chOff x="0" y="0"/>
            <a:chExt cx="2317607" cy="406456"/>
          </a:xfrm>
        </p:grpSpPr>
        <p:sp>
          <p:nvSpPr>
            <p:cNvPr id="58" name="Freeform 162">
              <a:extLst>
                <a:ext uri="{FF2B5EF4-FFF2-40B4-BE49-F238E27FC236}">
                  <a16:creationId xmlns:a16="http://schemas.microsoft.com/office/drawing/2014/main" id="{D6C0776F-9D72-373B-46E0-0E2180FFCC40}"/>
                </a:ext>
              </a:extLst>
            </p:cNvPr>
            <p:cNvSpPr/>
            <p:nvPr/>
          </p:nvSpPr>
          <p:spPr>
            <a:xfrm>
              <a:off x="0" y="0"/>
              <a:ext cx="2317607" cy="406456"/>
            </a:xfrm>
            <a:custGeom>
              <a:avLst/>
              <a:gdLst/>
              <a:ahLst/>
              <a:cxnLst/>
              <a:rect l="l" t="t" r="r" b="b"/>
              <a:pathLst>
                <a:path w="2317607" h="406456">
                  <a:moveTo>
                    <a:pt x="100433" y="0"/>
                  </a:moveTo>
                  <a:lnTo>
                    <a:pt x="2217174" y="0"/>
                  </a:lnTo>
                  <a:cubicBezTo>
                    <a:pt x="2272642" y="0"/>
                    <a:pt x="2317607" y="44965"/>
                    <a:pt x="2317607" y="100433"/>
                  </a:cubicBezTo>
                  <a:lnTo>
                    <a:pt x="2317607" y="306023"/>
                  </a:lnTo>
                  <a:cubicBezTo>
                    <a:pt x="2317607" y="332659"/>
                    <a:pt x="2307026" y="358205"/>
                    <a:pt x="2288191" y="377039"/>
                  </a:cubicBezTo>
                  <a:cubicBezTo>
                    <a:pt x="2269356" y="395874"/>
                    <a:pt x="2243811" y="406456"/>
                    <a:pt x="2217174" y="406456"/>
                  </a:cubicBezTo>
                  <a:lnTo>
                    <a:pt x="100433" y="406456"/>
                  </a:lnTo>
                  <a:cubicBezTo>
                    <a:pt x="73796" y="406456"/>
                    <a:pt x="48251" y="395874"/>
                    <a:pt x="29416" y="377039"/>
                  </a:cubicBezTo>
                  <a:cubicBezTo>
                    <a:pt x="10581" y="358205"/>
                    <a:pt x="0" y="332659"/>
                    <a:pt x="0" y="306023"/>
                  </a:cubicBezTo>
                  <a:lnTo>
                    <a:pt x="0" y="100433"/>
                  </a:lnTo>
                  <a:cubicBezTo>
                    <a:pt x="0" y="73796"/>
                    <a:pt x="10581" y="48251"/>
                    <a:pt x="29416" y="29416"/>
                  </a:cubicBezTo>
                  <a:cubicBezTo>
                    <a:pt x="48251" y="10581"/>
                    <a:pt x="73796" y="0"/>
                    <a:pt x="100433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9" name="TextBox 163">
              <a:extLst>
                <a:ext uri="{FF2B5EF4-FFF2-40B4-BE49-F238E27FC236}">
                  <a16:creationId xmlns:a16="http://schemas.microsoft.com/office/drawing/2014/main" id="{AAAD88D6-4A43-66A9-B3CA-AFB41F926AB8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4501" tIns="44501" rIns="44501" bIns="44501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60" name="TextBox 109">
            <a:extLst>
              <a:ext uri="{FF2B5EF4-FFF2-40B4-BE49-F238E27FC236}">
                <a16:creationId xmlns:a16="http://schemas.microsoft.com/office/drawing/2014/main" id="{E653C341-2F8F-3799-C3D7-2330409CFB83}"/>
              </a:ext>
            </a:extLst>
          </p:cNvPr>
          <p:cNvSpPr txBox="1"/>
          <p:nvPr/>
        </p:nvSpPr>
        <p:spPr>
          <a:xfrm>
            <a:off x="2819045" y="1449632"/>
            <a:ext cx="12964676" cy="6706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3.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Trạng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thái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cân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bằng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của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phản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ứng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thuận</a:t>
            </a:r>
            <a:r>
              <a:rPr lang="en-US" sz="40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000" b="1" dirty="0" err="1">
                <a:solidFill>
                  <a:srgbClr val="503D36"/>
                </a:solidFill>
                <a:cs typeface="+mn-ea"/>
                <a:sym typeface="+mn-lt"/>
              </a:rPr>
              <a:t>nghịch</a:t>
            </a:r>
            <a:endParaRPr lang="en-US" sz="4000" b="1" dirty="0">
              <a:solidFill>
                <a:srgbClr val="503D36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873512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" grpId="0"/>
      <p:bldP spid="1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97">
            <a:extLst>
              <a:ext uri="{FF2B5EF4-FFF2-40B4-BE49-F238E27FC236}">
                <a16:creationId xmlns:a16="http://schemas.microsoft.com/office/drawing/2014/main" id="{BBB69545-8644-B1C1-1B70-21059FF53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5" y="1058389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sp>
        <p:nvSpPr>
          <p:cNvPr id="57" name="AutoShape 57"/>
          <p:cNvSpPr/>
          <p:nvPr/>
        </p:nvSpPr>
        <p:spPr>
          <a:xfrm rot="-8791684">
            <a:off x="8480140" y="3007920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58" name="AutoShape 58"/>
          <p:cNvSpPr/>
          <p:nvPr/>
        </p:nvSpPr>
        <p:spPr>
          <a:xfrm rot="-2000892">
            <a:off x="5845847" y="3007920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grpSp>
        <p:nvGrpSpPr>
          <p:cNvPr id="59" name="Group 59"/>
          <p:cNvGrpSpPr/>
          <p:nvPr/>
        </p:nvGrpSpPr>
        <p:grpSpPr>
          <a:xfrm>
            <a:off x="7790378" y="1152057"/>
            <a:ext cx="1902518" cy="1902518"/>
            <a:chOff x="0" y="0"/>
            <a:chExt cx="812800" cy="812800"/>
          </a:xfrm>
        </p:grpSpPr>
        <p:sp>
          <p:nvSpPr>
            <p:cNvPr id="60" name="Freeform 6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76200" y="-57150"/>
              <a:ext cx="660400" cy="79375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979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999" b="0" i="0" u="none" strike="noStrike" kern="1200" cap="none" spc="0" normalizeH="0" baseline="0" noProof="0" dirty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03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81955" y="3912551"/>
            <a:ext cx="13209975" cy="4973440"/>
            <a:chOff x="0" y="0"/>
            <a:chExt cx="3393203" cy="405776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3393203" cy="405776"/>
            </a:xfrm>
            <a:custGeom>
              <a:avLst/>
              <a:gdLst/>
              <a:ahLst/>
              <a:cxnLst/>
              <a:rect l="l" t="t" r="r" b="b"/>
              <a:pathLst>
                <a:path w="3393203" h="405776">
                  <a:moveTo>
                    <a:pt x="71033" y="0"/>
                  </a:moveTo>
                  <a:lnTo>
                    <a:pt x="3322170" y="0"/>
                  </a:lnTo>
                  <a:cubicBezTo>
                    <a:pt x="3341010" y="0"/>
                    <a:pt x="3359077" y="7484"/>
                    <a:pt x="3372398" y="20805"/>
                  </a:cubicBezTo>
                  <a:cubicBezTo>
                    <a:pt x="3385720" y="34126"/>
                    <a:pt x="3393203" y="52194"/>
                    <a:pt x="3393203" y="71033"/>
                  </a:cubicBezTo>
                  <a:lnTo>
                    <a:pt x="3393203" y="334743"/>
                  </a:lnTo>
                  <a:cubicBezTo>
                    <a:pt x="3393203" y="353582"/>
                    <a:pt x="3385720" y="371650"/>
                    <a:pt x="3372398" y="384971"/>
                  </a:cubicBezTo>
                  <a:cubicBezTo>
                    <a:pt x="3359077" y="398292"/>
                    <a:pt x="3341010" y="405776"/>
                    <a:pt x="3322170" y="405776"/>
                  </a:cubicBezTo>
                  <a:lnTo>
                    <a:pt x="71033" y="405776"/>
                  </a:lnTo>
                  <a:cubicBezTo>
                    <a:pt x="52194" y="405776"/>
                    <a:pt x="34126" y="398292"/>
                    <a:pt x="20805" y="384971"/>
                  </a:cubicBezTo>
                  <a:cubicBezTo>
                    <a:pt x="7484" y="371650"/>
                    <a:pt x="0" y="353582"/>
                    <a:pt x="0" y="334743"/>
                  </a:cubicBezTo>
                  <a:lnTo>
                    <a:pt x="0" y="71033"/>
                  </a:lnTo>
                  <a:cubicBezTo>
                    <a:pt x="0" y="52194"/>
                    <a:pt x="7484" y="34126"/>
                    <a:pt x="20805" y="20805"/>
                  </a:cubicBezTo>
                  <a:cubicBezTo>
                    <a:pt x="34126" y="7484"/>
                    <a:pt x="52194" y="0"/>
                    <a:pt x="7103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2975" tIns="42975" rIns="42975" bIns="4297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1910158" flipH="1">
            <a:off x="14993395" y="8297959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2594059" y="1664166"/>
            <a:ext cx="1011795" cy="696741"/>
          </a:xfrm>
          <a:prstGeom prst="rect">
            <a:avLst/>
          </a:prstGeom>
        </p:spPr>
      </p:pic>
      <p:sp>
        <p:nvSpPr>
          <p:cNvPr id="104" name="TextBox 104"/>
          <p:cNvSpPr txBox="1"/>
          <p:nvPr/>
        </p:nvSpPr>
        <p:spPr>
          <a:xfrm>
            <a:off x="2858614" y="4018016"/>
            <a:ext cx="11875652" cy="7494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72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TRẠNG THÁI CÂN BẰNG CỦA PHẢN ỨNG THUẬN NGHỊCH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2545484" y="4845260"/>
            <a:ext cx="12465274" cy="11274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Trạng thái cân bằng của phản ứng thuận nghịch là trạng thái tại đó 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FF5B5F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tốc độ phản ứng thuận bằng tốc độ phản ứng nghịch.</a:t>
            </a:r>
          </a:p>
        </p:txBody>
      </p:sp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graphicFrame>
        <p:nvGraphicFramePr>
          <p:cNvPr id="99" name="Table 98">
            <a:extLst>
              <a:ext uri="{FF2B5EF4-FFF2-40B4-BE49-F238E27FC236}">
                <a16:creationId xmlns:a16="http://schemas.microsoft.com/office/drawing/2014/main" id="{357E925C-5636-3149-904B-77649EEA4CB4}"/>
              </a:ext>
            </a:extLst>
          </p:cNvPr>
          <p:cNvGraphicFramePr>
            <a:graphicFrameLocks noGrp="1"/>
          </p:cNvGraphicFramePr>
          <p:nvPr/>
        </p:nvGraphicFramePr>
        <p:xfrm>
          <a:off x="3109526" y="7099714"/>
          <a:ext cx="2810640" cy="8176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10640">
                  <a:extLst>
                    <a:ext uri="{9D8B030D-6E8A-4147-A177-3AD203B41FA5}">
                      <a16:colId xmlns:a16="http://schemas.microsoft.com/office/drawing/2014/main" val="1348572382"/>
                    </a:ext>
                  </a:extLst>
                </a:gridCol>
              </a:tblGrid>
              <a:tr h="81767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68580" marR="68580" marT="0" marB="0">
                    <a:solidFill>
                      <a:srgbClr val="FFCA2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909847"/>
                  </a:ext>
                </a:extLst>
              </a:tr>
            </a:tbl>
          </a:graphicData>
        </a:graphic>
      </p:graphicFrame>
      <p:graphicFrame>
        <p:nvGraphicFramePr>
          <p:cNvPr id="102" name="Object 101">
            <a:extLst>
              <a:ext uri="{FF2B5EF4-FFF2-40B4-BE49-F238E27FC236}">
                <a16:creationId xmlns:a16="http://schemas.microsoft.com/office/drawing/2014/main" id="{2DBDC612-2B45-BAAF-F243-68C46328993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498538" y="6990805"/>
          <a:ext cx="1892390" cy="9228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482391" imgH="228501" progId="Equation.DSMT4">
                  <p:embed/>
                </p:oleObj>
              </mc:Choice>
              <mc:Fallback>
                <p:oleObj name="Equation" r:id="rId8" imgW="482391" imgH="228501" progId="Equation.DSMT4">
                  <p:embed/>
                  <p:pic>
                    <p:nvPicPr>
                      <p:cNvPr id="102" name="Object 101">
                        <a:extLst>
                          <a:ext uri="{FF2B5EF4-FFF2-40B4-BE49-F238E27FC236}">
                            <a16:creationId xmlns:a16="http://schemas.microsoft.com/office/drawing/2014/main" id="{2DBDC612-2B45-BAAF-F243-68C46328993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8538" y="6990805"/>
                        <a:ext cx="1892390" cy="92286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" name="TextBox 102">
            <a:extLst>
              <a:ext uri="{FF2B5EF4-FFF2-40B4-BE49-F238E27FC236}">
                <a16:creationId xmlns:a16="http://schemas.microsoft.com/office/drawing/2014/main" id="{08043D99-69F2-2986-315D-222A6B7CCCA4}"/>
              </a:ext>
            </a:extLst>
          </p:cNvPr>
          <p:cNvSpPr txBox="1"/>
          <p:nvPr/>
        </p:nvSpPr>
        <p:spPr>
          <a:xfrm>
            <a:off x="6843680" y="6429976"/>
            <a:ext cx="969931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hóa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học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là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.</a:t>
            </a: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DB51F82A-9036-2CB4-6D3B-977F11E8443C}"/>
              </a:ext>
            </a:extLst>
          </p:cNvPr>
          <p:cNvSpPr txBox="1"/>
          <p:nvPr/>
        </p:nvSpPr>
        <p:spPr>
          <a:xfrm>
            <a:off x="6852241" y="7442807"/>
            <a:ext cx="788202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Tại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thời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điểm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nồng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các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chất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không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đổi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.</a:t>
            </a:r>
          </a:p>
        </p:txBody>
      </p:sp>
      <p:pic>
        <p:nvPicPr>
          <p:cNvPr id="117" name="Picture 101">
            <a:extLst>
              <a:ext uri="{FF2B5EF4-FFF2-40B4-BE49-F238E27FC236}">
                <a16:creationId xmlns:a16="http://schemas.microsoft.com/office/drawing/2014/main" id="{CE57275D-A8E6-1330-F633-F6177B702A1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6427143" y="6339409"/>
            <a:ext cx="1011795" cy="696741"/>
          </a:xfrm>
          <a:prstGeom prst="rect">
            <a:avLst/>
          </a:prstGeom>
        </p:spPr>
      </p:pic>
      <p:pic>
        <p:nvPicPr>
          <p:cNvPr id="118" name="Picture 101">
            <a:extLst>
              <a:ext uri="{FF2B5EF4-FFF2-40B4-BE49-F238E27FC236}">
                <a16:creationId xmlns:a16="http://schemas.microsoft.com/office/drawing/2014/main" id="{95360F2B-42D9-6940-DD7E-92998F0865E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6416034" y="7482559"/>
            <a:ext cx="1011795" cy="696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512651"/>
      </p:ext>
    </p:extLst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0"/>
      <p:bldP spid="1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97">
            <a:extLst>
              <a:ext uri="{FF2B5EF4-FFF2-40B4-BE49-F238E27FC236}">
                <a16:creationId xmlns:a16="http://schemas.microsoft.com/office/drawing/2014/main" id="{BBB69545-8644-B1C1-1B70-21059FF53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419100"/>
            <a:ext cx="15613811" cy="912466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5" y="737163"/>
            <a:ext cx="14956138" cy="8550825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endParaRPr lang="en-US" sz="3000" dirty="0">
                <a:solidFill>
                  <a:srgbClr val="503D36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1910158" flipH="1">
            <a:off x="14993395" y="8297959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2594059" y="1664166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119" name="TextBox 118">
            <a:extLst>
              <a:ext uri="{FF2B5EF4-FFF2-40B4-BE49-F238E27FC236}">
                <a16:creationId xmlns:a16="http://schemas.microsoft.com/office/drawing/2014/main" id="{8DEDB35F-6D58-099C-B54D-C95A135B5940}"/>
              </a:ext>
            </a:extLst>
          </p:cNvPr>
          <p:cNvSpPr txBox="1"/>
          <p:nvPr/>
        </p:nvSpPr>
        <p:spPr>
          <a:xfrm>
            <a:off x="2287882" y="983161"/>
            <a:ext cx="13453250" cy="3583545"/>
          </a:xfrm>
          <a:prstGeom prst="rect">
            <a:avLst/>
          </a:prstGeom>
          <a:solidFill>
            <a:srgbClr val="D3F5F4"/>
          </a:solidFill>
          <a:ln w="19050">
            <a:solidFill>
              <a:schemeClr val="tx1"/>
            </a:solidFill>
            <a:prstDash val="dashDot"/>
          </a:ln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3200" b="1" dirty="0" err="1">
                <a:cs typeface="+mn-ea"/>
                <a:sym typeface="+mn-lt"/>
              </a:rPr>
              <a:t>Câu</a:t>
            </a:r>
            <a:r>
              <a:rPr lang="en-US" sz="3200" b="1" dirty="0">
                <a:cs typeface="+mn-ea"/>
                <a:sym typeface="+mn-lt"/>
              </a:rPr>
              <a:t> 1: </a:t>
            </a:r>
            <a:r>
              <a:rPr lang="en-US" sz="3200" dirty="0">
                <a:cs typeface="+mn-ea"/>
                <a:sym typeface="+mn-lt"/>
              </a:rPr>
              <a:t>C</a:t>
            </a:r>
            <a:r>
              <a:rPr lang="vi-VN" sz="3200" dirty="0">
                <a:cs typeface="+mn-ea"/>
                <a:sym typeface="+mn-lt"/>
              </a:rPr>
              <a:t>ho các nhận xét sau</a:t>
            </a:r>
            <a:r>
              <a:rPr lang="en-US" sz="3200" dirty="0">
                <a:cs typeface="+mn-ea"/>
                <a:sym typeface="+mn-lt"/>
              </a:rPr>
              <a:t>:</a:t>
            </a:r>
          </a:p>
          <a:p>
            <a:pPr>
              <a:lnSpc>
                <a:spcPct val="120000"/>
              </a:lnSpc>
            </a:pPr>
            <a:r>
              <a:rPr lang="en-US" sz="3200" dirty="0">
                <a:cs typeface="+mn-ea"/>
                <a:sym typeface="+mn-lt"/>
              </a:rPr>
              <a:t>a) Ở</a:t>
            </a:r>
            <a:r>
              <a:rPr lang="vi-VN" sz="3200" dirty="0">
                <a:cs typeface="+mn-ea"/>
                <a:sym typeface="+mn-lt"/>
              </a:rPr>
              <a:t> trạng thái cân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bằng</a:t>
            </a:r>
            <a:r>
              <a:rPr lang="en-US" sz="3200" dirty="0">
                <a:cs typeface="+mn-ea"/>
                <a:sym typeface="+mn-lt"/>
              </a:rPr>
              <a:t>, </a:t>
            </a:r>
            <a:r>
              <a:rPr lang="vi-VN" sz="3200" dirty="0">
                <a:cs typeface="+mn-ea"/>
                <a:sym typeface="+mn-lt"/>
              </a:rPr>
              <a:t>tốc độ phản ứng thuận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bằng</a:t>
            </a:r>
            <a:r>
              <a:rPr lang="vi-VN" sz="3200" dirty="0">
                <a:cs typeface="+mn-ea"/>
                <a:sym typeface="+mn-lt"/>
              </a:rPr>
              <a:t> tốc độ phản nghịch</a:t>
            </a:r>
            <a:r>
              <a:rPr lang="en-US" sz="3200" dirty="0">
                <a:cs typeface="+mn-ea"/>
                <a:sym typeface="+mn-lt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US" sz="3200" dirty="0">
                <a:cs typeface="+mn-ea"/>
                <a:sym typeface="+mn-lt"/>
              </a:rPr>
              <a:t>b) Ở</a:t>
            </a:r>
            <a:r>
              <a:rPr lang="vi-VN" sz="3200" dirty="0">
                <a:cs typeface="+mn-ea"/>
                <a:sym typeface="+mn-lt"/>
              </a:rPr>
              <a:t> trạng thái cân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bằng</a:t>
            </a:r>
            <a:r>
              <a:rPr lang="en-US" sz="3200" dirty="0">
                <a:cs typeface="+mn-ea"/>
                <a:sym typeface="+mn-lt"/>
              </a:rPr>
              <a:t>, </a:t>
            </a:r>
            <a:r>
              <a:rPr lang="vi-VN" sz="3200" dirty="0">
                <a:cs typeface="+mn-ea"/>
                <a:sym typeface="+mn-lt"/>
              </a:rPr>
              <a:t>các chất không phản ứng với nhau</a:t>
            </a:r>
            <a:r>
              <a:rPr lang="en-US" sz="3200" dirty="0">
                <a:cs typeface="+mn-ea"/>
                <a:sym typeface="+mn-lt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US" sz="3200" dirty="0">
                <a:cs typeface="+mn-ea"/>
                <a:sym typeface="+mn-lt"/>
              </a:rPr>
              <a:t>c) Ở</a:t>
            </a:r>
            <a:r>
              <a:rPr lang="vi-VN" sz="3200" dirty="0">
                <a:cs typeface="+mn-ea"/>
                <a:sym typeface="+mn-lt"/>
              </a:rPr>
              <a:t> trạng thái cân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bằng</a:t>
            </a:r>
            <a:r>
              <a:rPr lang="en-US" sz="3200" dirty="0">
                <a:cs typeface="+mn-ea"/>
                <a:sym typeface="+mn-lt"/>
              </a:rPr>
              <a:t>, </a:t>
            </a:r>
            <a:r>
              <a:rPr lang="vi-VN" sz="3200" dirty="0">
                <a:cs typeface="+mn-ea"/>
                <a:sym typeface="+mn-lt"/>
              </a:rPr>
              <a:t>nồng độ chất sản phẩm luôn lớn hơn nồng độ chất ban đầu</a:t>
            </a:r>
            <a:r>
              <a:rPr lang="en-US" sz="3200" dirty="0">
                <a:cs typeface="+mn-ea"/>
                <a:sym typeface="+mn-lt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US" sz="3200" dirty="0">
                <a:cs typeface="+mn-ea"/>
                <a:sym typeface="+mn-lt"/>
              </a:rPr>
              <a:t>d) Ở</a:t>
            </a:r>
            <a:r>
              <a:rPr lang="vi-VN" sz="3200" dirty="0">
                <a:cs typeface="+mn-ea"/>
                <a:sym typeface="+mn-lt"/>
              </a:rPr>
              <a:t> trạng thái cân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bằng</a:t>
            </a:r>
            <a:r>
              <a:rPr lang="en-US" sz="3200" dirty="0">
                <a:cs typeface="+mn-ea"/>
                <a:sym typeface="+mn-lt"/>
              </a:rPr>
              <a:t>, </a:t>
            </a:r>
            <a:r>
              <a:rPr lang="vi-VN" sz="3200" dirty="0">
                <a:cs typeface="+mn-ea"/>
                <a:sym typeface="+mn-lt"/>
              </a:rPr>
              <a:t>nồng độ các chất không thay đổi</a:t>
            </a:r>
            <a:r>
              <a:rPr lang="en-US" sz="3200" dirty="0">
                <a:cs typeface="+mn-ea"/>
                <a:sym typeface="+mn-lt"/>
              </a:rPr>
              <a:t>.</a:t>
            </a:r>
          </a:p>
        </p:txBody>
      </p:sp>
      <p:sp>
        <p:nvSpPr>
          <p:cNvPr id="120" name="Rounded Rectangle 3">
            <a:extLst>
              <a:ext uri="{FF2B5EF4-FFF2-40B4-BE49-F238E27FC236}">
                <a16:creationId xmlns:a16="http://schemas.microsoft.com/office/drawing/2014/main" id="{B460AD8E-26DE-43BA-893F-6ECDB3B5D28D}"/>
              </a:ext>
            </a:extLst>
          </p:cNvPr>
          <p:cNvSpPr/>
          <p:nvPr/>
        </p:nvSpPr>
        <p:spPr>
          <a:xfrm>
            <a:off x="2617646" y="5142203"/>
            <a:ext cx="785051" cy="744627"/>
          </a:xfrm>
          <a:prstGeom prst="roundRect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cs typeface="+mn-ea"/>
                <a:sym typeface="+mn-lt"/>
              </a:rPr>
              <a:t>A</a:t>
            </a:r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79D4FB07-BE8A-17DE-2A4C-33D5C8FC3998}"/>
              </a:ext>
            </a:extLst>
          </p:cNvPr>
          <p:cNvSpPr txBox="1"/>
          <p:nvPr/>
        </p:nvSpPr>
        <p:spPr>
          <a:xfrm>
            <a:off x="3757182" y="5181607"/>
            <a:ext cx="2112215" cy="695960"/>
          </a:xfrm>
          <a:prstGeom prst="rect">
            <a:avLst/>
          </a:prstGeom>
          <a:ln>
            <a:solidFill>
              <a:srgbClr val="009999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3600" dirty="0">
                <a:solidFill>
                  <a:srgbClr val="000000"/>
                </a:solidFill>
                <a:cs typeface="+mn-ea"/>
                <a:sym typeface="+mn-lt"/>
              </a:rPr>
              <a:t>(a) </a:t>
            </a:r>
            <a:r>
              <a:rPr lang="en-US" sz="3600" dirty="0" err="1">
                <a:solidFill>
                  <a:srgbClr val="000000"/>
                </a:solidFill>
                <a:cs typeface="+mn-ea"/>
                <a:sym typeface="+mn-lt"/>
              </a:rPr>
              <a:t>và</a:t>
            </a:r>
            <a:r>
              <a:rPr lang="en-US" sz="3600" dirty="0">
                <a:solidFill>
                  <a:srgbClr val="000000"/>
                </a:solidFill>
                <a:cs typeface="+mn-ea"/>
                <a:sym typeface="+mn-lt"/>
              </a:rPr>
              <a:t> (b)</a:t>
            </a:r>
            <a:endParaRPr lang="en-US" sz="3600" dirty="0">
              <a:cs typeface="+mn-ea"/>
              <a:sym typeface="+mn-lt"/>
            </a:endParaRPr>
          </a:p>
        </p:txBody>
      </p:sp>
      <p:sp>
        <p:nvSpPr>
          <p:cNvPr id="122" name="Rounded Rectangle 9">
            <a:extLst>
              <a:ext uri="{FF2B5EF4-FFF2-40B4-BE49-F238E27FC236}">
                <a16:creationId xmlns:a16="http://schemas.microsoft.com/office/drawing/2014/main" id="{ACA52973-2462-6FF1-912D-E2C7F20C2B19}"/>
              </a:ext>
            </a:extLst>
          </p:cNvPr>
          <p:cNvSpPr/>
          <p:nvPr/>
        </p:nvSpPr>
        <p:spPr>
          <a:xfrm>
            <a:off x="10448312" y="5143500"/>
            <a:ext cx="785051" cy="744627"/>
          </a:xfrm>
          <a:prstGeom prst="roundRect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cs typeface="+mn-ea"/>
                <a:sym typeface="+mn-lt"/>
              </a:rPr>
              <a:t>B</a:t>
            </a: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A07B411B-E2CB-87A1-8380-2AE19FFAB348}"/>
              </a:ext>
            </a:extLst>
          </p:cNvPr>
          <p:cNvSpPr txBox="1"/>
          <p:nvPr/>
        </p:nvSpPr>
        <p:spPr>
          <a:xfrm>
            <a:off x="11520825" y="5228440"/>
            <a:ext cx="2112215" cy="695960"/>
          </a:xfrm>
          <a:prstGeom prst="rect">
            <a:avLst/>
          </a:prstGeom>
          <a:ln>
            <a:solidFill>
              <a:srgbClr val="009999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3600" dirty="0">
                <a:solidFill>
                  <a:srgbClr val="000000"/>
                </a:solidFill>
                <a:cs typeface="+mn-ea"/>
                <a:sym typeface="+mn-lt"/>
              </a:rPr>
              <a:t>(b) </a:t>
            </a:r>
            <a:r>
              <a:rPr lang="en-US" sz="3600" dirty="0" err="1">
                <a:solidFill>
                  <a:srgbClr val="000000"/>
                </a:solidFill>
                <a:cs typeface="+mn-ea"/>
                <a:sym typeface="+mn-lt"/>
              </a:rPr>
              <a:t>và</a:t>
            </a:r>
            <a:r>
              <a:rPr lang="en-US" sz="3600" dirty="0">
                <a:solidFill>
                  <a:srgbClr val="000000"/>
                </a:solidFill>
                <a:cs typeface="+mn-ea"/>
                <a:sym typeface="+mn-lt"/>
              </a:rPr>
              <a:t> (c)</a:t>
            </a:r>
            <a:endParaRPr lang="en-US" sz="3600" dirty="0">
              <a:cs typeface="+mn-ea"/>
              <a:sym typeface="+mn-lt"/>
            </a:endParaRPr>
          </a:p>
        </p:txBody>
      </p:sp>
      <p:sp>
        <p:nvSpPr>
          <p:cNvPr id="124" name="Rounded Rectangle 11">
            <a:extLst>
              <a:ext uri="{FF2B5EF4-FFF2-40B4-BE49-F238E27FC236}">
                <a16:creationId xmlns:a16="http://schemas.microsoft.com/office/drawing/2014/main" id="{EFFA5C70-BA5A-BC5D-FD00-BBD8E3593B95}"/>
              </a:ext>
            </a:extLst>
          </p:cNvPr>
          <p:cNvSpPr/>
          <p:nvPr/>
        </p:nvSpPr>
        <p:spPr>
          <a:xfrm>
            <a:off x="10448312" y="6879849"/>
            <a:ext cx="785051" cy="744627"/>
          </a:xfrm>
          <a:prstGeom prst="roundRect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cs typeface="+mn-ea"/>
                <a:sym typeface="+mn-lt"/>
              </a:rPr>
              <a:t>D</a:t>
            </a:r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A7A9A7C6-F2D7-21FC-A264-4321A9FF1069}"/>
              </a:ext>
            </a:extLst>
          </p:cNvPr>
          <p:cNvSpPr txBox="1"/>
          <p:nvPr/>
        </p:nvSpPr>
        <p:spPr>
          <a:xfrm>
            <a:off x="11520825" y="6931772"/>
            <a:ext cx="2112215" cy="695960"/>
          </a:xfrm>
          <a:prstGeom prst="rect">
            <a:avLst/>
          </a:prstGeom>
          <a:ln>
            <a:solidFill>
              <a:srgbClr val="009999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3600" dirty="0">
                <a:solidFill>
                  <a:schemeClr val="tx1"/>
                </a:solidFill>
                <a:cs typeface="+mn-ea"/>
                <a:sym typeface="+mn-lt"/>
              </a:rPr>
              <a:t>(a) </a:t>
            </a:r>
            <a:r>
              <a:rPr lang="en-US" sz="3600" dirty="0" err="1">
                <a:solidFill>
                  <a:schemeClr val="tx1"/>
                </a:solidFill>
                <a:cs typeface="+mn-ea"/>
                <a:sym typeface="+mn-lt"/>
              </a:rPr>
              <a:t>va</a:t>
            </a:r>
            <a:r>
              <a:rPr lang="en-US" sz="3600" dirty="0">
                <a:solidFill>
                  <a:schemeClr val="tx1"/>
                </a:solidFill>
                <a:cs typeface="+mn-ea"/>
                <a:sym typeface="+mn-lt"/>
              </a:rPr>
              <a:t>̀ (d)</a:t>
            </a:r>
          </a:p>
        </p:txBody>
      </p:sp>
      <p:sp>
        <p:nvSpPr>
          <p:cNvPr id="126" name="Rounded Rectangle 13">
            <a:extLst>
              <a:ext uri="{FF2B5EF4-FFF2-40B4-BE49-F238E27FC236}">
                <a16:creationId xmlns:a16="http://schemas.microsoft.com/office/drawing/2014/main" id="{D239D9D8-FA9B-6E25-AE9F-1D94DC67DF46}"/>
              </a:ext>
            </a:extLst>
          </p:cNvPr>
          <p:cNvSpPr/>
          <p:nvPr/>
        </p:nvSpPr>
        <p:spPr>
          <a:xfrm>
            <a:off x="2617644" y="6837956"/>
            <a:ext cx="785051" cy="744627"/>
          </a:xfrm>
          <a:prstGeom prst="roundRect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cs typeface="+mn-ea"/>
                <a:sym typeface="+mn-lt"/>
              </a:rPr>
              <a:t>C</a:t>
            </a:r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65203986-0AD1-1FEB-629A-A47E3001FAE0}"/>
              </a:ext>
            </a:extLst>
          </p:cNvPr>
          <p:cNvSpPr txBox="1"/>
          <p:nvPr/>
        </p:nvSpPr>
        <p:spPr>
          <a:xfrm>
            <a:off x="3757181" y="6931772"/>
            <a:ext cx="2112215" cy="695960"/>
          </a:xfrm>
          <a:prstGeom prst="rect">
            <a:avLst/>
          </a:prstGeom>
          <a:ln>
            <a:solidFill>
              <a:srgbClr val="009999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3600" dirty="0">
                <a:solidFill>
                  <a:srgbClr val="000000"/>
                </a:solidFill>
                <a:cs typeface="+mn-ea"/>
                <a:sym typeface="+mn-lt"/>
              </a:rPr>
              <a:t>(a) </a:t>
            </a:r>
            <a:r>
              <a:rPr lang="en-US" sz="3600" dirty="0" err="1">
                <a:solidFill>
                  <a:srgbClr val="000000"/>
                </a:solidFill>
                <a:cs typeface="+mn-ea"/>
                <a:sym typeface="+mn-lt"/>
              </a:rPr>
              <a:t>va</a:t>
            </a:r>
            <a:r>
              <a:rPr lang="en-US" sz="3600" dirty="0">
                <a:solidFill>
                  <a:srgbClr val="000000"/>
                </a:solidFill>
                <a:cs typeface="+mn-ea"/>
                <a:sym typeface="+mn-lt"/>
              </a:rPr>
              <a:t>̀ (c)</a:t>
            </a:r>
            <a:endParaRPr lang="en-US" sz="3600" dirty="0">
              <a:cs typeface="+mn-ea"/>
              <a:sym typeface="+mn-lt"/>
            </a:endParaRPr>
          </a:p>
        </p:txBody>
      </p:sp>
      <p:sp>
        <p:nvSpPr>
          <p:cNvPr id="128" name="Rounded Rectangle 16">
            <a:extLst>
              <a:ext uri="{FF2B5EF4-FFF2-40B4-BE49-F238E27FC236}">
                <a16:creationId xmlns:a16="http://schemas.microsoft.com/office/drawing/2014/main" id="{01C4A095-57AD-527F-781B-5D33015E29DC}"/>
              </a:ext>
            </a:extLst>
          </p:cNvPr>
          <p:cNvSpPr/>
          <p:nvPr/>
        </p:nvSpPr>
        <p:spPr>
          <a:xfrm>
            <a:off x="6894131" y="8070085"/>
            <a:ext cx="4243862" cy="667265"/>
          </a:xfrm>
          <a:prstGeom prst="roundRect">
            <a:avLst/>
          </a:prstGeom>
          <a:solidFill>
            <a:srgbClr val="0099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sz="3600" b="1" dirty="0" err="1">
                <a:cs typeface="+mn-ea"/>
                <a:sym typeface="+mn-lt"/>
              </a:rPr>
              <a:t>Đáp</a:t>
            </a:r>
            <a:r>
              <a:rPr lang="en-US" sz="3600" b="1" dirty="0">
                <a:cs typeface="+mn-ea"/>
                <a:sym typeface="+mn-lt"/>
              </a:rPr>
              <a:t> </a:t>
            </a:r>
            <a:r>
              <a:rPr lang="en-US" sz="3600" b="1" dirty="0" err="1">
                <a:cs typeface="+mn-ea"/>
                <a:sym typeface="+mn-lt"/>
              </a:rPr>
              <a:t>án</a:t>
            </a:r>
            <a:r>
              <a:rPr lang="en-US" sz="3600" b="1" dirty="0">
                <a:cs typeface="+mn-ea"/>
                <a:sym typeface="+mn-lt"/>
              </a:rPr>
              <a:t> </a:t>
            </a:r>
            <a:r>
              <a:rPr lang="en-US" sz="3600" b="1" dirty="0" err="1">
                <a:cs typeface="+mn-ea"/>
                <a:sym typeface="+mn-lt"/>
              </a:rPr>
              <a:t>đúng</a:t>
            </a:r>
            <a:r>
              <a:rPr lang="en-US" sz="3600" b="1" dirty="0">
                <a:cs typeface="+mn-ea"/>
                <a:sym typeface="+mn-lt"/>
              </a:rPr>
              <a:t>: D</a:t>
            </a:r>
          </a:p>
        </p:txBody>
      </p:sp>
      <p:pic>
        <p:nvPicPr>
          <p:cNvPr id="129" name="Picture 2" descr="Hình ảnh Biểu Tượng Bóng đèn PNG Miễn Phí Tải Về - Lovepik">
            <a:extLst>
              <a:ext uri="{FF2B5EF4-FFF2-40B4-BE49-F238E27FC236}">
                <a16:creationId xmlns:a16="http://schemas.microsoft.com/office/drawing/2014/main" id="{DA039465-4210-A9D2-B428-84FFDFBB06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330" y="7704002"/>
            <a:ext cx="1145087" cy="114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9690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Picture 115">
            <a:extLst>
              <a:ext uri="{FF2B5EF4-FFF2-40B4-BE49-F238E27FC236}">
                <a16:creationId xmlns:a16="http://schemas.microsoft.com/office/drawing/2014/main" id="{9D155208-B5ED-23A6-BA50-13BB595EF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413948" y="-23142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164201" y="1331671"/>
            <a:ext cx="2279617" cy="1191585"/>
            <a:chOff x="0" y="0"/>
            <a:chExt cx="3039489" cy="1588780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1" name="Group 21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22" name="Group 2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8" name="Group 28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29" name="Group 2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5" name="Group 35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2" name="Group 42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43" name="Group 4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6" name="Group 4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9" name="Group 49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50" name="Group 50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6" name="Picture 5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2" name="Freeform 6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296198" y="1008267"/>
            <a:ext cx="14956138" cy="8229600"/>
            <a:chOff x="0" y="0"/>
            <a:chExt cx="3939065" cy="2167467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94" name="Picture 9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2725000" y="2169995"/>
            <a:ext cx="1911848" cy="417595"/>
          </a:xfrm>
          <a:prstGeom prst="rect">
            <a:avLst/>
          </a:prstGeom>
        </p:spPr>
      </p:pic>
      <p:pic>
        <p:nvPicPr>
          <p:cNvPr id="95" name="Picture 95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 rot="-244622">
            <a:off x="14978818" y="7308653"/>
            <a:ext cx="1587845" cy="2190131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 rot="254373">
            <a:off x="13718356" y="7760215"/>
            <a:ext cx="1260463" cy="1738569"/>
          </a:xfrm>
          <a:prstGeom prst="rect">
            <a:avLst/>
          </a:prstGeom>
        </p:spPr>
      </p:pic>
      <p:sp>
        <p:nvSpPr>
          <p:cNvPr id="97" name="TextBox 97"/>
          <p:cNvSpPr txBox="1"/>
          <p:nvPr/>
        </p:nvSpPr>
        <p:spPr>
          <a:xfrm>
            <a:off x="2813754" y="3778409"/>
            <a:ext cx="12020963" cy="25367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ct val="120000"/>
              </a:lnSpc>
              <a:spcBef>
                <a:spcPct val="0"/>
              </a:spcBef>
            </a:pPr>
            <a:r>
              <a:rPr lang="en-US" sz="72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HẰNG SỐ CÂN BẰNG CỦA PHẢN ỨNG THUẬN NGHỊCH</a:t>
            </a:r>
          </a:p>
        </p:txBody>
      </p:sp>
      <p:grpSp>
        <p:nvGrpSpPr>
          <p:cNvPr id="101" name="Group 101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2" name="TextBox 102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6" name="TextBox 106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7" name="TextBox 107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11" name="Picture 1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13923714" y="3163513"/>
            <a:ext cx="1911848" cy="417595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1255237">
            <a:off x="2451491" y="7608820"/>
            <a:ext cx="1180043" cy="812600"/>
          </a:xfrm>
          <a:prstGeom prst="rect">
            <a:avLst/>
          </a:prstGeom>
        </p:spPr>
      </p:pic>
      <p:pic>
        <p:nvPicPr>
          <p:cNvPr id="113" name="Picture 113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-1453828" flipH="1">
            <a:off x="3742280" y="8108606"/>
            <a:ext cx="728793" cy="501861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-6902382" flipH="1">
            <a:off x="14161458" y="1923684"/>
            <a:ext cx="1011795" cy="696741"/>
          </a:xfrm>
          <a:prstGeom prst="rect">
            <a:avLst/>
          </a:prstGeom>
        </p:spPr>
      </p:pic>
      <p:grpSp>
        <p:nvGrpSpPr>
          <p:cNvPr id="98" name="Group 99">
            <a:extLst>
              <a:ext uri="{FF2B5EF4-FFF2-40B4-BE49-F238E27FC236}">
                <a16:creationId xmlns:a16="http://schemas.microsoft.com/office/drawing/2014/main" id="{202389B0-0FD2-98DA-74CB-3F805F31B94A}"/>
              </a:ext>
            </a:extLst>
          </p:cNvPr>
          <p:cNvGrpSpPr/>
          <p:nvPr/>
        </p:nvGrpSpPr>
        <p:grpSpPr>
          <a:xfrm>
            <a:off x="7907067" y="2018164"/>
            <a:ext cx="1472194" cy="1472194"/>
            <a:chOff x="0" y="0"/>
            <a:chExt cx="812800" cy="812800"/>
          </a:xfrm>
        </p:grpSpPr>
        <p:sp>
          <p:nvSpPr>
            <p:cNvPr id="100" name="Freeform 100">
              <a:extLst>
                <a:ext uri="{FF2B5EF4-FFF2-40B4-BE49-F238E27FC236}">
                  <a16:creationId xmlns:a16="http://schemas.microsoft.com/office/drawing/2014/main" id="{284F8219-779D-6701-F60D-1B4FED60EAF6}"/>
                </a:ext>
              </a:extLst>
            </p:cNvPr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15" name="TextBox 101">
              <a:extLst>
                <a:ext uri="{FF2B5EF4-FFF2-40B4-BE49-F238E27FC236}">
                  <a16:creationId xmlns:a16="http://schemas.microsoft.com/office/drawing/2014/main" id="{A6EBB008-C13B-4B7C-F230-4D8C96798886}"/>
                </a:ext>
              </a:extLst>
            </p:cNvPr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algn="ctr">
                <a:lnSpc>
                  <a:spcPts val="7000"/>
                </a:lnSpc>
              </a:pPr>
              <a:r>
                <a:rPr lang="en-US" sz="6600" b="1" dirty="0">
                  <a:solidFill>
                    <a:srgbClr val="503D36"/>
                  </a:solidFill>
                  <a:cs typeface="+mn-ea"/>
                  <a:sym typeface="+mn-lt"/>
                </a:rPr>
                <a:t>II.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7456265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97">
            <a:extLst>
              <a:ext uri="{FF2B5EF4-FFF2-40B4-BE49-F238E27FC236}">
                <a16:creationId xmlns:a16="http://schemas.microsoft.com/office/drawing/2014/main" id="{2D48BBEE-1B79-5BA2-0C81-2237508032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9" name="Group 29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30" name="Group 30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6" name="Group 36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37" name="Group 37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3" name="Group 43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0" name="Group 50"/>
          <p:cNvGrpSpPr/>
          <p:nvPr/>
        </p:nvGrpSpPr>
        <p:grpSpPr>
          <a:xfrm>
            <a:off x="15564542" y="1331671"/>
            <a:ext cx="2186870" cy="1191585"/>
            <a:chOff x="0" y="0"/>
            <a:chExt cx="2915827" cy="1588780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7044082"/>
            <a:chOff x="0" y="0"/>
            <a:chExt cx="350819" cy="9392109"/>
          </a:xfrm>
        </p:grpSpPr>
        <p:grpSp>
          <p:nvGrpSpPr>
            <p:cNvPr id="65" name="Group 65"/>
            <p:cNvGrpSpPr/>
            <p:nvPr/>
          </p:nvGrpSpPr>
          <p:grpSpPr>
            <a:xfrm>
              <a:off x="0" y="0"/>
              <a:ext cx="350819" cy="350819"/>
              <a:chOff x="0" y="0"/>
              <a:chExt cx="812800" cy="812800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67" name="TextBox 67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68" name="Group 68"/>
            <p:cNvGrpSpPr/>
            <p:nvPr/>
          </p:nvGrpSpPr>
          <p:grpSpPr>
            <a:xfrm>
              <a:off x="0" y="1130161"/>
              <a:ext cx="350819" cy="350819"/>
              <a:chOff x="0" y="0"/>
              <a:chExt cx="812800" cy="812800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0" name="TextBox 70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71" name="Group 71"/>
            <p:cNvGrpSpPr/>
            <p:nvPr/>
          </p:nvGrpSpPr>
          <p:grpSpPr>
            <a:xfrm>
              <a:off x="0" y="2260322"/>
              <a:ext cx="350819" cy="350819"/>
              <a:chOff x="0" y="0"/>
              <a:chExt cx="812800" cy="812800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3" name="TextBox 73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74" name="Group 74"/>
            <p:cNvGrpSpPr/>
            <p:nvPr/>
          </p:nvGrpSpPr>
          <p:grpSpPr>
            <a:xfrm>
              <a:off x="0" y="3390484"/>
              <a:ext cx="350819" cy="350819"/>
              <a:chOff x="0" y="0"/>
              <a:chExt cx="812800" cy="812800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6" name="TextBox 76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77" name="Group 77"/>
            <p:cNvGrpSpPr/>
            <p:nvPr/>
          </p:nvGrpSpPr>
          <p:grpSpPr>
            <a:xfrm>
              <a:off x="0" y="4520645"/>
              <a:ext cx="350819" cy="350819"/>
              <a:chOff x="0" y="0"/>
              <a:chExt cx="812800" cy="812800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9" name="TextBox 79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0" name="Group 80"/>
            <p:cNvGrpSpPr/>
            <p:nvPr/>
          </p:nvGrpSpPr>
          <p:grpSpPr>
            <a:xfrm>
              <a:off x="0" y="5650806"/>
              <a:ext cx="350819" cy="350819"/>
              <a:chOff x="0" y="0"/>
              <a:chExt cx="812800" cy="812800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82" name="TextBox 82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3" name="Group 83"/>
            <p:cNvGrpSpPr/>
            <p:nvPr/>
          </p:nvGrpSpPr>
          <p:grpSpPr>
            <a:xfrm>
              <a:off x="0" y="6780967"/>
              <a:ext cx="350819" cy="350819"/>
              <a:chOff x="0" y="0"/>
              <a:chExt cx="812800" cy="812800"/>
            </a:xfrm>
          </p:grpSpPr>
          <p:sp>
            <p:nvSpPr>
              <p:cNvPr id="84" name="Freeform 84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85" name="TextBox 85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6" name="Group 86"/>
            <p:cNvGrpSpPr/>
            <p:nvPr/>
          </p:nvGrpSpPr>
          <p:grpSpPr>
            <a:xfrm>
              <a:off x="0" y="7911128"/>
              <a:ext cx="350819" cy="350819"/>
              <a:chOff x="0" y="0"/>
              <a:chExt cx="812800" cy="812800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88" name="TextBox 88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9" name="Group 89"/>
            <p:cNvGrpSpPr/>
            <p:nvPr/>
          </p:nvGrpSpPr>
          <p:grpSpPr>
            <a:xfrm>
              <a:off x="0" y="9041289"/>
              <a:ext cx="350819" cy="350819"/>
              <a:chOff x="0" y="0"/>
              <a:chExt cx="812800" cy="812800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9FC2B6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91" name="TextBox 91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60442" tIns="60442" rIns="60442" bIns="60442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92" name="Group 92"/>
          <p:cNvGrpSpPr/>
          <p:nvPr/>
        </p:nvGrpSpPr>
        <p:grpSpPr>
          <a:xfrm>
            <a:off x="9151535" y="1799399"/>
            <a:ext cx="6946413" cy="6718002"/>
            <a:chOff x="0" y="0"/>
            <a:chExt cx="1666580" cy="1570071"/>
          </a:xfrm>
        </p:grpSpPr>
        <p:sp>
          <p:nvSpPr>
            <p:cNvPr id="93" name="Freeform 93"/>
            <p:cNvSpPr/>
            <p:nvPr/>
          </p:nvSpPr>
          <p:spPr>
            <a:xfrm>
              <a:off x="0" y="0"/>
              <a:ext cx="1666580" cy="1570071"/>
            </a:xfrm>
            <a:custGeom>
              <a:avLst/>
              <a:gdLst/>
              <a:ahLst/>
              <a:cxnLst/>
              <a:rect l="l" t="t" r="r" b="b"/>
              <a:pathLst>
                <a:path w="1666580" h="1570071">
                  <a:moveTo>
                    <a:pt x="61174" y="0"/>
                  </a:moveTo>
                  <a:lnTo>
                    <a:pt x="1605406" y="0"/>
                  </a:lnTo>
                  <a:cubicBezTo>
                    <a:pt x="1621630" y="0"/>
                    <a:pt x="1637190" y="6445"/>
                    <a:pt x="1648663" y="17917"/>
                  </a:cubicBezTo>
                  <a:cubicBezTo>
                    <a:pt x="1660135" y="29390"/>
                    <a:pt x="1666580" y="44950"/>
                    <a:pt x="1666580" y="61174"/>
                  </a:cubicBezTo>
                  <a:lnTo>
                    <a:pt x="1666580" y="1508898"/>
                  </a:lnTo>
                  <a:cubicBezTo>
                    <a:pt x="1666580" y="1525122"/>
                    <a:pt x="1660135" y="1540682"/>
                    <a:pt x="1648663" y="1552154"/>
                  </a:cubicBezTo>
                  <a:cubicBezTo>
                    <a:pt x="1637190" y="1563626"/>
                    <a:pt x="1621630" y="1570071"/>
                    <a:pt x="1605406" y="1570071"/>
                  </a:cubicBezTo>
                  <a:lnTo>
                    <a:pt x="61174" y="1570071"/>
                  </a:lnTo>
                  <a:cubicBezTo>
                    <a:pt x="44950" y="1570071"/>
                    <a:pt x="29390" y="1563626"/>
                    <a:pt x="17917" y="1552154"/>
                  </a:cubicBezTo>
                  <a:cubicBezTo>
                    <a:pt x="6445" y="1540682"/>
                    <a:pt x="0" y="1525122"/>
                    <a:pt x="0" y="1508898"/>
                  </a:cubicBezTo>
                  <a:lnTo>
                    <a:pt x="0" y="61174"/>
                  </a:lnTo>
                  <a:cubicBezTo>
                    <a:pt x="0" y="44950"/>
                    <a:pt x="6445" y="29390"/>
                    <a:pt x="17917" y="17917"/>
                  </a:cubicBezTo>
                  <a:cubicBezTo>
                    <a:pt x="29390" y="6445"/>
                    <a:pt x="44950" y="0"/>
                    <a:pt x="6117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2046629" y="1827355"/>
            <a:ext cx="6788977" cy="6746021"/>
            <a:chOff x="0" y="0"/>
            <a:chExt cx="1666580" cy="1570071"/>
          </a:xfrm>
        </p:grpSpPr>
        <p:sp>
          <p:nvSpPr>
            <p:cNvPr id="96" name="Freeform 96"/>
            <p:cNvSpPr/>
            <p:nvPr/>
          </p:nvSpPr>
          <p:spPr>
            <a:xfrm>
              <a:off x="0" y="0"/>
              <a:ext cx="1666580" cy="1570071"/>
            </a:xfrm>
            <a:custGeom>
              <a:avLst/>
              <a:gdLst/>
              <a:ahLst/>
              <a:cxnLst/>
              <a:rect l="l" t="t" r="r" b="b"/>
              <a:pathLst>
                <a:path w="1666580" h="1570071">
                  <a:moveTo>
                    <a:pt x="61174" y="0"/>
                  </a:moveTo>
                  <a:lnTo>
                    <a:pt x="1605406" y="0"/>
                  </a:lnTo>
                  <a:cubicBezTo>
                    <a:pt x="1621630" y="0"/>
                    <a:pt x="1637190" y="6445"/>
                    <a:pt x="1648663" y="17917"/>
                  </a:cubicBezTo>
                  <a:cubicBezTo>
                    <a:pt x="1660135" y="29390"/>
                    <a:pt x="1666580" y="44950"/>
                    <a:pt x="1666580" y="61174"/>
                  </a:cubicBezTo>
                  <a:lnTo>
                    <a:pt x="1666580" y="1508898"/>
                  </a:lnTo>
                  <a:cubicBezTo>
                    <a:pt x="1666580" y="1525122"/>
                    <a:pt x="1660135" y="1540682"/>
                    <a:pt x="1648663" y="1552154"/>
                  </a:cubicBezTo>
                  <a:cubicBezTo>
                    <a:pt x="1637190" y="1563626"/>
                    <a:pt x="1621630" y="1570071"/>
                    <a:pt x="1605406" y="1570071"/>
                  </a:cubicBezTo>
                  <a:lnTo>
                    <a:pt x="61174" y="1570071"/>
                  </a:lnTo>
                  <a:cubicBezTo>
                    <a:pt x="44950" y="1570071"/>
                    <a:pt x="29390" y="1563626"/>
                    <a:pt x="17917" y="1552154"/>
                  </a:cubicBezTo>
                  <a:cubicBezTo>
                    <a:pt x="6445" y="1540682"/>
                    <a:pt x="0" y="1525122"/>
                    <a:pt x="0" y="1508898"/>
                  </a:cubicBezTo>
                  <a:lnTo>
                    <a:pt x="0" y="61174"/>
                  </a:lnTo>
                  <a:cubicBezTo>
                    <a:pt x="0" y="44950"/>
                    <a:pt x="6445" y="29390"/>
                    <a:pt x="17917" y="17917"/>
                  </a:cubicBezTo>
                  <a:cubicBezTo>
                    <a:pt x="29390" y="6445"/>
                    <a:pt x="44950" y="0"/>
                    <a:pt x="6117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147" name="Picture 147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3955797" flipH="1" flipV="1">
            <a:off x="15010914" y="7994711"/>
            <a:ext cx="1011795" cy="696741"/>
          </a:xfrm>
          <a:prstGeom prst="rect">
            <a:avLst/>
          </a:prstGeom>
        </p:spPr>
      </p:pic>
      <p:grpSp>
        <p:nvGrpSpPr>
          <p:cNvPr id="151" name="Group 151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52" name="TextBox 152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3" name="TextBox 153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4" name="TextBox 154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5" name="TextBox 155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6" name="TextBox 156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7" name="TextBox 157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8" name="TextBox 158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59" name="TextBox 159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60" name="TextBox 160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61" name="Group 161"/>
          <p:cNvGrpSpPr/>
          <p:nvPr/>
        </p:nvGrpSpPr>
        <p:grpSpPr>
          <a:xfrm>
            <a:off x="5032219" y="994451"/>
            <a:ext cx="7708557" cy="923186"/>
            <a:chOff x="0" y="0"/>
            <a:chExt cx="2317607" cy="406456"/>
          </a:xfrm>
        </p:grpSpPr>
        <p:sp>
          <p:nvSpPr>
            <p:cNvPr id="162" name="Freeform 162"/>
            <p:cNvSpPr/>
            <p:nvPr/>
          </p:nvSpPr>
          <p:spPr>
            <a:xfrm>
              <a:off x="0" y="0"/>
              <a:ext cx="2317607" cy="406456"/>
            </a:xfrm>
            <a:custGeom>
              <a:avLst/>
              <a:gdLst/>
              <a:ahLst/>
              <a:cxnLst/>
              <a:rect l="l" t="t" r="r" b="b"/>
              <a:pathLst>
                <a:path w="2317607" h="406456">
                  <a:moveTo>
                    <a:pt x="100433" y="0"/>
                  </a:moveTo>
                  <a:lnTo>
                    <a:pt x="2217174" y="0"/>
                  </a:lnTo>
                  <a:cubicBezTo>
                    <a:pt x="2272642" y="0"/>
                    <a:pt x="2317607" y="44965"/>
                    <a:pt x="2317607" y="100433"/>
                  </a:cubicBezTo>
                  <a:lnTo>
                    <a:pt x="2317607" y="306023"/>
                  </a:lnTo>
                  <a:cubicBezTo>
                    <a:pt x="2317607" y="332659"/>
                    <a:pt x="2307026" y="358205"/>
                    <a:pt x="2288191" y="377039"/>
                  </a:cubicBezTo>
                  <a:cubicBezTo>
                    <a:pt x="2269356" y="395874"/>
                    <a:pt x="2243811" y="406456"/>
                    <a:pt x="2217174" y="406456"/>
                  </a:cubicBezTo>
                  <a:lnTo>
                    <a:pt x="100433" y="406456"/>
                  </a:lnTo>
                  <a:cubicBezTo>
                    <a:pt x="73796" y="406456"/>
                    <a:pt x="48251" y="395874"/>
                    <a:pt x="29416" y="377039"/>
                  </a:cubicBezTo>
                  <a:cubicBezTo>
                    <a:pt x="10581" y="358205"/>
                    <a:pt x="0" y="332659"/>
                    <a:pt x="0" y="306023"/>
                  </a:cubicBezTo>
                  <a:lnTo>
                    <a:pt x="0" y="100433"/>
                  </a:lnTo>
                  <a:cubicBezTo>
                    <a:pt x="0" y="73796"/>
                    <a:pt x="10581" y="48251"/>
                    <a:pt x="29416" y="29416"/>
                  </a:cubicBezTo>
                  <a:cubicBezTo>
                    <a:pt x="48251" y="10581"/>
                    <a:pt x="73796" y="0"/>
                    <a:pt x="100433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63" name="TextBox 1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4501" tIns="44501" rIns="44501" bIns="44501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164" name="TextBox 164"/>
          <p:cNvSpPr txBox="1"/>
          <p:nvPr/>
        </p:nvSpPr>
        <p:spPr>
          <a:xfrm>
            <a:off x="5274916" y="897081"/>
            <a:ext cx="7137778" cy="8424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60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503D36"/>
                </a:solidFill>
                <a:cs typeface="+mn-ea"/>
                <a:sym typeface="+mn-lt"/>
              </a:rPr>
              <a:t>II. </a:t>
            </a:r>
            <a:r>
              <a:rPr lang="en-US" sz="4800" b="1" dirty="0" err="1">
                <a:solidFill>
                  <a:srgbClr val="503D36"/>
                </a:solidFill>
                <a:cs typeface="+mn-ea"/>
                <a:sym typeface="+mn-lt"/>
              </a:rPr>
              <a:t>Hằng</a:t>
            </a:r>
            <a:r>
              <a:rPr lang="en-US" sz="48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800" b="1" dirty="0" err="1">
                <a:solidFill>
                  <a:srgbClr val="503D36"/>
                </a:solidFill>
                <a:cs typeface="+mn-ea"/>
                <a:sym typeface="+mn-lt"/>
              </a:rPr>
              <a:t>số</a:t>
            </a:r>
            <a:r>
              <a:rPr lang="en-US" sz="48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800" b="1" dirty="0" err="1">
                <a:solidFill>
                  <a:srgbClr val="503D36"/>
                </a:solidFill>
                <a:cs typeface="+mn-ea"/>
                <a:sym typeface="+mn-lt"/>
              </a:rPr>
              <a:t>cân</a:t>
            </a:r>
            <a:r>
              <a:rPr lang="en-US" sz="4800" b="1" dirty="0">
                <a:solidFill>
                  <a:srgbClr val="503D36"/>
                </a:solidFill>
                <a:cs typeface="+mn-ea"/>
                <a:sym typeface="+mn-lt"/>
              </a:rPr>
              <a:t> </a:t>
            </a:r>
            <a:r>
              <a:rPr lang="en-US" sz="4800" b="1" dirty="0" err="1">
                <a:solidFill>
                  <a:srgbClr val="503D36"/>
                </a:solidFill>
                <a:cs typeface="+mn-ea"/>
                <a:sym typeface="+mn-lt"/>
              </a:rPr>
              <a:t>bằng</a:t>
            </a:r>
            <a:endParaRPr lang="en-US" sz="4800" b="1" dirty="0">
              <a:solidFill>
                <a:srgbClr val="503D36"/>
              </a:solidFill>
              <a:cs typeface="+mn-ea"/>
              <a:sym typeface="+mn-lt"/>
            </a:endParaRPr>
          </a:p>
        </p:txBody>
      </p:sp>
      <p:pic>
        <p:nvPicPr>
          <p:cNvPr id="106" name="Picture 105">
            <a:extLst>
              <a:ext uri="{FF2B5EF4-FFF2-40B4-BE49-F238E27FC236}">
                <a16:creationId xmlns:a16="http://schemas.microsoft.com/office/drawing/2014/main" id="{DDAAADDE-F309-3012-08A3-B462FBFAB01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33472" y="3144280"/>
            <a:ext cx="6774654" cy="2712023"/>
          </a:xfrm>
          <a:prstGeom prst="rect">
            <a:avLst/>
          </a:prstGeom>
        </p:spPr>
      </p:pic>
      <p:sp>
        <p:nvSpPr>
          <p:cNvPr id="107" name="TextBox 106">
            <a:extLst>
              <a:ext uri="{FF2B5EF4-FFF2-40B4-BE49-F238E27FC236}">
                <a16:creationId xmlns:a16="http://schemas.microsoft.com/office/drawing/2014/main" id="{E2825BAA-E5EE-D543-1FE8-A171D08D0C31}"/>
              </a:ext>
            </a:extLst>
          </p:cNvPr>
          <p:cNvSpPr txBox="1"/>
          <p:nvPr/>
        </p:nvSpPr>
        <p:spPr>
          <a:xfrm>
            <a:off x="2734384" y="6219915"/>
            <a:ext cx="598749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/>
            <a:r>
              <a:rPr lang="vi-VN" sz="2400" b="1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Tính giá trị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                           </a:t>
            </a:r>
            <a:r>
              <a:rPr lang="vi-VN" sz="2400" b="1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ở mỗi thí</a:t>
            </a:r>
            <a:endParaRPr lang="en-US" sz="2400" b="1" dirty="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algn="l" rtl="0"/>
            <a:endParaRPr lang="en-US" sz="2400" b="1" i="0" dirty="0">
              <a:solidFill>
                <a:schemeClr val="bg2">
                  <a:lumMod val="25000"/>
                </a:schemeClr>
              </a:solidFill>
              <a:effectLst/>
              <a:cs typeface="+mn-ea"/>
              <a:sym typeface="+mn-lt"/>
            </a:endParaRPr>
          </a:p>
          <a:p>
            <a:pPr algn="l" rtl="0"/>
            <a:r>
              <a:rPr lang="vi-VN" sz="2400" b="1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nghiệm, nhận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 </a:t>
            </a:r>
            <a:r>
              <a:rPr lang="vi-VN" sz="2400" b="1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xét kết quả thu được.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2D2DA282-E5E5-BCD3-F632-0D80A4D71342}"/>
              </a:ext>
            </a:extLst>
          </p:cNvPr>
          <p:cNvSpPr txBox="1"/>
          <p:nvPr/>
        </p:nvSpPr>
        <p:spPr>
          <a:xfrm>
            <a:off x="2247603" y="2112142"/>
            <a:ext cx="6566646" cy="937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Làm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việc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theo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nhóm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trong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thời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gian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2 </a:t>
            </a: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phút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.</a:t>
            </a:r>
          </a:p>
          <a:p>
            <a:pPr algn="ctr">
              <a:lnSpc>
                <a:spcPct val="120000"/>
              </a:lnSpc>
            </a:pP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Xét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phản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b="1" i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ứng</a:t>
            </a: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:</a:t>
            </a:r>
            <a:endParaRPr lang="en-US" sz="2400" i="1" dirty="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109" name="Picture 2" descr="Hình Ảnh Dấu Chấm Hỏi Đẹp Độc Đáo Nhất [vẽ, biểu tượng]">
            <a:extLst>
              <a:ext uri="{FF2B5EF4-FFF2-40B4-BE49-F238E27FC236}">
                <a16:creationId xmlns:a16="http://schemas.microsoft.com/office/drawing/2014/main" id="{326ED992-76D2-2877-B09E-AD8DCDCC59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2966" y="6152246"/>
            <a:ext cx="935511" cy="93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0" name="Object 109">
            <a:extLst>
              <a:ext uri="{FF2B5EF4-FFF2-40B4-BE49-F238E27FC236}">
                <a16:creationId xmlns:a16="http://schemas.microsoft.com/office/drawing/2014/main" id="{4F0D069E-C004-C1CB-58C1-BA94C42AD33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371660"/>
              </p:ext>
            </p:extLst>
          </p:nvPr>
        </p:nvGraphicFramePr>
        <p:xfrm>
          <a:off x="4475344" y="6150582"/>
          <a:ext cx="1683402" cy="7602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2" imgW="885133" imgH="399752" progId="Equation.DSMT4">
                  <p:embed/>
                </p:oleObj>
              </mc:Choice>
              <mc:Fallback>
                <p:oleObj name="Equation" r:id="rId12" imgW="885133" imgH="399752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4475344" y="6150582"/>
                        <a:ext cx="1683402" cy="76024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1" name="TextBox 110">
            <a:extLst>
              <a:ext uri="{FF2B5EF4-FFF2-40B4-BE49-F238E27FC236}">
                <a16:creationId xmlns:a16="http://schemas.microsoft.com/office/drawing/2014/main" id="{A1143F72-5922-E721-10D8-389526718E90}"/>
              </a:ext>
            </a:extLst>
          </p:cNvPr>
          <p:cNvSpPr txBox="1"/>
          <p:nvPr/>
        </p:nvSpPr>
        <p:spPr>
          <a:xfrm>
            <a:off x="2458907" y="7588864"/>
            <a:ext cx="41879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i="1" dirty="0">
                <a:solidFill>
                  <a:srgbClr val="000000"/>
                </a:solidFill>
                <a:effectLst/>
                <a:cs typeface="+mn-ea"/>
                <a:sym typeface="+mn-lt"/>
              </a:rPr>
              <a:t>[X]</a:t>
            </a:r>
            <a:r>
              <a:rPr lang="en-US" sz="2400" i="1" dirty="0">
                <a:solidFill>
                  <a:srgbClr val="000000"/>
                </a:solidFill>
                <a:effectLst/>
                <a:cs typeface="+mn-ea"/>
                <a:sym typeface="+mn-lt"/>
              </a:rPr>
              <a:t>: </a:t>
            </a:r>
            <a:r>
              <a:rPr lang="en-US" sz="2400" i="1" dirty="0" err="1">
                <a:solidFill>
                  <a:srgbClr val="000000"/>
                </a:solidFill>
                <a:effectLst/>
                <a:cs typeface="+mn-ea"/>
                <a:sym typeface="+mn-lt"/>
              </a:rPr>
              <a:t>biểu</a:t>
            </a:r>
            <a:r>
              <a:rPr lang="en-US" sz="2400" i="1" dirty="0">
                <a:solidFill>
                  <a:srgbClr val="00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i="1" dirty="0" err="1">
                <a:solidFill>
                  <a:srgbClr val="000000"/>
                </a:solidFill>
                <a:effectLst/>
                <a:cs typeface="+mn-ea"/>
                <a:sym typeface="+mn-lt"/>
              </a:rPr>
              <a:t>thị</a:t>
            </a:r>
            <a:r>
              <a:rPr lang="en-US" sz="2400" i="1" dirty="0">
                <a:solidFill>
                  <a:srgbClr val="00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i="1" dirty="0" err="1">
                <a:solidFill>
                  <a:srgbClr val="000000"/>
                </a:solidFill>
                <a:effectLst/>
                <a:cs typeface="+mn-ea"/>
                <a:sym typeface="+mn-lt"/>
              </a:rPr>
              <a:t>nồng</a:t>
            </a:r>
            <a:r>
              <a:rPr lang="en-US" sz="2400" i="1" dirty="0">
                <a:solidFill>
                  <a:srgbClr val="00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i="1" dirty="0" err="1">
                <a:solidFill>
                  <a:srgbClr val="000000"/>
                </a:solidFill>
                <a:effectLst/>
                <a:cs typeface="+mn-ea"/>
                <a:sym typeface="+mn-lt"/>
              </a:rPr>
              <a:t>độ</a:t>
            </a:r>
            <a:r>
              <a:rPr lang="en-US" sz="2400" i="1" dirty="0">
                <a:solidFill>
                  <a:srgbClr val="000000"/>
                </a:solidFill>
                <a:effectLst/>
                <a:cs typeface="+mn-ea"/>
                <a:sym typeface="+mn-lt"/>
              </a:rPr>
              <a:t> mol ở </a:t>
            </a:r>
            <a:r>
              <a:rPr lang="en-US" sz="2400" i="1" dirty="0" err="1">
                <a:solidFill>
                  <a:srgbClr val="000000"/>
                </a:solidFill>
                <a:effectLst/>
                <a:cs typeface="+mn-ea"/>
                <a:sym typeface="+mn-lt"/>
              </a:rPr>
              <a:t>trạng</a:t>
            </a:r>
            <a:r>
              <a:rPr lang="en-US" sz="2400" i="1" dirty="0">
                <a:solidFill>
                  <a:srgbClr val="00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i="1" dirty="0" err="1">
                <a:solidFill>
                  <a:srgbClr val="000000"/>
                </a:solidFill>
                <a:effectLst/>
                <a:cs typeface="+mn-ea"/>
                <a:sym typeface="+mn-lt"/>
              </a:rPr>
              <a:t>thái</a:t>
            </a:r>
            <a:r>
              <a:rPr lang="en-US" sz="2400" i="1" dirty="0">
                <a:solidFill>
                  <a:srgbClr val="00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i="1" dirty="0" err="1">
                <a:solidFill>
                  <a:srgbClr val="000000"/>
                </a:solidFill>
                <a:effectLst/>
                <a:cs typeface="+mn-ea"/>
                <a:sym typeface="+mn-lt"/>
              </a:rPr>
              <a:t>cân</a:t>
            </a:r>
            <a:r>
              <a:rPr lang="en-US" sz="2400" i="1" dirty="0">
                <a:solidFill>
                  <a:srgbClr val="000000"/>
                </a:solidFill>
                <a:effectLst/>
                <a:cs typeface="+mn-ea"/>
                <a:sym typeface="+mn-lt"/>
              </a:rPr>
              <a:t> </a:t>
            </a:r>
            <a:r>
              <a:rPr lang="en-US" sz="2400" i="1" dirty="0" err="1">
                <a:solidFill>
                  <a:srgbClr val="000000"/>
                </a:solidFill>
                <a:effectLst/>
                <a:cs typeface="+mn-ea"/>
                <a:sym typeface="+mn-lt"/>
              </a:rPr>
              <a:t>bằng</a:t>
            </a:r>
            <a:r>
              <a:rPr lang="en-US" sz="2400" i="1" dirty="0">
                <a:solidFill>
                  <a:srgbClr val="000000"/>
                </a:solidFill>
                <a:effectLst/>
                <a:cs typeface="+mn-ea"/>
                <a:sym typeface="+mn-lt"/>
              </a:rPr>
              <a:t>.</a:t>
            </a:r>
            <a:endParaRPr lang="en-US" sz="2400" i="1" dirty="0">
              <a:cs typeface="+mn-ea"/>
              <a:sym typeface="+mn-lt"/>
            </a:endParaRPr>
          </a:p>
        </p:txBody>
      </p:sp>
      <p:pic>
        <p:nvPicPr>
          <p:cNvPr id="112" name="Đồng-hồ-đếm-ngược-2-phút">
            <a:hlinkClick r:id="" action="ppaction://media"/>
            <a:extLst>
              <a:ext uri="{FF2B5EF4-FFF2-40B4-BE49-F238E27FC236}">
                <a16:creationId xmlns:a16="http://schemas.microsoft.com/office/drawing/2014/main" id="{1DA91DE1-5B75-97A1-B3F6-0C187BCEA6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931670" y="6882747"/>
            <a:ext cx="2897746" cy="1629982"/>
          </a:xfrm>
          <a:prstGeom prst="rect">
            <a:avLst/>
          </a:prstGeom>
        </p:spPr>
      </p:pic>
      <p:graphicFrame>
        <p:nvGraphicFramePr>
          <p:cNvPr id="113" name="Object 112">
            <a:extLst>
              <a:ext uri="{FF2B5EF4-FFF2-40B4-BE49-F238E27FC236}">
                <a16:creationId xmlns:a16="http://schemas.microsoft.com/office/drawing/2014/main" id="{ABB388BA-82C3-40CF-88D5-7DDD2A6C75C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5643417"/>
              </p:ext>
            </p:extLst>
          </p:nvPr>
        </p:nvGraphicFramePr>
        <p:xfrm>
          <a:off x="9599514" y="2745894"/>
          <a:ext cx="4552208" cy="9359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5" imgW="2717640" imgH="558720" progId="Equation.DSMT4">
                  <p:embed/>
                </p:oleObj>
              </mc:Choice>
              <mc:Fallback>
                <p:oleObj name="Equation" r:id="rId15" imgW="2717640" imgH="55872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9599514" y="2745894"/>
                        <a:ext cx="4552208" cy="9359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4" name="TextBox 113">
            <a:extLst>
              <a:ext uri="{FF2B5EF4-FFF2-40B4-BE49-F238E27FC236}">
                <a16:creationId xmlns:a16="http://schemas.microsoft.com/office/drawing/2014/main" id="{CEF2CE17-A4A8-2259-3670-8D0D40BD2F67}"/>
              </a:ext>
            </a:extLst>
          </p:cNvPr>
          <p:cNvSpPr txBox="1"/>
          <p:nvPr/>
        </p:nvSpPr>
        <p:spPr>
          <a:xfrm>
            <a:off x="9482713" y="2084552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800" b="1" i="0" dirty="0" err="1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Thí</a:t>
            </a:r>
            <a:r>
              <a:rPr lang="en-US" sz="2800" b="1" i="0" dirty="0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nghiệm</a:t>
            </a:r>
            <a:r>
              <a:rPr lang="en-US" sz="2800" b="1" i="0" dirty="0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 1</a:t>
            </a:r>
            <a:endParaRPr lang="en-US" sz="2800" b="1" dirty="0">
              <a:solidFill>
                <a:schemeClr val="accent1">
                  <a:lumMod val="7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0452E1E3-9E7C-DC94-6BDC-982152330097}"/>
              </a:ext>
            </a:extLst>
          </p:cNvPr>
          <p:cNvSpPr txBox="1"/>
          <p:nvPr/>
        </p:nvSpPr>
        <p:spPr>
          <a:xfrm>
            <a:off x="9544652" y="3824011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800" b="1" i="0" dirty="0" err="1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Thí</a:t>
            </a:r>
            <a:r>
              <a:rPr lang="en-US" sz="2800" b="1" i="0" dirty="0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nghiệm</a:t>
            </a:r>
            <a:r>
              <a:rPr lang="en-US" sz="2800" b="1" i="0" dirty="0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 2</a:t>
            </a:r>
            <a:endParaRPr lang="en-US" sz="2800" b="1" dirty="0">
              <a:solidFill>
                <a:schemeClr val="accent1">
                  <a:lumMod val="75000"/>
                </a:schemeClr>
              </a:solidFill>
              <a:cs typeface="+mn-ea"/>
              <a:sym typeface="+mn-lt"/>
            </a:endParaRPr>
          </a:p>
        </p:txBody>
      </p:sp>
      <p:graphicFrame>
        <p:nvGraphicFramePr>
          <p:cNvPr id="116" name="Object 115">
            <a:extLst>
              <a:ext uri="{FF2B5EF4-FFF2-40B4-BE49-F238E27FC236}">
                <a16:creationId xmlns:a16="http://schemas.microsoft.com/office/drawing/2014/main" id="{0C914448-BAF0-9F91-3510-188DD48C35A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0567903"/>
              </p:ext>
            </p:extLst>
          </p:nvPr>
        </p:nvGraphicFramePr>
        <p:xfrm>
          <a:off x="9798132" y="4456524"/>
          <a:ext cx="4454271" cy="9201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7" imgW="2705040" imgH="558720" progId="Equation.DSMT4">
                  <p:embed/>
                </p:oleObj>
              </mc:Choice>
              <mc:Fallback>
                <p:oleObj name="Equation" r:id="rId17" imgW="2705040" imgH="55872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9798132" y="4456524"/>
                        <a:ext cx="4454271" cy="92013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7" name="TextBox 116">
            <a:extLst>
              <a:ext uri="{FF2B5EF4-FFF2-40B4-BE49-F238E27FC236}">
                <a16:creationId xmlns:a16="http://schemas.microsoft.com/office/drawing/2014/main" id="{568CEE4B-C0D8-E361-8D93-FA0877545042}"/>
              </a:ext>
            </a:extLst>
          </p:cNvPr>
          <p:cNvSpPr txBox="1"/>
          <p:nvPr/>
        </p:nvSpPr>
        <p:spPr>
          <a:xfrm>
            <a:off x="9518517" y="5525097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800" b="1" i="0" dirty="0" err="1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Thí</a:t>
            </a:r>
            <a:r>
              <a:rPr lang="en-US" sz="2800" b="1" i="0" dirty="0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nghiệm</a:t>
            </a:r>
            <a:r>
              <a:rPr lang="en-US" sz="2800" b="1" i="0" dirty="0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 3</a:t>
            </a:r>
            <a:endParaRPr lang="en-US" sz="2800" b="1" dirty="0">
              <a:solidFill>
                <a:schemeClr val="accent1">
                  <a:lumMod val="7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89756C2B-DFFA-F981-9B02-4CB829EDF040}"/>
              </a:ext>
            </a:extLst>
          </p:cNvPr>
          <p:cNvSpPr txBox="1"/>
          <p:nvPr/>
        </p:nvSpPr>
        <p:spPr>
          <a:xfrm>
            <a:off x="12896261" y="5550628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800" b="1" i="0" dirty="0" err="1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Thí</a:t>
            </a:r>
            <a:r>
              <a:rPr lang="en-US" sz="2800" b="1" i="0" dirty="0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nghiệm</a:t>
            </a:r>
            <a:r>
              <a:rPr lang="en-US" sz="2800" b="1" i="0" dirty="0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 4</a:t>
            </a:r>
            <a:endParaRPr lang="en-US" sz="2800" b="1" dirty="0">
              <a:solidFill>
                <a:schemeClr val="accent1">
                  <a:lumMod val="7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254398CE-0857-FFA2-1F19-2E2286C98E64}"/>
              </a:ext>
            </a:extLst>
          </p:cNvPr>
          <p:cNvSpPr txBox="1"/>
          <p:nvPr/>
        </p:nvSpPr>
        <p:spPr>
          <a:xfrm>
            <a:off x="11058339" y="6973983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800" b="1" i="0" dirty="0" err="1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Thí</a:t>
            </a:r>
            <a:r>
              <a:rPr lang="en-US" sz="2800" b="1" i="0" dirty="0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2800" b="1" i="0" dirty="0" err="1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nghiệm</a:t>
            </a:r>
            <a:r>
              <a:rPr lang="en-US" sz="2800" b="1" i="0" dirty="0">
                <a:solidFill>
                  <a:schemeClr val="accent1">
                    <a:lumMod val="75000"/>
                  </a:schemeClr>
                </a:solidFill>
                <a:effectLst/>
                <a:cs typeface="+mn-ea"/>
                <a:sym typeface="+mn-lt"/>
              </a:rPr>
              <a:t> 5</a:t>
            </a:r>
            <a:endParaRPr lang="en-US" sz="2800" b="1" dirty="0">
              <a:solidFill>
                <a:schemeClr val="accent1">
                  <a:lumMod val="75000"/>
                </a:schemeClr>
              </a:solidFill>
              <a:cs typeface="+mn-ea"/>
              <a:sym typeface="+mn-lt"/>
            </a:endParaRPr>
          </a:p>
        </p:txBody>
      </p:sp>
      <p:graphicFrame>
        <p:nvGraphicFramePr>
          <p:cNvPr id="120" name="Object 119">
            <a:extLst>
              <a:ext uri="{FF2B5EF4-FFF2-40B4-BE49-F238E27FC236}">
                <a16:creationId xmlns:a16="http://schemas.microsoft.com/office/drawing/2014/main" id="{259B113C-E09C-11D5-A58E-5D0919C5AA0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9047351"/>
              </p:ext>
            </p:extLst>
          </p:nvPr>
        </p:nvGraphicFramePr>
        <p:xfrm>
          <a:off x="9798132" y="6109085"/>
          <a:ext cx="2112745" cy="546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9" imgW="1079280" imgH="279360" progId="Equation.DSMT4">
                  <p:embed/>
                </p:oleObj>
              </mc:Choice>
              <mc:Fallback>
                <p:oleObj name="Equation" r:id="rId19" imgW="1079280" imgH="27936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9798132" y="6109085"/>
                        <a:ext cx="2112745" cy="546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1" name="Object 120">
            <a:extLst>
              <a:ext uri="{FF2B5EF4-FFF2-40B4-BE49-F238E27FC236}">
                <a16:creationId xmlns:a16="http://schemas.microsoft.com/office/drawing/2014/main" id="{90D2FB69-2249-9201-BFCB-C5A654EE79C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9303127"/>
              </p:ext>
            </p:extLst>
          </p:nvPr>
        </p:nvGraphicFramePr>
        <p:xfrm>
          <a:off x="13394424" y="6095249"/>
          <a:ext cx="1889397" cy="5008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1" imgW="1054080" imgH="279360" progId="Equation.DSMT4">
                  <p:embed/>
                </p:oleObj>
              </mc:Choice>
              <mc:Fallback>
                <p:oleObj name="Equation" r:id="rId21" imgW="1054080" imgH="27936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13394424" y="6095249"/>
                        <a:ext cx="1889397" cy="5008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" name="Object 121">
            <a:extLst>
              <a:ext uri="{FF2B5EF4-FFF2-40B4-BE49-F238E27FC236}">
                <a16:creationId xmlns:a16="http://schemas.microsoft.com/office/drawing/2014/main" id="{67F618BF-3F08-DDA7-5758-5AC7F62DAB3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32340608"/>
              </p:ext>
            </p:extLst>
          </p:nvPr>
        </p:nvGraphicFramePr>
        <p:xfrm>
          <a:off x="11559427" y="7519282"/>
          <a:ext cx="2159697" cy="5656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3" imgW="1066680" imgH="279360" progId="Equation.DSMT4">
                  <p:embed/>
                </p:oleObj>
              </mc:Choice>
              <mc:Fallback>
                <p:oleObj name="Equation" r:id="rId23" imgW="1066680" imgH="27936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11559427" y="7519282"/>
                        <a:ext cx="2159697" cy="5656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8" name="Picture 4">
            <a:extLst>
              <a:ext uri="{FF2B5EF4-FFF2-40B4-BE49-F238E27FC236}">
                <a16:creationId xmlns:a16="http://schemas.microsoft.com/office/drawing/2014/main" id="{0DB0F0A9-F906-ED3F-CEBA-3FBC27D9E4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3063" cy="32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3FF48991-7708-0E16-BBE1-3D3E502231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19100" cy="32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AC0F07FC-D0A8-0801-B2A5-56FF1F017F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65138" cy="28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">
            <a:extLst>
              <a:ext uri="{FF2B5EF4-FFF2-40B4-BE49-F238E27FC236}">
                <a16:creationId xmlns:a16="http://schemas.microsoft.com/office/drawing/2014/main" id="{25AD5FBC-AFE2-B833-BAA1-8B18AA129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5463" cy="28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78384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1" fill="hold" display="0">
                  <p:stCondLst>
                    <p:cond delay="indefinite"/>
                  </p:stCondLst>
                </p:cTn>
                <p:tgtEl>
                  <p:spTgt spid="112"/>
                </p:tgtEl>
              </p:cMediaNode>
            </p:video>
          </p:childTnLst>
        </p:cTn>
      </p:par>
    </p:tnLst>
    <p:bldLst>
      <p:bldP spid="107" grpId="0"/>
      <p:bldP spid="108" grpId="0"/>
      <p:bldP spid="111" grpId="0"/>
      <p:bldP spid="114" grpId="0"/>
      <p:bldP spid="115" grpId="0"/>
      <p:bldP spid="117" grpId="0"/>
      <p:bldP spid="118" grpId="0"/>
      <p:bldP spid="1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15564542" y="5190915"/>
            <a:ext cx="2186870" cy="1191585"/>
            <a:chOff x="0" y="0"/>
            <a:chExt cx="2915827" cy="1588780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8" name="TextBox 48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3" name="TextBox 53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37095" y="971188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1" name="Group 91"/>
          <p:cNvGrpSpPr/>
          <p:nvPr/>
        </p:nvGrpSpPr>
        <p:grpSpPr>
          <a:xfrm>
            <a:off x="2668976" y="3035399"/>
            <a:ext cx="5714098" cy="5581154"/>
            <a:chOff x="0" y="0"/>
            <a:chExt cx="1504948" cy="1219628"/>
          </a:xfrm>
        </p:grpSpPr>
        <p:sp>
          <p:nvSpPr>
            <p:cNvPr id="92" name="Freeform 92"/>
            <p:cNvSpPr/>
            <p:nvPr/>
          </p:nvSpPr>
          <p:spPr>
            <a:xfrm>
              <a:off x="0" y="0"/>
              <a:ext cx="1504948" cy="1219628"/>
            </a:xfrm>
            <a:custGeom>
              <a:avLst/>
              <a:gdLst/>
              <a:ahLst/>
              <a:cxnLst/>
              <a:rect l="l" t="t" r="r" b="b"/>
              <a:pathLst>
                <a:path w="1504948" h="1219628">
                  <a:moveTo>
                    <a:pt x="81293" y="0"/>
                  </a:moveTo>
                  <a:lnTo>
                    <a:pt x="1423655" y="0"/>
                  </a:lnTo>
                  <a:cubicBezTo>
                    <a:pt x="1445215" y="0"/>
                    <a:pt x="1465892" y="8565"/>
                    <a:pt x="1481138" y="23810"/>
                  </a:cubicBezTo>
                  <a:cubicBezTo>
                    <a:pt x="1496383" y="39055"/>
                    <a:pt x="1504948" y="59733"/>
                    <a:pt x="1504948" y="81293"/>
                  </a:cubicBezTo>
                  <a:lnTo>
                    <a:pt x="1504948" y="1138335"/>
                  </a:lnTo>
                  <a:cubicBezTo>
                    <a:pt x="1504948" y="1183232"/>
                    <a:pt x="1468552" y="1219628"/>
                    <a:pt x="1423655" y="1219628"/>
                  </a:cubicBezTo>
                  <a:lnTo>
                    <a:pt x="81293" y="1219628"/>
                  </a:lnTo>
                  <a:cubicBezTo>
                    <a:pt x="36396" y="1219628"/>
                    <a:pt x="0" y="1183232"/>
                    <a:pt x="0" y="1138335"/>
                  </a:cubicBezTo>
                  <a:lnTo>
                    <a:pt x="0" y="81293"/>
                  </a:lnTo>
                  <a:cubicBezTo>
                    <a:pt x="0" y="36396"/>
                    <a:pt x="36396" y="0"/>
                    <a:pt x="8129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3" name="TextBox 9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3459858" y="2656351"/>
            <a:ext cx="4105761" cy="748940"/>
            <a:chOff x="0" y="0"/>
            <a:chExt cx="1222028" cy="222913"/>
          </a:xfrm>
        </p:grpSpPr>
        <p:sp>
          <p:nvSpPr>
            <p:cNvPr id="96" name="Freeform 96"/>
            <p:cNvSpPr/>
            <p:nvPr/>
          </p:nvSpPr>
          <p:spPr>
            <a:xfrm>
              <a:off x="0" y="0"/>
              <a:ext cx="1222028" cy="222913"/>
            </a:xfrm>
            <a:custGeom>
              <a:avLst/>
              <a:gdLst/>
              <a:ahLst/>
              <a:cxnLst/>
              <a:rect l="l" t="t" r="r" b="b"/>
              <a:pathLst>
                <a:path w="1222028" h="222913">
                  <a:moveTo>
                    <a:pt x="111456" y="0"/>
                  </a:moveTo>
                  <a:lnTo>
                    <a:pt x="1110572" y="0"/>
                  </a:lnTo>
                  <a:cubicBezTo>
                    <a:pt x="1140132" y="0"/>
                    <a:pt x="1168481" y="11743"/>
                    <a:pt x="1189384" y="32645"/>
                  </a:cubicBezTo>
                  <a:cubicBezTo>
                    <a:pt x="1210286" y="53547"/>
                    <a:pt x="1222028" y="81896"/>
                    <a:pt x="1222028" y="111456"/>
                  </a:cubicBezTo>
                  <a:lnTo>
                    <a:pt x="1222028" y="111456"/>
                  </a:lnTo>
                  <a:cubicBezTo>
                    <a:pt x="1222028" y="141016"/>
                    <a:pt x="1210286" y="169366"/>
                    <a:pt x="1189384" y="190268"/>
                  </a:cubicBezTo>
                  <a:cubicBezTo>
                    <a:pt x="1168481" y="211170"/>
                    <a:pt x="1140132" y="222913"/>
                    <a:pt x="1110572" y="222913"/>
                  </a:cubicBezTo>
                  <a:lnTo>
                    <a:pt x="111456" y="222913"/>
                  </a:lnTo>
                  <a:cubicBezTo>
                    <a:pt x="81896" y="222913"/>
                    <a:pt x="53547" y="211170"/>
                    <a:pt x="32645" y="190268"/>
                  </a:cubicBezTo>
                  <a:cubicBezTo>
                    <a:pt x="11743" y="169366"/>
                    <a:pt x="0" y="141016"/>
                    <a:pt x="0" y="111456"/>
                  </a:cubicBezTo>
                  <a:lnTo>
                    <a:pt x="0" y="111456"/>
                  </a:lnTo>
                  <a:cubicBezTo>
                    <a:pt x="0" y="81896"/>
                    <a:pt x="11743" y="53547"/>
                    <a:pt x="32645" y="32645"/>
                  </a:cubicBezTo>
                  <a:cubicBezTo>
                    <a:pt x="53547" y="11743"/>
                    <a:pt x="81896" y="0"/>
                    <a:pt x="111456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srgbClr val="EEECE1">
                      <a:lumMod val="25000"/>
                    </a:srgbClr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LƯU Ý</a:t>
              </a: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44952" tIns="44952" rIns="44952" bIns="4495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sp>
        <p:nvSpPr>
          <p:cNvPr id="99" name="Freeform 99"/>
          <p:cNvSpPr/>
          <p:nvPr/>
        </p:nvSpPr>
        <p:spPr>
          <a:xfrm>
            <a:off x="9249300" y="3249526"/>
            <a:ext cx="5714098" cy="5224433"/>
          </a:xfrm>
          <a:custGeom>
            <a:avLst/>
            <a:gdLst/>
            <a:ahLst/>
            <a:cxnLst/>
            <a:rect l="l" t="t" r="r" b="b"/>
            <a:pathLst>
              <a:path w="1504948" h="1219628">
                <a:moveTo>
                  <a:pt x="81293" y="0"/>
                </a:moveTo>
                <a:lnTo>
                  <a:pt x="1423655" y="0"/>
                </a:lnTo>
                <a:cubicBezTo>
                  <a:pt x="1445215" y="0"/>
                  <a:pt x="1465892" y="8565"/>
                  <a:pt x="1481138" y="23810"/>
                </a:cubicBezTo>
                <a:cubicBezTo>
                  <a:pt x="1496383" y="39055"/>
                  <a:pt x="1504948" y="59733"/>
                  <a:pt x="1504948" y="81293"/>
                </a:cubicBezTo>
                <a:lnTo>
                  <a:pt x="1504948" y="1138335"/>
                </a:lnTo>
                <a:cubicBezTo>
                  <a:pt x="1504948" y="1183232"/>
                  <a:pt x="1468552" y="1219628"/>
                  <a:pt x="1423655" y="1219628"/>
                </a:cubicBezTo>
                <a:lnTo>
                  <a:pt x="81293" y="1219628"/>
                </a:lnTo>
                <a:cubicBezTo>
                  <a:pt x="36396" y="1219628"/>
                  <a:pt x="0" y="1183232"/>
                  <a:pt x="0" y="1138335"/>
                </a:cubicBezTo>
                <a:lnTo>
                  <a:pt x="0" y="81293"/>
                </a:lnTo>
                <a:cubicBezTo>
                  <a:pt x="0" y="36396"/>
                  <a:pt x="36396" y="0"/>
                  <a:pt x="81293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 w="28575">
            <a:solidFill>
              <a:srgbClr val="E76262"/>
            </a:solidFill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pic>
        <p:nvPicPr>
          <p:cNvPr id="109" name="Picture 109"/>
          <p:cNvPicPr>
            <a:picLocks noChangeAspect="1"/>
          </p:cNvPicPr>
          <p:nvPr/>
        </p:nvPicPr>
        <p:blipFill>
          <a:blip r:embed="rId6"/>
          <a:srcRect l="55942" t="13523"/>
          <a:stretch>
            <a:fillRect/>
          </a:stretch>
        </p:blipFill>
        <p:spPr>
          <a:xfrm>
            <a:off x="14491380" y="6831580"/>
            <a:ext cx="931442" cy="1889671"/>
          </a:xfrm>
          <a:prstGeom prst="rect">
            <a:avLst/>
          </a:prstGeom>
        </p:spPr>
      </p:pic>
      <p:grpSp>
        <p:nvGrpSpPr>
          <p:cNvPr id="110" name="Group 110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11" name="TextBox 111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6" name="TextBox 116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7" name="TextBox 117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8" name="TextBox 118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9" name="TextBox 119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20" name="Picture 120"/>
          <p:cNvPicPr>
            <a:picLocks noChangeAspect="1"/>
          </p:cNvPicPr>
          <p:nvPr/>
        </p:nvPicPr>
        <p:blipFill>
          <a:blip r:embed="rId6"/>
          <a:srcRect r="43957"/>
          <a:stretch>
            <a:fillRect/>
          </a:stretch>
        </p:blipFill>
        <p:spPr>
          <a:xfrm flipH="1">
            <a:off x="7796724" y="6910828"/>
            <a:ext cx="1024608" cy="1889671"/>
          </a:xfrm>
          <a:prstGeom prst="rect">
            <a:avLst/>
          </a:prstGeom>
        </p:spPr>
      </p:pic>
      <p:pic>
        <p:nvPicPr>
          <p:cNvPr id="123" name="Picture 123"/>
          <p:cNvPicPr>
            <a:picLocks noChangeAspect="1"/>
          </p:cNvPicPr>
          <p:nvPr/>
        </p:nvPicPr>
        <p:blipFill>
          <a:blip r:embed="rId7"/>
          <a:srcRect l="54959" t="81598" r="22493"/>
          <a:stretch>
            <a:fillRect/>
          </a:stretch>
        </p:blipFill>
        <p:spPr>
          <a:xfrm rot="-5506325" flipV="1">
            <a:off x="14662913" y="2266662"/>
            <a:ext cx="1149928" cy="791862"/>
          </a:xfrm>
          <a:prstGeom prst="rect">
            <a:avLst/>
          </a:prstGeom>
        </p:spPr>
      </p:pic>
      <p:pic>
        <p:nvPicPr>
          <p:cNvPr id="124" name="Picture 124"/>
          <p:cNvPicPr>
            <a:picLocks noChangeAspect="1"/>
          </p:cNvPicPr>
          <p:nvPr/>
        </p:nvPicPr>
        <p:blipFill>
          <a:blip r:embed="rId7"/>
          <a:srcRect l="54959" t="81598" r="22493"/>
          <a:stretch>
            <a:fillRect/>
          </a:stretch>
        </p:blipFill>
        <p:spPr>
          <a:xfrm rot="210802" flipV="1">
            <a:off x="2198828" y="4700575"/>
            <a:ext cx="1149928" cy="791862"/>
          </a:xfrm>
          <a:prstGeom prst="rect">
            <a:avLst/>
          </a:prstGeom>
        </p:spPr>
      </p:pic>
      <p:sp>
        <p:nvSpPr>
          <p:cNvPr id="125" name="TextBox 124">
            <a:extLst>
              <a:ext uri="{FF2B5EF4-FFF2-40B4-BE49-F238E27FC236}">
                <a16:creationId xmlns:a16="http://schemas.microsoft.com/office/drawing/2014/main" id="{65B40B26-E471-4635-1DA0-AF9EA6D98443}"/>
              </a:ext>
            </a:extLst>
          </p:cNvPr>
          <p:cNvSpPr txBox="1"/>
          <p:nvPr/>
        </p:nvSpPr>
        <p:spPr>
          <a:xfrm>
            <a:off x="2966186" y="3996008"/>
            <a:ext cx="5101237" cy="3460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</a:t>
            </a:r>
            <a:r>
              <a:rPr kumimoji="0" lang="en-US" sz="3200" b="1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phụ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thuộc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nhiệt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và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bản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chất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của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Không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diễn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nồng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của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chất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rắn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trong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thức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hằng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số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. </a:t>
            </a: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4CAB1D01-DF06-F886-24A3-32761CB9D6C0}"/>
              </a:ext>
            </a:extLst>
          </p:cNvPr>
          <p:cNvSpPr txBox="1"/>
          <p:nvPr/>
        </p:nvSpPr>
        <p:spPr>
          <a:xfrm>
            <a:off x="9730019" y="3693264"/>
            <a:ext cx="485263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Viết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thức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tính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K</a:t>
            </a:r>
            <a:r>
              <a:rPr kumimoji="0" lang="en-US" sz="3200" b="1" i="0" u="none" strike="noStrike" kern="1200" cap="none" spc="0" normalizeH="0" baseline="-2500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cho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: </a:t>
            </a:r>
          </a:p>
        </p:txBody>
      </p:sp>
      <p:graphicFrame>
        <p:nvGraphicFramePr>
          <p:cNvPr id="127" name="Object 126">
            <a:extLst>
              <a:ext uri="{FF2B5EF4-FFF2-40B4-BE49-F238E27FC236}">
                <a16:creationId xmlns:a16="http://schemas.microsoft.com/office/drawing/2014/main" id="{89DAC74F-2015-3A63-AB0D-68E37EF6F59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646570" y="4881928"/>
          <a:ext cx="5047629" cy="8086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1955520" imgH="291960" progId="Equation.DSMT4">
                  <p:embed/>
                </p:oleObj>
              </mc:Choice>
              <mc:Fallback>
                <p:oleObj name="Equation" r:id="rId8" imgW="1955520" imgH="291960" progId="Equation.DSMT4">
                  <p:embed/>
                  <p:pic>
                    <p:nvPicPr>
                      <p:cNvPr id="127" name="Object 126">
                        <a:extLst>
                          <a:ext uri="{FF2B5EF4-FFF2-40B4-BE49-F238E27FC236}">
                            <a16:creationId xmlns:a16="http://schemas.microsoft.com/office/drawing/2014/main" id="{89DAC74F-2015-3A63-AB0D-68E37EF6F59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9646570" y="4881928"/>
                        <a:ext cx="5047629" cy="8086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" name="Object 127">
            <a:extLst>
              <a:ext uri="{FF2B5EF4-FFF2-40B4-BE49-F238E27FC236}">
                <a16:creationId xmlns:a16="http://schemas.microsoft.com/office/drawing/2014/main" id="{D4183023-762B-5E58-9CE2-AE84956D0B6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761242" y="6055492"/>
          <a:ext cx="2630931" cy="15079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0" imgW="780471" imgH="447607" progId="Equation.DSMT4">
                  <p:embed/>
                </p:oleObj>
              </mc:Choice>
              <mc:Fallback>
                <p:oleObj name="Equation" r:id="rId10" imgW="780471" imgH="447607" progId="Equation.DSMT4">
                  <p:embed/>
                  <p:pic>
                    <p:nvPicPr>
                      <p:cNvPr id="128" name="Object 127">
                        <a:extLst>
                          <a:ext uri="{FF2B5EF4-FFF2-40B4-BE49-F238E27FC236}">
                            <a16:creationId xmlns:a16="http://schemas.microsoft.com/office/drawing/2014/main" id="{D4183023-762B-5E58-9CE2-AE84956D0B6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0761242" y="6055492"/>
                        <a:ext cx="2630931" cy="15079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94" name="Group 161">
            <a:extLst>
              <a:ext uri="{FF2B5EF4-FFF2-40B4-BE49-F238E27FC236}">
                <a16:creationId xmlns:a16="http://schemas.microsoft.com/office/drawing/2014/main" id="{4D1FA858-BDBC-0BD8-FCB2-0ADECC734D4B}"/>
              </a:ext>
            </a:extLst>
          </p:cNvPr>
          <p:cNvGrpSpPr/>
          <p:nvPr/>
        </p:nvGrpSpPr>
        <p:grpSpPr>
          <a:xfrm>
            <a:off x="4069846" y="1271381"/>
            <a:ext cx="10503105" cy="1066268"/>
            <a:chOff x="0" y="0"/>
            <a:chExt cx="2317607" cy="406456"/>
          </a:xfrm>
        </p:grpSpPr>
        <p:sp>
          <p:nvSpPr>
            <p:cNvPr id="98" name="Freeform 162">
              <a:extLst>
                <a:ext uri="{FF2B5EF4-FFF2-40B4-BE49-F238E27FC236}">
                  <a16:creationId xmlns:a16="http://schemas.microsoft.com/office/drawing/2014/main" id="{D87FCC07-4DEC-A126-77FB-5D1D1ADC8AA6}"/>
                </a:ext>
              </a:extLst>
            </p:cNvPr>
            <p:cNvSpPr/>
            <p:nvPr/>
          </p:nvSpPr>
          <p:spPr>
            <a:xfrm>
              <a:off x="0" y="0"/>
              <a:ext cx="2317607" cy="406456"/>
            </a:xfrm>
            <a:custGeom>
              <a:avLst/>
              <a:gdLst/>
              <a:ahLst/>
              <a:cxnLst/>
              <a:rect l="l" t="t" r="r" b="b"/>
              <a:pathLst>
                <a:path w="2317607" h="406456">
                  <a:moveTo>
                    <a:pt x="100433" y="0"/>
                  </a:moveTo>
                  <a:lnTo>
                    <a:pt x="2217174" y="0"/>
                  </a:lnTo>
                  <a:cubicBezTo>
                    <a:pt x="2272642" y="0"/>
                    <a:pt x="2317607" y="44965"/>
                    <a:pt x="2317607" y="100433"/>
                  </a:cubicBezTo>
                  <a:lnTo>
                    <a:pt x="2317607" y="306023"/>
                  </a:lnTo>
                  <a:cubicBezTo>
                    <a:pt x="2317607" y="332659"/>
                    <a:pt x="2307026" y="358205"/>
                    <a:pt x="2288191" y="377039"/>
                  </a:cubicBezTo>
                  <a:cubicBezTo>
                    <a:pt x="2269356" y="395874"/>
                    <a:pt x="2243811" y="406456"/>
                    <a:pt x="2217174" y="406456"/>
                  </a:cubicBezTo>
                  <a:lnTo>
                    <a:pt x="100433" y="406456"/>
                  </a:lnTo>
                  <a:cubicBezTo>
                    <a:pt x="73796" y="406456"/>
                    <a:pt x="48251" y="395874"/>
                    <a:pt x="29416" y="377039"/>
                  </a:cubicBezTo>
                  <a:cubicBezTo>
                    <a:pt x="10581" y="358205"/>
                    <a:pt x="0" y="332659"/>
                    <a:pt x="0" y="306023"/>
                  </a:cubicBezTo>
                  <a:lnTo>
                    <a:pt x="0" y="100433"/>
                  </a:lnTo>
                  <a:cubicBezTo>
                    <a:pt x="0" y="73796"/>
                    <a:pt x="10581" y="48251"/>
                    <a:pt x="29416" y="29416"/>
                  </a:cubicBezTo>
                  <a:cubicBezTo>
                    <a:pt x="48251" y="10581"/>
                    <a:pt x="73796" y="0"/>
                    <a:pt x="100433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100" name="TextBox 163">
              <a:extLst>
                <a:ext uri="{FF2B5EF4-FFF2-40B4-BE49-F238E27FC236}">
                  <a16:creationId xmlns:a16="http://schemas.microsoft.com/office/drawing/2014/main" id="{0EE2BCA4-760F-1AD6-1B6F-FC8013578BFC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4501" tIns="44501" rIns="44501" bIns="44501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sp>
        <p:nvSpPr>
          <p:cNvPr id="101" name="TextBox 164">
            <a:extLst>
              <a:ext uri="{FF2B5EF4-FFF2-40B4-BE49-F238E27FC236}">
                <a16:creationId xmlns:a16="http://schemas.microsoft.com/office/drawing/2014/main" id="{F15AC48F-E3B4-7C42-0623-45D6E021B4C0}"/>
              </a:ext>
            </a:extLst>
          </p:cNvPr>
          <p:cNvSpPr txBox="1"/>
          <p:nvPr/>
        </p:nvSpPr>
        <p:spPr>
          <a:xfrm>
            <a:off x="4344708" y="1358073"/>
            <a:ext cx="10092527" cy="8424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96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1.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thức</a:t>
            </a: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hằng</a:t>
            </a: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số</a:t>
            </a: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endParaRPr kumimoji="0" lang="en-US" sz="5800" b="1" i="0" u="none" strike="noStrike" kern="1200" cap="none" spc="0" normalizeH="0" baseline="0" noProof="0" dirty="0">
              <a:ln>
                <a:noFill/>
              </a:ln>
              <a:solidFill>
                <a:srgbClr val="503D36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" grpId="0"/>
      <p:bldP spid="1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Picture 126">
            <a:extLst>
              <a:ext uri="{FF2B5EF4-FFF2-40B4-BE49-F238E27FC236}">
                <a16:creationId xmlns:a16="http://schemas.microsoft.com/office/drawing/2014/main" id="{22EE5CE7-1E6D-5FA5-4074-A50457D0F8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774244" y="-237450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47871" y="901236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58" name="Freeform 5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1" name="Freeform 6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564542" y="1331671"/>
            <a:ext cx="2186870" cy="1191585"/>
            <a:chOff x="0" y="0"/>
            <a:chExt cx="595553" cy="324506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E76262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666322" y="1419581"/>
            <a:ext cx="1998307" cy="1015766"/>
            <a:chOff x="0" y="0"/>
            <a:chExt cx="544201" cy="276625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E76262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289181" y="2598129"/>
            <a:ext cx="9607778" cy="6269289"/>
            <a:chOff x="0" y="0"/>
            <a:chExt cx="1789859" cy="1219628"/>
          </a:xfrm>
        </p:grpSpPr>
        <p:sp>
          <p:nvSpPr>
            <p:cNvPr id="91" name="Freeform 91"/>
            <p:cNvSpPr/>
            <p:nvPr/>
          </p:nvSpPr>
          <p:spPr>
            <a:xfrm>
              <a:off x="0" y="0"/>
              <a:ext cx="1789859" cy="1219628"/>
            </a:xfrm>
            <a:custGeom>
              <a:avLst/>
              <a:gdLst/>
              <a:ahLst/>
              <a:cxnLst/>
              <a:rect l="l" t="t" r="r" b="b"/>
              <a:pathLst>
                <a:path w="1789859" h="1219628">
                  <a:moveTo>
                    <a:pt x="68353" y="0"/>
                  </a:moveTo>
                  <a:lnTo>
                    <a:pt x="1721506" y="0"/>
                  </a:lnTo>
                  <a:cubicBezTo>
                    <a:pt x="1739635" y="0"/>
                    <a:pt x="1757020" y="7201"/>
                    <a:pt x="1769839" y="20020"/>
                  </a:cubicBezTo>
                  <a:cubicBezTo>
                    <a:pt x="1782657" y="32839"/>
                    <a:pt x="1789859" y="50224"/>
                    <a:pt x="1789859" y="68353"/>
                  </a:cubicBezTo>
                  <a:lnTo>
                    <a:pt x="1789859" y="1151275"/>
                  </a:lnTo>
                  <a:cubicBezTo>
                    <a:pt x="1789859" y="1189026"/>
                    <a:pt x="1759257" y="1219628"/>
                    <a:pt x="1721506" y="1219628"/>
                  </a:cubicBezTo>
                  <a:lnTo>
                    <a:pt x="68353" y="1219628"/>
                  </a:lnTo>
                  <a:cubicBezTo>
                    <a:pt x="30602" y="1219628"/>
                    <a:pt x="0" y="1189026"/>
                    <a:pt x="0" y="1151275"/>
                  </a:cubicBezTo>
                  <a:lnTo>
                    <a:pt x="0" y="68353"/>
                  </a:lnTo>
                  <a:cubicBezTo>
                    <a:pt x="0" y="30602"/>
                    <a:pt x="30602" y="0"/>
                    <a:pt x="68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pic>
        <p:nvPicPr>
          <p:cNvPr id="96" name="Picture 96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1255237">
            <a:off x="2165840" y="8232584"/>
            <a:ext cx="1180043" cy="812600"/>
          </a:xfrm>
          <a:prstGeom prst="rect">
            <a:avLst/>
          </a:prstGeom>
        </p:spPr>
      </p:pic>
      <p:pic>
        <p:nvPicPr>
          <p:cNvPr id="97" name="Picture 97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298565" flipH="1">
            <a:off x="3101140" y="8573532"/>
            <a:ext cx="728793" cy="501861"/>
          </a:xfrm>
          <a:prstGeom prst="rect">
            <a:avLst/>
          </a:prstGeom>
        </p:spPr>
      </p:pic>
      <p:grpSp>
        <p:nvGrpSpPr>
          <p:cNvPr id="99" name="Group 99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0" name="TextBox 100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6" name="TextBox 106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7" name="TextBox 107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93" name="Rectangle 2">
            <a:extLst>
              <a:ext uri="{FF2B5EF4-FFF2-40B4-BE49-F238E27FC236}">
                <a16:creationId xmlns:a16="http://schemas.microsoft.com/office/drawing/2014/main" id="{316009FD-D8DA-6A88-9FC7-92214E3E0E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851" y="2781144"/>
            <a:ext cx="678583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Với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alt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một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alt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alt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alt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thuận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alt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nghịch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alt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bất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alt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kì</a:t>
            </a:r>
            <a:endParaRPr kumimoji="0" lang="en-US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A601F373-042C-F3B9-C6BA-3694CFCA647B}"/>
              </a:ext>
            </a:extLst>
          </p:cNvPr>
          <p:cNvSpPr txBox="1"/>
          <p:nvPr/>
        </p:nvSpPr>
        <p:spPr>
          <a:xfrm>
            <a:off x="4452218" y="6582976"/>
            <a:ext cx="7761900" cy="2215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</a:t>
            </a:r>
            <a:r>
              <a:rPr kumimoji="0" lang="en-US" sz="2800" b="1" i="0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: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hằng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số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[X]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: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nồng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mol ở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trạng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thái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a, b, c, d: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Hệ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số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tỉ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lượng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của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các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chất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A, B, C, D 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trong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PTHH.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graphicFrame>
        <p:nvGraphicFramePr>
          <p:cNvPr id="95" name="Object 94">
            <a:extLst>
              <a:ext uri="{FF2B5EF4-FFF2-40B4-BE49-F238E27FC236}">
                <a16:creationId xmlns:a16="http://schemas.microsoft.com/office/drawing/2014/main" id="{C6533482-1B53-14EF-D4FB-CC9F7244196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503089" y="3294575"/>
          <a:ext cx="4306860" cy="7600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1511280" imgH="266400" progId="Equation.DSMT4">
                  <p:embed/>
                </p:oleObj>
              </mc:Choice>
              <mc:Fallback>
                <p:oleObj name="Equation" r:id="rId8" imgW="1511280" imgH="266400" progId="Equation.DSMT4">
                  <p:embed/>
                  <p:pic>
                    <p:nvPicPr>
                      <p:cNvPr id="95" name="Object 94">
                        <a:extLst>
                          <a:ext uri="{FF2B5EF4-FFF2-40B4-BE49-F238E27FC236}">
                            <a16:creationId xmlns:a16="http://schemas.microsoft.com/office/drawing/2014/main" id="{C6533482-1B53-14EF-D4FB-CC9F7244196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503089" y="3294575"/>
                        <a:ext cx="4306860" cy="7600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8" name="Picture 97">
            <a:extLst>
              <a:ext uri="{FF2B5EF4-FFF2-40B4-BE49-F238E27FC236}">
                <a16:creationId xmlns:a16="http://schemas.microsoft.com/office/drawing/2014/main" id="{6519B339-5327-540A-DBE5-8FBE46C13D8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97113" y="4181031"/>
            <a:ext cx="5403793" cy="1891524"/>
          </a:xfrm>
          <a:prstGeom prst="rect">
            <a:avLst/>
          </a:prstGeom>
          <a:ln w="19050">
            <a:solidFill>
              <a:srgbClr val="009999"/>
            </a:solidFill>
            <a:prstDash val="sysDash"/>
          </a:ln>
        </p:spPr>
      </p:pic>
      <p:sp>
        <p:nvSpPr>
          <p:cNvPr id="113" name="Oval 112">
            <a:extLst>
              <a:ext uri="{FF2B5EF4-FFF2-40B4-BE49-F238E27FC236}">
                <a16:creationId xmlns:a16="http://schemas.microsoft.com/office/drawing/2014/main" id="{102A1DE4-586C-97EE-66E7-5169205CABD6}"/>
              </a:ext>
            </a:extLst>
          </p:cNvPr>
          <p:cNvSpPr/>
          <p:nvPr/>
        </p:nvSpPr>
        <p:spPr>
          <a:xfrm>
            <a:off x="4113712" y="6796094"/>
            <a:ext cx="238070" cy="245973"/>
          </a:xfrm>
          <a:prstGeom prst="ellipse">
            <a:avLst/>
          </a:prstGeom>
          <a:solidFill>
            <a:srgbClr val="FF7C8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EB3E0FCF-9935-C124-9675-9FB737C82CD3}"/>
              </a:ext>
            </a:extLst>
          </p:cNvPr>
          <p:cNvSpPr/>
          <p:nvPr/>
        </p:nvSpPr>
        <p:spPr>
          <a:xfrm>
            <a:off x="4136083" y="7374881"/>
            <a:ext cx="238070" cy="245973"/>
          </a:xfrm>
          <a:prstGeom prst="ellipse">
            <a:avLst/>
          </a:prstGeom>
          <a:solidFill>
            <a:srgbClr val="FF7C8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DB8DAEE5-3895-F3A8-965C-503FFF1825E6}"/>
              </a:ext>
            </a:extLst>
          </p:cNvPr>
          <p:cNvSpPr/>
          <p:nvPr/>
        </p:nvSpPr>
        <p:spPr>
          <a:xfrm>
            <a:off x="4166217" y="7914130"/>
            <a:ext cx="238070" cy="245973"/>
          </a:xfrm>
          <a:prstGeom prst="ellipse">
            <a:avLst/>
          </a:prstGeom>
          <a:solidFill>
            <a:srgbClr val="FF7C8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grpSp>
        <p:nvGrpSpPr>
          <p:cNvPr id="114" name="Group 161">
            <a:extLst>
              <a:ext uri="{FF2B5EF4-FFF2-40B4-BE49-F238E27FC236}">
                <a16:creationId xmlns:a16="http://schemas.microsoft.com/office/drawing/2014/main" id="{82B23616-3B03-B475-40E9-F372EE39240F}"/>
              </a:ext>
            </a:extLst>
          </p:cNvPr>
          <p:cNvGrpSpPr/>
          <p:nvPr/>
        </p:nvGrpSpPr>
        <p:grpSpPr>
          <a:xfrm>
            <a:off x="3697812" y="1035468"/>
            <a:ext cx="10503105" cy="1066268"/>
            <a:chOff x="0" y="0"/>
            <a:chExt cx="2317607" cy="406456"/>
          </a:xfrm>
        </p:grpSpPr>
        <p:sp>
          <p:nvSpPr>
            <p:cNvPr id="115" name="Freeform 162">
              <a:extLst>
                <a:ext uri="{FF2B5EF4-FFF2-40B4-BE49-F238E27FC236}">
                  <a16:creationId xmlns:a16="http://schemas.microsoft.com/office/drawing/2014/main" id="{1F89D28F-78D5-0F54-DE2C-67CB888FDE8E}"/>
                </a:ext>
              </a:extLst>
            </p:cNvPr>
            <p:cNvSpPr/>
            <p:nvPr/>
          </p:nvSpPr>
          <p:spPr>
            <a:xfrm>
              <a:off x="0" y="0"/>
              <a:ext cx="2317607" cy="406456"/>
            </a:xfrm>
            <a:custGeom>
              <a:avLst/>
              <a:gdLst/>
              <a:ahLst/>
              <a:cxnLst/>
              <a:rect l="l" t="t" r="r" b="b"/>
              <a:pathLst>
                <a:path w="2317607" h="406456">
                  <a:moveTo>
                    <a:pt x="100433" y="0"/>
                  </a:moveTo>
                  <a:lnTo>
                    <a:pt x="2217174" y="0"/>
                  </a:lnTo>
                  <a:cubicBezTo>
                    <a:pt x="2272642" y="0"/>
                    <a:pt x="2317607" y="44965"/>
                    <a:pt x="2317607" y="100433"/>
                  </a:cubicBezTo>
                  <a:lnTo>
                    <a:pt x="2317607" y="306023"/>
                  </a:lnTo>
                  <a:cubicBezTo>
                    <a:pt x="2317607" y="332659"/>
                    <a:pt x="2307026" y="358205"/>
                    <a:pt x="2288191" y="377039"/>
                  </a:cubicBezTo>
                  <a:cubicBezTo>
                    <a:pt x="2269356" y="395874"/>
                    <a:pt x="2243811" y="406456"/>
                    <a:pt x="2217174" y="406456"/>
                  </a:cubicBezTo>
                  <a:lnTo>
                    <a:pt x="100433" y="406456"/>
                  </a:lnTo>
                  <a:cubicBezTo>
                    <a:pt x="73796" y="406456"/>
                    <a:pt x="48251" y="395874"/>
                    <a:pt x="29416" y="377039"/>
                  </a:cubicBezTo>
                  <a:cubicBezTo>
                    <a:pt x="10581" y="358205"/>
                    <a:pt x="0" y="332659"/>
                    <a:pt x="0" y="306023"/>
                  </a:cubicBezTo>
                  <a:lnTo>
                    <a:pt x="0" y="100433"/>
                  </a:lnTo>
                  <a:cubicBezTo>
                    <a:pt x="0" y="73796"/>
                    <a:pt x="10581" y="48251"/>
                    <a:pt x="29416" y="29416"/>
                  </a:cubicBezTo>
                  <a:cubicBezTo>
                    <a:pt x="48251" y="10581"/>
                    <a:pt x="73796" y="0"/>
                    <a:pt x="100433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116" name="TextBox 163">
              <a:extLst>
                <a:ext uri="{FF2B5EF4-FFF2-40B4-BE49-F238E27FC236}">
                  <a16:creationId xmlns:a16="http://schemas.microsoft.com/office/drawing/2014/main" id="{93145000-97B4-7B1C-72A3-FE733B423193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4501" tIns="44501" rIns="44501" bIns="44501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sp>
        <p:nvSpPr>
          <p:cNvPr id="117" name="TextBox 164">
            <a:extLst>
              <a:ext uri="{FF2B5EF4-FFF2-40B4-BE49-F238E27FC236}">
                <a16:creationId xmlns:a16="http://schemas.microsoft.com/office/drawing/2014/main" id="{B28FC34B-A7A0-05EE-4681-F3284936EE5F}"/>
              </a:ext>
            </a:extLst>
          </p:cNvPr>
          <p:cNvSpPr txBox="1"/>
          <p:nvPr/>
        </p:nvSpPr>
        <p:spPr>
          <a:xfrm>
            <a:off x="3972674" y="1122160"/>
            <a:ext cx="10092527" cy="8424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96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1.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thức</a:t>
            </a: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hằng</a:t>
            </a: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số</a:t>
            </a: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58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5800" b="1" i="0" u="none" strike="noStrike" kern="1200" cap="none" spc="0" normalizeH="0" baseline="0" noProof="0" dirty="0" err="1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endParaRPr kumimoji="0" lang="en-US" sz="5800" b="1" i="0" u="none" strike="noStrike" kern="1200" cap="none" spc="0" normalizeH="0" baseline="0" noProof="0" dirty="0">
              <a:ln>
                <a:noFill/>
              </a:ln>
              <a:solidFill>
                <a:srgbClr val="503D36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pic>
        <p:nvPicPr>
          <p:cNvPr id="109" name="Picture 2">
            <a:extLst>
              <a:ext uri="{FF2B5EF4-FFF2-40B4-BE49-F238E27FC236}">
                <a16:creationId xmlns:a16="http://schemas.microsoft.com/office/drawing/2014/main" id="{24C144BE-E4F0-2D26-78E6-B34489A11222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 flipH="1">
            <a:off x="12050234" y="3522165"/>
            <a:ext cx="3142206" cy="3596229"/>
          </a:xfrm>
          <a:prstGeom prst="rect">
            <a:avLst/>
          </a:prstGeom>
        </p:spPr>
      </p:pic>
      <p:pic>
        <p:nvPicPr>
          <p:cNvPr id="110" name="Picture 11">
            <a:extLst>
              <a:ext uri="{FF2B5EF4-FFF2-40B4-BE49-F238E27FC236}">
                <a16:creationId xmlns:a16="http://schemas.microsoft.com/office/drawing/2014/main" id="{785AEC1A-5CFB-BF7C-E9B4-31B2193C20EE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11967064" y="6606302"/>
            <a:ext cx="4527520" cy="246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866875"/>
      </p:ext>
    </p:extLst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" grpId="0"/>
      <p:bldP spid="94" grpId="0"/>
      <p:bldP spid="113" grpId="0" animBg="1"/>
      <p:bldP spid="125" grpId="0" animBg="1"/>
      <p:bldP spid="12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9" name="Group 29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30" name="Group 3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6" name="Group 36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7" name="Group 37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3" name="Group 43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0" name="Group 50"/>
          <p:cNvGrpSpPr/>
          <p:nvPr/>
        </p:nvGrpSpPr>
        <p:grpSpPr>
          <a:xfrm>
            <a:off x="15564542" y="5190915"/>
            <a:ext cx="2186870" cy="1191585"/>
            <a:chOff x="0" y="0"/>
            <a:chExt cx="2915827" cy="1588780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sp>
        <p:nvSpPr>
          <p:cNvPr id="93" name="Freeform 93"/>
          <p:cNvSpPr/>
          <p:nvPr/>
        </p:nvSpPr>
        <p:spPr>
          <a:xfrm>
            <a:off x="3504392" y="1244702"/>
            <a:ext cx="11084624" cy="1079998"/>
          </a:xfrm>
          <a:custGeom>
            <a:avLst/>
            <a:gdLst/>
            <a:ahLst/>
            <a:cxnLst/>
            <a:rect l="l" t="t" r="r" b="b"/>
            <a:pathLst>
              <a:path w="2557297" h="344845">
                <a:moveTo>
                  <a:pt x="101551" y="0"/>
                </a:moveTo>
                <a:lnTo>
                  <a:pt x="2455745" y="0"/>
                </a:lnTo>
                <a:cubicBezTo>
                  <a:pt x="2482678" y="0"/>
                  <a:pt x="2508509" y="10699"/>
                  <a:pt x="2527553" y="29744"/>
                </a:cubicBezTo>
                <a:cubicBezTo>
                  <a:pt x="2546598" y="48788"/>
                  <a:pt x="2557297" y="74618"/>
                  <a:pt x="2557297" y="101551"/>
                </a:cubicBezTo>
                <a:lnTo>
                  <a:pt x="2557297" y="243294"/>
                </a:lnTo>
                <a:cubicBezTo>
                  <a:pt x="2557297" y="299379"/>
                  <a:pt x="2511831" y="344845"/>
                  <a:pt x="2455745" y="344845"/>
                </a:cubicBezTo>
                <a:lnTo>
                  <a:pt x="101551" y="344845"/>
                </a:lnTo>
                <a:cubicBezTo>
                  <a:pt x="45466" y="344845"/>
                  <a:pt x="0" y="299379"/>
                  <a:pt x="0" y="243294"/>
                </a:cubicBezTo>
                <a:lnTo>
                  <a:pt x="0" y="101551"/>
                </a:lnTo>
                <a:cubicBezTo>
                  <a:pt x="0" y="45466"/>
                  <a:pt x="45466" y="0"/>
                  <a:pt x="101551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47625">
            <a:solidFill>
              <a:srgbClr val="E76262"/>
            </a:solidFill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grpSp>
        <p:nvGrpSpPr>
          <p:cNvPr id="97" name="Group 97"/>
          <p:cNvGrpSpPr/>
          <p:nvPr/>
        </p:nvGrpSpPr>
        <p:grpSpPr>
          <a:xfrm>
            <a:off x="8191465" y="2935228"/>
            <a:ext cx="1524303" cy="1493501"/>
            <a:chOff x="0" y="0"/>
            <a:chExt cx="812800" cy="812800"/>
          </a:xfrm>
        </p:grpSpPr>
        <p:sp>
          <p:nvSpPr>
            <p:cNvPr id="98" name="Freeform 9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E78462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9" name="TextBox 99"/>
            <p:cNvSpPr txBox="1"/>
            <p:nvPr/>
          </p:nvSpPr>
          <p:spPr>
            <a:xfrm>
              <a:off x="76200" y="-38100"/>
              <a:ext cx="660400" cy="77470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8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0" i="0" u="none" strike="noStrike" kern="1200" cap="none" spc="0" normalizeH="0" baseline="0" noProof="0" dirty="0">
                  <a:ln>
                    <a:noFill/>
                  </a:ln>
                  <a:solidFill>
                    <a:srgbClr val="FCF4E8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01</a:t>
              </a:r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8210971" y="5938196"/>
            <a:ext cx="1553186" cy="1464507"/>
            <a:chOff x="0" y="0"/>
            <a:chExt cx="812800" cy="812800"/>
          </a:xfrm>
        </p:grpSpPr>
        <p:sp>
          <p:nvSpPr>
            <p:cNvPr id="107" name="Freeform 10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E78462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108" name="TextBox 108"/>
            <p:cNvSpPr txBox="1"/>
            <p:nvPr/>
          </p:nvSpPr>
          <p:spPr>
            <a:xfrm>
              <a:off x="76200" y="-38100"/>
              <a:ext cx="660400" cy="77470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84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0" i="0" u="none" strike="noStrike" kern="1200" cap="none" spc="0" normalizeH="0" baseline="0" noProof="0" dirty="0">
                  <a:ln>
                    <a:noFill/>
                  </a:ln>
                  <a:solidFill>
                    <a:srgbClr val="FCF4E8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02</a:t>
              </a:r>
            </a:p>
          </p:txBody>
        </p:sp>
      </p:grpSp>
      <p:pic>
        <p:nvPicPr>
          <p:cNvPr id="117" name="Picture 117"/>
          <p:cNvPicPr>
            <a:picLocks noChangeAspect="1"/>
          </p:cNvPicPr>
          <p:nvPr/>
        </p:nvPicPr>
        <p:blipFill>
          <a:blip r:embed="rId6"/>
          <a:srcRect l="54959" t="81598" r="22493"/>
          <a:stretch>
            <a:fillRect/>
          </a:stretch>
        </p:blipFill>
        <p:spPr>
          <a:xfrm rot="-5506325">
            <a:off x="2546023" y="6899478"/>
            <a:ext cx="1149928" cy="791862"/>
          </a:xfrm>
          <a:prstGeom prst="rect">
            <a:avLst/>
          </a:prstGeom>
        </p:spPr>
      </p:pic>
      <p:grpSp>
        <p:nvGrpSpPr>
          <p:cNvPr id="118" name="Group 118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19" name="TextBox 119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0" name="TextBox 120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1" name="TextBox 121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2" name="TextBox 122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3" name="TextBox 123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4" name="TextBox 124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5" name="TextBox 125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6" name="TextBox 126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7" name="TextBox 127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36" name="Picture 136"/>
          <p:cNvPicPr>
            <a:picLocks noChangeAspect="1"/>
          </p:cNvPicPr>
          <p:nvPr/>
        </p:nvPicPr>
        <p:blipFill>
          <a:blip r:embed="rId6"/>
          <a:srcRect l="54959" t="81598" r="22493"/>
          <a:stretch>
            <a:fillRect/>
          </a:stretch>
        </p:blipFill>
        <p:spPr>
          <a:xfrm rot="-5262132" flipV="1">
            <a:off x="15119953" y="1365479"/>
            <a:ext cx="1149928" cy="791862"/>
          </a:xfrm>
          <a:prstGeom prst="rect">
            <a:avLst/>
          </a:prstGeom>
        </p:spPr>
      </p:pic>
      <p:sp>
        <p:nvSpPr>
          <p:cNvPr id="143" name="TextBox 108">
            <a:extLst>
              <a:ext uri="{FF2B5EF4-FFF2-40B4-BE49-F238E27FC236}">
                <a16:creationId xmlns:a16="http://schemas.microsoft.com/office/drawing/2014/main" id="{248EF09F-5269-E141-0626-557DB083434A}"/>
              </a:ext>
            </a:extLst>
          </p:cNvPr>
          <p:cNvSpPr txBox="1"/>
          <p:nvPr/>
        </p:nvSpPr>
        <p:spPr>
          <a:xfrm>
            <a:off x="3832255" y="1433266"/>
            <a:ext cx="10591980" cy="7129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21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Ý NGHĨA CỦA BIỂU THỨC HẰNG SỐ CÂN BẰNG</a:t>
            </a:r>
          </a:p>
        </p:txBody>
      </p:sp>
      <p:pic>
        <p:nvPicPr>
          <p:cNvPr id="144" name="Picture 143">
            <a:extLst>
              <a:ext uri="{FF2B5EF4-FFF2-40B4-BE49-F238E27FC236}">
                <a16:creationId xmlns:a16="http://schemas.microsoft.com/office/drawing/2014/main" id="{48E0F68B-67C1-DEB0-D13B-4A27A136943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3903" t="27573" r="45235" b="24792"/>
          <a:stretch/>
        </p:blipFill>
        <p:spPr>
          <a:xfrm>
            <a:off x="2367668" y="4410851"/>
            <a:ext cx="5552477" cy="1955048"/>
          </a:xfrm>
          <a:prstGeom prst="rect">
            <a:avLst/>
          </a:prstGeom>
        </p:spPr>
      </p:pic>
      <p:sp>
        <p:nvSpPr>
          <p:cNvPr id="150" name="TextBox 149">
            <a:extLst>
              <a:ext uri="{FF2B5EF4-FFF2-40B4-BE49-F238E27FC236}">
                <a16:creationId xmlns:a16="http://schemas.microsoft.com/office/drawing/2014/main" id="{CCD9C98C-083C-5D8E-5C32-4DC5901139CD}"/>
              </a:ext>
            </a:extLst>
          </p:cNvPr>
          <p:cNvSpPr txBox="1"/>
          <p:nvPr/>
        </p:nvSpPr>
        <p:spPr>
          <a:xfrm>
            <a:off x="9953113" y="3127875"/>
            <a:ext cx="594899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</a:t>
            </a:r>
            <a:r>
              <a:rPr kumimoji="0" lang="vi-VN" sz="4000" b="1" i="0" u="none" strike="noStrike" kern="1200" cap="none" spc="0" normalizeH="0" baseline="-2500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</a:t>
            </a: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càng lớn thì phản ứng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thuận càng chiếm ưu thế hơn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.</a:t>
            </a:r>
            <a:endParaRPr kumimoji="0" lang="vi-VN" sz="4000" b="1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52" name="TextBox 151">
            <a:extLst>
              <a:ext uri="{FF2B5EF4-FFF2-40B4-BE49-F238E27FC236}">
                <a16:creationId xmlns:a16="http://schemas.microsoft.com/office/drawing/2014/main" id="{D344E3F4-E8AE-FDCF-94CD-44B59B4286CA}"/>
              </a:ext>
            </a:extLst>
          </p:cNvPr>
          <p:cNvSpPr txBox="1"/>
          <p:nvPr/>
        </p:nvSpPr>
        <p:spPr>
          <a:xfrm>
            <a:off x="9982652" y="6187935"/>
            <a:ext cx="6029871" cy="22402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</a:t>
            </a:r>
            <a:r>
              <a:rPr kumimoji="0" lang="vi-VN" sz="4000" b="1" i="0" u="none" strike="noStrike" kern="1200" cap="none" spc="0" normalizeH="0" baseline="-2500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 </a:t>
            </a: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càng nhỏ thì phản ứng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nghịch càng chiếm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ưu thế hơn.</a:t>
            </a:r>
            <a:endParaRPr kumimoji="0" lang="zh-CN" altLang="en-US" sz="4000" b="1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latin typeface="Cambria"/>
              <a:cs typeface="+mn-ea"/>
              <a:sym typeface="+mn-lt"/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" grpId="0"/>
      <p:bldP spid="15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9" name="Group 29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30" name="Group 3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6" name="Group 36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7" name="Group 37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3" name="Group 43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0" name="Group 50"/>
          <p:cNvGrpSpPr/>
          <p:nvPr/>
        </p:nvGrpSpPr>
        <p:grpSpPr>
          <a:xfrm>
            <a:off x="15564542" y="5190915"/>
            <a:ext cx="2186870" cy="1191585"/>
            <a:chOff x="0" y="0"/>
            <a:chExt cx="2915827" cy="1588780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56211" y="1029823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118" name="Group 118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19" name="TextBox 119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0" name="TextBox 120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1" name="TextBox 121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2" name="TextBox 122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3" name="TextBox 123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4" name="TextBox 124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5" name="TextBox 125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6" name="TextBox 126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7" name="TextBox 127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91" name="TextBox 90">
            <a:extLst>
              <a:ext uri="{FF2B5EF4-FFF2-40B4-BE49-F238E27FC236}">
                <a16:creationId xmlns:a16="http://schemas.microsoft.com/office/drawing/2014/main" id="{FB35F19E-8C5E-2164-4E44-D9861DE69379}"/>
              </a:ext>
            </a:extLst>
          </p:cNvPr>
          <p:cNvSpPr txBox="1"/>
          <p:nvPr/>
        </p:nvSpPr>
        <p:spPr>
          <a:xfrm>
            <a:off x="2610848" y="1429228"/>
            <a:ext cx="12060644" cy="2955681"/>
          </a:xfrm>
          <a:prstGeom prst="rect">
            <a:avLst/>
          </a:prstGeom>
          <a:solidFill>
            <a:srgbClr val="D3F5F4"/>
          </a:solidFill>
          <a:ln w="19050">
            <a:solidFill>
              <a:schemeClr val="tx1"/>
            </a:solidFill>
            <a:prstDash val="dashDot"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 err="1">
                <a:cs typeface="+mn-ea"/>
                <a:sym typeface="+mn-lt"/>
              </a:rPr>
              <a:t>Câu</a:t>
            </a:r>
            <a:r>
              <a:rPr lang="en-US" sz="3200" b="1" dirty="0">
                <a:cs typeface="+mn-ea"/>
                <a:sym typeface="+mn-lt"/>
              </a:rPr>
              <a:t> 2: </a:t>
            </a:r>
            <a:r>
              <a:rPr lang="en-US" sz="3200" dirty="0" err="1">
                <a:cs typeface="+mn-ea"/>
                <a:sym typeface="+mn-lt"/>
              </a:rPr>
              <a:t>Viết</a:t>
            </a:r>
            <a:r>
              <a:rPr lang="vi-VN" sz="3200" dirty="0">
                <a:cs typeface="+mn-ea"/>
                <a:sym typeface="+mn-lt"/>
              </a:rPr>
              <a:t> biểu thức hằng số cân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bằng</a:t>
            </a:r>
            <a:r>
              <a:rPr lang="vi-VN" sz="3200" dirty="0">
                <a:cs typeface="+mn-ea"/>
                <a:sym typeface="+mn-lt"/>
              </a:rPr>
              <a:t> cho các phản ứng sau</a:t>
            </a:r>
            <a:r>
              <a:rPr lang="en-US" sz="3200" dirty="0">
                <a:cs typeface="+mn-ea"/>
                <a:sym typeface="+mn-lt"/>
              </a:rPr>
              <a:t>:</a:t>
            </a:r>
          </a:p>
          <a:p>
            <a:pPr>
              <a:lnSpc>
                <a:spcPct val="150000"/>
              </a:lnSpc>
            </a:pPr>
            <a:endParaRPr lang="en-US" sz="3200" dirty="0"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endParaRPr lang="en-US" sz="3200" dirty="0"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endParaRPr lang="en-US" sz="3200" dirty="0">
              <a:cs typeface="+mn-ea"/>
              <a:sym typeface="+mn-lt"/>
            </a:endParaRPr>
          </a:p>
        </p:txBody>
      </p:sp>
      <p:graphicFrame>
        <p:nvGraphicFramePr>
          <p:cNvPr id="96" name="Object 95">
            <a:extLst>
              <a:ext uri="{FF2B5EF4-FFF2-40B4-BE49-F238E27FC236}">
                <a16:creationId xmlns:a16="http://schemas.microsoft.com/office/drawing/2014/main" id="{7789BAC7-C270-41FB-73DF-5EFF92A26B4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484215"/>
              </p:ext>
            </p:extLst>
          </p:nvPr>
        </p:nvGraphicFramePr>
        <p:xfrm>
          <a:off x="3530281" y="5374748"/>
          <a:ext cx="2706131" cy="13776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1054100" imgH="533400" progId="Equation.DSMT4">
                  <p:embed/>
                </p:oleObj>
              </mc:Choice>
              <mc:Fallback>
                <p:oleObj r:id="rId6" imgW="1054100" imgH="533400" progId="Equation.DSMT4">
                  <p:embed/>
                  <p:pic>
                    <p:nvPicPr>
                      <p:cNvPr id="16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0281" y="5374748"/>
                        <a:ext cx="2706131" cy="137766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0" name="Rectangle 99">
            <a:extLst>
              <a:ext uri="{FF2B5EF4-FFF2-40B4-BE49-F238E27FC236}">
                <a16:creationId xmlns:a16="http://schemas.microsoft.com/office/drawing/2014/main" id="{442D079A-67B8-E623-B66F-BAB4D064A79B}"/>
              </a:ext>
            </a:extLst>
          </p:cNvPr>
          <p:cNvSpPr/>
          <p:nvPr/>
        </p:nvSpPr>
        <p:spPr>
          <a:xfrm>
            <a:off x="3700936" y="7826128"/>
            <a:ext cx="2984605" cy="6419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  <a:tabLst>
                <a:tab pos="179705" algn="l"/>
                <a:tab pos="3420110" algn="l"/>
                <a:tab pos="5039995" algn="l"/>
              </a:tabLst>
            </a:pPr>
            <a:r>
              <a:rPr lang="en-US" sz="3600" dirty="0">
                <a:solidFill>
                  <a:srgbClr val="000000"/>
                </a:solidFill>
                <a:cs typeface="+mn-ea"/>
                <a:sym typeface="+mn-lt"/>
              </a:rPr>
              <a:t>K</a:t>
            </a:r>
            <a:r>
              <a:rPr lang="en-US" sz="3600" baseline="-25000" dirty="0">
                <a:solidFill>
                  <a:srgbClr val="000000"/>
                </a:solidFill>
                <a:cs typeface="+mn-ea"/>
                <a:sym typeface="+mn-lt"/>
              </a:rPr>
              <a:t>c</a:t>
            </a:r>
            <a:r>
              <a:rPr lang="en-US" sz="3600" dirty="0">
                <a:solidFill>
                  <a:srgbClr val="000000"/>
                </a:solidFill>
                <a:cs typeface="+mn-ea"/>
                <a:sym typeface="+mn-lt"/>
              </a:rPr>
              <a:t> = [CO</a:t>
            </a:r>
            <a:r>
              <a:rPr lang="en-US" sz="3600" baseline="-25000" dirty="0">
                <a:solidFill>
                  <a:srgbClr val="000000"/>
                </a:solidFill>
                <a:cs typeface="+mn-ea"/>
                <a:sym typeface="+mn-lt"/>
              </a:rPr>
              <a:t>2</a:t>
            </a:r>
            <a:r>
              <a:rPr lang="en-US" sz="3600" dirty="0">
                <a:solidFill>
                  <a:srgbClr val="000000"/>
                </a:solidFill>
                <a:cs typeface="+mn-ea"/>
                <a:sym typeface="+mn-lt"/>
              </a:rPr>
              <a:t>]</a:t>
            </a:r>
            <a:endParaRPr lang="en-US" sz="3600" dirty="0">
              <a:effectLst/>
              <a:cs typeface="+mn-ea"/>
              <a:sym typeface="+mn-lt"/>
            </a:endParaRPr>
          </a:p>
        </p:txBody>
      </p:sp>
      <p:graphicFrame>
        <p:nvGraphicFramePr>
          <p:cNvPr id="101" name="Object 100">
            <a:extLst>
              <a:ext uri="{FF2B5EF4-FFF2-40B4-BE49-F238E27FC236}">
                <a16:creationId xmlns:a16="http://schemas.microsoft.com/office/drawing/2014/main" id="{09B6602B-267F-7294-EBC1-34C61EC2DD7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90093694"/>
              </p:ext>
            </p:extLst>
          </p:nvPr>
        </p:nvGraphicFramePr>
        <p:xfrm>
          <a:off x="2500353" y="4438610"/>
          <a:ext cx="6476967" cy="8711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2171520" imgH="291960" progId="Equation.DSMT4">
                  <p:embed/>
                </p:oleObj>
              </mc:Choice>
              <mc:Fallback>
                <p:oleObj name="Equation" r:id="rId8" imgW="2171520" imgH="291960" progId="Equation.DSMT4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639C07D2-C300-2003-0FA7-DD0CCA9EAF5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500353" y="4438610"/>
                        <a:ext cx="6476967" cy="8711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" name="Object 101">
            <a:extLst>
              <a:ext uri="{FF2B5EF4-FFF2-40B4-BE49-F238E27FC236}">
                <a16:creationId xmlns:a16="http://schemas.microsoft.com/office/drawing/2014/main" id="{F8132FD3-BAB4-234B-DFD6-91C1A59F89C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99866606"/>
              </p:ext>
            </p:extLst>
          </p:nvPr>
        </p:nvGraphicFramePr>
        <p:xfrm>
          <a:off x="2453793" y="6943769"/>
          <a:ext cx="6055259" cy="733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0" imgW="2412720" imgH="291960" progId="Equation.DSMT4">
                  <p:embed/>
                </p:oleObj>
              </mc:Choice>
              <mc:Fallback>
                <p:oleObj name="Equation" r:id="rId10" imgW="2412720" imgH="291960" progId="Equation.DSMT4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528828E3-6851-1455-8E95-34138AD2840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453793" y="6943769"/>
                        <a:ext cx="6055259" cy="73300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" name="Object 91">
            <a:extLst>
              <a:ext uri="{FF2B5EF4-FFF2-40B4-BE49-F238E27FC236}">
                <a16:creationId xmlns:a16="http://schemas.microsoft.com/office/drawing/2014/main" id="{2CE650AD-E817-A904-094C-66C60C9B820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9864084"/>
              </p:ext>
            </p:extLst>
          </p:nvPr>
        </p:nvGraphicFramePr>
        <p:xfrm>
          <a:off x="2783280" y="2198110"/>
          <a:ext cx="5268765" cy="7089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6477000" imgH="871728" progId="Equation.DSMT4">
                  <p:embed/>
                </p:oleObj>
              </mc:Choice>
              <mc:Fallback>
                <p:oleObj name="Equation" r:id="rId8" imgW="6477000" imgH="871728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783280" y="2198110"/>
                        <a:ext cx="5268765" cy="7089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3" name="Object 92">
            <a:extLst>
              <a:ext uri="{FF2B5EF4-FFF2-40B4-BE49-F238E27FC236}">
                <a16:creationId xmlns:a16="http://schemas.microsoft.com/office/drawing/2014/main" id="{7A0F82B1-CAAC-0B4C-AC08-34359C4E56C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99851283"/>
              </p:ext>
            </p:extLst>
          </p:nvPr>
        </p:nvGraphicFramePr>
        <p:xfrm>
          <a:off x="2735892" y="2993466"/>
          <a:ext cx="6054725" cy="733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0" imgW="6054916" imgH="733290" progId="Equation.DSMT4">
                  <p:embed/>
                </p:oleObj>
              </mc:Choice>
              <mc:Fallback>
                <p:oleObj name="Equation" r:id="rId10" imgW="6054916" imgH="73329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735892" y="2993466"/>
                        <a:ext cx="6054725" cy="733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" name="Object 93">
            <a:extLst>
              <a:ext uri="{FF2B5EF4-FFF2-40B4-BE49-F238E27FC236}">
                <a16:creationId xmlns:a16="http://schemas.microsoft.com/office/drawing/2014/main" id="{54817411-4BDF-1FC1-5FC8-6FF96A1FC5D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0058393"/>
              </p:ext>
            </p:extLst>
          </p:nvPr>
        </p:nvGraphicFramePr>
        <p:xfrm>
          <a:off x="8855075" y="2249488"/>
          <a:ext cx="5326063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4" imgW="2666880" imgH="342720" progId="Equation.DSMT4">
                  <p:embed/>
                </p:oleObj>
              </mc:Choice>
              <mc:Fallback>
                <p:oleObj name="Equation" r:id="rId14" imgW="2666880" imgH="34272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8855075" y="2249488"/>
                        <a:ext cx="5326063" cy="685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" name="Object 96">
            <a:extLst>
              <a:ext uri="{FF2B5EF4-FFF2-40B4-BE49-F238E27FC236}">
                <a16:creationId xmlns:a16="http://schemas.microsoft.com/office/drawing/2014/main" id="{6AC70E99-293D-09CB-760C-AC0A38C916E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64885922"/>
              </p:ext>
            </p:extLst>
          </p:nvPr>
        </p:nvGraphicFramePr>
        <p:xfrm>
          <a:off x="11793538" y="5475288"/>
          <a:ext cx="2589212" cy="1154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6" imgW="1282680" imgH="571320" progId="Equation.DSMT4">
                  <p:embed/>
                </p:oleObj>
              </mc:Choice>
              <mc:Fallback>
                <p:oleObj name="Equation" r:id="rId16" imgW="1282680" imgH="57132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11793538" y="5475288"/>
                        <a:ext cx="2589212" cy="11541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8" name="Object 97">
            <a:extLst>
              <a:ext uri="{FF2B5EF4-FFF2-40B4-BE49-F238E27FC236}">
                <a16:creationId xmlns:a16="http://schemas.microsoft.com/office/drawing/2014/main" id="{64BE5664-FAC1-30E2-E2EA-DE27E5B8930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2345815"/>
              </p:ext>
            </p:extLst>
          </p:nvPr>
        </p:nvGraphicFramePr>
        <p:xfrm>
          <a:off x="10151690" y="4714511"/>
          <a:ext cx="5326063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4" imgW="5326613" imgH="686062" progId="Equation.DSMT4">
                  <p:embed/>
                </p:oleObj>
              </mc:Choice>
              <mc:Fallback>
                <p:oleObj name="Equation" r:id="rId14" imgW="5326613" imgH="686062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10151690" y="4714511"/>
                        <a:ext cx="5326063" cy="685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729043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 animBg="1"/>
      <p:bldP spid="10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9" name="Group 29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30" name="Group 3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6" name="Group 36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7" name="Group 37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3" name="Group 43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0" name="Group 50"/>
          <p:cNvGrpSpPr/>
          <p:nvPr/>
        </p:nvGrpSpPr>
        <p:grpSpPr>
          <a:xfrm>
            <a:off x="15564542" y="5190915"/>
            <a:ext cx="2186870" cy="1191585"/>
            <a:chOff x="0" y="0"/>
            <a:chExt cx="2915827" cy="1588780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56211" y="1029823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118" name="Group 118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19" name="TextBox 119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0" name="TextBox 120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1" name="TextBox 121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2" name="TextBox 122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3" name="TextBox 123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4" name="TextBox 124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5" name="TextBox 125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6" name="TextBox 126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7" name="TextBox 127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92" name="TextBox 91">
            <a:extLst>
              <a:ext uri="{FF2B5EF4-FFF2-40B4-BE49-F238E27FC236}">
                <a16:creationId xmlns:a16="http://schemas.microsoft.com/office/drawing/2014/main" id="{917F8BAA-B872-A75B-18D3-D646BDB7CA8B}"/>
              </a:ext>
            </a:extLst>
          </p:cNvPr>
          <p:cNvSpPr txBox="1"/>
          <p:nvPr/>
        </p:nvSpPr>
        <p:spPr>
          <a:xfrm>
            <a:off x="2931912" y="1543455"/>
            <a:ext cx="11855030" cy="3462323"/>
          </a:xfrm>
          <a:prstGeom prst="rect">
            <a:avLst/>
          </a:prstGeom>
          <a:solidFill>
            <a:srgbClr val="D3F5F4"/>
          </a:solidFill>
          <a:ln w="19050">
            <a:solidFill>
              <a:schemeClr val="tx1"/>
            </a:solidFill>
            <a:prstDash val="dashDot"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 err="1">
                <a:cs typeface="+mn-ea"/>
                <a:sym typeface="+mn-lt"/>
              </a:rPr>
              <a:t>Câu</a:t>
            </a:r>
            <a:r>
              <a:rPr lang="en-US" sz="3200" b="1" dirty="0">
                <a:cs typeface="+mn-ea"/>
                <a:sym typeface="+mn-lt"/>
              </a:rPr>
              <a:t> 3: </a:t>
            </a:r>
            <a:r>
              <a:rPr lang="en-US" sz="3200" dirty="0">
                <a:cs typeface="+mn-ea"/>
                <a:sym typeface="+mn-lt"/>
              </a:rPr>
              <a:t>Ammonia NH</a:t>
            </a:r>
            <a:r>
              <a:rPr lang="en-US" sz="3200" baseline="-25000" dirty="0">
                <a:cs typeface="+mn-ea"/>
                <a:sym typeface="+mn-lt"/>
              </a:rPr>
              <a:t>3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được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điều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chế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bằng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phản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ứng</a:t>
            </a:r>
            <a:r>
              <a:rPr lang="en-US" sz="3200" dirty="0">
                <a:cs typeface="+mn-ea"/>
                <a:sym typeface="+mn-lt"/>
              </a:rPr>
              <a:t>:</a:t>
            </a:r>
          </a:p>
          <a:p>
            <a:pPr>
              <a:lnSpc>
                <a:spcPct val="150000"/>
              </a:lnSpc>
            </a:pPr>
            <a:endParaRPr lang="en-US" sz="3200" baseline="-25000" dirty="0"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en-US" sz="3200" dirty="0">
                <a:cs typeface="+mn-ea"/>
                <a:sym typeface="+mn-lt"/>
              </a:rPr>
              <a:t>Ở </a:t>
            </a:r>
            <a:r>
              <a:rPr lang="en-US" sz="3200" dirty="0" err="1">
                <a:cs typeface="+mn-ea"/>
                <a:sym typeface="+mn-lt"/>
              </a:rPr>
              <a:t>t</a:t>
            </a:r>
            <a:r>
              <a:rPr lang="en-US" sz="3200" baseline="30000" dirty="0" err="1">
                <a:cs typeface="+mn-ea"/>
                <a:sym typeface="+mn-lt"/>
              </a:rPr>
              <a:t>o</a:t>
            </a:r>
            <a:r>
              <a:rPr lang="en-US" sz="3200" dirty="0" err="1">
                <a:cs typeface="+mn-ea"/>
                <a:sym typeface="+mn-lt"/>
              </a:rPr>
              <a:t>C</a:t>
            </a:r>
            <a:r>
              <a:rPr lang="en-US" sz="3200" dirty="0">
                <a:cs typeface="+mn-ea"/>
                <a:sym typeface="+mn-lt"/>
              </a:rPr>
              <a:t>, </a:t>
            </a:r>
            <a:r>
              <a:rPr lang="vi-VN" sz="3200" dirty="0">
                <a:cs typeface="+mn-ea"/>
                <a:sym typeface="+mn-lt"/>
              </a:rPr>
              <a:t>nồng độ các chất ở trạng thái cân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bằng</a:t>
            </a:r>
            <a:r>
              <a:rPr lang="en-US" sz="3200" dirty="0">
                <a:cs typeface="+mn-ea"/>
                <a:sym typeface="+mn-lt"/>
              </a:rPr>
              <a:t> là</a:t>
            </a:r>
          </a:p>
          <a:p>
            <a:pPr>
              <a:lnSpc>
                <a:spcPct val="150000"/>
              </a:lnSpc>
            </a:pPr>
            <a:endParaRPr lang="en-US" sz="3200" dirty="0"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en-US" sz="3200" dirty="0" err="1">
                <a:cs typeface="+mn-ea"/>
                <a:sym typeface="+mn-lt"/>
              </a:rPr>
              <a:t>Tính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hằng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số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cân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bằng</a:t>
            </a:r>
            <a:r>
              <a:rPr lang="en-US" sz="3200" dirty="0">
                <a:cs typeface="+mn-ea"/>
                <a:sym typeface="+mn-lt"/>
              </a:rPr>
              <a:t> K</a:t>
            </a:r>
            <a:r>
              <a:rPr lang="en-US" sz="3200" baseline="-25000" dirty="0">
                <a:cs typeface="+mn-ea"/>
                <a:sym typeface="+mn-lt"/>
              </a:rPr>
              <a:t>c </a:t>
            </a:r>
            <a:r>
              <a:rPr lang="en-US" sz="3200" dirty="0" err="1">
                <a:cs typeface="+mn-ea"/>
                <a:sym typeface="+mn-lt"/>
              </a:rPr>
              <a:t>của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phản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ứng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trên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tại</a:t>
            </a:r>
            <a:r>
              <a:rPr lang="en-US" sz="3200" dirty="0">
                <a:cs typeface="+mn-ea"/>
                <a:sym typeface="+mn-lt"/>
              </a:rPr>
              <a:t> t </a:t>
            </a:r>
            <a:r>
              <a:rPr lang="en-US" sz="3200" baseline="30000" dirty="0" err="1">
                <a:cs typeface="+mn-ea"/>
                <a:sym typeface="+mn-lt"/>
              </a:rPr>
              <a:t>o</a:t>
            </a:r>
            <a:r>
              <a:rPr lang="en-US" sz="3200" dirty="0" err="1">
                <a:cs typeface="+mn-ea"/>
                <a:sym typeface="+mn-lt"/>
              </a:rPr>
              <a:t>C.</a:t>
            </a:r>
            <a:endParaRPr lang="en-US" sz="3200" dirty="0">
              <a:cs typeface="+mn-ea"/>
              <a:sym typeface="+mn-lt"/>
            </a:endParaRPr>
          </a:p>
        </p:txBody>
      </p:sp>
      <p:graphicFrame>
        <p:nvGraphicFramePr>
          <p:cNvPr id="93" name="Object 92">
            <a:extLst>
              <a:ext uri="{FF2B5EF4-FFF2-40B4-BE49-F238E27FC236}">
                <a16:creationId xmlns:a16="http://schemas.microsoft.com/office/drawing/2014/main" id="{9EB20E5C-D11F-AA93-154E-6A6698890D7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8305113"/>
              </p:ext>
            </p:extLst>
          </p:nvPr>
        </p:nvGraphicFramePr>
        <p:xfrm>
          <a:off x="5356838" y="6000446"/>
          <a:ext cx="7013693" cy="15463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2413000" imgH="533400" progId="Equation.DSMT4">
                  <p:embed/>
                </p:oleObj>
              </mc:Choice>
              <mc:Fallback>
                <p:oleObj r:id="rId6" imgW="2413000" imgH="533400" progId="Equation.DSMT4">
                  <p:embed/>
                  <p:pic>
                    <p:nvPicPr>
                      <p:cNvPr id="34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56838" y="6000446"/>
                        <a:ext cx="7013693" cy="154632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" name="Object 93">
            <a:extLst>
              <a:ext uri="{FF2B5EF4-FFF2-40B4-BE49-F238E27FC236}">
                <a16:creationId xmlns:a16="http://schemas.microsoft.com/office/drawing/2014/main" id="{6F6474F7-8CD4-32B3-524A-36449FA1965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4292249"/>
              </p:ext>
            </p:extLst>
          </p:nvPr>
        </p:nvGraphicFramePr>
        <p:xfrm>
          <a:off x="5578796" y="3562809"/>
          <a:ext cx="6939793" cy="6574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2717640" imgH="253800" progId="Equation.DSMT4">
                  <p:embed/>
                </p:oleObj>
              </mc:Choice>
              <mc:Fallback>
                <p:oleObj name="Equation" r:id="rId8" imgW="2717640" imgH="253800" progId="Equation.DSMT4">
                  <p:embed/>
                  <p:pic>
                    <p:nvPicPr>
                      <p:cNvPr id="26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78796" y="3562809"/>
                        <a:ext cx="6939793" cy="65745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7" name="Picture 96">
            <a:extLst>
              <a:ext uri="{FF2B5EF4-FFF2-40B4-BE49-F238E27FC236}">
                <a16:creationId xmlns:a16="http://schemas.microsoft.com/office/drawing/2014/main" id="{A860661A-BCF3-B1B6-072C-C73215F0D7D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7103"/>
          <a:stretch/>
        </p:blipFill>
        <p:spPr>
          <a:xfrm>
            <a:off x="6456609" y="2191995"/>
            <a:ext cx="5240941" cy="761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1542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Picture 115">
            <a:extLst>
              <a:ext uri="{FF2B5EF4-FFF2-40B4-BE49-F238E27FC236}">
                <a16:creationId xmlns:a16="http://schemas.microsoft.com/office/drawing/2014/main" id="{9D155208-B5ED-23A6-BA50-13BB595EF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413948" y="-23142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164201" y="1331671"/>
            <a:ext cx="2279617" cy="1191585"/>
            <a:chOff x="0" y="0"/>
            <a:chExt cx="3039489" cy="1588780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1" name="Group 21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22" name="Group 2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8" name="Group 28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29" name="Group 2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5" name="Group 35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2" name="Group 42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43" name="Group 4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46" name="Group 4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9" name="Group 49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50" name="Group 50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6" name="Picture 5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2" name="Freeform 6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197901" y="1034802"/>
            <a:ext cx="14956138" cy="8229600"/>
            <a:chOff x="0" y="0"/>
            <a:chExt cx="3939065" cy="2167467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94" name="Picture 9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2725000" y="2169995"/>
            <a:ext cx="1911848" cy="417595"/>
          </a:xfrm>
          <a:prstGeom prst="rect">
            <a:avLst/>
          </a:prstGeom>
        </p:spPr>
      </p:pic>
      <p:pic>
        <p:nvPicPr>
          <p:cNvPr id="95" name="Picture 95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 rot="-244622">
            <a:off x="14978818" y="7308653"/>
            <a:ext cx="1587845" cy="2190131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 rot="254373">
            <a:off x="13718356" y="7760215"/>
            <a:ext cx="1260463" cy="1738569"/>
          </a:xfrm>
          <a:prstGeom prst="rect">
            <a:avLst/>
          </a:prstGeom>
        </p:spPr>
      </p:pic>
      <p:sp>
        <p:nvSpPr>
          <p:cNvPr id="97" name="TextBox 97"/>
          <p:cNvSpPr txBox="1"/>
          <p:nvPr/>
        </p:nvSpPr>
        <p:spPr>
          <a:xfrm>
            <a:off x="2956363" y="3953040"/>
            <a:ext cx="11323853" cy="25367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ct val="120000"/>
              </a:lnSpc>
              <a:spcBef>
                <a:spcPct val="0"/>
              </a:spcBef>
            </a:pPr>
            <a:r>
              <a:rPr lang="en-US" sz="72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SỰ CHUYỂN DỊCH CÂN BẰNG HÓA HỌC</a:t>
            </a:r>
          </a:p>
        </p:txBody>
      </p:sp>
      <p:grpSp>
        <p:nvGrpSpPr>
          <p:cNvPr id="101" name="Group 101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2" name="TextBox 102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6" name="TextBox 106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7" name="TextBox 107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11" name="Picture 1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13923714" y="3163513"/>
            <a:ext cx="1911848" cy="417595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1255237">
            <a:off x="2451491" y="7608820"/>
            <a:ext cx="1180043" cy="812600"/>
          </a:xfrm>
          <a:prstGeom prst="rect">
            <a:avLst/>
          </a:prstGeom>
        </p:spPr>
      </p:pic>
      <p:pic>
        <p:nvPicPr>
          <p:cNvPr id="113" name="Picture 113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-1453828" flipH="1">
            <a:off x="3742280" y="8108606"/>
            <a:ext cx="728793" cy="501861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-6902382" flipH="1">
            <a:off x="14161458" y="1923684"/>
            <a:ext cx="1011795" cy="696741"/>
          </a:xfrm>
          <a:prstGeom prst="rect">
            <a:avLst/>
          </a:prstGeom>
        </p:spPr>
      </p:pic>
      <p:grpSp>
        <p:nvGrpSpPr>
          <p:cNvPr id="98" name="Group 99">
            <a:extLst>
              <a:ext uri="{FF2B5EF4-FFF2-40B4-BE49-F238E27FC236}">
                <a16:creationId xmlns:a16="http://schemas.microsoft.com/office/drawing/2014/main" id="{202389B0-0FD2-98DA-74CB-3F805F31B94A}"/>
              </a:ext>
            </a:extLst>
          </p:cNvPr>
          <p:cNvGrpSpPr/>
          <p:nvPr/>
        </p:nvGrpSpPr>
        <p:grpSpPr>
          <a:xfrm>
            <a:off x="7907067" y="2018164"/>
            <a:ext cx="1472194" cy="1472194"/>
            <a:chOff x="0" y="0"/>
            <a:chExt cx="812800" cy="812800"/>
          </a:xfrm>
        </p:grpSpPr>
        <p:sp>
          <p:nvSpPr>
            <p:cNvPr id="100" name="Freeform 100">
              <a:extLst>
                <a:ext uri="{FF2B5EF4-FFF2-40B4-BE49-F238E27FC236}">
                  <a16:creationId xmlns:a16="http://schemas.microsoft.com/office/drawing/2014/main" id="{284F8219-779D-6701-F60D-1B4FED60EAF6}"/>
                </a:ext>
              </a:extLst>
            </p:cNvPr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15" name="TextBox 101">
              <a:extLst>
                <a:ext uri="{FF2B5EF4-FFF2-40B4-BE49-F238E27FC236}">
                  <a16:creationId xmlns:a16="http://schemas.microsoft.com/office/drawing/2014/main" id="{A6EBB008-C13B-4B7C-F230-4D8C96798886}"/>
                </a:ext>
              </a:extLst>
            </p:cNvPr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algn="ctr">
                <a:lnSpc>
                  <a:spcPts val="7000"/>
                </a:lnSpc>
              </a:pPr>
              <a:r>
                <a:rPr lang="en-US" sz="6600" b="1" dirty="0">
                  <a:solidFill>
                    <a:srgbClr val="503D36"/>
                  </a:solidFill>
                  <a:cs typeface="+mn-ea"/>
                  <a:sym typeface="+mn-lt"/>
                </a:rPr>
                <a:t>III.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85238671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Picture 126">
            <a:extLst>
              <a:ext uri="{FF2B5EF4-FFF2-40B4-BE49-F238E27FC236}">
                <a16:creationId xmlns:a16="http://schemas.microsoft.com/office/drawing/2014/main" id="{22EE5CE7-1E6D-5FA5-4074-A50457D0F8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774244" y="-237450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47871" y="901236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58" name="Freeform 5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1" name="Freeform 6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564542" y="1331671"/>
            <a:ext cx="2186870" cy="1191585"/>
            <a:chOff x="0" y="0"/>
            <a:chExt cx="595553" cy="324506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E76262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666322" y="1419581"/>
            <a:ext cx="1998307" cy="1015766"/>
            <a:chOff x="0" y="0"/>
            <a:chExt cx="544201" cy="276625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E76262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endParaRPr lang="en-US" sz="3000" dirty="0">
                <a:solidFill>
                  <a:srgbClr val="FFFFFF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289181" y="2598129"/>
            <a:ext cx="8031494" cy="6269289"/>
            <a:chOff x="0" y="0"/>
            <a:chExt cx="1789859" cy="1219628"/>
          </a:xfrm>
        </p:grpSpPr>
        <p:sp>
          <p:nvSpPr>
            <p:cNvPr id="91" name="Freeform 91"/>
            <p:cNvSpPr/>
            <p:nvPr/>
          </p:nvSpPr>
          <p:spPr>
            <a:xfrm>
              <a:off x="0" y="0"/>
              <a:ext cx="1789859" cy="1219628"/>
            </a:xfrm>
            <a:custGeom>
              <a:avLst/>
              <a:gdLst/>
              <a:ahLst/>
              <a:cxnLst/>
              <a:rect l="l" t="t" r="r" b="b"/>
              <a:pathLst>
                <a:path w="1789859" h="1219628">
                  <a:moveTo>
                    <a:pt x="68353" y="0"/>
                  </a:moveTo>
                  <a:lnTo>
                    <a:pt x="1721506" y="0"/>
                  </a:lnTo>
                  <a:cubicBezTo>
                    <a:pt x="1739635" y="0"/>
                    <a:pt x="1757020" y="7201"/>
                    <a:pt x="1769839" y="20020"/>
                  </a:cubicBezTo>
                  <a:cubicBezTo>
                    <a:pt x="1782657" y="32839"/>
                    <a:pt x="1789859" y="50224"/>
                    <a:pt x="1789859" y="68353"/>
                  </a:cubicBezTo>
                  <a:lnTo>
                    <a:pt x="1789859" y="1151275"/>
                  </a:lnTo>
                  <a:cubicBezTo>
                    <a:pt x="1789859" y="1189026"/>
                    <a:pt x="1759257" y="1219628"/>
                    <a:pt x="1721506" y="1219628"/>
                  </a:cubicBezTo>
                  <a:lnTo>
                    <a:pt x="68353" y="1219628"/>
                  </a:lnTo>
                  <a:cubicBezTo>
                    <a:pt x="30602" y="1219628"/>
                    <a:pt x="0" y="1189026"/>
                    <a:pt x="0" y="1151275"/>
                  </a:cubicBezTo>
                  <a:lnTo>
                    <a:pt x="0" y="68353"/>
                  </a:lnTo>
                  <a:cubicBezTo>
                    <a:pt x="0" y="30602"/>
                    <a:pt x="30602" y="0"/>
                    <a:pt x="68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96" name="Picture 96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1255237">
            <a:off x="2165840" y="8232584"/>
            <a:ext cx="1180043" cy="812600"/>
          </a:xfrm>
          <a:prstGeom prst="rect">
            <a:avLst/>
          </a:prstGeom>
        </p:spPr>
      </p:pic>
      <p:pic>
        <p:nvPicPr>
          <p:cNvPr id="97" name="Picture 97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298565" flipH="1">
            <a:off x="3101140" y="8573532"/>
            <a:ext cx="728793" cy="501861"/>
          </a:xfrm>
          <a:prstGeom prst="rect">
            <a:avLst/>
          </a:prstGeom>
        </p:spPr>
      </p:pic>
      <p:grpSp>
        <p:nvGrpSpPr>
          <p:cNvPr id="99" name="Group 99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0" name="TextBox 100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6" name="TextBox 106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7" name="TextBox 107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09" name="Group 109"/>
          <p:cNvGrpSpPr/>
          <p:nvPr/>
        </p:nvGrpSpPr>
        <p:grpSpPr>
          <a:xfrm>
            <a:off x="3832506" y="1130520"/>
            <a:ext cx="10733175" cy="881645"/>
            <a:chOff x="0" y="0"/>
            <a:chExt cx="2686494" cy="406400"/>
          </a:xfrm>
        </p:grpSpPr>
        <p:sp>
          <p:nvSpPr>
            <p:cNvPr id="110" name="Freeform 110"/>
            <p:cNvSpPr/>
            <p:nvPr/>
          </p:nvSpPr>
          <p:spPr>
            <a:xfrm>
              <a:off x="0" y="0"/>
              <a:ext cx="2686494" cy="406400"/>
            </a:xfrm>
            <a:custGeom>
              <a:avLst/>
              <a:gdLst/>
              <a:ahLst/>
              <a:cxnLst/>
              <a:rect l="l" t="t" r="r" b="b"/>
              <a:pathLst>
                <a:path w="2686494" h="406400">
                  <a:moveTo>
                    <a:pt x="75899" y="0"/>
                  </a:moveTo>
                  <a:lnTo>
                    <a:pt x="2610595" y="0"/>
                  </a:lnTo>
                  <a:cubicBezTo>
                    <a:pt x="2652513" y="0"/>
                    <a:pt x="2686494" y="33981"/>
                    <a:pt x="2686494" y="75899"/>
                  </a:cubicBezTo>
                  <a:lnTo>
                    <a:pt x="2686494" y="330501"/>
                  </a:lnTo>
                  <a:cubicBezTo>
                    <a:pt x="2686494" y="372419"/>
                    <a:pt x="2652513" y="406400"/>
                    <a:pt x="2610595" y="406400"/>
                  </a:cubicBezTo>
                  <a:lnTo>
                    <a:pt x="75899" y="406400"/>
                  </a:lnTo>
                  <a:cubicBezTo>
                    <a:pt x="33981" y="406400"/>
                    <a:pt x="0" y="372419"/>
                    <a:pt x="0" y="330501"/>
                  </a:cubicBezTo>
                  <a:lnTo>
                    <a:pt x="0" y="75899"/>
                  </a:lnTo>
                  <a:cubicBezTo>
                    <a:pt x="0" y="33981"/>
                    <a:pt x="33981" y="0"/>
                    <a:pt x="75899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11" name="TextBox 111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112" name="TextBox 112"/>
          <p:cNvSpPr txBox="1"/>
          <p:nvPr/>
        </p:nvSpPr>
        <p:spPr>
          <a:xfrm>
            <a:off x="4487957" y="1254712"/>
            <a:ext cx="9431499" cy="670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ct val="120000"/>
              </a:lnSpc>
              <a:spcBef>
                <a:spcPct val="0"/>
              </a:spcBef>
            </a:pPr>
            <a:r>
              <a:rPr lang="en-US" sz="40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SỰ CHUYỂN DỊCH CÂN BẰNG HÓA HỌC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CB904A1E-9834-6B5E-1DD3-92184CC6627D}"/>
              </a:ext>
            </a:extLst>
          </p:cNvPr>
          <p:cNvSpPr txBox="1"/>
          <p:nvPr/>
        </p:nvSpPr>
        <p:spPr>
          <a:xfrm>
            <a:off x="2636519" y="2861755"/>
            <a:ext cx="7336817" cy="7629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altLang="zh-CN" sz="4000" b="1" dirty="0">
                <a:solidFill>
                  <a:schemeClr val="bg2">
                    <a:lumMod val="25000"/>
                  </a:schemeClr>
                </a:solidFill>
                <a:effectLst>
                  <a:outerShdw blurRad="76200" dist="38100" dir="2700000" algn="tl">
                    <a:srgbClr val="000000">
                      <a:alpha val="70000"/>
                    </a:srgbClr>
                  </a:outerShdw>
                </a:effectLst>
                <a:cs typeface="+mn-ea"/>
                <a:sym typeface="+mn-lt"/>
              </a:rPr>
              <a:t>LÀM VIỆC THEO 4 NHÓM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B31871CA-87E3-DDF8-0736-515A2321E673}"/>
              </a:ext>
            </a:extLst>
          </p:cNvPr>
          <p:cNvSpPr txBox="1"/>
          <p:nvPr/>
        </p:nvSpPr>
        <p:spPr>
          <a:xfrm>
            <a:off x="2631627" y="3800349"/>
            <a:ext cx="6788798" cy="18107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altLang="zh-CN" sz="3200" b="1" dirty="0">
                <a:cs typeface="+mn-ea"/>
                <a:sym typeface="+mn-lt"/>
              </a:rPr>
              <a:t>       NHÓM 1, 3:</a:t>
            </a:r>
          </a:p>
          <a:p>
            <a:pPr algn="just">
              <a:lnSpc>
                <a:spcPct val="120000"/>
              </a:lnSpc>
            </a:pPr>
            <a:r>
              <a:rPr lang="en-US" altLang="zh-CN" sz="3200" b="1" dirty="0">
                <a:cs typeface="+mn-ea"/>
                <a:sym typeface="+mn-lt"/>
              </a:rPr>
              <a:t>Quan </a:t>
            </a:r>
            <a:r>
              <a:rPr lang="en-US" altLang="zh-CN" sz="3200" b="1" dirty="0" err="1">
                <a:cs typeface="+mn-ea"/>
                <a:sym typeface="+mn-lt"/>
              </a:rPr>
              <a:t>sát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và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hoàn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thiện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nội</a:t>
            </a:r>
            <a:r>
              <a:rPr lang="en-US" altLang="zh-CN" sz="3200" b="1" dirty="0">
                <a:cs typeface="+mn-ea"/>
                <a:sym typeface="+mn-lt"/>
              </a:rPr>
              <a:t> dung </a:t>
            </a:r>
            <a:r>
              <a:rPr lang="en-US" altLang="zh-CN" sz="3200" b="1" dirty="0" err="1">
                <a:cs typeface="+mn-ea"/>
                <a:sym typeface="+mn-lt"/>
              </a:rPr>
              <a:t>của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thí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nghiệm</a:t>
            </a:r>
            <a:r>
              <a:rPr lang="en-US" altLang="zh-CN" sz="3200" b="1" dirty="0">
                <a:cs typeface="+mn-ea"/>
                <a:sym typeface="+mn-lt"/>
              </a:rPr>
              <a:t> 1 SGK – tr.7.</a:t>
            </a: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FCA90D43-E0C9-AB03-EA55-C0C0C2720C3F}"/>
              </a:ext>
            </a:extLst>
          </p:cNvPr>
          <p:cNvSpPr txBox="1"/>
          <p:nvPr/>
        </p:nvSpPr>
        <p:spPr>
          <a:xfrm>
            <a:off x="2597488" y="6101497"/>
            <a:ext cx="6788797" cy="18107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altLang="zh-CN" sz="3200" b="1" dirty="0">
                <a:cs typeface="+mn-ea"/>
                <a:sym typeface="+mn-lt"/>
              </a:rPr>
              <a:t>       NHÓM 2, 4:</a:t>
            </a:r>
          </a:p>
          <a:p>
            <a:pPr algn="just">
              <a:lnSpc>
                <a:spcPct val="120000"/>
              </a:lnSpc>
            </a:pPr>
            <a:r>
              <a:rPr lang="en-US" altLang="zh-CN" sz="3200" b="1" dirty="0">
                <a:cs typeface="+mn-ea"/>
                <a:sym typeface="+mn-lt"/>
              </a:rPr>
              <a:t>Quan </a:t>
            </a:r>
            <a:r>
              <a:rPr lang="en-US" altLang="zh-CN" sz="3200" b="1" dirty="0" err="1">
                <a:cs typeface="+mn-ea"/>
                <a:sym typeface="+mn-lt"/>
              </a:rPr>
              <a:t>sát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và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hoàn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thiện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nội</a:t>
            </a:r>
            <a:r>
              <a:rPr lang="en-US" altLang="zh-CN" sz="3200" b="1" dirty="0">
                <a:cs typeface="+mn-ea"/>
                <a:sym typeface="+mn-lt"/>
              </a:rPr>
              <a:t> dung </a:t>
            </a:r>
            <a:r>
              <a:rPr lang="en-US" altLang="zh-CN" sz="3200" b="1" dirty="0" err="1">
                <a:cs typeface="+mn-ea"/>
                <a:sym typeface="+mn-lt"/>
              </a:rPr>
              <a:t>của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thí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nghiệm</a:t>
            </a:r>
            <a:r>
              <a:rPr lang="en-US" altLang="zh-CN" sz="3200" b="1" dirty="0">
                <a:cs typeface="+mn-ea"/>
                <a:sym typeface="+mn-lt"/>
              </a:rPr>
              <a:t> 2 SGK – tr.8.</a:t>
            </a:r>
          </a:p>
        </p:txBody>
      </p:sp>
      <p:pic>
        <p:nvPicPr>
          <p:cNvPr id="94" name="Picture 2">
            <a:extLst>
              <a:ext uri="{FF2B5EF4-FFF2-40B4-BE49-F238E27FC236}">
                <a16:creationId xmlns:a16="http://schemas.microsoft.com/office/drawing/2014/main" id="{491B15BE-B99B-5B7D-2281-CC3972615BD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flipH="1">
            <a:off x="9973336" y="3567201"/>
            <a:ext cx="3142206" cy="3596229"/>
          </a:xfrm>
          <a:prstGeom prst="rect">
            <a:avLst/>
          </a:prstGeom>
        </p:spPr>
      </p:pic>
      <p:pic>
        <p:nvPicPr>
          <p:cNvPr id="98" name="Đồng-hồ-đếm-ngược-2-phút">
            <a:hlinkClick r:id="" action="ppaction://media"/>
            <a:extLst>
              <a:ext uri="{FF2B5EF4-FFF2-40B4-BE49-F238E27FC236}">
                <a16:creationId xmlns:a16="http://schemas.microsoft.com/office/drawing/2014/main" id="{E1381B0B-D916-0FDF-884E-A37A77D230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605490" y="6732646"/>
            <a:ext cx="3416349" cy="235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8214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8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865055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94245" y="1000954"/>
            <a:ext cx="1535287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graphicFrame>
        <p:nvGraphicFramePr>
          <p:cNvPr id="105" name="Object 104">
            <a:extLst>
              <a:ext uri="{FF2B5EF4-FFF2-40B4-BE49-F238E27FC236}">
                <a16:creationId xmlns:a16="http://schemas.microsoft.com/office/drawing/2014/main" id="{9572FD85-5008-2881-999E-5A719980F82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56530" y="3538657"/>
          <a:ext cx="4939128" cy="14060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739880" imgH="495000" progId="Equation.DSMT4">
                  <p:embed/>
                </p:oleObj>
              </mc:Choice>
              <mc:Fallback>
                <p:oleObj name="Equation" r:id="rId7" imgW="1739880" imgH="495000" progId="Equation.DSMT4">
                  <p:embed/>
                  <p:pic>
                    <p:nvPicPr>
                      <p:cNvPr id="105" name="Object 104">
                        <a:extLst>
                          <a:ext uri="{FF2B5EF4-FFF2-40B4-BE49-F238E27FC236}">
                            <a16:creationId xmlns:a16="http://schemas.microsoft.com/office/drawing/2014/main" id="{9572FD85-5008-2881-999E-5A719980F82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056530" y="3538657"/>
                        <a:ext cx="4939128" cy="140602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6" name="TextBox 115">
            <a:extLst>
              <a:ext uri="{FF2B5EF4-FFF2-40B4-BE49-F238E27FC236}">
                <a16:creationId xmlns:a16="http://schemas.microsoft.com/office/drawing/2014/main" id="{9827F1B7-F228-1CD8-0D25-2AA60E569810}"/>
              </a:ext>
            </a:extLst>
          </p:cNvPr>
          <p:cNvSpPr txBox="1"/>
          <p:nvPr/>
        </p:nvSpPr>
        <p:spPr>
          <a:xfrm>
            <a:off x="2154228" y="4391356"/>
            <a:ext cx="141189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Nâu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đỏ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1B0F397E-5975-C8B2-2D3E-BC28E3281DB4}"/>
              </a:ext>
            </a:extLst>
          </p:cNvPr>
          <p:cNvSpPr txBox="1"/>
          <p:nvPr/>
        </p:nvSpPr>
        <p:spPr>
          <a:xfrm>
            <a:off x="5031883" y="4441802"/>
            <a:ext cx="221150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Không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màu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graphicFrame>
        <p:nvGraphicFramePr>
          <p:cNvPr id="118" name="Table 14">
            <a:extLst>
              <a:ext uri="{FF2B5EF4-FFF2-40B4-BE49-F238E27FC236}">
                <a16:creationId xmlns:a16="http://schemas.microsoft.com/office/drawing/2014/main" id="{DBE1FA43-FE73-B494-6FBB-2A71E79329A3}"/>
              </a:ext>
            </a:extLst>
          </p:cNvPr>
          <p:cNvGraphicFramePr>
            <a:graphicFrameLocks noGrp="1"/>
          </p:cNvGraphicFramePr>
          <p:nvPr/>
        </p:nvGraphicFramePr>
        <p:xfrm>
          <a:off x="2848898" y="5564555"/>
          <a:ext cx="9293724" cy="307575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174031">
                  <a:extLst>
                    <a:ext uri="{9D8B030D-6E8A-4147-A177-3AD203B41FA5}">
                      <a16:colId xmlns:a16="http://schemas.microsoft.com/office/drawing/2014/main" val="1988767110"/>
                    </a:ext>
                  </a:extLst>
                </a:gridCol>
                <a:gridCol w="2897083">
                  <a:extLst>
                    <a:ext uri="{9D8B030D-6E8A-4147-A177-3AD203B41FA5}">
                      <a16:colId xmlns:a16="http://schemas.microsoft.com/office/drawing/2014/main" val="734583403"/>
                    </a:ext>
                  </a:extLst>
                </a:gridCol>
                <a:gridCol w="3222610">
                  <a:extLst>
                    <a:ext uri="{9D8B030D-6E8A-4147-A177-3AD203B41FA5}">
                      <a16:colId xmlns:a16="http://schemas.microsoft.com/office/drawing/2014/main" val="3400370784"/>
                    </a:ext>
                  </a:extLst>
                </a:gridCol>
              </a:tblGrid>
              <a:tr h="12899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Tác</a:t>
                      </a:r>
                      <a:r>
                        <a:rPr lang="en-US" sz="28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</a:t>
                      </a: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động</a:t>
                      </a:r>
                      <a:endParaRPr lang="en-US" sz="28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Hiện</a:t>
                      </a:r>
                      <a:r>
                        <a:rPr lang="en-US" sz="28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</a:t>
                      </a: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tượng</a:t>
                      </a:r>
                      <a:endParaRPr lang="en-US" sz="28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Chiều</a:t>
                      </a:r>
                      <a:r>
                        <a:rPr lang="en-US" sz="28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CDCB (</a:t>
                      </a: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thuận</a:t>
                      </a:r>
                      <a:r>
                        <a:rPr lang="en-US" sz="28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/</a:t>
                      </a: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nghịch</a:t>
                      </a:r>
                      <a:r>
                        <a:rPr lang="en-US" sz="28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0703339"/>
                  </a:ext>
                </a:extLst>
              </a:tr>
              <a:tr h="93359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Tăng</a:t>
                      </a:r>
                      <a:r>
                        <a:rPr lang="en-US" sz="28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</a:t>
                      </a: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nhiệt</a:t>
                      </a:r>
                      <a:r>
                        <a:rPr lang="en-US" sz="28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</a:t>
                      </a: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độ</a:t>
                      </a:r>
                      <a:endParaRPr lang="en-US" sz="28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endParaRPr lang="en-US" sz="28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endParaRPr lang="en-US" sz="28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7942327"/>
                  </a:ext>
                </a:extLst>
              </a:tr>
              <a:tr h="85221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Giảm</a:t>
                      </a:r>
                      <a:r>
                        <a:rPr lang="en-US" sz="28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</a:t>
                      </a: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nhiệt</a:t>
                      </a:r>
                      <a:r>
                        <a:rPr lang="en-US" sz="28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</a:t>
                      </a:r>
                      <a:r>
                        <a:rPr lang="en-US" sz="28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độ</a:t>
                      </a:r>
                      <a:endParaRPr lang="en-US" sz="28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endParaRPr lang="en-US" sz="28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endParaRPr lang="en-US" sz="28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9975950"/>
                  </a:ext>
                </a:extLst>
              </a:tr>
            </a:tbl>
          </a:graphicData>
        </a:graphic>
      </p:graphicFrame>
      <p:graphicFrame>
        <p:nvGraphicFramePr>
          <p:cNvPr id="119" name="Object 118">
            <a:extLst>
              <a:ext uri="{FF2B5EF4-FFF2-40B4-BE49-F238E27FC236}">
                <a16:creationId xmlns:a16="http://schemas.microsoft.com/office/drawing/2014/main" id="{BE6072C8-4266-4AEF-B772-D4D5F1BDA8C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984553" y="3571048"/>
          <a:ext cx="2298304" cy="8208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711000" imgH="253800" progId="Equation.DSMT4">
                  <p:embed/>
                </p:oleObj>
              </mc:Choice>
              <mc:Fallback>
                <p:oleObj name="Equation" r:id="rId9" imgW="711000" imgH="253800" progId="Equation.DSMT4">
                  <p:embed/>
                  <p:pic>
                    <p:nvPicPr>
                      <p:cNvPr id="119" name="Object 118">
                        <a:extLst>
                          <a:ext uri="{FF2B5EF4-FFF2-40B4-BE49-F238E27FC236}">
                            <a16:creationId xmlns:a16="http://schemas.microsoft.com/office/drawing/2014/main" id="{BE6072C8-4266-4AEF-B772-D4D5F1BDA8C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984553" y="3571048"/>
                        <a:ext cx="2298304" cy="8208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0" name="Picture 119">
            <a:extLst>
              <a:ext uri="{FF2B5EF4-FFF2-40B4-BE49-F238E27FC236}">
                <a16:creationId xmlns:a16="http://schemas.microsoft.com/office/drawing/2014/main" id="{C6079C9B-36C5-B713-469C-A548BC12D51D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7"/>
          <a:stretch/>
        </p:blipFill>
        <p:spPr>
          <a:xfrm>
            <a:off x="9380120" y="1507878"/>
            <a:ext cx="7217793" cy="32946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9" name="TextBox 111">
            <a:extLst>
              <a:ext uri="{FF2B5EF4-FFF2-40B4-BE49-F238E27FC236}">
                <a16:creationId xmlns:a16="http://schemas.microsoft.com/office/drawing/2014/main" id="{018B54AF-9452-C529-3721-5776864E19BD}"/>
              </a:ext>
            </a:extLst>
          </p:cNvPr>
          <p:cNvSpPr txBox="1"/>
          <p:nvPr/>
        </p:nvSpPr>
        <p:spPr>
          <a:xfrm>
            <a:off x="3832506" y="1068529"/>
            <a:ext cx="3247327" cy="1825281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marL="0" marR="0" lvl="0" indent="0" algn="ctr" defTabSz="914400" rtl="0" eaLnBrk="1" fontAlgn="auto" latinLnBrk="0" hangingPunct="1">
              <a:lnSpc>
                <a:spcPts val="265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61" name="TextBox 112">
            <a:extLst>
              <a:ext uri="{FF2B5EF4-FFF2-40B4-BE49-F238E27FC236}">
                <a16:creationId xmlns:a16="http://schemas.microsoft.com/office/drawing/2014/main" id="{AF43219F-AEFF-EDDA-9443-2CDCDA561148}"/>
              </a:ext>
            </a:extLst>
          </p:cNvPr>
          <p:cNvSpPr txBox="1"/>
          <p:nvPr/>
        </p:nvSpPr>
        <p:spPr>
          <a:xfrm>
            <a:off x="-2320763" y="1288234"/>
            <a:ext cx="14104634" cy="6706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PHIẾU HỌC TẬP SỐ 1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7B6E1DE-C146-F602-7327-B343307BA300}"/>
              </a:ext>
            </a:extLst>
          </p:cNvPr>
          <p:cNvSpPr txBox="1"/>
          <p:nvPr/>
        </p:nvSpPr>
        <p:spPr>
          <a:xfrm>
            <a:off x="2467919" y="2170741"/>
            <a:ext cx="5532716" cy="1360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Quan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sát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thí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nghiệm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,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hoàn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thiện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bảng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sau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27059834"/>
      </p:ext>
    </p:extLst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" grpId="0"/>
      <p:bldP spid="11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401743" y="9525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3830762" flipV="1">
            <a:off x="1959580" y="1333101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105" name="Rectangle 104">
            <a:extLst>
              <a:ext uri="{FF2B5EF4-FFF2-40B4-BE49-F238E27FC236}">
                <a16:creationId xmlns:a16="http://schemas.microsoft.com/office/drawing/2014/main" id="{807D1D73-2BA0-2043-5B12-83AC24F46038}"/>
              </a:ext>
            </a:extLst>
          </p:cNvPr>
          <p:cNvSpPr/>
          <p:nvPr/>
        </p:nvSpPr>
        <p:spPr>
          <a:xfrm>
            <a:off x="10094793" y="6031586"/>
            <a:ext cx="2813538" cy="130866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grpSp>
        <p:nvGrpSpPr>
          <p:cNvPr id="119" name="object 2">
            <a:extLst>
              <a:ext uri="{FF2B5EF4-FFF2-40B4-BE49-F238E27FC236}">
                <a16:creationId xmlns:a16="http://schemas.microsoft.com/office/drawing/2014/main" id="{38A0738D-071D-ED73-5A86-1DB799BC577F}"/>
              </a:ext>
            </a:extLst>
          </p:cNvPr>
          <p:cNvGrpSpPr/>
          <p:nvPr/>
        </p:nvGrpSpPr>
        <p:grpSpPr>
          <a:xfrm>
            <a:off x="3923784" y="2847305"/>
            <a:ext cx="861060" cy="4447555"/>
            <a:chOff x="4247388" y="2235707"/>
            <a:chExt cx="861060" cy="3610610"/>
          </a:xfrm>
        </p:grpSpPr>
        <p:sp>
          <p:nvSpPr>
            <p:cNvPr id="120" name="object 3">
              <a:extLst>
                <a:ext uri="{FF2B5EF4-FFF2-40B4-BE49-F238E27FC236}">
                  <a16:creationId xmlns:a16="http://schemas.microsoft.com/office/drawing/2014/main" id="{A5B9F910-6A66-5504-F452-7C3F995E3D33}"/>
                </a:ext>
              </a:extLst>
            </p:cNvPr>
            <p:cNvSpPr/>
            <p:nvPr/>
          </p:nvSpPr>
          <p:spPr>
            <a:xfrm>
              <a:off x="4247388" y="2553588"/>
              <a:ext cx="861060" cy="3292475"/>
            </a:xfrm>
            <a:custGeom>
              <a:avLst/>
              <a:gdLst/>
              <a:ahLst/>
              <a:cxnLst/>
              <a:rect l="l" t="t" r="r" b="b"/>
              <a:pathLst>
                <a:path w="861060" h="3292475">
                  <a:moveTo>
                    <a:pt x="861060" y="0"/>
                  </a:moveTo>
                  <a:lnTo>
                    <a:pt x="857705" y="39865"/>
                  </a:lnTo>
                  <a:lnTo>
                    <a:pt x="847909" y="78255"/>
                  </a:lnTo>
                  <a:lnTo>
                    <a:pt x="832076" y="114871"/>
                  </a:lnTo>
                  <a:lnTo>
                    <a:pt x="810610" y="149416"/>
                  </a:lnTo>
                  <a:lnTo>
                    <a:pt x="783914" y="181591"/>
                  </a:lnTo>
                  <a:lnTo>
                    <a:pt x="752393" y="211098"/>
                  </a:lnTo>
                  <a:lnTo>
                    <a:pt x="716449" y="237638"/>
                  </a:lnTo>
                  <a:lnTo>
                    <a:pt x="676487" y="260914"/>
                  </a:lnTo>
                  <a:lnTo>
                    <a:pt x="632910" y="280627"/>
                  </a:lnTo>
                  <a:lnTo>
                    <a:pt x="586122" y="296478"/>
                  </a:lnTo>
                  <a:lnTo>
                    <a:pt x="536527" y="308169"/>
                  </a:lnTo>
                  <a:lnTo>
                    <a:pt x="484528" y="315403"/>
                  </a:lnTo>
                  <a:lnTo>
                    <a:pt x="430529" y="317881"/>
                  </a:lnTo>
                  <a:lnTo>
                    <a:pt x="376531" y="315403"/>
                  </a:lnTo>
                  <a:lnTo>
                    <a:pt x="324532" y="308169"/>
                  </a:lnTo>
                  <a:lnTo>
                    <a:pt x="274937" y="296478"/>
                  </a:lnTo>
                  <a:lnTo>
                    <a:pt x="228149" y="280627"/>
                  </a:lnTo>
                  <a:lnTo>
                    <a:pt x="184572" y="260914"/>
                  </a:lnTo>
                  <a:lnTo>
                    <a:pt x="144610" y="237638"/>
                  </a:lnTo>
                  <a:lnTo>
                    <a:pt x="108666" y="211098"/>
                  </a:lnTo>
                  <a:lnTo>
                    <a:pt x="77145" y="181591"/>
                  </a:lnTo>
                  <a:lnTo>
                    <a:pt x="50449" y="149416"/>
                  </a:lnTo>
                  <a:lnTo>
                    <a:pt x="28983" y="114871"/>
                  </a:lnTo>
                  <a:lnTo>
                    <a:pt x="13150" y="78255"/>
                  </a:lnTo>
                  <a:lnTo>
                    <a:pt x="3354" y="39865"/>
                  </a:lnTo>
                  <a:lnTo>
                    <a:pt x="0" y="0"/>
                  </a:lnTo>
                  <a:lnTo>
                    <a:pt x="0" y="2974594"/>
                  </a:lnTo>
                  <a:lnTo>
                    <a:pt x="3354" y="3014466"/>
                  </a:lnTo>
                  <a:lnTo>
                    <a:pt x="13150" y="3052861"/>
                  </a:lnTo>
                  <a:lnTo>
                    <a:pt x="28983" y="3089481"/>
                  </a:lnTo>
                  <a:lnTo>
                    <a:pt x="50449" y="3124027"/>
                  </a:lnTo>
                  <a:lnTo>
                    <a:pt x="77145" y="3156202"/>
                  </a:lnTo>
                  <a:lnTo>
                    <a:pt x="108666" y="3185707"/>
                  </a:lnTo>
                  <a:lnTo>
                    <a:pt x="144610" y="3212246"/>
                  </a:lnTo>
                  <a:lnTo>
                    <a:pt x="184572" y="3235518"/>
                  </a:lnTo>
                  <a:lnTo>
                    <a:pt x="228149" y="3255228"/>
                  </a:lnTo>
                  <a:lnTo>
                    <a:pt x="274937" y="3271076"/>
                  </a:lnTo>
                  <a:lnTo>
                    <a:pt x="324532" y="3282766"/>
                  </a:lnTo>
                  <a:lnTo>
                    <a:pt x="376531" y="3289998"/>
                  </a:lnTo>
                  <a:lnTo>
                    <a:pt x="430529" y="3292475"/>
                  </a:lnTo>
                  <a:lnTo>
                    <a:pt x="484528" y="3289998"/>
                  </a:lnTo>
                  <a:lnTo>
                    <a:pt x="536527" y="3282766"/>
                  </a:lnTo>
                  <a:lnTo>
                    <a:pt x="586122" y="3271076"/>
                  </a:lnTo>
                  <a:lnTo>
                    <a:pt x="632910" y="3255228"/>
                  </a:lnTo>
                  <a:lnTo>
                    <a:pt x="676487" y="3235518"/>
                  </a:lnTo>
                  <a:lnTo>
                    <a:pt x="716449" y="3212246"/>
                  </a:lnTo>
                  <a:lnTo>
                    <a:pt x="752393" y="3185707"/>
                  </a:lnTo>
                  <a:lnTo>
                    <a:pt x="783914" y="3156202"/>
                  </a:lnTo>
                  <a:lnTo>
                    <a:pt x="810610" y="3124027"/>
                  </a:lnTo>
                  <a:lnTo>
                    <a:pt x="832076" y="3089481"/>
                  </a:lnTo>
                  <a:lnTo>
                    <a:pt x="847909" y="3052861"/>
                  </a:lnTo>
                  <a:lnTo>
                    <a:pt x="857705" y="3014466"/>
                  </a:lnTo>
                  <a:lnTo>
                    <a:pt x="861060" y="2974594"/>
                  </a:lnTo>
                  <a:lnTo>
                    <a:pt x="861060" y="0"/>
                  </a:lnTo>
                  <a:close/>
                </a:path>
              </a:pathLst>
            </a:custGeom>
            <a:solidFill>
              <a:srgbClr val="B83D00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121" name="object 4">
              <a:extLst>
                <a:ext uri="{FF2B5EF4-FFF2-40B4-BE49-F238E27FC236}">
                  <a16:creationId xmlns:a16="http://schemas.microsoft.com/office/drawing/2014/main" id="{9F0F0FA0-B680-1992-DD50-BFC51E053374}"/>
                </a:ext>
              </a:extLst>
            </p:cNvPr>
            <p:cNvSpPr/>
            <p:nvPr/>
          </p:nvSpPr>
          <p:spPr>
            <a:xfrm>
              <a:off x="4247388" y="2235707"/>
              <a:ext cx="861060" cy="636270"/>
            </a:xfrm>
            <a:custGeom>
              <a:avLst/>
              <a:gdLst/>
              <a:ahLst/>
              <a:cxnLst/>
              <a:rect l="l" t="t" r="r" b="b"/>
              <a:pathLst>
                <a:path w="861060" h="636269">
                  <a:moveTo>
                    <a:pt x="430529" y="0"/>
                  </a:moveTo>
                  <a:lnTo>
                    <a:pt x="376531" y="2477"/>
                  </a:lnTo>
                  <a:lnTo>
                    <a:pt x="324532" y="9711"/>
                  </a:lnTo>
                  <a:lnTo>
                    <a:pt x="274937" y="21402"/>
                  </a:lnTo>
                  <a:lnTo>
                    <a:pt x="228149" y="37253"/>
                  </a:lnTo>
                  <a:lnTo>
                    <a:pt x="184572" y="56966"/>
                  </a:lnTo>
                  <a:lnTo>
                    <a:pt x="144610" y="80242"/>
                  </a:lnTo>
                  <a:lnTo>
                    <a:pt x="108666" y="106782"/>
                  </a:lnTo>
                  <a:lnTo>
                    <a:pt x="77145" y="136289"/>
                  </a:lnTo>
                  <a:lnTo>
                    <a:pt x="50449" y="168464"/>
                  </a:lnTo>
                  <a:lnTo>
                    <a:pt x="28983" y="203009"/>
                  </a:lnTo>
                  <a:lnTo>
                    <a:pt x="13150" y="239625"/>
                  </a:lnTo>
                  <a:lnTo>
                    <a:pt x="3354" y="278015"/>
                  </a:lnTo>
                  <a:lnTo>
                    <a:pt x="0" y="317880"/>
                  </a:lnTo>
                  <a:lnTo>
                    <a:pt x="3354" y="357746"/>
                  </a:lnTo>
                  <a:lnTo>
                    <a:pt x="13150" y="396136"/>
                  </a:lnTo>
                  <a:lnTo>
                    <a:pt x="28983" y="432752"/>
                  </a:lnTo>
                  <a:lnTo>
                    <a:pt x="50449" y="467297"/>
                  </a:lnTo>
                  <a:lnTo>
                    <a:pt x="77145" y="499472"/>
                  </a:lnTo>
                  <a:lnTo>
                    <a:pt x="108666" y="528979"/>
                  </a:lnTo>
                  <a:lnTo>
                    <a:pt x="144610" y="555519"/>
                  </a:lnTo>
                  <a:lnTo>
                    <a:pt x="184572" y="578795"/>
                  </a:lnTo>
                  <a:lnTo>
                    <a:pt x="228149" y="598508"/>
                  </a:lnTo>
                  <a:lnTo>
                    <a:pt x="274937" y="614359"/>
                  </a:lnTo>
                  <a:lnTo>
                    <a:pt x="324532" y="626050"/>
                  </a:lnTo>
                  <a:lnTo>
                    <a:pt x="376531" y="633284"/>
                  </a:lnTo>
                  <a:lnTo>
                    <a:pt x="430529" y="635762"/>
                  </a:lnTo>
                  <a:lnTo>
                    <a:pt x="484528" y="633284"/>
                  </a:lnTo>
                  <a:lnTo>
                    <a:pt x="536527" y="626050"/>
                  </a:lnTo>
                  <a:lnTo>
                    <a:pt x="586122" y="614359"/>
                  </a:lnTo>
                  <a:lnTo>
                    <a:pt x="632910" y="598508"/>
                  </a:lnTo>
                  <a:lnTo>
                    <a:pt x="676487" y="578795"/>
                  </a:lnTo>
                  <a:lnTo>
                    <a:pt x="716449" y="555519"/>
                  </a:lnTo>
                  <a:lnTo>
                    <a:pt x="752393" y="528979"/>
                  </a:lnTo>
                  <a:lnTo>
                    <a:pt x="783914" y="499472"/>
                  </a:lnTo>
                  <a:lnTo>
                    <a:pt x="810610" y="467297"/>
                  </a:lnTo>
                  <a:lnTo>
                    <a:pt x="832076" y="432752"/>
                  </a:lnTo>
                  <a:lnTo>
                    <a:pt x="847909" y="396136"/>
                  </a:lnTo>
                  <a:lnTo>
                    <a:pt x="857705" y="357746"/>
                  </a:lnTo>
                  <a:lnTo>
                    <a:pt x="861060" y="317880"/>
                  </a:lnTo>
                  <a:lnTo>
                    <a:pt x="857705" y="278015"/>
                  </a:lnTo>
                  <a:lnTo>
                    <a:pt x="847909" y="239625"/>
                  </a:lnTo>
                  <a:lnTo>
                    <a:pt x="832076" y="203009"/>
                  </a:lnTo>
                  <a:lnTo>
                    <a:pt x="810610" y="168464"/>
                  </a:lnTo>
                  <a:lnTo>
                    <a:pt x="783914" y="136289"/>
                  </a:lnTo>
                  <a:lnTo>
                    <a:pt x="752393" y="106782"/>
                  </a:lnTo>
                  <a:lnTo>
                    <a:pt x="716449" y="80242"/>
                  </a:lnTo>
                  <a:lnTo>
                    <a:pt x="676487" y="56966"/>
                  </a:lnTo>
                  <a:lnTo>
                    <a:pt x="632910" y="37253"/>
                  </a:lnTo>
                  <a:lnTo>
                    <a:pt x="586122" y="21402"/>
                  </a:lnTo>
                  <a:lnTo>
                    <a:pt x="536527" y="9711"/>
                  </a:lnTo>
                  <a:lnTo>
                    <a:pt x="484528" y="2477"/>
                  </a:lnTo>
                  <a:lnTo>
                    <a:pt x="430529" y="0"/>
                  </a:lnTo>
                  <a:close/>
                </a:path>
              </a:pathLst>
            </a:custGeom>
            <a:solidFill>
              <a:srgbClr val="D96666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sp>
        <p:nvSpPr>
          <p:cNvPr id="122" name="object 107">
            <a:extLst>
              <a:ext uri="{FF2B5EF4-FFF2-40B4-BE49-F238E27FC236}">
                <a16:creationId xmlns:a16="http://schemas.microsoft.com/office/drawing/2014/main" id="{E384D0CD-64F0-4411-EAB9-A80B65149D00}"/>
              </a:ext>
            </a:extLst>
          </p:cNvPr>
          <p:cNvSpPr/>
          <p:nvPr/>
        </p:nvSpPr>
        <p:spPr>
          <a:xfrm>
            <a:off x="3768607" y="2776784"/>
            <a:ext cx="1163320" cy="868651"/>
          </a:xfrm>
          <a:custGeom>
            <a:avLst/>
            <a:gdLst/>
            <a:ahLst/>
            <a:cxnLst/>
            <a:rect l="l" t="t" r="r" b="b"/>
            <a:pathLst>
              <a:path w="1163320" h="868680">
                <a:moveTo>
                  <a:pt x="1162812" y="216408"/>
                </a:moveTo>
                <a:lnTo>
                  <a:pt x="1010412" y="216408"/>
                </a:lnTo>
                <a:lnTo>
                  <a:pt x="1010412" y="0"/>
                </a:lnTo>
                <a:lnTo>
                  <a:pt x="150876" y="0"/>
                </a:lnTo>
                <a:lnTo>
                  <a:pt x="150876" y="216408"/>
                </a:lnTo>
                <a:lnTo>
                  <a:pt x="0" y="216408"/>
                </a:lnTo>
                <a:lnTo>
                  <a:pt x="150876" y="863244"/>
                </a:lnTo>
                <a:lnTo>
                  <a:pt x="150876" y="868680"/>
                </a:lnTo>
                <a:lnTo>
                  <a:pt x="152146" y="868680"/>
                </a:lnTo>
                <a:lnTo>
                  <a:pt x="1010412" y="868680"/>
                </a:lnTo>
                <a:lnTo>
                  <a:pt x="1010666" y="868680"/>
                </a:lnTo>
                <a:lnTo>
                  <a:pt x="1162812" y="216408"/>
                </a:lnTo>
                <a:close/>
              </a:path>
            </a:pathLst>
          </a:custGeom>
          <a:solidFill>
            <a:srgbClr val="0D0D0D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grpSp>
        <p:nvGrpSpPr>
          <p:cNvPr id="123" name="object 2">
            <a:extLst>
              <a:ext uri="{FF2B5EF4-FFF2-40B4-BE49-F238E27FC236}">
                <a16:creationId xmlns:a16="http://schemas.microsoft.com/office/drawing/2014/main" id="{11F0370A-9494-0806-89C2-6727329ABEA4}"/>
              </a:ext>
            </a:extLst>
          </p:cNvPr>
          <p:cNvGrpSpPr/>
          <p:nvPr/>
        </p:nvGrpSpPr>
        <p:grpSpPr>
          <a:xfrm>
            <a:off x="7344920" y="2776784"/>
            <a:ext cx="861060" cy="4447555"/>
            <a:chOff x="4247388" y="2235707"/>
            <a:chExt cx="861060" cy="3610610"/>
          </a:xfrm>
        </p:grpSpPr>
        <p:sp>
          <p:nvSpPr>
            <p:cNvPr id="124" name="object 3">
              <a:extLst>
                <a:ext uri="{FF2B5EF4-FFF2-40B4-BE49-F238E27FC236}">
                  <a16:creationId xmlns:a16="http://schemas.microsoft.com/office/drawing/2014/main" id="{43A93935-C50C-26FC-8C8A-D6F4752812DA}"/>
                </a:ext>
              </a:extLst>
            </p:cNvPr>
            <p:cNvSpPr/>
            <p:nvPr/>
          </p:nvSpPr>
          <p:spPr>
            <a:xfrm>
              <a:off x="4247388" y="2553588"/>
              <a:ext cx="861060" cy="3292475"/>
            </a:xfrm>
            <a:custGeom>
              <a:avLst/>
              <a:gdLst/>
              <a:ahLst/>
              <a:cxnLst/>
              <a:rect l="l" t="t" r="r" b="b"/>
              <a:pathLst>
                <a:path w="861060" h="3292475">
                  <a:moveTo>
                    <a:pt x="861060" y="0"/>
                  </a:moveTo>
                  <a:lnTo>
                    <a:pt x="857705" y="39865"/>
                  </a:lnTo>
                  <a:lnTo>
                    <a:pt x="847909" y="78255"/>
                  </a:lnTo>
                  <a:lnTo>
                    <a:pt x="832076" y="114871"/>
                  </a:lnTo>
                  <a:lnTo>
                    <a:pt x="810610" y="149416"/>
                  </a:lnTo>
                  <a:lnTo>
                    <a:pt x="783914" y="181591"/>
                  </a:lnTo>
                  <a:lnTo>
                    <a:pt x="752393" y="211098"/>
                  </a:lnTo>
                  <a:lnTo>
                    <a:pt x="716449" y="237638"/>
                  </a:lnTo>
                  <a:lnTo>
                    <a:pt x="676487" y="260914"/>
                  </a:lnTo>
                  <a:lnTo>
                    <a:pt x="632910" y="280627"/>
                  </a:lnTo>
                  <a:lnTo>
                    <a:pt x="586122" y="296478"/>
                  </a:lnTo>
                  <a:lnTo>
                    <a:pt x="536527" y="308169"/>
                  </a:lnTo>
                  <a:lnTo>
                    <a:pt x="484528" y="315403"/>
                  </a:lnTo>
                  <a:lnTo>
                    <a:pt x="430529" y="317881"/>
                  </a:lnTo>
                  <a:lnTo>
                    <a:pt x="376531" y="315403"/>
                  </a:lnTo>
                  <a:lnTo>
                    <a:pt x="324532" y="308169"/>
                  </a:lnTo>
                  <a:lnTo>
                    <a:pt x="274937" y="296478"/>
                  </a:lnTo>
                  <a:lnTo>
                    <a:pt x="228149" y="280627"/>
                  </a:lnTo>
                  <a:lnTo>
                    <a:pt x="184572" y="260914"/>
                  </a:lnTo>
                  <a:lnTo>
                    <a:pt x="144610" y="237638"/>
                  </a:lnTo>
                  <a:lnTo>
                    <a:pt x="108666" y="211098"/>
                  </a:lnTo>
                  <a:lnTo>
                    <a:pt x="77145" y="181591"/>
                  </a:lnTo>
                  <a:lnTo>
                    <a:pt x="50449" y="149416"/>
                  </a:lnTo>
                  <a:lnTo>
                    <a:pt x="28983" y="114871"/>
                  </a:lnTo>
                  <a:lnTo>
                    <a:pt x="13150" y="78255"/>
                  </a:lnTo>
                  <a:lnTo>
                    <a:pt x="3354" y="39865"/>
                  </a:lnTo>
                  <a:lnTo>
                    <a:pt x="0" y="0"/>
                  </a:lnTo>
                  <a:lnTo>
                    <a:pt x="0" y="2974594"/>
                  </a:lnTo>
                  <a:lnTo>
                    <a:pt x="3354" y="3014466"/>
                  </a:lnTo>
                  <a:lnTo>
                    <a:pt x="13150" y="3052861"/>
                  </a:lnTo>
                  <a:lnTo>
                    <a:pt x="28983" y="3089481"/>
                  </a:lnTo>
                  <a:lnTo>
                    <a:pt x="50449" y="3124027"/>
                  </a:lnTo>
                  <a:lnTo>
                    <a:pt x="77145" y="3156202"/>
                  </a:lnTo>
                  <a:lnTo>
                    <a:pt x="108666" y="3185707"/>
                  </a:lnTo>
                  <a:lnTo>
                    <a:pt x="144610" y="3212246"/>
                  </a:lnTo>
                  <a:lnTo>
                    <a:pt x="184572" y="3235518"/>
                  </a:lnTo>
                  <a:lnTo>
                    <a:pt x="228149" y="3255228"/>
                  </a:lnTo>
                  <a:lnTo>
                    <a:pt x="274937" y="3271076"/>
                  </a:lnTo>
                  <a:lnTo>
                    <a:pt x="324532" y="3282766"/>
                  </a:lnTo>
                  <a:lnTo>
                    <a:pt x="376531" y="3289998"/>
                  </a:lnTo>
                  <a:lnTo>
                    <a:pt x="430529" y="3292475"/>
                  </a:lnTo>
                  <a:lnTo>
                    <a:pt x="484528" y="3289998"/>
                  </a:lnTo>
                  <a:lnTo>
                    <a:pt x="536527" y="3282766"/>
                  </a:lnTo>
                  <a:lnTo>
                    <a:pt x="586122" y="3271076"/>
                  </a:lnTo>
                  <a:lnTo>
                    <a:pt x="632910" y="3255228"/>
                  </a:lnTo>
                  <a:lnTo>
                    <a:pt x="676487" y="3235518"/>
                  </a:lnTo>
                  <a:lnTo>
                    <a:pt x="716449" y="3212246"/>
                  </a:lnTo>
                  <a:lnTo>
                    <a:pt x="752393" y="3185707"/>
                  </a:lnTo>
                  <a:lnTo>
                    <a:pt x="783914" y="3156202"/>
                  </a:lnTo>
                  <a:lnTo>
                    <a:pt x="810610" y="3124027"/>
                  </a:lnTo>
                  <a:lnTo>
                    <a:pt x="832076" y="3089481"/>
                  </a:lnTo>
                  <a:lnTo>
                    <a:pt x="847909" y="3052861"/>
                  </a:lnTo>
                  <a:lnTo>
                    <a:pt x="857705" y="3014466"/>
                  </a:lnTo>
                  <a:lnTo>
                    <a:pt x="861060" y="2974594"/>
                  </a:lnTo>
                  <a:lnTo>
                    <a:pt x="861060" y="0"/>
                  </a:lnTo>
                  <a:close/>
                </a:path>
              </a:pathLst>
            </a:custGeom>
            <a:solidFill>
              <a:srgbClr val="B83D00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125" name="object 4">
              <a:extLst>
                <a:ext uri="{FF2B5EF4-FFF2-40B4-BE49-F238E27FC236}">
                  <a16:creationId xmlns:a16="http://schemas.microsoft.com/office/drawing/2014/main" id="{3CED2AA0-B2C5-AE4D-7300-910E01B5613D}"/>
                </a:ext>
              </a:extLst>
            </p:cNvPr>
            <p:cNvSpPr/>
            <p:nvPr/>
          </p:nvSpPr>
          <p:spPr>
            <a:xfrm>
              <a:off x="4247388" y="2235707"/>
              <a:ext cx="861060" cy="636270"/>
            </a:xfrm>
            <a:custGeom>
              <a:avLst/>
              <a:gdLst/>
              <a:ahLst/>
              <a:cxnLst/>
              <a:rect l="l" t="t" r="r" b="b"/>
              <a:pathLst>
                <a:path w="861060" h="636269">
                  <a:moveTo>
                    <a:pt x="430529" y="0"/>
                  </a:moveTo>
                  <a:lnTo>
                    <a:pt x="376531" y="2477"/>
                  </a:lnTo>
                  <a:lnTo>
                    <a:pt x="324532" y="9711"/>
                  </a:lnTo>
                  <a:lnTo>
                    <a:pt x="274937" y="21402"/>
                  </a:lnTo>
                  <a:lnTo>
                    <a:pt x="228149" y="37253"/>
                  </a:lnTo>
                  <a:lnTo>
                    <a:pt x="184572" y="56966"/>
                  </a:lnTo>
                  <a:lnTo>
                    <a:pt x="144610" y="80242"/>
                  </a:lnTo>
                  <a:lnTo>
                    <a:pt x="108666" y="106782"/>
                  </a:lnTo>
                  <a:lnTo>
                    <a:pt x="77145" y="136289"/>
                  </a:lnTo>
                  <a:lnTo>
                    <a:pt x="50449" y="168464"/>
                  </a:lnTo>
                  <a:lnTo>
                    <a:pt x="28983" y="203009"/>
                  </a:lnTo>
                  <a:lnTo>
                    <a:pt x="13150" y="239625"/>
                  </a:lnTo>
                  <a:lnTo>
                    <a:pt x="3354" y="278015"/>
                  </a:lnTo>
                  <a:lnTo>
                    <a:pt x="0" y="317880"/>
                  </a:lnTo>
                  <a:lnTo>
                    <a:pt x="3354" y="357746"/>
                  </a:lnTo>
                  <a:lnTo>
                    <a:pt x="13150" y="396136"/>
                  </a:lnTo>
                  <a:lnTo>
                    <a:pt x="28983" y="432752"/>
                  </a:lnTo>
                  <a:lnTo>
                    <a:pt x="50449" y="467297"/>
                  </a:lnTo>
                  <a:lnTo>
                    <a:pt x="77145" y="499472"/>
                  </a:lnTo>
                  <a:lnTo>
                    <a:pt x="108666" y="528979"/>
                  </a:lnTo>
                  <a:lnTo>
                    <a:pt x="144610" y="555519"/>
                  </a:lnTo>
                  <a:lnTo>
                    <a:pt x="184572" y="578795"/>
                  </a:lnTo>
                  <a:lnTo>
                    <a:pt x="228149" y="598508"/>
                  </a:lnTo>
                  <a:lnTo>
                    <a:pt x="274937" y="614359"/>
                  </a:lnTo>
                  <a:lnTo>
                    <a:pt x="324532" y="626050"/>
                  </a:lnTo>
                  <a:lnTo>
                    <a:pt x="376531" y="633284"/>
                  </a:lnTo>
                  <a:lnTo>
                    <a:pt x="430529" y="635762"/>
                  </a:lnTo>
                  <a:lnTo>
                    <a:pt x="484528" y="633284"/>
                  </a:lnTo>
                  <a:lnTo>
                    <a:pt x="536527" y="626050"/>
                  </a:lnTo>
                  <a:lnTo>
                    <a:pt x="586122" y="614359"/>
                  </a:lnTo>
                  <a:lnTo>
                    <a:pt x="632910" y="598508"/>
                  </a:lnTo>
                  <a:lnTo>
                    <a:pt x="676487" y="578795"/>
                  </a:lnTo>
                  <a:lnTo>
                    <a:pt x="716449" y="555519"/>
                  </a:lnTo>
                  <a:lnTo>
                    <a:pt x="752393" y="528979"/>
                  </a:lnTo>
                  <a:lnTo>
                    <a:pt x="783914" y="499472"/>
                  </a:lnTo>
                  <a:lnTo>
                    <a:pt x="810610" y="467297"/>
                  </a:lnTo>
                  <a:lnTo>
                    <a:pt x="832076" y="432752"/>
                  </a:lnTo>
                  <a:lnTo>
                    <a:pt x="847909" y="396136"/>
                  </a:lnTo>
                  <a:lnTo>
                    <a:pt x="857705" y="357746"/>
                  </a:lnTo>
                  <a:lnTo>
                    <a:pt x="861060" y="317880"/>
                  </a:lnTo>
                  <a:lnTo>
                    <a:pt x="857705" y="278015"/>
                  </a:lnTo>
                  <a:lnTo>
                    <a:pt x="847909" y="239625"/>
                  </a:lnTo>
                  <a:lnTo>
                    <a:pt x="832076" y="203009"/>
                  </a:lnTo>
                  <a:lnTo>
                    <a:pt x="810610" y="168464"/>
                  </a:lnTo>
                  <a:lnTo>
                    <a:pt x="783914" y="136289"/>
                  </a:lnTo>
                  <a:lnTo>
                    <a:pt x="752393" y="106782"/>
                  </a:lnTo>
                  <a:lnTo>
                    <a:pt x="716449" y="80242"/>
                  </a:lnTo>
                  <a:lnTo>
                    <a:pt x="676487" y="56966"/>
                  </a:lnTo>
                  <a:lnTo>
                    <a:pt x="632910" y="37253"/>
                  </a:lnTo>
                  <a:lnTo>
                    <a:pt x="586122" y="21402"/>
                  </a:lnTo>
                  <a:lnTo>
                    <a:pt x="536527" y="9711"/>
                  </a:lnTo>
                  <a:lnTo>
                    <a:pt x="484528" y="2477"/>
                  </a:lnTo>
                  <a:lnTo>
                    <a:pt x="430529" y="0"/>
                  </a:lnTo>
                  <a:close/>
                </a:path>
              </a:pathLst>
            </a:custGeom>
            <a:solidFill>
              <a:srgbClr val="D96666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sp>
        <p:nvSpPr>
          <p:cNvPr id="126" name="object 107">
            <a:extLst>
              <a:ext uri="{FF2B5EF4-FFF2-40B4-BE49-F238E27FC236}">
                <a16:creationId xmlns:a16="http://schemas.microsoft.com/office/drawing/2014/main" id="{90BA121A-136B-67F5-8131-C7776C95D2EC}"/>
              </a:ext>
            </a:extLst>
          </p:cNvPr>
          <p:cNvSpPr/>
          <p:nvPr/>
        </p:nvSpPr>
        <p:spPr>
          <a:xfrm>
            <a:off x="7193790" y="2764906"/>
            <a:ext cx="1163320" cy="868651"/>
          </a:xfrm>
          <a:custGeom>
            <a:avLst/>
            <a:gdLst/>
            <a:ahLst/>
            <a:cxnLst/>
            <a:rect l="l" t="t" r="r" b="b"/>
            <a:pathLst>
              <a:path w="1163320" h="868680">
                <a:moveTo>
                  <a:pt x="1162812" y="216408"/>
                </a:moveTo>
                <a:lnTo>
                  <a:pt x="1010412" y="216408"/>
                </a:lnTo>
                <a:lnTo>
                  <a:pt x="1010412" y="0"/>
                </a:lnTo>
                <a:lnTo>
                  <a:pt x="150876" y="0"/>
                </a:lnTo>
                <a:lnTo>
                  <a:pt x="150876" y="216408"/>
                </a:lnTo>
                <a:lnTo>
                  <a:pt x="0" y="216408"/>
                </a:lnTo>
                <a:lnTo>
                  <a:pt x="150876" y="863244"/>
                </a:lnTo>
                <a:lnTo>
                  <a:pt x="150876" y="868680"/>
                </a:lnTo>
                <a:lnTo>
                  <a:pt x="152146" y="868680"/>
                </a:lnTo>
                <a:lnTo>
                  <a:pt x="1010412" y="868680"/>
                </a:lnTo>
                <a:lnTo>
                  <a:pt x="1010666" y="868680"/>
                </a:lnTo>
                <a:lnTo>
                  <a:pt x="1162812" y="216408"/>
                </a:lnTo>
                <a:close/>
              </a:path>
            </a:pathLst>
          </a:custGeom>
          <a:solidFill>
            <a:srgbClr val="0D0D0D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grpSp>
        <p:nvGrpSpPr>
          <p:cNvPr id="127" name="object 2">
            <a:extLst>
              <a:ext uri="{FF2B5EF4-FFF2-40B4-BE49-F238E27FC236}">
                <a16:creationId xmlns:a16="http://schemas.microsoft.com/office/drawing/2014/main" id="{36E58D66-A496-1E4B-56A4-64AE11342B2B}"/>
              </a:ext>
            </a:extLst>
          </p:cNvPr>
          <p:cNvGrpSpPr/>
          <p:nvPr/>
        </p:nvGrpSpPr>
        <p:grpSpPr>
          <a:xfrm>
            <a:off x="11072363" y="2788662"/>
            <a:ext cx="861060" cy="4447555"/>
            <a:chOff x="4247388" y="2235707"/>
            <a:chExt cx="861060" cy="3610610"/>
          </a:xfrm>
        </p:grpSpPr>
        <p:sp>
          <p:nvSpPr>
            <p:cNvPr id="128" name="object 3">
              <a:extLst>
                <a:ext uri="{FF2B5EF4-FFF2-40B4-BE49-F238E27FC236}">
                  <a16:creationId xmlns:a16="http://schemas.microsoft.com/office/drawing/2014/main" id="{52D8000F-493A-AFC2-2196-E8687B67C9B3}"/>
                </a:ext>
              </a:extLst>
            </p:cNvPr>
            <p:cNvSpPr/>
            <p:nvPr/>
          </p:nvSpPr>
          <p:spPr>
            <a:xfrm>
              <a:off x="4247388" y="2553588"/>
              <a:ext cx="861060" cy="3292475"/>
            </a:xfrm>
            <a:custGeom>
              <a:avLst/>
              <a:gdLst/>
              <a:ahLst/>
              <a:cxnLst/>
              <a:rect l="l" t="t" r="r" b="b"/>
              <a:pathLst>
                <a:path w="861060" h="3292475">
                  <a:moveTo>
                    <a:pt x="861060" y="0"/>
                  </a:moveTo>
                  <a:lnTo>
                    <a:pt x="857705" y="39865"/>
                  </a:lnTo>
                  <a:lnTo>
                    <a:pt x="847909" y="78255"/>
                  </a:lnTo>
                  <a:lnTo>
                    <a:pt x="832076" y="114871"/>
                  </a:lnTo>
                  <a:lnTo>
                    <a:pt x="810610" y="149416"/>
                  </a:lnTo>
                  <a:lnTo>
                    <a:pt x="783914" y="181591"/>
                  </a:lnTo>
                  <a:lnTo>
                    <a:pt x="752393" y="211098"/>
                  </a:lnTo>
                  <a:lnTo>
                    <a:pt x="716449" y="237638"/>
                  </a:lnTo>
                  <a:lnTo>
                    <a:pt x="676487" y="260914"/>
                  </a:lnTo>
                  <a:lnTo>
                    <a:pt x="632910" y="280627"/>
                  </a:lnTo>
                  <a:lnTo>
                    <a:pt x="586122" y="296478"/>
                  </a:lnTo>
                  <a:lnTo>
                    <a:pt x="536527" y="308169"/>
                  </a:lnTo>
                  <a:lnTo>
                    <a:pt x="484528" y="315403"/>
                  </a:lnTo>
                  <a:lnTo>
                    <a:pt x="430529" y="317881"/>
                  </a:lnTo>
                  <a:lnTo>
                    <a:pt x="376531" y="315403"/>
                  </a:lnTo>
                  <a:lnTo>
                    <a:pt x="324532" y="308169"/>
                  </a:lnTo>
                  <a:lnTo>
                    <a:pt x="274937" y="296478"/>
                  </a:lnTo>
                  <a:lnTo>
                    <a:pt x="228149" y="280627"/>
                  </a:lnTo>
                  <a:lnTo>
                    <a:pt x="184572" y="260914"/>
                  </a:lnTo>
                  <a:lnTo>
                    <a:pt x="144610" y="237638"/>
                  </a:lnTo>
                  <a:lnTo>
                    <a:pt x="108666" y="211098"/>
                  </a:lnTo>
                  <a:lnTo>
                    <a:pt x="77145" y="181591"/>
                  </a:lnTo>
                  <a:lnTo>
                    <a:pt x="50449" y="149416"/>
                  </a:lnTo>
                  <a:lnTo>
                    <a:pt x="28983" y="114871"/>
                  </a:lnTo>
                  <a:lnTo>
                    <a:pt x="13150" y="78255"/>
                  </a:lnTo>
                  <a:lnTo>
                    <a:pt x="3354" y="39865"/>
                  </a:lnTo>
                  <a:lnTo>
                    <a:pt x="0" y="0"/>
                  </a:lnTo>
                  <a:lnTo>
                    <a:pt x="0" y="2974594"/>
                  </a:lnTo>
                  <a:lnTo>
                    <a:pt x="3354" y="3014466"/>
                  </a:lnTo>
                  <a:lnTo>
                    <a:pt x="13150" y="3052861"/>
                  </a:lnTo>
                  <a:lnTo>
                    <a:pt x="28983" y="3089481"/>
                  </a:lnTo>
                  <a:lnTo>
                    <a:pt x="50449" y="3124027"/>
                  </a:lnTo>
                  <a:lnTo>
                    <a:pt x="77145" y="3156202"/>
                  </a:lnTo>
                  <a:lnTo>
                    <a:pt x="108666" y="3185707"/>
                  </a:lnTo>
                  <a:lnTo>
                    <a:pt x="144610" y="3212246"/>
                  </a:lnTo>
                  <a:lnTo>
                    <a:pt x="184572" y="3235518"/>
                  </a:lnTo>
                  <a:lnTo>
                    <a:pt x="228149" y="3255228"/>
                  </a:lnTo>
                  <a:lnTo>
                    <a:pt x="274937" y="3271076"/>
                  </a:lnTo>
                  <a:lnTo>
                    <a:pt x="324532" y="3282766"/>
                  </a:lnTo>
                  <a:lnTo>
                    <a:pt x="376531" y="3289998"/>
                  </a:lnTo>
                  <a:lnTo>
                    <a:pt x="430529" y="3292475"/>
                  </a:lnTo>
                  <a:lnTo>
                    <a:pt x="484528" y="3289998"/>
                  </a:lnTo>
                  <a:lnTo>
                    <a:pt x="536527" y="3282766"/>
                  </a:lnTo>
                  <a:lnTo>
                    <a:pt x="586122" y="3271076"/>
                  </a:lnTo>
                  <a:lnTo>
                    <a:pt x="632910" y="3255228"/>
                  </a:lnTo>
                  <a:lnTo>
                    <a:pt x="676487" y="3235518"/>
                  </a:lnTo>
                  <a:lnTo>
                    <a:pt x="716449" y="3212246"/>
                  </a:lnTo>
                  <a:lnTo>
                    <a:pt x="752393" y="3185707"/>
                  </a:lnTo>
                  <a:lnTo>
                    <a:pt x="783914" y="3156202"/>
                  </a:lnTo>
                  <a:lnTo>
                    <a:pt x="810610" y="3124027"/>
                  </a:lnTo>
                  <a:lnTo>
                    <a:pt x="832076" y="3089481"/>
                  </a:lnTo>
                  <a:lnTo>
                    <a:pt x="847909" y="3052861"/>
                  </a:lnTo>
                  <a:lnTo>
                    <a:pt x="857705" y="3014466"/>
                  </a:lnTo>
                  <a:lnTo>
                    <a:pt x="861060" y="2974594"/>
                  </a:lnTo>
                  <a:lnTo>
                    <a:pt x="861060" y="0"/>
                  </a:lnTo>
                  <a:close/>
                </a:path>
              </a:pathLst>
            </a:custGeom>
            <a:solidFill>
              <a:srgbClr val="B83D00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129" name="object 4">
              <a:extLst>
                <a:ext uri="{FF2B5EF4-FFF2-40B4-BE49-F238E27FC236}">
                  <a16:creationId xmlns:a16="http://schemas.microsoft.com/office/drawing/2014/main" id="{B3428C6B-AAE9-705B-DCD2-DB4998B5E478}"/>
                </a:ext>
              </a:extLst>
            </p:cNvPr>
            <p:cNvSpPr/>
            <p:nvPr/>
          </p:nvSpPr>
          <p:spPr>
            <a:xfrm>
              <a:off x="4247388" y="2235707"/>
              <a:ext cx="861060" cy="636270"/>
            </a:xfrm>
            <a:custGeom>
              <a:avLst/>
              <a:gdLst/>
              <a:ahLst/>
              <a:cxnLst/>
              <a:rect l="l" t="t" r="r" b="b"/>
              <a:pathLst>
                <a:path w="861060" h="636269">
                  <a:moveTo>
                    <a:pt x="430529" y="0"/>
                  </a:moveTo>
                  <a:lnTo>
                    <a:pt x="376531" y="2477"/>
                  </a:lnTo>
                  <a:lnTo>
                    <a:pt x="324532" y="9711"/>
                  </a:lnTo>
                  <a:lnTo>
                    <a:pt x="274937" y="21402"/>
                  </a:lnTo>
                  <a:lnTo>
                    <a:pt x="228149" y="37253"/>
                  </a:lnTo>
                  <a:lnTo>
                    <a:pt x="184572" y="56966"/>
                  </a:lnTo>
                  <a:lnTo>
                    <a:pt x="144610" y="80242"/>
                  </a:lnTo>
                  <a:lnTo>
                    <a:pt x="108666" y="106782"/>
                  </a:lnTo>
                  <a:lnTo>
                    <a:pt x="77145" y="136289"/>
                  </a:lnTo>
                  <a:lnTo>
                    <a:pt x="50449" y="168464"/>
                  </a:lnTo>
                  <a:lnTo>
                    <a:pt x="28983" y="203009"/>
                  </a:lnTo>
                  <a:lnTo>
                    <a:pt x="13150" y="239625"/>
                  </a:lnTo>
                  <a:lnTo>
                    <a:pt x="3354" y="278015"/>
                  </a:lnTo>
                  <a:lnTo>
                    <a:pt x="0" y="317880"/>
                  </a:lnTo>
                  <a:lnTo>
                    <a:pt x="3354" y="357746"/>
                  </a:lnTo>
                  <a:lnTo>
                    <a:pt x="13150" y="396136"/>
                  </a:lnTo>
                  <a:lnTo>
                    <a:pt x="28983" y="432752"/>
                  </a:lnTo>
                  <a:lnTo>
                    <a:pt x="50449" y="467297"/>
                  </a:lnTo>
                  <a:lnTo>
                    <a:pt x="77145" y="499472"/>
                  </a:lnTo>
                  <a:lnTo>
                    <a:pt x="108666" y="528979"/>
                  </a:lnTo>
                  <a:lnTo>
                    <a:pt x="144610" y="555519"/>
                  </a:lnTo>
                  <a:lnTo>
                    <a:pt x="184572" y="578795"/>
                  </a:lnTo>
                  <a:lnTo>
                    <a:pt x="228149" y="598508"/>
                  </a:lnTo>
                  <a:lnTo>
                    <a:pt x="274937" y="614359"/>
                  </a:lnTo>
                  <a:lnTo>
                    <a:pt x="324532" y="626050"/>
                  </a:lnTo>
                  <a:lnTo>
                    <a:pt x="376531" y="633284"/>
                  </a:lnTo>
                  <a:lnTo>
                    <a:pt x="430529" y="635762"/>
                  </a:lnTo>
                  <a:lnTo>
                    <a:pt x="484528" y="633284"/>
                  </a:lnTo>
                  <a:lnTo>
                    <a:pt x="536527" y="626050"/>
                  </a:lnTo>
                  <a:lnTo>
                    <a:pt x="586122" y="614359"/>
                  </a:lnTo>
                  <a:lnTo>
                    <a:pt x="632910" y="598508"/>
                  </a:lnTo>
                  <a:lnTo>
                    <a:pt x="676487" y="578795"/>
                  </a:lnTo>
                  <a:lnTo>
                    <a:pt x="716449" y="555519"/>
                  </a:lnTo>
                  <a:lnTo>
                    <a:pt x="752393" y="528979"/>
                  </a:lnTo>
                  <a:lnTo>
                    <a:pt x="783914" y="499472"/>
                  </a:lnTo>
                  <a:lnTo>
                    <a:pt x="810610" y="467297"/>
                  </a:lnTo>
                  <a:lnTo>
                    <a:pt x="832076" y="432752"/>
                  </a:lnTo>
                  <a:lnTo>
                    <a:pt x="847909" y="396136"/>
                  </a:lnTo>
                  <a:lnTo>
                    <a:pt x="857705" y="357746"/>
                  </a:lnTo>
                  <a:lnTo>
                    <a:pt x="861060" y="317880"/>
                  </a:lnTo>
                  <a:lnTo>
                    <a:pt x="857705" y="278015"/>
                  </a:lnTo>
                  <a:lnTo>
                    <a:pt x="847909" y="239625"/>
                  </a:lnTo>
                  <a:lnTo>
                    <a:pt x="832076" y="203009"/>
                  </a:lnTo>
                  <a:lnTo>
                    <a:pt x="810610" y="168464"/>
                  </a:lnTo>
                  <a:lnTo>
                    <a:pt x="783914" y="136289"/>
                  </a:lnTo>
                  <a:lnTo>
                    <a:pt x="752393" y="106782"/>
                  </a:lnTo>
                  <a:lnTo>
                    <a:pt x="716449" y="80242"/>
                  </a:lnTo>
                  <a:lnTo>
                    <a:pt x="676487" y="56966"/>
                  </a:lnTo>
                  <a:lnTo>
                    <a:pt x="632910" y="37253"/>
                  </a:lnTo>
                  <a:lnTo>
                    <a:pt x="586122" y="21402"/>
                  </a:lnTo>
                  <a:lnTo>
                    <a:pt x="536527" y="9711"/>
                  </a:lnTo>
                  <a:lnTo>
                    <a:pt x="484528" y="2477"/>
                  </a:lnTo>
                  <a:lnTo>
                    <a:pt x="430529" y="0"/>
                  </a:lnTo>
                  <a:close/>
                </a:path>
              </a:pathLst>
            </a:custGeom>
            <a:solidFill>
              <a:srgbClr val="D96666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sp>
        <p:nvSpPr>
          <p:cNvPr id="130" name="object 107">
            <a:extLst>
              <a:ext uri="{FF2B5EF4-FFF2-40B4-BE49-F238E27FC236}">
                <a16:creationId xmlns:a16="http://schemas.microsoft.com/office/drawing/2014/main" id="{BF6B94D5-2EA3-85C1-C842-EA676B4A7622}"/>
              </a:ext>
            </a:extLst>
          </p:cNvPr>
          <p:cNvSpPr/>
          <p:nvPr/>
        </p:nvSpPr>
        <p:spPr>
          <a:xfrm>
            <a:off x="10921233" y="2776784"/>
            <a:ext cx="1163320" cy="868651"/>
          </a:xfrm>
          <a:custGeom>
            <a:avLst/>
            <a:gdLst/>
            <a:ahLst/>
            <a:cxnLst/>
            <a:rect l="l" t="t" r="r" b="b"/>
            <a:pathLst>
              <a:path w="1163320" h="868680">
                <a:moveTo>
                  <a:pt x="1162812" y="216408"/>
                </a:moveTo>
                <a:lnTo>
                  <a:pt x="1010412" y="216408"/>
                </a:lnTo>
                <a:lnTo>
                  <a:pt x="1010412" y="0"/>
                </a:lnTo>
                <a:lnTo>
                  <a:pt x="150876" y="0"/>
                </a:lnTo>
                <a:lnTo>
                  <a:pt x="150876" y="216408"/>
                </a:lnTo>
                <a:lnTo>
                  <a:pt x="0" y="216408"/>
                </a:lnTo>
                <a:lnTo>
                  <a:pt x="150876" y="863244"/>
                </a:lnTo>
                <a:lnTo>
                  <a:pt x="150876" y="868680"/>
                </a:lnTo>
                <a:lnTo>
                  <a:pt x="152146" y="868680"/>
                </a:lnTo>
                <a:lnTo>
                  <a:pt x="1010412" y="868680"/>
                </a:lnTo>
                <a:lnTo>
                  <a:pt x="1010666" y="868680"/>
                </a:lnTo>
                <a:lnTo>
                  <a:pt x="1162812" y="216408"/>
                </a:lnTo>
                <a:close/>
              </a:path>
            </a:pathLst>
          </a:custGeom>
          <a:solidFill>
            <a:srgbClr val="0D0D0D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FE0DC14A-308E-2FC4-D5EC-9A346A82EF15}"/>
              </a:ext>
            </a:extLst>
          </p:cNvPr>
          <p:cNvSpPr/>
          <p:nvPr/>
        </p:nvSpPr>
        <p:spPr>
          <a:xfrm>
            <a:off x="4123666" y="3963986"/>
            <a:ext cx="453202" cy="38686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1</a:t>
            </a:r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C9D75BD4-C3CD-5AA9-DE4D-FB10DD97ACBC}"/>
              </a:ext>
            </a:extLst>
          </p:cNvPr>
          <p:cNvSpPr/>
          <p:nvPr/>
        </p:nvSpPr>
        <p:spPr>
          <a:xfrm>
            <a:off x="7548848" y="3952108"/>
            <a:ext cx="453202" cy="41030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2</a:t>
            </a:r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28351724-3529-97D3-6379-1F7B5F0BBB5B}"/>
              </a:ext>
            </a:extLst>
          </p:cNvPr>
          <p:cNvSpPr/>
          <p:nvPr/>
        </p:nvSpPr>
        <p:spPr>
          <a:xfrm>
            <a:off x="11276292" y="3963986"/>
            <a:ext cx="453202" cy="41030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3</a:t>
            </a:r>
          </a:p>
        </p:txBody>
      </p:sp>
      <p:pic>
        <p:nvPicPr>
          <p:cNvPr id="134" name="Picture 133">
            <a:extLst>
              <a:ext uri="{FF2B5EF4-FFF2-40B4-BE49-F238E27FC236}">
                <a16:creationId xmlns:a16="http://schemas.microsoft.com/office/drawing/2014/main" id="{86D7352B-FD17-1E77-D53D-58C1CAF6A5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38883" y="5474820"/>
            <a:ext cx="2926334" cy="1993565"/>
          </a:xfrm>
          <a:prstGeom prst="rect">
            <a:avLst/>
          </a:prstGeom>
        </p:spPr>
      </p:pic>
      <p:pic>
        <p:nvPicPr>
          <p:cNvPr id="135" name="Picture 134">
            <a:extLst>
              <a:ext uri="{FF2B5EF4-FFF2-40B4-BE49-F238E27FC236}">
                <a16:creationId xmlns:a16="http://schemas.microsoft.com/office/drawing/2014/main" id="{79E36462-7490-970F-26EB-2FDFB1F9F1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62781" y="5474820"/>
            <a:ext cx="2877561" cy="1871634"/>
          </a:xfrm>
          <a:prstGeom prst="rect">
            <a:avLst/>
          </a:prstGeom>
        </p:spPr>
      </p:pic>
      <p:pic>
        <p:nvPicPr>
          <p:cNvPr id="136" name="Picture 135">
            <a:extLst>
              <a:ext uri="{FF2B5EF4-FFF2-40B4-BE49-F238E27FC236}">
                <a16:creationId xmlns:a16="http://schemas.microsoft.com/office/drawing/2014/main" id="{38898F97-B45C-8C3B-FA0C-C0B3562E496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808" t="15660" r="-3808" b="-1"/>
          <a:stretch/>
        </p:blipFill>
        <p:spPr>
          <a:xfrm>
            <a:off x="7344920" y="3633556"/>
            <a:ext cx="929294" cy="3590470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300EF020-AFD2-1F4D-13FA-FE3EFBE07215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  <a14:imgEffect>
                      <a14:brightnessContrast bright="-20000" contrast="-40000"/>
                    </a14:imgEffect>
                  </a14:imgLayer>
                </a14:imgProps>
              </a:ext>
            </a:extLst>
          </a:blip>
          <a:srcRect t="13651"/>
          <a:stretch/>
        </p:blipFill>
        <p:spPr>
          <a:xfrm>
            <a:off x="11071755" y="3633557"/>
            <a:ext cx="881640" cy="3590469"/>
          </a:xfrm>
          <a:prstGeom prst="rect">
            <a:avLst/>
          </a:prstGeom>
        </p:spPr>
      </p:pic>
      <p:sp>
        <p:nvSpPr>
          <p:cNvPr id="138" name="Oval 137">
            <a:extLst>
              <a:ext uri="{FF2B5EF4-FFF2-40B4-BE49-F238E27FC236}">
                <a16:creationId xmlns:a16="http://schemas.microsoft.com/office/drawing/2014/main" id="{30F2FB04-FAB5-9AE9-F597-61425553B82C}"/>
              </a:ext>
            </a:extLst>
          </p:cNvPr>
          <p:cNvSpPr/>
          <p:nvPr/>
        </p:nvSpPr>
        <p:spPr>
          <a:xfrm>
            <a:off x="7632038" y="3844294"/>
            <a:ext cx="453202" cy="38686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2</a:t>
            </a:r>
          </a:p>
        </p:txBody>
      </p:sp>
      <p:sp>
        <p:nvSpPr>
          <p:cNvPr id="139" name="Oval 138">
            <a:extLst>
              <a:ext uri="{FF2B5EF4-FFF2-40B4-BE49-F238E27FC236}">
                <a16:creationId xmlns:a16="http://schemas.microsoft.com/office/drawing/2014/main" id="{6BF6DB57-8B06-C138-4186-C4D21E61ED88}"/>
              </a:ext>
            </a:extLst>
          </p:cNvPr>
          <p:cNvSpPr/>
          <p:nvPr/>
        </p:nvSpPr>
        <p:spPr>
          <a:xfrm>
            <a:off x="11273936" y="3890971"/>
            <a:ext cx="453202" cy="38686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3</a:t>
            </a:r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7992A5C5-652A-B81C-3191-505F76654BD7}"/>
              </a:ext>
            </a:extLst>
          </p:cNvPr>
          <p:cNvSpPr txBox="1"/>
          <p:nvPr/>
        </p:nvSpPr>
        <p:spPr>
          <a:xfrm>
            <a:off x="11956510" y="4590606"/>
            <a:ext cx="1775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Nước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nóng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9D5E2A90-1895-88A7-94AB-2BCED62C4436}"/>
              </a:ext>
            </a:extLst>
          </p:cNvPr>
          <p:cNvCxnSpPr>
            <a:cxnSpLocks/>
          </p:cNvCxnSpPr>
          <p:nvPr/>
        </p:nvCxnSpPr>
        <p:spPr>
          <a:xfrm flipV="1">
            <a:off x="12165117" y="5071083"/>
            <a:ext cx="626029" cy="13849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205F0F84-8BB9-34FD-4900-B95B42529C53}"/>
              </a:ext>
            </a:extLst>
          </p:cNvPr>
          <p:cNvCxnSpPr>
            <a:cxnSpLocks/>
          </p:cNvCxnSpPr>
          <p:nvPr/>
        </p:nvCxnSpPr>
        <p:spPr>
          <a:xfrm flipV="1">
            <a:off x="8591753" y="4782342"/>
            <a:ext cx="626029" cy="13849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3" name="TextBox 142">
            <a:extLst>
              <a:ext uri="{FF2B5EF4-FFF2-40B4-BE49-F238E27FC236}">
                <a16:creationId xmlns:a16="http://schemas.microsoft.com/office/drawing/2014/main" id="{01E98189-02A7-14F1-07A1-9AE9DAD7077B}"/>
              </a:ext>
            </a:extLst>
          </p:cNvPr>
          <p:cNvSpPr txBox="1"/>
          <p:nvPr/>
        </p:nvSpPr>
        <p:spPr>
          <a:xfrm>
            <a:off x="8667965" y="4285670"/>
            <a:ext cx="1594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Nước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đá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E2C87736-6752-B52B-A260-E29312177718}"/>
              </a:ext>
            </a:extLst>
          </p:cNvPr>
          <p:cNvSpPr txBox="1"/>
          <p:nvPr/>
        </p:nvSpPr>
        <p:spPr>
          <a:xfrm>
            <a:off x="2670666" y="7725102"/>
            <a:ext cx="12145283" cy="11078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179705" algn="l"/>
                <a:tab pos="3420110" algn="l"/>
                <a:tab pos="5039995" algn="l"/>
              </a:tabLst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Nêu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hiện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tượng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xảy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ra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trong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Thí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nghiệm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1,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từ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đó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cho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biết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chiều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chuyển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dịch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của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trong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bình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2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và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bình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3.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45348288"/>
      </p:ext>
    </p:extLst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" grpId="0" animBg="1"/>
      <p:bldP spid="122" grpId="0" animBg="1"/>
      <p:bldP spid="126" grpId="0" animBg="1"/>
      <p:bldP spid="130" grpId="0" animBg="1"/>
      <p:bldP spid="131" grpId="0" animBg="1"/>
      <p:bldP spid="132" grpId="0" animBg="1"/>
      <p:bldP spid="133" grpId="0" animBg="1"/>
      <p:bldP spid="138" grpId="0" animBg="1"/>
      <p:bldP spid="139" grpId="0" animBg="1"/>
      <p:bldP spid="140" grpId="0"/>
      <p:bldP spid="143" grpId="0"/>
      <p:bldP spid="6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3830762" flipV="1">
            <a:off x="15317815" y="1718115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18" name="Picture 117">
            <a:extLst>
              <a:ext uri="{FF2B5EF4-FFF2-40B4-BE49-F238E27FC236}">
                <a16:creationId xmlns:a16="http://schemas.microsoft.com/office/drawing/2014/main" id="{F3A94CEF-E4F9-382C-9955-CC6ABC1261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88554" y="2210805"/>
            <a:ext cx="6082603" cy="4832037"/>
          </a:xfrm>
          <a:prstGeom prst="rect">
            <a:avLst/>
          </a:prstGeom>
        </p:spPr>
      </p:pic>
      <p:sp>
        <p:nvSpPr>
          <p:cNvPr id="125" name="TextBox 124">
            <a:extLst>
              <a:ext uri="{FF2B5EF4-FFF2-40B4-BE49-F238E27FC236}">
                <a16:creationId xmlns:a16="http://schemas.microsoft.com/office/drawing/2014/main" id="{F68F44C2-D594-7202-9DA0-6439EEBA762C}"/>
              </a:ext>
            </a:extLst>
          </p:cNvPr>
          <p:cNvSpPr txBox="1"/>
          <p:nvPr/>
        </p:nvSpPr>
        <p:spPr>
          <a:xfrm>
            <a:off x="8462249" y="2506168"/>
            <a:ext cx="7082142" cy="11078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3200" b="1" dirty="0" err="1">
                <a:solidFill>
                  <a:srgbClr val="1F4E79"/>
                </a:solidFill>
                <a:cs typeface="+mn-ea"/>
                <a:sym typeface="+mn-lt"/>
              </a:rPr>
              <a:t>N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hận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xét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hiện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tượng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xảy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ra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trong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Thí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nghiệm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tại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hình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rgbClr val="1F4E79"/>
                </a:solidFill>
                <a:effectLst/>
                <a:cs typeface="+mn-ea"/>
                <a:sym typeface="+mn-lt"/>
              </a:rPr>
              <a:t>bên</a:t>
            </a:r>
            <a:r>
              <a:rPr lang="en-US" sz="3200" b="1" dirty="0">
                <a:solidFill>
                  <a:srgbClr val="1F4E79"/>
                </a:solidFill>
                <a:effectLst/>
                <a:cs typeface="+mn-ea"/>
                <a:sym typeface="+mn-lt"/>
              </a:rPr>
              <a:t>.</a:t>
            </a:r>
            <a:endParaRPr lang="en-US" sz="3200" b="1" dirty="0">
              <a:effectLst/>
              <a:cs typeface="+mn-ea"/>
              <a:sym typeface="+mn-lt"/>
            </a:endParaRPr>
          </a:p>
        </p:txBody>
      </p:sp>
      <p:sp>
        <p:nvSpPr>
          <p:cNvPr id="130" name="TextBox 64">
            <a:extLst>
              <a:ext uri="{FF2B5EF4-FFF2-40B4-BE49-F238E27FC236}">
                <a16:creationId xmlns:a16="http://schemas.microsoft.com/office/drawing/2014/main" id="{093FE90D-D1A6-7E6C-02A1-107DC3DB42E5}"/>
              </a:ext>
            </a:extLst>
          </p:cNvPr>
          <p:cNvSpPr txBox="1"/>
          <p:nvPr/>
        </p:nvSpPr>
        <p:spPr>
          <a:xfrm>
            <a:off x="2842992" y="8786341"/>
            <a:ext cx="2610739" cy="2763712"/>
          </a:xfrm>
          <a:prstGeom prst="rect">
            <a:avLst/>
          </a:prstGeom>
        </p:spPr>
        <p:txBody>
          <a:bodyPr lIns="42975" tIns="42975" rIns="42975" bIns="42975" rtlCol="0" anchor="ctr"/>
          <a:lstStyle/>
          <a:p>
            <a:pPr marL="0" marR="0" lvl="0" indent="0" algn="ctr" defTabSz="914400" rtl="0" eaLnBrk="1" fontAlgn="auto" latinLnBrk="0" hangingPunct="1">
              <a:lnSpc>
                <a:spcPts val="265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132" name="Group 109">
            <a:extLst>
              <a:ext uri="{FF2B5EF4-FFF2-40B4-BE49-F238E27FC236}">
                <a16:creationId xmlns:a16="http://schemas.microsoft.com/office/drawing/2014/main" id="{93AC94AC-97F3-6DC0-98AD-E23DA7307B51}"/>
              </a:ext>
            </a:extLst>
          </p:cNvPr>
          <p:cNvGrpSpPr/>
          <p:nvPr/>
        </p:nvGrpSpPr>
        <p:grpSpPr>
          <a:xfrm>
            <a:off x="3832506" y="1130520"/>
            <a:ext cx="10733175" cy="881645"/>
            <a:chOff x="0" y="0"/>
            <a:chExt cx="2686494" cy="406400"/>
          </a:xfrm>
        </p:grpSpPr>
        <p:sp>
          <p:nvSpPr>
            <p:cNvPr id="133" name="Freeform 110">
              <a:extLst>
                <a:ext uri="{FF2B5EF4-FFF2-40B4-BE49-F238E27FC236}">
                  <a16:creationId xmlns:a16="http://schemas.microsoft.com/office/drawing/2014/main" id="{34FE72EA-5A8A-9D75-CAF1-561C70E430E2}"/>
                </a:ext>
              </a:extLst>
            </p:cNvPr>
            <p:cNvSpPr/>
            <p:nvPr/>
          </p:nvSpPr>
          <p:spPr>
            <a:xfrm>
              <a:off x="0" y="0"/>
              <a:ext cx="2686494" cy="406400"/>
            </a:xfrm>
            <a:custGeom>
              <a:avLst/>
              <a:gdLst/>
              <a:ahLst/>
              <a:cxnLst/>
              <a:rect l="l" t="t" r="r" b="b"/>
              <a:pathLst>
                <a:path w="2686494" h="406400">
                  <a:moveTo>
                    <a:pt x="75899" y="0"/>
                  </a:moveTo>
                  <a:lnTo>
                    <a:pt x="2610595" y="0"/>
                  </a:lnTo>
                  <a:cubicBezTo>
                    <a:pt x="2652513" y="0"/>
                    <a:pt x="2686494" y="33981"/>
                    <a:pt x="2686494" y="75899"/>
                  </a:cubicBezTo>
                  <a:lnTo>
                    <a:pt x="2686494" y="330501"/>
                  </a:lnTo>
                  <a:cubicBezTo>
                    <a:pt x="2686494" y="372419"/>
                    <a:pt x="2652513" y="406400"/>
                    <a:pt x="2610595" y="406400"/>
                  </a:cubicBezTo>
                  <a:lnTo>
                    <a:pt x="75899" y="406400"/>
                  </a:lnTo>
                  <a:cubicBezTo>
                    <a:pt x="33981" y="406400"/>
                    <a:pt x="0" y="372419"/>
                    <a:pt x="0" y="330501"/>
                  </a:cubicBezTo>
                  <a:lnTo>
                    <a:pt x="0" y="75899"/>
                  </a:lnTo>
                  <a:cubicBezTo>
                    <a:pt x="0" y="33981"/>
                    <a:pt x="33981" y="0"/>
                    <a:pt x="75899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34" name="TextBox 111">
              <a:extLst>
                <a:ext uri="{FF2B5EF4-FFF2-40B4-BE49-F238E27FC236}">
                  <a16:creationId xmlns:a16="http://schemas.microsoft.com/office/drawing/2014/main" id="{0A0F42C3-E563-2A0F-FE29-B643031FC40E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135" name="TextBox 112">
            <a:extLst>
              <a:ext uri="{FF2B5EF4-FFF2-40B4-BE49-F238E27FC236}">
                <a16:creationId xmlns:a16="http://schemas.microsoft.com/office/drawing/2014/main" id="{CCB948D1-677E-E011-B374-FFFAB4C363BA}"/>
              </a:ext>
            </a:extLst>
          </p:cNvPr>
          <p:cNvSpPr txBox="1"/>
          <p:nvPr/>
        </p:nvSpPr>
        <p:spPr>
          <a:xfrm>
            <a:off x="4487957" y="1254712"/>
            <a:ext cx="9431499" cy="670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SỰ CHUYỂN DỊCH CÂN BẰNG HÓA HỌC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BFDD76D-3467-7A55-AE4B-DF8738320A12}"/>
              </a:ext>
            </a:extLst>
          </p:cNvPr>
          <p:cNvSpPr txBox="1"/>
          <p:nvPr/>
        </p:nvSpPr>
        <p:spPr>
          <a:xfrm>
            <a:off x="8547288" y="4187493"/>
            <a:ext cx="6410214" cy="19028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effectLst/>
                <a:cs typeface="+mn-ea"/>
                <a:sym typeface="+mn-lt"/>
              </a:rPr>
              <a:t>Khi </a:t>
            </a:r>
            <a:r>
              <a:rPr lang="en-US" sz="2800" dirty="0" err="1">
                <a:effectLst/>
                <a:cs typeface="+mn-ea"/>
                <a:sym typeface="+mn-lt"/>
              </a:rPr>
              <a:t>đun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nhẹ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bình</a:t>
            </a:r>
            <a:r>
              <a:rPr lang="en-US" sz="2800" dirty="0">
                <a:effectLst/>
                <a:cs typeface="+mn-ea"/>
                <a:sym typeface="+mn-lt"/>
              </a:rPr>
              <a:t> (1), </a:t>
            </a:r>
            <a:r>
              <a:rPr lang="en-US" sz="2800" dirty="0" err="1">
                <a:effectLst/>
                <a:cs typeface="+mn-ea"/>
                <a:sym typeface="+mn-lt"/>
              </a:rPr>
              <a:t>đã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cho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phenolphtalein</a:t>
            </a:r>
            <a:r>
              <a:rPr lang="en-US" sz="2800" dirty="0">
                <a:effectLst/>
                <a:cs typeface="+mn-ea"/>
                <a:sym typeface="+mn-lt"/>
              </a:rPr>
              <a:t>, </a:t>
            </a:r>
            <a:r>
              <a:rPr lang="en-US" sz="2800" dirty="0" err="1">
                <a:effectLst/>
                <a:cs typeface="+mn-ea"/>
                <a:sym typeface="+mn-lt"/>
              </a:rPr>
              <a:t>trong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vài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phút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thì</a:t>
            </a:r>
            <a:r>
              <a:rPr lang="en-US" sz="2800" dirty="0">
                <a:effectLst/>
                <a:cs typeface="+mn-ea"/>
                <a:sym typeface="+mn-lt"/>
              </a:rPr>
              <a:t> ta </a:t>
            </a:r>
            <a:r>
              <a:rPr lang="en-US" sz="2800" dirty="0" err="1">
                <a:effectLst/>
                <a:cs typeface="+mn-ea"/>
                <a:sym typeface="+mn-lt"/>
              </a:rPr>
              <a:t>thấy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có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xuất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hiện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màu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hồng</a:t>
            </a:r>
            <a:r>
              <a:rPr lang="en-US" sz="2800" dirty="0">
                <a:effectLst/>
                <a:cs typeface="+mn-ea"/>
                <a:sym typeface="+mn-lt"/>
              </a:rPr>
              <a:t> , </a:t>
            </a:r>
            <a:r>
              <a:rPr lang="en-US" sz="2800" dirty="0" err="1">
                <a:effectLst/>
                <a:cs typeface="+mn-ea"/>
                <a:sym typeface="+mn-lt"/>
              </a:rPr>
              <a:t>chứng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tỏ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có</a:t>
            </a:r>
            <a:r>
              <a:rPr lang="en-US" sz="2800" dirty="0">
                <a:effectLst/>
                <a:cs typeface="+mn-ea"/>
                <a:sym typeface="+mn-lt"/>
              </a:rPr>
              <a:t> NaOH </a:t>
            </a:r>
            <a:r>
              <a:rPr lang="en-US" sz="2800" dirty="0" err="1">
                <a:effectLst/>
                <a:cs typeface="+mn-ea"/>
                <a:sym typeface="+mn-lt"/>
              </a:rPr>
              <a:t>tạo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ra</a:t>
            </a:r>
            <a:r>
              <a:rPr lang="en-US" sz="2800" dirty="0">
                <a:effectLst/>
                <a:cs typeface="+mn-ea"/>
                <a:sym typeface="+mn-lt"/>
              </a:rPr>
              <a:t> do </a:t>
            </a:r>
            <a:r>
              <a:rPr lang="en-US" sz="2800" dirty="0" err="1">
                <a:effectLst/>
                <a:cs typeface="+mn-ea"/>
                <a:sym typeface="+mn-lt"/>
              </a:rPr>
              <a:t>phản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ứng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thủy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phân</a:t>
            </a:r>
            <a:r>
              <a:rPr lang="en-US" sz="2800" dirty="0">
                <a:effectLst/>
                <a:cs typeface="+mn-ea"/>
                <a:sym typeface="+mn-lt"/>
              </a:rPr>
              <a:t>. </a:t>
            </a:r>
          </a:p>
        </p:txBody>
      </p:sp>
      <p:pic>
        <p:nvPicPr>
          <p:cNvPr id="59" name="Picture 2" descr="Hình Ảnh Dấu Chấm Hỏi Đẹp Độc Đáo Nhất [vẽ, biểu tượng]">
            <a:extLst>
              <a:ext uri="{FF2B5EF4-FFF2-40B4-BE49-F238E27FC236}">
                <a16:creationId xmlns:a16="http://schemas.microsoft.com/office/drawing/2014/main" id="{905EB293-35ED-6E0B-9C54-4F93724BA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299" y="2372565"/>
            <a:ext cx="1682625" cy="168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Arrow: Right 59">
            <a:extLst>
              <a:ext uri="{FF2B5EF4-FFF2-40B4-BE49-F238E27FC236}">
                <a16:creationId xmlns:a16="http://schemas.microsoft.com/office/drawing/2014/main" id="{AE1D244A-2CA2-0387-953F-337AF45AC092}"/>
              </a:ext>
            </a:extLst>
          </p:cNvPr>
          <p:cNvSpPr/>
          <p:nvPr/>
        </p:nvSpPr>
        <p:spPr>
          <a:xfrm>
            <a:off x="2013783" y="6739943"/>
            <a:ext cx="13461926" cy="254441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644F18B7-3D15-9D9A-6F3F-B2E41E596E29}"/>
              </a:ext>
            </a:extLst>
          </p:cNvPr>
          <p:cNvSpPr txBox="1"/>
          <p:nvPr/>
        </p:nvSpPr>
        <p:spPr>
          <a:xfrm>
            <a:off x="2243560" y="7413823"/>
            <a:ext cx="1186948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/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Sự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chuyển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dịch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cân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bằng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hoá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học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là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sự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dịch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chuyển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từ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trạng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thái</a:t>
            </a:r>
            <a:r>
              <a:rPr lang="en-US" sz="3600" dirty="0"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cân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bằng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này</a:t>
            </a:r>
            <a:r>
              <a:rPr lang="en-US" sz="3600" dirty="0"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sang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trạng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thái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cân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bằng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 </a:t>
            </a:r>
            <a:r>
              <a:rPr lang="en-US" sz="3600" b="0" i="0" dirty="0" err="1">
                <a:effectLst/>
                <a:latin typeface="+mj-lt"/>
                <a:cs typeface="+mn-ea"/>
                <a:sym typeface="+mn-lt"/>
              </a:rPr>
              <a:t>khác</a:t>
            </a:r>
            <a:r>
              <a:rPr lang="en-US" sz="3600" b="0" i="0" dirty="0">
                <a:effectLst/>
                <a:latin typeface="+mj-lt"/>
                <a:cs typeface="+mn-ea"/>
                <a:sym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820895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" grpId="0"/>
      <p:bldP spid="58" grpId="0" animBg="1"/>
      <p:bldP spid="6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Picture 115">
            <a:extLst>
              <a:ext uri="{FF2B5EF4-FFF2-40B4-BE49-F238E27FC236}">
                <a16:creationId xmlns:a16="http://schemas.microsoft.com/office/drawing/2014/main" id="{9D155208-B5ED-23A6-BA50-13BB595EF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413948" y="-23142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164201" y="1331671"/>
            <a:ext cx="2279617" cy="1191585"/>
            <a:chOff x="0" y="0"/>
            <a:chExt cx="3039489" cy="1588780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1" name="Group 21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22" name="Group 2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8" name="Group 28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29" name="Group 2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5" name="Group 35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2" name="Group 42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43" name="Group 4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46" name="Group 4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9" name="Group 49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50" name="Group 50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6" name="Picture 5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2" name="Freeform 6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197901" y="1034802"/>
            <a:ext cx="14956138" cy="8229600"/>
            <a:chOff x="0" y="0"/>
            <a:chExt cx="3939065" cy="2167467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94" name="Picture 9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2725000" y="2169995"/>
            <a:ext cx="1911848" cy="417595"/>
          </a:xfrm>
          <a:prstGeom prst="rect">
            <a:avLst/>
          </a:prstGeom>
        </p:spPr>
      </p:pic>
      <p:pic>
        <p:nvPicPr>
          <p:cNvPr id="95" name="Picture 95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 rot="-244622">
            <a:off x="14978818" y="7308653"/>
            <a:ext cx="1587845" cy="2190131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 rot="254373">
            <a:off x="13718356" y="7760215"/>
            <a:ext cx="1260463" cy="1738569"/>
          </a:xfrm>
          <a:prstGeom prst="rect">
            <a:avLst/>
          </a:prstGeom>
        </p:spPr>
      </p:pic>
      <p:sp>
        <p:nvSpPr>
          <p:cNvPr id="97" name="TextBox 97"/>
          <p:cNvSpPr txBox="1"/>
          <p:nvPr/>
        </p:nvSpPr>
        <p:spPr>
          <a:xfrm>
            <a:off x="3220104" y="3938590"/>
            <a:ext cx="11323853" cy="25367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CÁC YẾU TỐ ẢNH HƯỞNG TỚI CÂN BẰNG HÓA HỌC</a:t>
            </a:r>
          </a:p>
        </p:txBody>
      </p:sp>
      <p:grpSp>
        <p:nvGrpSpPr>
          <p:cNvPr id="101" name="Group 101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2" name="TextBox 102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6" name="TextBox 106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7" name="TextBox 107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11" name="Picture 1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13923714" y="3163513"/>
            <a:ext cx="1911848" cy="417595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1255237">
            <a:off x="2451491" y="7608820"/>
            <a:ext cx="1180043" cy="812600"/>
          </a:xfrm>
          <a:prstGeom prst="rect">
            <a:avLst/>
          </a:prstGeom>
        </p:spPr>
      </p:pic>
      <p:pic>
        <p:nvPicPr>
          <p:cNvPr id="113" name="Picture 113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-1453828" flipH="1">
            <a:off x="3742280" y="8108606"/>
            <a:ext cx="728793" cy="501861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10"/>
          <a:srcRect t="17398" r="65930" b="54795"/>
          <a:stretch>
            <a:fillRect/>
          </a:stretch>
        </p:blipFill>
        <p:spPr>
          <a:xfrm rot="-6902382" flipH="1">
            <a:off x="14161458" y="1923684"/>
            <a:ext cx="1011795" cy="696741"/>
          </a:xfrm>
          <a:prstGeom prst="rect">
            <a:avLst/>
          </a:prstGeom>
        </p:spPr>
      </p:pic>
      <p:grpSp>
        <p:nvGrpSpPr>
          <p:cNvPr id="98" name="Group 99">
            <a:extLst>
              <a:ext uri="{FF2B5EF4-FFF2-40B4-BE49-F238E27FC236}">
                <a16:creationId xmlns:a16="http://schemas.microsoft.com/office/drawing/2014/main" id="{202389B0-0FD2-98DA-74CB-3F805F31B94A}"/>
              </a:ext>
            </a:extLst>
          </p:cNvPr>
          <p:cNvGrpSpPr/>
          <p:nvPr/>
        </p:nvGrpSpPr>
        <p:grpSpPr>
          <a:xfrm>
            <a:off x="7907067" y="2018164"/>
            <a:ext cx="1472194" cy="1472194"/>
            <a:chOff x="0" y="0"/>
            <a:chExt cx="812800" cy="812800"/>
          </a:xfrm>
        </p:grpSpPr>
        <p:sp>
          <p:nvSpPr>
            <p:cNvPr id="100" name="Freeform 100">
              <a:extLst>
                <a:ext uri="{FF2B5EF4-FFF2-40B4-BE49-F238E27FC236}">
                  <a16:creationId xmlns:a16="http://schemas.microsoft.com/office/drawing/2014/main" id="{284F8219-779D-6701-F60D-1B4FED60EAF6}"/>
                </a:ext>
              </a:extLst>
            </p:cNvPr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15" name="TextBox 101">
              <a:extLst>
                <a:ext uri="{FF2B5EF4-FFF2-40B4-BE49-F238E27FC236}">
                  <a16:creationId xmlns:a16="http://schemas.microsoft.com/office/drawing/2014/main" id="{A6EBB008-C13B-4B7C-F230-4D8C96798886}"/>
                </a:ext>
              </a:extLst>
            </p:cNvPr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7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600" b="1" i="0" u="none" strike="noStrike" kern="1200" cap="none" spc="0" normalizeH="0" baseline="0" noProof="0" dirty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IV.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19326565"/>
      </p:ext>
    </p:extLst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5190915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6477329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15256948" y="7763743"/>
            <a:ext cx="2186870" cy="1191585"/>
            <a:chOff x="0" y="0"/>
            <a:chExt cx="2915827" cy="1588780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66675"/>
                <a:ext cx="812800" cy="8794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42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8" name="TextBox 48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3" name="TextBox 53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2610470" y="3948641"/>
            <a:ext cx="12966563" cy="4410895"/>
            <a:chOff x="0" y="0"/>
            <a:chExt cx="17288751" cy="5881194"/>
          </a:xfrm>
        </p:grpSpPr>
        <p:grpSp>
          <p:nvGrpSpPr>
            <p:cNvPr id="65" name="Group 65"/>
            <p:cNvGrpSpPr/>
            <p:nvPr/>
          </p:nvGrpSpPr>
          <p:grpSpPr>
            <a:xfrm>
              <a:off x="0" y="0"/>
              <a:ext cx="17288751" cy="5881194"/>
              <a:chOff x="0" y="0"/>
              <a:chExt cx="3069684" cy="1044228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3069684" cy="1044228"/>
              </a:xfrm>
              <a:custGeom>
                <a:avLst/>
                <a:gdLst/>
                <a:ahLst/>
                <a:cxnLst/>
                <a:rect l="l" t="t" r="r" b="b"/>
                <a:pathLst>
                  <a:path w="3069684" h="1044228">
                    <a:moveTo>
                      <a:pt x="37608" y="0"/>
                    </a:moveTo>
                    <a:lnTo>
                      <a:pt x="3032075" y="0"/>
                    </a:lnTo>
                    <a:cubicBezTo>
                      <a:pt x="3052846" y="0"/>
                      <a:pt x="3069684" y="16838"/>
                      <a:pt x="3069684" y="37608"/>
                    </a:cubicBezTo>
                    <a:lnTo>
                      <a:pt x="3069684" y="1006620"/>
                    </a:lnTo>
                    <a:cubicBezTo>
                      <a:pt x="3069684" y="1016594"/>
                      <a:pt x="3065721" y="1026160"/>
                      <a:pt x="3058669" y="1033213"/>
                    </a:cubicBezTo>
                    <a:cubicBezTo>
                      <a:pt x="3051616" y="1040266"/>
                      <a:pt x="3042050" y="1044228"/>
                      <a:pt x="3032075" y="1044228"/>
                    </a:cubicBezTo>
                    <a:lnTo>
                      <a:pt x="37608" y="1044228"/>
                    </a:lnTo>
                    <a:cubicBezTo>
                      <a:pt x="16838" y="1044228"/>
                      <a:pt x="0" y="1027391"/>
                      <a:pt x="0" y="1006620"/>
                    </a:cubicBezTo>
                    <a:lnTo>
                      <a:pt x="0" y="37608"/>
                    </a:lnTo>
                    <a:cubicBezTo>
                      <a:pt x="0" y="16838"/>
                      <a:pt x="16838" y="0"/>
                      <a:pt x="37608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>
                <a:solidFill>
                  <a:srgbClr val="E76262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67" name="TextBox 67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3834" tIns="53834" rIns="53834" bIns="53834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sp>
          <p:nvSpPr>
            <p:cNvPr id="68" name="TextBox 68"/>
            <p:cNvSpPr txBox="1"/>
            <p:nvPr/>
          </p:nvSpPr>
          <p:spPr>
            <a:xfrm>
              <a:off x="383065" y="39843"/>
              <a:ext cx="11451468" cy="485073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ts val="5833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Một phản </a:t>
              </a:r>
              <a:r>
                <a:rPr kumimoji="0" lang="vi-VN" sz="3600" b="0" i="0" u="none" strike="noStrike" kern="1200" cap="none" spc="-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ứng </a:t>
              </a: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thuận </a:t>
              </a:r>
              <a:r>
                <a:rPr kumimoji="0" lang="vi-VN" sz="3600" b="0" i="0" u="none" strike="noStrike" kern="1200" cap="none" spc="-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nghịch </a:t>
              </a: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đang ở </a:t>
              </a:r>
              <a:r>
                <a:rPr kumimoji="0" lang="vi-VN" sz="3600" b="0" i="0" u="none" strike="noStrike" kern="1200" cap="none" spc="-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trạng </a:t>
              </a: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thái cân  bằng</a:t>
              </a:r>
              <a:r>
                <a:rPr kumimoji="0" lang="vi-VN" sz="3600" b="0" i="0" u="none" strike="noStrike" kern="1200" cap="none" spc="17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khi</a:t>
              </a:r>
              <a:r>
                <a:rPr kumimoji="0" lang="vi-VN" sz="3600" b="0" i="0" u="none" strike="noStrike" kern="1200" cap="none" spc="17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chịu</a:t>
              </a:r>
              <a:r>
                <a:rPr kumimoji="0" lang="vi-VN" sz="3600" b="0" i="0" u="none" strike="noStrike" kern="1200" cap="none" spc="16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một</a:t>
              </a:r>
              <a:r>
                <a:rPr kumimoji="0" lang="vi-VN" sz="3600" b="0" i="0" u="none" strike="noStrike" kern="1200" cap="none" spc="17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tác</a:t>
              </a:r>
              <a:r>
                <a:rPr kumimoji="0" lang="vi-VN" sz="3600" b="1" i="0" u="none" strike="noStrike" kern="1200" cap="none" spc="18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1" i="0" u="none" strike="noStrike" kern="1200" cap="none" spc="-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động</a:t>
              </a:r>
              <a:r>
                <a:rPr kumimoji="0" lang="vi-VN" sz="3600" b="1" i="0" u="none" strike="noStrike" kern="1200" cap="none" spc="18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từ</a:t>
              </a:r>
              <a:r>
                <a:rPr kumimoji="0" lang="vi-VN" sz="3600" b="1" i="0" u="none" strike="noStrike" kern="1200" cap="none" spc="17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bên</a:t>
              </a:r>
              <a:r>
                <a:rPr kumimoji="0" lang="vi-VN" sz="3600" b="1" i="0" u="none" strike="noStrike" kern="1200" cap="none" spc="18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ngoài</a:t>
              </a:r>
              <a:r>
                <a:rPr kumimoji="0" lang="vi-VN" sz="3600" b="1" i="0" u="none" strike="noStrike" kern="1200" cap="none" spc="16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như sự </a:t>
              </a:r>
              <a:r>
                <a:rPr kumimoji="0" lang="vi-VN" sz="3600" b="0" i="0" u="none" strike="noStrike" kern="1200" cap="none" spc="-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biến đổi </a:t>
              </a: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về </a:t>
              </a:r>
              <a:r>
                <a:rPr kumimoji="0" lang="vi-VN" sz="3600" b="0" i="0" u="none" strike="noStrike" kern="1200" cap="none" spc="-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nồng </a:t>
              </a: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độ, </a:t>
              </a:r>
              <a:r>
                <a:rPr kumimoji="0" lang="vi-VN" sz="3600" b="0" i="0" u="none" strike="noStrike" kern="1200" cap="none" spc="-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nhiệt </a:t>
              </a:r>
              <a:r>
                <a:rPr kumimoji="0" lang="vi-VN" sz="36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độ, áp suất thì</a:t>
              </a:r>
              <a:r>
                <a:rPr kumimoji="0" lang="en-US" sz="3600" b="0" i="0" u="none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cân  bằng sẽ chuyển </a:t>
              </a:r>
              <a:r>
                <a:rPr kumimoji="0" lang="vi-VN" sz="3600" b="1" i="0" u="none" strike="noStrike" kern="1200" cap="none" spc="-5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dịch </a:t>
              </a:r>
              <a:r>
                <a:rPr kumimoji="0" lang="vi-VN" sz="36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theo chiều làm giảm tác động  bên ngoài</a:t>
              </a:r>
              <a:r>
                <a:rPr kumimoji="0" lang="vi-VN" sz="3600" b="1" i="0" u="none" strike="noStrike" kern="1200" cap="none" spc="-1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 </a:t>
              </a:r>
              <a:r>
                <a:rPr kumimoji="0" lang="vi-VN" sz="36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cs typeface="+mn-ea"/>
                  <a:sym typeface="+mn-lt"/>
                </a:rPr>
                <a:t>đó.</a:t>
              </a:r>
              <a:endPara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1" name="Freeform 9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3" name="Group 93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4" name="Freeform 9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5" name="TextBox 9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1898356" y="1414646"/>
            <a:ext cx="13738440" cy="2798480"/>
            <a:chOff x="-3592812" y="-126724"/>
            <a:chExt cx="18317920" cy="3731309"/>
          </a:xfrm>
        </p:grpSpPr>
        <p:grpSp>
          <p:nvGrpSpPr>
            <p:cNvPr id="97" name="Group 97"/>
            <p:cNvGrpSpPr/>
            <p:nvPr/>
          </p:nvGrpSpPr>
          <p:grpSpPr>
            <a:xfrm>
              <a:off x="-3027149" y="-126724"/>
              <a:ext cx="17288752" cy="3731309"/>
              <a:chOff x="-682593" y="-28575"/>
              <a:chExt cx="3898447" cy="841375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-682593" y="0"/>
                <a:ext cx="3898447" cy="295145"/>
              </a:xfrm>
              <a:custGeom>
                <a:avLst/>
                <a:gdLst/>
                <a:ahLst/>
                <a:cxnLst/>
                <a:rect l="l" t="t" r="r" b="b"/>
                <a:pathLst>
                  <a:path w="2317607" h="406456">
                    <a:moveTo>
                      <a:pt x="100433" y="0"/>
                    </a:moveTo>
                    <a:lnTo>
                      <a:pt x="2217174" y="0"/>
                    </a:lnTo>
                    <a:cubicBezTo>
                      <a:pt x="2272642" y="0"/>
                      <a:pt x="2317607" y="44965"/>
                      <a:pt x="2317607" y="100433"/>
                    </a:cubicBezTo>
                    <a:lnTo>
                      <a:pt x="2317607" y="306023"/>
                    </a:lnTo>
                    <a:cubicBezTo>
                      <a:pt x="2317607" y="332659"/>
                      <a:pt x="2307026" y="358205"/>
                      <a:pt x="2288191" y="377039"/>
                    </a:cubicBezTo>
                    <a:cubicBezTo>
                      <a:pt x="2269356" y="395874"/>
                      <a:pt x="2243811" y="406456"/>
                      <a:pt x="2217174" y="406456"/>
                    </a:cubicBezTo>
                    <a:lnTo>
                      <a:pt x="100433" y="406456"/>
                    </a:lnTo>
                    <a:cubicBezTo>
                      <a:pt x="73796" y="406456"/>
                      <a:pt x="48251" y="395874"/>
                      <a:pt x="29416" y="377039"/>
                    </a:cubicBezTo>
                    <a:cubicBezTo>
                      <a:pt x="10581" y="358205"/>
                      <a:pt x="0" y="332659"/>
                      <a:pt x="0" y="306023"/>
                    </a:cubicBezTo>
                    <a:lnTo>
                      <a:pt x="0" y="100433"/>
                    </a:lnTo>
                    <a:cubicBezTo>
                      <a:pt x="0" y="73796"/>
                      <a:pt x="10581" y="48251"/>
                      <a:pt x="29416" y="29416"/>
                    </a:cubicBezTo>
                    <a:cubicBezTo>
                      <a:pt x="48251" y="10581"/>
                      <a:pt x="73796" y="0"/>
                      <a:pt x="100433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47625">
                <a:solidFill>
                  <a:srgbClr val="E76262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99" name="TextBox 99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44501" tIns="44501" rIns="44501" bIns="44501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sp>
          <p:nvSpPr>
            <p:cNvPr id="100" name="TextBox 100"/>
            <p:cNvSpPr txBox="1"/>
            <p:nvPr/>
          </p:nvSpPr>
          <p:spPr>
            <a:xfrm>
              <a:off x="-3592812" y="36215"/>
              <a:ext cx="18317920" cy="107303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en-US" altLang="zh-CN" sz="4800" b="1" dirty="0" err="1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Nguyên</a:t>
              </a:r>
              <a:r>
                <a:rPr lang="en-US" altLang="zh-CN" sz="4800" b="1" dirty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 </a:t>
              </a:r>
              <a:r>
                <a:rPr lang="en-US" altLang="zh-CN" sz="4800" b="1" dirty="0" err="1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lí</a:t>
              </a:r>
              <a:r>
                <a:rPr lang="en-US" altLang="zh-CN" sz="4800" b="1" dirty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 </a:t>
              </a:r>
              <a:r>
                <a:rPr lang="en-US" altLang="zh-CN" sz="4800" b="1" dirty="0" err="1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chuyển</a:t>
              </a:r>
              <a:r>
                <a:rPr lang="en-US" altLang="zh-CN" sz="4800" b="1" dirty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 </a:t>
              </a:r>
              <a:r>
                <a:rPr lang="en-US" altLang="zh-CN" sz="4800" b="1" dirty="0" err="1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dịch</a:t>
              </a:r>
              <a:r>
                <a:rPr lang="en-US" altLang="zh-CN" sz="4800" b="1" dirty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 </a:t>
              </a:r>
              <a:r>
                <a:rPr lang="en-US" altLang="zh-CN" sz="4800" b="1" dirty="0" err="1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cân</a:t>
              </a:r>
              <a:r>
                <a:rPr lang="en-US" altLang="zh-CN" sz="4800" b="1" dirty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 </a:t>
              </a:r>
              <a:r>
                <a:rPr lang="en-US" altLang="zh-CN" sz="4800" b="1" dirty="0" err="1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bằng</a:t>
              </a:r>
              <a:r>
                <a:rPr lang="en-US" altLang="zh-CN" sz="4800" b="1" dirty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 Le </a:t>
              </a:r>
              <a:r>
                <a:rPr lang="en-US" altLang="zh-CN" sz="4800" b="1" dirty="0" err="1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chatelier</a:t>
              </a:r>
              <a:endParaRPr lang="zh-CN" altLang="en-US" sz="48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ea"/>
                <a:sym typeface="+mn-lt"/>
              </a:endParaRPr>
            </a:p>
          </p:txBody>
        </p:sp>
      </p:grpSp>
      <p:pic>
        <p:nvPicPr>
          <p:cNvPr id="102" name="Picture 10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3766385" y="2560154"/>
            <a:ext cx="1081592" cy="1076184"/>
          </a:xfrm>
          <a:prstGeom prst="rect">
            <a:avLst/>
          </a:prstGeom>
        </p:spPr>
      </p:pic>
      <p:pic>
        <p:nvPicPr>
          <p:cNvPr id="103" name="Picture 10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1937809" y="1022623"/>
            <a:ext cx="1466811" cy="320388"/>
          </a:xfrm>
          <a:prstGeom prst="rect">
            <a:avLst/>
          </a:prstGeom>
        </p:spPr>
      </p:pic>
      <p:pic>
        <p:nvPicPr>
          <p:cNvPr id="104" name="Picture 10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12689884" y="8605316"/>
            <a:ext cx="1466811" cy="320388"/>
          </a:xfrm>
          <a:prstGeom prst="rect">
            <a:avLst/>
          </a:prstGeom>
        </p:spPr>
      </p:pic>
      <p:pic>
        <p:nvPicPr>
          <p:cNvPr id="105" name="Picture 105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9330707" flipH="1" flipV="1">
            <a:off x="1933240" y="8291980"/>
            <a:ext cx="1170104" cy="805756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9603291" flipV="1">
            <a:off x="15183680" y="1720842"/>
            <a:ext cx="1125868" cy="775294"/>
          </a:xfrm>
          <a:prstGeom prst="rect">
            <a:avLst/>
          </a:prstGeom>
        </p:spPr>
      </p:pic>
      <p:grpSp>
        <p:nvGrpSpPr>
          <p:cNvPr id="107" name="Group 107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8" name="TextBox 108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6" name="TextBox 116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17" name="Picture 2">
            <a:extLst>
              <a:ext uri="{FF2B5EF4-FFF2-40B4-BE49-F238E27FC236}">
                <a16:creationId xmlns:a16="http://schemas.microsoft.com/office/drawing/2014/main" id="{A19F733D-DE4A-AA2F-6618-2B10A85D79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68778" y="3485348"/>
            <a:ext cx="3747608" cy="477008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535394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Picture 126">
            <a:extLst>
              <a:ext uri="{FF2B5EF4-FFF2-40B4-BE49-F238E27FC236}">
                <a16:creationId xmlns:a16="http://schemas.microsoft.com/office/drawing/2014/main" id="{22EE5CE7-1E6D-5FA5-4074-A50457D0F8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774244" y="-237450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47871" y="901236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58" name="Freeform 5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1" name="Freeform 6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564542" y="1331671"/>
            <a:ext cx="2186870" cy="1191585"/>
            <a:chOff x="0" y="0"/>
            <a:chExt cx="595553" cy="324506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E76262"/>
            </a:solidFill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666322" y="1419581"/>
            <a:ext cx="1998307" cy="1015766"/>
            <a:chOff x="0" y="0"/>
            <a:chExt cx="544201" cy="276625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E76262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endParaRPr lang="en-US" sz="3000" dirty="0">
                <a:solidFill>
                  <a:srgbClr val="FFFFFF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311641" y="2404014"/>
            <a:ext cx="10160869" cy="6549181"/>
            <a:chOff x="0" y="0"/>
            <a:chExt cx="1789859" cy="1219628"/>
          </a:xfrm>
        </p:grpSpPr>
        <p:sp>
          <p:nvSpPr>
            <p:cNvPr id="91" name="Freeform 91"/>
            <p:cNvSpPr/>
            <p:nvPr/>
          </p:nvSpPr>
          <p:spPr>
            <a:xfrm>
              <a:off x="0" y="0"/>
              <a:ext cx="1789859" cy="1219628"/>
            </a:xfrm>
            <a:custGeom>
              <a:avLst/>
              <a:gdLst/>
              <a:ahLst/>
              <a:cxnLst/>
              <a:rect l="l" t="t" r="r" b="b"/>
              <a:pathLst>
                <a:path w="1789859" h="1219628">
                  <a:moveTo>
                    <a:pt x="68353" y="0"/>
                  </a:moveTo>
                  <a:lnTo>
                    <a:pt x="1721506" y="0"/>
                  </a:lnTo>
                  <a:cubicBezTo>
                    <a:pt x="1739635" y="0"/>
                    <a:pt x="1757020" y="7201"/>
                    <a:pt x="1769839" y="20020"/>
                  </a:cubicBezTo>
                  <a:cubicBezTo>
                    <a:pt x="1782657" y="32839"/>
                    <a:pt x="1789859" y="50224"/>
                    <a:pt x="1789859" y="68353"/>
                  </a:cubicBezTo>
                  <a:lnTo>
                    <a:pt x="1789859" y="1151275"/>
                  </a:lnTo>
                  <a:cubicBezTo>
                    <a:pt x="1789859" y="1189026"/>
                    <a:pt x="1759257" y="1219628"/>
                    <a:pt x="1721506" y="1219628"/>
                  </a:cubicBezTo>
                  <a:lnTo>
                    <a:pt x="68353" y="1219628"/>
                  </a:lnTo>
                  <a:cubicBezTo>
                    <a:pt x="30602" y="1219628"/>
                    <a:pt x="0" y="1189026"/>
                    <a:pt x="0" y="1151275"/>
                  </a:cubicBezTo>
                  <a:lnTo>
                    <a:pt x="0" y="68353"/>
                  </a:lnTo>
                  <a:cubicBezTo>
                    <a:pt x="0" y="30602"/>
                    <a:pt x="30602" y="0"/>
                    <a:pt x="68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pic>
        <p:nvPicPr>
          <p:cNvPr id="96" name="Picture 96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1255237">
            <a:off x="2165840" y="8232584"/>
            <a:ext cx="1180043" cy="812600"/>
          </a:xfrm>
          <a:prstGeom prst="rect">
            <a:avLst/>
          </a:prstGeom>
        </p:spPr>
      </p:pic>
      <p:pic>
        <p:nvPicPr>
          <p:cNvPr id="97" name="Picture 97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298565" flipH="1">
            <a:off x="3101140" y="8573532"/>
            <a:ext cx="728793" cy="501861"/>
          </a:xfrm>
          <a:prstGeom prst="rect">
            <a:avLst/>
          </a:prstGeom>
        </p:spPr>
      </p:pic>
      <p:grpSp>
        <p:nvGrpSpPr>
          <p:cNvPr id="99" name="Group 99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0" name="TextBox 100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6" name="TextBox 106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7" name="TextBox 107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09" name="Group 109"/>
          <p:cNvGrpSpPr/>
          <p:nvPr/>
        </p:nvGrpSpPr>
        <p:grpSpPr>
          <a:xfrm>
            <a:off x="2135314" y="1130520"/>
            <a:ext cx="12430368" cy="881645"/>
            <a:chOff x="0" y="0"/>
            <a:chExt cx="2686494" cy="406400"/>
          </a:xfrm>
        </p:grpSpPr>
        <p:sp>
          <p:nvSpPr>
            <p:cNvPr id="110" name="Freeform 110"/>
            <p:cNvSpPr/>
            <p:nvPr/>
          </p:nvSpPr>
          <p:spPr>
            <a:xfrm>
              <a:off x="0" y="0"/>
              <a:ext cx="2686494" cy="406400"/>
            </a:xfrm>
            <a:custGeom>
              <a:avLst/>
              <a:gdLst/>
              <a:ahLst/>
              <a:cxnLst/>
              <a:rect l="l" t="t" r="r" b="b"/>
              <a:pathLst>
                <a:path w="2686494" h="406400">
                  <a:moveTo>
                    <a:pt x="75899" y="0"/>
                  </a:moveTo>
                  <a:lnTo>
                    <a:pt x="2610595" y="0"/>
                  </a:lnTo>
                  <a:cubicBezTo>
                    <a:pt x="2652513" y="0"/>
                    <a:pt x="2686494" y="33981"/>
                    <a:pt x="2686494" y="75899"/>
                  </a:cubicBezTo>
                  <a:lnTo>
                    <a:pt x="2686494" y="330501"/>
                  </a:lnTo>
                  <a:cubicBezTo>
                    <a:pt x="2686494" y="372419"/>
                    <a:pt x="2652513" y="406400"/>
                    <a:pt x="2610595" y="406400"/>
                  </a:cubicBezTo>
                  <a:lnTo>
                    <a:pt x="75899" y="406400"/>
                  </a:lnTo>
                  <a:cubicBezTo>
                    <a:pt x="33981" y="406400"/>
                    <a:pt x="0" y="372419"/>
                    <a:pt x="0" y="330501"/>
                  </a:cubicBezTo>
                  <a:lnTo>
                    <a:pt x="0" y="75899"/>
                  </a:lnTo>
                  <a:cubicBezTo>
                    <a:pt x="0" y="33981"/>
                    <a:pt x="33981" y="0"/>
                    <a:pt x="75899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11" name="TextBox 111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112" name="TextBox 112"/>
          <p:cNvSpPr txBox="1"/>
          <p:nvPr/>
        </p:nvSpPr>
        <p:spPr>
          <a:xfrm>
            <a:off x="2391767" y="1239198"/>
            <a:ext cx="11740377" cy="6706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ct val="120000"/>
              </a:lnSpc>
              <a:spcBef>
                <a:spcPct val="0"/>
              </a:spcBef>
            </a:pPr>
            <a:r>
              <a:rPr lang="vi-VN" sz="40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CÁC YẾU TỐ ẢNH HƯỞNG TỚI CÂN BẰNG HÓA HỌC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CB904A1E-9834-6B5E-1DD3-92184CC6627D}"/>
              </a:ext>
            </a:extLst>
          </p:cNvPr>
          <p:cNvSpPr txBox="1"/>
          <p:nvPr/>
        </p:nvSpPr>
        <p:spPr>
          <a:xfrm>
            <a:off x="4044375" y="2420647"/>
            <a:ext cx="7336817" cy="7629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altLang="zh-CN" sz="4000" b="1" dirty="0">
                <a:solidFill>
                  <a:schemeClr val="bg2">
                    <a:lumMod val="25000"/>
                  </a:schemeClr>
                </a:solidFill>
                <a:effectLst>
                  <a:outerShdw blurRad="76200" dist="38100" dir="2700000" algn="tl">
                    <a:srgbClr val="000000">
                      <a:alpha val="70000"/>
                    </a:srgbClr>
                  </a:outerShdw>
                </a:effectLst>
                <a:cs typeface="+mn-ea"/>
                <a:sym typeface="+mn-lt"/>
              </a:rPr>
              <a:t>LÀM VIỆC THEO 6 NHÓM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B31871CA-87E3-DDF8-0736-515A2321E673}"/>
              </a:ext>
            </a:extLst>
          </p:cNvPr>
          <p:cNvSpPr txBox="1"/>
          <p:nvPr/>
        </p:nvSpPr>
        <p:spPr>
          <a:xfrm>
            <a:off x="2586888" y="3351758"/>
            <a:ext cx="7122522" cy="121982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altLang="zh-CN" sz="3200" b="1" dirty="0">
                <a:cs typeface="+mn-ea"/>
                <a:sym typeface="+mn-lt"/>
              </a:rPr>
              <a:t>       NHÓM 1, 4:</a:t>
            </a:r>
          </a:p>
          <a:p>
            <a:pPr algn="just">
              <a:lnSpc>
                <a:spcPct val="120000"/>
              </a:lnSpc>
            </a:pPr>
            <a:r>
              <a:rPr lang="en-US" altLang="zh-CN" sz="3200" b="1" dirty="0" err="1">
                <a:cs typeface="+mn-ea"/>
                <a:sym typeface="+mn-lt"/>
              </a:rPr>
              <a:t>Tìm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hiểu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ảnh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hưởng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của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nhiệt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độ</a:t>
            </a:r>
            <a:r>
              <a:rPr lang="en-US" altLang="zh-CN" sz="3200" b="1" dirty="0">
                <a:cs typeface="+mn-ea"/>
                <a:sym typeface="+mn-lt"/>
              </a:rPr>
              <a:t>.</a:t>
            </a: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FCA90D43-E0C9-AB03-EA55-C0C0C2720C3F}"/>
              </a:ext>
            </a:extLst>
          </p:cNvPr>
          <p:cNvSpPr txBox="1"/>
          <p:nvPr/>
        </p:nvSpPr>
        <p:spPr>
          <a:xfrm>
            <a:off x="2586888" y="4865893"/>
            <a:ext cx="6884624" cy="121982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altLang="zh-CN" sz="3200" b="1" dirty="0">
                <a:cs typeface="+mn-ea"/>
                <a:sym typeface="+mn-lt"/>
              </a:rPr>
              <a:t>       NHÓM 2, 5:</a:t>
            </a:r>
          </a:p>
          <a:p>
            <a:pPr algn="just">
              <a:lnSpc>
                <a:spcPct val="120000"/>
              </a:lnSpc>
            </a:pPr>
            <a:r>
              <a:rPr lang="en-US" altLang="zh-CN" sz="3200" b="1" dirty="0" err="1">
                <a:cs typeface="+mn-ea"/>
                <a:sym typeface="+mn-lt"/>
              </a:rPr>
              <a:t>Tìm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hiểu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ảnh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hưởng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của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áp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suất</a:t>
            </a:r>
            <a:r>
              <a:rPr lang="en-US" altLang="zh-CN" sz="3200" b="1" dirty="0">
                <a:cs typeface="+mn-ea"/>
                <a:sym typeface="+mn-lt"/>
              </a:rPr>
              <a:t>.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0F044F55-A28A-CD2F-6464-6453197346A7}"/>
              </a:ext>
            </a:extLst>
          </p:cNvPr>
          <p:cNvSpPr txBox="1"/>
          <p:nvPr/>
        </p:nvSpPr>
        <p:spPr>
          <a:xfrm>
            <a:off x="2390389" y="6503817"/>
            <a:ext cx="7714438" cy="121982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altLang="zh-CN" sz="3200" b="1" dirty="0">
                <a:cs typeface="+mn-ea"/>
                <a:sym typeface="+mn-lt"/>
              </a:rPr>
              <a:t>       NHÓM 3, 6:</a:t>
            </a:r>
          </a:p>
          <a:p>
            <a:pPr algn="just">
              <a:lnSpc>
                <a:spcPct val="120000"/>
              </a:lnSpc>
            </a:pPr>
            <a:r>
              <a:rPr lang="en-US" altLang="zh-CN" sz="3200" b="1" dirty="0" err="1">
                <a:cs typeface="+mn-ea"/>
                <a:sym typeface="+mn-lt"/>
              </a:rPr>
              <a:t>Tìm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hiểu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ảnh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hưởng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của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nồng</a:t>
            </a:r>
            <a:r>
              <a:rPr lang="en-US" altLang="zh-CN" sz="3200" b="1" dirty="0">
                <a:cs typeface="+mn-ea"/>
                <a:sym typeface="+mn-lt"/>
              </a:rPr>
              <a:t> </a:t>
            </a:r>
            <a:r>
              <a:rPr lang="en-US" altLang="zh-CN" sz="3200" b="1" dirty="0" err="1">
                <a:cs typeface="+mn-ea"/>
                <a:sym typeface="+mn-lt"/>
              </a:rPr>
              <a:t>độ</a:t>
            </a:r>
            <a:r>
              <a:rPr lang="en-US" altLang="zh-CN" sz="3200" b="1" dirty="0">
                <a:cs typeface="+mn-ea"/>
                <a:sym typeface="+mn-lt"/>
              </a:rPr>
              <a:t>.</a:t>
            </a:r>
          </a:p>
        </p:txBody>
      </p:sp>
      <p:pic>
        <p:nvPicPr>
          <p:cNvPr id="93" name="Picture 2">
            <a:extLst>
              <a:ext uri="{FF2B5EF4-FFF2-40B4-BE49-F238E27FC236}">
                <a16:creationId xmlns:a16="http://schemas.microsoft.com/office/drawing/2014/main" id="{04FAB62D-3342-F36B-E7A5-FFB3DAA4109B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flipH="1">
            <a:off x="9488876" y="2996600"/>
            <a:ext cx="4236327" cy="4848441"/>
          </a:xfrm>
          <a:prstGeom prst="rect">
            <a:avLst/>
          </a:prstGeom>
        </p:spPr>
      </p:pic>
      <p:pic>
        <p:nvPicPr>
          <p:cNvPr id="98" name="Đồng-hồ-đếm-ngược-3-phút">
            <a:hlinkClick r:id="" action="ppaction://media"/>
            <a:extLst>
              <a:ext uri="{FF2B5EF4-FFF2-40B4-BE49-F238E27FC236}">
                <a16:creationId xmlns:a16="http://schemas.microsoft.com/office/drawing/2014/main" id="{5DC2F708-82B4-03A8-8C13-2EFA27746E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322251" y="7066822"/>
            <a:ext cx="3489428" cy="1962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8656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8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57" name="AutoShape 57"/>
          <p:cNvSpPr/>
          <p:nvPr/>
        </p:nvSpPr>
        <p:spPr>
          <a:xfrm rot="-8791684">
            <a:off x="8604721" y="3770665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58" name="AutoShape 58"/>
          <p:cNvSpPr/>
          <p:nvPr/>
        </p:nvSpPr>
        <p:spPr>
          <a:xfrm rot="-2000892">
            <a:off x="5923015" y="3770665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59" name="Group 59"/>
          <p:cNvGrpSpPr/>
          <p:nvPr/>
        </p:nvGrpSpPr>
        <p:grpSpPr>
          <a:xfrm>
            <a:off x="7862637" y="2179520"/>
            <a:ext cx="1902518" cy="1902518"/>
            <a:chOff x="0" y="0"/>
            <a:chExt cx="812800" cy="812800"/>
          </a:xfrm>
        </p:grpSpPr>
        <p:sp>
          <p:nvSpPr>
            <p:cNvPr id="60" name="Freeform 6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76200" y="-57150"/>
              <a:ext cx="660400" cy="79375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979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999" b="0" i="0" u="none" strike="noStrike" kern="1200" cap="none" spc="0" normalizeH="0" baseline="0" noProof="0" dirty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01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3384801" y="4661839"/>
            <a:ext cx="10899074" cy="1303365"/>
            <a:chOff x="0" y="0"/>
            <a:chExt cx="3393203" cy="405776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3393203" cy="405776"/>
            </a:xfrm>
            <a:custGeom>
              <a:avLst/>
              <a:gdLst/>
              <a:ahLst/>
              <a:cxnLst/>
              <a:rect l="l" t="t" r="r" b="b"/>
              <a:pathLst>
                <a:path w="3393203" h="405776">
                  <a:moveTo>
                    <a:pt x="71033" y="0"/>
                  </a:moveTo>
                  <a:lnTo>
                    <a:pt x="3322170" y="0"/>
                  </a:lnTo>
                  <a:cubicBezTo>
                    <a:pt x="3341010" y="0"/>
                    <a:pt x="3359077" y="7484"/>
                    <a:pt x="3372398" y="20805"/>
                  </a:cubicBezTo>
                  <a:cubicBezTo>
                    <a:pt x="3385720" y="34126"/>
                    <a:pt x="3393203" y="52194"/>
                    <a:pt x="3393203" y="71033"/>
                  </a:cubicBezTo>
                  <a:lnTo>
                    <a:pt x="3393203" y="334743"/>
                  </a:lnTo>
                  <a:cubicBezTo>
                    <a:pt x="3393203" y="353582"/>
                    <a:pt x="3385720" y="371650"/>
                    <a:pt x="3372398" y="384971"/>
                  </a:cubicBezTo>
                  <a:cubicBezTo>
                    <a:pt x="3359077" y="398292"/>
                    <a:pt x="3341010" y="405776"/>
                    <a:pt x="3322170" y="405776"/>
                  </a:cubicBezTo>
                  <a:lnTo>
                    <a:pt x="71033" y="405776"/>
                  </a:lnTo>
                  <a:cubicBezTo>
                    <a:pt x="52194" y="405776"/>
                    <a:pt x="34126" y="398292"/>
                    <a:pt x="20805" y="384971"/>
                  </a:cubicBezTo>
                  <a:cubicBezTo>
                    <a:pt x="7484" y="371650"/>
                    <a:pt x="0" y="353582"/>
                    <a:pt x="0" y="334743"/>
                  </a:cubicBezTo>
                  <a:lnTo>
                    <a:pt x="0" y="71033"/>
                  </a:lnTo>
                  <a:cubicBezTo>
                    <a:pt x="0" y="52194"/>
                    <a:pt x="7484" y="34126"/>
                    <a:pt x="20805" y="20805"/>
                  </a:cubicBezTo>
                  <a:cubicBezTo>
                    <a:pt x="34126" y="7484"/>
                    <a:pt x="52194" y="0"/>
                    <a:pt x="7103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2975" tIns="42975" rIns="42975" bIns="4297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98" name="Picture 9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52888"/>
          <a:stretch>
            <a:fillRect/>
          </a:stretch>
        </p:blipFill>
        <p:spPr>
          <a:xfrm>
            <a:off x="2725000" y="2169995"/>
            <a:ext cx="1911848" cy="417595"/>
          </a:xfrm>
          <a:prstGeom prst="rect">
            <a:avLst/>
          </a:prstGeom>
        </p:spPr>
      </p:pic>
      <p:pic>
        <p:nvPicPr>
          <p:cNvPr id="99" name="Picture 9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52888"/>
          <a:stretch>
            <a:fillRect/>
          </a:stretch>
        </p:blipFill>
        <p:spPr>
          <a:xfrm>
            <a:off x="13086843" y="3240753"/>
            <a:ext cx="1911848" cy="417595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8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8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8"/>
          <a:srcRect t="17398" r="65930" b="54795"/>
          <a:stretch>
            <a:fillRect/>
          </a:stretch>
        </p:blipFill>
        <p:spPr>
          <a:xfrm rot="3830762" flipV="1">
            <a:off x="11560713" y="2030422"/>
            <a:ext cx="1011795" cy="696741"/>
          </a:xfrm>
          <a:prstGeom prst="rect">
            <a:avLst/>
          </a:prstGeom>
        </p:spPr>
      </p:pic>
      <p:pic>
        <p:nvPicPr>
          <p:cNvPr id="103" name="Picture 103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 rot="-1921534">
            <a:off x="4906680" y="2494334"/>
            <a:ext cx="1468457" cy="1439088"/>
          </a:xfrm>
          <a:prstGeom prst="rect">
            <a:avLst/>
          </a:prstGeom>
        </p:spPr>
      </p:pic>
      <p:sp>
        <p:nvSpPr>
          <p:cNvPr id="104" name="TextBox 104"/>
          <p:cNvSpPr txBox="1"/>
          <p:nvPr/>
        </p:nvSpPr>
        <p:spPr>
          <a:xfrm>
            <a:off x="3817368" y="4909850"/>
            <a:ext cx="10077626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72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600" b="1" dirty="0">
                <a:solidFill>
                  <a:srgbClr val="503D36"/>
                </a:solidFill>
                <a:cs typeface="+mn-ea"/>
                <a:sym typeface="+mn-lt"/>
              </a:rPr>
              <a:t>ẢNH HƯỞNG CỦA NHIỆT ĐỘ</a:t>
            </a:r>
            <a:endParaRPr kumimoji="0" lang="en-US" sz="5600" b="1" i="0" u="none" strike="noStrike" kern="1200" cap="none" spc="0" normalizeH="0" baseline="0" noProof="0" dirty="0">
              <a:ln>
                <a:noFill/>
              </a:ln>
              <a:solidFill>
                <a:srgbClr val="503D36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09139754"/>
      </p:ext>
    </p:extLst>
  </p:cSld>
  <p:clrMapOvr>
    <a:masterClrMapping/>
  </p:clrMapOvr>
  <p:transition spd="slow">
    <p:push dir="u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401743" y="9525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3830762" flipV="1">
            <a:off x="1959580" y="1333101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105" name="Rectangle 104">
            <a:extLst>
              <a:ext uri="{FF2B5EF4-FFF2-40B4-BE49-F238E27FC236}">
                <a16:creationId xmlns:a16="http://schemas.microsoft.com/office/drawing/2014/main" id="{807D1D73-2BA0-2043-5B12-83AC24F46038}"/>
              </a:ext>
            </a:extLst>
          </p:cNvPr>
          <p:cNvSpPr/>
          <p:nvPr/>
        </p:nvSpPr>
        <p:spPr>
          <a:xfrm>
            <a:off x="10094793" y="6031586"/>
            <a:ext cx="2813538" cy="130866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119" name="object 2">
            <a:extLst>
              <a:ext uri="{FF2B5EF4-FFF2-40B4-BE49-F238E27FC236}">
                <a16:creationId xmlns:a16="http://schemas.microsoft.com/office/drawing/2014/main" id="{38A0738D-071D-ED73-5A86-1DB799BC577F}"/>
              </a:ext>
            </a:extLst>
          </p:cNvPr>
          <p:cNvGrpSpPr/>
          <p:nvPr/>
        </p:nvGrpSpPr>
        <p:grpSpPr>
          <a:xfrm>
            <a:off x="3923784" y="2847305"/>
            <a:ext cx="861060" cy="4447555"/>
            <a:chOff x="4247388" y="2235707"/>
            <a:chExt cx="861060" cy="3610610"/>
          </a:xfrm>
        </p:grpSpPr>
        <p:sp>
          <p:nvSpPr>
            <p:cNvPr id="120" name="object 3">
              <a:extLst>
                <a:ext uri="{FF2B5EF4-FFF2-40B4-BE49-F238E27FC236}">
                  <a16:creationId xmlns:a16="http://schemas.microsoft.com/office/drawing/2014/main" id="{A5B9F910-6A66-5504-F452-7C3F995E3D33}"/>
                </a:ext>
              </a:extLst>
            </p:cNvPr>
            <p:cNvSpPr/>
            <p:nvPr/>
          </p:nvSpPr>
          <p:spPr>
            <a:xfrm>
              <a:off x="4247388" y="2553588"/>
              <a:ext cx="861060" cy="3292475"/>
            </a:xfrm>
            <a:custGeom>
              <a:avLst/>
              <a:gdLst/>
              <a:ahLst/>
              <a:cxnLst/>
              <a:rect l="l" t="t" r="r" b="b"/>
              <a:pathLst>
                <a:path w="861060" h="3292475">
                  <a:moveTo>
                    <a:pt x="861060" y="0"/>
                  </a:moveTo>
                  <a:lnTo>
                    <a:pt x="857705" y="39865"/>
                  </a:lnTo>
                  <a:lnTo>
                    <a:pt x="847909" y="78255"/>
                  </a:lnTo>
                  <a:lnTo>
                    <a:pt x="832076" y="114871"/>
                  </a:lnTo>
                  <a:lnTo>
                    <a:pt x="810610" y="149416"/>
                  </a:lnTo>
                  <a:lnTo>
                    <a:pt x="783914" y="181591"/>
                  </a:lnTo>
                  <a:lnTo>
                    <a:pt x="752393" y="211098"/>
                  </a:lnTo>
                  <a:lnTo>
                    <a:pt x="716449" y="237638"/>
                  </a:lnTo>
                  <a:lnTo>
                    <a:pt x="676487" y="260914"/>
                  </a:lnTo>
                  <a:lnTo>
                    <a:pt x="632910" y="280627"/>
                  </a:lnTo>
                  <a:lnTo>
                    <a:pt x="586122" y="296478"/>
                  </a:lnTo>
                  <a:lnTo>
                    <a:pt x="536527" y="308169"/>
                  </a:lnTo>
                  <a:lnTo>
                    <a:pt x="484528" y="315403"/>
                  </a:lnTo>
                  <a:lnTo>
                    <a:pt x="430529" y="317881"/>
                  </a:lnTo>
                  <a:lnTo>
                    <a:pt x="376531" y="315403"/>
                  </a:lnTo>
                  <a:lnTo>
                    <a:pt x="324532" y="308169"/>
                  </a:lnTo>
                  <a:lnTo>
                    <a:pt x="274937" y="296478"/>
                  </a:lnTo>
                  <a:lnTo>
                    <a:pt x="228149" y="280627"/>
                  </a:lnTo>
                  <a:lnTo>
                    <a:pt x="184572" y="260914"/>
                  </a:lnTo>
                  <a:lnTo>
                    <a:pt x="144610" y="237638"/>
                  </a:lnTo>
                  <a:lnTo>
                    <a:pt x="108666" y="211098"/>
                  </a:lnTo>
                  <a:lnTo>
                    <a:pt x="77145" y="181591"/>
                  </a:lnTo>
                  <a:lnTo>
                    <a:pt x="50449" y="149416"/>
                  </a:lnTo>
                  <a:lnTo>
                    <a:pt x="28983" y="114871"/>
                  </a:lnTo>
                  <a:lnTo>
                    <a:pt x="13150" y="78255"/>
                  </a:lnTo>
                  <a:lnTo>
                    <a:pt x="3354" y="39865"/>
                  </a:lnTo>
                  <a:lnTo>
                    <a:pt x="0" y="0"/>
                  </a:lnTo>
                  <a:lnTo>
                    <a:pt x="0" y="2974594"/>
                  </a:lnTo>
                  <a:lnTo>
                    <a:pt x="3354" y="3014466"/>
                  </a:lnTo>
                  <a:lnTo>
                    <a:pt x="13150" y="3052861"/>
                  </a:lnTo>
                  <a:lnTo>
                    <a:pt x="28983" y="3089481"/>
                  </a:lnTo>
                  <a:lnTo>
                    <a:pt x="50449" y="3124027"/>
                  </a:lnTo>
                  <a:lnTo>
                    <a:pt x="77145" y="3156202"/>
                  </a:lnTo>
                  <a:lnTo>
                    <a:pt x="108666" y="3185707"/>
                  </a:lnTo>
                  <a:lnTo>
                    <a:pt x="144610" y="3212246"/>
                  </a:lnTo>
                  <a:lnTo>
                    <a:pt x="184572" y="3235518"/>
                  </a:lnTo>
                  <a:lnTo>
                    <a:pt x="228149" y="3255228"/>
                  </a:lnTo>
                  <a:lnTo>
                    <a:pt x="274937" y="3271076"/>
                  </a:lnTo>
                  <a:lnTo>
                    <a:pt x="324532" y="3282766"/>
                  </a:lnTo>
                  <a:lnTo>
                    <a:pt x="376531" y="3289998"/>
                  </a:lnTo>
                  <a:lnTo>
                    <a:pt x="430529" y="3292475"/>
                  </a:lnTo>
                  <a:lnTo>
                    <a:pt x="484528" y="3289998"/>
                  </a:lnTo>
                  <a:lnTo>
                    <a:pt x="536527" y="3282766"/>
                  </a:lnTo>
                  <a:lnTo>
                    <a:pt x="586122" y="3271076"/>
                  </a:lnTo>
                  <a:lnTo>
                    <a:pt x="632910" y="3255228"/>
                  </a:lnTo>
                  <a:lnTo>
                    <a:pt x="676487" y="3235518"/>
                  </a:lnTo>
                  <a:lnTo>
                    <a:pt x="716449" y="3212246"/>
                  </a:lnTo>
                  <a:lnTo>
                    <a:pt x="752393" y="3185707"/>
                  </a:lnTo>
                  <a:lnTo>
                    <a:pt x="783914" y="3156202"/>
                  </a:lnTo>
                  <a:lnTo>
                    <a:pt x="810610" y="3124027"/>
                  </a:lnTo>
                  <a:lnTo>
                    <a:pt x="832076" y="3089481"/>
                  </a:lnTo>
                  <a:lnTo>
                    <a:pt x="847909" y="3052861"/>
                  </a:lnTo>
                  <a:lnTo>
                    <a:pt x="857705" y="3014466"/>
                  </a:lnTo>
                  <a:lnTo>
                    <a:pt x="861060" y="2974594"/>
                  </a:lnTo>
                  <a:lnTo>
                    <a:pt x="861060" y="0"/>
                  </a:lnTo>
                  <a:close/>
                </a:path>
              </a:pathLst>
            </a:custGeom>
            <a:solidFill>
              <a:srgbClr val="B83D00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21" name="object 4">
              <a:extLst>
                <a:ext uri="{FF2B5EF4-FFF2-40B4-BE49-F238E27FC236}">
                  <a16:creationId xmlns:a16="http://schemas.microsoft.com/office/drawing/2014/main" id="{9F0F0FA0-B680-1992-DD50-BFC51E053374}"/>
                </a:ext>
              </a:extLst>
            </p:cNvPr>
            <p:cNvSpPr/>
            <p:nvPr/>
          </p:nvSpPr>
          <p:spPr>
            <a:xfrm>
              <a:off x="4247388" y="2235707"/>
              <a:ext cx="861060" cy="636270"/>
            </a:xfrm>
            <a:custGeom>
              <a:avLst/>
              <a:gdLst/>
              <a:ahLst/>
              <a:cxnLst/>
              <a:rect l="l" t="t" r="r" b="b"/>
              <a:pathLst>
                <a:path w="861060" h="636269">
                  <a:moveTo>
                    <a:pt x="430529" y="0"/>
                  </a:moveTo>
                  <a:lnTo>
                    <a:pt x="376531" y="2477"/>
                  </a:lnTo>
                  <a:lnTo>
                    <a:pt x="324532" y="9711"/>
                  </a:lnTo>
                  <a:lnTo>
                    <a:pt x="274937" y="21402"/>
                  </a:lnTo>
                  <a:lnTo>
                    <a:pt x="228149" y="37253"/>
                  </a:lnTo>
                  <a:lnTo>
                    <a:pt x="184572" y="56966"/>
                  </a:lnTo>
                  <a:lnTo>
                    <a:pt x="144610" y="80242"/>
                  </a:lnTo>
                  <a:lnTo>
                    <a:pt x="108666" y="106782"/>
                  </a:lnTo>
                  <a:lnTo>
                    <a:pt x="77145" y="136289"/>
                  </a:lnTo>
                  <a:lnTo>
                    <a:pt x="50449" y="168464"/>
                  </a:lnTo>
                  <a:lnTo>
                    <a:pt x="28983" y="203009"/>
                  </a:lnTo>
                  <a:lnTo>
                    <a:pt x="13150" y="239625"/>
                  </a:lnTo>
                  <a:lnTo>
                    <a:pt x="3354" y="278015"/>
                  </a:lnTo>
                  <a:lnTo>
                    <a:pt x="0" y="317880"/>
                  </a:lnTo>
                  <a:lnTo>
                    <a:pt x="3354" y="357746"/>
                  </a:lnTo>
                  <a:lnTo>
                    <a:pt x="13150" y="396136"/>
                  </a:lnTo>
                  <a:lnTo>
                    <a:pt x="28983" y="432752"/>
                  </a:lnTo>
                  <a:lnTo>
                    <a:pt x="50449" y="467297"/>
                  </a:lnTo>
                  <a:lnTo>
                    <a:pt x="77145" y="499472"/>
                  </a:lnTo>
                  <a:lnTo>
                    <a:pt x="108666" y="528979"/>
                  </a:lnTo>
                  <a:lnTo>
                    <a:pt x="144610" y="555519"/>
                  </a:lnTo>
                  <a:lnTo>
                    <a:pt x="184572" y="578795"/>
                  </a:lnTo>
                  <a:lnTo>
                    <a:pt x="228149" y="598508"/>
                  </a:lnTo>
                  <a:lnTo>
                    <a:pt x="274937" y="614359"/>
                  </a:lnTo>
                  <a:lnTo>
                    <a:pt x="324532" y="626050"/>
                  </a:lnTo>
                  <a:lnTo>
                    <a:pt x="376531" y="633284"/>
                  </a:lnTo>
                  <a:lnTo>
                    <a:pt x="430529" y="635762"/>
                  </a:lnTo>
                  <a:lnTo>
                    <a:pt x="484528" y="633284"/>
                  </a:lnTo>
                  <a:lnTo>
                    <a:pt x="536527" y="626050"/>
                  </a:lnTo>
                  <a:lnTo>
                    <a:pt x="586122" y="614359"/>
                  </a:lnTo>
                  <a:lnTo>
                    <a:pt x="632910" y="598508"/>
                  </a:lnTo>
                  <a:lnTo>
                    <a:pt x="676487" y="578795"/>
                  </a:lnTo>
                  <a:lnTo>
                    <a:pt x="716449" y="555519"/>
                  </a:lnTo>
                  <a:lnTo>
                    <a:pt x="752393" y="528979"/>
                  </a:lnTo>
                  <a:lnTo>
                    <a:pt x="783914" y="499472"/>
                  </a:lnTo>
                  <a:lnTo>
                    <a:pt x="810610" y="467297"/>
                  </a:lnTo>
                  <a:lnTo>
                    <a:pt x="832076" y="432752"/>
                  </a:lnTo>
                  <a:lnTo>
                    <a:pt x="847909" y="396136"/>
                  </a:lnTo>
                  <a:lnTo>
                    <a:pt x="857705" y="357746"/>
                  </a:lnTo>
                  <a:lnTo>
                    <a:pt x="861060" y="317880"/>
                  </a:lnTo>
                  <a:lnTo>
                    <a:pt x="857705" y="278015"/>
                  </a:lnTo>
                  <a:lnTo>
                    <a:pt x="847909" y="239625"/>
                  </a:lnTo>
                  <a:lnTo>
                    <a:pt x="832076" y="203009"/>
                  </a:lnTo>
                  <a:lnTo>
                    <a:pt x="810610" y="168464"/>
                  </a:lnTo>
                  <a:lnTo>
                    <a:pt x="783914" y="136289"/>
                  </a:lnTo>
                  <a:lnTo>
                    <a:pt x="752393" y="106782"/>
                  </a:lnTo>
                  <a:lnTo>
                    <a:pt x="716449" y="80242"/>
                  </a:lnTo>
                  <a:lnTo>
                    <a:pt x="676487" y="56966"/>
                  </a:lnTo>
                  <a:lnTo>
                    <a:pt x="632910" y="37253"/>
                  </a:lnTo>
                  <a:lnTo>
                    <a:pt x="586122" y="21402"/>
                  </a:lnTo>
                  <a:lnTo>
                    <a:pt x="536527" y="9711"/>
                  </a:lnTo>
                  <a:lnTo>
                    <a:pt x="484528" y="2477"/>
                  </a:lnTo>
                  <a:lnTo>
                    <a:pt x="430529" y="0"/>
                  </a:lnTo>
                  <a:close/>
                </a:path>
              </a:pathLst>
            </a:custGeom>
            <a:solidFill>
              <a:srgbClr val="D96666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122" name="object 107">
            <a:extLst>
              <a:ext uri="{FF2B5EF4-FFF2-40B4-BE49-F238E27FC236}">
                <a16:creationId xmlns:a16="http://schemas.microsoft.com/office/drawing/2014/main" id="{E384D0CD-64F0-4411-EAB9-A80B65149D00}"/>
              </a:ext>
            </a:extLst>
          </p:cNvPr>
          <p:cNvSpPr/>
          <p:nvPr/>
        </p:nvSpPr>
        <p:spPr>
          <a:xfrm>
            <a:off x="3768607" y="2776784"/>
            <a:ext cx="1163320" cy="868651"/>
          </a:xfrm>
          <a:custGeom>
            <a:avLst/>
            <a:gdLst/>
            <a:ahLst/>
            <a:cxnLst/>
            <a:rect l="l" t="t" r="r" b="b"/>
            <a:pathLst>
              <a:path w="1163320" h="868680">
                <a:moveTo>
                  <a:pt x="1162812" y="216408"/>
                </a:moveTo>
                <a:lnTo>
                  <a:pt x="1010412" y="216408"/>
                </a:lnTo>
                <a:lnTo>
                  <a:pt x="1010412" y="0"/>
                </a:lnTo>
                <a:lnTo>
                  <a:pt x="150876" y="0"/>
                </a:lnTo>
                <a:lnTo>
                  <a:pt x="150876" y="216408"/>
                </a:lnTo>
                <a:lnTo>
                  <a:pt x="0" y="216408"/>
                </a:lnTo>
                <a:lnTo>
                  <a:pt x="150876" y="863244"/>
                </a:lnTo>
                <a:lnTo>
                  <a:pt x="150876" y="868680"/>
                </a:lnTo>
                <a:lnTo>
                  <a:pt x="152146" y="868680"/>
                </a:lnTo>
                <a:lnTo>
                  <a:pt x="1010412" y="868680"/>
                </a:lnTo>
                <a:lnTo>
                  <a:pt x="1010666" y="868680"/>
                </a:lnTo>
                <a:lnTo>
                  <a:pt x="1162812" y="216408"/>
                </a:lnTo>
                <a:close/>
              </a:path>
            </a:pathLst>
          </a:custGeom>
          <a:solidFill>
            <a:srgbClr val="0D0D0D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123" name="object 2">
            <a:extLst>
              <a:ext uri="{FF2B5EF4-FFF2-40B4-BE49-F238E27FC236}">
                <a16:creationId xmlns:a16="http://schemas.microsoft.com/office/drawing/2014/main" id="{11F0370A-9494-0806-89C2-6727329ABEA4}"/>
              </a:ext>
            </a:extLst>
          </p:cNvPr>
          <p:cNvGrpSpPr/>
          <p:nvPr/>
        </p:nvGrpSpPr>
        <p:grpSpPr>
          <a:xfrm>
            <a:off x="7344920" y="2776784"/>
            <a:ext cx="861060" cy="4447555"/>
            <a:chOff x="4247388" y="2235707"/>
            <a:chExt cx="861060" cy="3610610"/>
          </a:xfrm>
        </p:grpSpPr>
        <p:sp>
          <p:nvSpPr>
            <p:cNvPr id="124" name="object 3">
              <a:extLst>
                <a:ext uri="{FF2B5EF4-FFF2-40B4-BE49-F238E27FC236}">
                  <a16:creationId xmlns:a16="http://schemas.microsoft.com/office/drawing/2014/main" id="{43A93935-C50C-26FC-8C8A-D6F4752812DA}"/>
                </a:ext>
              </a:extLst>
            </p:cNvPr>
            <p:cNvSpPr/>
            <p:nvPr/>
          </p:nvSpPr>
          <p:spPr>
            <a:xfrm>
              <a:off x="4247388" y="2553588"/>
              <a:ext cx="861060" cy="3292475"/>
            </a:xfrm>
            <a:custGeom>
              <a:avLst/>
              <a:gdLst/>
              <a:ahLst/>
              <a:cxnLst/>
              <a:rect l="l" t="t" r="r" b="b"/>
              <a:pathLst>
                <a:path w="861060" h="3292475">
                  <a:moveTo>
                    <a:pt x="861060" y="0"/>
                  </a:moveTo>
                  <a:lnTo>
                    <a:pt x="857705" y="39865"/>
                  </a:lnTo>
                  <a:lnTo>
                    <a:pt x="847909" y="78255"/>
                  </a:lnTo>
                  <a:lnTo>
                    <a:pt x="832076" y="114871"/>
                  </a:lnTo>
                  <a:lnTo>
                    <a:pt x="810610" y="149416"/>
                  </a:lnTo>
                  <a:lnTo>
                    <a:pt x="783914" y="181591"/>
                  </a:lnTo>
                  <a:lnTo>
                    <a:pt x="752393" y="211098"/>
                  </a:lnTo>
                  <a:lnTo>
                    <a:pt x="716449" y="237638"/>
                  </a:lnTo>
                  <a:lnTo>
                    <a:pt x="676487" y="260914"/>
                  </a:lnTo>
                  <a:lnTo>
                    <a:pt x="632910" y="280627"/>
                  </a:lnTo>
                  <a:lnTo>
                    <a:pt x="586122" y="296478"/>
                  </a:lnTo>
                  <a:lnTo>
                    <a:pt x="536527" y="308169"/>
                  </a:lnTo>
                  <a:lnTo>
                    <a:pt x="484528" y="315403"/>
                  </a:lnTo>
                  <a:lnTo>
                    <a:pt x="430529" y="317881"/>
                  </a:lnTo>
                  <a:lnTo>
                    <a:pt x="376531" y="315403"/>
                  </a:lnTo>
                  <a:lnTo>
                    <a:pt x="324532" y="308169"/>
                  </a:lnTo>
                  <a:lnTo>
                    <a:pt x="274937" y="296478"/>
                  </a:lnTo>
                  <a:lnTo>
                    <a:pt x="228149" y="280627"/>
                  </a:lnTo>
                  <a:lnTo>
                    <a:pt x="184572" y="260914"/>
                  </a:lnTo>
                  <a:lnTo>
                    <a:pt x="144610" y="237638"/>
                  </a:lnTo>
                  <a:lnTo>
                    <a:pt x="108666" y="211098"/>
                  </a:lnTo>
                  <a:lnTo>
                    <a:pt x="77145" y="181591"/>
                  </a:lnTo>
                  <a:lnTo>
                    <a:pt x="50449" y="149416"/>
                  </a:lnTo>
                  <a:lnTo>
                    <a:pt x="28983" y="114871"/>
                  </a:lnTo>
                  <a:lnTo>
                    <a:pt x="13150" y="78255"/>
                  </a:lnTo>
                  <a:lnTo>
                    <a:pt x="3354" y="39865"/>
                  </a:lnTo>
                  <a:lnTo>
                    <a:pt x="0" y="0"/>
                  </a:lnTo>
                  <a:lnTo>
                    <a:pt x="0" y="2974594"/>
                  </a:lnTo>
                  <a:lnTo>
                    <a:pt x="3354" y="3014466"/>
                  </a:lnTo>
                  <a:lnTo>
                    <a:pt x="13150" y="3052861"/>
                  </a:lnTo>
                  <a:lnTo>
                    <a:pt x="28983" y="3089481"/>
                  </a:lnTo>
                  <a:lnTo>
                    <a:pt x="50449" y="3124027"/>
                  </a:lnTo>
                  <a:lnTo>
                    <a:pt x="77145" y="3156202"/>
                  </a:lnTo>
                  <a:lnTo>
                    <a:pt x="108666" y="3185707"/>
                  </a:lnTo>
                  <a:lnTo>
                    <a:pt x="144610" y="3212246"/>
                  </a:lnTo>
                  <a:lnTo>
                    <a:pt x="184572" y="3235518"/>
                  </a:lnTo>
                  <a:lnTo>
                    <a:pt x="228149" y="3255228"/>
                  </a:lnTo>
                  <a:lnTo>
                    <a:pt x="274937" y="3271076"/>
                  </a:lnTo>
                  <a:lnTo>
                    <a:pt x="324532" y="3282766"/>
                  </a:lnTo>
                  <a:lnTo>
                    <a:pt x="376531" y="3289998"/>
                  </a:lnTo>
                  <a:lnTo>
                    <a:pt x="430529" y="3292475"/>
                  </a:lnTo>
                  <a:lnTo>
                    <a:pt x="484528" y="3289998"/>
                  </a:lnTo>
                  <a:lnTo>
                    <a:pt x="536527" y="3282766"/>
                  </a:lnTo>
                  <a:lnTo>
                    <a:pt x="586122" y="3271076"/>
                  </a:lnTo>
                  <a:lnTo>
                    <a:pt x="632910" y="3255228"/>
                  </a:lnTo>
                  <a:lnTo>
                    <a:pt x="676487" y="3235518"/>
                  </a:lnTo>
                  <a:lnTo>
                    <a:pt x="716449" y="3212246"/>
                  </a:lnTo>
                  <a:lnTo>
                    <a:pt x="752393" y="3185707"/>
                  </a:lnTo>
                  <a:lnTo>
                    <a:pt x="783914" y="3156202"/>
                  </a:lnTo>
                  <a:lnTo>
                    <a:pt x="810610" y="3124027"/>
                  </a:lnTo>
                  <a:lnTo>
                    <a:pt x="832076" y="3089481"/>
                  </a:lnTo>
                  <a:lnTo>
                    <a:pt x="847909" y="3052861"/>
                  </a:lnTo>
                  <a:lnTo>
                    <a:pt x="857705" y="3014466"/>
                  </a:lnTo>
                  <a:lnTo>
                    <a:pt x="861060" y="2974594"/>
                  </a:lnTo>
                  <a:lnTo>
                    <a:pt x="861060" y="0"/>
                  </a:lnTo>
                  <a:close/>
                </a:path>
              </a:pathLst>
            </a:custGeom>
            <a:solidFill>
              <a:srgbClr val="B83D00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25" name="object 4">
              <a:extLst>
                <a:ext uri="{FF2B5EF4-FFF2-40B4-BE49-F238E27FC236}">
                  <a16:creationId xmlns:a16="http://schemas.microsoft.com/office/drawing/2014/main" id="{3CED2AA0-B2C5-AE4D-7300-910E01B5613D}"/>
                </a:ext>
              </a:extLst>
            </p:cNvPr>
            <p:cNvSpPr/>
            <p:nvPr/>
          </p:nvSpPr>
          <p:spPr>
            <a:xfrm>
              <a:off x="4247388" y="2235707"/>
              <a:ext cx="861060" cy="636270"/>
            </a:xfrm>
            <a:custGeom>
              <a:avLst/>
              <a:gdLst/>
              <a:ahLst/>
              <a:cxnLst/>
              <a:rect l="l" t="t" r="r" b="b"/>
              <a:pathLst>
                <a:path w="861060" h="636269">
                  <a:moveTo>
                    <a:pt x="430529" y="0"/>
                  </a:moveTo>
                  <a:lnTo>
                    <a:pt x="376531" y="2477"/>
                  </a:lnTo>
                  <a:lnTo>
                    <a:pt x="324532" y="9711"/>
                  </a:lnTo>
                  <a:lnTo>
                    <a:pt x="274937" y="21402"/>
                  </a:lnTo>
                  <a:lnTo>
                    <a:pt x="228149" y="37253"/>
                  </a:lnTo>
                  <a:lnTo>
                    <a:pt x="184572" y="56966"/>
                  </a:lnTo>
                  <a:lnTo>
                    <a:pt x="144610" y="80242"/>
                  </a:lnTo>
                  <a:lnTo>
                    <a:pt x="108666" y="106782"/>
                  </a:lnTo>
                  <a:lnTo>
                    <a:pt x="77145" y="136289"/>
                  </a:lnTo>
                  <a:lnTo>
                    <a:pt x="50449" y="168464"/>
                  </a:lnTo>
                  <a:lnTo>
                    <a:pt x="28983" y="203009"/>
                  </a:lnTo>
                  <a:lnTo>
                    <a:pt x="13150" y="239625"/>
                  </a:lnTo>
                  <a:lnTo>
                    <a:pt x="3354" y="278015"/>
                  </a:lnTo>
                  <a:lnTo>
                    <a:pt x="0" y="317880"/>
                  </a:lnTo>
                  <a:lnTo>
                    <a:pt x="3354" y="357746"/>
                  </a:lnTo>
                  <a:lnTo>
                    <a:pt x="13150" y="396136"/>
                  </a:lnTo>
                  <a:lnTo>
                    <a:pt x="28983" y="432752"/>
                  </a:lnTo>
                  <a:lnTo>
                    <a:pt x="50449" y="467297"/>
                  </a:lnTo>
                  <a:lnTo>
                    <a:pt x="77145" y="499472"/>
                  </a:lnTo>
                  <a:lnTo>
                    <a:pt x="108666" y="528979"/>
                  </a:lnTo>
                  <a:lnTo>
                    <a:pt x="144610" y="555519"/>
                  </a:lnTo>
                  <a:lnTo>
                    <a:pt x="184572" y="578795"/>
                  </a:lnTo>
                  <a:lnTo>
                    <a:pt x="228149" y="598508"/>
                  </a:lnTo>
                  <a:lnTo>
                    <a:pt x="274937" y="614359"/>
                  </a:lnTo>
                  <a:lnTo>
                    <a:pt x="324532" y="626050"/>
                  </a:lnTo>
                  <a:lnTo>
                    <a:pt x="376531" y="633284"/>
                  </a:lnTo>
                  <a:lnTo>
                    <a:pt x="430529" y="635762"/>
                  </a:lnTo>
                  <a:lnTo>
                    <a:pt x="484528" y="633284"/>
                  </a:lnTo>
                  <a:lnTo>
                    <a:pt x="536527" y="626050"/>
                  </a:lnTo>
                  <a:lnTo>
                    <a:pt x="586122" y="614359"/>
                  </a:lnTo>
                  <a:lnTo>
                    <a:pt x="632910" y="598508"/>
                  </a:lnTo>
                  <a:lnTo>
                    <a:pt x="676487" y="578795"/>
                  </a:lnTo>
                  <a:lnTo>
                    <a:pt x="716449" y="555519"/>
                  </a:lnTo>
                  <a:lnTo>
                    <a:pt x="752393" y="528979"/>
                  </a:lnTo>
                  <a:lnTo>
                    <a:pt x="783914" y="499472"/>
                  </a:lnTo>
                  <a:lnTo>
                    <a:pt x="810610" y="467297"/>
                  </a:lnTo>
                  <a:lnTo>
                    <a:pt x="832076" y="432752"/>
                  </a:lnTo>
                  <a:lnTo>
                    <a:pt x="847909" y="396136"/>
                  </a:lnTo>
                  <a:lnTo>
                    <a:pt x="857705" y="357746"/>
                  </a:lnTo>
                  <a:lnTo>
                    <a:pt x="861060" y="317880"/>
                  </a:lnTo>
                  <a:lnTo>
                    <a:pt x="857705" y="278015"/>
                  </a:lnTo>
                  <a:lnTo>
                    <a:pt x="847909" y="239625"/>
                  </a:lnTo>
                  <a:lnTo>
                    <a:pt x="832076" y="203009"/>
                  </a:lnTo>
                  <a:lnTo>
                    <a:pt x="810610" y="168464"/>
                  </a:lnTo>
                  <a:lnTo>
                    <a:pt x="783914" y="136289"/>
                  </a:lnTo>
                  <a:lnTo>
                    <a:pt x="752393" y="106782"/>
                  </a:lnTo>
                  <a:lnTo>
                    <a:pt x="716449" y="80242"/>
                  </a:lnTo>
                  <a:lnTo>
                    <a:pt x="676487" y="56966"/>
                  </a:lnTo>
                  <a:lnTo>
                    <a:pt x="632910" y="37253"/>
                  </a:lnTo>
                  <a:lnTo>
                    <a:pt x="586122" y="21402"/>
                  </a:lnTo>
                  <a:lnTo>
                    <a:pt x="536527" y="9711"/>
                  </a:lnTo>
                  <a:lnTo>
                    <a:pt x="484528" y="2477"/>
                  </a:lnTo>
                  <a:lnTo>
                    <a:pt x="430529" y="0"/>
                  </a:lnTo>
                  <a:close/>
                </a:path>
              </a:pathLst>
            </a:custGeom>
            <a:solidFill>
              <a:srgbClr val="D96666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126" name="object 107">
            <a:extLst>
              <a:ext uri="{FF2B5EF4-FFF2-40B4-BE49-F238E27FC236}">
                <a16:creationId xmlns:a16="http://schemas.microsoft.com/office/drawing/2014/main" id="{90BA121A-136B-67F5-8131-C7776C95D2EC}"/>
              </a:ext>
            </a:extLst>
          </p:cNvPr>
          <p:cNvSpPr/>
          <p:nvPr/>
        </p:nvSpPr>
        <p:spPr>
          <a:xfrm>
            <a:off x="7193790" y="2764906"/>
            <a:ext cx="1163320" cy="868651"/>
          </a:xfrm>
          <a:custGeom>
            <a:avLst/>
            <a:gdLst/>
            <a:ahLst/>
            <a:cxnLst/>
            <a:rect l="l" t="t" r="r" b="b"/>
            <a:pathLst>
              <a:path w="1163320" h="868680">
                <a:moveTo>
                  <a:pt x="1162812" y="216408"/>
                </a:moveTo>
                <a:lnTo>
                  <a:pt x="1010412" y="216408"/>
                </a:lnTo>
                <a:lnTo>
                  <a:pt x="1010412" y="0"/>
                </a:lnTo>
                <a:lnTo>
                  <a:pt x="150876" y="0"/>
                </a:lnTo>
                <a:lnTo>
                  <a:pt x="150876" y="216408"/>
                </a:lnTo>
                <a:lnTo>
                  <a:pt x="0" y="216408"/>
                </a:lnTo>
                <a:lnTo>
                  <a:pt x="150876" y="863244"/>
                </a:lnTo>
                <a:lnTo>
                  <a:pt x="150876" y="868680"/>
                </a:lnTo>
                <a:lnTo>
                  <a:pt x="152146" y="868680"/>
                </a:lnTo>
                <a:lnTo>
                  <a:pt x="1010412" y="868680"/>
                </a:lnTo>
                <a:lnTo>
                  <a:pt x="1010666" y="868680"/>
                </a:lnTo>
                <a:lnTo>
                  <a:pt x="1162812" y="216408"/>
                </a:lnTo>
                <a:close/>
              </a:path>
            </a:pathLst>
          </a:custGeom>
          <a:solidFill>
            <a:srgbClr val="0D0D0D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127" name="object 2">
            <a:extLst>
              <a:ext uri="{FF2B5EF4-FFF2-40B4-BE49-F238E27FC236}">
                <a16:creationId xmlns:a16="http://schemas.microsoft.com/office/drawing/2014/main" id="{36E58D66-A496-1E4B-56A4-64AE11342B2B}"/>
              </a:ext>
            </a:extLst>
          </p:cNvPr>
          <p:cNvGrpSpPr/>
          <p:nvPr/>
        </p:nvGrpSpPr>
        <p:grpSpPr>
          <a:xfrm>
            <a:off x="11072363" y="2788662"/>
            <a:ext cx="861060" cy="4447555"/>
            <a:chOff x="4247388" y="2235707"/>
            <a:chExt cx="861060" cy="3610610"/>
          </a:xfrm>
        </p:grpSpPr>
        <p:sp>
          <p:nvSpPr>
            <p:cNvPr id="128" name="object 3">
              <a:extLst>
                <a:ext uri="{FF2B5EF4-FFF2-40B4-BE49-F238E27FC236}">
                  <a16:creationId xmlns:a16="http://schemas.microsoft.com/office/drawing/2014/main" id="{52D8000F-493A-AFC2-2196-E8687B67C9B3}"/>
                </a:ext>
              </a:extLst>
            </p:cNvPr>
            <p:cNvSpPr/>
            <p:nvPr/>
          </p:nvSpPr>
          <p:spPr>
            <a:xfrm>
              <a:off x="4247388" y="2553588"/>
              <a:ext cx="861060" cy="3292475"/>
            </a:xfrm>
            <a:custGeom>
              <a:avLst/>
              <a:gdLst/>
              <a:ahLst/>
              <a:cxnLst/>
              <a:rect l="l" t="t" r="r" b="b"/>
              <a:pathLst>
                <a:path w="861060" h="3292475">
                  <a:moveTo>
                    <a:pt x="861060" y="0"/>
                  </a:moveTo>
                  <a:lnTo>
                    <a:pt x="857705" y="39865"/>
                  </a:lnTo>
                  <a:lnTo>
                    <a:pt x="847909" y="78255"/>
                  </a:lnTo>
                  <a:lnTo>
                    <a:pt x="832076" y="114871"/>
                  </a:lnTo>
                  <a:lnTo>
                    <a:pt x="810610" y="149416"/>
                  </a:lnTo>
                  <a:lnTo>
                    <a:pt x="783914" y="181591"/>
                  </a:lnTo>
                  <a:lnTo>
                    <a:pt x="752393" y="211098"/>
                  </a:lnTo>
                  <a:lnTo>
                    <a:pt x="716449" y="237638"/>
                  </a:lnTo>
                  <a:lnTo>
                    <a:pt x="676487" y="260914"/>
                  </a:lnTo>
                  <a:lnTo>
                    <a:pt x="632910" y="280627"/>
                  </a:lnTo>
                  <a:lnTo>
                    <a:pt x="586122" y="296478"/>
                  </a:lnTo>
                  <a:lnTo>
                    <a:pt x="536527" y="308169"/>
                  </a:lnTo>
                  <a:lnTo>
                    <a:pt x="484528" y="315403"/>
                  </a:lnTo>
                  <a:lnTo>
                    <a:pt x="430529" y="317881"/>
                  </a:lnTo>
                  <a:lnTo>
                    <a:pt x="376531" y="315403"/>
                  </a:lnTo>
                  <a:lnTo>
                    <a:pt x="324532" y="308169"/>
                  </a:lnTo>
                  <a:lnTo>
                    <a:pt x="274937" y="296478"/>
                  </a:lnTo>
                  <a:lnTo>
                    <a:pt x="228149" y="280627"/>
                  </a:lnTo>
                  <a:lnTo>
                    <a:pt x="184572" y="260914"/>
                  </a:lnTo>
                  <a:lnTo>
                    <a:pt x="144610" y="237638"/>
                  </a:lnTo>
                  <a:lnTo>
                    <a:pt x="108666" y="211098"/>
                  </a:lnTo>
                  <a:lnTo>
                    <a:pt x="77145" y="181591"/>
                  </a:lnTo>
                  <a:lnTo>
                    <a:pt x="50449" y="149416"/>
                  </a:lnTo>
                  <a:lnTo>
                    <a:pt x="28983" y="114871"/>
                  </a:lnTo>
                  <a:lnTo>
                    <a:pt x="13150" y="78255"/>
                  </a:lnTo>
                  <a:lnTo>
                    <a:pt x="3354" y="39865"/>
                  </a:lnTo>
                  <a:lnTo>
                    <a:pt x="0" y="0"/>
                  </a:lnTo>
                  <a:lnTo>
                    <a:pt x="0" y="2974594"/>
                  </a:lnTo>
                  <a:lnTo>
                    <a:pt x="3354" y="3014466"/>
                  </a:lnTo>
                  <a:lnTo>
                    <a:pt x="13150" y="3052861"/>
                  </a:lnTo>
                  <a:lnTo>
                    <a:pt x="28983" y="3089481"/>
                  </a:lnTo>
                  <a:lnTo>
                    <a:pt x="50449" y="3124027"/>
                  </a:lnTo>
                  <a:lnTo>
                    <a:pt x="77145" y="3156202"/>
                  </a:lnTo>
                  <a:lnTo>
                    <a:pt x="108666" y="3185707"/>
                  </a:lnTo>
                  <a:lnTo>
                    <a:pt x="144610" y="3212246"/>
                  </a:lnTo>
                  <a:lnTo>
                    <a:pt x="184572" y="3235518"/>
                  </a:lnTo>
                  <a:lnTo>
                    <a:pt x="228149" y="3255228"/>
                  </a:lnTo>
                  <a:lnTo>
                    <a:pt x="274937" y="3271076"/>
                  </a:lnTo>
                  <a:lnTo>
                    <a:pt x="324532" y="3282766"/>
                  </a:lnTo>
                  <a:lnTo>
                    <a:pt x="376531" y="3289998"/>
                  </a:lnTo>
                  <a:lnTo>
                    <a:pt x="430529" y="3292475"/>
                  </a:lnTo>
                  <a:lnTo>
                    <a:pt x="484528" y="3289998"/>
                  </a:lnTo>
                  <a:lnTo>
                    <a:pt x="536527" y="3282766"/>
                  </a:lnTo>
                  <a:lnTo>
                    <a:pt x="586122" y="3271076"/>
                  </a:lnTo>
                  <a:lnTo>
                    <a:pt x="632910" y="3255228"/>
                  </a:lnTo>
                  <a:lnTo>
                    <a:pt x="676487" y="3235518"/>
                  </a:lnTo>
                  <a:lnTo>
                    <a:pt x="716449" y="3212246"/>
                  </a:lnTo>
                  <a:lnTo>
                    <a:pt x="752393" y="3185707"/>
                  </a:lnTo>
                  <a:lnTo>
                    <a:pt x="783914" y="3156202"/>
                  </a:lnTo>
                  <a:lnTo>
                    <a:pt x="810610" y="3124027"/>
                  </a:lnTo>
                  <a:lnTo>
                    <a:pt x="832076" y="3089481"/>
                  </a:lnTo>
                  <a:lnTo>
                    <a:pt x="847909" y="3052861"/>
                  </a:lnTo>
                  <a:lnTo>
                    <a:pt x="857705" y="3014466"/>
                  </a:lnTo>
                  <a:lnTo>
                    <a:pt x="861060" y="2974594"/>
                  </a:lnTo>
                  <a:lnTo>
                    <a:pt x="861060" y="0"/>
                  </a:lnTo>
                  <a:close/>
                </a:path>
              </a:pathLst>
            </a:custGeom>
            <a:solidFill>
              <a:srgbClr val="B83D00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29" name="object 4">
              <a:extLst>
                <a:ext uri="{FF2B5EF4-FFF2-40B4-BE49-F238E27FC236}">
                  <a16:creationId xmlns:a16="http://schemas.microsoft.com/office/drawing/2014/main" id="{B3428C6B-AAE9-705B-DCD2-DB4998B5E478}"/>
                </a:ext>
              </a:extLst>
            </p:cNvPr>
            <p:cNvSpPr/>
            <p:nvPr/>
          </p:nvSpPr>
          <p:spPr>
            <a:xfrm>
              <a:off x="4247388" y="2235707"/>
              <a:ext cx="861060" cy="636270"/>
            </a:xfrm>
            <a:custGeom>
              <a:avLst/>
              <a:gdLst/>
              <a:ahLst/>
              <a:cxnLst/>
              <a:rect l="l" t="t" r="r" b="b"/>
              <a:pathLst>
                <a:path w="861060" h="636269">
                  <a:moveTo>
                    <a:pt x="430529" y="0"/>
                  </a:moveTo>
                  <a:lnTo>
                    <a:pt x="376531" y="2477"/>
                  </a:lnTo>
                  <a:lnTo>
                    <a:pt x="324532" y="9711"/>
                  </a:lnTo>
                  <a:lnTo>
                    <a:pt x="274937" y="21402"/>
                  </a:lnTo>
                  <a:lnTo>
                    <a:pt x="228149" y="37253"/>
                  </a:lnTo>
                  <a:lnTo>
                    <a:pt x="184572" y="56966"/>
                  </a:lnTo>
                  <a:lnTo>
                    <a:pt x="144610" y="80242"/>
                  </a:lnTo>
                  <a:lnTo>
                    <a:pt x="108666" y="106782"/>
                  </a:lnTo>
                  <a:lnTo>
                    <a:pt x="77145" y="136289"/>
                  </a:lnTo>
                  <a:lnTo>
                    <a:pt x="50449" y="168464"/>
                  </a:lnTo>
                  <a:lnTo>
                    <a:pt x="28983" y="203009"/>
                  </a:lnTo>
                  <a:lnTo>
                    <a:pt x="13150" y="239625"/>
                  </a:lnTo>
                  <a:lnTo>
                    <a:pt x="3354" y="278015"/>
                  </a:lnTo>
                  <a:lnTo>
                    <a:pt x="0" y="317880"/>
                  </a:lnTo>
                  <a:lnTo>
                    <a:pt x="3354" y="357746"/>
                  </a:lnTo>
                  <a:lnTo>
                    <a:pt x="13150" y="396136"/>
                  </a:lnTo>
                  <a:lnTo>
                    <a:pt x="28983" y="432752"/>
                  </a:lnTo>
                  <a:lnTo>
                    <a:pt x="50449" y="467297"/>
                  </a:lnTo>
                  <a:lnTo>
                    <a:pt x="77145" y="499472"/>
                  </a:lnTo>
                  <a:lnTo>
                    <a:pt x="108666" y="528979"/>
                  </a:lnTo>
                  <a:lnTo>
                    <a:pt x="144610" y="555519"/>
                  </a:lnTo>
                  <a:lnTo>
                    <a:pt x="184572" y="578795"/>
                  </a:lnTo>
                  <a:lnTo>
                    <a:pt x="228149" y="598508"/>
                  </a:lnTo>
                  <a:lnTo>
                    <a:pt x="274937" y="614359"/>
                  </a:lnTo>
                  <a:lnTo>
                    <a:pt x="324532" y="626050"/>
                  </a:lnTo>
                  <a:lnTo>
                    <a:pt x="376531" y="633284"/>
                  </a:lnTo>
                  <a:lnTo>
                    <a:pt x="430529" y="635762"/>
                  </a:lnTo>
                  <a:lnTo>
                    <a:pt x="484528" y="633284"/>
                  </a:lnTo>
                  <a:lnTo>
                    <a:pt x="536527" y="626050"/>
                  </a:lnTo>
                  <a:lnTo>
                    <a:pt x="586122" y="614359"/>
                  </a:lnTo>
                  <a:lnTo>
                    <a:pt x="632910" y="598508"/>
                  </a:lnTo>
                  <a:lnTo>
                    <a:pt x="676487" y="578795"/>
                  </a:lnTo>
                  <a:lnTo>
                    <a:pt x="716449" y="555519"/>
                  </a:lnTo>
                  <a:lnTo>
                    <a:pt x="752393" y="528979"/>
                  </a:lnTo>
                  <a:lnTo>
                    <a:pt x="783914" y="499472"/>
                  </a:lnTo>
                  <a:lnTo>
                    <a:pt x="810610" y="467297"/>
                  </a:lnTo>
                  <a:lnTo>
                    <a:pt x="832076" y="432752"/>
                  </a:lnTo>
                  <a:lnTo>
                    <a:pt x="847909" y="396136"/>
                  </a:lnTo>
                  <a:lnTo>
                    <a:pt x="857705" y="357746"/>
                  </a:lnTo>
                  <a:lnTo>
                    <a:pt x="861060" y="317880"/>
                  </a:lnTo>
                  <a:lnTo>
                    <a:pt x="857705" y="278015"/>
                  </a:lnTo>
                  <a:lnTo>
                    <a:pt x="847909" y="239625"/>
                  </a:lnTo>
                  <a:lnTo>
                    <a:pt x="832076" y="203009"/>
                  </a:lnTo>
                  <a:lnTo>
                    <a:pt x="810610" y="168464"/>
                  </a:lnTo>
                  <a:lnTo>
                    <a:pt x="783914" y="136289"/>
                  </a:lnTo>
                  <a:lnTo>
                    <a:pt x="752393" y="106782"/>
                  </a:lnTo>
                  <a:lnTo>
                    <a:pt x="716449" y="80242"/>
                  </a:lnTo>
                  <a:lnTo>
                    <a:pt x="676487" y="56966"/>
                  </a:lnTo>
                  <a:lnTo>
                    <a:pt x="632910" y="37253"/>
                  </a:lnTo>
                  <a:lnTo>
                    <a:pt x="586122" y="21402"/>
                  </a:lnTo>
                  <a:lnTo>
                    <a:pt x="536527" y="9711"/>
                  </a:lnTo>
                  <a:lnTo>
                    <a:pt x="484528" y="2477"/>
                  </a:lnTo>
                  <a:lnTo>
                    <a:pt x="430529" y="0"/>
                  </a:lnTo>
                  <a:close/>
                </a:path>
              </a:pathLst>
            </a:custGeom>
            <a:solidFill>
              <a:srgbClr val="D96666"/>
            </a:solidFill>
          </p:spPr>
          <p:txBody>
            <a:bodyPr wrap="square" lIns="0" tIns="0" rIns="0" bIns="0" rtlCol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130" name="object 107">
            <a:extLst>
              <a:ext uri="{FF2B5EF4-FFF2-40B4-BE49-F238E27FC236}">
                <a16:creationId xmlns:a16="http://schemas.microsoft.com/office/drawing/2014/main" id="{BF6B94D5-2EA3-85C1-C842-EA676B4A7622}"/>
              </a:ext>
            </a:extLst>
          </p:cNvPr>
          <p:cNvSpPr/>
          <p:nvPr/>
        </p:nvSpPr>
        <p:spPr>
          <a:xfrm>
            <a:off x="10921233" y="2776784"/>
            <a:ext cx="1163320" cy="868651"/>
          </a:xfrm>
          <a:custGeom>
            <a:avLst/>
            <a:gdLst/>
            <a:ahLst/>
            <a:cxnLst/>
            <a:rect l="l" t="t" r="r" b="b"/>
            <a:pathLst>
              <a:path w="1163320" h="868680">
                <a:moveTo>
                  <a:pt x="1162812" y="216408"/>
                </a:moveTo>
                <a:lnTo>
                  <a:pt x="1010412" y="216408"/>
                </a:lnTo>
                <a:lnTo>
                  <a:pt x="1010412" y="0"/>
                </a:lnTo>
                <a:lnTo>
                  <a:pt x="150876" y="0"/>
                </a:lnTo>
                <a:lnTo>
                  <a:pt x="150876" y="216408"/>
                </a:lnTo>
                <a:lnTo>
                  <a:pt x="0" y="216408"/>
                </a:lnTo>
                <a:lnTo>
                  <a:pt x="150876" y="863244"/>
                </a:lnTo>
                <a:lnTo>
                  <a:pt x="150876" y="868680"/>
                </a:lnTo>
                <a:lnTo>
                  <a:pt x="152146" y="868680"/>
                </a:lnTo>
                <a:lnTo>
                  <a:pt x="1010412" y="868680"/>
                </a:lnTo>
                <a:lnTo>
                  <a:pt x="1010666" y="868680"/>
                </a:lnTo>
                <a:lnTo>
                  <a:pt x="1162812" y="216408"/>
                </a:lnTo>
                <a:close/>
              </a:path>
            </a:pathLst>
          </a:custGeom>
          <a:solidFill>
            <a:srgbClr val="0D0D0D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FE0DC14A-308E-2FC4-D5EC-9A346A82EF15}"/>
              </a:ext>
            </a:extLst>
          </p:cNvPr>
          <p:cNvSpPr/>
          <p:nvPr/>
        </p:nvSpPr>
        <p:spPr>
          <a:xfrm>
            <a:off x="4123666" y="3963986"/>
            <a:ext cx="453202" cy="38686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1</a:t>
            </a:r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C9D75BD4-C3CD-5AA9-DE4D-FB10DD97ACBC}"/>
              </a:ext>
            </a:extLst>
          </p:cNvPr>
          <p:cNvSpPr/>
          <p:nvPr/>
        </p:nvSpPr>
        <p:spPr>
          <a:xfrm>
            <a:off x="7548848" y="3952108"/>
            <a:ext cx="453202" cy="41030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</a:t>
            </a:r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28351724-3529-97D3-6379-1F7B5F0BBB5B}"/>
              </a:ext>
            </a:extLst>
          </p:cNvPr>
          <p:cNvSpPr/>
          <p:nvPr/>
        </p:nvSpPr>
        <p:spPr>
          <a:xfrm>
            <a:off x="11276292" y="3963986"/>
            <a:ext cx="453202" cy="41030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3</a:t>
            </a:r>
          </a:p>
        </p:txBody>
      </p:sp>
      <p:pic>
        <p:nvPicPr>
          <p:cNvPr id="134" name="Picture 133">
            <a:extLst>
              <a:ext uri="{FF2B5EF4-FFF2-40B4-BE49-F238E27FC236}">
                <a16:creationId xmlns:a16="http://schemas.microsoft.com/office/drawing/2014/main" id="{86D7352B-FD17-1E77-D53D-58C1CAF6A5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38883" y="5474820"/>
            <a:ext cx="2926334" cy="1993565"/>
          </a:xfrm>
          <a:prstGeom prst="rect">
            <a:avLst/>
          </a:prstGeom>
        </p:spPr>
      </p:pic>
      <p:pic>
        <p:nvPicPr>
          <p:cNvPr id="135" name="Picture 134">
            <a:extLst>
              <a:ext uri="{FF2B5EF4-FFF2-40B4-BE49-F238E27FC236}">
                <a16:creationId xmlns:a16="http://schemas.microsoft.com/office/drawing/2014/main" id="{79E36462-7490-970F-26EB-2FDFB1F9F1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62781" y="5474820"/>
            <a:ext cx="2877561" cy="1871634"/>
          </a:xfrm>
          <a:prstGeom prst="rect">
            <a:avLst/>
          </a:prstGeom>
        </p:spPr>
      </p:pic>
      <p:pic>
        <p:nvPicPr>
          <p:cNvPr id="136" name="Picture 135">
            <a:extLst>
              <a:ext uri="{FF2B5EF4-FFF2-40B4-BE49-F238E27FC236}">
                <a16:creationId xmlns:a16="http://schemas.microsoft.com/office/drawing/2014/main" id="{38898F97-B45C-8C3B-FA0C-C0B3562E496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808" t="15660" r="-3808" b="-1"/>
          <a:stretch/>
        </p:blipFill>
        <p:spPr>
          <a:xfrm>
            <a:off x="7344920" y="3633556"/>
            <a:ext cx="929294" cy="3590470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300EF020-AFD2-1F4D-13FA-FE3EFBE07215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  <a14:imgEffect>
                      <a14:brightnessContrast bright="-20000" contrast="-40000"/>
                    </a14:imgEffect>
                  </a14:imgLayer>
                </a14:imgProps>
              </a:ext>
            </a:extLst>
          </a:blip>
          <a:srcRect t="13651"/>
          <a:stretch/>
        </p:blipFill>
        <p:spPr>
          <a:xfrm>
            <a:off x="11071755" y="3633557"/>
            <a:ext cx="881640" cy="3590469"/>
          </a:xfrm>
          <a:prstGeom prst="rect">
            <a:avLst/>
          </a:prstGeom>
        </p:spPr>
      </p:pic>
      <p:sp>
        <p:nvSpPr>
          <p:cNvPr id="138" name="Oval 137">
            <a:extLst>
              <a:ext uri="{FF2B5EF4-FFF2-40B4-BE49-F238E27FC236}">
                <a16:creationId xmlns:a16="http://schemas.microsoft.com/office/drawing/2014/main" id="{30F2FB04-FAB5-9AE9-F597-61425553B82C}"/>
              </a:ext>
            </a:extLst>
          </p:cNvPr>
          <p:cNvSpPr/>
          <p:nvPr/>
        </p:nvSpPr>
        <p:spPr>
          <a:xfrm>
            <a:off x="7528876" y="3844197"/>
            <a:ext cx="453202" cy="38686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2</a:t>
            </a:r>
          </a:p>
        </p:txBody>
      </p:sp>
      <p:sp>
        <p:nvSpPr>
          <p:cNvPr id="139" name="Oval 138">
            <a:extLst>
              <a:ext uri="{FF2B5EF4-FFF2-40B4-BE49-F238E27FC236}">
                <a16:creationId xmlns:a16="http://schemas.microsoft.com/office/drawing/2014/main" id="{6BF6DB57-8B06-C138-4186-C4D21E61ED88}"/>
              </a:ext>
            </a:extLst>
          </p:cNvPr>
          <p:cNvSpPr/>
          <p:nvPr/>
        </p:nvSpPr>
        <p:spPr>
          <a:xfrm>
            <a:off x="11273936" y="3890971"/>
            <a:ext cx="453202" cy="38686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3</a:t>
            </a:r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7992A5C5-652A-B81C-3191-505F76654BD7}"/>
              </a:ext>
            </a:extLst>
          </p:cNvPr>
          <p:cNvSpPr txBox="1"/>
          <p:nvPr/>
        </p:nvSpPr>
        <p:spPr>
          <a:xfrm>
            <a:off x="11956510" y="4590606"/>
            <a:ext cx="1775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Nước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nóng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9D5E2A90-1895-88A7-94AB-2BCED62C4436}"/>
              </a:ext>
            </a:extLst>
          </p:cNvPr>
          <p:cNvCxnSpPr>
            <a:cxnSpLocks/>
          </p:cNvCxnSpPr>
          <p:nvPr/>
        </p:nvCxnSpPr>
        <p:spPr>
          <a:xfrm flipV="1">
            <a:off x="12165117" y="5071083"/>
            <a:ext cx="626029" cy="13849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205F0F84-8BB9-34FD-4900-B95B42529C53}"/>
              </a:ext>
            </a:extLst>
          </p:cNvPr>
          <p:cNvCxnSpPr>
            <a:cxnSpLocks/>
          </p:cNvCxnSpPr>
          <p:nvPr/>
        </p:nvCxnSpPr>
        <p:spPr>
          <a:xfrm flipV="1">
            <a:off x="8591753" y="4782342"/>
            <a:ext cx="626029" cy="13849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3" name="TextBox 142">
            <a:extLst>
              <a:ext uri="{FF2B5EF4-FFF2-40B4-BE49-F238E27FC236}">
                <a16:creationId xmlns:a16="http://schemas.microsoft.com/office/drawing/2014/main" id="{01E98189-02A7-14F1-07A1-9AE9DAD7077B}"/>
              </a:ext>
            </a:extLst>
          </p:cNvPr>
          <p:cNvSpPr txBox="1"/>
          <p:nvPr/>
        </p:nvSpPr>
        <p:spPr>
          <a:xfrm>
            <a:off x="8667965" y="4285670"/>
            <a:ext cx="1594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Nước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đá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57" name="Group 109">
            <a:extLst>
              <a:ext uri="{FF2B5EF4-FFF2-40B4-BE49-F238E27FC236}">
                <a16:creationId xmlns:a16="http://schemas.microsoft.com/office/drawing/2014/main" id="{E20F4E9E-A3C8-395D-F463-5B9F4A6E957F}"/>
              </a:ext>
            </a:extLst>
          </p:cNvPr>
          <p:cNvGrpSpPr/>
          <p:nvPr/>
        </p:nvGrpSpPr>
        <p:grpSpPr>
          <a:xfrm>
            <a:off x="3832506" y="1130520"/>
            <a:ext cx="10733175" cy="881645"/>
            <a:chOff x="0" y="0"/>
            <a:chExt cx="2686494" cy="406400"/>
          </a:xfrm>
        </p:grpSpPr>
        <p:sp>
          <p:nvSpPr>
            <p:cNvPr id="58" name="Freeform 110">
              <a:extLst>
                <a:ext uri="{FF2B5EF4-FFF2-40B4-BE49-F238E27FC236}">
                  <a16:creationId xmlns:a16="http://schemas.microsoft.com/office/drawing/2014/main" id="{680D4E15-3704-A18B-A7C9-E30E9E13A10F}"/>
                </a:ext>
              </a:extLst>
            </p:cNvPr>
            <p:cNvSpPr/>
            <p:nvPr/>
          </p:nvSpPr>
          <p:spPr>
            <a:xfrm>
              <a:off x="0" y="0"/>
              <a:ext cx="2686494" cy="406400"/>
            </a:xfrm>
            <a:custGeom>
              <a:avLst/>
              <a:gdLst/>
              <a:ahLst/>
              <a:cxnLst/>
              <a:rect l="l" t="t" r="r" b="b"/>
              <a:pathLst>
                <a:path w="2686494" h="406400">
                  <a:moveTo>
                    <a:pt x="75899" y="0"/>
                  </a:moveTo>
                  <a:lnTo>
                    <a:pt x="2610595" y="0"/>
                  </a:lnTo>
                  <a:cubicBezTo>
                    <a:pt x="2652513" y="0"/>
                    <a:pt x="2686494" y="33981"/>
                    <a:pt x="2686494" y="75899"/>
                  </a:cubicBezTo>
                  <a:lnTo>
                    <a:pt x="2686494" y="330501"/>
                  </a:lnTo>
                  <a:cubicBezTo>
                    <a:pt x="2686494" y="372419"/>
                    <a:pt x="2652513" y="406400"/>
                    <a:pt x="2610595" y="406400"/>
                  </a:cubicBezTo>
                  <a:lnTo>
                    <a:pt x="75899" y="406400"/>
                  </a:lnTo>
                  <a:cubicBezTo>
                    <a:pt x="33981" y="406400"/>
                    <a:pt x="0" y="372419"/>
                    <a:pt x="0" y="330501"/>
                  </a:cubicBezTo>
                  <a:lnTo>
                    <a:pt x="0" y="75899"/>
                  </a:lnTo>
                  <a:cubicBezTo>
                    <a:pt x="0" y="33981"/>
                    <a:pt x="33981" y="0"/>
                    <a:pt x="75899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9" name="TextBox 111">
              <a:extLst>
                <a:ext uri="{FF2B5EF4-FFF2-40B4-BE49-F238E27FC236}">
                  <a16:creationId xmlns:a16="http://schemas.microsoft.com/office/drawing/2014/main" id="{8AA197C5-BA07-C9E4-2CFD-BE1C09F44970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60" name="TextBox 112">
            <a:extLst>
              <a:ext uri="{FF2B5EF4-FFF2-40B4-BE49-F238E27FC236}">
                <a16:creationId xmlns:a16="http://schemas.microsoft.com/office/drawing/2014/main" id="{C6AFF69B-4525-AED8-FE77-7C9963CC5D86}"/>
              </a:ext>
            </a:extLst>
          </p:cNvPr>
          <p:cNvSpPr txBox="1"/>
          <p:nvPr/>
        </p:nvSpPr>
        <p:spPr>
          <a:xfrm>
            <a:off x="4487957" y="1254712"/>
            <a:ext cx="9431499" cy="670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b="1" dirty="0">
                <a:solidFill>
                  <a:srgbClr val="EEECE1">
                    <a:lumMod val="25000"/>
                  </a:srgbClr>
                </a:solidFill>
                <a:cs typeface="+mn-ea"/>
                <a:sym typeface="+mn-lt"/>
              </a:rPr>
              <a:t>ẢNH HƯỞNG CỦA NHIỆT ĐỘ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E2C87736-6752-B52B-A260-E29312177718}"/>
              </a:ext>
            </a:extLst>
          </p:cNvPr>
          <p:cNvSpPr txBox="1"/>
          <p:nvPr/>
        </p:nvSpPr>
        <p:spPr>
          <a:xfrm>
            <a:off x="2670666" y="7725102"/>
            <a:ext cx="12145283" cy="11078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>
                <a:tab pos="179705" algn="l"/>
                <a:tab pos="3420110" algn="l"/>
                <a:tab pos="5039995" algn="l"/>
              </a:tabLst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Nêu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hiện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tượng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xảy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ra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trong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Thí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nghiệm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1,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từ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đó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cho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biết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chiều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chuyển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dịch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cân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bằng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của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phản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ứng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trong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bình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2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và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bình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3.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035226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" grpId="0" animBg="1"/>
      <p:bldP spid="122" grpId="0" animBg="1"/>
      <p:bldP spid="126" grpId="0" animBg="1"/>
      <p:bldP spid="130" grpId="0" animBg="1"/>
      <p:bldP spid="131" grpId="0" animBg="1"/>
      <p:bldP spid="132" grpId="0" animBg="1"/>
      <p:bldP spid="133" grpId="0" animBg="1"/>
      <p:bldP spid="138" grpId="0" animBg="1"/>
      <p:bldP spid="139" grpId="0" animBg="1"/>
      <p:bldP spid="140" grpId="0"/>
      <p:bldP spid="14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6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graphicFrame>
        <p:nvGraphicFramePr>
          <p:cNvPr id="105" name="Object 104">
            <a:extLst>
              <a:ext uri="{FF2B5EF4-FFF2-40B4-BE49-F238E27FC236}">
                <a16:creationId xmlns:a16="http://schemas.microsoft.com/office/drawing/2014/main" id="{9572FD85-5008-2881-999E-5A719980F82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9336980"/>
              </p:ext>
            </p:extLst>
          </p:nvPr>
        </p:nvGraphicFramePr>
        <p:xfrm>
          <a:off x="2512739" y="2651445"/>
          <a:ext cx="4383298" cy="124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739880" imgH="495000" progId="Equation.DSMT4">
                  <p:embed/>
                </p:oleObj>
              </mc:Choice>
              <mc:Fallback>
                <p:oleObj name="Equation" r:id="rId7" imgW="1739880" imgH="495000" progId="Equation.DSMT4">
                  <p:embed/>
                  <p:pic>
                    <p:nvPicPr>
                      <p:cNvPr id="105" name="Object 104">
                        <a:extLst>
                          <a:ext uri="{FF2B5EF4-FFF2-40B4-BE49-F238E27FC236}">
                            <a16:creationId xmlns:a16="http://schemas.microsoft.com/office/drawing/2014/main" id="{9572FD85-5008-2881-999E-5A719980F82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512739" y="2651445"/>
                        <a:ext cx="4383298" cy="1247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6" name="TextBox 115">
            <a:extLst>
              <a:ext uri="{FF2B5EF4-FFF2-40B4-BE49-F238E27FC236}">
                <a16:creationId xmlns:a16="http://schemas.microsoft.com/office/drawing/2014/main" id="{9827F1B7-F228-1CD8-0D25-2AA60E569810}"/>
              </a:ext>
            </a:extLst>
          </p:cNvPr>
          <p:cNvSpPr txBox="1"/>
          <p:nvPr/>
        </p:nvSpPr>
        <p:spPr>
          <a:xfrm>
            <a:off x="2641659" y="3466818"/>
            <a:ext cx="14118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Nâu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đỏ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1B0F397E-5975-C8B2-2D3E-BC28E3281DB4}"/>
              </a:ext>
            </a:extLst>
          </p:cNvPr>
          <p:cNvSpPr txBox="1"/>
          <p:nvPr/>
        </p:nvSpPr>
        <p:spPr>
          <a:xfrm>
            <a:off x="5032764" y="3452199"/>
            <a:ext cx="221150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Không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rPr>
              <a:t>màu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aphicFrame>
        <p:nvGraphicFramePr>
          <p:cNvPr id="119" name="Object 118">
            <a:extLst>
              <a:ext uri="{FF2B5EF4-FFF2-40B4-BE49-F238E27FC236}">
                <a16:creationId xmlns:a16="http://schemas.microsoft.com/office/drawing/2014/main" id="{BE6072C8-4266-4AEF-B772-D4D5F1BDA8C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9290179"/>
              </p:ext>
            </p:extLst>
          </p:nvPr>
        </p:nvGraphicFramePr>
        <p:xfrm>
          <a:off x="7412506" y="2766856"/>
          <a:ext cx="1674462" cy="5980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711000" imgH="253800" progId="Equation.DSMT4">
                  <p:embed/>
                </p:oleObj>
              </mc:Choice>
              <mc:Fallback>
                <p:oleObj name="Equation" r:id="rId9" imgW="711000" imgH="253800" progId="Equation.DSMT4">
                  <p:embed/>
                  <p:pic>
                    <p:nvPicPr>
                      <p:cNvPr id="119" name="Object 118">
                        <a:extLst>
                          <a:ext uri="{FF2B5EF4-FFF2-40B4-BE49-F238E27FC236}">
                            <a16:creationId xmlns:a16="http://schemas.microsoft.com/office/drawing/2014/main" id="{BE6072C8-4266-4AEF-B772-D4D5F1BDA8C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7412506" y="2766856"/>
                        <a:ext cx="1674462" cy="5980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0" name="Picture 119">
            <a:extLst>
              <a:ext uri="{FF2B5EF4-FFF2-40B4-BE49-F238E27FC236}">
                <a16:creationId xmlns:a16="http://schemas.microsoft.com/office/drawing/2014/main" id="{C6079C9B-36C5-B713-469C-A548BC12D51D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7"/>
          <a:stretch/>
        </p:blipFill>
        <p:spPr>
          <a:xfrm>
            <a:off x="2221482" y="4615138"/>
            <a:ext cx="7314413" cy="33351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57" name="Group 109">
            <a:extLst>
              <a:ext uri="{FF2B5EF4-FFF2-40B4-BE49-F238E27FC236}">
                <a16:creationId xmlns:a16="http://schemas.microsoft.com/office/drawing/2014/main" id="{917F7EA7-8CD9-CEC3-0A3C-E442C30B29EF}"/>
              </a:ext>
            </a:extLst>
          </p:cNvPr>
          <p:cNvGrpSpPr/>
          <p:nvPr/>
        </p:nvGrpSpPr>
        <p:grpSpPr>
          <a:xfrm>
            <a:off x="4731588" y="1193189"/>
            <a:ext cx="9045294" cy="881645"/>
            <a:chOff x="0" y="0"/>
            <a:chExt cx="2686494" cy="406400"/>
          </a:xfrm>
        </p:grpSpPr>
        <p:sp>
          <p:nvSpPr>
            <p:cNvPr id="58" name="Freeform 110">
              <a:extLst>
                <a:ext uri="{FF2B5EF4-FFF2-40B4-BE49-F238E27FC236}">
                  <a16:creationId xmlns:a16="http://schemas.microsoft.com/office/drawing/2014/main" id="{00F2A813-EE22-0175-7090-5C45B5B51D09}"/>
                </a:ext>
              </a:extLst>
            </p:cNvPr>
            <p:cNvSpPr/>
            <p:nvPr/>
          </p:nvSpPr>
          <p:spPr>
            <a:xfrm>
              <a:off x="0" y="0"/>
              <a:ext cx="2686494" cy="406400"/>
            </a:xfrm>
            <a:custGeom>
              <a:avLst/>
              <a:gdLst/>
              <a:ahLst/>
              <a:cxnLst/>
              <a:rect l="l" t="t" r="r" b="b"/>
              <a:pathLst>
                <a:path w="2686494" h="406400">
                  <a:moveTo>
                    <a:pt x="75899" y="0"/>
                  </a:moveTo>
                  <a:lnTo>
                    <a:pt x="2610595" y="0"/>
                  </a:lnTo>
                  <a:cubicBezTo>
                    <a:pt x="2652513" y="0"/>
                    <a:pt x="2686494" y="33981"/>
                    <a:pt x="2686494" y="75899"/>
                  </a:cubicBezTo>
                  <a:lnTo>
                    <a:pt x="2686494" y="330501"/>
                  </a:lnTo>
                  <a:cubicBezTo>
                    <a:pt x="2686494" y="372419"/>
                    <a:pt x="2652513" y="406400"/>
                    <a:pt x="2610595" y="406400"/>
                  </a:cubicBezTo>
                  <a:lnTo>
                    <a:pt x="75899" y="406400"/>
                  </a:lnTo>
                  <a:cubicBezTo>
                    <a:pt x="33981" y="406400"/>
                    <a:pt x="0" y="372419"/>
                    <a:pt x="0" y="330501"/>
                  </a:cubicBezTo>
                  <a:lnTo>
                    <a:pt x="0" y="75899"/>
                  </a:lnTo>
                  <a:cubicBezTo>
                    <a:pt x="0" y="33981"/>
                    <a:pt x="33981" y="0"/>
                    <a:pt x="75899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9" name="TextBox 111">
              <a:extLst>
                <a:ext uri="{FF2B5EF4-FFF2-40B4-BE49-F238E27FC236}">
                  <a16:creationId xmlns:a16="http://schemas.microsoft.com/office/drawing/2014/main" id="{018B54AF-9452-C529-3721-5776864E19BD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60" name="TextBox 112">
            <a:extLst>
              <a:ext uri="{FF2B5EF4-FFF2-40B4-BE49-F238E27FC236}">
                <a16:creationId xmlns:a16="http://schemas.microsoft.com/office/drawing/2014/main" id="{85A35655-3E93-DCEB-5706-0B0B200C6287}"/>
              </a:ext>
            </a:extLst>
          </p:cNvPr>
          <p:cNvSpPr txBox="1"/>
          <p:nvPr/>
        </p:nvSpPr>
        <p:spPr>
          <a:xfrm>
            <a:off x="4487957" y="1254712"/>
            <a:ext cx="9431499" cy="670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b="1" dirty="0">
                <a:solidFill>
                  <a:srgbClr val="EEECE1">
                    <a:lumMod val="25000"/>
                  </a:srgbClr>
                </a:solidFill>
                <a:cs typeface="+mn-ea"/>
                <a:sym typeface="+mn-lt"/>
              </a:rPr>
              <a:t>ẢNH HƯỞNG CỦA NHIỆT ĐỘ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90EB7FC1-EE04-DA84-1A1C-0E02424CDB6A}"/>
              </a:ext>
            </a:extLst>
          </p:cNvPr>
          <p:cNvSpPr txBox="1"/>
          <p:nvPr/>
        </p:nvSpPr>
        <p:spPr>
          <a:xfrm>
            <a:off x="10170415" y="5932974"/>
            <a:ext cx="5883190" cy="20054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179705" algn="l"/>
                <a:tab pos="3420110" algn="l"/>
                <a:tab pos="5039995" algn="l"/>
              </a:tabLst>
            </a:pPr>
            <a:r>
              <a:rPr lang="en-US" sz="2800" dirty="0">
                <a:effectLst/>
                <a:cs typeface="+mn-ea"/>
                <a:sym typeface="+mn-lt"/>
              </a:rPr>
              <a:t>Khi </a:t>
            </a:r>
            <a:r>
              <a:rPr lang="en-US" sz="2800" dirty="0" err="1">
                <a:effectLst/>
                <a:cs typeface="+mn-ea"/>
                <a:sym typeface="+mn-lt"/>
              </a:rPr>
              <a:t>làm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lạnh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bình</a:t>
            </a:r>
            <a:r>
              <a:rPr lang="en-US" sz="2800" dirty="0">
                <a:effectLst/>
                <a:cs typeface="+mn-ea"/>
                <a:sym typeface="+mn-lt"/>
              </a:rPr>
              <a:t> 2, </a:t>
            </a:r>
            <a:r>
              <a:rPr lang="en-US" sz="2800" dirty="0" err="1">
                <a:effectLst/>
                <a:cs typeface="+mn-ea"/>
                <a:sym typeface="+mn-lt"/>
              </a:rPr>
              <a:t>thì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cân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bằng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chuyển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dịch</a:t>
            </a:r>
            <a:r>
              <a:rPr lang="en-US" sz="2800" dirty="0">
                <a:effectLst/>
                <a:cs typeface="+mn-ea"/>
                <a:sym typeface="+mn-lt"/>
              </a:rPr>
              <a:t> sang </a:t>
            </a:r>
            <a:r>
              <a:rPr lang="en-US" sz="2800" dirty="0" err="1">
                <a:effectLst/>
                <a:cs typeface="+mn-ea"/>
                <a:sym typeface="+mn-lt"/>
              </a:rPr>
              <a:t>chiều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tỏa</a:t>
            </a:r>
            <a:r>
              <a:rPr lang="en-US" sz="2800" dirty="0">
                <a:effectLst/>
                <a:cs typeface="+mn-ea"/>
                <a:sym typeface="+mn-lt"/>
              </a:rPr>
              <a:t>  </a:t>
            </a:r>
            <a:r>
              <a:rPr lang="en-US" sz="2800" dirty="0" err="1">
                <a:effectLst/>
                <a:cs typeface="+mn-ea"/>
                <a:sym typeface="+mn-lt"/>
              </a:rPr>
              <a:t>nhiệt</a:t>
            </a:r>
            <a:r>
              <a:rPr lang="en-US" sz="2800" dirty="0">
                <a:effectLst/>
                <a:cs typeface="+mn-ea"/>
                <a:sym typeface="+mn-lt"/>
              </a:rPr>
              <a:t>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179705" algn="l"/>
                <a:tab pos="3420110" algn="l"/>
                <a:tab pos="5039995" algn="l"/>
              </a:tabLst>
            </a:pPr>
            <a:r>
              <a:rPr lang="en-US" sz="2800" dirty="0">
                <a:effectLst/>
                <a:cs typeface="+mn-ea"/>
                <a:sym typeface="+mn-lt"/>
              </a:rPr>
              <a:t>Khi </a:t>
            </a:r>
            <a:r>
              <a:rPr lang="en-US" sz="2800" dirty="0" err="1">
                <a:effectLst/>
                <a:cs typeface="+mn-ea"/>
                <a:sym typeface="+mn-lt"/>
              </a:rPr>
              <a:t>làm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nóng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bình</a:t>
            </a:r>
            <a:r>
              <a:rPr lang="en-US" sz="2800" dirty="0">
                <a:effectLst/>
                <a:cs typeface="+mn-ea"/>
                <a:sym typeface="+mn-lt"/>
              </a:rPr>
              <a:t> 3, </a:t>
            </a:r>
            <a:r>
              <a:rPr lang="en-US" sz="2800" dirty="0" err="1">
                <a:effectLst/>
                <a:cs typeface="+mn-ea"/>
                <a:sym typeface="+mn-lt"/>
              </a:rPr>
              <a:t>thì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cân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bằng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chuyển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dịch</a:t>
            </a:r>
            <a:r>
              <a:rPr lang="en-US" sz="2800" dirty="0">
                <a:effectLst/>
                <a:cs typeface="+mn-ea"/>
                <a:sym typeface="+mn-lt"/>
              </a:rPr>
              <a:t> sang </a:t>
            </a:r>
            <a:r>
              <a:rPr lang="en-US" sz="2800" dirty="0" err="1">
                <a:effectLst/>
                <a:cs typeface="+mn-ea"/>
                <a:sym typeface="+mn-lt"/>
              </a:rPr>
              <a:t>chiều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thu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nhiệt</a:t>
            </a:r>
            <a:r>
              <a:rPr lang="en-US" sz="2800" dirty="0">
                <a:effectLst/>
                <a:cs typeface="+mn-ea"/>
                <a:sym typeface="+mn-lt"/>
              </a:rPr>
              <a:t>.</a:t>
            </a:r>
            <a:endParaRPr lang="en-US" sz="2800" dirty="0">
              <a:cs typeface="+mn-ea"/>
              <a:sym typeface="+mn-lt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29402984-D1A2-50FD-0059-B263A7B61D89}"/>
              </a:ext>
            </a:extLst>
          </p:cNvPr>
          <p:cNvSpPr txBox="1"/>
          <p:nvPr/>
        </p:nvSpPr>
        <p:spPr>
          <a:xfrm>
            <a:off x="10154194" y="2791188"/>
            <a:ext cx="5646849" cy="26300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US" sz="2800" dirty="0" err="1">
                <a:effectLst/>
                <a:cs typeface="+mn-ea"/>
                <a:sym typeface="+mn-lt"/>
              </a:rPr>
              <a:t>Từ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hiện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tượng</a:t>
            </a:r>
            <a:r>
              <a:rPr lang="en-US" sz="2800" dirty="0">
                <a:effectLst/>
                <a:cs typeface="+mn-ea"/>
                <a:sym typeface="+mn-lt"/>
              </a:rPr>
              <a:t> ở </a:t>
            </a:r>
            <a:r>
              <a:rPr lang="en-US" sz="2800" dirty="0" err="1">
                <a:effectLst/>
                <a:cs typeface="+mn-ea"/>
                <a:sym typeface="+mn-lt"/>
              </a:rPr>
              <a:t>Thí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nghiệm</a:t>
            </a:r>
            <a:r>
              <a:rPr lang="en-US" sz="2800" dirty="0">
                <a:effectLst/>
                <a:cs typeface="+mn-ea"/>
                <a:sym typeface="+mn-lt"/>
              </a:rPr>
              <a:t> 1, </a:t>
            </a:r>
            <a:r>
              <a:rPr lang="en-US" sz="2800" dirty="0" err="1">
                <a:effectLst/>
                <a:cs typeface="+mn-ea"/>
                <a:sym typeface="+mn-lt"/>
              </a:rPr>
              <a:t>cho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biết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khi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làm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lạnh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bình</a:t>
            </a:r>
            <a:r>
              <a:rPr lang="en-US" sz="2800" dirty="0">
                <a:effectLst/>
                <a:cs typeface="+mn-ea"/>
                <a:sym typeface="+mn-lt"/>
              </a:rPr>
              <a:t> (2) </a:t>
            </a:r>
            <a:r>
              <a:rPr lang="en-US" sz="2800" dirty="0" err="1">
                <a:effectLst/>
                <a:cs typeface="+mn-ea"/>
                <a:sym typeface="+mn-lt"/>
              </a:rPr>
              <a:t>và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làm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nóng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bình</a:t>
            </a:r>
            <a:r>
              <a:rPr lang="en-US" sz="2800" dirty="0">
                <a:effectLst/>
                <a:cs typeface="+mn-ea"/>
                <a:sym typeface="+mn-lt"/>
              </a:rPr>
              <a:t> (3) </a:t>
            </a:r>
            <a:r>
              <a:rPr lang="en-US" sz="2800" dirty="0" err="1">
                <a:effectLst/>
                <a:cs typeface="+mn-ea"/>
                <a:sym typeface="+mn-lt"/>
              </a:rPr>
              <a:t>thì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cân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bằng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trong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mỗi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bình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chuyển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dịch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theo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chiều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tỏa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nhiệt</a:t>
            </a:r>
            <a:r>
              <a:rPr lang="en-US" sz="2800" dirty="0">
                <a:effectLst/>
                <a:cs typeface="+mn-ea"/>
                <a:sym typeface="+mn-lt"/>
              </a:rPr>
              <a:t> hay </a:t>
            </a:r>
            <a:r>
              <a:rPr lang="en-US" sz="2800" dirty="0" err="1">
                <a:effectLst/>
                <a:cs typeface="+mn-ea"/>
                <a:sym typeface="+mn-lt"/>
              </a:rPr>
              <a:t>thu</a:t>
            </a:r>
            <a:r>
              <a:rPr lang="en-US" sz="2800" dirty="0">
                <a:effectLst/>
                <a:cs typeface="+mn-ea"/>
                <a:sym typeface="+mn-lt"/>
              </a:rPr>
              <a:t> </a:t>
            </a:r>
            <a:r>
              <a:rPr lang="en-US" sz="2800" dirty="0" err="1">
                <a:effectLst/>
                <a:cs typeface="+mn-ea"/>
                <a:sym typeface="+mn-lt"/>
              </a:rPr>
              <a:t>nhiệt</a:t>
            </a:r>
            <a:r>
              <a:rPr lang="en-US" sz="2800" dirty="0">
                <a:cs typeface="+mn-ea"/>
                <a:sym typeface="+mn-lt"/>
              </a:rPr>
              <a:t>??</a:t>
            </a:r>
            <a:endParaRPr lang="en-US" sz="2800" dirty="0">
              <a:effectLst/>
              <a:cs typeface="+mn-ea"/>
              <a:sym typeface="+mn-lt"/>
            </a:endParaRPr>
          </a:p>
        </p:txBody>
      </p:sp>
      <p:pic>
        <p:nvPicPr>
          <p:cNvPr id="64" name="Picture 2" descr="Hình Ảnh Dấu Chấm Hỏi Đẹp Độc Đáo Nhất [vẽ, biểu tượng]">
            <a:extLst>
              <a:ext uri="{FF2B5EF4-FFF2-40B4-BE49-F238E27FC236}">
                <a16:creationId xmlns:a16="http://schemas.microsoft.com/office/drawing/2014/main" id="{C1F4D9E8-5023-E465-37CF-1A92EAFA8E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7087" y="2787212"/>
            <a:ext cx="1161409" cy="1161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56869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" grpId="0"/>
      <p:bldP spid="117" grpId="0"/>
      <p:bldP spid="99" grpId="0" animBg="1"/>
      <p:bldP spid="6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>
            <a:extLst>
              <a:ext uri="{FF2B5EF4-FFF2-40B4-BE49-F238E27FC236}">
                <a16:creationId xmlns:a16="http://schemas.microsoft.com/office/drawing/2014/main" id="{DB82E956-D1B9-4B2D-C0DA-110E7FB58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21" name="Group 109">
            <a:extLst>
              <a:ext uri="{FF2B5EF4-FFF2-40B4-BE49-F238E27FC236}">
                <a16:creationId xmlns:a16="http://schemas.microsoft.com/office/drawing/2014/main" id="{71989255-CD7A-BA74-1636-283C637B759D}"/>
              </a:ext>
            </a:extLst>
          </p:cNvPr>
          <p:cNvGrpSpPr/>
          <p:nvPr/>
        </p:nvGrpSpPr>
        <p:grpSpPr>
          <a:xfrm>
            <a:off x="4341253" y="1156792"/>
            <a:ext cx="8688245" cy="881645"/>
            <a:chOff x="0" y="0"/>
            <a:chExt cx="2686494" cy="406400"/>
          </a:xfrm>
        </p:grpSpPr>
        <p:sp>
          <p:nvSpPr>
            <p:cNvPr id="122" name="Freeform 110">
              <a:extLst>
                <a:ext uri="{FF2B5EF4-FFF2-40B4-BE49-F238E27FC236}">
                  <a16:creationId xmlns:a16="http://schemas.microsoft.com/office/drawing/2014/main" id="{783D7F75-1BB3-4C13-1D2E-631D98FA079D}"/>
                </a:ext>
              </a:extLst>
            </p:cNvPr>
            <p:cNvSpPr/>
            <p:nvPr/>
          </p:nvSpPr>
          <p:spPr>
            <a:xfrm>
              <a:off x="0" y="0"/>
              <a:ext cx="2686494" cy="406400"/>
            </a:xfrm>
            <a:custGeom>
              <a:avLst/>
              <a:gdLst/>
              <a:ahLst/>
              <a:cxnLst/>
              <a:rect l="l" t="t" r="r" b="b"/>
              <a:pathLst>
                <a:path w="2686494" h="406400">
                  <a:moveTo>
                    <a:pt x="75899" y="0"/>
                  </a:moveTo>
                  <a:lnTo>
                    <a:pt x="2610595" y="0"/>
                  </a:lnTo>
                  <a:cubicBezTo>
                    <a:pt x="2652513" y="0"/>
                    <a:pt x="2686494" y="33981"/>
                    <a:pt x="2686494" y="75899"/>
                  </a:cubicBezTo>
                  <a:lnTo>
                    <a:pt x="2686494" y="330501"/>
                  </a:lnTo>
                  <a:cubicBezTo>
                    <a:pt x="2686494" y="372419"/>
                    <a:pt x="2652513" y="406400"/>
                    <a:pt x="2610595" y="406400"/>
                  </a:cubicBezTo>
                  <a:lnTo>
                    <a:pt x="75899" y="406400"/>
                  </a:lnTo>
                  <a:cubicBezTo>
                    <a:pt x="33981" y="406400"/>
                    <a:pt x="0" y="372419"/>
                    <a:pt x="0" y="330501"/>
                  </a:cubicBezTo>
                  <a:lnTo>
                    <a:pt x="0" y="75899"/>
                  </a:lnTo>
                  <a:cubicBezTo>
                    <a:pt x="0" y="33981"/>
                    <a:pt x="33981" y="0"/>
                    <a:pt x="75899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23" name="TextBox 111">
              <a:extLst>
                <a:ext uri="{FF2B5EF4-FFF2-40B4-BE49-F238E27FC236}">
                  <a16:creationId xmlns:a16="http://schemas.microsoft.com/office/drawing/2014/main" id="{B0FBA344-6CCA-9C7F-0318-5DE7430AB193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124" name="TextBox 112">
            <a:extLst>
              <a:ext uri="{FF2B5EF4-FFF2-40B4-BE49-F238E27FC236}">
                <a16:creationId xmlns:a16="http://schemas.microsoft.com/office/drawing/2014/main" id="{8B89B02F-7A2D-6E9F-D78E-91650F0A26D6}"/>
              </a:ext>
            </a:extLst>
          </p:cNvPr>
          <p:cNvSpPr txBox="1"/>
          <p:nvPr/>
        </p:nvSpPr>
        <p:spPr>
          <a:xfrm>
            <a:off x="3800574" y="1240384"/>
            <a:ext cx="9431499" cy="670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ct val="120000"/>
              </a:lnSpc>
              <a:spcBef>
                <a:spcPct val="0"/>
              </a:spcBef>
            </a:pPr>
            <a:r>
              <a:rPr lang="en-US" sz="40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ẢNH HƯỞNG CỦA NHIỆT ĐỘ</a:t>
            </a:r>
          </a:p>
        </p:txBody>
      </p:sp>
      <p:graphicFrame>
        <p:nvGraphicFramePr>
          <p:cNvPr id="61" name="Object 60">
            <a:extLst>
              <a:ext uri="{FF2B5EF4-FFF2-40B4-BE49-F238E27FC236}">
                <a16:creationId xmlns:a16="http://schemas.microsoft.com/office/drawing/2014/main" id="{AEDB9252-9E3D-B8DC-DF03-16BE4B4172A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3163201"/>
              </p:ext>
            </p:extLst>
          </p:nvPr>
        </p:nvGraphicFramePr>
        <p:xfrm>
          <a:off x="2853632" y="2561306"/>
          <a:ext cx="5526917" cy="15733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1739880" imgH="495000" progId="Equation.DSMT4">
                  <p:embed/>
                </p:oleObj>
              </mc:Choice>
              <mc:Fallback>
                <p:oleObj name="Equation" r:id="rId8" imgW="1739880" imgH="495000" progId="Equation.DSMT4">
                  <p:embed/>
                  <p:pic>
                    <p:nvPicPr>
                      <p:cNvPr id="10" name="Object 9">
                        <a:extLst>
                          <a:ext uri="{FF2B5EF4-FFF2-40B4-BE49-F238E27FC236}">
                            <a16:creationId xmlns:a16="http://schemas.microsoft.com/office/drawing/2014/main" id="{761507E2-C223-FDDC-CAA9-50D8C4396E4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853632" y="2561306"/>
                        <a:ext cx="5526917" cy="15733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" name="TextBox 61">
            <a:extLst>
              <a:ext uri="{FF2B5EF4-FFF2-40B4-BE49-F238E27FC236}">
                <a16:creationId xmlns:a16="http://schemas.microsoft.com/office/drawing/2014/main" id="{5B36635B-4B21-9752-286B-886C83650F43}"/>
              </a:ext>
            </a:extLst>
          </p:cNvPr>
          <p:cNvSpPr txBox="1"/>
          <p:nvPr/>
        </p:nvSpPr>
        <p:spPr>
          <a:xfrm>
            <a:off x="3041146" y="3603923"/>
            <a:ext cx="1551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cs typeface="+mn-ea"/>
                <a:sym typeface="+mn-lt"/>
              </a:rPr>
              <a:t>Nâu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đỏ</a:t>
            </a:r>
            <a:endParaRPr lang="en-US" sz="2800" dirty="0">
              <a:cs typeface="+mn-ea"/>
              <a:sym typeface="+mn-lt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7E51C448-4081-CD81-3C15-DBBAE6FDEA0B}"/>
              </a:ext>
            </a:extLst>
          </p:cNvPr>
          <p:cNvSpPr txBox="1"/>
          <p:nvPr/>
        </p:nvSpPr>
        <p:spPr>
          <a:xfrm>
            <a:off x="6162346" y="3588346"/>
            <a:ext cx="227840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cs typeface="+mn-ea"/>
                <a:sym typeface="+mn-lt"/>
              </a:rPr>
              <a:t>Không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màu</a:t>
            </a:r>
            <a:endParaRPr lang="en-US" sz="2800" dirty="0">
              <a:cs typeface="+mn-ea"/>
              <a:sym typeface="+mn-lt"/>
            </a:endParaRPr>
          </a:p>
        </p:txBody>
      </p:sp>
      <p:graphicFrame>
        <p:nvGraphicFramePr>
          <p:cNvPr id="64" name="Table 14">
            <a:extLst>
              <a:ext uri="{FF2B5EF4-FFF2-40B4-BE49-F238E27FC236}">
                <a16:creationId xmlns:a16="http://schemas.microsoft.com/office/drawing/2014/main" id="{226876E0-58B3-FAD5-1C69-CD59F24119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1224110"/>
              </p:ext>
            </p:extLst>
          </p:nvPr>
        </p:nvGraphicFramePr>
        <p:xfrm>
          <a:off x="2794740" y="5167641"/>
          <a:ext cx="12093454" cy="325149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023363">
                  <a:extLst>
                    <a:ext uri="{9D8B030D-6E8A-4147-A177-3AD203B41FA5}">
                      <a16:colId xmlns:a16="http://schemas.microsoft.com/office/drawing/2014/main" val="1988767110"/>
                    </a:ext>
                  </a:extLst>
                </a:gridCol>
                <a:gridCol w="3023363">
                  <a:extLst>
                    <a:ext uri="{9D8B030D-6E8A-4147-A177-3AD203B41FA5}">
                      <a16:colId xmlns:a16="http://schemas.microsoft.com/office/drawing/2014/main" val="734583403"/>
                    </a:ext>
                  </a:extLst>
                </a:gridCol>
                <a:gridCol w="2805835">
                  <a:extLst>
                    <a:ext uri="{9D8B030D-6E8A-4147-A177-3AD203B41FA5}">
                      <a16:colId xmlns:a16="http://schemas.microsoft.com/office/drawing/2014/main" val="3400370784"/>
                    </a:ext>
                  </a:extLst>
                </a:gridCol>
                <a:gridCol w="3240893">
                  <a:extLst>
                    <a:ext uri="{9D8B030D-6E8A-4147-A177-3AD203B41FA5}">
                      <a16:colId xmlns:a16="http://schemas.microsoft.com/office/drawing/2014/main" val="2934413643"/>
                    </a:ext>
                  </a:extLst>
                </a:gridCol>
              </a:tblGrid>
              <a:tr h="1168707">
                <a:tc>
                  <a:txBody>
                    <a:bodyPr/>
                    <a:lstStyle/>
                    <a:p>
                      <a:pPr algn="ctr"/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Tác</a:t>
                      </a:r>
                      <a:r>
                        <a:rPr lang="en-US" sz="26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động</a:t>
                      </a:r>
                      <a:endParaRPr lang="en-US" sz="26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Hiện</a:t>
                      </a:r>
                      <a:r>
                        <a:rPr lang="en-US" sz="26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tượng</a:t>
                      </a:r>
                      <a:endParaRPr lang="en-US" sz="26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Chiều</a:t>
                      </a:r>
                      <a:r>
                        <a:rPr lang="en-US" sz="26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CDCB (</a:t>
                      </a:r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thuận</a:t>
                      </a:r>
                      <a:r>
                        <a:rPr lang="en-US" sz="26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/</a:t>
                      </a:r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nghịch</a:t>
                      </a:r>
                      <a:r>
                        <a:rPr lang="en-US" sz="26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Chiều</a:t>
                      </a:r>
                      <a:r>
                        <a:rPr lang="en-US" sz="26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CDCB (</a:t>
                      </a:r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tỏa</a:t>
                      </a:r>
                      <a:r>
                        <a:rPr lang="en-US" sz="26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nhiệt</a:t>
                      </a:r>
                      <a:r>
                        <a:rPr lang="en-US" sz="26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/ </a:t>
                      </a:r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thu</a:t>
                      </a:r>
                      <a:r>
                        <a:rPr lang="en-US" sz="26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  <a:ea typeface="+mn-ea"/>
                          <a:cs typeface="+mn-ea"/>
                          <a:sym typeface="+mn-lt"/>
                        </a:rPr>
                        <a:t>nhiệt</a:t>
                      </a:r>
                      <a:r>
                        <a:rPr lang="en-US" sz="2600" dirty="0">
                          <a:latin typeface="+mn-lt"/>
                          <a:ea typeface="+mn-ea"/>
                          <a:cs typeface="+mn-ea"/>
                          <a:sym typeface="+mn-lt"/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0703339"/>
                  </a:ext>
                </a:extLst>
              </a:tr>
              <a:tr h="1019749">
                <a:tc>
                  <a:txBody>
                    <a:bodyPr/>
                    <a:lstStyle/>
                    <a:p>
                      <a:pPr algn="ctr"/>
                      <a:endParaRPr lang="en-US" sz="26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6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60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6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7942327"/>
                  </a:ext>
                </a:extLst>
              </a:tr>
              <a:tr h="1063036">
                <a:tc>
                  <a:txBody>
                    <a:bodyPr/>
                    <a:lstStyle/>
                    <a:p>
                      <a:pPr algn="ctr"/>
                      <a:endParaRPr lang="en-US" sz="26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6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6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600" dirty="0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9975950"/>
                  </a:ext>
                </a:extLst>
              </a:tr>
            </a:tbl>
          </a:graphicData>
        </a:graphic>
      </p:graphicFrame>
      <p:pic>
        <p:nvPicPr>
          <p:cNvPr id="98" name="Picture 97">
            <a:extLst>
              <a:ext uri="{FF2B5EF4-FFF2-40B4-BE49-F238E27FC236}">
                <a16:creationId xmlns:a16="http://schemas.microsoft.com/office/drawing/2014/main" id="{648CE0D6-0A63-C3E2-D2A3-E4EE06F547BC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7"/>
          <a:stretch/>
        </p:blipFill>
        <p:spPr>
          <a:xfrm>
            <a:off x="8714217" y="2824622"/>
            <a:ext cx="4991140" cy="2275826"/>
          </a:xfrm>
          <a:prstGeom prst="rect">
            <a:avLst/>
          </a:prstGeom>
        </p:spPr>
      </p:pic>
      <p:sp>
        <p:nvSpPr>
          <p:cNvPr id="99" name="TextBox 98">
            <a:extLst>
              <a:ext uri="{FF2B5EF4-FFF2-40B4-BE49-F238E27FC236}">
                <a16:creationId xmlns:a16="http://schemas.microsoft.com/office/drawing/2014/main" id="{F83F3D06-2592-3028-E88F-A4A1A35FA370}"/>
              </a:ext>
            </a:extLst>
          </p:cNvPr>
          <p:cNvSpPr txBox="1"/>
          <p:nvPr/>
        </p:nvSpPr>
        <p:spPr>
          <a:xfrm>
            <a:off x="5948334" y="6531289"/>
            <a:ext cx="29291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cs typeface="+mn-ea"/>
                <a:sym typeface="+mn-lt"/>
              </a:rPr>
              <a:t>Màu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nâu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đậm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dần</a:t>
            </a:r>
            <a:endParaRPr lang="en-US" sz="2800" dirty="0">
              <a:cs typeface="+mn-ea"/>
              <a:sym typeface="+mn-lt"/>
            </a:endParaRP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41E7D0CB-02A8-94E3-D2B1-83485ACA047C}"/>
              </a:ext>
            </a:extLst>
          </p:cNvPr>
          <p:cNvSpPr txBox="1"/>
          <p:nvPr/>
        </p:nvSpPr>
        <p:spPr>
          <a:xfrm>
            <a:off x="5935827" y="7559837"/>
            <a:ext cx="29291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cs typeface="+mn-ea"/>
                <a:sym typeface="+mn-lt"/>
              </a:rPr>
              <a:t>Màu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nâu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nhạt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dần</a:t>
            </a:r>
            <a:endParaRPr lang="en-US" sz="2800" dirty="0">
              <a:cs typeface="+mn-ea"/>
              <a:sym typeface="+mn-lt"/>
            </a:endParaRP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9866255A-941B-2FEA-5858-089402CA290E}"/>
              </a:ext>
            </a:extLst>
          </p:cNvPr>
          <p:cNvSpPr txBox="1"/>
          <p:nvPr/>
        </p:nvSpPr>
        <p:spPr>
          <a:xfrm>
            <a:off x="9536226" y="6553151"/>
            <a:ext cx="16797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cs typeface="+mn-ea"/>
                <a:sym typeface="+mn-lt"/>
              </a:rPr>
              <a:t>Nghịch</a:t>
            </a:r>
            <a:endParaRPr lang="en-US" sz="2800" dirty="0">
              <a:cs typeface="+mn-ea"/>
              <a:sym typeface="+mn-lt"/>
            </a:endParaRP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595C0F26-1922-1F76-415D-A3EA5129A483}"/>
              </a:ext>
            </a:extLst>
          </p:cNvPr>
          <p:cNvSpPr txBox="1"/>
          <p:nvPr/>
        </p:nvSpPr>
        <p:spPr>
          <a:xfrm>
            <a:off x="9636088" y="7499702"/>
            <a:ext cx="16797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cs typeface="+mn-ea"/>
                <a:sym typeface="+mn-lt"/>
              </a:rPr>
              <a:t>Thuận</a:t>
            </a:r>
            <a:endParaRPr lang="en-US" sz="2800" dirty="0">
              <a:cs typeface="+mn-ea"/>
              <a:sym typeface="+mn-lt"/>
            </a:endParaRPr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EC080A90-5A2E-E354-7077-A69A61AE0E86}"/>
              </a:ext>
            </a:extLst>
          </p:cNvPr>
          <p:cNvSpPr txBox="1"/>
          <p:nvPr/>
        </p:nvSpPr>
        <p:spPr>
          <a:xfrm>
            <a:off x="12285741" y="6553151"/>
            <a:ext cx="16797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cs typeface="+mn-ea"/>
                <a:sym typeface="+mn-lt"/>
              </a:rPr>
              <a:t>Thu </a:t>
            </a:r>
            <a:r>
              <a:rPr lang="en-US" sz="2800" dirty="0" err="1">
                <a:cs typeface="+mn-ea"/>
                <a:sym typeface="+mn-lt"/>
              </a:rPr>
              <a:t>nhiệt</a:t>
            </a:r>
            <a:endParaRPr lang="en-US" sz="2800" dirty="0">
              <a:cs typeface="+mn-ea"/>
              <a:sym typeface="+mn-lt"/>
            </a:endParaRP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FB1166C8-EC2D-BF16-1C64-36830AF7CE3E}"/>
              </a:ext>
            </a:extLst>
          </p:cNvPr>
          <p:cNvSpPr txBox="1"/>
          <p:nvPr/>
        </p:nvSpPr>
        <p:spPr>
          <a:xfrm>
            <a:off x="12272452" y="7628549"/>
            <a:ext cx="16797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cs typeface="+mn-ea"/>
                <a:sym typeface="+mn-lt"/>
              </a:rPr>
              <a:t>Tỏa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nhiệt</a:t>
            </a:r>
            <a:endParaRPr lang="en-US" sz="2800" dirty="0">
              <a:cs typeface="+mn-ea"/>
              <a:sym typeface="+mn-lt"/>
            </a:endParaRPr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E56D453E-387F-71D0-87AC-516FFBBD2937}"/>
              </a:ext>
            </a:extLst>
          </p:cNvPr>
          <p:cNvSpPr txBox="1"/>
          <p:nvPr/>
        </p:nvSpPr>
        <p:spPr>
          <a:xfrm>
            <a:off x="3074769" y="6589830"/>
            <a:ext cx="29291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cs typeface="+mn-ea"/>
                <a:sym typeface="+mn-lt"/>
              </a:rPr>
              <a:t>Tăng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nhiệt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độ</a:t>
            </a:r>
            <a:endParaRPr lang="en-US" sz="2800" dirty="0">
              <a:cs typeface="+mn-ea"/>
              <a:sym typeface="+mn-lt"/>
            </a:endParaRPr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F327E3E0-A98B-F2D1-E70D-7571D1FBE520}"/>
              </a:ext>
            </a:extLst>
          </p:cNvPr>
          <p:cNvSpPr txBox="1"/>
          <p:nvPr/>
        </p:nvSpPr>
        <p:spPr>
          <a:xfrm>
            <a:off x="3013399" y="7604353"/>
            <a:ext cx="29291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cs typeface="+mn-ea"/>
                <a:sym typeface="+mn-lt"/>
              </a:rPr>
              <a:t>Giảm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nhiệt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en-US" sz="2800" dirty="0" err="1">
                <a:cs typeface="+mn-ea"/>
                <a:sym typeface="+mn-lt"/>
              </a:rPr>
              <a:t>độ</a:t>
            </a:r>
            <a:endParaRPr lang="en-US" sz="2800" dirty="0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993777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" grpId="0"/>
      <p:bldP spid="102" grpId="0"/>
      <p:bldP spid="103" grpId="0"/>
      <p:bldP spid="104" grpId="0"/>
      <p:bldP spid="125" grpId="0"/>
      <p:bldP spid="126" grpId="0"/>
      <p:bldP spid="127" grpId="0"/>
      <p:bldP spid="12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Picture 116">
            <a:extLst>
              <a:ext uri="{FF2B5EF4-FFF2-40B4-BE49-F238E27FC236}">
                <a16:creationId xmlns:a16="http://schemas.microsoft.com/office/drawing/2014/main" id="{4050B61E-B5A0-3614-03BB-9F10B1A05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57" name="AutoShape 57"/>
          <p:cNvSpPr/>
          <p:nvPr/>
        </p:nvSpPr>
        <p:spPr>
          <a:xfrm rot="-8791684">
            <a:off x="8759727" y="2913110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58" name="AutoShape 58"/>
          <p:cNvSpPr/>
          <p:nvPr/>
        </p:nvSpPr>
        <p:spPr>
          <a:xfrm rot="-2000892">
            <a:off x="6078021" y="2913110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59" name="Group 59"/>
          <p:cNvGrpSpPr/>
          <p:nvPr/>
        </p:nvGrpSpPr>
        <p:grpSpPr>
          <a:xfrm>
            <a:off x="8017643" y="1321965"/>
            <a:ext cx="1902518" cy="1902518"/>
            <a:chOff x="0" y="0"/>
            <a:chExt cx="812800" cy="812800"/>
          </a:xfrm>
        </p:grpSpPr>
        <p:sp>
          <p:nvSpPr>
            <p:cNvPr id="60" name="Freeform 6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76200" y="-57150"/>
              <a:ext cx="660400" cy="79375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979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999" b="0" i="0" u="none" strike="noStrike" kern="1200" cap="none" spc="0" normalizeH="0" baseline="0" noProof="0" dirty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01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409896" y="3887792"/>
            <a:ext cx="13209975" cy="4176597"/>
            <a:chOff x="0" y="0"/>
            <a:chExt cx="3393203" cy="405776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3393203" cy="405776"/>
            </a:xfrm>
            <a:custGeom>
              <a:avLst/>
              <a:gdLst/>
              <a:ahLst/>
              <a:cxnLst/>
              <a:rect l="l" t="t" r="r" b="b"/>
              <a:pathLst>
                <a:path w="3393203" h="405776">
                  <a:moveTo>
                    <a:pt x="71033" y="0"/>
                  </a:moveTo>
                  <a:lnTo>
                    <a:pt x="3322170" y="0"/>
                  </a:lnTo>
                  <a:cubicBezTo>
                    <a:pt x="3341010" y="0"/>
                    <a:pt x="3359077" y="7484"/>
                    <a:pt x="3372398" y="20805"/>
                  </a:cubicBezTo>
                  <a:cubicBezTo>
                    <a:pt x="3385720" y="34126"/>
                    <a:pt x="3393203" y="52194"/>
                    <a:pt x="3393203" y="71033"/>
                  </a:cubicBezTo>
                  <a:lnTo>
                    <a:pt x="3393203" y="334743"/>
                  </a:lnTo>
                  <a:cubicBezTo>
                    <a:pt x="3393203" y="353582"/>
                    <a:pt x="3385720" y="371650"/>
                    <a:pt x="3372398" y="384971"/>
                  </a:cubicBezTo>
                  <a:cubicBezTo>
                    <a:pt x="3359077" y="398292"/>
                    <a:pt x="3341010" y="405776"/>
                    <a:pt x="3322170" y="405776"/>
                  </a:cubicBezTo>
                  <a:lnTo>
                    <a:pt x="71033" y="405776"/>
                  </a:lnTo>
                  <a:cubicBezTo>
                    <a:pt x="52194" y="405776"/>
                    <a:pt x="34126" y="398292"/>
                    <a:pt x="20805" y="384971"/>
                  </a:cubicBezTo>
                  <a:cubicBezTo>
                    <a:pt x="7484" y="371650"/>
                    <a:pt x="0" y="353582"/>
                    <a:pt x="0" y="334743"/>
                  </a:cubicBezTo>
                  <a:lnTo>
                    <a:pt x="0" y="71033"/>
                  </a:lnTo>
                  <a:cubicBezTo>
                    <a:pt x="0" y="52194"/>
                    <a:pt x="7484" y="34126"/>
                    <a:pt x="20805" y="20805"/>
                  </a:cubicBezTo>
                  <a:cubicBezTo>
                    <a:pt x="34126" y="7484"/>
                    <a:pt x="52194" y="0"/>
                    <a:pt x="7103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2975" tIns="42975" rIns="42975" bIns="4297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1910158" flipH="1">
            <a:off x="14993395" y="8297959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2594059" y="1664166"/>
            <a:ext cx="1011795" cy="696741"/>
          </a:xfrm>
          <a:prstGeom prst="rect">
            <a:avLst/>
          </a:prstGeom>
        </p:spPr>
      </p:pic>
      <p:sp>
        <p:nvSpPr>
          <p:cNvPr id="104" name="TextBox 104"/>
          <p:cNvSpPr txBox="1"/>
          <p:nvPr/>
        </p:nvSpPr>
        <p:spPr>
          <a:xfrm>
            <a:off x="3992039" y="4090516"/>
            <a:ext cx="10077626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72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600" b="1" dirty="0">
                <a:solidFill>
                  <a:srgbClr val="503D36"/>
                </a:solidFill>
                <a:cs typeface="+mn-ea"/>
                <a:sym typeface="+mn-lt"/>
              </a:rPr>
              <a:t>ẢNH HƯỞNG CỦA NHIỆT ĐỘ</a:t>
            </a:r>
            <a:endParaRPr kumimoji="0" lang="en-US" sz="5600" b="1" i="0" u="none" strike="noStrike" kern="1200" cap="none" spc="0" normalizeH="0" baseline="0" noProof="0" dirty="0">
              <a:ln>
                <a:noFill/>
              </a:ln>
              <a:solidFill>
                <a:srgbClr val="503D36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05" name="TextBox 105"/>
          <p:cNvSpPr txBox="1"/>
          <p:nvPr/>
        </p:nvSpPr>
        <p:spPr>
          <a:xfrm>
            <a:off x="2605861" y="5286277"/>
            <a:ext cx="12829359" cy="2309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Khi tăng nhiệt độ, cân bằng chuyển dịch theo chiều phả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n</a:t>
            </a:r>
            <a:r>
              <a:rPr lang="en-US" sz="3200" b="1" dirty="0">
                <a:solidFill>
                  <a:srgbClr val="EEECE1">
                    <a:lumMod val="25000"/>
                  </a:srgbClr>
                </a:solidFill>
                <a:cs typeface="+mn-ea"/>
                <a:sym typeface="+mn-lt"/>
              </a:rPr>
              <a:t>  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ứng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thu nhiệt, nghĩa là chiều làm giảm tác động của việc tăng nhiệt độ.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Ngược lại, khi giảm nhiệt độ, cân bằng chuyển dịch theo chiều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phản ứng toả nhiệt, chiều làm giảm tác động của việc giảm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nhiệt độ.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24445409"/>
      </p:ext>
    </p:extLst>
  </p:cSld>
  <p:clrMapOvr>
    <a:masterClrMapping/>
  </p:clrMapOvr>
  <p:transition spd="slow">
    <p:push dir="u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Picture 104">
            <a:extLst>
              <a:ext uri="{FF2B5EF4-FFF2-40B4-BE49-F238E27FC236}">
                <a16:creationId xmlns:a16="http://schemas.microsoft.com/office/drawing/2014/main" id="{70C048A5-914F-25A0-3E3B-2721B7979A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7" name="Ảnh hưởng của nhiệt độ">
            <a:hlinkClick r:id="" action="ppaction://media"/>
            <a:extLst>
              <a:ext uri="{FF2B5EF4-FFF2-40B4-BE49-F238E27FC236}">
                <a16:creationId xmlns:a16="http://schemas.microsoft.com/office/drawing/2014/main" id="{17D9E4E5-AD4F-5069-B022-7C256FDA8C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986936" y="1721455"/>
            <a:ext cx="11994038" cy="6746644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251961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120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7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9" name="Group 29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30" name="Group 3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6" name="Group 36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7" name="Group 37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3" name="Group 43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0" name="Group 50"/>
          <p:cNvGrpSpPr/>
          <p:nvPr/>
        </p:nvGrpSpPr>
        <p:grpSpPr>
          <a:xfrm>
            <a:off x="15564542" y="5190915"/>
            <a:ext cx="2186870" cy="1191585"/>
            <a:chOff x="0" y="0"/>
            <a:chExt cx="2915827" cy="1588780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56211" y="1029823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118" name="Group 118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19" name="TextBox 119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0" name="TextBox 120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1" name="TextBox 121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2" name="TextBox 122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3" name="TextBox 123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4" name="TextBox 124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5" name="TextBox 125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6" name="TextBox 126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7" name="TextBox 127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91" name="TextBox 90">
            <a:extLst>
              <a:ext uri="{FF2B5EF4-FFF2-40B4-BE49-F238E27FC236}">
                <a16:creationId xmlns:a16="http://schemas.microsoft.com/office/drawing/2014/main" id="{FB35F19E-8C5E-2164-4E44-D9861DE69379}"/>
              </a:ext>
            </a:extLst>
          </p:cNvPr>
          <p:cNvSpPr txBox="1"/>
          <p:nvPr/>
        </p:nvSpPr>
        <p:spPr>
          <a:xfrm>
            <a:off x="2610847" y="1429228"/>
            <a:ext cx="12995149" cy="2677656"/>
          </a:xfrm>
          <a:prstGeom prst="rect">
            <a:avLst/>
          </a:prstGeom>
          <a:solidFill>
            <a:srgbClr val="D3F5F4"/>
          </a:solidFill>
          <a:ln w="19050">
            <a:solidFill>
              <a:schemeClr val="tx1"/>
            </a:solidFill>
            <a:prstDash val="dashDot"/>
          </a:ln>
        </p:spPr>
        <p:txBody>
          <a:bodyPr wrap="square">
            <a:spAutoFit/>
          </a:bodyPr>
          <a:lstStyle/>
          <a:p>
            <a:r>
              <a:rPr lang="en-US" sz="2800" b="1" dirty="0" err="1">
                <a:cs typeface="+mn-ea"/>
                <a:sym typeface="+mn-lt"/>
              </a:rPr>
              <a:t>Câu</a:t>
            </a:r>
            <a:r>
              <a:rPr lang="en-US" sz="2800" b="1" dirty="0">
                <a:cs typeface="+mn-ea"/>
                <a:sym typeface="+mn-lt"/>
              </a:rPr>
              <a:t> 4: </a:t>
            </a:r>
            <a:r>
              <a:rPr lang="vi-VN" sz="2800" dirty="0">
                <a:cs typeface="+mn-ea"/>
                <a:sym typeface="+mn-lt"/>
              </a:rPr>
              <a:t>Người ta thường sản xuất vôi bằng phản ứng nhiệt phân calcium carbonate theo phương trình nhiệt</a:t>
            </a:r>
            <a:r>
              <a:rPr lang="en-US" sz="2800" dirty="0">
                <a:cs typeface="+mn-ea"/>
                <a:sym typeface="+mn-lt"/>
              </a:rPr>
              <a:t> </a:t>
            </a:r>
            <a:r>
              <a:rPr lang="vi-VN" sz="2800" dirty="0">
                <a:cs typeface="+mn-ea"/>
                <a:sym typeface="+mn-lt"/>
              </a:rPr>
              <a:t>hoá học sau:</a:t>
            </a:r>
            <a:endParaRPr lang="en-US" sz="2800" dirty="0">
              <a:cs typeface="+mn-ea"/>
              <a:sym typeface="+mn-lt"/>
            </a:endParaRPr>
          </a:p>
          <a:p>
            <a:endParaRPr lang="vi-VN" sz="2800" dirty="0">
              <a:cs typeface="+mn-ea"/>
              <a:sym typeface="+mn-lt"/>
            </a:endParaRPr>
          </a:p>
          <a:p>
            <a:endParaRPr lang="en-US" sz="2800" dirty="0">
              <a:cs typeface="+mn-ea"/>
              <a:sym typeface="+mn-lt"/>
            </a:endParaRPr>
          </a:p>
          <a:p>
            <a:r>
              <a:rPr lang="vi-VN" sz="2800" dirty="0">
                <a:cs typeface="+mn-ea"/>
                <a:sym typeface="+mn-lt"/>
              </a:rPr>
              <a:t>Để nâng cao hiệu suất phản ứng sản xuất vôi, cần điều chỉnh nhiệt độ như thế nào? Giải thích.</a:t>
            </a:r>
          </a:p>
        </p:txBody>
      </p:sp>
      <p:graphicFrame>
        <p:nvGraphicFramePr>
          <p:cNvPr id="95" name="Object 94">
            <a:extLst>
              <a:ext uri="{FF2B5EF4-FFF2-40B4-BE49-F238E27FC236}">
                <a16:creationId xmlns:a16="http://schemas.microsoft.com/office/drawing/2014/main" id="{31330A53-2B11-1160-2818-959AC915A60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98565266"/>
              </p:ext>
            </p:extLst>
          </p:nvPr>
        </p:nvGraphicFramePr>
        <p:xfrm>
          <a:off x="4565590" y="2298392"/>
          <a:ext cx="8695541" cy="8152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2844720" imgH="266400" progId="Equation.DSMT4">
                  <p:embed/>
                </p:oleObj>
              </mc:Choice>
              <mc:Fallback>
                <p:oleObj name="Equation" r:id="rId6" imgW="2844720" imgH="2664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565590" y="2298392"/>
                        <a:ext cx="8695541" cy="8152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TextBox 103">
            <a:extLst>
              <a:ext uri="{FF2B5EF4-FFF2-40B4-BE49-F238E27FC236}">
                <a16:creationId xmlns:a16="http://schemas.microsoft.com/office/drawing/2014/main" id="{88F5DD1B-4FB8-1067-27F3-2E1420368189}"/>
              </a:ext>
            </a:extLst>
          </p:cNvPr>
          <p:cNvSpPr txBox="1"/>
          <p:nvPr/>
        </p:nvSpPr>
        <p:spPr>
          <a:xfrm>
            <a:off x="2116993" y="5140027"/>
            <a:ext cx="7341676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vi-VN" sz="3200" dirty="0">
                <a:cs typeface="+mn-ea"/>
                <a:sym typeface="+mn-lt"/>
              </a:rPr>
              <a:t>Để nâng cao hiệu suất phản ứng sản xuất vôi, cần </a:t>
            </a:r>
            <a:r>
              <a:rPr lang="en-US" sz="3200" dirty="0" err="1">
                <a:cs typeface="+mn-ea"/>
                <a:sym typeface="+mn-lt"/>
              </a:rPr>
              <a:t>tăng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nhiệt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độ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của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phản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ứng</a:t>
            </a:r>
            <a:r>
              <a:rPr lang="en-US" sz="3200" dirty="0">
                <a:cs typeface="+mn-ea"/>
                <a:sym typeface="+mn-lt"/>
              </a:rPr>
              <a:t>, </a:t>
            </a:r>
            <a:r>
              <a:rPr lang="en-US" sz="3200" dirty="0" err="1">
                <a:cs typeface="+mn-ea"/>
                <a:sym typeface="+mn-lt"/>
              </a:rPr>
              <a:t>vì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khi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tăng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nhiệt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độ</a:t>
            </a:r>
            <a:r>
              <a:rPr lang="en-US" sz="3200" dirty="0">
                <a:cs typeface="+mn-ea"/>
                <a:sym typeface="+mn-lt"/>
              </a:rPr>
              <a:t>, CBCD </a:t>
            </a:r>
            <a:r>
              <a:rPr lang="en-US" sz="3200" dirty="0" err="1">
                <a:cs typeface="+mn-ea"/>
                <a:sym typeface="+mn-lt"/>
              </a:rPr>
              <a:t>theo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chiều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phản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ứng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thu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nhiệt</a:t>
            </a:r>
            <a:r>
              <a:rPr lang="en-US" sz="3200" dirty="0">
                <a:cs typeface="+mn-ea"/>
                <a:sym typeface="+mn-lt"/>
              </a:rPr>
              <a:t> (</a:t>
            </a:r>
            <a:r>
              <a:rPr lang="en-US" sz="3200" dirty="0" err="1">
                <a:cs typeface="+mn-ea"/>
                <a:sym typeface="+mn-lt"/>
              </a:rPr>
              <a:t>chiều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thuận</a:t>
            </a:r>
            <a:r>
              <a:rPr lang="en-US" sz="3200" dirty="0">
                <a:cs typeface="+mn-ea"/>
                <a:sym typeface="+mn-lt"/>
              </a:rPr>
              <a:t>).</a:t>
            </a:r>
            <a:endParaRPr lang="vi-VN" sz="3200" dirty="0">
              <a:cs typeface="+mn-ea"/>
              <a:sym typeface="+mn-lt"/>
            </a:endParaRPr>
          </a:p>
        </p:txBody>
      </p:sp>
      <p:pic>
        <p:nvPicPr>
          <p:cNvPr id="92" name="Picture 91">
            <a:extLst>
              <a:ext uri="{FF2B5EF4-FFF2-40B4-BE49-F238E27FC236}">
                <a16:creationId xmlns:a16="http://schemas.microsoft.com/office/drawing/2014/main" id="{25B10E42-F21D-DAB7-EA58-D3B9BDAB87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75815" y="4865616"/>
            <a:ext cx="5020644" cy="28906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100654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 animBg="1"/>
      <p:bldP spid="10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57" name="AutoShape 57"/>
          <p:cNvSpPr/>
          <p:nvPr/>
        </p:nvSpPr>
        <p:spPr>
          <a:xfrm rot="-8791684">
            <a:off x="8604721" y="3770665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58" name="AutoShape 58"/>
          <p:cNvSpPr/>
          <p:nvPr/>
        </p:nvSpPr>
        <p:spPr>
          <a:xfrm rot="-2000892">
            <a:off x="5923015" y="3770665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59" name="Group 59"/>
          <p:cNvGrpSpPr/>
          <p:nvPr/>
        </p:nvGrpSpPr>
        <p:grpSpPr>
          <a:xfrm>
            <a:off x="7862637" y="2179520"/>
            <a:ext cx="1902518" cy="1902518"/>
            <a:chOff x="0" y="0"/>
            <a:chExt cx="812800" cy="812800"/>
          </a:xfrm>
        </p:grpSpPr>
        <p:sp>
          <p:nvSpPr>
            <p:cNvPr id="60" name="Freeform 6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76200" y="-57150"/>
              <a:ext cx="660400" cy="79375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979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999" b="0" i="0" u="none" strike="noStrike" kern="1200" cap="none" spc="0" normalizeH="0" baseline="0" noProof="0" dirty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02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3384801" y="4661839"/>
            <a:ext cx="10899074" cy="1303365"/>
            <a:chOff x="0" y="0"/>
            <a:chExt cx="3393203" cy="405776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3393203" cy="405776"/>
            </a:xfrm>
            <a:custGeom>
              <a:avLst/>
              <a:gdLst/>
              <a:ahLst/>
              <a:cxnLst/>
              <a:rect l="l" t="t" r="r" b="b"/>
              <a:pathLst>
                <a:path w="3393203" h="405776">
                  <a:moveTo>
                    <a:pt x="71033" y="0"/>
                  </a:moveTo>
                  <a:lnTo>
                    <a:pt x="3322170" y="0"/>
                  </a:lnTo>
                  <a:cubicBezTo>
                    <a:pt x="3341010" y="0"/>
                    <a:pt x="3359077" y="7484"/>
                    <a:pt x="3372398" y="20805"/>
                  </a:cubicBezTo>
                  <a:cubicBezTo>
                    <a:pt x="3385720" y="34126"/>
                    <a:pt x="3393203" y="52194"/>
                    <a:pt x="3393203" y="71033"/>
                  </a:cubicBezTo>
                  <a:lnTo>
                    <a:pt x="3393203" y="334743"/>
                  </a:lnTo>
                  <a:cubicBezTo>
                    <a:pt x="3393203" y="353582"/>
                    <a:pt x="3385720" y="371650"/>
                    <a:pt x="3372398" y="384971"/>
                  </a:cubicBezTo>
                  <a:cubicBezTo>
                    <a:pt x="3359077" y="398292"/>
                    <a:pt x="3341010" y="405776"/>
                    <a:pt x="3322170" y="405776"/>
                  </a:cubicBezTo>
                  <a:lnTo>
                    <a:pt x="71033" y="405776"/>
                  </a:lnTo>
                  <a:cubicBezTo>
                    <a:pt x="52194" y="405776"/>
                    <a:pt x="34126" y="398292"/>
                    <a:pt x="20805" y="384971"/>
                  </a:cubicBezTo>
                  <a:cubicBezTo>
                    <a:pt x="7484" y="371650"/>
                    <a:pt x="0" y="353582"/>
                    <a:pt x="0" y="334743"/>
                  </a:cubicBezTo>
                  <a:lnTo>
                    <a:pt x="0" y="71033"/>
                  </a:lnTo>
                  <a:cubicBezTo>
                    <a:pt x="0" y="52194"/>
                    <a:pt x="7484" y="34126"/>
                    <a:pt x="20805" y="20805"/>
                  </a:cubicBezTo>
                  <a:cubicBezTo>
                    <a:pt x="34126" y="7484"/>
                    <a:pt x="52194" y="0"/>
                    <a:pt x="7103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2975" tIns="42975" rIns="42975" bIns="4297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98" name="Picture 9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52888"/>
          <a:stretch>
            <a:fillRect/>
          </a:stretch>
        </p:blipFill>
        <p:spPr>
          <a:xfrm>
            <a:off x="2725000" y="2169995"/>
            <a:ext cx="1911848" cy="417595"/>
          </a:xfrm>
          <a:prstGeom prst="rect">
            <a:avLst/>
          </a:prstGeom>
        </p:spPr>
      </p:pic>
      <p:pic>
        <p:nvPicPr>
          <p:cNvPr id="99" name="Picture 9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52888"/>
          <a:stretch>
            <a:fillRect/>
          </a:stretch>
        </p:blipFill>
        <p:spPr>
          <a:xfrm>
            <a:off x="13086843" y="3240753"/>
            <a:ext cx="1911848" cy="417595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8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8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8"/>
          <a:srcRect t="17398" r="65930" b="54795"/>
          <a:stretch>
            <a:fillRect/>
          </a:stretch>
        </p:blipFill>
        <p:spPr>
          <a:xfrm rot="3830762" flipV="1">
            <a:off x="11560713" y="2030422"/>
            <a:ext cx="1011795" cy="696741"/>
          </a:xfrm>
          <a:prstGeom prst="rect">
            <a:avLst/>
          </a:prstGeom>
        </p:spPr>
      </p:pic>
      <p:pic>
        <p:nvPicPr>
          <p:cNvPr id="103" name="Picture 103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 rot="-1921534">
            <a:off x="4906680" y="2494334"/>
            <a:ext cx="1468457" cy="1439088"/>
          </a:xfrm>
          <a:prstGeom prst="rect">
            <a:avLst/>
          </a:prstGeom>
        </p:spPr>
      </p:pic>
      <p:sp>
        <p:nvSpPr>
          <p:cNvPr id="104" name="TextBox 104"/>
          <p:cNvSpPr txBox="1"/>
          <p:nvPr/>
        </p:nvSpPr>
        <p:spPr>
          <a:xfrm>
            <a:off x="3817368" y="4909850"/>
            <a:ext cx="10077626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72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rPr>
              <a:t>ẢNH HƯỞNG CỦA ÁP SUẤT</a:t>
            </a:r>
          </a:p>
        </p:txBody>
      </p:sp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05845410"/>
      </p:ext>
    </p:extLst>
  </p:cSld>
  <p:clrMapOvr>
    <a:masterClrMapping/>
  </p:clrMapOvr>
  <p:transition spd="slow">
    <p:push dir="u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Picture 63">
            <a:extLst>
              <a:ext uri="{FF2B5EF4-FFF2-40B4-BE49-F238E27FC236}">
                <a16:creationId xmlns:a16="http://schemas.microsoft.com/office/drawing/2014/main" id="{5D7967A8-FA4D-634E-EF0B-9C8FEAADDA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21" name="Group 109">
            <a:extLst>
              <a:ext uri="{FF2B5EF4-FFF2-40B4-BE49-F238E27FC236}">
                <a16:creationId xmlns:a16="http://schemas.microsoft.com/office/drawing/2014/main" id="{71989255-CD7A-BA74-1636-283C637B759D}"/>
              </a:ext>
            </a:extLst>
          </p:cNvPr>
          <p:cNvGrpSpPr/>
          <p:nvPr/>
        </p:nvGrpSpPr>
        <p:grpSpPr>
          <a:xfrm>
            <a:off x="4341253" y="1156792"/>
            <a:ext cx="8688245" cy="881645"/>
            <a:chOff x="0" y="0"/>
            <a:chExt cx="2686494" cy="406400"/>
          </a:xfrm>
        </p:grpSpPr>
        <p:sp>
          <p:nvSpPr>
            <p:cNvPr id="122" name="Freeform 110">
              <a:extLst>
                <a:ext uri="{FF2B5EF4-FFF2-40B4-BE49-F238E27FC236}">
                  <a16:creationId xmlns:a16="http://schemas.microsoft.com/office/drawing/2014/main" id="{783D7F75-1BB3-4C13-1D2E-631D98FA079D}"/>
                </a:ext>
              </a:extLst>
            </p:cNvPr>
            <p:cNvSpPr/>
            <p:nvPr/>
          </p:nvSpPr>
          <p:spPr>
            <a:xfrm>
              <a:off x="0" y="0"/>
              <a:ext cx="2686494" cy="406400"/>
            </a:xfrm>
            <a:custGeom>
              <a:avLst/>
              <a:gdLst/>
              <a:ahLst/>
              <a:cxnLst/>
              <a:rect l="l" t="t" r="r" b="b"/>
              <a:pathLst>
                <a:path w="2686494" h="406400">
                  <a:moveTo>
                    <a:pt x="75899" y="0"/>
                  </a:moveTo>
                  <a:lnTo>
                    <a:pt x="2610595" y="0"/>
                  </a:lnTo>
                  <a:cubicBezTo>
                    <a:pt x="2652513" y="0"/>
                    <a:pt x="2686494" y="33981"/>
                    <a:pt x="2686494" y="75899"/>
                  </a:cubicBezTo>
                  <a:lnTo>
                    <a:pt x="2686494" y="330501"/>
                  </a:lnTo>
                  <a:cubicBezTo>
                    <a:pt x="2686494" y="372419"/>
                    <a:pt x="2652513" y="406400"/>
                    <a:pt x="2610595" y="406400"/>
                  </a:cubicBezTo>
                  <a:lnTo>
                    <a:pt x="75899" y="406400"/>
                  </a:lnTo>
                  <a:cubicBezTo>
                    <a:pt x="33981" y="406400"/>
                    <a:pt x="0" y="372419"/>
                    <a:pt x="0" y="330501"/>
                  </a:cubicBezTo>
                  <a:lnTo>
                    <a:pt x="0" y="75899"/>
                  </a:lnTo>
                  <a:cubicBezTo>
                    <a:pt x="0" y="33981"/>
                    <a:pt x="33981" y="0"/>
                    <a:pt x="75899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23" name="TextBox 111">
              <a:extLst>
                <a:ext uri="{FF2B5EF4-FFF2-40B4-BE49-F238E27FC236}">
                  <a16:creationId xmlns:a16="http://schemas.microsoft.com/office/drawing/2014/main" id="{B0FBA344-6CCA-9C7F-0318-5DE7430AB193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124" name="TextBox 112">
            <a:extLst>
              <a:ext uri="{FF2B5EF4-FFF2-40B4-BE49-F238E27FC236}">
                <a16:creationId xmlns:a16="http://schemas.microsoft.com/office/drawing/2014/main" id="{8B89B02F-7A2D-6E9F-D78E-91650F0A26D6}"/>
              </a:ext>
            </a:extLst>
          </p:cNvPr>
          <p:cNvSpPr txBox="1"/>
          <p:nvPr/>
        </p:nvSpPr>
        <p:spPr>
          <a:xfrm>
            <a:off x="3800574" y="1240384"/>
            <a:ext cx="9431499" cy="670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ct val="120000"/>
              </a:lnSpc>
              <a:spcBef>
                <a:spcPct val="0"/>
              </a:spcBef>
            </a:pPr>
            <a:r>
              <a:rPr lang="en-US" sz="4000" b="1" dirty="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ẢNH HƯỞNG CỦA ÁP SUẤT</a:t>
            </a:r>
          </a:p>
        </p:txBody>
      </p:sp>
      <p:pic>
        <p:nvPicPr>
          <p:cNvPr id="57" name="mô phỏng ảnh hưởng của áp suất">
            <a:hlinkClick r:id="" action="ppaction://media"/>
            <a:extLst>
              <a:ext uri="{FF2B5EF4-FFF2-40B4-BE49-F238E27FC236}">
                <a16:creationId xmlns:a16="http://schemas.microsoft.com/office/drawing/2014/main" id="{540C0C8F-21F4-2B68-4467-171A32F297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006601" y="3018048"/>
            <a:ext cx="7674218" cy="497123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F0E553E2-73C9-72C9-36DB-13B3B0E4F9D3}"/>
              </a:ext>
            </a:extLst>
          </p:cNvPr>
          <p:cNvSpPr txBox="1"/>
          <p:nvPr/>
        </p:nvSpPr>
        <p:spPr>
          <a:xfrm>
            <a:off x="10409013" y="4750874"/>
            <a:ext cx="5138026" cy="1810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Khi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đẩy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hoặc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kéo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pit -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tông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thì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số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mol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khí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của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hệ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(2)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thay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đổi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như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thế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nào</a:t>
            </a:r>
            <a:r>
              <a:rPr lang="en-US" sz="3200" b="1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?</a:t>
            </a:r>
            <a:endParaRPr lang="en-US" sz="2800" b="1" dirty="0">
              <a:solidFill>
                <a:schemeClr val="bg2">
                  <a:lumMod val="25000"/>
                </a:schemeClr>
              </a:solidFill>
              <a:effectLst/>
              <a:cs typeface="+mn-ea"/>
              <a:sym typeface="+mn-lt"/>
            </a:endParaRPr>
          </a:p>
        </p:txBody>
      </p:sp>
      <p:graphicFrame>
        <p:nvGraphicFramePr>
          <p:cNvPr id="61" name="Object 60">
            <a:extLst>
              <a:ext uri="{FF2B5EF4-FFF2-40B4-BE49-F238E27FC236}">
                <a16:creationId xmlns:a16="http://schemas.microsoft.com/office/drawing/2014/main" id="{19780083-A092-FFB6-ADC3-C43CFADFB5D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00745217"/>
              </p:ext>
            </p:extLst>
          </p:nvPr>
        </p:nvGraphicFramePr>
        <p:xfrm>
          <a:off x="10302178" y="2839830"/>
          <a:ext cx="4981640" cy="14181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1" imgW="1739880" imgH="495000" progId="Equation.DSMT4">
                  <p:embed/>
                </p:oleObj>
              </mc:Choice>
              <mc:Fallback>
                <p:oleObj name="Equation" r:id="rId11" imgW="1739880" imgH="495000" progId="Equation.DSMT4">
                  <p:embed/>
                  <p:pic>
                    <p:nvPicPr>
                      <p:cNvPr id="105" name="Object 104">
                        <a:extLst>
                          <a:ext uri="{FF2B5EF4-FFF2-40B4-BE49-F238E27FC236}">
                            <a16:creationId xmlns:a16="http://schemas.microsoft.com/office/drawing/2014/main" id="{9572FD85-5008-2881-999E-5A719980F82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0302178" y="2839830"/>
                        <a:ext cx="4981640" cy="141813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" name="TextBox 61">
            <a:extLst>
              <a:ext uri="{FF2B5EF4-FFF2-40B4-BE49-F238E27FC236}">
                <a16:creationId xmlns:a16="http://schemas.microsoft.com/office/drawing/2014/main" id="{90FE8499-AC6A-5E3E-444A-CA0F456934CD}"/>
              </a:ext>
            </a:extLst>
          </p:cNvPr>
          <p:cNvSpPr txBox="1"/>
          <p:nvPr/>
        </p:nvSpPr>
        <p:spPr>
          <a:xfrm>
            <a:off x="10445993" y="3765728"/>
            <a:ext cx="141189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 err="1">
                <a:cs typeface="+mn-ea"/>
                <a:sym typeface="+mn-lt"/>
              </a:rPr>
              <a:t>Nâu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đỏ</a:t>
            </a:r>
            <a:endParaRPr lang="en-US" sz="3200" dirty="0">
              <a:cs typeface="+mn-ea"/>
              <a:sym typeface="+mn-lt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DAB066B3-C894-8C20-2701-D8412B153DC0}"/>
              </a:ext>
            </a:extLst>
          </p:cNvPr>
          <p:cNvSpPr txBox="1"/>
          <p:nvPr/>
        </p:nvSpPr>
        <p:spPr>
          <a:xfrm>
            <a:off x="13387957" y="3720600"/>
            <a:ext cx="221150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 err="1">
                <a:cs typeface="+mn-ea"/>
                <a:sym typeface="+mn-lt"/>
              </a:rPr>
              <a:t>Không</a:t>
            </a:r>
            <a:r>
              <a:rPr lang="en-US" sz="3200" dirty="0">
                <a:cs typeface="+mn-ea"/>
                <a:sym typeface="+mn-lt"/>
              </a:rPr>
              <a:t> </a:t>
            </a:r>
            <a:r>
              <a:rPr lang="en-US" sz="3200" dirty="0" err="1">
                <a:cs typeface="+mn-ea"/>
                <a:sym typeface="+mn-lt"/>
              </a:rPr>
              <a:t>màu</a:t>
            </a:r>
            <a:endParaRPr lang="en-US" sz="3200" dirty="0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246374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mute="1">
                <p:cTn id="27" fill="hold" display="0">
                  <p:stCondLst>
                    <p:cond delay="indefinite"/>
                  </p:stCondLst>
                </p:cTn>
                <p:tgtEl>
                  <p:spTgt spid="57"/>
                </p:tgtEl>
              </p:cMediaNode>
            </p:video>
          </p:childTnLst>
        </p:cTn>
      </p:par>
    </p:tnLst>
    <p:bldLst>
      <p:bldP spid="60" grpId="0"/>
      <p:bldP spid="62" grpId="0"/>
      <p:bldP spid="6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Picture 126">
            <a:extLst>
              <a:ext uri="{FF2B5EF4-FFF2-40B4-BE49-F238E27FC236}">
                <a16:creationId xmlns:a16="http://schemas.microsoft.com/office/drawing/2014/main" id="{22EE5CE7-1E6D-5FA5-4074-A50457D0F8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774244" y="-237450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211386" y="-400614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47871" y="901236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58" name="Freeform 5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1" name="Freeform 6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564542" y="1331671"/>
            <a:ext cx="2186870" cy="1191585"/>
            <a:chOff x="0" y="0"/>
            <a:chExt cx="595553" cy="324506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E76262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666322" y="1419581"/>
            <a:ext cx="1998307" cy="1015766"/>
            <a:chOff x="0" y="0"/>
            <a:chExt cx="544201" cy="276625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E76262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289180" y="2598129"/>
            <a:ext cx="10160869" cy="6269289"/>
            <a:chOff x="0" y="0"/>
            <a:chExt cx="1789859" cy="1219628"/>
          </a:xfrm>
        </p:grpSpPr>
        <p:sp>
          <p:nvSpPr>
            <p:cNvPr id="91" name="Freeform 91"/>
            <p:cNvSpPr/>
            <p:nvPr/>
          </p:nvSpPr>
          <p:spPr>
            <a:xfrm>
              <a:off x="0" y="0"/>
              <a:ext cx="1789859" cy="1219628"/>
            </a:xfrm>
            <a:custGeom>
              <a:avLst/>
              <a:gdLst/>
              <a:ahLst/>
              <a:cxnLst/>
              <a:rect l="l" t="t" r="r" b="b"/>
              <a:pathLst>
                <a:path w="1789859" h="1219628">
                  <a:moveTo>
                    <a:pt x="68353" y="0"/>
                  </a:moveTo>
                  <a:lnTo>
                    <a:pt x="1721506" y="0"/>
                  </a:lnTo>
                  <a:cubicBezTo>
                    <a:pt x="1739635" y="0"/>
                    <a:pt x="1757020" y="7201"/>
                    <a:pt x="1769839" y="20020"/>
                  </a:cubicBezTo>
                  <a:cubicBezTo>
                    <a:pt x="1782657" y="32839"/>
                    <a:pt x="1789859" y="50224"/>
                    <a:pt x="1789859" y="68353"/>
                  </a:cubicBezTo>
                  <a:lnTo>
                    <a:pt x="1789859" y="1151275"/>
                  </a:lnTo>
                  <a:cubicBezTo>
                    <a:pt x="1789859" y="1189026"/>
                    <a:pt x="1759257" y="1219628"/>
                    <a:pt x="1721506" y="1219628"/>
                  </a:cubicBezTo>
                  <a:lnTo>
                    <a:pt x="68353" y="1219628"/>
                  </a:lnTo>
                  <a:cubicBezTo>
                    <a:pt x="30602" y="1219628"/>
                    <a:pt x="0" y="1189026"/>
                    <a:pt x="0" y="1151275"/>
                  </a:cubicBezTo>
                  <a:lnTo>
                    <a:pt x="0" y="68353"/>
                  </a:lnTo>
                  <a:cubicBezTo>
                    <a:pt x="0" y="30602"/>
                    <a:pt x="30602" y="0"/>
                    <a:pt x="68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96" name="Picture 96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1255237">
            <a:off x="2165840" y="8232584"/>
            <a:ext cx="1180043" cy="812600"/>
          </a:xfrm>
          <a:prstGeom prst="rect">
            <a:avLst/>
          </a:prstGeom>
        </p:spPr>
      </p:pic>
      <p:pic>
        <p:nvPicPr>
          <p:cNvPr id="97" name="Picture 97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298565" flipH="1">
            <a:off x="3101140" y="8573532"/>
            <a:ext cx="728793" cy="501861"/>
          </a:xfrm>
          <a:prstGeom prst="rect">
            <a:avLst/>
          </a:prstGeom>
        </p:spPr>
      </p:pic>
      <p:grpSp>
        <p:nvGrpSpPr>
          <p:cNvPr id="99" name="Group 99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0" name="TextBox 100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6" name="TextBox 106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7" name="TextBox 107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09" name="Group 109"/>
          <p:cNvGrpSpPr/>
          <p:nvPr/>
        </p:nvGrpSpPr>
        <p:grpSpPr>
          <a:xfrm>
            <a:off x="3832506" y="1130520"/>
            <a:ext cx="10733175" cy="881645"/>
            <a:chOff x="0" y="0"/>
            <a:chExt cx="2686494" cy="406400"/>
          </a:xfrm>
        </p:grpSpPr>
        <p:sp>
          <p:nvSpPr>
            <p:cNvPr id="110" name="Freeform 110"/>
            <p:cNvSpPr/>
            <p:nvPr/>
          </p:nvSpPr>
          <p:spPr>
            <a:xfrm>
              <a:off x="0" y="0"/>
              <a:ext cx="2686494" cy="406400"/>
            </a:xfrm>
            <a:custGeom>
              <a:avLst/>
              <a:gdLst/>
              <a:ahLst/>
              <a:cxnLst/>
              <a:rect l="l" t="t" r="r" b="b"/>
              <a:pathLst>
                <a:path w="2686494" h="406400">
                  <a:moveTo>
                    <a:pt x="75899" y="0"/>
                  </a:moveTo>
                  <a:lnTo>
                    <a:pt x="2610595" y="0"/>
                  </a:lnTo>
                  <a:cubicBezTo>
                    <a:pt x="2652513" y="0"/>
                    <a:pt x="2686494" y="33981"/>
                    <a:pt x="2686494" y="75899"/>
                  </a:cubicBezTo>
                  <a:lnTo>
                    <a:pt x="2686494" y="330501"/>
                  </a:lnTo>
                  <a:cubicBezTo>
                    <a:pt x="2686494" y="372419"/>
                    <a:pt x="2652513" y="406400"/>
                    <a:pt x="2610595" y="406400"/>
                  </a:cubicBezTo>
                  <a:lnTo>
                    <a:pt x="75899" y="406400"/>
                  </a:lnTo>
                  <a:cubicBezTo>
                    <a:pt x="33981" y="406400"/>
                    <a:pt x="0" y="372419"/>
                    <a:pt x="0" y="330501"/>
                  </a:cubicBezTo>
                  <a:lnTo>
                    <a:pt x="0" y="75899"/>
                  </a:lnTo>
                  <a:cubicBezTo>
                    <a:pt x="0" y="33981"/>
                    <a:pt x="33981" y="0"/>
                    <a:pt x="75899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11" name="TextBox 111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112" name="TextBox 112"/>
          <p:cNvSpPr txBox="1"/>
          <p:nvPr/>
        </p:nvSpPr>
        <p:spPr>
          <a:xfrm>
            <a:off x="4487957" y="1164291"/>
            <a:ext cx="9431499" cy="7377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cs typeface="+mn-ea"/>
                <a:sym typeface="+mn-lt"/>
              </a:rPr>
              <a:t>ẢNH HƯỞNG CỦA ÁP SUẤT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903CFAD8-3939-C1D9-A72D-75F044FE5A15}"/>
              </a:ext>
            </a:extLst>
          </p:cNvPr>
          <p:cNvSpPr txBox="1"/>
          <p:nvPr/>
        </p:nvSpPr>
        <p:spPr>
          <a:xfrm>
            <a:off x="2485362" y="2885174"/>
            <a:ext cx="9544050" cy="51470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rtl="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vi-VN" sz="3200" b="0" i="0" dirty="0">
                <a:solidFill>
                  <a:srgbClr val="FF5B5F"/>
                </a:solidFill>
                <a:effectLst/>
                <a:cs typeface="+mn-ea"/>
                <a:sym typeface="+mn-lt"/>
              </a:rPr>
              <a:t> </a:t>
            </a:r>
            <a:r>
              <a:rPr lang="vi-VN" sz="3200" b="1" i="0" dirty="0">
                <a:solidFill>
                  <a:srgbClr val="FF5B5F"/>
                </a:solidFill>
                <a:effectLst/>
                <a:cs typeface="+mn-ea"/>
                <a:sym typeface="+mn-lt"/>
              </a:rPr>
              <a:t>Khi hệ đang ở trạng thái cân bằng, nếu tăng hoặc giảm áp suất của hệ,</a:t>
            </a:r>
            <a:r>
              <a:rPr lang="en-US" sz="3200" b="1" i="0" dirty="0">
                <a:solidFill>
                  <a:srgbClr val="FF5B5F"/>
                </a:solidFill>
                <a:effectLst/>
                <a:cs typeface="+mn-ea"/>
                <a:sym typeface="+mn-lt"/>
              </a:rPr>
              <a:t> </a:t>
            </a:r>
            <a:r>
              <a:rPr lang="vi-VN" sz="3200" b="1" i="0" dirty="0">
                <a:solidFill>
                  <a:srgbClr val="FF5B5F"/>
                </a:solidFill>
                <a:effectLst/>
                <a:cs typeface="+mn-ea"/>
                <a:sym typeface="+mn-lt"/>
              </a:rPr>
              <a:t>cân bằng chuyển dịch theo chiều làm giảm hoặc tăng áp suất của hệ.</a:t>
            </a:r>
          </a:p>
          <a:p>
            <a:pPr marL="457200" indent="-457200" algn="just" rtl="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vi-VN" sz="3200" b="0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Khi hệ cân bằng có </a:t>
            </a:r>
            <a:r>
              <a:rPr lang="vi-VN" sz="3200" b="1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tổng hệ số tỉ lượng của các chất khí ở hai vế </a:t>
            </a:r>
            <a:r>
              <a:rPr lang="vi-VN" sz="3200" b="0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của</a:t>
            </a:r>
            <a:r>
              <a:rPr lang="en-US" sz="3200" b="0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vi-VN" sz="3200" b="0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phương trình hoá học </a:t>
            </a:r>
            <a:r>
              <a:rPr lang="vi-VN" sz="3200" b="1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bằng nhau </a:t>
            </a:r>
            <a:r>
              <a:rPr lang="vi-VN" sz="3200" b="0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hoặc trong hệ không có chất khí, việc </a:t>
            </a:r>
            <a:r>
              <a:rPr lang="vi-VN" sz="3200" b="1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tăng</a:t>
            </a:r>
            <a:r>
              <a:rPr lang="en-US" sz="3200" b="1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 </a:t>
            </a:r>
            <a:r>
              <a:rPr lang="vi-VN" sz="3200" b="1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hoặc giảm áp suất không làm chuyển dịch cân bằng </a:t>
            </a:r>
            <a:r>
              <a:rPr lang="vi-VN" sz="3200" b="0" i="0" dirty="0">
                <a:solidFill>
                  <a:schemeClr val="bg2">
                    <a:lumMod val="25000"/>
                  </a:schemeClr>
                </a:solidFill>
                <a:effectLst/>
                <a:cs typeface="+mn-ea"/>
                <a:sym typeface="+mn-lt"/>
              </a:rPr>
              <a:t>của hệ.</a:t>
            </a:r>
          </a:p>
        </p:txBody>
      </p:sp>
      <p:pic>
        <p:nvPicPr>
          <p:cNvPr id="93" name="Picture 2">
            <a:extLst>
              <a:ext uri="{FF2B5EF4-FFF2-40B4-BE49-F238E27FC236}">
                <a16:creationId xmlns:a16="http://schemas.microsoft.com/office/drawing/2014/main" id="{B63F4807-3236-1572-CABA-9C2B6C0012A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flipH="1">
            <a:off x="11845735" y="3965877"/>
            <a:ext cx="4091427" cy="468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1212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5" name="TextBox 5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9" name="Group 29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30" name="Group 3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6" name="Group 36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7" name="Group 37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3" name="Group 43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0" name="Group 50"/>
          <p:cNvGrpSpPr/>
          <p:nvPr/>
        </p:nvGrpSpPr>
        <p:grpSpPr>
          <a:xfrm>
            <a:off x="15564542" y="5190915"/>
            <a:ext cx="2186870" cy="1191585"/>
            <a:chOff x="0" y="0"/>
            <a:chExt cx="2915827" cy="1588780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56211" y="1029823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118" name="Group 118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19" name="TextBox 119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0" name="TextBox 120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1" name="TextBox 121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2" name="TextBox 122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3" name="TextBox 123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4" name="TextBox 124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5" name="TextBox 125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6" name="TextBox 126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27" name="TextBox 127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91" name="TextBox 90">
            <a:extLst>
              <a:ext uri="{FF2B5EF4-FFF2-40B4-BE49-F238E27FC236}">
                <a16:creationId xmlns:a16="http://schemas.microsoft.com/office/drawing/2014/main" id="{FB35F19E-8C5E-2164-4E44-D9861DE69379}"/>
              </a:ext>
            </a:extLst>
          </p:cNvPr>
          <p:cNvSpPr txBox="1"/>
          <p:nvPr/>
        </p:nvSpPr>
        <p:spPr>
          <a:xfrm>
            <a:off x="4216579" y="1429228"/>
            <a:ext cx="11746487" cy="2554545"/>
          </a:xfrm>
          <a:prstGeom prst="rect">
            <a:avLst/>
          </a:prstGeom>
          <a:solidFill>
            <a:srgbClr val="D3F5F4"/>
          </a:solidFill>
          <a:ln w="19050">
            <a:solidFill>
              <a:schemeClr val="tx1"/>
            </a:solidFill>
            <a:prstDash val="dashDot"/>
          </a:ln>
        </p:spPr>
        <p:txBody>
          <a:bodyPr wrap="square">
            <a:spAutoFit/>
          </a:bodyPr>
          <a:lstStyle/>
          <a:p>
            <a:pPr lvl="0"/>
            <a:r>
              <a:rPr lang="en-US" sz="3200" b="1" dirty="0" err="1">
                <a:solidFill>
                  <a:prstClr val="black"/>
                </a:solidFill>
                <a:cs typeface="+mn-ea"/>
                <a:sym typeface="+mn-lt"/>
              </a:rPr>
              <a:t>Câu</a:t>
            </a:r>
            <a:r>
              <a:rPr lang="en-US" sz="3200" b="1" dirty="0">
                <a:solidFill>
                  <a:prstClr val="black"/>
                </a:solidFill>
                <a:cs typeface="+mn-ea"/>
                <a:sym typeface="+mn-lt"/>
              </a:rPr>
              <a:t> 5: </a:t>
            </a:r>
            <a:r>
              <a:rPr lang="vi-VN" sz="3200" dirty="0">
                <a:solidFill>
                  <a:prstClr val="black"/>
                </a:solidFill>
                <a:cs typeface="+mn-ea"/>
                <a:sym typeface="+mn-lt"/>
              </a:rPr>
              <a:t>Phản ứng tổng hợp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vi-VN" sz="3200" dirty="0">
                <a:solidFill>
                  <a:prstClr val="black"/>
                </a:solidFill>
                <a:cs typeface="+mn-ea"/>
                <a:sym typeface="+mn-lt"/>
              </a:rPr>
              <a:t>ammonia:</a:t>
            </a:r>
          </a:p>
          <a:p>
            <a:pPr lvl="0"/>
            <a:endParaRPr lang="en-US" sz="3200" dirty="0">
              <a:solidFill>
                <a:prstClr val="black"/>
              </a:solidFill>
              <a:cs typeface="+mn-ea"/>
              <a:sym typeface="+mn-lt"/>
            </a:endParaRPr>
          </a:p>
          <a:p>
            <a:pPr lvl="0"/>
            <a:endParaRPr lang="en-US" sz="3200" dirty="0">
              <a:solidFill>
                <a:prstClr val="black"/>
              </a:solidFill>
              <a:cs typeface="+mn-ea"/>
              <a:sym typeface="+mn-lt"/>
            </a:endParaRPr>
          </a:p>
          <a:p>
            <a:pPr lvl="0"/>
            <a:r>
              <a:rPr lang="vi-VN" sz="3200" dirty="0">
                <a:solidFill>
                  <a:prstClr val="black"/>
                </a:solidFill>
                <a:cs typeface="+mn-ea"/>
                <a:sym typeface="+mn-lt"/>
              </a:rPr>
              <a:t>Để thu được NH</a:t>
            </a:r>
            <a:r>
              <a:rPr lang="en-US" sz="3200" baseline="-25000" dirty="0">
                <a:solidFill>
                  <a:prstClr val="black"/>
                </a:solidFill>
                <a:cs typeface="+mn-ea"/>
                <a:sym typeface="+mn-lt"/>
              </a:rPr>
              <a:t>3</a:t>
            </a:r>
            <a:r>
              <a:rPr lang="vi-VN" sz="3200" baseline="-250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vi-VN" sz="3200" dirty="0">
                <a:solidFill>
                  <a:prstClr val="black"/>
                </a:solidFill>
                <a:cs typeface="+mn-ea"/>
                <a:sym typeface="+mn-lt"/>
              </a:rPr>
              <a:t>với hiệu suất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vi-VN" sz="3200" dirty="0">
                <a:solidFill>
                  <a:prstClr val="black"/>
                </a:solidFill>
                <a:cs typeface="+mn-ea"/>
                <a:sym typeface="+mn-lt"/>
              </a:rPr>
              <a:t>cao, cần điều chỉnh áp suất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vi-VN" sz="3200" dirty="0">
                <a:solidFill>
                  <a:prstClr val="black"/>
                </a:solidFill>
                <a:cs typeface="+mn-ea"/>
                <a:sym typeface="+mn-lt"/>
              </a:rPr>
              <a:t>như thế nào?</a:t>
            </a:r>
            <a:endParaRPr kumimoji="0" lang="vi-VN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92" name="Picture 91">
            <a:extLst>
              <a:ext uri="{FF2B5EF4-FFF2-40B4-BE49-F238E27FC236}">
                <a16:creationId xmlns:a16="http://schemas.microsoft.com/office/drawing/2014/main" id="{88D2340E-37FA-3FDD-EB5A-CB5BF0F8CF3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lum contrast="40000"/>
          </a:blip>
          <a:srcRect r="33881"/>
          <a:stretch/>
        </p:blipFill>
        <p:spPr>
          <a:xfrm>
            <a:off x="5900082" y="1861199"/>
            <a:ext cx="6724140" cy="1077298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id="{1B71B0CD-76E3-5623-5173-620D615C589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lum contrast="40000"/>
          </a:blip>
          <a:srcRect r="33881"/>
          <a:stretch/>
        </p:blipFill>
        <p:spPr>
          <a:xfrm>
            <a:off x="5256398" y="4133202"/>
            <a:ext cx="6724140" cy="1077298"/>
          </a:xfrm>
          <a:prstGeom prst="rect">
            <a:avLst/>
          </a:prstGeom>
        </p:spPr>
      </p:pic>
      <p:sp>
        <p:nvSpPr>
          <p:cNvPr id="96" name="TextBox 95">
            <a:extLst>
              <a:ext uri="{FF2B5EF4-FFF2-40B4-BE49-F238E27FC236}">
                <a16:creationId xmlns:a16="http://schemas.microsoft.com/office/drawing/2014/main" id="{4818DDA9-247F-FF59-2937-C6D8AEB67360}"/>
              </a:ext>
            </a:extLst>
          </p:cNvPr>
          <p:cNvSpPr txBox="1"/>
          <p:nvPr/>
        </p:nvSpPr>
        <p:spPr>
          <a:xfrm>
            <a:off x="5664716" y="5228267"/>
            <a:ext cx="243102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4 mol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khí</a:t>
            </a:r>
            <a:endParaRPr lang="en-US" sz="3200" dirty="0">
              <a:cs typeface="+mn-ea"/>
              <a:sym typeface="+mn-lt"/>
            </a:endParaRP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C970057C-FF09-F2E1-02A3-8B3567F98772}"/>
              </a:ext>
            </a:extLst>
          </p:cNvPr>
          <p:cNvSpPr txBox="1"/>
          <p:nvPr/>
        </p:nvSpPr>
        <p:spPr>
          <a:xfrm>
            <a:off x="10089392" y="5210500"/>
            <a:ext cx="243102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2 mol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khí</a:t>
            </a:r>
            <a:endParaRPr lang="en-US" sz="3200" dirty="0">
              <a:cs typeface="+mn-ea"/>
              <a:sym typeface="+mn-lt"/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CF03E729-7B68-819B-C08C-C770151CCEC1}"/>
              </a:ext>
            </a:extLst>
          </p:cNvPr>
          <p:cNvSpPr txBox="1"/>
          <p:nvPr/>
        </p:nvSpPr>
        <p:spPr>
          <a:xfrm>
            <a:off x="2407413" y="6104730"/>
            <a:ext cx="13590258" cy="1219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20000"/>
              </a:lnSpc>
            </a:pPr>
            <a:r>
              <a:rPr lang="vi-VN" sz="3200" dirty="0">
                <a:solidFill>
                  <a:prstClr val="black"/>
                </a:solidFill>
                <a:cs typeface="+mn-ea"/>
                <a:sym typeface="+mn-lt"/>
              </a:rPr>
              <a:t>Để thu được NH</a:t>
            </a:r>
            <a:r>
              <a:rPr lang="en-US" sz="3200" baseline="-25000" dirty="0">
                <a:solidFill>
                  <a:prstClr val="black"/>
                </a:solidFill>
                <a:cs typeface="+mn-ea"/>
                <a:sym typeface="+mn-lt"/>
              </a:rPr>
              <a:t>3</a:t>
            </a:r>
            <a:r>
              <a:rPr lang="vi-VN" sz="3200" baseline="-250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vi-VN" sz="3200" dirty="0">
                <a:solidFill>
                  <a:prstClr val="black"/>
                </a:solidFill>
                <a:cs typeface="+mn-ea"/>
                <a:sym typeface="+mn-lt"/>
              </a:rPr>
              <a:t>với hiệu suất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vi-VN" sz="3200" dirty="0">
                <a:solidFill>
                  <a:prstClr val="black"/>
                </a:solidFill>
                <a:cs typeface="+mn-ea"/>
                <a:sym typeface="+mn-lt"/>
              </a:rPr>
              <a:t>cao, cần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tăng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áp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suất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chung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của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hệ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để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cân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bằng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chuyển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dịch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dirty="0" err="1">
                <a:solidFill>
                  <a:prstClr val="black"/>
                </a:solidFill>
                <a:cs typeface="+mn-ea"/>
                <a:sym typeface="+mn-lt"/>
              </a:rPr>
              <a:t>theo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cs typeface="+mn-ea"/>
                <a:sym typeface="+mn-lt"/>
              </a:rPr>
              <a:t>chiều</a:t>
            </a:r>
            <a:r>
              <a:rPr lang="en-US" sz="3200" b="1" dirty="0">
                <a:solidFill>
                  <a:prstClr val="black"/>
                </a:solidFill>
                <a:cs typeface="+mn-ea"/>
                <a:sym typeface="+mn-lt"/>
              </a:rPr>
              <a:t> </a:t>
            </a:r>
            <a:r>
              <a:rPr lang="en-US" sz="3200" b="1" dirty="0" err="1">
                <a:solidFill>
                  <a:prstClr val="black"/>
                </a:solidFill>
                <a:cs typeface="+mn-ea"/>
                <a:sym typeface="+mn-lt"/>
              </a:rPr>
              <a:t>thuận</a:t>
            </a:r>
            <a:r>
              <a:rPr lang="en-US" sz="3200" dirty="0">
                <a:solidFill>
                  <a:prstClr val="black"/>
                </a:solidFill>
                <a:cs typeface="+mn-ea"/>
                <a:sym typeface="+mn-lt"/>
              </a:rPr>
              <a:t>.</a:t>
            </a:r>
            <a:endParaRPr kumimoji="0" lang="vi-VN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94" name="Picture 11" descr="Hình ảnh dấu chấm hỏi đẹp | Dấu chấm hỏi, Hình ảnh, Dấu chấm">
            <a:extLst>
              <a:ext uri="{FF2B5EF4-FFF2-40B4-BE49-F238E27FC236}">
                <a16:creationId xmlns:a16="http://schemas.microsoft.com/office/drawing/2014/main" id="{02DAA12E-2E5F-1A94-DE31-594BA1266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258" y="1324932"/>
            <a:ext cx="2290880" cy="229088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30661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97" grpId="0"/>
      <p:bldP spid="9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Picture 104">
            <a:extLst>
              <a:ext uri="{FF2B5EF4-FFF2-40B4-BE49-F238E27FC236}">
                <a16:creationId xmlns:a16="http://schemas.microsoft.com/office/drawing/2014/main" id="{70C048A5-914F-25A0-3E3B-2721B7979A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57" name="AutoShape 57"/>
          <p:cNvSpPr/>
          <p:nvPr/>
        </p:nvSpPr>
        <p:spPr>
          <a:xfrm rot="-8791684">
            <a:off x="8604721" y="3770665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58" name="AutoShape 58"/>
          <p:cNvSpPr/>
          <p:nvPr/>
        </p:nvSpPr>
        <p:spPr>
          <a:xfrm rot="-2000892">
            <a:off x="5923015" y="3770665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59" name="Group 59"/>
          <p:cNvGrpSpPr/>
          <p:nvPr/>
        </p:nvGrpSpPr>
        <p:grpSpPr>
          <a:xfrm>
            <a:off x="7862637" y="2179520"/>
            <a:ext cx="1902518" cy="1902518"/>
            <a:chOff x="0" y="0"/>
            <a:chExt cx="812800" cy="812800"/>
          </a:xfrm>
        </p:grpSpPr>
        <p:sp>
          <p:nvSpPr>
            <p:cNvPr id="60" name="Freeform 6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76200" y="-57150"/>
              <a:ext cx="660400" cy="79375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979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999" b="0" i="0" u="none" strike="noStrike" kern="1200" cap="none" spc="0" normalizeH="0" baseline="0" noProof="0" dirty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03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3384801" y="4661839"/>
            <a:ext cx="10899074" cy="1303365"/>
            <a:chOff x="0" y="0"/>
            <a:chExt cx="3393203" cy="405776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3393203" cy="405776"/>
            </a:xfrm>
            <a:custGeom>
              <a:avLst/>
              <a:gdLst/>
              <a:ahLst/>
              <a:cxnLst/>
              <a:rect l="l" t="t" r="r" b="b"/>
              <a:pathLst>
                <a:path w="3393203" h="405776">
                  <a:moveTo>
                    <a:pt x="71033" y="0"/>
                  </a:moveTo>
                  <a:lnTo>
                    <a:pt x="3322170" y="0"/>
                  </a:lnTo>
                  <a:cubicBezTo>
                    <a:pt x="3341010" y="0"/>
                    <a:pt x="3359077" y="7484"/>
                    <a:pt x="3372398" y="20805"/>
                  </a:cubicBezTo>
                  <a:cubicBezTo>
                    <a:pt x="3385720" y="34126"/>
                    <a:pt x="3393203" y="52194"/>
                    <a:pt x="3393203" y="71033"/>
                  </a:cubicBezTo>
                  <a:lnTo>
                    <a:pt x="3393203" y="334743"/>
                  </a:lnTo>
                  <a:cubicBezTo>
                    <a:pt x="3393203" y="353582"/>
                    <a:pt x="3385720" y="371650"/>
                    <a:pt x="3372398" y="384971"/>
                  </a:cubicBezTo>
                  <a:cubicBezTo>
                    <a:pt x="3359077" y="398292"/>
                    <a:pt x="3341010" y="405776"/>
                    <a:pt x="3322170" y="405776"/>
                  </a:cubicBezTo>
                  <a:lnTo>
                    <a:pt x="71033" y="405776"/>
                  </a:lnTo>
                  <a:cubicBezTo>
                    <a:pt x="52194" y="405776"/>
                    <a:pt x="34126" y="398292"/>
                    <a:pt x="20805" y="384971"/>
                  </a:cubicBezTo>
                  <a:cubicBezTo>
                    <a:pt x="7484" y="371650"/>
                    <a:pt x="0" y="353582"/>
                    <a:pt x="0" y="334743"/>
                  </a:cubicBezTo>
                  <a:lnTo>
                    <a:pt x="0" y="71033"/>
                  </a:lnTo>
                  <a:cubicBezTo>
                    <a:pt x="0" y="52194"/>
                    <a:pt x="7484" y="34126"/>
                    <a:pt x="20805" y="20805"/>
                  </a:cubicBezTo>
                  <a:cubicBezTo>
                    <a:pt x="34126" y="7484"/>
                    <a:pt x="52194" y="0"/>
                    <a:pt x="7103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2975" tIns="42975" rIns="42975" bIns="4297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98" name="Picture 9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2725000" y="2169995"/>
            <a:ext cx="1911848" cy="417595"/>
          </a:xfrm>
          <a:prstGeom prst="rect">
            <a:avLst/>
          </a:prstGeom>
        </p:spPr>
      </p:pic>
      <p:pic>
        <p:nvPicPr>
          <p:cNvPr id="99" name="Picture 9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2888"/>
          <a:stretch>
            <a:fillRect/>
          </a:stretch>
        </p:blipFill>
        <p:spPr>
          <a:xfrm>
            <a:off x="13086843" y="3240753"/>
            <a:ext cx="1911848" cy="417595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3830762" flipV="1">
            <a:off x="11560713" y="2030422"/>
            <a:ext cx="1011795" cy="696741"/>
          </a:xfrm>
          <a:prstGeom prst="rect">
            <a:avLst/>
          </a:prstGeom>
        </p:spPr>
      </p:pic>
      <p:pic>
        <p:nvPicPr>
          <p:cNvPr id="103" name="Picture 103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 rot="-1921534">
            <a:off x="4906680" y="2494334"/>
            <a:ext cx="1468457" cy="1439088"/>
          </a:xfrm>
          <a:prstGeom prst="rect">
            <a:avLst/>
          </a:prstGeom>
        </p:spPr>
      </p:pic>
      <p:sp>
        <p:nvSpPr>
          <p:cNvPr id="104" name="TextBox 104"/>
          <p:cNvSpPr txBox="1"/>
          <p:nvPr/>
        </p:nvSpPr>
        <p:spPr>
          <a:xfrm>
            <a:off x="3817368" y="4909850"/>
            <a:ext cx="10077626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72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00" b="1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cs typeface="+mn-ea"/>
                <a:sym typeface="+mn-lt"/>
              </a:rPr>
              <a:t>ẢNH HƯỞNG CỦA NỒNG ĐỘ</a:t>
            </a:r>
          </a:p>
        </p:txBody>
      </p:sp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75172022"/>
      </p:ext>
    </p:extLst>
  </p:cSld>
  <p:clrMapOvr>
    <a:masterClrMapping/>
  </p:clrMapOvr>
  <p:transition spd="slow">
    <p:push dir="u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Picture 104">
            <a:extLst>
              <a:ext uri="{FF2B5EF4-FFF2-40B4-BE49-F238E27FC236}">
                <a16:creationId xmlns:a16="http://schemas.microsoft.com/office/drawing/2014/main" id="{70C048A5-914F-25A0-3E3B-2721B7979A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9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116" name="Ảnh hưởng của nồng độ">
            <a:hlinkClick r:id="" action="ppaction://media"/>
            <a:extLst>
              <a:ext uri="{FF2B5EF4-FFF2-40B4-BE49-F238E27FC236}">
                <a16:creationId xmlns:a16="http://schemas.microsoft.com/office/drawing/2014/main" id="{618880C9-D94A-0703-2797-CB83CEA8EE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558537" y="1419581"/>
            <a:ext cx="13239689" cy="7447324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249995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20" fill="hold"/>
                                        <p:tgtEl>
                                          <p:spTgt spid="1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6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Picture 116">
            <a:extLst>
              <a:ext uri="{FF2B5EF4-FFF2-40B4-BE49-F238E27FC236}">
                <a16:creationId xmlns:a16="http://schemas.microsoft.com/office/drawing/2014/main" id="{4050B61E-B5A0-3614-03BB-9F10B1A05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sp>
        <p:nvSpPr>
          <p:cNvPr id="57" name="AutoShape 57"/>
          <p:cNvSpPr/>
          <p:nvPr/>
        </p:nvSpPr>
        <p:spPr>
          <a:xfrm rot="-8791684">
            <a:off x="8604721" y="3770665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58" name="AutoShape 58"/>
          <p:cNvSpPr/>
          <p:nvPr/>
        </p:nvSpPr>
        <p:spPr>
          <a:xfrm rot="-2000892">
            <a:off x="5923015" y="3770665"/>
            <a:ext cx="3145302" cy="0"/>
          </a:xfrm>
          <a:prstGeom prst="line">
            <a:avLst/>
          </a:prstGeom>
          <a:ln w="47625" cap="flat">
            <a:solidFill>
              <a:srgbClr val="E76262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grpSp>
        <p:nvGrpSpPr>
          <p:cNvPr id="59" name="Group 59"/>
          <p:cNvGrpSpPr/>
          <p:nvPr/>
        </p:nvGrpSpPr>
        <p:grpSpPr>
          <a:xfrm>
            <a:off x="7862637" y="2179520"/>
            <a:ext cx="1902518" cy="1902518"/>
            <a:chOff x="0" y="0"/>
            <a:chExt cx="812800" cy="812800"/>
          </a:xfrm>
        </p:grpSpPr>
        <p:sp>
          <p:nvSpPr>
            <p:cNvPr id="60" name="Freeform 6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76200" y="-57150"/>
              <a:ext cx="660400" cy="79375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979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999" b="0" i="0" u="none" strike="noStrike" kern="1200" cap="none" spc="0" normalizeH="0" baseline="0" noProof="0" dirty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03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409896" y="4661839"/>
            <a:ext cx="13209975" cy="3579412"/>
            <a:chOff x="0" y="0"/>
            <a:chExt cx="3393203" cy="405776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3393203" cy="405776"/>
            </a:xfrm>
            <a:custGeom>
              <a:avLst/>
              <a:gdLst/>
              <a:ahLst/>
              <a:cxnLst/>
              <a:rect l="l" t="t" r="r" b="b"/>
              <a:pathLst>
                <a:path w="3393203" h="405776">
                  <a:moveTo>
                    <a:pt x="71033" y="0"/>
                  </a:moveTo>
                  <a:lnTo>
                    <a:pt x="3322170" y="0"/>
                  </a:lnTo>
                  <a:cubicBezTo>
                    <a:pt x="3341010" y="0"/>
                    <a:pt x="3359077" y="7484"/>
                    <a:pt x="3372398" y="20805"/>
                  </a:cubicBezTo>
                  <a:cubicBezTo>
                    <a:pt x="3385720" y="34126"/>
                    <a:pt x="3393203" y="52194"/>
                    <a:pt x="3393203" y="71033"/>
                  </a:cubicBezTo>
                  <a:lnTo>
                    <a:pt x="3393203" y="334743"/>
                  </a:lnTo>
                  <a:cubicBezTo>
                    <a:pt x="3393203" y="353582"/>
                    <a:pt x="3385720" y="371650"/>
                    <a:pt x="3372398" y="384971"/>
                  </a:cubicBezTo>
                  <a:cubicBezTo>
                    <a:pt x="3359077" y="398292"/>
                    <a:pt x="3341010" y="405776"/>
                    <a:pt x="3322170" y="405776"/>
                  </a:cubicBezTo>
                  <a:lnTo>
                    <a:pt x="71033" y="405776"/>
                  </a:lnTo>
                  <a:cubicBezTo>
                    <a:pt x="52194" y="405776"/>
                    <a:pt x="34126" y="398292"/>
                    <a:pt x="20805" y="384971"/>
                  </a:cubicBezTo>
                  <a:cubicBezTo>
                    <a:pt x="7484" y="371650"/>
                    <a:pt x="0" y="353582"/>
                    <a:pt x="0" y="334743"/>
                  </a:cubicBezTo>
                  <a:lnTo>
                    <a:pt x="0" y="71033"/>
                  </a:lnTo>
                  <a:cubicBezTo>
                    <a:pt x="0" y="52194"/>
                    <a:pt x="7484" y="34126"/>
                    <a:pt x="20805" y="20805"/>
                  </a:cubicBezTo>
                  <a:cubicBezTo>
                    <a:pt x="34126" y="7484"/>
                    <a:pt x="52194" y="0"/>
                    <a:pt x="7103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2975" tIns="42975" rIns="42975" bIns="4297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1910158" flipH="1">
            <a:off x="14993395" y="8297959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2594059" y="1664166"/>
            <a:ext cx="1011795" cy="696741"/>
          </a:xfrm>
          <a:prstGeom prst="rect">
            <a:avLst/>
          </a:prstGeom>
        </p:spPr>
      </p:pic>
      <p:sp>
        <p:nvSpPr>
          <p:cNvPr id="104" name="TextBox 104"/>
          <p:cNvSpPr txBox="1"/>
          <p:nvPr/>
        </p:nvSpPr>
        <p:spPr>
          <a:xfrm>
            <a:off x="3817368" y="4909850"/>
            <a:ext cx="10077626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72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600" b="1" dirty="0">
                <a:solidFill>
                  <a:srgbClr val="503D36"/>
                </a:solidFill>
                <a:latin typeface="Cambria"/>
                <a:ea typeface="Cambria"/>
                <a:cs typeface="+mn-ea"/>
                <a:sym typeface="+mn-lt"/>
              </a:rPr>
              <a:t>ẢNH HƯỞNG CỦA NỒNG ĐỘ</a:t>
            </a:r>
            <a:endParaRPr kumimoji="0" lang="en-US" sz="5600" b="1" i="0" u="none" strike="noStrike" kern="1200" cap="none" spc="0" normalizeH="0" baseline="0" noProof="0" dirty="0">
              <a:ln>
                <a:noFill/>
              </a:ln>
              <a:solidFill>
                <a:srgbClr val="503D36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05" name="TextBox 105"/>
          <p:cNvSpPr txBox="1"/>
          <p:nvPr/>
        </p:nvSpPr>
        <p:spPr>
          <a:xfrm>
            <a:off x="2801651" y="5803836"/>
            <a:ext cx="12465274" cy="2309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cs"/>
              </a:rPr>
              <a:t>Khi tăng hoặc giảm nồng độ một chất trong cân bằng thì cân bằng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cs"/>
              </a:rPr>
              <a:t>chuyển dịch theo chiều làm giảm tác động của việc tăng hoặc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cs"/>
              </a:rPr>
              <a:t> 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cs"/>
              </a:rPr>
              <a:t>giảm nồng độ của chất đó, nghĩa là cân bằng sẽ chuyển dịch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cs"/>
              </a:rPr>
              <a:t> 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cs"/>
              </a:rPr>
              <a:t>tương ứng theo chiều làm giảm hoặc tăng nồng độ của chất đó.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latin typeface="Cambria"/>
              <a:ea typeface="Cambria"/>
              <a:cs typeface="+mn-cs"/>
            </a:endParaRPr>
          </a:p>
        </p:txBody>
      </p:sp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82011280"/>
      </p:ext>
    </p:extLst>
  </p:cSld>
  <p:clrMapOvr>
    <a:masterClrMapping/>
  </p:clrMapOvr>
  <p:transition spd="slow">
    <p:push dir="u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Picture 63">
            <a:extLst>
              <a:ext uri="{FF2B5EF4-FFF2-40B4-BE49-F238E27FC236}">
                <a16:creationId xmlns:a16="http://schemas.microsoft.com/office/drawing/2014/main" id="{5D7967A8-FA4D-634E-EF0B-9C8FEAADD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564542" y="3904500"/>
            <a:ext cx="2186870" cy="1191585"/>
            <a:chOff x="0" y="0"/>
            <a:chExt cx="595553" cy="32450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666322" y="3992410"/>
            <a:ext cx="1998307" cy="1015766"/>
            <a:chOff x="0" y="0"/>
            <a:chExt cx="544201" cy="276625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>
              <a:solidFill>
                <a:srgbClr val="FCF4E8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1910158" flipH="1">
            <a:off x="15106347" y="8479230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1200944" y="8707997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grpSp>
        <p:nvGrpSpPr>
          <p:cNvPr id="121" name="Group 109">
            <a:extLst>
              <a:ext uri="{FF2B5EF4-FFF2-40B4-BE49-F238E27FC236}">
                <a16:creationId xmlns:a16="http://schemas.microsoft.com/office/drawing/2014/main" id="{71989255-CD7A-BA74-1636-283C637B759D}"/>
              </a:ext>
            </a:extLst>
          </p:cNvPr>
          <p:cNvGrpSpPr/>
          <p:nvPr/>
        </p:nvGrpSpPr>
        <p:grpSpPr>
          <a:xfrm>
            <a:off x="4341253" y="1156792"/>
            <a:ext cx="8688245" cy="881645"/>
            <a:chOff x="0" y="0"/>
            <a:chExt cx="2686494" cy="406400"/>
          </a:xfrm>
        </p:grpSpPr>
        <p:sp>
          <p:nvSpPr>
            <p:cNvPr id="122" name="Freeform 110">
              <a:extLst>
                <a:ext uri="{FF2B5EF4-FFF2-40B4-BE49-F238E27FC236}">
                  <a16:creationId xmlns:a16="http://schemas.microsoft.com/office/drawing/2014/main" id="{783D7F75-1BB3-4C13-1D2E-631D98FA079D}"/>
                </a:ext>
              </a:extLst>
            </p:cNvPr>
            <p:cNvSpPr/>
            <p:nvPr/>
          </p:nvSpPr>
          <p:spPr>
            <a:xfrm>
              <a:off x="0" y="0"/>
              <a:ext cx="2686494" cy="406400"/>
            </a:xfrm>
            <a:custGeom>
              <a:avLst/>
              <a:gdLst/>
              <a:ahLst/>
              <a:cxnLst/>
              <a:rect l="l" t="t" r="r" b="b"/>
              <a:pathLst>
                <a:path w="2686494" h="406400">
                  <a:moveTo>
                    <a:pt x="75899" y="0"/>
                  </a:moveTo>
                  <a:lnTo>
                    <a:pt x="2610595" y="0"/>
                  </a:lnTo>
                  <a:cubicBezTo>
                    <a:pt x="2652513" y="0"/>
                    <a:pt x="2686494" y="33981"/>
                    <a:pt x="2686494" y="75899"/>
                  </a:cubicBezTo>
                  <a:lnTo>
                    <a:pt x="2686494" y="330501"/>
                  </a:lnTo>
                  <a:cubicBezTo>
                    <a:pt x="2686494" y="372419"/>
                    <a:pt x="2652513" y="406400"/>
                    <a:pt x="2610595" y="406400"/>
                  </a:cubicBezTo>
                  <a:lnTo>
                    <a:pt x="75899" y="406400"/>
                  </a:lnTo>
                  <a:cubicBezTo>
                    <a:pt x="33981" y="406400"/>
                    <a:pt x="0" y="372419"/>
                    <a:pt x="0" y="330501"/>
                  </a:cubicBezTo>
                  <a:lnTo>
                    <a:pt x="0" y="75899"/>
                  </a:lnTo>
                  <a:cubicBezTo>
                    <a:pt x="0" y="33981"/>
                    <a:pt x="33981" y="0"/>
                    <a:pt x="75899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23" name="TextBox 111">
              <a:extLst>
                <a:ext uri="{FF2B5EF4-FFF2-40B4-BE49-F238E27FC236}">
                  <a16:creationId xmlns:a16="http://schemas.microsoft.com/office/drawing/2014/main" id="{B0FBA344-6CCA-9C7F-0318-5DE7430AB193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124" name="TextBox 112">
            <a:extLst>
              <a:ext uri="{FF2B5EF4-FFF2-40B4-BE49-F238E27FC236}">
                <a16:creationId xmlns:a16="http://schemas.microsoft.com/office/drawing/2014/main" id="{8B89B02F-7A2D-6E9F-D78E-91650F0A26D6}"/>
              </a:ext>
            </a:extLst>
          </p:cNvPr>
          <p:cNvSpPr txBox="1"/>
          <p:nvPr/>
        </p:nvSpPr>
        <p:spPr>
          <a:xfrm>
            <a:off x="3800574" y="1240384"/>
            <a:ext cx="9431499" cy="670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ẢNH HƯỞNG CỦA NỒNG ĐỘ</a:t>
            </a:r>
          </a:p>
        </p:txBody>
      </p:sp>
      <p:grpSp>
        <p:nvGrpSpPr>
          <p:cNvPr id="57" name="Group 91">
            <a:extLst>
              <a:ext uri="{FF2B5EF4-FFF2-40B4-BE49-F238E27FC236}">
                <a16:creationId xmlns:a16="http://schemas.microsoft.com/office/drawing/2014/main" id="{6F6C1466-DA9D-7C33-2220-B4E9E94D14CC}"/>
              </a:ext>
            </a:extLst>
          </p:cNvPr>
          <p:cNvGrpSpPr/>
          <p:nvPr/>
        </p:nvGrpSpPr>
        <p:grpSpPr>
          <a:xfrm>
            <a:off x="2668976" y="3035399"/>
            <a:ext cx="5714098" cy="5581154"/>
            <a:chOff x="0" y="0"/>
            <a:chExt cx="1504948" cy="1219628"/>
          </a:xfrm>
        </p:grpSpPr>
        <p:sp>
          <p:nvSpPr>
            <p:cNvPr id="58" name="Freeform 92">
              <a:extLst>
                <a:ext uri="{FF2B5EF4-FFF2-40B4-BE49-F238E27FC236}">
                  <a16:creationId xmlns:a16="http://schemas.microsoft.com/office/drawing/2014/main" id="{C92AB3D5-4911-FA4F-C240-06A232B90B70}"/>
                </a:ext>
              </a:extLst>
            </p:cNvPr>
            <p:cNvSpPr/>
            <p:nvPr/>
          </p:nvSpPr>
          <p:spPr>
            <a:xfrm>
              <a:off x="0" y="0"/>
              <a:ext cx="1504948" cy="1219628"/>
            </a:xfrm>
            <a:custGeom>
              <a:avLst/>
              <a:gdLst/>
              <a:ahLst/>
              <a:cxnLst/>
              <a:rect l="l" t="t" r="r" b="b"/>
              <a:pathLst>
                <a:path w="1504948" h="1219628">
                  <a:moveTo>
                    <a:pt x="81293" y="0"/>
                  </a:moveTo>
                  <a:lnTo>
                    <a:pt x="1423655" y="0"/>
                  </a:lnTo>
                  <a:cubicBezTo>
                    <a:pt x="1445215" y="0"/>
                    <a:pt x="1465892" y="8565"/>
                    <a:pt x="1481138" y="23810"/>
                  </a:cubicBezTo>
                  <a:cubicBezTo>
                    <a:pt x="1496383" y="39055"/>
                    <a:pt x="1504948" y="59733"/>
                    <a:pt x="1504948" y="81293"/>
                  </a:cubicBezTo>
                  <a:lnTo>
                    <a:pt x="1504948" y="1138335"/>
                  </a:lnTo>
                  <a:cubicBezTo>
                    <a:pt x="1504948" y="1183232"/>
                    <a:pt x="1468552" y="1219628"/>
                    <a:pt x="1423655" y="1219628"/>
                  </a:cubicBezTo>
                  <a:lnTo>
                    <a:pt x="81293" y="1219628"/>
                  </a:lnTo>
                  <a:cubicBezTo>
                    <a:pt x="36396" y="1219628"/>
                    <a:pt x="0" y="1183232"/>
                    <a:pt x="0" y="1138335"/>
                  </a:cubicBezTo>
                  <a:lnTo>
                    <a:pt x="0" y="81293"/>
                  </a:lnTo>
                  <a:cubicBezTo>
                    <a:pt x="0" y="36396"/>
                    <a:pt x="36396" y="0"/>
                    <a:pt x="8129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60" name="TextBox 93">
              <a:extLst>
                <a:ext uri="{FF2B5EF4-FFF2-40B4-BE49-F238E27FC236}">
                  <a16:creationId xmlns:a16="http://schemas.microsoft.com/office/drawing/2014/main" id="{5498CCFA-898F-D607-9617-88A81BECA9BC}"/>
                </a:ext>
              </a:extLst>
            </p:cNvPr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61" name="Group 95">
            <a:extLst>
              <a:ext uri="{FF2B5EF4-FFF2-40B4-BE49-F238E27FC236}">
                <a16:creationId xmlns:a16="http://schemas.microsoft.com/office/drawing/2014/main" id="{98BC4F1A-F4BA-7E05-ECA0-D050BC6B0E55}"/>
              </a:ext>
            </a:extLst>
          </p:cNvPr>
          <p:cNvGrpSpPr/>
          <p:nvPr/>
        </p:nvGrpSpPr>
        <p:grpSpPr>
          <a:xfrm>
            <a:off x="3459858" y="2656351"/>
            <a:ext cx="4105761" cy="748940"/>
            <a:chOff x="0" y="0"/>
            <a:chExt cx="1222028" cy="222913"/>
          </a:xfrm>
        </p:grpSpPr>
        <p:sp>
          <p:nvSpPr>
            <p:cNvPr id="62" name="Freeform 96">
              <a:extLst>
                <a:ext uri="{FF2B5EF4-FFF2-40B4-BE49-F238E27FC236}">
                  <a16:creationId xmlns:a16="http://schemas.microsoft.com/office/drawing/2014/main" id="{7CCF8C33-D539-846B-BA03-040860B20DCC}"/>
                </a:ext>
              </a:extLst>
            </p:cNvPr>
            <p:cNvSpPr/>
            <p:nvPr/>
          </p:nvSpPr>
          <p:spPr>
            <a:xfrm>
              <a:off x="0" y="0"/>
              <a:ext cx="1222028" cy="222913"/>
            </a:xfrm>
            <a:custGeom>
              <a:avLst/>
              <a:gdLst/>
              <a:ahLst/>
              <a:cxnLst/>
              <a:rect l="l" t="t" r="r" b="b"/>
              <a:pathLst>
                <a:path w="1222028" h="222913">
                  <a:moveTo>
                    <a:pt x="111456" y="0"/>
                  </a:moveTo>
                  <a:lnTo>
                    <a:pt x="1110572" y="0"/>
                  </a:lnTo>
                  <a:cubicBezTo>
                    <a:pt x="1140132" y="0"/>
                    <a:pt x="1168481" y="11743"/>
                    <a:pt x="1189384" y="32645"/>
                  </a:cubicBezTo>
                  <a:cubicBezTo>
                    <a:pt x="1210286" y="53547"/>
                    <a:pt x="1222028" y="81896"/>
                    <a:pt x="1222028" y="111456"/>
                  </a:cubicBezTo>
                  <a:lnTo>
                    <a:pt x="1222028" y="111456"/>
                  </a:lnTo>
                  <a:cubicBezTo>
                    <a:pt x="1222028" y="141016"/>
                    <a:pt x="1210286" y="169366"/>
                    <a:pt x="1189384" y="190268"/>
                  </a:cubicBezTo>
                  <a:cubicBezTo>
                    <a:pt x="1168481" y="211170"/>
                    <a:pt x="1140132" y="222913"/>
                    <a:pt x="1110572" y="222913"/>
                  </a:cubicBezTo>
                  <a:lnTo>
                    <a:pt x="111456" y="222913"/>
                  </a:lnTo>
                  <a:cubicBezTo>
                    <a:pt x="81896" y="222913"/>
                    <a:pt x="53547" y="211170"/>
                    <a:pt x="32645" y="190268"/>
                  </a:cubicBezTo>
                  <a:cubicBezTo>
                    <a:pt x="11743" y="169366"/>
                    <a:pt x="0" y="141016"/>
                    <a:pt x="0" y="111456"/>
                  </a:cubicBezTo>
                  <a:lnTo>
                    <a:pt x="0" y="111456"/>
                  </a:lnTo>
                  <a:cubicBezTo>
                    <a:pt x="0" y="81896"/>
                    <a:pt x="11743" y="53547"/>
                    <a:pt x="32645" y="32645"/>
                  </a:cubicBezTo>
                  <a:cubicBezTo>
                    <a:pt x="53547" y="11743"/>
                    <a:pt x="81896" y="0"/>
                    <a:pt x="111456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srgbClr val="EEECE1">
                      <a:lumMod val="25000"/>
                    </a:srgbClr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LƯU Ý</a:t>
              </a:r>
            </a:p>
          </p:txBody>
        </p:sp>
        <p:sp>
          <p:nvSpPr>
            <p:cNvPr id="63" name="TextBox 97">
              <a:extLst>
                <a:ext uri="{FF2B5EF4-FFF2-40B4-BE49-F238E27FC236}">
                  <a16:creationId xmlns:a16="http://schemas.microsoft.com/office/drawing/2014/main" id="{4CBBC633-69CD-CA3B-F4CE-8F667FFB63F3}"/>
                </a:ext>
              </a:extLst>
            </p:cNvPr>
            <p:cNvSpPr txBox="1"/>
            <p:nvPr/>
          </p:nvSpPr>
          <p:spPr>
            <a:xfrm>
              <a:off x="0" y="-66675"/>
              <a:ext cx="812800" cy="879475"/>
            </a:xfrm>
            <a:prstGeom prst="rect">
              <a:avLst/>
            </a:prstGeom>
          </p:spPr>
          <p:txBody>
            <a:bodyPr lIns="44952" tIns="44952" rIns="44952" bIns="4495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42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503D36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pic>
        <p:nvPicPr>
          <p:cNvPr id="98" name="Picture 120">
            <a:extLst>
              <a:ext uri="{FF2B5EF4-FFF2-40B4-BE49-F238E27FC236}">
                <a16:creationId xmlns:a16="http://schemas.microsoft.com/office/drawing/2014/main" id="{C429B45C-6FA5-180C-CE9A-358FA5C0F25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r="43957"/>
          <a:stretch>
            <a:fillRect/>
          </a:stretch>
        </p:blipFill>
        <p:spPr>
          <a:xfrm flipH="1">
            <a:off x="7715808" y="7407630"/>
            <a:ext cx="1024608" cy="1889671"/>
          </a:xfrm>
          <a:prstGeom prst="rect">
            <a:avLst/>
          </a:prstGeom>
        </p:spPr>
      </p:pic>
      <p:sp>
        <p:nvSpPr>
          <p:cNvPr id="116" name="TextBox 125">
            <a:extLst>
              <a:ext uri="{FF2B5EF4-FFF2-40B4-BE49-F238E27FC236}">
                <a16:creationId xmlns:a16="http://schemas.microsoft.com/office/drawing/2014/main" id="{8DF274FD-A97C-5778-C5AB-6189D79FDF30}"/>
              </a:ext>
            </a:extLst>
          </p:cNvPr>
          <p:cNvSpPr txBox="1"/>
          <p:nvPr/>
        </p:nvSpPr>
        <p:spPr>
          <a:xfrm>
            <a:off x="2896940" y="3856206"/>
            <a:ext cx="5255804" cy="38779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 rtl="0"/>
            <a:r>
              <a:rPr lang="vi-VN" sz="3600" b="0" i="0" dirty="0">
                <a:solidFill>
                  <a:srgbClr val="4A452A"/>
                </a:solidFill>
                <a:effectLst/>
                <a:latin typeface="+mj-lt"/>
              </a:rPr>
              <a:t>Nếu trong hệ cân bằng có chất rắn thì việc thêm hoặc bớt lượng</a:t>
            </a:r>
            <a:r>
              <a:rPr lang="en-US" sz="3600" b="0" i="0" dirty="0">
                <a:solidFill>
                  <a:srgbClr val="4A452A"/>
                </a:solidFill>
                <a:effectLst/>
                <a:latin typeface="+mj-lt"/>
              </a:rPr>
              <a:t> </a:t>
            </a:r>
            <a:r>
              <a:rPr lang="vi-VN" sz="3600" b="0" i="0" dirty="0">
                <a:solidFill>
                  <a:srgbClr val="4A452A"/>
                </a:solidFill>
                <a:effectLst/>
                <a:latin typeface="+mj-lt"/>
              </a:rPr>
              <a:t>chất rắn hầu như không ảnh hưởng đến trạng thái cân bằng của hệ,</a:t>
            </a:r>
          </a:p>
          <a:p>
            <a:pPr algn="just" rtl="0"/>
            <a:r>
              <a:rPr lang="vi-VN" sz="3600" b="0" i="0" dirty="0">
                <a:solidFill>
                  <a:srgbClr val="4A452A"/>
                </a:solidFill>
                <a:effectLst/>
                <a:latin typeface="+mj-lt"/>
              </a:rPr>
              <a:t>nghĩa là cân bằng không chuyển dịch.</a:t>
            </a:r>
          </a:p>
        </p:txBody>
      </p:sp>
      <p:pic>
        <p:nvPicPr>
          <p:cNvPr id="117" name="Picture 4">
            <a:extLst>
              <a:ext uri="{FF2B5EF4-FFF2-40B4-BE49-F238E27FC236}">
                <a16:creationId xmlns:a16="http://schemas.microsoft.com/office/drawing/2014/main" id="{9CE4CC81-8E5E-0925-A0B1-4536DC93C19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0724477" y="3904500"/>
            <a:ext cx="3283579" cy="3301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1738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Picture 116">
            <a:extLst>
              <a:ext uri="{FF2B5EF4-FFF2-40B4-BE49-F238E27FC236}">
                <a16:creationId xmlns:a16="http://schemas.microsoft.com/office/drawing/2014/main" id="{4050B61E-B5A0-3614-03BB-9F10B1A05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508857" y="-400614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59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553970" y="1470991"/>
            <a:ext cx="1333571" cy="7134327"/>
            <a:chOff x="-143427" y="-1"/>
            <a:chExt cx="1778094" cy="9512435"/>
          </a:xfrm>
        </p:grpSpPr>
        <p:sp>
          <p:nvSpPr>
            <p:cNvPr id="41" name="TextBox 41"/>
            <p:cNvSpPr txBox="1"/>
            <p:nvPr/>
          </p:nvSpPr>
          <p:spPr>
            <a:xfrm rot="16200000">
              <a:off x="508044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16200000">
              <a:off x="508045" y="-65147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16200000">
              <a:off x="508045" y="47819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16200000">
              <a:off x="5080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16200000">
              <a:off x="5080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16200000">
              <a:off x="508045" y="38671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16200000">
              <a:off x="508045" y="499683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16200000">
              <a:off x="5080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16200000">
              <a:off x="5080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93" name="Freeform 9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96" name="Freeform 9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endParaRPr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1910158" flipH="1">
            <a:off x="14993395" y="8297959"/>
            <a:ext cx="1011795" cy="696741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7"/>
          <a:srcRect t="17398" r="65930" b="54795"/>
          <a:stretch>
            <a:fillRect/>
          </a:stretch>
        </p:blipFill>
        <p:spPr>
          <a:xfrm rot="-9330707" flipH="1" flipV="1">
            <a:off x="2594059" y="1664166"/>
            <a:ext cx="1011795" cy="69674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>
            <a:off x="601595" y="1690137"/>
            <a:ext cx="1333571" cy="7134326"/>
            <a:chOff x="8973" y="0"/>
            <a:chExt cx="1778094" cy="9512434"/>
          </a:xfrm>
        </p:grpSpPr>
        <p:sp>
          <p:nvSpPr>
            <p:cNvPr id="107" name="TextBox 107"/>
            <p:cNvSpPr txBox="1"/>
            <p:nvPr/>
          </p:nvSpPr>
          <p:spPr>
            <a:xfrm rot="5400000">
              <a:off x="660444" y="-65147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5" y="47818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5" y="1607849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0" name="TextBox 110"/>
            <p:cNvSpPr txBox="1"/>
            <p:nvPr/>
          </p:nvSpPr>
          <p:spPr>
            <a:xfrm rot="5400000">
              <a:off x="660445" y="2737511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1" name="TextBox 111"/>
            <p:cNvSpPr txBox="1"/>
            <p:nvPr/>
          </p:nvSpPr>
          <p:spPr>
            <a:xfrm rot="5400000">
              <a:off x="660445" y="386717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 rot="5400000">
              <a:off x="660445" y="4996830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3" name="TextBox 113"/>
            <p:cNvSpPr txBox="1"/>
            <p:nvPr/>
          </p:nvSpPr>
          <p:spPr>
            <a:xfrm rot="5400000">
              <a:off x="660445" y="612649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4" name="TextBox 114"/>
            <p:cNvSpPr txBox="1"/>
            <p:nvPr/>
          </p:nvSpPr>
          <p:spPr>
            <a:xfrm rot="5400000">
              <a:off x="660445" y="725615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 rot="5400000">
              <a:off x="660445" y="8385812"/>
              <a:ext cx="475151" cy="17780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1138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132" b="0" i="0" u="none" strike="noStrike" kern="1200" cap="none" spc="0" normalizeH="0" baseline="0" noProof="0">
                  <a:ln>
                    <a:noFill/>
                  </a:ln>
                  <a:solidFill>
                    <a:srgbClr val="503D36"/>
                  </a:solidFill>
                  <a:effectLst/>
                  <a:uLnTx/>
                  <a:uFillTx/>
                  <a:latin typeface="Cambria"/>
                  <a:ea typeface="Cambria"/>
                  <a:cs typeface="+mn-ea"/>
                  <a:sym typeface="+mn-lt"/>
                </a:rPr>
                <a:t>)</a:t>
              </a:r>
            </a:p>
          </p:txBody>
        </p:sp>
      </p:grpSp>
      <p:sp>
        <p:nvSpPr>
          <p:cNvPr id="98" name="Rectangle: Rounded Corners 97">
            <a:extLst>
              <a:ext uri="{FF2B5EF4-FFF2-40B4-BE49-F238E27FC236}">
                <a16:creationId xmlns:a16="http://schemas.microsoft.com/office/drawing/2014/main" id="{75F7B455-683D-AC08-8FD9-B024D1EB4A24}"/>
              </a:ext>
            </a:extLst>
          </p:cNvPr>
          <p:cNvSpPr/>
          <p:nvPr/>
        </p:nvSpPr>
        <p:spPr>
          <a:xfrm>
            <a:off x="10434203" y="2374419"/>
            <a:ext cx="5656211" cy="2673411"/>
          </a:xfrm>
          <a:prstGeom prst="roundRect">
            <a:avLst/>
          </a:prstGeom>
          <a:solidFill>
            <a:srgbClr val="F7EA5D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99" name="Rectangle: Rounded Corners 98">
            <a:extLst>
              <a:ext uri="{FF2B5EF4-FFF2-40B4-BE49-F238E27FC236}">
                <a16:creationId xmlns:a16="http://schemas.microsoft.com/office/drawing/2014/main" id="{B40EF472-DAAC-C31E-326A-6D233DBA6E37}"/>
              </a:ext>
            </a:extLst>
          </p:cNvPr>
          <p:cNvSpPr/>
          <p:nvPr/>
        </p:nvSpPr>
        <p:spPr>
          <a:xfrm>
            <a:off x="2253468" y="5380084"/>
            <a:ext cx="4759309" cy="32692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02" name="Rectangle: Rounded Corners 101">
            <a:extLst>
              <a:ext uri="{FF2B5EF4-FFF2-40B4-BE49-F238E27FC236}">
                <a16:creationId xmlns:a16="http://schemas.microsoft.com/office/drawing/2014/main" id="{8478B7CE-1783-B51A-41BD-7BD002C00F3E}"/>
              </a:ext>
            </a:extLst>
          </p:cNvPr>
          <p:cNvSpPr/>
          <p:nvPr/>
        </p:nvSpPr>
        <p:spPr>
          <a:xfrm>
            <a:off x="1904598" y="2579444"/>
            <a:ext cx="5320903" cy="2228075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pic>
        <p:nvPicPr>
          <p:cNvPr id="103" name="Picture 2">
            <a:extLst>
              <a:ext uri="{FF2B5EF4-FFF2-40B4-BE49-F238E27FC236}">
                <a16:creationId xmlns:a16="http://schemas.microsoft.com/office/drawing/2014/main" id="{0A5B319A-11D6-3486-93F5-40CBB99D9F0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7054393" y="3436516"/>
            <a:ext cx="2838860" cy="2976525"/>
          </a:xfrm>
          <a:prstGeom prst="rect">
            <a:avLst/>
          </a:prstGeom>
        </p:spPr>
      </p:pic>
      <p:pic>
        <p:nvPicPr>
          <p:cNvPr id="118" name="Picture 4">
            <a:extLst>
              <a:ext uri="{FF2B5EF4-FFF2-40B4-BE49-F238E27FC236}">
                <a16:creationId xmlns:a16="http://schemas.microsoft.com/office/drawing/2014/main" id="{FEB8EF92-14ED-BA4F-3089-5A318A9A69AC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484676" y="4425314"/>
            <a:ext cx="1607869" cy="1616687"/>
          </a:xfrm>
          <a:prstGeom prst="rect">
            <a:avLst/>
          </a:prstGeom>
        </p:spPr>
      </p:pic>
      <p:pic>
        <p:nvPicPr>
          <p:cNvPr id="120" name="Picture 13">
            <a:extLst>
              <a:ext uri="{FF2B5EF4-FFF2-40B4-BE49-F238E27FC236}">
                <a16:creationId xmlns:a16="http://schemas.microsoft.com/office/drawing/2014/main" id="{7293E316-613A-544E-D4D8-83988D0E9D85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14203" r="14599" b="26556"/>
          <a:stretch>
            <a:fillRect/>
          </a:stretch>
        </p:blipFill>
        <p:spPr>
          <a:xfrm rot="-8039919">
            <a:off x="14705051" y="838826"/>
            <a:ext cx="1922542" cy="1380797"/>
          </a:xfrm>
          <a:prstGeom prst="rect">
            <a:avLst/>
          </a:prstGeom>
        </p:spPr>
      </p:pic>
      <p:pic>
        <p:nvPicPr>
          <p:cNvPr id="121" name="Picture 14">
            <a:extLst>
              <a:ext uri="{FF2B5EF4-FFF2-40B4-BE49-F238E27FC236}">
                <a16:creationId xmlns:a16="http://schemas.microsoft.com/office/drawing/2014/main" id="{686878E9-46B3-4088-F06B-0CFB92F55B6C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 rot="3665642">
            <a:off x="3096283" y="1718629"/>
            <a:ext cx="541362" cy="741591"/>
          </a:xfrm>
          <a:prstGeom prst="rect">
            <a:avLst/>
          </a:prstGeom>
        </p:spPr>
      </p:pic>
      <p:pic>
        <p:nvPicPr>
          <p:cNvPr id="122" name="Picture 15">
            <a:extLst>
              <a:ext uri="{FF2B5EF4-FFF2-40B4-BE49-F238E27FC236}">
                <a16:creationId xmlns:a16="http://schemas.microsoft.com/office/drawing/2014/main" id="{54B71C6D-65DB-CF8B-B87A-49F14BC284A1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13476687" y="7219838"/>
            <a:ext cx="1474547" cy="1190697"/>
          </a:xfrm>
          <a:prstGeom prst="rect">
            <a:avLst/>
          </a:prstGeom>
        </p:spPr>
      </p:pic>
      <p:pic>
        <p:nvPicPr>
          <p:cNvPr id="123" name="Picture 17">
            <a:extLst>
              <a:ext uri="{FF2B5EF4-FFF2-40B4-BE49-F238E27FC236}">
                <a16:creationId xmlns:a16="http://schemas.microsoft.com/office/drawing/2014/main" id="{5C61EB15-BFA5-0356-4EE1-595B588E8F58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>
          <a:xfrm>
            <a:off x="4461085" y="8180395"/>
            <a:ext cx="2377681" cy="653862"/>
          </a:xfrm>
          <a:prstGeom prst="rect">
            <a:avLst/>
          </a:prstGeom>
        </p:spPr>
      </p:pic>
      <p:sp>
        <p:nvSpPr>
          <p:cNvPr id="124" name="TextBox 20">
            <a:extLst>
              <a:ext uri="{FF2B5EF4-FFF2-40B4-BE49-F238E27FC236}">
                <a16:creationId xmlns:a16="http://schemas.microsoft.com/office/drawing/2014/main" id="{F0CE93C4-8769-0F7B-74D9-FDC37F62183D}"/>
              </a:ext>
            </a:extLst>
          </p:cNvPr>
          <p:cNvSpPr txBox="1"/>
          <p:nvPr/>
        </p:nvSpPr>
        <p:spPr>
          <a:xfrm>
            <a:off x="2556033" y="5411951"/>
            <a:ext cx="4615845" cy="466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401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29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NGUYÊN LÝ LE CHATELIER</a:t>
            </a:r>
          </a:p>
        </p:txBody>
      </p:sp>
      <p:sp>
        <p:nvSpPr>
          <p:cNvPr id="125" name="TextBox 21">
            <a:extLst>
              <a:ext uri="{FF2B5EF4-FFF2-40B4-BE49-F238E27FC236}">
                <a16:creationId xmlns:a16="http://schemas.microsoft.com/office/drawing/2014/main" id="{06F4C454-B6B6-DC26-93C3-D20038D67DDE}"/>
              </a:ext>
            </a:extLst>
          </p:cNvPr>
          <p:cNvSpPr txBox="1"/>
          <p:nvPr/>
        </p:nvSpPr>
        <p:spPr>
          <a:xfrm>
            <a:off x="3555137" y="1291016"/>
            <a:ext cx="11014575" cy="833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53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47" normalizeH="0" baseline="0" noProof="0" dirty="0" err="1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Khái</a:t>
            </a:r>
            <a:r>
              <a:rPr kumimoji="0" lang="en-US" sz="6000" b="1" i="0" u="none" strike="noStrike" kern="1200" cap="none" spc="47" normalizeH="0" baseline="0" noProof="0" dirty="0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6000" b="1" i="0" u="none" strike="noStrike" kern="1200" cap="none" spc="47" normalizeH="0" baseline="0" noProof="0" dirty="0" err="1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niệm</a:t>
            </a:r>
            <a:r>
              <a:rPr kumimoji="0" lang="en-US" sz="6000" b="1" i="0" u="none" strike="noStrike" kern="1200" cap="none" spc="47" normalizeH="0" baseline="0" noProof="0" dirty="0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6000" b="1" i="0" u="none" strike="noStrike" kern="1200" cap="none" spc="47" normalizeH="0" baseline="0" noProof="0" dirty="0" err="1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về</a:t>
            </a:r>
            <a:r>
              <a:rPr kumimoji="0" lang="en-US" sz="6000" b="1" i="0" u="none" strike="noStrike" kern="1200" cap="none" spc="47" normalizeH="0" baseline="0" noProof="0" dirty="0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6000" b="1" i="0" u="none" strike="noStrike" kern="1200" cap="none" spc="47" normalizeH="0" baseline="0" noProof="0" dirty="0" err="1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6000" b="1" i="0" u="none" strike="noStrike" kern="1200" cap="none" spc="47" normalizeH="0" baseline="0" noProof="0" dirty="0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6000" b="1" i="0" u="none" strike="noStrike" kern="1200" cap="none" spc="47" normalizeH="0" baseline="0" noProof="0" dirty="0" err="1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6000" b="1" i="0" u="none" strike="noStrike" kern="1200" cap="none" spc="47" normalizeH="0" baseline="0" noProof="0" dirty="0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6000" b="1" i="0" u="none" strike="noStrike" kern="1200" cap="none" spc="47" normalizeH="0" baseline="0" noProof="0" dirty="0" err="1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hóa</a:t>
            </a:r>
            <a:r>
              <a:rPr kumimoji="0" lang="en-US" sz="6000" b="1" i="0" u="none" strike="noStrike" kern="1200" cap="none" spc="47" normalizeH="0" baseline="0" noProof="0" dirty="0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6000" b="1" i="0" u="none" strike="noStrike" kern="1200" cap="none" spc="47" normalizeH="0" baseline="0" noProof="0" dirty="0" err="1">
                <a:ln>
                  <a:noFill/>
                </a:ln>
                <a:solidFill>
                  <a:srgbClr val="007B7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học</a:t>
            </a:r>
            <a:endParaRPr kumimoji="0" lang="en-US" sz="6000" b="1" i="0" u="none" strike="noStrike" kern="1200" cap="none" spc="47" normalizeH="0" baseline="0" noProof="0" dirty="0">
              <a:ln>
                <a:noFill/>
              </a:ln>
              <a:solidFill>
                <a:srgbClr val="007B7E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26" name="TextBox 22">
            <a:extLst>
              <a:ext uri="{FF2B5EF4-FFF2-40B4-BE49-F238E27FC236}">
                <a16:creationId xmlns:a16="http://schemas.microsoft.com/office/drawing/2014/main" id="{42FE03E6-44FE-127B-DDB3-DD809AC64D99}"/>
              </a:ext>
            </a:extLst>
          </p:cNvPr>
          <p:cNvSpPr txBox="1"/>
          <p:nvPr/>
        </p:nvSpPr>
        <p:spPr>
          <a:xfrm>
            <a:off x="11222982" y="2544466"/>
            <a:ext cx="4449966" cy="436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3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24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 BẰNG HÓA HỌC</a:t>
            </a:r>
          </a:p>
        </p:txBody>
      </p:sp>
      <p:sp>
        <p:nvSpPr>
          <p:cNvPr id="127" name="TextBox 23">
            <a:extLst>
              <a:ext uri="{FF2B5EF4-FFF2-40B4-BE49-F238E27FC236}">
                <a16:creationId xmlns:a16="http://schemas.microsoft.com/office/drawing/2014/main" id="{2F02EFC9-8102-78BB-1739-C28EBF4DC55F}"/>
              </a:ext>
            </a:extLst>
          </p:cNvPr>
          <p:cNvSpPr txBox="1"/>
          <p:nvPr/>
        </p:nvSpPr>
        <p:spPr>
          <a:xfrm>
            <a:off x="10135285" y="5355752"/>
            <a:ext cx="4580713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6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2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Hằng</a:t>
            </a:r>
            <a:r>
              <a:rPr kumimoji="0" lang="en-US" sz="3200" b="1" i="0" u="none" strike="noStrike" kern="1200" cap="none" spc="2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2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số</a:t>
            </a:r>
            <a:r>
              <a:rPr kumimoji="0" lang="en-US" sz="3200" b="1" i="0" u="none" strike="noStrike" kern="1200" cap="none" spc="2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2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3200" b="1" i="0" u="none" strike="noStrike" kern="1200" cap="none" spc="2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3200" b="1" i="0" u="none" strike="noStrike" kern="1200" cap="none" spc="2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3200" b="1" i="0" u="none" strike="noStrike" kern="1200" cap="none" spc="2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K</a:t>
            </a:r>
            <a:r>
              <a:rPr kumimoji="0" lang="en-US" sz="3200" b="1" i="0" u="none" strike="noStrike" kern="1200" cap="none" spc="26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</a:t>
            </a:r>
          </a:p>
        </p:txBody>
      </p:sp>
      <p:sp>
        <p:nvSpPr>
          <p:cNvPr id="128" name="TextBox 24">
            <a:extLst>
              <a:ext uri="{FF2B5EF4-FFF2-40B4-BE49-F238E27FC236}">
                <a16:creationId xmlns:a16="http://schemas.microsoft.com/office/drawing/2014/main" id="{83A54CC7-6FE5-5EAA-3835-DDF2398C550F}"/>
              </a:ext>
            </a:extLst>
          </p:cNvPr>
          <p:cNvSpPr txBox="1"/>
          <p:nvPr/>
        </p:nvSpPr>
        <p:spPr>
          <a:xfrm>
            <a:off x="1821145" y="2799917"/>
            <a:ext cx="5329745" cy="4488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45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25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 ỨNG THUẬN NGHỊCH</a:t>
            </a:r>
          </a:p>
        </p:txBody>
      </p:sp>
      <p:sp>
        <p:nvSpPr>
          <p:cNvPr id="129" name="TextBox 25">
            <a:extLst>
              <a:ext uri="{FF2B5EF4-FFF2-40B4-BE49-F238E27FC236}">
                <a16:creationId xmlns:a16="http://schemas.microsoft.com/office/drawing/2014/main" id="{67289D1F-B364-C6EC-40F2-98096AFF50AB}"/>
              </a:ext>
            </a:extLst>
          </p:cNvPr>
          <p:cNvSpPr txBox="1"/>
          <p:nvPr/>
        </p:nvSpPr>
        <p:spPr>
          <a:xfrm>
            <a:off x="10718233" y="2960704"/>
            <a:ext cx="4734778" cy="2020618"/>
          </a:xfrm>
          <a:prstGeom prst="rect">
            <a:avLst/>
          </a:prstGeom>
          <a:ln>
            <a:noFill/>
            <a:prstDash val="dash"/>
          </a:ln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Là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trạng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thái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của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thuận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nghịch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.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Tốc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thuận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tốc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nghịch</a:t>
            </a:r>
            <a:r>
              <a:rPr kumimoji="0" lang="en-US" sz="2800" b="0" i="0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.</a:t>
            </a:r>
          </a:p>
        </p:txBody>
      </p:sp>
      <p:sp>
        <p:nvSpPr>
          <p:cNvPr id="130" name="TextBox 26">
            <a:extLst>
              <a:ext uri="{FF2B5EF4-FFF2-40B4-BE49-F238E27FC236}">
                <a16:creationId xmlns:a16="http://schemas.microsoft.com/office/drawing/2014/main" id="{F618D291-CD99-B232-5D65-0AC445C29867}"/>
              </a:ext>
            </a:extLst>
          </p:cNvPr>
          <p:cNvSpPr txBox="1"/>
          <p:nvPr/>
        </p:nvSpPr>
        <p:spPr>
          <a:xfrm>
            <a:off x="2079873" y="3223791"/>
            <a:ext cx="4890201" cy="1503553"/>
          </a:xfrm>
          <a:prstGeom prst="rect">
            <a:avLst/>
          </a:prstGeom>
          <a:ln>
            <a:noFill/>
            <a:prstDash val="dash"/>
          </a:ln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xảy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ra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theo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hai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chiều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trái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ngược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nhau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trong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cùng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một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điều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800" b="0" i="0" u="none" strike="noStrike" kern="1200" cap="none" spc="18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kiện</a:t>
            </a:r>
            <a:r>
              <a:rPr kumimoji="0" lang="en-US" sz="2800" b="0" i="0" u="none" strike="noStrike" kern="1200" cap="none" spc="18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.</a:t>
            </a:r>
          </a:p>
        </p:txBody>
      </p:sp>
      <p:sp>
        <p:nvSpPr>
          <p:cNvPr id="131" name="TextBox 27">
            <a:extLst>
              <a:ext uri="{FF2B5EF4-FFF2-40B4-BE49-F238E27FC236}">
                <a16:creationId xmlns:a16="http://schemas.microsoft.com/office/drawing/2014/main" id="{DF2E7A7C-640A-F6A5-11F3-744C0597CB37}"/>
              </a:ext>
            </a:extLst>
          </p:cNvPr>
          <p:cNvSpPr txBox="1"/>
          <p:nvPr/>
        </p:nvSpPr>
        <p:spPr>
          <a:xfrm>
            <a:off x="2456198" y="5938418"/>
            <a:ext cx="4347005" cy="2618345"/>
          </a:xfrm>
          <a:prstGeom prst="rect">
            <a:avLst/>
          </a:prstGeom>
          <a:ln>
            <a:noFill/>
            <a:prstDash val="lgDash"/>
          </a:ln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Một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ở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trạng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thái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,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khi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chịu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tác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động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bên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ngoài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như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biến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đổi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nồng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,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áp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suất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,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nhiệt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thì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sẽ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chuyển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dịch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theo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chiều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làm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giảm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tác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động</a:t>
            </a:r>
            <a:r>
              <a:rPr kumimoji="0" lang="en-US" sz="2400" b="0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0" u="none" strike="noStrike" kern="1200" cap="none" spc="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đó</a:t>
            </a:r>
            <a:endParaRPr kumimoji="0" lang="en-US" sz="2400" b="0" i="0" u="none" strike="noStrike" kern="1200" cap="none" spc="15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32" name="TextBox 28">
            <a:extLst>
              <a:ext uri="{FF2B5EF4-FFF2-40B4-BE49-F238E27FC236}">
                <a16:creationId xmlns:a16="http://schemas.microsoft.com/office/drawing/2014/main" id="{B97370A4-4108-099F-8BBE-FE9CA7F715BE}"/>
              </a:ext>
            </a:extLst>
          </p:cNvPr>
          <p:cNvSpPr txBox="1"/>
          <p:nvPr/>
        </p:nvSpPr>
        <p:spPr>
          <a:xfrm>
            <a:off x="8359044" y="5917816"/>
            <a:ext cx="2023071" cy="444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77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Lưu</a:t>
            </a: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ý</a:t>
            </a:r>
          </a:p>
        </p:txBody>
      </p:sp>
      <p:sp>
        <p:nvSpPr>
          <p:cNvPr id="133" name="TextBox 29">
            <a:extLst>
              <a:ext uri="{FF2B5EF4-FFF2-40B4-BE49-F238E27FC236}">
                <a16:creationId xmlns:a16="http://schemas.microsoft.com/office/drawing/2014/main" id="{163AB6B5-E4A6-D926-4FB3-5888C23C6986}"/>
              </a:ext>
            </a:extLst>
          </p:cNvPr>
          <p:cNvSpPr txBox="1"/>
          <p:nvPr/>
        </p:nvSpPr>
        <p:spPr>
          <a:xfrm>
            <a:off x="7913242" y="7677059"/>
            <a:ext cx="6953337" cy="128875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  <a:prstDash val="lgDash"/>
          </a:ln>
        </p:spPr>
        <p:txBody>
          <a:bodyPr wrap="square" lIns="0" tIns="0" rIns="0" bIns="0" rtlCol="0" anchor="t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Kc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phụ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thuộc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nhiệt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,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bản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chất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của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chất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ứng</a:t>
            </a:r>
            <a:endParaRPr kumimoji="0" lang="en-US" sz="2400" b="0" i="1" u="none" strike="noStrike" kern="1200" cap="none" spc="16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Cambria"/>
              <a:cs typeface="+mn-ea"/>
              <a:sym typeface="+mn-lt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Kc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không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phụ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thuộc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nồng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ban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đầu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.</a:t>
            </a:r>
          </a:p>
          <a:p>
            <a:pPr marL="285750" marR="0" lvl="0" indent="-2857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Không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diễn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nồng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chất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rắn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trong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kumimoji="0" lang="en-US" sz="2400" b="0" i="1" u="none" strike="noStrike" kern="1200" cap="none" spc="16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thức</a:t>
            </a:r>
            <a:r>
              <a:rPr kumimoji="0" lang="en-US" sz="2400" b="0" i="1" u="none" strike="noStrike" kern="1200" cap="none" spc="16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Cambria"/>
                <a:cs typeface="+mn-ea"/>
                <a:sym typeface="+mn-lt"/>
              </a:rPr>
              <a:t> </a:t>
            </a:r>
          </a:p>
        </p:txBody>
      </p:sp>
      <p:pic>
        <p:nvPicPr>
          <p:cNvPr id="134" name="Picture 133">
            <a:extLst>
              <a:ext uri="{FF2B5EF4-FFF2-40B4-BE49-F238E27FC236}">
                <a16:creationId xmlns:a16="http://schemas.microsoft.com/office/drawing/2014/main" id="{15BE569F-3524-6AE8-BCA4-EA2FCB3E4B2B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327822" y="5989802"/>
            <a:ext cx="3669038" cy="1615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966650"/>
      </p:ext>
    </p:extLst>
  </p:cSld>
  <p:clrMapOvr>
    <a:masterClrMapping/>
  </p:clrMapOvr>
  <p:transition spd="med">
    <p:wip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>
            <a:extLst>
              <a:ext uri="{FF2B5EF4-FFF2-40B4-BE49-F238E27FC236}">
                <a16:creationId xmlns:a16="http://schemas.microsoft.com/office/drawing/2014/main" id="{6FA67872-5148-B78F-D1EA-EDAE77468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270176" y="-349866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1" name="TextBox 41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</p:grpSp>
      <p:pic>
        <p:nvPicPr>
          <p:cNvPr id="50" name="Picture 5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1" name="Group 51"/>
          <p:cNvGrpSpPr/>
          <p:nvPr/>
        </p:nvGrpSpPr>
        <p:grpSpPr>
          <a:xfrm>
            <a:off x="1121447" y="91361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2618086"/>
            <a:ext cx="2186870" cy="1191585"/>
            <a:chOff x="0" y="0"/>
            <a:chExt cx="2915827" cy="1588780"/>
          </a:xfrm>
        </p:grpSpPr>
        <p:grpSp>
          <p:nvGrpSpPr>
            <p:cNvPr id="58" name="Group 58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59" name="Freeform 59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</p:sp>
          <p:sp>
            <p:nvSpPr>
              <p:cNvPr id="60" name="TextBox 6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1" name="Group 61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63" name="TextBox 63"/>
              <p:cNvSpPr txBox="1"/>
              <p:nvPr/>
            </p:nvSpPr>
            <p:spPr>
              <a:xfrm>
                <a:off x="0" y="-66675"/>
                <a:ext cx="812800" cy="8794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4200"/>
                  </a:lnSpc>
                </a:pPr>
                <a:endParaRPr lang="en-US" sz="3000" dirty="0">
                  <a:solidFill>
                    <a:srgbClr val="FFFFFF"/>
                  </a:solidFill>
                  <a:latin typeface="Sniglet"/>
                </a:endParaRPr>
              </a:p>
            </p:txBody>
          </p:sp>
        </p:grp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1" name="Group 91"/>
          <p:cNvGrpSpPr/>
          <p:nvPr/>
        </p:nvGrpSpPr>
        <p:grpSpPr>
          <a:xfrm>
            <a:off x="2167551" y="1493508"/>
            <a:ext cx="12892298" cy="1559273"/>
            <a:chOff x="0" y="-110148"/>
            <a:chExt cx="11733184" cy="1860247"/>
          </a:xfrm>
        </p:grpSpPr>
        <p:grpSp>
          <p:nvGrpSpPr>
            <p:cNvPr id="92" name="Group 92"/>
            <p:cNvGrpSpPr/>
            <p:nvPr/>
          </p:nvGrpSpPr>
          <p:grpSpPr>
            <a:xfrm>
              <a:off x="0" y="0"/>
              <a:ext cx="11733184" cy="1749090"/>
              <a:chOff x="0" y="0"/>
              <a:chExt cx="2686494" cy="400481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2686494" cy="400481"/>
              </a:xfrm>
              <a:custGeom>
                <a:avLst/>
                <a:gdLst/>
                <a:ahLst/>
                <a:cxnLst/>
                <a:rect l="l" t="t" r="r" b="b"/>
                <a:pathLst>
                  <a:path w="2686494" h="400481">
                    <a:moveTo>
                      <a:pt x="75899" y="0"/>
                    </a:moveTo>
                    <a:lnTo>
                      <a:pt x="2610595" y="0"/>
                    </a:lnTo>
                    <a:cubicBezTo>
                      <a:pt x="2652513" y="0"/>
                      <a:pt x="2686494" y="33981"/>
                      <a:pt x="2686494" y="75899"/>
                    </a:cubicBezTo>
                    <a:lnTo>
                      <a:pt x="2686494" y="324582"/>
                    </a:lnTo>
                    <a:cubicBezTo>
                      <a:pt x="2686494" y="366500"/>
                      <a:pt x="2652513" y="400481"/>
                      <a:pt x="2610595" y="400481"/>
                    </a:cubicBezTo>
                    <a:lnTo>
                      <a:pt x="75899" y="400481"/>
                    </a:lnTo>
                    <a:cubicBezTo>
                      <a:pt x="33981" y="400481"/>
                      <a:pt x="0" y="366500"/>
                      <a:pt x="0" y="324582"/>
                    </a:cubicBezTo>
                    <a:lnTo>
                      <a:pt x="0" y="75899"/>
                    </a:lnTo>
                    <a:cubicBezTo>
                      <a:pt x="0" y="33981"/>
                      <a:pt x="33981" y="0"/>
                      <a:pt x="75899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47625">
                <a:solidFill>
                  <a:srgbClr val="E76262"/>
                </a:solidFill>
              </a:ln>
            </p:spPr>
          </p:sp>
          <p:sp>
            <p:nvSpPr>
              <p:cNvPr id="94" name="TextBox 9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95" name="TextBox 95"/>
            <p:cNvSpPr txBox="1"/>
            <p:nvPr/>
          </p:nvSpPr>
          <p:spPr>
            <a:xfrm>
              <a:off x="129049" y="-110148"/>
              <a:ext cx="10848869" cy="18602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lvl="0" algn="ctr">
                <a:lnSpc>
                  <a:spcPct val="150000"/>
                </a:lnSpc>
                <a:spcBef>
                  <a:spcPct val="0"/>
                </a:spcBef>
              </a:pPr>
              <a:r>
                <a:rPr lang="en-US" sz="3600" b="1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Câu</a:t>
              </a:r>
              <a:r>
                <a:rPr lang="en-US" sz="3600" b="1" dirty="0">
                  <a:latin typeface="Cambria" panose="02040503050406030204" pitchFamily="18" charset="0"/>
                  <a:ea typeface="Cambria" panose="02040503050406030204" pitchFamily="18" charset="0"/>
                </a:rPr>
                <a:t> 1.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Hằng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số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K</a:t>
              </a:r>
              <a:r>
                <a:rPr lang="en-US" sz="3600" baseline="-25000" dirty="0">
                  <a:latin typeface="Cambria" panose="02040503050406030204" pitchFamily="18" charset="0"/>
                  <a:ea typeface="Cambria" panose="02040503050406030204" pitchFamily="18" charset="0"/>
                </a:rPr>
                <a:t>C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của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một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phản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ứng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thuận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nghịch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phụ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thuộc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vào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yếu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tố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nào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sau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đây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?</a:t>
              </a:r>
              <a:endParaRPr lang="en-US" sz="3600" dirty="0">
                <a:solidFill>
                  <a:srgbClr val="503D36"/>
                </a:solidFill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</p:grpSp>
      <p:pic>
        <p:nvPicPr>
          <p:cNvPr id="121" name="Picture 121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flipH="1">
            <a:off x="14195021" y="1585265"/>
            <a:ext cx="1850472" cy="1769514"/>
          </a:xfrm>
          <a:prstGeom prst="rect">
            <a:avLst/>
          </a:prstGeom>
        </p:spPr>
      </p:pic>
      <p:pic>
        <p:nvPicPr>
          <p:cNvPr id="129" name="Picture 12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r="36717" b="42966"/>
          <a:stretch>
            <a:fillRect/>
          </a:stretch>
        </p:blipFill>
        <p:spPr>
          <a:xfrm rot="-2035095">
            <a:off x="2333785" y="7841177"/>
            <a:ext cx="1040683" cy="900405"/>
          </a:xfrm>
          <a:prstGeom prst="rect">
            <a:avLst/>
          </a:prstGeom>
        </p:spPr>
      </p:pic>
      <p:grpSp>
        <p:nvGrpSpPr>
          <p:cNvPr id="131" name="Group 131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32" name="TextBox 132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3" name="TextBox 133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4" name="TextBox 134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5" name="TextBox 135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6" name="TextBox 136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7" name="TextBox 137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8" name="TextBox 138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9" name="TextBox 139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0" name="TextBox 140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</p:grpSp>
      <p:grpSp>
        <p:nvGrpSpPr>
          <p:cNvPr id="146" name="Group 109"/>
          <p:cNvGrpSpPr/>
          <p:nvPr/>
        </p:nvGrpSpPr>
        <p:grpSpPr>
          <a:xfrm>
            <a:off x="3305966" y="5486739"/>
            <a:ext cx="4825168" cy="2134873"/>
            <a:chOff x="0" y="-76200"/>
            <a:chExt cx="1359511" cy="889000"/>
          </a:xfrm>
        </p:grpSpPr>
        <p:sp>
          <p:nvSpPr>
            <p:cNvPr id="147" name="Freeform 110"/>
            <p:cNvSpPr/>
            <p:nvPr/>
          </p:nvSpPr>
          <p:spPr>
            <a:xfrm>
              <a:off x="24236" y="172061"/>
              <a:ext cx="1335275" cy="588105"/>
            </a:xfrm>
            <a:custGeom>
              <a:avLst/>
              <a:gdLst/>
              <a:ahLst/>
              <a:cxnLst/>
              <a:rect l="l" t="t" r="r" b="b"/>
              <a:pathLst>
                <a:path w="1594297" h="588105">
                  <a:moveTo>
                    <a:pt x="82092" y="0"/>
                  </a:moveTo>
                  <a:lnTo>
                    <a:pt x="1512205" y="0"/>
                  </a:lnTo>
                  <a:cubicBezTo>
                    <a:pt x="1557543" y="0"/>
                    <a:pt x="1594297" y="36754"/>
                    <a:pt x="1594297" y="82092"/>
                  </a:cubicBezTo>
                  <a:lnTo>
                    <a:pt x="1594297" y="506013"/>
                  </a:lnTo>
                  <a:cubicBezTo>
                    <a:pt x="1594297" y="551352"/>
                    <a:pt x="1557543" y="588105"/>
                    <a:pt x="1512205" y="588105"/>
                  </a:cubicBezTo>
                  <a:lnTo>
                    <a:pt x="82092" y="588105"/>
                  </a:lnTo>
                  <a:cubicBezTo>
                    <a:pt x="36754" y="588105"/>
                    <a:pt x="0" y="551352"/>
                    <a:pt x="0" y="506013"/>
                  </a:cubicBezTo>
                  <a:lnTo>
                    <a:pt x="0" y="82092"/>
                  </a:lnTo>
                  <a:cubicBezTo>
                    <a:pt x="0" y="36754"/>
                    <a:pt x="36754" y="0"/>
                    <a:pt x="8209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>
              <a:solidFill>
                <a:srgbClr val="E76262"/>
              </a:solidFill>
              <a:prstDash val="sysDash"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48" name="TextBox 111"/>
            <p:cNvSpPr txBox="1"/>
            <p:nvPr/>
          </p:nvSpPr>
          <p:spPr>
            <a:xfrm>
              <a:off x="0" y="-76200"/>
              <a:ext cx="812800" cy="889000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algn="ctr">
                <a:lnSpc>
                  <a:spcPts val="6160"/>
                </a:lnSpc>
              </a:pPr>
              <a:endParaRPr/>
            </a:p>
          </p:txBody>
        </p:sp>
      </p:grpSp>
      <p:pic>
        <p:nvPicPr>
          <p:cNvPr id="1026" name="Picture 2" descr="Top 10 nhận hàng gia công về nhà làm quận 6 202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3389" y="5865883"/>
            <a:ext cx="1733734" cy="154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5" name="Group 112">
            <a:extLst>
              <a:ext uri="{FF2B5EF4-FFF2-40B4-BE49-F238E27FC236}">
                <a16:creationId xmlns:a16="http://schemas.microsoft.com/office/drawing/2014/main" id="{3318F9E2-9BB0-10D9-904A-FFFA69E02BA2}"/>
              </a:ext>
            </a:extLst>
          </p:cNvPr>
          <p:cNvGrpSpPr/>
          <p:nvPr/>
        </p:nvGrpSpPr>
        <p:grpSpPr>
          <a:xfrm>
            <a:off x="2457504" y="6035604"/>
            <a:ext cx="1523775" cy="1465429"/>
            <a:chOff x="0" y="0"/>
            <a:chExt cx="812800" cy="812800"/>
          </a:xfrm>
        </p:grpSpPr>
        <p:sp>
          <p:nvSpPr>
            <p:cNvPr id="56" name="Freeform 113">
              <a:extLst>
                <a:ext uri="{FF2B5EF4-FFF2-40B4-BE49-F238E27FC236}">
                  <a16:creationId xmlns:a16="http://schemas.microsoft.com/office/drawing/2014/main" id="{611DA97F-C8A3-08AD-0CEF-B9E05C26E9DF}"/>
                </a:ext>
              </a:extLst>
            </p:cNvPr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</p:sp>
        <p:sp>
          <p:nvSpPr>
            <p:cNvPr id="102" name="TextBox 114">
              <a:extLst>
                <a:ext uri="{FF2B5EF4-FFF2-40B4-BE49-F238E27FC236}">
                  <a16:creationId xmlns:a16="http://schemas.microsoft.com/office/drawing/2014/main" id="{EFD65C5B-3AA0-373E-878C-0B644AF5CB52}"/>
                </a:ext>
              </a:extLst>
            </p:cNvPr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algn="ctr">
                <a:lnSpc>
                  <a:spcPts val="7000"/>
                </a:lnSpc>
              </a:pPr>
              <a:r>
                <a:rPr lang="en-US" sz="5000" dirty="0">
                  <a:solidFill>
                    <a:srgbClr val="503D36"/>
                  </a:solidFill>
                  <a:latin typeface="Sniglet"/>
                </a:rPr>
                <a:t>C</a:t>
              </a:r>
            </a:p>
          </p:txBody>
        </p:sp>
      </p:grpSp>
      <p:sp>
        <p:nvSpPr>
          <p:cNvPr id="123" name="Freeform 110">
            <a:extLst>
              <a:ext uri="{FF2B5EF4-FFF2-40B4-BE49-F238E27FC236}">
                <a16:creationId xmlns:a16="http://schemas.microsoft.com/office/drawing/2014/main" id="{614938D2-4E76-8F7B-3F90-BC68AF0E7795}"/>
              </a:ext>
            </a:extLst>
          </p:cNvPr>
          <p:cNvSpPr/>
          <p:nvPr/>
        </p:nvSpPr>
        <p:spPr>
          <a:xfrm>
            <a:off x="3478026" y="3416895"/>
            <a:ext cx="4739150" cy="1412294"/>
          </a:xfrm>
          <a:custGeom>
            <a:avLst/>
            <a:gdLst/>
            <a:ahLst/>
            <a:cxnLst/>
            <a:rect l="l" t="t" r="r" b="b"/>
            <a:pathLst>
              <a:path w="1594297" h="588105">
                <a:moveTo>
                  <a:pt x="82092" y="0"/>
                </a:moveTo>
                <a:lnTo>
                  <a:pt x="1512205" y="0"/>
                </a:lnTo>
                <a:cubicBezTo>
                  <a:pt x="1557543" y="0"/>
                  <a:pt x="1594297" y="36754"/>
                  <a:pt x="1594297" y="82092"/>
                </a:cubicBezTo>
                <a:lnTo>
                  <a:pt x="1594297" y="506013"/>
                </a:lnTo>
                <a:cubicBezTo>
                  <a:pt x="1594297" y="551352"/>
                  <a:pt x="1557543" y="588105"/>
                  <a:pt x="1512205" y="588105"/>
                </a:cubicBezTo>
                <a:lnTo>
                  <a:pt x="82092" y="588105"/>
                </a:lnTo>
                <a:cubicBezTo>
                  <a:pt x="36754" y="588105"/>
                  <a:pt x="0" y="551352"/>
                  <a:pt x="0" y="506013"/>
                </a:cubicBezTo>
                <a:lnTo>
                  <a:pt x="0" y="82092"/>
                </a:lnTo>
                <a:cubicBezTo>
                  <a:pt x="0" y="36754"/>
                  <a:pt x="36754" y="0"/>
                  <a:pt x="82092" y="0"/>
                </a:cubicBezTo>
                <a:close/>
              </a:path>
            </a:pathLst>
          </a:custGeom>
          <a:solidFill>
            <a:srgbClr val="000000">
              <a:alpha val="0"/>
            </a:srgbClr>
          </a:solidFill>
          <a:ln w="9525">
            <a:solidFill>
              <a:srgbClr val="E76262"/>
            </a:solidFill>
            <a:prstDash val="sysDash"/>
          </a:ln>
        </p:spPr>
        <p:txBody>
          <a:bodyPr/>
          <a:lstStyle/>
          <a:p>
            <a:endParaRPr lang="en-US" dirty="0"/>
          </a:p>
        </p:txBody>
      </p:sp>
      <p:sp>
        <p:nvSpPr>
          <p:cNvPr id="122" name="TextBox 143">
            <a:extLst>
              <a:ext uri="{FF2B5EF4-FFF2-40B4-BE49-F238E27FC236}">
                <a16:creationId xmlns:a16="http://schemas.microsoft.com/office/drawing/2014/main" id="{E8BB51E2-344D-86F3-E4FF-B9F99AC7A98F}"/>
              </a:ext>
            </a:extLst>
          </p:cNvPr>
          <p:cNvSpPr txBox="1"/>
          <p:nvPr/>
        </p:nvSpPr>
        <p:spPr>
          <a:xfrm>
            <a:off x="3763568" y="6555665"/>
            <a:ext cx="4196072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4291"/>
              </a:lnSpc>
              <a:spcBef>
                <a:spcPct val="0"/>
              </a:spcBef>
            </a:pPr>
            <a:r>
              <a:rPr lang="en-US" sz="4400" dirty="0" err="1">
                <a:solidFill>
                  <a:srgbClr val="4A452A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Áp</a:t>
            </a:r>
            <a:r>
              <a:rPr lang="en-US" sz="4400" dirty="0">
                <a:solidFill>
                  <a:srgbClr val="4A452A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400" dirty="0" err="1">
                <a:solidFill>
                  <a:srgbClr val="4A452A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suất</a:t>
            </a:r>
            <a:endParaRPr lang="en-US" sz="4400" dirty="0">
              <a:solidFill>
                <a:srgbClr val="4A452A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pSp>
        <p:nvGrpSpPr>
          <p:cNvPr id="142" name="Group 99">
            <a:extLst>
              <a:ext uri="{FF2B5EF4-FFF2-40B4-BE49-F238E27FC236}">
                <a16:creationId xmlns:a16="http://schemas.microsoft.com/office/drawing/2014/main" id="{8122665C-105A-001E-F2FE-97F4753C436B}"/>
              </a:ext>
            </a:extLst>
          </p:cNvPr>
          <p:cNvGrpSpPr/>
          <p:nvPr/>
        </p:nvGrpSpPr>
        <p:grpSpPr>
          <a:xfrm>
            <a:off x="2369057" y="3410902"/>
            <a:ext cx="1523775" cy="1465429"/>
            <a:chOff x="0" y="0"/>
            <a:chExt cx="812800" cy="812800"/>
          </a:xfrm>
        </p:grpSpPr>
        <p:sp>
          <p:nvSpPr>
            <p:cNvPr id="145" name="Freeform 100">
              <a:extLst>
                <a:ext uri="{FF2B5EF4-FFF2-40B4-BE49-F238E27FC236}">
                  <a16:creationId xmlns:a16="http://schemas.microsoft.com/office/drawing/2014/main" id="{59E66259-B6FC-0B22-B8B8-BC8C5FFD321D}"/>
                </a:ext>
              </a:extLst>
            </p:cNvPr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</p:sp>
        <p:sp>
          <p:nvSpPr>
            <p:cNvPr id="150" name="TextBox 101">
              <a:extLst>
                <a:ext uri="{FF2B5EF4-FFF2-40B4-BE49-F238E27FC236}">
                  <a16:creationId xmlns:a16="http://schemas.microsoft.com/office/drawing/2014/main" id="{3B1C5928-7184-D64C-FC12-8BE24AF1B922}"/>
                </a:ext>
              </a:extLst>
            </p:cNvPr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algn="ctr">
                <a:lnSpc>
                  <a:spcPts val="7000"/>
                </a:lnSpc>
              </a:pPr>
              <a:r>
                <a:rPr lang="en-US" sz="5000" dirty="0">
                  <a:solidFill>
                    <a:srgbClr val="503D36"/>
                  </a:solidFill>
                  <a:latin typeface="Sniglet"/>
                </a:rPr>
                <a:t>A</a:t>
              </a:r>
            </a:p>
          </p:txBody>
        </p:sp>
      </p:grpSp>
      <p:sp>
        <p:nvSpPr>
          <p:cNvPr id="151" name="TextBox 130">
            <a:extLst>
              <a:ext uri="{FF2B5EF4-FFF2-40B4-BE49-F238E27FC236}">
                <a16:creationId xmlns:a16="http://schemas.microsoft.com/office/drawing/2014/main" id="{739EDFAD-35B3-0239-44D6-F285738D06BA}"/>
              </a:ext>
            </a:extLst>
          </p:cNvPr>
          <p:cNvSpPr txBox="1"/>
          <p:nvPr/>
        </p:nvSpPr>
        <p:spPr>
          <a:xfrm>
            <a:off x="3581695" y="3896559"/>
            <a:ext cx="4196072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291"/>
              </a:lnSpc>
              <a:spcBef>
                <a:spcPct val="0"/>
              </a:spcBef>
            </a:pPr>
            <a:r>
              <a:rPr lang="en-US" sz="4400" dirty="0" err="1">
                <a:solidFill>
                  <a:srgbClr val="503D36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Nồng</a:t>
            </a:r>
            <a:r>
              <a:rPr lang="en-US" sz="4400" dirty="0">
                <a:solidFill>
                  <a:srgbClr val="503D36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400" dirty="0" err="1">
                <a:solidFill>
                  <a:srgbClr val="503D36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độ</a:t>
            </a:r>
            <a:endParaRPr lang="en-US" sz="4400" dirty="0">
              <a:solidFill>
                <a:srgbClr val="503D36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52" name="Freeform 110">
            <a:extLst>
              <a:ext uri="{FF2B5EF4-FFF2-40B4-BE49-F238E27FC236}">
                <a16:creationId xmlns:a16="http://schemas.microsoft.com/office/drawing/2014/main" id="{42BABC4D-817A-1874-28A5-FEA7D929934E}"/>
              </a:ext>
            </a:extLst>
          </p:cNvPr>
          <p:cNvSpPr/>
          <p:nvPr/>
        </p:nvSpPr>
        <p:spPr>
          <a:xfrm>
            <a:off x="10047796" y="3484762"/>
            <a:ext cx="4739150" cy="1412294"/>
          </a:xfrm>
          <a:custGeom>
            <a:avLst/>
            <a:gdLst/>
            <a:ahLst/>
            <a:cxnLst/>
            <a:rect l="l" t="t" r="r" b="b"/>
            <a:pathLst>
              <a:path w="1594297" h="588105">
                <a:moveTo>
                  <a:pt x="82092" y="0"/>
                </a:moveTo>
                <a:lnTo>
                  <a:pt x="1512205" y="0"/>
                </a:lnTo>
                <a:cubicBezTo>
                  <a:pt x="1557543" y="0"/>
                  <a:pt x="1594297" y="36754"/>
                  <a:pt x="1594297" y="82092"/>
                </a:cubicBezTo>
                <a:lnTo>
                  <a:pt x="1594297" y="506013"/>
                </a:lnTo>
                <a:cubicBezTo>
                  <a:pt x="1594297" y="551352"/>
                  <a:pt x="1557543" y="588105"/>
                  <a:pt x="1512205" y="588105"/>
                </a:cubicBezTo>
                <a:lnTo>
                  <a:pt x="82092" y="588105"/>
                </a:lnTo>
                <a:cubicBezTo>
                  <a:pt x="36754" y="588105"/>
                  <a:pt x="0" y="551352"/>
                  <a:pt x="0" y="506013"/>
                </a:cubicBezTo>
                <a:lnTo>
                  <a:pt x="0" y="82092"/>
                </a:lnTo>
                <a:cubicBezTo>
                  <a:pt x="0" y="36754"/>
                  <a:pt x="36754" y="0"/>
                  <a:pt x="82092" y="0"/>
                </a:cubicBezTo>
                <a:close/>
              </a:path>
            </a:pathLst>
          </a:custGeom>
          <a:solidFill>
            <a:srgbClr val="000000">
              <a:alpha val="0"/>
            </a:srgbClr>
          </a:solidFill>
          <a:ln w="9525">
            <a:solidFill>
              <a:srgbClr val="E76262"/>
            </a:solidFill>
            <a:prstDash val="sysDash"/>
          </a:ln>
        </p:spPr>
        <p:txBody>
          <a:bodyPr/>
          <a:lstStyle/>
          <a:p>
            <a:endParaRPr lang="en-US" dirty="0"/>
          </a:p>
        </p:txBody>
      </p:sp>
      <p:grpSp>
        <p:nvGrpSpPr>
          <p:cNvPr id="153" name="Group 106">
            <a:extLst>
              <a:ext uri="{FF2B5EF4-FFF2-40B4-BE49-F238E27FC236}">
                <a16:creationId xmlns:a16="http://schemas.microsoft.com/office/drawing/2014/main" id="{B0373F67-308D-3378-2C3D-1675D7DF3ECB}"/>
              </a:ext>
            </a:extLst>
          </p:cNvPr>
          <p:cNvGrpSpPr/>
          <p:nvPr/>
        </p:nvGrpSpPr>
        <p:grpSpPr>
          <a:xfrm>
            <a:off x="9277867" y="3347299"/>
            <a:ext cx="1523775" cy="1465429"/>
            <a:chOff x="0" y="0"/>
            <a:chExt cx="812800" cy="812800"/>
          </a:xfrm>
        </p:grpSpPr>
        <p:sp>
          <p:nvSpPr>
            <p:cNvPr id="154" name="Freeform 107">
              <a:extLst>
                <a:ext uri="{FF2B5EF4-FFF2-40B4-BE49-F238E27FC236}">
                  <a16:creationId xmlns:a16="http://schemas.microsoft.com/office/drawing/2014/main" id="{28A43125-62E2-80D9-6801-F0905784E1DB}"/>
                </a:ext>
              </a:extLst>
            </p:cNvPr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</p:sp>
        <p:sp>
          <p:nvSpPr>
            <p:cNvPr id="155" name="TextBox 108">
              <a:extLst>
                <a:ext uri="{FF2B5EF4-FFF2-40B4-BE49-F238E27FC236}">
                  <a16:creationId xmlns:a16="http://schemas.microsoft.com/office/drawing/2014/main" id="{A6B32F4C-3EEC-D834-69ED-E528FE7D6017}"/>
                </a:ext>
              </a:extLst>
            </p:cNvPr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algn="ctr">
                <a:lnSpc>
                  <a:spcPts val="7000"/>
                </a:lnSpc>
              </a:pPr>
              <a:r>
                <a:rPr lang="en-US" sz="5000" dirty="0">
                  <a:solidFill>
                    <a:srgbClr val="503D36"/>
                  </a:solidFill>
                  <a:latin typeface="Sniglet"/>
                </a:rPr>
                <a:t>B</a:t>
              </a:r>
            </a:p>
          </p:txBody>
        </p:sp>
      </p:grpSp>
      <p:sp>
        <p:nvSpPr>
          <p:cNvPr id="156" name="Freeform 110">
            <a:extLst>
              <a:ext uri="{FF2B5EF4-FFF2-40B4-BE49-F238E27FC236}">
                <a16:creationId xmlns:a16="http://schemas.microsoft.com/office/drawing/2014/main" id="{4E819502-7C72-84DA-3E7A-1650B36690BD}"/>
              </a:ext>
            </a:extLst>
          </p:cNvPr>
          <p:cNvSpPr/>
          <p:nvPr/>
        </p:nvSpPr>
        <p:spPr>
          <a:xfrm>
            <a:off x="10194101" y="5944544"/>
            <a:ext cx="4739150" cy="1412294"/>
          </a:xfrm>
          <a:custGeom>
            <a:avLst/>
            <a:gdLst/>
            <a:ahLst/>
            <a:cxnLst/>
            <a:rect l="l" t="t" r="r" b="b"/>
            <a:pathLst>
              <a:path w="1594297" h="588105">
                <a:moveTo>
                  <a:pt x="82092" y="0"/>
                </a:moveTo>
                <a:lnTo>
                  <a:pt x="1512205" y="0"/>
                </a:lnTo>
                <a:cubicBezTo>
                  <a:pt x="1557543" y="0"/>
                  <a:pt x="1594297" y="36754"/>
                  <a:pt x="1594297" y="82092"/>
                </a:cubicBezTo>
                <a:lnTo>
                  <a:pt x="1594297" y="506013"/>
                </a:lnTo>
                <a:cubicBezTo>
                  <a:pt x="1594297" y="551352"/>
                  <a:pt x="1557543" y="588105"/>
                  <a:pt x="1512205" y="588105"/>
                </a:cubicBezTo>
                <a:lnTo>
                  <a:pt x="82092" y="588105"/>
                </a:lnTo>
                <a:cubicBezTo>
                  <a:pt x="36754" y="588105"/>
                  <a:pt x="0" y="551352"/>
                  <a:pt x="0" y="506013"/>
                </a:cubicBezTo>
                <a:lnTo>
                  <a:pt x="0" y="82092"/>
                </a:lnTo>
                <a:cubicBezTo>
                  <a:pt x="0" y="36754"/>
                  <a:pt x="36754" y="0"/>
                  <a:pt x="82092" y="0"/>
                </a:cubicBezTo>
                <a:close/>
              </a:path>
            </a:pathLst>
          </a:custGeom>
          <a:solidFill>
            <a:srgbClr val="000000">
              <a:alpha val="0"/>
            </a:srgbClr>
          </a:solidFill>
          <a:ln w="9525">
            <a:solidFill>
              <a:srgbClr val="E76262"/>
            </a:solidFill>
            <a:prstDash val="sysDash"/>
          </a:ln>
        </p:spPr>
        <p:txBody>
          <a:bodyPr/>
          <a:lstStyle/>
          <a:p>
            <a:endParaRPr lang="en-US" dirty="0"/>
          </a:p>
        </p:txBody>
      </p:sp>
      <p:grpSp>
        <p:nvGrpSpPr>
          <p:cNvPr id="157" name="Group 118">
            <a:extLst>
              <a:ext uri="{FF2B5EF4-FFF2-40B4-BE49-F238E27FC236}">
                <a16:creationId xmlns:a16="http://schemas.microsoft.com/office/drawing/2014/main" id="{C3B1C34C-946E-DD72-3475-1CE6DBD4612C}"/>
              </a:ext>
            </a:extLst>
          </p:cNvPr>
          <p:cNvGrpSpPr/>
          <p:nvPr/>
        </p:nvGrpSpPr>
        <p:grpSpPr>
          <a:xfrm>
            <a:off x="9160589" y="5963665"/>
            <a:ext cx="1523775" cy="1465429"/>
            <a:chOff x="0" y="0"/>
            <a:chExt cx="812800" cy="812800"/>
          </a:xfrm>
        </p:grpSpPr>
        <p:sp>
          <p:nvSpPr>
            <p:cNvPr id="158" name="Freeform 119">
              <a:extLst>
                <a:ext uri="{FF2B5EF4-FFF2-40B4-BE49-F238E27FC236}">
                  <a16:creationId xmlns:a16="http://schemas.microsoft.com/office/drawing/2014/main" id="{16EAEB90-B69C-9AE4-36E5-5A13231404A8}"/>
                </a:ext>
              </a:extLst>
            </p:cNvPr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F91"/>
            </a:solidFill>
            <a:ln w="47625">
              <a:solidFill>
                <a:srgbClr val="E76262"/>
              </a:solidFill>
            </a:ln>
          </p:spPr>
        </p:sp>
        <p:sp>
          <p:nvSpPr>
            <p:cNvPr id="159" name="TextBox 120">
              <a:extLst>
                <a:ext uri="{FF2B5EF4-FFF2-40B4-BE49-F238E27FC236}">
                  <a16:creationId xmlns:a16="http://schemas.microsoft.com/office/drawing/2014/main" id="{01F18698-2467-7A48-1CC5-D35C8AEB857E}"/>
                </a:ext>
              </a:extLst>
            </p:cNvPr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47486" tIns="47486" rIns="47486" bIns="47486" rtlCol="0" anchor="ctr"/>
            <a:lstStyle/>
            <a:p>
              <a:pPr algn="ctr">
                <a:lnSpc>
                  <a:spcPts val="7000"/>
                </a:lnSpc>
              </a:pPr>
              <a:r>
                <a:rPr lang="en-US" sz="5000" dirty="0">
                  <a:solidFill>
                    <a:srgbClr val="503D36"/>
                  </a:solidFill>
                  <a:latin typeface="Sniglet"/>
                </a:rPr>
                <a:t>D</a:t>
              </a:r>
            </a:p>
          </p:txBody>
        </p:sp>
      </p:grpSp>
      <p:sp>
        <p:nvSpPr>
          <p:cNvPr id="1024" name="TextBox 141">
            <a:extLst>
              <a:ext uri="{FF2B5EF4-FFF2-40B4-BE49-F238E27FC236}">
                <a16:creationId xmlns:a16="http://schemas.microsoft.com/office/drawing/2014/main" id="{5BA14872-1FD0-7FE2-0DCA-BCB12BB4FA85}"/>
              </a:ext>
            </a:extLst>
          </p:cNvPr>
          <p:cNvSpPr txBox="1"/>
          <p:nvPr/>
        </p:nvSpPr>
        <p:spPr>
          <a:xfrm>
            <a:off x="10341604" y="6336524"/>
            <a:ext cx="4196072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4291"/>
              </a:lnSpc>
              <a:spcBef>
                <a:spcPct val="0"/>
              </a:spcBef>
            </a:pPr>
            <a:r>
              <a:rPr lang="en-US" sz="4000" dirty="0" err="1">
                <a:latin typeface="Cambria" panose="02040503050406030204" pitchFamily="18" charset="0"/>
                <a:ea typeface="Cambria" panose="02040503050406030204" pitchFamily="18" charset="0"/>
              </a:rPr>
              <a:t>Nhiệt</a:t>
            </a:r>
            <a:r>
              <a:rPr lang="en-US" sz="40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dirty="0" err="1">
                <a:latin typeface="Cambria" panose="02040503050406030204" pitchFamily="18" charset="0"/>
                <a:ea typeface="Cambria" panose="02040503050406030204" pitchFamily="18" charset="0"/>
              </a:rPr>
              <a:t>độ</a:t>
            </a:r>
            <a:endParaRPr lang="en-US" sz="4000" dirty="0">
              <a:solidFill>
                <a:srgbClr val="503D36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25" name="TextBox 144">
            <a:extLst>
              <a:ext uri="{FF2B5EF4-FFF2-40B4-BE49-F238E27FC236}">
                <a16:creationId xmlns:a16="http://schemas.microsoft.com/office/drawing/2014/main" id="{EF3BCCC7-2178-FE6D-2AEC-700484B5A0D9}"/>
              </a:ext>
            </a:extLst>
          </p:cNvPr>
          <p:cNvSpPr txBox="1"/>
          <p:nvPr/>
        </p:nvSpPr>
        <p:spPr>
          <a:xfrm>
            <a:off x="10480798" y="3857957"/>
            <a:ext cx="4196072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91"/>
              </a:lnSpc>
              <a:spcBef>
                <a:spcPct val="0"/>
              </a:spcBef>
            </a:pPr>
            <a:r>
              <a:rPr lang="en-US" sz="4000" dirty="0" err="1">
                <a:latin typeface="Cambria" panose="02040503050406030204" pitchFamily="18" charset="0"/>
                <a:ea typeface="Cambria" panose="02040503050406030204" pitchFamily="18" charset="0"/>
              </a:rPr>
              <a:t>Chất</a:t>
            </a:r>
            <a:r>
              <a:rPr lang="en-US" sz="40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dirty="0" err="1">
                <a:latin typeface="Cambria" panose="02040503050406030204" pitchFamily="18" charset="0"/>
                <a:ea typeface="Cambria" panose="02040503050406030204" pitchFamily="18" charset="0"/>
              </a:rPr>
              <a:t>xúc</a:t>
            </a:r>
            <a:r>
              <a:rPr lang="en-US" sz="40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4000" dirty="0" err="1">
                <a:latin typeface="Cambria" panose="02040503050406030204" pitchFamily="18" charset="0"/>
                <a:ea typeface="Cambria" panose="02040503050406030204" pitchFamily="18" charset="0"/>
              </a:rPr>
              <a:t>tác</a:t>
            </a:r>
            <a:endParaRPr lang="en-US" sz="40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0260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Picture 60">
            <a:extLst>
              <a:ext uri="{FF2B5EF4-FFF2-40B4-BE49-F238E27FC236}">
                <a16:creationId xmlns:a16="http://schemas.microsoft.com/office/drawing/2014/main" id="{79DE0753-C515-3299-E33B-8C11695756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5190915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6477329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15256948" y="7763743"/>
            <a:ext cx="2186870" cy="1191585"/>
            <a:chOff x="0" y="0"/>
            <a:chExt cx="2915827" cy="1588780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</p:sp>
          <p:sp>
            <p:nvSpPr>
              <p:cNvPr id="42" name="TextBox 4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45" name="TextBox 45"/>
              <p:cNvSpPr txBox="1"/>
              <p:nvPr/>
            </p:nvSpPr>
            <p:spPr>
              <a:xfrm>
                <a:off x="0" y="-66675"/>
                <a:ext cx="812800" cy="8794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4200"/>
                  </a:lnSpc>
                </a:pPr>
                <a:endParaRPr/>
              </a:p>
            </p:txBody>
          </p:sp>
        </p:grp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8" name="TextBox 48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3" name="TextBox 53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chemeClr val="bg1"/>
            </a:solidFill>
          </p:spPr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1" name="Group 91"/>
          <p:cNvGrpSpPr/>
          <p:nvPr/>
        </p:nvGrpSpPr>
        <p:grpSpPr>
          <a:xfrm>
            <a:off x="3210296" y="1268256"/>
            <a:ext cx="11781429" cy="5047483"/>
            <a:chOff x="-2334117" y="-603318"/>
            <a:chExt cx="15708570" cy="4207903"/>
          </a:xfrm>
        </p:grpSpPr>
        <p:grpSp>
          <p:nvGrpSpPr>
            <p:cNvPr id="92" name="Group 92"/>
            <p:cNvGrpSpPr/>
            <p:nvPr/>
          </p:nvGrpSpPr>
          <p:grpSpPr>
            <a:xfrm>
              <a:off x="-2334117" y="-593453"/>
              <a:ext cx="15708570" cy="4198038"/>
              <a:chOff x="-526321" y="-133818"/>
              <a:chExt cx="3542131" cy="946618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-526321" y="-133818"/>
                <a:ext cx="3542131" cy="575083"/>
              </a:xfrm>
              <a:custGeom>
                <a:avLst/>
                <a:gdLst/>
                <a:ahLst/>
                <a:cxnLst/>
                <a:rect l="l" t="t" r="r" b="b"/>
                <a:pathLst>
                  <a:path w="2317607" h="406456">
                    <a:moveTo>
                      <a:pt x="100433" y="0"/>
                    </a:moveTo>
                    <a:lnTo>
                      <a:pt x="2217174" y="0"/>
                    </a:lnTo>
                    <a:cubicBezTo>
                      <a:pt x="2272642" y="0"/>
                      <a:pt x="2317607" y="44965"/>
                      <a:pt x="2317607" y="100433"/>
                    </a:cubicBezTo>
                    <a:lnTo>
                      <a:pt x="2317607" y="306023"/>
                    </a:lnTo>
                    <a:cubicBezTo>
                      <a:pt x="2317607" y="332659"/>
                      <a:pt x="2307026" y="358205"/>
                      <a:pt x="2288191" y="377039"/>
                    </a:cubicBezTo>
                    <a:cubicBezTo>
                      <a:pt x="2269356" y="395874"/>
                      <a:pt x="2243811" y="406456"/>
                      <a:pt x="2217174" y="406456"/>
                    </a:cubicBezTo>
                    <a:lnTo>
                      <a:pt x="100433" y="406456"/>
                    </a:lnTo>
                    <a:cubicBezTo>
                      <a:pt x="73796" y="406456"/>
                      <a:pt x="48251" y="395874"/>
                      <a:pt x="29416" y="377039"/>
                    </a:cubicBezTo>
                    <a:cubicBezTo>
                      <a:pt x="10581" y="358205"/>
                      <a:pt x="0" y="332659"/>
                      <a:pt x="0" y="306023"/>
                    </a:cubicBezTo>
                    <a:lnTo>
                      <a:pt x="0" y="100433"/>
                    </a:lnTo>
                    <a:cubicBezTo>
                      <a:pt x="0" y="73796"/>
                      <a:pt x="10581" y="48251"/>
                      <a:pt x="29416" y="29416"/>
                    </a:cubicBezTo>
                    <a:cubicBezTo>
                      <a:pt x="48251" y="10581"/>
                      <a:pt x="73796" y="0"/>
                      <a:pt x="100433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47625">
                <a:solidFill>
                  <a:srgbClr val="E76262"/>
                </a:solidFill>
              </a:ln>
            </p:spPr>
          </p:sp>
          <p:sp>
            <p:nvSpPr>
              <p:cNvPr id="94" name="TextBox 94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44501" tIns="44501" rIns="44501" bIns="4450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5" name="TextBox 95"/>
            <p:cNvSpPr txBox="1"/>
            <p:nvPr/>
          </p:nvSpPr>
          <p:spPr>
            <a:xfrm>
              <a:off x="-1700118" y="-603318"/>
              <a:ext cx="14726643" cy="60713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3600" b="1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Câu</a:t>
              </a:r>
              <a:r>
                <a:rPr lang="en-US" sz="3600" b="1" dirty="0">
                  <a:latin typeface="Cambria" panose="02040503050406030204" pitchFamily="18" charset="0"/>
                  <a:ea typeface="Cambria" panose="02040503050406030204" pitchFamily="18" charset="0"/>
                </a:rPr>
                <a:t> 2.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Viết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biểu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thức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tính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K</a:t>
              </a:r>
              <a:r>
                <a:rPr lang="en-US" sz="3600" baseline="-25000" dirty="0">
                  <a:latin typeface="Cambria" panose="02040503050406030204" pitchFamily="18" charset="0"/>
                  <a:ea typeface="Cambria" panose="02040503050406030204" pitchFamily="18" charset="0"/>
                </a:rPr>
                <a:t>C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cho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các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phản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ứng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sau</a:t>
              </a:r>
              <a:r>
                <a:rPr lang="en-US" sz="3600" dirty="0">
                  <a:latin typeface="Cambria" panose="02040503050406030204" pitchFamily="18" charset="0"/>
                  <a:ea typeface="Cambria" panose="02040503050406030204" pitchFamily="18" charset="0"/>
                </a:rPr>
                <a:t>: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5735002" y="4598533"/>
            <a:ext cx="6965245" cy="4426490"/>
            <a:chOff x="0" y="-240372"/>
            <a:chExt cx="5658756" cy="6626658"/>
          </a:xfrm>
        </p:grpSpPr>
        <p:grpSp>
          <p:nvGrpSpPr>
            <p:cNvPr id="97" name="Group 97"/>
            <p:cNvGrpSpPr/>
            <p:nvPr/>
          </p:nvGrpSpPr>
          <p:grpSpPr>
            <a:xfrm>
              <a:off x="158341" y="0"/>
              <a:ext cx="5500415" cy="6386286"/>
              <a:chOff x="0" y="0"/>
              <a:chExt cx="1199825" cy="1393064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1199825" cy="1393064"/>
              </a:xfrm>
              <a:custGeom>
                <a:avLst/>
                <a:gdLst/>
                <a:ahLst/>
                <a:cxnLst/>
                <a:rect l="l" t="t" r="r" b="b"/>
                <a:pathLst>
                  <a:path w="1199825" h="1393064">
                    <a:moveTo>
                      <a:pt x="88993" y="0"/>
                    </a:moveTo>
                    <a:lnTo>
                      <a:pt x="1110832" y="0"/>
                    </a:lnTo>
                    <a:cubicBezTo>
                      <a:pt x="1134435" y="0"/>
                      <a:pt x="1157070" y="9376"/>
                      <a:pt x="1173760" y="26065"/>
                    </a:cubicBezTo>
                    <a:cubicBezTo>
                      <a:pt x="1190449" y="42755"/>
                      <a:pt x="1199825" y="65391"/>
                      <a:pt x="1199825" y="88993"/>
                    </a:cubicBezTo>
                    <a:lnTo>
                      <a:pt x="1199825" y="1304070"/>
                    </a:lnTo>
                    <a:cubicBezTo>
                      <a:pt x="1199825" y="1327673"/>
                      <a:pt x="1190449" y="1350309"/>
                      <a:pt x="1173760" y="1366998"/>
                    </a:cubicBezTo>
                    <a:cubicBezTo>
                      <a:pt x="1157070" y="1383688"/>
                      <a:pt x="1134435" y="1393064"/>
                      <a:pt x="1110832" y="1393064"/>
                    </a:cubicBezTo>
                    <a:lnTo>
                      <a:pt x="88993" y="1393064"/>
                    </a:lnTo>
                    <a:cubicBezTo>
                      <a:pt x="39844" y="1393064"/>
                      <a:pt x="0" y="1353220"/>
                      <a:pt x="0" y="1304070"/>
                    </a:cubicBezTo>
                    <a:lnTo>
                      <a:pt x="0" y="88993"/>
                    </a:lnTo>
                    <a:cubicBezTo>
                      <a:pt x="0" y="65391"/>
                      <a:pt x="9376" y="42755"/>
                      <a:pt x="26065" y="26065"/>
                    </a:cubicBezTo>
                    <a:cubicBezTo>
                      <a:pt x="42755" y="9376"/>
                      <a:pt x="65391" y="0"/>
                      <a:pt x="88993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>
                <a:noFill/>
              </a:ln>
            </p:spPr>
          </p:sp>
          <p:sp>
            <p:nvSpPr>
              <p:cNvPr id="99" name="TextBox 99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0" name="Group 100"/>
            <p:cNvGrpSpPr/>
            <p:nvPr/>
          </p:nvGrpSpPr>
          <p:grpSpPr>
            <a:xfrm>
              <a:off x="0" y="181052"/>
              <a:ext cx="5500415" cy="6093453"/>
              <a:chOff x="0" y="0"/>
              <a:chExt cx="1199825" cy="1329187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0"/>
                <a:ext cx="1199825" cy="1329187"/>
              </a:xfrm>
              <a:custGeom>
                <a:avLst/>
                <a:gdLst/>
                <a:ahLst/>
                <a:cxnLst/>
                <a:rect l="l" t="t" r="r" b="b"/>
                <a:pathLst>
                  <a:path w="1199825" h="1329187">
                    <a:moveTo>
                      <a:pt x="88993" y="0"/>
                    </a:moveTo>
                    <a:lnTo>
                      <a:pt x="1110832" y="0"/>
                    </a:lnTo>
                    <a:cubicBezTo>
                      <a:pt x="1134435" y="0"/>
                      <a:pt x="1157070" y="9376"/>
                      <a:pt x="1173760" y="26065"/>
                    </a:cubicBezTo>
                    <a:cubicBezTo>
                      <a:pt x="1190449" y="42755"/>
                      <a:pt x="1199825" y="65391"/>
                      <a:pt x="1199825" y="88993"/>
                    </a:cubicBezTo>
                    <a:lnTo>
                      <a:pt x="1199825" y="1240194"/>
                    </a:lnTo>
                    <a:cubicBezTo>
                      <a:pt x="1199825" y="1289343"/>
                      <a:pt x="1159982" y="1329187"/>
                      <a:pt x="1110832" y="1329187"/>
                    </a:cubicBezTo>
                    <a:lnTo>
                      <a:pt x="88993" y="1329187"/>
                    </a:lnTo>
                    <a:cubicBezTo>
                      <a:pt x="65391" y="1329187"/>
                      <a:pt x="42755" y="1319811"/>
                      <a:pt x="26065" y="1303121"/>
                    </a:cubicBezTo>
                    <a:cubicBezTo>
                      <a:pt x="9376" y="1286432"/>
                      <a:pt x="0" y="1263796"/>
                      <a:pt x="0" y="1240194"/>
                    </a:cubicBezTo>
                    <a:lnTo>
                      <a:pt x="0" y="88993"/>
                    </a:lnTo>
                    <a:cubicBezTo>
                      <a:pt x="0" y="65391"/>
                      <a:pt x="9376" y="42755"/>
                      <a:pt x="26065" y="26065"/>
                    </a:cubicBezTo>
                    <a:cubicBezTo>
                      <a:pt x="42755" y="9376"/>
                      <a:pt x="65391" y="0"/>
                      <a:pt x="88993" y="0"/>
                    </a:cubicBezTo>
                    <a:close/>
                  </a:path>
                </a:pathLst>
              </a:custGeom>
              <a:solidFill>
                <a:srgbClr val="FCF4E8"/>
              </a:solidFill>
              <a:ln w="47625">
                <a:solidFill>
                  <a:srgbClr val="E76262"/>
                </a:solidFill>
              </a:ln>
            </p:spPr>
          </p:sp>
          <p:sp>
            <p:nvSpPr>
              <p:cNvPr id="102" name="TextBox 10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06" name="TextBox 106"/>
            <p:cNvSpPr txBox="1"/>
            <p:nvPr/>
          </p:nvSpPr>
          <p:spPr>
            <a:xfrm>
              <a:off x="0" y="-240372"/>
              <a:ext cx="3418614" cy="3658983"/>
            </a:xfrm>
            <a:prstGeom prst="rect">
              <a:avLst/>
            </a:prstGeom>
          </p:spPr>
          <p:txBody>
            <a:bodyPr lIns="44501" tIns="44501" rIns="44501" bIns="44501" rtlCol="0" anchor="ctr"/>
            <a:lstStyle/>
            <a:p>
              <a:pPr algn="ctr">
                <a:lnSpc>
                  <a:spcPts val="4199"/>
                </a:lnSpc>
              </a:pPr>
              <a:endParaRPr/>
            </a:p>
          </p:txBody>
        </p:sp>
        <p:sp>
          <p:nvSpPr>
            <p:cNvPr id="107" name="TextBox 107"/>
            <p:cNvSpPr txBox="1"/>
            <p:nvPr/>
          </p:nvSpPr>
          <p:spPr>
            <a:xfrm>
              <a:off x="896579" y="48460"/>
              <a:ext cx="3707257" cy="15583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5868"/>
                </a:lnSpc>
                <a:spcBef>
                  <a:spcPct val="0"/>
                </a:spcBef>
              </a:pPr>
              <a:r>
                <a:rPr lang="en-US" sz="3912" dirty="0">
                  <a:solidFill>
                    <a:srgbClr val="503D36"/>
                  </a:solidFill>
                  <a:latin typeface="Sniglet"/>
                </a:rPr>
                <a:t> </a:t>
              </a:r>
            </a:p>
          </p:txBody>
        </p:sp>
      </p:grpSp>
      <p:pic>
        <p:nvPicPr>
          <p:cNvPr id="132" name="Picture 132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5512897" y="8258913"/>
            <a:ext cx="1169857" cy="1149902"/>
          </a:xfrm>
          <a:prstGeom prst="rect">
            <a:avLst/>
          </a:prstGeom>
        </p:spPr>
      </p:pic>
      <p:pic>
        <p:nvPicPr>
          <p:cNvPr id="133" name="Picture 133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8677459" y="8391433"/>
            <a:ext cx="1169857" cy="1149902"/>
          </a:xfrm>
          <a:prstGeom prst="rect">
            <a:avLst/>
          </a:prstGeom>
        </p:spPr>
      </p:pic>
      <p:pic>
        <p:nvPicPr>
          <p:cNvPr id="134" name="Picture 13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1907726" y="8323324"/>
            <a:ext cx="1169857" cy="1149902"/>
          </a:xfrm>
          <a:prstGeom prst="rect">
            <a:avLst/>
          </a:prstGeom>
        </p:spPr>
      </p:pic>
      <p:pic>
        <p:nvPicPr>
          <p:cNvPr id="135" name="Picture 13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5256948" y="743240"/>
            <a:ext cx="723223" cy="2470638"/>
          </a:xfrm>
          <a:prstGeom prst="rect">
            <a:avLst/>
          </a:prstGeom>
        </p:spPr>
      </p:pic>
      <p:grpSp>
        <p:nvGrpSpPr>
          <p:cNvPr id="136" name="Group 136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37" name="TextBox 137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8" name="TextBox 13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9" name="TextBox 13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0" name="TextBox 14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1" name="TextBox 14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2" name="TextBox 14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3" name="TextBox 14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4" name="TextBox 14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5" name="TextBox 14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</p:grpSp>
      <p:pic>
        <p:nvPicPr>
          <p:cNvPr id="146" name="Picture 14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936057" y="1754308"/>
            <a:ext cx="944087" cy="1185498"/>
          </a:xfrm>
          <a:prstGeom prst="rect">
            <a:avLst/>
          </a:prstGeom>
        </p:spPr>
      </p:pic>
      <p:pic>
        <p:nvPicPr>
          <p:cNvPr id="147" name="Picture 14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flipH="1">
            <a:off x="14085381" y="1529936"/>
            <a:ext cx="944087" cy="1185498"/>
          </a:xfrm>
          <a:prstGeom prst="rect">
            <a:avLst/>
          </a:prstGeom>
        </p:spPr>
      </p:pic>
      <p:sp>
        <p:nvSpPr>
          <p:cNvPr id="148" name="Rectangle 2"/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149" name="Object 148"/>
          <p:cNvGraphicFramePr>
            <a:graphicFrameLocks noChangeAspect="1"/>
          </p:cNvGraphicFramePr>
          <p:nvPr/>
        </p:nvGraphicFramePr>
        <p:xfrm>
          <a:off x="4657391" y="2063879"/>
          <a:ext cx="7610154" cy="8276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2" imgW="3149600" imgH="342900" progId="Equation.DSMT4">
                  <p:embed/>
                </p:oleObj>
              </mc:Choice>
              <mc:Fallback>
                <p:oleObj name="Equation" r:id="rId12" imgW="3149600" imgH="342900" progId="Equation.DSMT4">
                  <p:embed/>
                  <p:pic>
                    <p:nvPicPr>
                      <p:cNvPr id="149" name="Object 1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7391" y="2063879"/>
                        <a:ext cx="7610154" cy="82769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4" name="Rectangle 8"/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155" name="Object 154"/>
          <p:cNvGraphicFramePr>
            <a:graphicFrameLocks noChangeAspect="1"/>
          </p:cNvGraphicFramePr>
          <p:nvPr/>
        </p:nvGraphicFramePr>
        <p:xfrm>
          <a:off x="4769555" y="3040556"/>
          <a:ext cx="7497990" cy="11570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4" imgW="3086100" imgH="469900" progId="Equation.DSMT4">
                  <p:embed/>
                </p:oleObj>
              </mc:Choice>
              <mc:Fallback>
                <p:oleObj name="Equation" r:id="rId14" imgW="3086100" imgH="469900" progId="Equation.DSMT4">
                  <p:embed/>
                  <p:pic>
                    <p:nvPicPr>
                      <p:cNvPr id="155" name="Object 15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9555" y="3040556"/>
                        <a:ext cx="7497990" cy="115709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6" name="Rectangle 10"/>
          <p:cNvSpPr>
            <a:spLocks noChangeArrowheads="1"/>
          </p:cNvSpPr>
          <p:nvPr/>
        </p:nvSpPr>
        <p:spPr bwMode="auto">
          <a:xfrm>
            <a:off x="0" y="0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157" name="Object 156"/>
          <p:cNvGraphicFramePr>
            <a:graphicFrameLocks noChangeAspect="1"/>
          </p:cNvGraphicFramePr>
          <p:nvPr/>
        </p:nvGraphicFramePr>
        <p:xfrm>
          <a:off x="7713277" y="5497642"/>
          <a:ext cx="3245782" cy="8972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6" imgW="1167893" imgH="317362" progId="Equation.DSMT4">
                  <p:embed/>
                </p:oleObj>
              </mc:Choice>
              <mc:Fallback>
                <p:oleObj name="Equation" r:id="rId16" imgW="1167893" imgH="317362" progId="Equation.DSMT4">
                  <p:embed/>
                  <p:pic>
                    <p:nvPicPr>
                      <p:cNvPr id="157" name="Object 15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13277" y="5497642"/>
                        <a:ext cx="3245782" cy="89720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8" name="Rectangle 15"/>
          <p:cNvSpPr>
            <a:spLocks noChangeArrowheads="1"/>
          </p:cNvSpPr>
          <p:nvPr/>
        </p:nvSpPr>
        <p:spPr bwMode="auto">
          <a:xfrm>
            <a:off x="0" y="0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159" name="Object 158"/>
          <p:cNvGraphicFramePr>
            <a:graphicFrameLocks noChangeAspect="1"/>
          </p:cNvGraphicFramePr>
          <p:nvPr/>
        </p:nvGraphicFramePr>
        <p:xfrm>
          <a:off x="7508910" y="6810693"/>
          <a:ext cx="4520094" cy="18455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8" imgW="1206500" imgH="660400" progId="Equation.DSMT4">
                  <p:embed/>
                </p:oleObj>
              </mc:Choice>
              <mc:Fallback>
                <p:oleObj name="Equation" r:id="rId18" imgW="1206500" imgH="660400" progId="Equation.DSMT4">
                  <p:embed/>
                  <p:pic>
                    <p:nvPicPr>
                      <p:cNvPr id="159" name="Object 15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08910" y="6810693"/>
                        <a:ext cx="4520094" cy="184555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447376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Picture 90">
            <a:extLst>
              <a:ext uri="{FF2B5EF4-FFF2-40B4-BE49-F238E27FC236}">
                <a16:creationId xmlns:a16="http://schemas.microsoft.com/office/drawing/2014/main" id="{3023713B-249D-F093-1E48-A8530650CD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482021" y="-14309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5190915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6477329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15256948" y="7763743"/>
            <a:ext cx="2186870" cy="1191585"/>
            <a:chOff x="0" y="0"/>
            <a:chExt cx="2915827" cy="1588780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</p:sp>
          <p:sp>
            <p:nvSpPr>
              <p:cNvPr id="42" name="TextBox 4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45" name="TextBox 45"/>
              <p:cNvSpPr txBox="1"/>
              <p:nvPr/>
            </p:nvSpPr>
            <p:spPr>
              <a:xfrm>
                <a:off x="0" y="-66675"/>
                <a:ext cx="812800" cy="8794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4200"/>
                  </a:lnSpc>
                </a:pPr>
                <a:endParaRPr/>
              </a:p>
            </p:txBody>
          </p:sp>
        </p:grp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8" name="TextBox 48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3" name="TextBox 53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976307" y="629394"/>
            <a:ext cx="15613815" cy="8800520"/>
            <a:chOff x="-13799" y="-29984"/>
            <a:chExt cx="4112280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-13799" y="-29984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37" name="TextBox 137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8" name="TextBox 13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9" name="TextBox 13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0" name="TextBox 14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1" name="TextBox 14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2" name="TextBox 14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3" name="TextBox 14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4" name="TextBox 14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5" name="TextBox 14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</p:grpSp>
      <p:pic>
        <p:nvPicPr>
          <p:cNvPr id="146" name="Picture 14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936057" y="1754308"/>
            <a:ext cx="944087" cy="1185498"/>
          </a:xfrm>
          <a:prstGeom prst="rect">
            <a:avLst/>
          </a:prstGeom>
        </p:spPr>
      </p:pic>
      <p:sp>
        <p:nvSpPr>
          <p:cNvPr id="148" name="Rectangle 2"/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54" name="Rectangle 8"/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56" name="Rectangle 10"/>
          <p:cNvSpPr>
            <a:spLocks noChangeArrowheads="1"/>
          </p:cNvSpPr>
          <p:nvPr/>
        </p:nvSpPr>
        <p:spPr bwMode="auto">
          <a:xfrm>
            <a:off x="0" y="0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58" name="Rectangle 15"/>
          <p:cNvSpPr>
            <a:spLocks noChangeArrowheads="1"/>
          </p:cNvSpPr>
          <p:nvPr/>
        </p:nvSpPr>
        <p:spPr bwMode="auto">
          <a:xfrm>
            <a:off x="0" y="0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50" name="TextBox 94"/>
          <p:cNvSpPr txBox="1"/>
          <p:nvPr/>
        </p:nvSpPr>
        <p:spPr>
          <a:xfrm>
            <a:off x="3917488" y="5615022"/>
            <a:ext cx="4613224" cy="7701040"/>
          </a:xfrm>
          <a:prstGeom prst="rect">
            <a:avLst/>
          </a:prstGeom>
        </p:spPr>
        <p:txBody>
          <a:bodyPr lIns="39886" tIns="39886" rIns="39886" bIns="39886" rtlCol="0" anchor="ctr"/>
          <a:lstStyle/>
          <a:p>
            <a:pPr algn="ctr">
              <a:lnSpc>
                <a:spcPts val="2660"/>
              </a:lnSpc>
            </a:pPr>
            <a:endParaRPr/>
          </a:p>
        </p:txBody>
      </p:sp>
      <p:sp>
        <p:nvSpPr>
          <p:cNvPr id="61" name="Rectangle 2"/>
          <p:cNvSpPr>
            <a:spLocks noChangeArrowheads="1"/>
          </p:cNvSpPr>
          <p:nvPr/>
        </p:nvSpPr>
        <p:spPr bwMode="auto">
          <a:xfrm>
            <a:off x="3890871" y="2341831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62" name="Object 61"/>
          <p:cNvGraphicFramePr>
            <a:graphicFrameLocks noChangeAspect="1"/>
          </p:cNvGraphicFramePr>
          <p:nvPr/>
        </p:nvGraphicFramePr>
        <p:xfrm>
          <a:off x="3890871" y="2341831"/>
          <a:ext cx="10620792" cy="8361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5041900" imgH="342900" progId="Equation.DSMT4">
                  <p:embed/>
                </p:oleObj>
              </mc:Choice>
              <mc:Fallback>
                <p:oleObj name="Equation" r:id="rId9" imgW="5041900" imgH="342900" progId="Equation.DSMT4">
                  <p:embed/>
                  <p:pic>
                    <p:nvPicPr>
                      <p:cNvPr id="62" name="Object 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90871" y="2341831"/>
                        <a:ext cx="10620792" cy="83618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" name="Rectangle 4"/>
          <p:cNvSpPr>
            <a:spLocks noChangeArrowheads="1"/>
          </p:cNvSpPr>
          <p:nvPr/>
        </p:nvSpPr>
        <p:spPr bwMode="auto">
          <a:xfrm>
            <a:off x="3890871" y="3402798"/>
            <a:ext cx="3862564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103" name="Object 102"/>
          <p:cNvGraphicFramePr>
            <a:graphicFrameLocks noChangeAspect="1"/>
          </p:cNvGraphicFramePr>
          <p:nvPr/>
        </p:nvGraphicFramePr>
        <p:xfrm>
          <a:off x="3890870" y="3402798"/>
          <a:ext cx="10702521" cy="837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1" imgW="5067300" imgH="342900" progId="Equation.DSMT4">
                  <p:embed/>
                </p:oleObj>
              </mc:Choice>
              <mc:Fallback>
                <p:oleObj name="Equation" r:id="rId11" imgW="5067300" imgH="342900" progId="Equation.DSMT4">
                  <p:embed/>
                  <p:pic>
                    <p:nvPicPr>
                      <p:cNvPr id="103" name="Object 10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90870" y="3402798"/>
                        <a:ext cx="10702521" cy="83786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51" name="Group 91"/>
          <p:cNvGrpSpPr/>
          <p:nvPr/>
        </p:nvGrpSpPr>
        <p:grpSpPr>
          <a:xfrm>
            <a:off x="1667379" y="1075863"/>
            <a:ext cx="14514495" cy="7974105"/>
            <a:chOff x="-1746718" y="-361134"/>
            <a:chExt cx="11819764" cy="4117875"/>
          </a:xfrm>
        </p:grpSpPr>
        <p:grpSp>
          <p:nvGrpSpPr>
            <p:cNvPr id="152" name="Group 92"/>
            <p:cNvGrpSpPr/>
            <p:nvPr/>
          </p:nvGrpSpPr>
          <p:grpSpPr>
            <a:xfrm>
              <a:off x="-1746718" y="-361134"/>
              <a:ext cx="11819764" cy="4117875"/>
              <a:chOff x="-377916" y="-78134"/>
              <a:chExt cx="2557297" cy="890934"/>
            </a:xfrm>
          </p:grpSpPr>
          <p:sp>
            <p:nvSpPr>
              <p:cNvPr id="160" name="Freeform 93"/>
              <p:cNvSpPr/>
              <p:nvPr/>
            </p:nvSpPr>
            <p:spPr>
              <a:xfrm>
                <a:off x="-377916" y="-78134"/>
                <a:ext cx="2557297" cy="824480"/>
              </a:xfrm>
              <a:custGeom>
                <a:avLst/>
                <a:gdLst/>
                <a:ahLst/>
                <a:cxnLst/>
                <a:rect l="l" t="t" r="r" b="b"/>
                <a:pathLst>
                  <a:path w="2557297" h="344845">
                    <a:moveTo>
                      <a:pt x="101551" y="0"/>
                    </a:moveTo>
                    <a:lnTo>
                      <a:pt x="2455745" y="0"/>
                    </a:lnTo>
                    <a:cubicBezTo>
                      <a:pt x="2482678" y="0"/>
                      <a:pt x="2508509" y="10699"/>
                      <a:pt x="2527553" y="29744"/>
                    </a:cubicBezTo>
                    <a:cubicBezTo>
                      <a:pt x="2546598" y="48788"/>
                      <a:pt x="2557297" y="74618"/>
                      <a:pt x="2557297" y="101551"/>
                    </a:cubicBezTo>
                    <a:lnTo>
                      <a:pt x="2557297" y="243294"/>
                    </a:lnTo>
                    <a:cubicBezTo>
                      <a:pt x="2557297" y="299379"/>
                      <a:pt x="2511831" y="344845"/>
                      <a:pt x="2455745" y="344845"/>
                    </a:cubicBezTo>
                    <a:lnTo>
                      <a:pt x="101551" y="344845"/>
                    </a:lnTo>
                    <a:cubicBezTo>
                      <a:pt x="45466" y="344845"/>
                      <a:pt x="0" y="299379"/>
                      <a:pt x="0" y="243294"/>
                    </a:cubicBezTo>
                    <a:lnTo>
                      <a:pt x="0" y="101551"/>
                    </a:lnTo>
                    <a:cubicBezTo>
                      <a:pt x="0" y="45466"/>
                      <a:pt x="45466" y="0"/>
                      <a:pt x="101551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47625">
                <a:solidFill>
                  <a:srgbClr val="E76262"/>
                </a:solidFill>
              </a:ln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161" name="TextBox 9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39886" tIns="39886" rIns="39886" bIns="39886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153" name="TextBox 95"/>
            <p:cNvSpPr txBox="1"/>
            <p:nvPr/>
          </p:nvSpPr>
          <p:spPr>
            <a:xfrm>
              <a:off x="-1145013" y="-248891"/>
              <a:ext cx="10464111" cy="36817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6216"/>
                </a:lnSpc>
                <a:spcBef>
                  <a:spcPct val="0"/>
                </a:spcBef>
              </a:pPr>
              <a:r>
                <a:rPr lang="en-US" sz="4000" b="1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Câu</a:t>
              </a:r>
              <a:r>
                <a:rPr lang="en-US" sz="4000" b="1" dirty="0">
                  <a:latin typeface="Cambria" panose="02040503050406030204" pitchFamily="18" charset="0"/>
                  <a:ea typeface="Cambria" panose="02040503050406030204" pitchFamily="18" charset="0"/>
                </a:rPr>
                <a:t> 3.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40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Xét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40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các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40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hệ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40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40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40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sau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40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trong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40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một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40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bình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40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kín</a:t>
              </a:r>
              <a:r>
                <a:rPr lang="en-US" sz="4000" dirty="0">
                  <a:latin typeface="Cambria" panose="02040503050406030204" pitchFamily="18" charset="0"/>
                  <a:ea typeface="Cambria" panose="02040503050406030204" pitchFamily="18" charset="0"/>
                </a:rPr>
                <a:t>:</a:t>
              </a:r>
            </a:p>
          </p:txBody>
        </p:sp>
      </p:grpSp>
      <p:pic>
        <p:nvPicPr>
          <p:cNvPr id="163" name="Picture 10" descr="Pin on A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380" y="1742593"/>
            <a:ext cx="2422302" cy="242230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" name="TextBox 95">
            <a:extLst>
              <a:ext uri="{FF2B5EF4-FFF2-40B4-BE49-F238E27FC236}">
                <a16:creationId xmlns:a16="http://schemas.microsoft.com/office/drawing/2014/main" id="{C6EA5070-B9F1-39EB-6204-46DF857641AC}"/>
              </a:ext>
            </a:extLst>
          </p:cNvPr>
          <p:cNvSpPr txBox="1"/>
          <p:nvPr/>
        </p:nvSpPr>
        <p:spPr>
          <a:xfrm>
            <a:off x="2731411" y="4604768"/>
            <a:ext cx="13094570" cy="34624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Các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cân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bằng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trên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dịch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chuyển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theo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chiều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nào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khi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thay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đổi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một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trong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các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điều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kiện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sau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	(1)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Tăng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nhiệt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độ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	(2)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Thêm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lượng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hơi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nước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vào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hệ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	(3)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Thêm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khí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H</a:t>
            </a:r>
            <a:r>
              <a:rPr lang="en-US" sz="25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2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vào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hệ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	(4)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Tăng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áp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suất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chung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bằng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cách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nén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cho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thể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tích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của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hệ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giảm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xuống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	(5)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Dùng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chất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xúc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2500" dirty="0" err="1">
                <a:latin typeface="Cambria" panose="02040503050406030204" pitchFamily="18" charset="0"/>
                <a:ea typeface="Cambria" panose="02040503050406030204" pitchFamily="18" charset="0"/>
              </a:rPr>
              <a:t>tác</a:t>
            </a:r>
            <a:r>
              <a:rPr lang="en-US" sz="25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614479"/>
      </p:ext>
    </p:extLst>
  </p:cSld>
  <p:clrMapOvr>
    <a:masterClrMapping/>
  </p:clrMapOvr>
  <p:transition spd="slow">
    <p:push dir="u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Picture 90">
            <a:extLst>
              <a:ext uri="{FF2B5EF4-FFF2-40B4-BE49-F238E27FC236}">
                <a16:creationId xmlns:a16="http://schemas.microsoft.com/office/drawing/2014/main" id="{A1F86248-43C3-BFF0-2B1D-8AD6E4B7C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5190915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6477329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15256948" y="7763743"/>
            <a:ext cx="2186870" cy="1191585"/>
            <a:chOff x="0" y="0"/>
            <a:chExt cx="2915827" cy="1588780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</p:sp>
          <p:sp>
            <p:nvSpPr>
              <p:cNvPr id="42" name="TextBox 4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45" name="TextBox 45"/>
              <p:cNvSpPr txBox="1"/>
              <p:nvPr/>
            </p:nvSpPr>
            <p:spPr>
              <a:xfrm>
                <a:off x="0" y="-66675"/>
                <a:ext cx="812800" cy="8794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4200"/>
                  </a:lnSpc>
                </a:pPr>
                <a:endParaRPr/>
              </a:p>
            </p:txBody>
          </p:sp>
        </p:grp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8" name="TextBox 48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3" name="TextBox 53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176645" y="964318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1939188" y="617299"/>
            <a:ext cx="6893039" cy="8813879"/>
            <a:chOff x="0" y="-240371"/>
            <a:chExt cx="5658756" cy="6626657"/>
          </a:xfrm>
        </p:grpSpPr>
        <p:grpSp>
          <p:nvGrpSpPr>
            <p:cNvPr id="97" name="Group 97"/>
            <p:cNvGrpSpPr/>
            <p:nvPr/>
          </p:nvGrpSpPr>
          <p:grpSpPr>
            <a:xfrm>
              <a:off x="158341" y="0"/>
              <a:ext cx="5500415" cy="6386286"/>
              <a:chOff x="0" y="0"/>
              <a:chExt cx="1199825" cy="1393064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0" y="0"/>
                <a:ext cx="1199825" cy="1393064"/>
              </a:xfrm>
              <a:custGeom>
                <a:avLst/>
                <a:gdLst/>
                <a:ahLst/>
                <a:cxnLst/>
                <a:rect l="l" t="t" r="r" b="b"/>
                <a:pathLst>
                  <a:path w="1199825" h="1393064">
                    <a:moveTo>
                      <a:pt x="88993" y="0"/>
                    </a:moveTo>
                    <a:lnTo>
                      <a:pt x="1110832" y="0"/>
                    </a:lnTo>
                    <a:cubicBezTo>
                      <a:pt x="1134435" y="0"/>
                      <a:pt x="1157070" y="9376"/>
                      <a:pt x="1173760" y="26065"/>
                    </a:cubicBezTo>
                    <a:cubicBezTo>
                      <a:pt x="1190449" y="42755"/>
                      <a:pt x="1199825" y="65391"/>
                      <a:pt x="1199825" y="88993"/>
                    </a:cubicBezTo>
                    <a:lnTo>
                      <a:pt x="1199825" y="1304070"/>
                    </a:lnTo>
                    <a:cubicBezTo>
                      <a:pt x="1199825" y="1327673"/>
                      <a:pt x="1190449" y="1350309"/>
                      <a:pt x="1173760" y="1366998"/>
                    </a:cubicBezTo>
                    <a:cubicBezTo>
                      <a:pt x="1157070" y="1383688"/>
                      <a:pt x="1134435" y="1393064"/>
                      <a:pt x="1110832" y="1393064"/>
                    </a:cubicBezTo>
                    <a:lnTo>
                      <a:pt x="88993" y="1393064"/>
                    </a:lnTo>
                    <a:cubicBezTo>
                      <a:pt x="39844" y="1393064"/>
                      <a:pt x="0" y="1353220"/>
                      <a:pt x="0" y="1304070"/>
                    </a:cubicBezTo>
                    <a:lnTo>
                      <a:pt x="0" y="88993"/>
                    </a:lnTo>
                    <a:cubicBezTo>
                      <a:pt x="0" y="65391"/>
                      <a:pt x="9376" y="42755"/>
                      <a:pt x="26065" y="26065"/>
                    </a:cubicBezTo>
                    <a:cubicBezTo>
                      <a:pt x="42755" y="9376"/>
                      <a:pt x="65391" y="0"/>
                      <a:pt x="88993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>
                <a:noFill/>
              </a:ln>
            </p:spPr>
          </p:sp>
          <p:sp>
            <p:nvSpPr>
              <p:cNvPr id="99" name="TextBox 99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0" name="Group 100"/>
            <p:cNvGrpSpPr/>
            <p:nvPr/>
          </p:nvGrpSpPr>
          <p:grpSpPr>
            <a:xfrm>
              <a:off x="0" y="50054"/>
              <a:ext cx="5548303" cy="6224451"/>
              <a:chOff x="0" y="-28575"/>
              <a:chExt cx="1210271" cy="1357762"/>
            </a:xfrm>
          </p:grpSpPr>
          <p:sp>
            <p:nvSpPr>
              <p:cNvPr id="101" name="Freeform 101"/>
              <p:cNvSpPr/>
              <p:nvPr/>
            </p:nvSpPr>
            <p:spPr>
              <a:xfrm>
                <a:off x="0" y="-289"/>
                <a:ext cx="1210271" cy="1329476"/>
              </a:xfrm>
              <a:custGeom>
                <a:avLst/>
                <a:gdLst/>
                <a:ahLst/>
                <a:cxnLst/>
                <a:rect l="l" t="t" r="r" b="b"/>
                <a:pathLst>
                  <a:path w="1199825" h="1329187">
                    <a:moveTo>
                      <a:pt x="88993" y="0"/>
                    </a:moveTo>
                    <a:lnTo>
                      <a:pt x="1110832" y="0"/>
                    </a:lnTo>
                    <a:cubicBezTo>
                      <a:pt x="1134435" y="0"/>
                      <a:pt x="1157070" y="9376"/>
                      <a:pt x="1173760" y="26065"/>
                    </a:cubicBezTo>
                    <a:cubicBezTo>
                      <a:pt x="1190449" y="42755"/>
                      <a:pt x="1199825" y="65391"/>
                      <a:pt x="1199825" y="88993"/>
                    </a:cubicBezTo>
                    <a:lnTo>
                      <a:pt x="1199825" y="1240194"/>
                    </a:lnTo>
                    <a:cubicBezTo>
                      <a:pt x="1199825" y="1289343"/>
                      <a:pt x="1159982" y="1329187"/>
                      <a:pt x="1110832" y="1329187"/>
                    </a:cubicBezTo>
                    <a:lnTo>
                      <a:pt x="88993" y="1329187"/>
                    </a:lnTo>
                    <a:cubicBezTo>
                      <a:pt x="65391" y="1329187"/>
                      <a:pt x="42755" y="1319811"/>
                      <a:pt x="26065" y="1303121"/>
                    </a:cubicBezTo>
                    <a:cubicBezTo>
                      <a:pt x="9376" y="1286432"/>
                      <a:pt x="0" y="1263796"/>
                      <a:pt x="0" y="1240194"/>
                    </a:cubicBezTo>
                    <a:lnTo>
                      <a:pt x="0" y="88993"/>
                    </a:lnTo>
                    <a:cubicBezTo>
                      <a:pt x="0" y="65391"/>
                      <a:pt x="9376" y="42755"/>
                      <a:pt x="26065" y="26065"/>
                    </a:cubicBezTo>
                    <a:cubicBezTo>
                      <a:pt x="42755" y="9376"/>
                      <a:pt x="65391" y="0"/>
                      <a:pt x="88993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47625">
                <a:solidFill>
                  <a:srgbClr val="E76262"/>
                </a:solidFill>
              </a:ln>
            </p:spPr>
          </p:sp>
          <p:sp>
            <p:nvSpPr>
              <p:cNvPr id="102" name="TextBox 10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03" name="TextBox 103"/>
            <p:cNvSpPr txBox="1"/>
            <p:nvPr/>
          </p:nvSpPr>
          <p:spPr>
            <a:xfrm>
              <a:off x="131630" y="1077961"/>
              <a:ext cx="5498661" cy="473454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(1)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Khi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tăng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nhiệt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độ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chuyển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theo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thuận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.</a:t>
              </a:r>
            </a:p>
            <a:p>
              <a:pPr>
                <a:lnSpc>
                  <a:spcPct val="150000"/>
                </a:lnSpc>
              </a:pP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(2)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Thêm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lượng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hơi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nước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vào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hệ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chuyển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theo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làm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giảm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hơi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nước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thuận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.</a:t>
              </a:r>
            </a:p>
            <a:p>
              <a:pPr>
                <a:lnSpc>
                  <a:spcPct val="150000"/>
                </a:lnSpc>
              </a:pP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(3)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Thêm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khí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H</a:t>
              </a:r>
              <a:r>
                <a:rPr lang="en-US" sz="2600" baseline="-25000" dirty="0">
                  <a:latin typeface="Cambria" panose="02040503050406030204" pitchFamily="18" charset="0"/>
                  <a:ea typeface="Cambria" panose="02040503050406030204" pitchFamily="18" charset="0"/>
                </a:rPr>
                <a:t>2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vào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hệ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chuyển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theo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làm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giảm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khí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H</a:t>
              </a:r>
              <a:r>
                <a:rPr lang="en-US" sz="2600" baseline="-25000" dirty="0">
                  <a:latin typeface="Cambria" panose="02040503050406030204" pitchFamily="18" charset="0"/>
                  <a:ea typeface="Cambria" panose="02040503050406030204" pitchFamily="18" charset="0"/>
                </a:rPr>
                <a:t>2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nghịch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.</a:t>
              </a:r>
            </a:p>
            <a:p>
              <a:pPr>
                <a:lnSpc>
                  <a:spcPct val="150000"/>
                </a:lnSpc>
              </a:pP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(4)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Tăng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áp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suất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chuyển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theo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giảm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số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mol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khí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nghịch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.</a:t>
              </a:r>
            </a:p>
            <a:p>
              <a:pPr>
                <a:lnSpc>
                  <a:spcPct val="150000"/>
                </a:lnSpc>
              </a:pP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(5)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Dùng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chất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xúc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tác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không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chuyển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.</a:t>
              </a:r>
            </a:p>
          </p:txBody>
        </p:sp>
        <p:grpSp>
          <p:nvGrpSpPr>
            <p:cNvPr id="104" name="Group 104"/>
            <p:cNvGrpSpPr/>
            <p:nvPr/>
          </p:nvGrpSpPr>
          <p:grpSpPr>
            <a:xfrm>
              <a:off x="0" y="-240371"/>
              <a:ext cx="5500415" cy="3658984"/>
              <a:chOff x="0" y="-57150"/>
              <a:chExt cx="1307763" cy="869950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1307763" cy="222642"/>
              </a:xfrm>
              <a:custGeom>
                <a:avLst/>
                <a:gdLst/>
                <a:ahLst/>
                <a:cxnLst/>
                <a:rect l="l" t="t" r="r" b="b"/>
                <a:pathLst>
                  <a:path w="1307763" h="257168">
                    <a:moveTo>
                      <a:pt x="64075" y="0"/>
                    </a:moveTo>
                    <a:lnTo>
                      <a:pt x="1243688" y="0"/>
                    </a:lnTo>
                    <a:cubicBezTo>
                      <a:pt x="1279076" y="0"/>
                      <a:pt x="1307763" y="28687"/>
                      <a:pt x="1307763" y="64075"/>
                    </a:cubicBezTo>
                    <a:lnTo>
                      <a:pt x="1307763" y="193093"/>
                    </a:lnTo>
                    <a:cubicBezTo>
                      <a:pt x="1307763" y="228480"/>
                      <a:pt x="1279076" y="257168"/>
                      <a:pt x="1243688" y="257168"/>
                    </a:cubicBezTo>
                    <a:lnTo>
                      <a:pt x="64075" y="257168"/>
                    </a:lnTo>
                    <a:cubicBezTo>
                      <a:pt x="28687" y="257168"/>
                      <a:pt x="0" y="228480"/>
                      <a:pt x="0" y="193093"/>
                    </a:cubicBezTo>
                    <a:lnTo>
                      <a:pt x="0" y="64075"/>
                    </a:lnTo>
                    <a:cubicBezTo>
                      <a:pt x="0" y="28687"/>
                      <a:pt x="28687" y="0"/>
                      <a:pt x="6407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47625">
                <a:solidFill>
                  <a:srgbClr val="E76262"/>
                </a:solidFill>
              </a:ln>
            </p:spPr>
          </p:sp>
          <p:sp>
            <p:nvSpPr>
              <p:cNvPr id="106" name="TextBox 106"/>
              <p:cNvSpPr txBox="1"/>
              <p:nvPr/>
            </p:nvSpPr>
            <p:spPr>
              <a:xfrm>
                <a:off x="0" y="-57150"/>
                <a:ext cx="812800" cy="869950"/>
              </a:xfrm>
              <a:prstGeom prst="rect">
                <a:avLst/>
              </a:prstGeom>
            </p:spPr>
            <p:txBody>
              <a:bodyPr lIns="44501" tIns="44501" rIns="44501" bIns="44501" rtlCol="0" anchor="ctr"/>
              <a:lstStyle/>
              <a:p>
                <a:pPr algn="ctr">
                  <a:lnSpc>
                    <a:spcPts val="4199"/>
                  </a:lnSpc>
                </a:pPr>
                <a:endParaRPr/>
              </a:p>
            </p:txBody>
          </p:sp>
        </p:grpSp>
      </p:grpSp>
      <p:pic>
        <p:nvPicPr>
          <p:cNvPr id="134" name="Picture 13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4730779" y="7668914"/>
            <a:ext cx="1169857" cy="1149902"/>
          </a:xfrm>
          <a:prstGeom prst="rect">
            <a:avLst/>
          </a:prstGeom>
        </p:spPr>
      </p:pic>
      <p:grpSp>
        <p:nvGrpSpPr>
          <p:cNvPr id="136" name="Group 136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37" name="TextBox 137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8" name="TextBox 13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9" name="TextBox 13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0" name="TextBox 14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1" name="TextBox 14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2" name="TextBox 14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3" name="TextBox 14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4" name="TextBox 14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5" name="TextBox 14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</p:grpSp>
      <p:pic>
        <p:nvPicPr>
          <p:cNvPr id="147" name="Picture 14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flipH="1">
            <a:off x="12983767" y="1803950"/>
            <a:ext cx="944087" cy="1185498"/>
          </a:xfrm>
          <a:prstGeom prst="rect">
            <a:avLst/>
          </a:prstGeom>
        </p:spPr>
      </p:pic>
      <p:grpSp>
        <p:nvGrpSpPr>
          <p:cNvPr id="150" name="Group 96"/>
          <p:cNvGrpSpPr/>
          <p:nvPr/>
        </p:nvGrpSpPr>
        <p:grpSpPr>
          <a:xfrm>
            <a:off x="9182583" y="760439"/>
            <a:ext cx="6950199" cy="8562244"/>
            <a:chOff x="0" y="-240371"/>
            <a:chExt cx="5658756" cy="6626657"/>
          </a:xfrm>
        </p:grpSpPr>
        <p:grpSp>
          <p:nvGrpSpPr>
            <p:cNvPr id="151" name="Group 97"/>
            <p:cNvGrpSpPr/>
            <p:nvPr/>
          </p:nvGrpSpPr>
          <p:grpSpPr>
            <a:xfrm>
              <a:off x="158341" y="0"/>
              <a:ext cx="5500415" cy="6386286"/>
              <a:chOff x="0" y="0"/>
              <a:chExt cx="1199825" cy="1393064"/>
            </a:xfrm>
          </p:grpSpPr>
          <p:sp>
            <p:nvSpPr>
              <p:cNvPr id="160" name="Freeform 98"/>
              <p:cNvSpPr/>
              <p:nvPr/>
            </p:nvSpPr>
            <p:spPr>
              <a:xfrm>
                <a:off x="0" y="0"/>
                <a:ext cx="1199825" cy="1393064"/>
              </a:xfrm>
              <a:custGeom>
                <a:avLst/>
                <a:gdLst/>
                <a:ahLst/>
                <a:cxnLst/>
                <a:rect l="l" t="t" r="r" b="b"/>
                <a:pathLst>
                  <a:path w="1199825" h="1393064">
                    <a:moveTo>
                      <a:pt x="88993" y="0"/>
                    </a:moveTo>
                    <a:lnTo>
                      <a:pt x="1110832" y="0"/>
                    </a:lnTo>
                    <a:cubicBezTo>
                      <a:pt x="1134435" y="0"/>
                      <a:pt x="1157070" y="9376"/>
                      <a:pt x="1173760" y="26065"/>
                    </a:cubicBezTo>
                    <a:cubicBezTo>
                      <a:pt x="1190449" y="42755"/>
                      <a:pt x="1199825" y="65391"/>
                      <a:pt x="1199825" y="88993"/>
                    </a:cubicBezTo>
                    <a:lnTo>
                      <a:pt x="1199825" y="1304070"/>
                    </a:lnTo>
                    <a:cubicBezTo>
                      <a:pt x="1199825" y="1327673"/>
                      <a:pt x="1190449" y="1350309"/>
                      <a:pt x="1173760" y="1366998"/>
                    </a:cubicBezTo>
                    <a:cubicBezTo>
                      <a:pt x="1157070" y="1383688"/>
                      <a:pt x="1134435" y="1393064"/>
                      <a:pt x="1110832" y="1393064"/>
                    </a:cubicBezTo>
                    <a:lnTo>
                      <a:pt x="88993" y="1393064"/>
                    </a:lnTo>
                    <a:cubicBezTo>
                      <a:pt x="39844" y="1393064"/>
                      <a:pt x="0" y="1353220"/>
                      <a:pt x="0" y="1304070"/>
                    </a:cubicBezTo>
                    <a:lnTo>
                      <a:pt x="0" y="88993"/>
                    </a:lnTo>
                    <a:cubicBezTo>
                      <a:pt x="0" y="65391"/>
                      <a:pt x="9376" y="42755"/>
                      <a:pt x="26065" y="26065"/>
                    </a:cubicBezTo>
                    <a:cubicBezTo>
                      <a:pt x="42755" y="9376"/>
                      <a:pt x="65391" y="0"/>
                      <a:pt x="88993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>
                <a:noFill/>
              </a:ln>
            </p:spPr>
          </p:sp>
          <p:sp>
            <p:nvSpPr>
              <p:cNvPr id="161" name="TextBox 99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2" name="Group 100"/>
            <p:cNvGrpSpPr/>
            <p:nvPr/>
          </p:nvGrpSpPr>
          <p:grpSpPr>
            <a:xfrm>
              <a:off x="0" y="50054"/>
              <a:ext cx="5548303" cy="6224451"/>
              <a:chOff x="0" y="-28575"/>
              <a:chExt cx="1210271" cy="1357762"/>
            </a:xfrm>
          </p:grpSpPr>
          <p:sp>
            <p:nvSpPr>
              <p:cNvPr id="158" name="Freeform 101"/>
              <p:cNvSpPr/>
              <p:nvPr/>
            </p:nvSpPr>
            <p:spPr>
              <a:xfrm>
                <a:off x="0" y="-289"/>
                <a:ext cx="1210271" cy="1329476"/>
              </a:xfrm>
              <a:custGeom>
                <a:avLst/>
                <a:gdLst/>
                <a:ahLst/>
                <a:cxnLst/>
                <a:rect l="l" t="t" r="r" b="b"/>
                <a:pathLst>
                  <a:path w="1199825" h="1329187">
                    <a:moveTo>
                      <a:pt x="88993" y="0"/>
                    </a:moveTo>
                    <a:lnTo>
                      <a:pt x="1110832" y="0"/>
                    </a:lnTo>
                    <a:cubicBezTo>
                      <a:pt x="1134435" y="0"/>
                      <a:pt x="1157070" y="9376"/>
                      <a:pt x="1173760" y="26065"/>
                    </a:cubicBezTo>
                    <a:cubicBezTo>
                      <a:pt x="1190449" y="42755"/>
                      <a:pt x="1199825" y="65391"/>
                      <a:pt x="1199825" y="88993"/>
                    </a:cubicBezTo>
                    <a:lnTo>
                      <a:pt x="1199825" y="1240194"/>
                    </a:lnTo>
                    <a:cubicBezTo>
                      <a:pt x="1199825" y="1289343"/>
                      <a:pt x="1159982" y="1329187"/>
                      <a:pt x="1110832" y="1329187"/>
                    </a:cubicBezTo>
                    <a:lnTo>
                      <a:pt x="88993" y="1329187"/>
                    </a:lnTo>
                    <a:cubicBezTo>
                      <a:pt x="65391" y="1329187"/>
                      <a:pt x="42755" y="1319811"/>
                      <a:pt x="26065" y="1303121"/>
                    </a:cubicBezTo>
                    <a:cubicBezTo>
                      <a:pt x="9376" y="1286432"/>
                      <a:pt x="0" y="1263796"/>
                      <a:pt x="0" y="1240194"/>
                    </a:cubicBezTo>
                    <a:lnTo>
                      <a:pt x="0" y="88993"/>
                    </a:lnTo>
                    <a:cubicBezTo>
                      <a:pt x="0" y="65391"/>
                      <a:pt x="9376" y="42755"/>
                      <a:pt x="26065" y="26065"/>
                    </a:cubicBezTo>
                    <a:cubicBezTo>
                      <a:pt x="42755" y="9376"/>
                      <a:pt x="65391" y="0"/>
                      <a:pt x="88993" y="0"/>
                    </a:cubicBezTo>
                    <a:close/>
                  </a:path>
                </a:pathLst>
              </a:custGeom>
              <a:solidFill>
                <a:srgbClr val="FCF4E8"/>
              </a:solidFill>
              <a:ln w="47625">
                <a:solidFill>
                  <a:srgbClr val="E76262"/>
                </a:solidFill>
              </a:ln>
            </p:spPr>
          </p:sp>
          <p:sp>
            <p:nvSpPr>
              <p:cNvPr id="159" name="TextBox 10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53" name="TextBox 103"/>
            <p:cNvSpPr txBox="1"/>
            <p:nvPr/>
          </p:nvSpPr>
          <p:spPr>
            <a:xfrm>
              <a:off x="304822" y="1045730"/>
              <a:ext cx="4933908" cy="478872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just">
                <a:lnSpc>
                  <a:spcPct val="130000"/>
                </a:lnSpc>
              </a:pP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(1)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Khi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tăng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nhiệt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độ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chuyển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theo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nghịch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.</a:t>
              </a:r>
            </a:p>
            <a:p>
              <a:pPr algn="just">
                <a:lnSpc>
                  <a:spcPct val="130000"/>
                </a:lnSpc>
              </a:pP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(2)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Thêm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lượng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hơi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nước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vào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hệ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chuyển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theo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làm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giảm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hơi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nước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thuận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.</a:t>
              </a:r>
            </a:p>
            <a:p>
              <a:pPr algn="just">
                <a:lnSpc>
                  <a:spcPct val="130000"/>
                </a:lnSpc>
              </a:pP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(3)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Thêm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khí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H</a:t>
              </a:r>
              <a:r>
                <a:rPr lang="en-US" sz="2600" baseline="-25000" dirty="0">
                  <a:latin typeface="Cambria" panose="02040503050406030204" pitchFamily="18" charset="0"/>
                  <a:ea typeface="Cambria" panose="02040503050406030204" pitchFamily="18" charset="0"/>
                </a:rPr>
                <a:t>2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vào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hệ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chuyển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theo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làm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giảm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khí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H</a:t>
              </a:r>
              <a:r>
                <a:rPr lang="en-US" sz="2600" baseline="-25000" dirty="0">
                  <a:latin typeface="Cambria" panose="02040503050406030204" pitchFamily="18" charset="0"/>
                  <a:ea typeface="Cambria" panose="02040503050406030204" pitchFamily="18" charset="0"/>
                </a:rPr>
                <a:t>2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chiều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nghịch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.</a:t>
              </a:r>
            </a:p>
            <a:p>
              <a:pPr algn="just">
                <a:lnSpc>
                  <a:spcPct val="130000"/>
                </a:lnSpc>
              </a:pP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(4)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Tăng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áp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suất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không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chuyển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.</a:t>
              </a:r>
            </a:p>
            <a:p>
              <a:pPr algn="just">
                <a:lnSpc>
                  <a:spcPct val="130000"/>
                </a:lnSpc>
              </a:pP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(5)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Dùng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chất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xúc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tác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không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dịch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26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chuyển</a:t>
              </a:r>
              <a:r>
                <a:rPr lang="en-US" sz="2600" dirty="0">
                  <a:latin typeface="Cambria" panose="02040503050406030204" pitchFamily="18" charset="0"/>
                  <a:ea typeface="Cambria" panose="02040503050406030204" pitchFamily="18" charset="0"/>
                </a:rPr>
                <a:t>.</a:t>
              </a:r>
            </a:p>
          </p:txBody>
        </p:sp>
        <p:grpSp>
          <p:nvGrpSpPr>
            <p:cNvPr id="154" name="Group 104"/>
            <p:cNvGrpSpPr/>
            <p:nvPr/>
          </p:nvGrpSpPr>
          <p:grpSpPr>
            <a:xfrm>
              <a:off x="0" y="-240371"/>
              <a:ext cx="5500415" cy="3658984"/>
              <a:chOff x="0" y="-57150"/>
              <a:chExt cx="1307763" cy="869950"/>
            </a:xfrm>
          </p:grpSpPr>
          <p:sp>
            <p:nvSpPr>
              <p:cNvPr id="156" name="Freeform 105"/>
              <p:cNvSpPr/>
              <p:nvPr/>
            </p:nvSpPr>
            <p:spPr>
              <a:xfrm>
                <a:off x="0" y="0"/>
                <a:ext cx="1307763" cy="209758"/>
              </a:xfrm>
              <a:custGeom>
                <a:avLst/>
                <a:gdLst/>
                <a:ahLst/>
                <a:cxnLst/>
                <a:rect l="l" t="t" r="r" b="b"/>
                <a:pathLst>
                  <a:path w="1307763" h="257168">
                    <a:moveTo>
                      <a:pt x="64075" y="0"/>
                    </a:moveTo>
                    <a:lnTo>
                      <a:pt x="1243688" y="0"/>
                    </a:lnTo>
                    <a:cubicBezTo>
                      <a:pt x="1279076" y="0"/>
                      <a:pt x="1307763" y="28687"/>
                      <a:pt x="1307763" y="64075"/>
                    </a:cubicBezTo>
                    <a:lnTo>
                      <a:pt x="1307763" y="193093"/>
                    </a:lnTo>
                    <a:cubicBezTo>
                      <a:pt x="1307763" y="228480"/>
                      <a:pt x="1279076" y="257168"/>
                      <a:pt x="1243688" y="257168"/>
                    </a:cubicBezTo>
                    <a:lnTo>
                      <a:pt x="64075" y="257168"/>
                    </a:lnTo>
                    <a:cubicBezTo>
                      <a:pt x="28687" y="257168"/>
                      <a:pt x="0" y="228480"/>
                      <a:pt x="0" y="193093"/>
                    </a:cubicBezTo>
                    <a:lnTo>
                      <a:pt x="0" y="64075"/>
                    </a:lnTo>
                    <a:cubicBezTo>
                      <a:pt x="0" y="28687"/>
                      <a:pt x="28687" y="0"/>
                      <a:pt x="6407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47625">
                <a:solidFill>
                  <a:srgbClr val="E76262"/>
                </a:solidFill>
              </a:ln>
            </p:spPr>
          </p:sp>
          <p:sp>
            <p:nvSpPr>
              <p:cNvPr id="157" name="TextBox 106"/>
              <p:cNvSpPr txBox="1"/>
              <p:nvPr/>
            </p:nvSpPr>
            <p:spPr>
              <a:xfrm>
                <a:off x="0" y="-57150"/>
                <a:ext cx="812800" cy="869950"/>
              </a:xfrm>
              <a:prstGeom prst="rect">
                <a:avLst/>
              </a:prstGeom>
            </p:spPr>
            <p:txBody>
              <a:bodyPr lIns="44501" tIns="44501" rIns="44501" bIns="44501" rtlCol="0" anchor="ctr"/>
              <a:lstStyle/>
              <a:p>
                <a:pPr algn="ctr">
                  <a:lnSpc>
                    <a:spcPts val="4199"/>
                  </a:lnSpc>
                </a:pPr>
                <a:endParaRPr/>
              </a:p>
            </p:txBody>
          </p:sp>
        </p:grpSp>
      </p:grpSp>
      <p:graphicFrame>
        <p:nvGraphicFramePr>
          <p:cNvPr id="92" name="Object 91">
            <a:extLst>
              <a:ext uri="{FF2B5EF4-FFF2-40B4-BE49-F238E27FC236}">
                <a16:creationId xmlns:a16="http://schemas.microsoft.com/office/drawing/2014/main" id="{0546E7CB-32D2-D5A9-7FB4-6CB5906259E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67687993"/>
              </p:ext>
            </p:extLst>
          </p:nvPr>
        </p:nvGraphicFramePr>
        <p:xfrm>
          <a:off x="2419801" y="1109052"/>
          <a:ext cx="5892366" cy="10734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0" imgW="2539800" imgH="495000" progId="Equation.DSMT4">
                  <p:embed/>
                </p:oleObj>
              </mc:Choice>
              <mc:Fallback>
                <p:oleObj name="Equation" r:id="rId10" imgW="2539800" imgH="495000" progId="Equation.DSMT4">
                  <p:embed/>
                  <p:pic>
                    <p:nvPicPr>
                      <p:cNvPr id="62" name="Object 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9801" y="1109052"/>
                        <a:ext cx="5892366" cy="107346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3" name="Object 92">
            <a:extLst>
              <a:ext uri="{FF2B5EF4-FFF2-40B4-BE49-F238E27FC236}">
                <a16:creationId xmlns:a16="http://schemas.microsoft.com/office/drawing/2014/main" id="{4BD0106A-FA4A-B488-0D1B-218D01731E7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132684"/>
              </p:ext>
            </p:extLst>
          </p:nvPr>
        </p:nvGraphicFramePr>
        <p:xfrm>
          <a:off x="10286850" y="1124631"/>
          <a:ext cx="4970098" cy="10593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2" imgW="2895480" imgH="533160" progId="Equation.DSMT4">
                  <p:embed/>
                </p:oleObj>
              </mc:Choice>
              <mc:Fallback>
                <p:oleObj name="Equation" r:id="rId12" imgW="2895480" imgH="533160" progId="Equation.DSMT4">
                  <p:embed/>
                  <p:pic>
                    <p:nvPicPr>
                      <p:cNvPr id="103" name="Object 10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286850" y="1124631"/>
                        <a:ext cx="4970098" cy="105930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605198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" name="Picture 6143">
            <a:extLst>
              <a:ext uri="{FF2B5EF4-FFF2-40B4-BE49-F238E27FC236}">
                <a16:creationId xmlns:a16="http://schemas.microsoft.com/office/drawing/2014/main" id="{660414CD-3ED0-1F86-D4DA-FE633BC8B9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7473" b="3602"/>
          <a:stretch>
            <a:fillRect/>
          </a:stretch>
        </p:blipFill>
        <p:spPr>
          <a:xfrm rot="-10800000">
            <a:off x="7844350" y="-264431"/>
            <a:ext cx="10443650" cy="1108156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7473" t="3602"/>
          <a:stretch>
            <a:fillRect/>
          </a:stretch>
        </p:blipFill>
        <p:spPr>
          <a:xfrm rot="-10800000">
            <a:off x="-200148" y="-397281"/>
            <a:ext cx="10443650" cy="1108156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5190915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6477329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15256948" y="7763743"/>
            <a:ext cx="2186870" cy="1191585"/>
            <a:chOff x="0" y="0"/>
            <a:chExt cx="2915827" cy="1588780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</p:sp>
          <p:sp>
            <p:nvSpPr>
              <p:cNvPr id="42" name="TextBox 42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>
                <a:solidFill>
                  <a:srgbClr val="FCF4E8"/>
                </a:solidFill>
              </a:ln>
            </p:spPr>
          </p:sp>
          <p:sp>
            <p:nvSpPr>
              <p:cNvPr id="45" name="TextBox 45"/>
              <p:cNvSpPr txBox="1"/>
              <p:nvPr/>
            </p:nvSpPr>
            <p:spPr>
              <a:xfrm>
                <a:off x="0" y="-66675"/>
                <a:ext cx="812800" cy="879475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4200"/>
                  </a:lnSpc>
                </a:pPr>
                <a:endParaRPr/>
              </a:p>
            </p:txBody>
          </p:sp>
        </p:grp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5400000">
            <a:off x="13111944" y="4512960"/>
            <a:ext cx="7623658" cy="1261080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8" name="TextBox 48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3" name="TextBox 53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</p:grpSp>
      <p:pic>
        <p:nvPicPr>
          <p:cNvPr id="57" name="Picture 5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28700" y="9347332"/>
            <a:ext cx="15613811" cy="75141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  <a:solidFill>
            <a:schemeClr val="bg1"/>
          </a:solidFill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grpFill/>
          </p:spPr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>
              <a:solidFill>
                <a:srgbClr val="9FC2B6"/>
              </a:solidFill>
            </a:ln>
          </p:spPr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9FC2B6"/>
            </a:solidFill>
          </p:spPr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1" name="Group 91"/>
          <p:cNvGrpSpPr/>
          <p:nvPr/>
        </p:nvGrpSpPr>
        <p:grpSpPr>
          <a:xfrm>
            <a:off x="1918351" y="1323388"/>
            <a:ext cx="13393926" cy="3108228"/>
            <a:chOff x="0" y="0"/>
            <a:chExt cx="10278076" cy="1802541"/>
          </a:xfrm>
        </p:grpSpPr>
        <p:grpSp>
          <p:nvGrpSpPr>
            <p:cNvPr id="92" name="Group 92"/>
            <p:cNvGrpSpPr/>
            <p:nvPr/>
          </p:nvGrpSpPr>
          <p:grpSpPr>
            <a:xfrm>
              <a:off x="0" y="0"/>
              <a:ext cx="10278076" cy="1802541"/>
              <a:chOff x="0" y="0"/>
              <a:chExt cx="2317607" cy="406456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2317607" cy="406456"/>
              </a:xfrm>
              <a:custGeom>
                <a:avLst/>
                <a:gdLst/>
                <a:ahLst/>
                <a:cxnLst/>
                <a:rect l="l" t="t" r="r" b="b"/>
                <a:pathLst>
                  <a:path w="2317607" h="406456">
                    <a:moveTo>
                      <a:pt x="100433" y="0"/>
                    </a:moveTo>
                    <a:lnTo>
                      <a:pt x="2217174" y="0"/>
                    </a:lnTo>
                    <a:cubicBezTo>
                      <a:pt x="2272642" y="0"/>
                      <a:pt x="2317607" y="44965"/>
                      <a:pt x="2317607" y="100433"/>
                    </a:cubicBezTo>
                    <a:lnTo>
                      <a:pt x="2317607" y="306023"/>
                    </a:lnTo>
                    <a:cubicBezTo>
                      <a:pt x="2317607" y="332659"/>
                      <a:pt x="2307026" y="358205"/>
                      <a:pt x="2288191" y="377039"/>
                    </a:cubicBezTo>
                    <a:cubicBezTo>
                      <a:pt x="2269356" y="395874"/>
                      <a:pt x="2243811" y="406456"/>
                      <a:pt x="2217174" y="406456"/>
                    </a:cubicBezTo>
                    <a:lnTo>
                      <a:pt x="100433" y="406456"/>
                    </a:lnTo>
                    <a:cubicBezTo>
                      <a:pt x="73796" y="406456"/>
                      <a:pt x="48251" y="395874"/>
                      <a:pt x="29416" y="377039"/>
                    </a:cubicBezTo>
                    <a:cubicBezTo>
                      <a:pt x="10581" y="358205"/>
                      <a:pt x="0" y="332659"/>
                      <a:pt x="0" y="306023"/>
                    </a:cubicBezTo>
                    <a:lnTo>
                      <a:pt x="0" y="100433"/>
                    </a:lnTo>
                    <a:cubicBezTo>
                      <a:pt x="0" y="73796"/>
                      <a:pt x="10581" y="48251"/>
                      <a:pt x="29416" y="29416"/>
                    </a:cubicBezTo>
                    <a:cubicBezTo>
                      <a:pt x="48251" y="10581"/>
                      <a:pt x="73796" y="0"/>
                      <a:pt x="100433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47625">
                <a:solidFill>
                  <a:srgbClr val="E76262"/>
                </a:solidFill>
              </a:ln>
            </p:spPr>
          </p:sp>
          <p:sp>
            <p:nvSpPr>
              <p:cNvPr id="94" name="TextBox 94"/>
              <p:cNvSpPr txBox="1"/>
              <p:nvPr/>
            </p:nvSpPr>
            <p:spPr>
              <a:xfrm>
                <a:off x="0" y="-28575"/>
                <a:ext cx="812800" cy="841375"/>
              </a:xfrm>
              <a:prstGeom prst="rect">
                <a:avLst/>
              </a:prstGeom>
            </p:spPr>
            <p:txBody>
              <a:bodyPr lIns="44501" tIns="44501" rIns="44501" bIns="4450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5" name="TextBox 95"/>
            <p:cNvSpPr txBox="1"/>
            <p:nvPr/>
          </p:nvSpPr>
          <p:spPr>
            <a:xfrm>
              <a:off x="174444" y="22117"/>
              <a:ext cx="10005191" cy="166052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lvl="0">
                <a:lnSpc>
                  <a:spcPct val="150000"/>
                </a:lnSpc>
                <a:spcBef>
                  <a:spcPct val="0"/>
                </a:spcBef>
              </a:pPr>
              <a:r>
                <a:rPr lang="en-US" sz="3200" b="1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Câu</a:t>
              </a:r>
              <a:r>
                <a:rPr lang="en-US" sz="3200" b="1" dirty="0">
                  <a:latin typeface="Cambria" panose="02040503050406030204" pitchFamily="18" charset="0"/>
                  <a:ea typeface="Cambria" panose="02040503050406030204" pitchFamily="18" charset="0"/>
                </a:rPr>
                <a:t> 4.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Cho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phản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ứng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sau</a:t>
              </a:r>
              <a:endParaRPr lang="en-US" sz="3200" dirty="0">
                <a:latin typeface="Cambria" panose="02040503050406030204" pitchFamily="18" charset="0"/>
                <a:ea typeface="Cambria" panose="02040503050406030204" pitchFamily="18" charset="0"/>
              </a:endParaRPr>
            </a:p>
            <a:p>
              <a:pPr lvl="0">
                <a:lnSpc>
                  <a:spcPct val="150000"/>
                </a:lnSpc>
                <a:spcBef>
                  <a:spcPct val="0"/>
                </a:spcBef>
              </a:pPr>
              <a:endParaRPr lang="en-US" sz="3200" dirty="0">
                <a:solidFill>
                  <a:srgbClr val="503D36"/>
                </a:solidFill>
                <a:latin typeface="Cambria" panose="02040503050406030204" pitchFamily="18" charset="0"/>
                <a:ea typeface="Cambria" panose="02040503050406030204" pitchFamily="18" charset="0"/>
              </a:endParaRPr>
            </a:p>
            <a:p>
              <a:pPr lvl="0">
                <a:lnSpc>
                  <a:spcPct val="150000"/>
                </a:lnSpc>
                <a:spcBef>
                  <a:spcPct val="0"/>
                </a:spcBef>
              </a:pP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Ở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trạng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thái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cân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,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nếu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nồng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độ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CO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và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Cl</a:t>
              </a:r>
              <a:r>
                <a:rPr lang="en-US" sz="3200" baseline="-25000" dirty="0">
                  <a:latin typeface="Cambria" panose="02040503050406030204" pitchFamily="18" charset="0"/>
                  <a:ea typeface="Cambria" panose="02040503050406030204" pitchFamily="18" charset="0"/>
                </a:rPr>
                <a:t>2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đều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bằng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0,15 M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thì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nồng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độ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của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COCl</a:t>
              </a:r>
              <a:r>
                <a:rPr lang="en-US" sz="3200" baseline="-25000" dirty="0">
                  <a:latin typeface="Cambria" panose="02040503050406030204" pitchFamily="18" charset="0"/>
                  <a:ea typeface="Cambria" panose="02040503050406030204" pitchFamily="18" charset="0"/>
                </a:rPr>
                <a:t>2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là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bao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 </a:t>
              </a:r>
              <a:r>
                <a:rPr lang="en-US" sz="3200" dirty="0" err="1">
                  <a:latin typeface="Cambria" panose="02040503050406030204" pitchFamily="18" charset="0"/>
                  <a:ea typeface="Cambria" panose="02040503050406030204" pitchFamily="18" charset="0"/>
                </a:rPr>
                <a:t>nhiêu</a:t>
              </a:r>
              <a:r>
                <a:rPr lang="en-US" sz="3200" dirty="0">
                  <a:latin typeface="Cambria" panose="02040503050406030204" pitchFamily="18" charset="0"/>
                  <a:ea typeface="Cambria" panose="02040503050406030204" pitchFamily="18" charset="0"/>
                </a:rPr>
                <a:t>?</a:t>
              </a:r>
              <a:endParaRPr lang="en-US" sz="3200" dirty="0">
                <a:solidFill>
                  <a:srgbClr val="503D36"/>
                </a:solidFill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</p:grpSp>
      <p:pic>
        <p:nvPicPr>
          <p:cNvPr id="135" name="Picture 13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5256948" y="743240"/>
            <a:ext cx="723223" cy="2470638"/>
          </a:xfrm>
          <a:prstGeom prst="rect">
            <a:avLst/>
          </a:prstGeom>
        </p:spPr>
      </p:pic>
      <p:grpSp>
        <p:nvGrpSpPr>
          <p:cNvPr id="136" name="Group 136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37" name="TextBox 137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8" name="TextBox 13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39" name="TextBox 13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0" name="TextBox 14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1" name="TextBox 14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2" name="TextBox 14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3" name="TextBox 14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4" name="TextBox 14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  <p:sp>
          <p:nvSpPr>
            <p:cNvPr id="145" name="TextBox 14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</a:rPr>
                <a:t>)</a:t>
              </a:r>
            </a:p>
          </p:txBody>
        </p:sp>
      </p:grpSp>
      <p:sp>
        <p:nvSpPr>
          <p:cNvPr id="148" name="Rectangle 2"/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149" name="Object 148"/>
          <p:cNvGraphicFramePr>
            <a:graphicFrameLocks noChangeAspect="1"/>
          </p:cNvGraphicFramePr>
          <p:nvPr/>
        </p:nvGraphicFramePr>
        <p:xfrm>
          <a:off x="2457024" y="2112011"/>
          <a:ext cx="12060874" cy="9705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4368800" imgH="342900" progId="Equation.DSMT4">
                  <p:embed/>
                </p:oleObj>
              </mc:Choice>
              <mc:Fallback>
                <p:oleObj name="Equation" r:id="rId9" imgW="4368800" imgH="342900" progId="Equation.DSMT4">
                  <p:embed/>
                  <p:pic>
                    <p:nvPicPr>
                      <p:cNvPr id="149" name="Object 1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57024" y="2112011"/>
                        <a:ext cx="12060874" cy="97058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0" name="Rectangle 4"/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151" name="Object 150"/>
          <p:cNvGraphicFramePr>
            <a:graphicFrameLocks noChangeAspect="1"/>
          </p:cNvGraphicFramePr>
          <p:nvPr/>
        </p:nvGraphicFramePr>
        <p:xfrm>
          <a:off x="2302976" y="5226818"/>
          <a:ext cx="8718328" cy="32922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1" imgW="2730500" imgH="1028700" progId="Equation.DSMT4">
                  <p:embed/>
                </p:oleObj>
              </mc:Choice>
              <mc:Fallback>
                <p:oleObj name="Equation" r:id="rId11" imgW="2730500" imgH="1028700" progId="Equation.DSMT4">
                  <p:embed/>
                  <p:pic>
                    <p:nvPicPr>
                      <p:cNvPr id="151" name="Object 1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02976" y="5226818"/>
                        <a:ext cx="8718328" cy="3292236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rgbClr val="FFC000"/>
                        </a:solidFill>
                        <a:prstDash val="lgDash"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50" name="Picture 6" descr="Cách chọn dao Nhật như thế nào ?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2534" y="4914637"/>
            <a:ext cx="4697638" cy="388997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22964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18288000" cy="1028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93028">
            <a:off x="2667854" y="7098884"/>
            <a:ext cx="1057799" cy="757371"/>
          </a:xfrm>
          <a:prstGeom prst="rect">
            <a:avLst/>
          </a:prstGeom>
        </p:spPr>
      </p:pic>
      <p:pic>
        <p:nvPicPr>
          <p:cNvPr id="40" name="Picture 2" descr="HÃ¬nh áº£nh cÃ³ liÃªn quan"/>
          <p:cNvPicPr>
            <a:picLocks noChangeAspect="1" noChangeArrowheads="1"/>
          </p:cNvPicPr>
          <p:nvPr/>
        </p:nvPicPr>
        <p:blipFill rotWithShape="1">
          <a:blip r:embed="rId9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6389" b="68519" l="52500" r="71500">
                        <a14:backgroundMark x1="49500" y1="60833" x2="77200" y2="60648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490" t="45401" r="28137" b="38967"/>
          <a:stretch/>
        </p:blipFill>
        <p:spPr bwMode="auto">
          <a:xfrm>
            <a:off x="4597151" y="6958890"/>
            <a:ext cx="1196514" cy="78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3851" y="7242337"/>
            <a:ext cx="1341162" cy="869138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1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134" y="7532239"/>
            <a:ext cx="1068329" cy="572102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15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037" y="6616064"/>
            <a:ext cx="1105074" cy="697356"/>
          </a:xfrm>
          <a:prstGeom prst="rect">
            <a:avLst/>
          </a:prstGeom>
        </p:spPr>
      </p:pic>
      <p:pic>
        <p:nvPicPr>
          <p:cNvPr id="44" name="Picture 43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758" y="6650279"/>
            <a:ext cx="10442328" cy="2374788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5576">
            <a:off x="11073890" y="8127132"/>
            <a:ext cx="1057799" cy="757371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19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6051" y="8732575"/>
            <a:ext cx="1068329" cy="572102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20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70" y="8902062"/>
            <a:ext cx="1105074" cy="697356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6299" y="8999005"/>
            <a:ext cx="1341162" cy="869138"/>
          </a:xfrm>
          <a:prstGeom prst="rect">
            <a:avLst/>
          </a:prstGeom>
        </p:spPr>
      </p:pic>
      <p:pic>
        <p:nvPicPr>
          <p:cNvPr id="49" name="Picture 2" descr="HÃ¬nh áº£nh cÃ³ liÃªn quan"/>
          <p:cNvPicPr>
            <a:picLocks noChangeAspect="1" noChangeArrowheads="1"/>
          </p:cNvPicPr>
          <p:nvPr/>
        </p:nvPicPr>
        <p:blipFill rotWithShape="1">
          <a:blip r:embed="rId2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6389" b="68519" l="52500" r="71500">
                        <a14:backgroundMark x1="49500" y1="60833" x2="7720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490" t="45401" r="28137" b="38967"/>
          <a:stretch/>
        </p:blipFill>
        <p:spPr bwMode="auto">
          <a:xfrm>
            <a:off x="14605679" y="7950569"/>
            <a:ext cx="1196514" cy="78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274765" y="666802"/>
            <a:ext cx="10743647" cy="13619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371600"/>
            <a:r>
              <a:rPr lang="en-US" sz="8250" b="1" dirty="0">
                <a:solidFill>
                  <a:srgbClr val="0033CC"/>
                </a:solidFill>
                <a:latin typeface="Cambria"/>
                <a:ea typeface="Cambria"/>
                <a:cs typeface="+mn-ea"/>
                <a:sym typeface="+mn-lt"/>
              </a:rPr>
              <a:t>GIẢI CỨU DÒNG SÔNG</a:t>
            </a:r>
          </a:p>
        </p:txBody>
      </p:sp>
      <p:pic>
        <p:nvPicPr>
          <p:cNvPr id="29" name="Picture 11" descr="C:\Users\ADMIN\Desktop\Tai nguyen thiet ke tro choi\Angry birds epic birds\1505573783630 (2).png">
            <a:hlinkClick r:id="rId23" action="ppaction://hlinksldjump"/>
          </p:cNvPr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8073" y="2446691"/>
            <a:ext cx="2139296" cy="87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Zen Garden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18770652" y="6193079"/>
            <a:ext cx="12192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5735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advClick="0">
        <p15:prstTrans prst="pageCurlDouble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7879" numSld="9">
                <p:cTn id="16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18288000" cy="1028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93028">
            <a:off x="2667854" y="7098884"/>
            <a:ext cx="1057799" cy="757371"/>
          </a:xfrm>
          <a:prstGeom prst="rect">
            <a:avLst/>
          </a:prstGeom>
        </p:spPr>
      </p:pic>
      <p:pic>
        <p:nvPicPr>
          <p:cNvPr id="40" name="Picture 2" descr="HÃ¬nh áº£nh cÃ³ liÃªn quan"/>
          <p:cNvPicPr>
            <a:picLocks noChangeAspect="1" noChangeArrowheads="1"/>
          </p:cNvPicPr>
          <p:nvPr/>
        </p:nvPicPr>
        <p:blipFill rotWithShape="1">
          <a:blip r:embed="rId7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6389" b="68519" l="52500" r="71500">
                        <a14:backgroundMark x1="49500" y1="60833" x2="77200" y2="60648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490" t="45401" r="28137" b="38967"/>
          <a:stretch/>
        </p:blipFill>
        <p:spPr bwMode="auto">
          <a:xfrm>
            <a:off x="4597151" y="6958890"/>
            <a:ext cx="1196514" cy="78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3851" y="7242337"/>
            <a:ext cx="1341162" cy="869138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11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134" y="7532239"/>
            <a:ext cx="1068329" cy="572102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1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037" y="6616064"/>
            <a:ext cx="1105074" cy="697356"/>
          </a:xfrm>
          <a:prstGeom prst="rect">
            <a:avLst/>
          </a:prstGeom>
        </p:spPr>
      </p:pic>
      <p:pic>
        <p:nvPicPr>
          <p:cNvPr id="44" name="Picture 4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758" y="6650279"/>
            <a:ext cx="10442328" cy="2374788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5576">
            <a:off x="11073890" y="8127132"/>
            <a:ext cx="1057799" cy="757371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17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6051" y="8732575"/>
            <a:ext cx="1068329" cy="572102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18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70" y="8902062"/>
            <a:ext cx="1105074" cy="697356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6299" y="8999005"/>
            <a:ext cx="1341162" cy="869138"/>
          </a:xfrm>
          <a:prstGeom prst="rect">
            <a:avLst/>
          </a:prstGeom>
        </p:spPr>
      </p:pic>
      <p:pic>
        <p:nvPicPr>
          <p:cNvPr id="49" name="Picture 2" descr="HÃ¬nh áº£nh cÃ³ liÃªn quan"/>
          <p:cNvPicPr>
            <a:picLocks noChangeAspect="1" noChangeArrowheads="1"/>
          </p:cNvPicPr>
          <p:nvPr/>
        </p:nvPicPr>
        <p:blipFill rotWithShape="1">
          <a:blip r:embed="rId20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6389" b="68519" l="52500" r="71500">
                        <a14:backgroundMark x1="49500" y1="60833" x2="7720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490" t="45401" r="28137" b="38967"/>
          <a:stretch/>
        </p:blipFill>
        <p:spPr bwMode="auto">
          <a:xfrm>
            <a:off x="14605679" y="7950569"/>
            <a:ext cx="1196514" cy="78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668" y="142876"/>
            <a:ext cx="16500110" cy="6109745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2016849" y="656832"/>
            <a:ext cx="1431355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371600"/>
            <a:r>
              <a:rPr lang="en-US" sz="5400">
                <a:solidFill>
                  <a:srgbClr val="0033CC"/>
                </a:solidFill>
                <a:latin typeface="Cambria"/>
                <a:ea typeface="Cambria"/>
                <a:cs typeface="+mn-ea"/>
                <a:sym typeface="+mn-lt"/>
              </a:rPr>
              <a:t>Dòng sông trong thành phố đang bị </a:t>
            </a:r>
          </a:p>
          <a:p>
            <a:pPr algn="ctr" defTabSz="1371600"/>
            <a:r>
              <a:rPr lang="en-US" sz="5400">
                <a:solidFill>
                  <a:srgbClr val="0033CC"/>
                </a:solidFill>
                <a:latin typeface="Cambria"/>
                <a:ea typeface="Cambria"/>
                <a:cs typeface="+mn-ea"/>
                <a:sym typeface="+mn-lt"/>
              </a:rPr>
              <a:t>ô nhiễm nghiêm trọng bởi rác thải.</a:t>
            </a:r>
          </a:p>
          <a:p>
            <a:pPr algn="ctr" defTabSz="1371600"/>
            <a:br>
              <a:rPr lang="en-US" sz="5400">
                <a:solidFill>
                  <a:srgbClr val="0033CC"/>
                </a:solidFill>
                <a:latin typeface="Cambria"/>
                <a:ea typeface="Cambria"/>
                <a:cs typeface="+mn-ea"/>
                <a:sym typeface="+mn-lt"/>
              </a:rPr>
            </a:br>
            <a:r>
              <a:rPr lang="en-US" sz="5400">
                <a:solidFill>
                  <a:srgbClr val="0033CC"/>
                </a:solidFill>
                <a:latin typeface="Cambria"/>
                <a:ea typeface="Cambria"/>
                <a:cs typeface="+mn-ea"/>
                <a:sym typeface="+mn-lt"/>
              </a:rPr>
              <a:t>Các em hãy giúp các chú công nhân môi trường làm sạch dòng sông </a:t>
            </a:r>
          </a:p>
          <a:p>
            <a:pPr algn="ctr" defTabSz="1371600"/>
            <a:r>
              <a:rPr lang="en-US" sz="5400">
                <a:solidFill>
                  <a:srgbClr val="0033CC"/>
                </a:solidFill>
                <a:latin typeface="Cambria"/>
                <a:ea typeface="Cambria"/>
                <a:cs typeface="+mn-ea"/>
                <a:sym typeface="+mn-lt"/>
              </a:rPr>
              <a:t>bằng cách trả lời đúng các câu hỏi.</a:t>
            </a:r>
            <a:endParaRPr lang="en-US" sz="5400" dirty="0">
              <a:solidFill>
                <a:srgbClr val="0033CC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pic>
        <p:nvPicPr>
          <p:cNvPr id="23" name="Picture 22">
            <a:hlinkClick r:id="rId22" action="ppaction://hlinksldjump"/>
          </p:cNvPr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6346064" y="9236753"/>
            <a:ext cx="1748916" cy="957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917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advClick="0">
        <p15:prstTrans prst="pageCurlDouble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18288000" cy="1028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3" name="Picture 19" descr="C:\Users\ADMIN\Desktop\Tai nguyen thiet ke tro choi\Angry birds epic birds\1505573783630 (2aA)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8333" y1="7763" x2="22222" y2="44292"/>
                        <a14:foregroundMark x1="7222" y1="7763" x2="95556" y2="9589"/>
                        <a14:foregroundMark x1="21111" y1="4110" x2="90556" y2="4110"/>
                        <a14:foregroundMark x1="95000" y1="12329" x2="97778" y2="85388"/>
                        <a14:foregroundMark x1="16667" y1="14155" x2="98333" y2="24201"/>
                        <a14:foregroundMark x1="7778" y1="5023" x2="2778" y2="39726"/>
                        <a14:foregroundMark x1="2778" y1="38813" x2="3889" y2="85388"/>
                        <a14:foregroundMark x1="1667" y1="85388" x2="6111" y2="93607"/>
                        <a14:foregroundMark x1="7778" y1="91781" x2="68889" y2="92694"/>
                        <a14:foregroundMark x1="67778" y1="93607" x2="92222" y2="9726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4400" y="194310"/>
            <a:ext cx="1981200" cy="813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Oval 33">
            <a:hlinkClick r:id="rId11" action="ppaction://hlinksldjump"/>
          </p:cNvPr>
          <p:cNvSpPr/>
          <p:nvPr/>
        </p:nvSpPr>
        <p:spPr>
          <a:xfrm>
            <a:off x="168342" y="122362"/>
            <a:ext cx="1133340" cy="830687"/>
          </a:xfrm>
          <a:prstGeom prst="ellipse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6600">
                <a:solidFill>
                  <a:srgbClr val="FF0000"/>
                </a:solidFill>
                <a:latin typeface="Cambria"/>
                <a:ea typeface="Cambria"/>
                <a:cs typeface="+mn-ea"/>
                <a:sym typeface="+mn-lt"/>
              </a:rPr>
              <a:t>1</a:t>
            </a:r>
          </a:p>
        </p:txBody>
      </p:sp>
      <p:sp>
        <p:nvSpPr>
          <p:cNvPr id="35" name="Oval 34">
            <a:hlinkClick r:id="rId12" action="ppaction://hlinksldjump"/>
          </p:cNvPr>
          <p:cNvSpPr/>
          <p:nvPr/>
        </p:nvSpPr>
        <p:spPr>
          <a:xfrm>
            <a:off x="1816076" y="122362"/>
            <a:ext cx="1133340" cy="830687"/>
          </a:xfrm>
          <a:prstGeom prst="ellipse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6600">
                <a:solidFill>
                  <a:srgbClr val="FF0000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</a:p>
        </p:txBody>
      </p:sp>
      <p:sp>
        <p:nvSpPr>
          <p:cNvPr id="36" name="Oval 35">
            <a:hlinkClick r:id="rId13" action="ppaction://hlinksldjump"/>
          </p:cNvPr>
          <p:cNvSpPr/>
          <p:nvPr/>
        </p:nvSpPr>
        <p:spPr>
          <a:xfrm>
            <a:off x="3463811" y="103042"/>
            <a:ext cx="1133340" cy="830687"/>
          </a:xfrm>
          <a:prstGeom prst="ellipse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6600" dirty="0">
                <a:solidFill>
                  <a:srgbClr val="FF0000"/>
                </a:solidFill>
                <a:latin typeface="Cambria"/>
                <a:ea typeface="Cambria"/>
                <a:cs typeface="+mn-ea"/>
                <a:sym typeface="+mn-lt"/>
              </a:rPr>
              <a:t>3</a:t>
            </a:r>
          </a:p>
        </p:txBody>
      </p:sp>
      <p:sp>
        <p:nvSpPr>
          <p:cNvPr id="37" name="Oval 36">
            <a:hlinkClick r:id="rId14" action="ppaction://hlinksldjump"/>
          </p:cNvPr>
          <p:cNvSpPr/>
          <p:nvPr/>
        </p:nvSpPr>
        <p:spPr>
          <a:xfrm>
            <a:off x="4979225" y="99820"/>
            <a:ext cx="1133340" cy="830687"/>
          </a:xfrm>
          <a:prstGeom prst="ellipse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6600" dirty="0">
                <a:solidFill>
                  <a:srgbClr val="FF0000"/>
                </a:solidFill>
                <a:latin typeface="Cambria"/>
                <a:ea typeface="Cambria"/>
                <a:cs typeface="+mn-ea"/>
                <a:sym typeface="+mn-lt"/>
              </a:rPr>
              <a:t>4</a:t>
            </a:r>
          </a:p>
        </p:txBody>
      </p:sp>
      <p:sp>
        <p:nvSpPr>
          <p:cNvPr id="38" name="Oval 37">
            <a:hlinkClick r:id="rId15" action="ppaction://hlinksldjump"/>
          </p:cNvPr>
          <p:cNvSpPr/>
          <p:nvPr/>
        </p:nvSpPr>
        <p:spPr>
          <a:xfrm>
            <a:off x="6544121" y="96595"/>
            <a:ext cx="1133340" cy="830687"/>
          </a:xfrm>
          <a:prstGeom prst="ellipse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6600">
                <a:solidFill>
                  <a:srgbClr val="FF0000"/>
                </a:solidFill>
                <a:latin typeface="Cambria"/>
                <a:ea typeface="Cambria"/>
                <a:cs typeface="+mn-ea"/>
                <a:sym typeface="+mn-lt"/>
              </a:rPr>
              <a:t>5</a:t>
            </a:r>
          </a:p>
        </p:txBody>
      </p:sp>
      <p:pic>
        <p:nvPicPr>
          <p:cNvPr id="39" name="Picture 38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93028">
            <a:off x="2667854" y="7098884"/>
            <a:ext cx="1057799" cy="757371"/>
          </a:xfrm>
          <a:prstGeom prst="rect">
            <a:avLst/>
          </a:prstGeom>
        </p:spPr>
      </p:pic>
      <p:pic>
        <p:nvPicPr>
          <p:cNvPr id="40" name="Picture 2" descr="HÃ¬nh áº£nh cÃ³ liÃªn quan"/>
          <p:cNvPicPr>
            <a:picLocks noChangeAspect="1" noChangeArrowheads="1"/>
          </p:cNvPicPr>
          <p:nvPr/>
        </p:nvPicPr>
        <p:blipFill rotWithShape="1">
          <a:blip r:embed="rId18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46389" b="68519" l="52500" r="71500">
                        <a14:backgroundMark x1="49500" y1="60833" x2="77200" y2="60648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490" t="45401" r="28137" b="38967"/>
          <a:stretch/>
        </p:blipFill>
        <p:spPr bwMode="auto">
          <a:xfrm>
            <a:off x="4597151" y="6958890"/>
            <a:ext cx="1196514" cy="78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3851" y="7242337"/>
            <a:ext cx="1341162" cy="869138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2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134" y="7532239"/>
            <a:ext cx="1068329" cy="572102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24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037" y="6616064"/>
            <a:ext cx="1105074" cy="697356"/>
          </a:xfrm>
          <a:prstGeom prst="rect">
            <a:avLst/>
          </a:prstGeom>
        </p:spPr>
      </p:pic>
      <p:pic>
        <p:nvPicPr>
          <p:cNvPr id="44" name="Picture 43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758" y="6650279"/>
            <a:ext cx="10442328" cy="2374788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5576">
            <a:off x="11073890" y="8127132"/>
            <a:ext cx="1057799" cy="757371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28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6051" y="8732575"/>
            <a:ext cx="1068329" cy="572102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29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70" y="8902062"/>
            <a:ext cx="1105074" cy="697356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6299" y="8999005"/>
            <a:ext cx="1341162" cy="869138"/>
          </a:xfrm>
          <a:prstGeom prst="rect">
            <a:avLst/>
          </a:prstGeom>
        </p:spPr>
      </p:pic>
      <p:pic>
        <p:nvPicPr>
          <p:cNvPr id="49" name="Picture 2" descr="HÃ¬nh áº£nh cÃ³ liÃªn quan"/>
          <p:cNvPicPr>
            <a:picLocks noChangeAspect="1" noChangeArrowheads="1"/>
          </p:cNvPicPr>
          <p:nvPr/>
        </p:nvPicPr>
        <p:blipFill rotWithShape="1">
          <a:blip r:embed="rId31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46389" b="68519" l="52500" r="71500">
                        <a14:backgroundMark x1="49500" y1="60833" x2="7720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490" t="45401" r="28137" b="38967"/>
          <a:stretch/>
        </p:blipFill>
        <p:spPr bwMode="auto">
          <a:xfrm>
            <a:off x="14605679" y="7950569"/>
            <a:ext cx="1196514" cy="78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Tieng vo tay o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18780678" y="4999083"/>
            <a:ext cx="1219200" cy="914400"/>
          </a:xfrm>
          <a:prstGeom prst="rect">
            <a:avLst/>
          </a:prstGeom>
        </p:spPr>
      </p:pic>
      <p:pic>
        <p:nvPicPr>
          <p:cNvPr id="51" name="Tieng vo tay o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19085478" y="5227683"/>
            <a:ext cx="1219200" cy="914400"/>
          </a:xfrm>
          <a:prstGeom prst="rect">
            <a:avLst/>
          </a:prstGeom>
        </p:spPr>
      </p:pic>
      <p:pic>
        <p:nvPicPr>
          <p:cNvPr id="52" name="Tieng vo tay o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19390278" y="5456283"/>
            <a:ext cx="1219200" cy="914400"/>
          </a:xfrm>
          <a:prstGeom prst="rect">
            <a:avLst/>
          </a:prstGeom>
        </p:spPr>
      </p:pic>
      <p:pic>
        <p:nvPicPr>
          <p:cNvPr id="53" name="Tieng vo tay o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19695078" y="5684883"/>
            <a:ext cx="1219200" cy="914400"/>
          </a:xfrm>
          <a:prstGeom prst="rect">
            <a:avLst/>
          </a:prstGeom>
        </p:spPr>
      </p:pic>
      <p:pic>
        <p:nvPicPr>
          <p:cNvPr id="54" name="Tieng vo tay o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19999878" y="5913483"/>
            <a:ext cx="1219200" cy="914400"/>
          </a:xfrm>
          <a:prstGeom prst="rect">
            <a:avLst/>
          </a:prstGeom>
        </p:spPr>
      </p:pic>
      <p:pic>
        <p:nvPicPr>
          <p:cNvPr id="6" name="Tieng Vo Tay to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3210.25"/>
                </p14:media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18780678" y="8048618"/>
            <a:ext cx="1219200" cy="914400"/>
          </a:xfrm>
          <a:prstGeom prst="rect">
            <a:avLst/>
          </a:prstGeom>
        </p:spPr>
      </p:pic>
      <p:pic>
        <p:nvPicPr>
          <p:cNvPr id="27" name="Picture 2" descr="Kết quả hình ảnh cho FIREWORK GIF"/>
          <p:cNvPicPr>
            <a:picLocks noChangeAspect="1" noChangeArrowheads="1" noCrop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822" y="817143"/>
            <a:ext cx="5878626" cy="384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Hình ảnh có liên quan"/>
          <p:cNvPicPr>
            <a:picLocks noChangeAspect="1" noChangeArrowheads="1" noCrop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9744" y="-1280292"/>
            <a:ext cx="9525000" cy="6300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Rectangle 28"/>
          <p:cNvSpPr/>
          <p:nvPr/>
        </p:nvSpPr>
        <p:spPr>
          <a:xfrm>
            <a:off x="5596318" y="2408753"/>
            <a:ext cx="8242128" cy="1800493"/>
          </a:xfrm>
          <a:prstGeom prst="rect">
            <a:avLst/>
          </a:prstGeom>
          <a:noFill/>
        </p:spPr>
        <p:txBody>
          <a:bodyPr wrap="none" lIns="137160" tIns="68580" rIns="137160" bIns="6858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defTabSz="1371600"/>
            <a:r>
              <a:rPr lang="en-US" sz="10800" b="1" dirty="0">
                <a:ln w="11430"/>
                <a:gradFill>
                  <a:gsLst>
                    <a:gs pos="0">
                      <a:srgbClr val="60AC30">
                        <a:tint val="70000"/>
                        <a:satMod val="245000"/>
                      </a:srgbClr>
                    </a:gs>
                    <a:gs pos="75000">
                      <a:srgbClr val="60AC30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60AC30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mbria"/>
                <a:ea typeface="Cambria"/>
                <a:cs typeface="+mn-ea"/>
                <a:sym typeface="+mn-lt"/>
              </a:rPr>
              <a:t>CHÚC MỪNG</a:t>
            </a:r>
          </a:p>
        </p:txBody>
      </p:sp>
      <p:sp>
        <p:nvSpPr>
          <p:cNvPr id="2" name="Oval 37">
            <a:hlinkClick r:id="rId35" action="ppaction://hlinksldjump"/>
            <a:extLst>
              <a:ext uri="{FF2B5EF4-FFF2-40B4-BE49-F238E27FC236}">
                <a16:creationId xmlns:a16="http://schemas.microsoft.com/office/drawing/2014/main" id="{E21F7C29-6B94-FBD5-0EC5-76E3802F6230}"/>
              </a:ext>
            </a:extLst>
          </p:cNvPr>
          <p:cNvSpPr/>
          <p:nvPr/>
        </p:nvSpPr>
        <p:spPr>
          <a:xfrm>
            <a:off x="8109017" y="122361"/>
            <a:ext cx="1133340" cy="830687"/>
          </a:xfrm>
          <a:prstGeom prst="ellipse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6600" dirty="0">
                <a:solidFill>
                  <a:srgbClr val="FF0000"/>
                </a:solidFill>
                <a:latin typeface="Cambria"/>
                <a:ea typeface="Cambria"/>
                <a:cs typeface="+mn-ea"/>
                <a:sym typeface="+mn-lt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5651826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advClick="0">
        <p15:prstTrans prst="pageCurlDouble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63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7 L 0.72066 0.00532 " pathEditMode="relative" rAng="0" ptsTypes="AA">
                                      <p:cBhvr>
                                        <p:cTn id="24" dur="50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024" y="255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3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07407E-6 L 0.93091 0.0338 " pathEditMode="relative" rAng="0" ptsTypes="AA">
                                      <p:cBhvr>
                                        <p:cTn id="26" dur="55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545" y="1690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63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85185E-6 L 0.53906 0.04236 " pathEditMode="relative" rAng="0" ptsTypes="AA">
                                      <p:cBhvr>
                                        <p:cTn id="28" dur="40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944" y="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45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2899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2899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9" dur="2899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8" dur="2899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7" dur="2899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audio>
              <p:cMediaNode vol="80000">
                <p:cTn id="1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  <p:audio>
              <p:cMediaNode vol="80000">
                <p:cTn id="1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  <p:audio>
              <p:cMediaNode vol="80000">
                <p:cTn id="1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  <p:audio>
              <p:cMediaNode vol="80000">
                <p:cTn id="1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  <p:audio>
              <p:cMediaNode vol="80000">
                <p:cTn id="1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4"/>
                </p:tgtEl>
              </p:cMediaNode>
            </p:audio>
            <p:audio>
              <p:cMediaNode vol="100000">
                <p:cTn id="1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  <p:bldP spid="38" grpId="0" animBg="1"/>
      <p:bldP spid="29" grpId="0"/>
      <p:bldP spid="29" grpId="1"/>
      <p:bldP spid="2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668" y="142875"/>
            <a:ext cx="16500110" cy="565785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0" y="5979436"/>
            <a:ext cx="9174535" cy="4307564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1723144" y="578801"/>
            <a:ext cx="150745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/>
            <a:r>
              <a:rPr lang="en-US" sz="4200" b="1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Câu</a:t>
            </a:r>
            <a:r>
              <a:rPr lang="en-US" sz="42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1: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Xét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hóa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học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sau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: </a:t>
            </a:r>
          </a:p>
          <a:p>
            <a:pPr algn="ctr" defTabSz="1371600"/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A(g) + B(g)                        C(g) + D(s)</a:t>
            </a:r>
          </a:p>
          <a:p>
            <a:pPr defTabSz="1371600"/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thức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diễn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hằng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số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Kc</a:t>
            </a:r>
            <a:r>
              <a:rPr lang="en-US" sz="42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42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là</a:t>
            </a:r>
            <a:endParaRPr lang="en-US" sz="4200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pic>
        <p:nvPicPr>
          <p:cNvPr id="31" name="Picture 30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6346064" y="9236753"/>
            <a:ext cx="1748916" cy="957263"/>
          </a:xfrm>
          <a:prstGeom prst="rect">
            <a:avLst/>
          </a:prstGeom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144" y="3138706"/>
            <a:ext cx="15297257" cy="1502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671" y="7110849"/>
            <a:ext cx="4545102" cy="197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FBB6101-8BAE-C927-A674-5F22D8D44DA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89723" y="1013002"/>
            <a:ext cx="1508555" cy="1023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4062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advClick="0">
        <p15:prstTrans prst="pageCurlDouble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668" y="142875"/>
            <a:ext cx="16500110" cy="565785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8865" y="5943602"/>
            <a:ext cx="13248716" cy="4307564"/>
          </a:xfrm>
          <a:prstGeom prst="rect">
            <a:avLst/>
          </a:prstGeom>
        </p:spPr>
      </p:pic>
      <p:pic>
        <p:nvPicPr>
          <p:cNvPr id="31" name="Picture 30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6346064" y="9236753"/>
            <a:ext cx="1748916" cy="95726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989116" y="892551"/>
            <a:ext cx="13739751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1371600"/>
            <a:r>
              <a:rPr lang="en-US" sz="2700" b="1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Câu</a:t>
            </a:r>
            <a:r>
              <a:rPr lang="en-US" sz="27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2</a:t>
            </a:r>
            <a:r>
              <a:rPr lang="en-US" sz="27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: </a:t>
            </a:r>
            <a:r>
              <a:rPr lang="vi-VN" sz="27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Phát biểu nào sau đây về một phản ứng thuận nghịch tại trạng thái cân bằng là sai?</a:t>
            </a:r>
          </a:p>
        </p:txBody>
      </p:sp>
      <p:sp>
        <p:nvSpPr>
          <p:cNvPr id="9" name="Oval 8"/>
          <p:cNvSpPr/>
          <p:nvPr/>
        </p:nvSpPr>
        <p:spPr>
          <a:xfrm>
            <a:off x="1798577" y="1505602"/>
            <a:ext cx="815546" cy="729050"/>
          </a:xfrm>
          <a:prstGeom prst="ellipse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lnSpc>
                <a:spcPct val="150000"/>
              </a:lnSpc>
            </a:pPr>
            <a:r>
              <a:rPr lang="en-US" sz="3000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A</a:t>
            </a:r>
          </a:p>
        </p:txBody>
      </p:sp>
      <p:sp>
        <p:nvSpPr>
          <p:cNvPr id="10" name="Rectangle 9"/>
          <p:cNvSpPr/>
          <p:nvPr/>
        </p:nvSpPr>
        <p:spPr>
          <a:xfrm>
            <a:off x="2982524" y="1570043"/>
            <a:ext cx="12746343" cy="507831"/>
          </a:xfrm>
          <a:prstGeom prst="rect">
            <a:avLst/>
          </a:prstGeom>
          <a:ln>
            <a:solidFill>
              <a:srgbClr val="009999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371600"/>
            <a:r>
              <a:rPr lang="vi-VN" sz="27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Tốc độ của phản ứng thuận bằng tốc độ của phản ứng nghịch.</a:t>
            </a:r>
          </a:p>
        </p:txBody>
      </p:sp>
      <p:sp>
        <p:nvSpPr>
          <p:cNvPr id="11" name="Oval 10"/>
          <p:cNvSpPr/>
          <p:nvPr/>
        </p:nvSpPr>
        <p:spPr>
          <a:xfrm>
            <a:off x="1823434" y="2474534"/>
            <a:ext cx="815546" cy="729050"/>
          </a:xfrm>
          <a:prstGeom prst="ellipse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lnSpc>
                <a:spcPct val="150000"/>
              </a:lnSpc>
            </a:pPr>
            <a:r>
              <a:rPr lang="en-US" sz="3000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B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016905" y="2527719"/>
            <a:ext cx="12711960" cy="507831"/>
          </a:xfrm>
          <a:prstGeom prst="rect">
            <a:avLst/>
          </a:prstGeom>
          <a:ln>
            <a:solidFill>
              <a:srgbClr val="009999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371600"/>
            <a:r>
              <a:rPr lang="vi-VN" sz="27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Nồng độ của tất cả các chất trong hỗn hợp phản ứng là không đổi.</a:t>
            </a:r>
            <a:endParaRPr lang="en-US" sz="2700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1848289" y="3405521"/>
            <a:ext cx="815546" cy="729050"/>
          </a:xfrm>
          <a:prstGeom prst="ellipse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lnSpc>
                <a:spcPct val="150000"/>
              </a:lnSpc>
            </a:pPr>
            <a:r>
              <a:rPr lang="en-US" sz="3000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C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016904" y="3415623"/>
            <a:ext cx="12711962" cy="638508"/>
          </a:xfrm>
          <a:prstGeom prst="rect">
            <a:avLst/>
          </a:prstGeom>
          <a:ln>
            <a:solidFill>
              <a:srgbClr val="009999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371600">
              <a:lnSpc>
                <a:spcPct val="150000"/>
              </a:lnSpc>
            </a:pPr>
            <a:r>
              <a:rPr lang="vi-VN" sz="27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Nồng độ mol của chất phản ứng luôn bằng nồng độ mol của chất sản phẩm phản ứng.</a:t>
            </a:r>
            <a:endParaRPr lang="en-US" sz="2700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1860944" y="4414451"/>
            <a:ext cx="815546" cy="729050"/>
          </a:xfrm>
          <a:prstGeom prst="ellipse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>
              <a:lnSpc>
                <a:spcPct val="150000"/>
              </a:lnSpc>
            </a:pPr>
            <a:r>
              <a:rPr lang="en-US" sz="3000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016906" y="4406276"/>
            <a:ext cx="12711962" cy="638508"/>
          </a:xfrm>
          <a:prstGeom prst="rect">
            <a:avLst/>
          </a:prstGeom>
          <a:ln>
            <a:solidFill>
              <a:srgbClr val="009999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371600">
              <a:lnSpc>
                <a:spcPct val="150000"/>
              </a:lnSpc>
            </a:pPr>
            <a:r>
              <a:rPr lang="vi-VN" sz="27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Phản ứng thuận và phản ứng nghịch vẫn diễn ra</a:t>
            </a:r>
            <a:r>
              <a:rPr lang="en-US" sz="27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851018" y="7727888"/>
            <a:ext cx="4015946" cy="712422"/>
          </a:xfrm>
          <a:prstGeom prst="roundRect">
            <a:avLst/>
          </a:prstGeom>
          <a:solidFill>
            <a:srgbClr val="0099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27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Đáp</a:t>
            </a:r>
            <a:r>
              <a:rPr lang="en-US" sz="27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27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án</a:t>
            </a:r>
            <a:r>
              <a:rPr lang="en-US" sz="27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27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đúng</a:t>
            </a:r>
            <a:r>
              <a:rPr lang="en-US" sz="27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: C</a:t>
            </a:r>
          </a:p>
        </p:txBody>
      </p:sp>
      <p:pic>
        <p:nvPicPr>
          <p:cNvPr id="18" name="Picture 2" descr="Hình ảnh Biểu Tượng Bóng đèn PNG Miễn Phí Tải Về - Lovepik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476" y="7550413"/>
            <a:ext cx="1145087" cy="114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71398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advClick="0">
        <p15:prstTrans prst="pageCurlDouble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976" y="142874"/>
            <a:ext cx="16500110" cy="5800727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8865" y="5943602"/>
            <a:ext cx="13248716" cy="4307564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1740957" y="787211"/>
            <a:ext cx="150745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/>
            <a:r>
              <a:rPr lang="pt-BR" sz="36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Câu 3:</a:t>
            </a:r>
            <a:r>
              <a:rPr lang="pt-BR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Các yếu tố ảnh hưởng đến cân bằng hoá học là </a:t>
            </a:r>
            <a:endParaRPr lang="en-US" sz="3600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pic>
        <p:nvPicPr>
          <p:cNvPr id="31" name="Picture 30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6346064" y="9236753"/>
            <a:ext cx="1748916" cy="957263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1990229" y="1572041"/>
            <a:ext cx="785051" cy="744627"/>
          </a:xfrm>
          <a:prstGeom prst="roundRect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3600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7E89CF-9D21-EF66-13C9-9947B15A30E7}"/>
              </a:ext>
            </a:extLst>
          </p:cNvPr>
          <p:cNvSpPr txBox="1"/>
          <p:nvPr/>
        </p:nvSpPr>
        <p:spPr>
          <a:xfrm>
            <a:off x="3140195" y="1576538"/>
            <a:ext cx="12834014" cy="695960"/>
          </a:xfrm>
          <a:prstGeom prst="rect">
            <a:avLst/>
          </a:prstGeom>
          <a:ln>
            <a:solidFill>
              <a:srgbClr val="009999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371600">
              <a:lnSpc>
                <a:spcPct val="120000"/>
              </a:lnSpc>
            </a:pPr>
            <a:r>
              <a:rPr lang="pt-BR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Nồng độ, nhiệt độ và chất xúc tác.	</a:t>
            </a:r>
            <a:endParaRPr lang="en-US" sz="3600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2003815" y="2599487"/>
            <a:ext cx="785051" cy="744627"/>
          </a:xfrm>
          <a:prstGeom prst="roundRect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3600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B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7E89CF-9D21-EF66-13C9-9947B15A30E7}"/>
              </a:ext>
            </a:extLst>
          </p:cNvPr>
          <p:cNvSpPr txBox="1"/>
          <p:nvPr/>
        </p:nvSpPr>
        <p:spPr>
          <a:xfrm>
            <a:off x="3140197" y="2641587"/>
            <a:ext cx="12834014" cy="695960"/>
          </a:xfrm>
          <a:prstGeom prst="rect">
            <a:avLst/>
          </a:prstGeom>
          <a:ln>
            <a:solidFill>
              <a:srgbClr val="009999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371600">
              <a:lnSpc>
                <a:spcPct val="120000"/>
              </a:lnSpc>
            </a:pPr>
            <a:r>
              <a:rPr lang="pt-BR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Nồng độ, áp suất và diện tích bề mặt.</a:t>
            </a:r>
            <a:endParaRPr lang="en-US" sz="3600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2003815" y="4771187"/>
            <a:ext cx="785051" cy="744627"/>
          </a:xfrm>
          <a:prstGeom prst="roundRect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3600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7E89CF-9D21-EF66-13C9-9947B15A30E7}"/>
              </a:ext>
            </a:extLst>
          </p:cNvPr>
          <p:cNvSpPr txBox="1"/>
          <p:nvPr/>
        </p:nvSpPr>
        <p:spPr>
          <a:xfrm>
            <a:off x="3076826" y="4773783"/>
            <a:ext cx="12834014" cy="695960"/>
          </a:xfrm>
          <a:prstGeom prst="rect">
            <a:avLst/>
          </a:prstGeom>
          <a:ln>
            <a:solidFill>
              <a:srgbClr val="009999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371600">
              <a:lnSpc>
                <a:spcPct val="120000"/>
              </a:lnSpc>
            </a:pPr>
            <a:r>
              <a:rPr lang="pt-BR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Áp suất, nhiệt độ và chất xúc tác.</a:t>
            </a:r>
            <a:endParaRPr lang="en-US" sz="3600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1990228" y="3650883"/>
            <a:ext cx="785051" cy="744627"/>
          </a:xfrm>
          <a:prstGeom prst="roundRect">
            <a:avLst/>
          </a:prstGeom>
          <a:solidFill>
            <a:srgbClr val="009999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3600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7E89CF-9D21-EF66-13C9-9947B15A30E7}"/>
              </a:ext>
            </a:extLst>
          </p:cNvPr>
          <p:cNvSpPr txBox="1"/>
          <p:nvPr/>
        </p:nvSpPr>
        <p:spPr>
          <a:xfrm>
            <a:off x="3076825" y="3650883"/>
            <a:ext cx="12834014" cy="695960"/>
          </a:xfrm>
          <a:prstGeom prst="rect">
            <a:avLst/>
          </a:prstGeom>
          <a:ln>
            <a:solidFill>
              <a:srgbClr val="009999"/>
            </a:solidFill>
            <a:prstDash val="lg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371600">
              <a:lnSpc>
                <a:spcPct val="120000"/>
              </a:lnSpc>
            </a:pPr>
            <a:r>
              <a:rPr lang="pt-BR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Nồng độ, nhiệt độ và áp suất.</a:t>
            </a:r>
            <a:endParaRPr lang="en-US" sz="3600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6851018" y="7727888"/>
            <a:ext cx="4015946" cy="712422"/>
          </a:xfrm>
          <a:prstGeom prst="roundRect">
            <a:avLst/>
          </a:prstGeom>
          <a:solidFill>
            <a:srgbClr val="0099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27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Đáp</a:t>
            </a:r>
            <a:r>
              <a:rPr lang="en-US" sz="27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27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án</a:t>
            </a:r>
            <a:r>
              <a:rPr lang="en-US" sz="27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27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đúng</a:t>
            </a:r>
            <a:r>
              <a:rPr lang="en-US" sz="27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: C</a:t>
            </a:r>
          </a:p>
        </p:txBody>
      </p:sp>
      <p:pic>
        <p:nvPicPr>
          <p:cNvPr id="17" name="Picture 2" descr="Hình ảnh Biểu Tượng Bóng đèn PNG Miễn Phí Tải Về - Lovepik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476" y="7550413"/>
            <a:ext cx="1145087" cy="114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1073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advClick="0">
        <p15:prstTrans prst="pageCurlDouble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16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167" y="0"/>
            <a:ext cx="16500110" cy="565785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8865" y="5943602"/>
            <a:ext cx="13248716" cy="4307564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1892254" y="448817"/>
            <a:ext cx="15041936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>
              <a:lnSpc>
                <a:spcPct val="150000"/>
              </a:lnSpc>
            </a:pPr>
            <a:r>
              <a:rPr lang="pt-BR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Câu 4:</a:t>
            </a: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Cân bằng nào dưới đây có sự chuyển dịch khi thay đổi áp suất của hệ phản ứng?</a:t>
            </a:r>
          </a:p>
          <a:p>
            <a:pPr marL="685800" indent="-685800" defTabSz="1371600">
              <a:lnSpc>
                <a:spcPct val="150000"/>
              </a:lnSpc>
              <a:buFontTx/>
              <a:buAutoNum type="alphaUcPeriod"/>
            </a:pP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2HI (g)                 H</a:t>
            </a:r>
            <a:r>
              <a:rPr lang="pt-BR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(g)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+ I</a:t>
            </a:r>
            <a:r>
              <a:rPr lang="pt-BR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(g)</a:t>
            </a:r>
          </a:p>
          <a:p>
            <a:pPr marL="685800" indent="-685800" defTabSz="1371600">
              <a:lnSpc>
                <a:spcPct val="150000"/>
              </a:lnSpc>
              <a:buFontTx/>
              <a:buAutoNum type="alphaUcPeriod"/>
            </a:pP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FeO (s) + CO 	Fe (s)  + CO</a:t>
            </a:r>
            <a:r>
              <a:rPr lang="pt-BR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(g)</a:t>
            </a:r>
          </a:p>
          <a:p>
            <a:pPr marL="685800" indent="-685800" defTabSz="1371600">
              <a:lnSpc>
                <a:spcPct val="150000"/>
              </a:lnSpc>
              <a:buFontTx/>
              <a:buAutoNum type="alphaUcPeriod"/>
            </a:pP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CaCO</a:t>
            </a:r>
            <a:r>
              <a:rPr lang="pt-BR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3</a:t>
            </a: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(s)                 CO</a:t>
            </a:r>
            <a:r>
              <a:rPr lang="pt-BR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(s) + CaO (g)</a:t>
            </a:r>
          </a:p>
          <a:p>
            <a:pPr marL="685800" indent="-685800" defTabSz="1371600">
              <a:lnSpc>
                <a:spcPct val="150000"/>
              </a:lnSpc>
              <a:buFontTx/>
              <a:buAutoNum type="alphaUcPeriod"/>
            </a:pP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H</a:t>
            </a:r>
            <a:r>
              <a:rPr lang="pt-BR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O (g) +  CO (g)                CO</a:t>
            </a:r>
            <a:r>
              <a:rPr lang="pt-BR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(g) + H</a:t>
            </a:r>
            <a:r>
              <a:rPr lang="pt-BR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pt-BR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(g)</a:t>
            </a:r>
            <a:endParaRPr lang="en-US" sz="3000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  <a:p>
            <a:pPr defTabSz="1371600"/>
            <a:endParaRPr lang="en-US" sz="3000" dirty="0">
              <a:solidFill>
                <a:srgbClr val="0033CC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pic>
        <p:nvPicPr>
          <p:cNvPr id="31" name="Picture 30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6346064" y="9236753"/>
            <a:ext cx="1748916" cy="957263"/>
          </a:xfrm>
          <a:prstGeom prst="rect">
            <a:avLst/>
          </a:prstGeom>
        </p:spPr>
      </p:pic>
      <p:sp>
        <p:nvSpPr>
          <p:cNvPr id="25" name="Rounded Rectangle 24"/>
          <p:cNvSpPr/>
          <p:nvPr/>
        </p:nvSpPr>
        <p:spPr>
          <a:xfrm>
            <a:off x="6851018" y="7727888"/>
            <a:ext cx="4015946" cy="712422"/>
          </a:xfrm>
          <a:prstGeom prst="roundRect">
            <a:avLst/>
          </a:prstGeom>
          <a:solidFill>
            <a:srgbClr val="0099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27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Đáp</a:t>
            </a:r>
            <a:r>
              <a:rPr lang="en-US" sz="27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27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án</a:t>
            </a:r>
            <a:r>
              <a:rPr lang="en-US" sz="27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27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đúng</a:t>
            </a:r>
            <a:r>
              <a:rPr lang="en-US" sz="27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: C</a:t>
            </a:r>
          </a:p>
        </p:txBody>
      </p:sp>
      <p:pic>
        <p:nvPicPr>
          <p:cNvPr id="26" name="Picture 2" descr="Hình ảnh Biểu Tượng Bóng đèn PNG Miễn Phí Tải Về - Lovepik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476" y="7550413"/>
            <a:ext cx="1145087" cy="114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7F7418C-3FD5-C8A1-9770-8727DA8F28C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48680" y="1168544"/>
            <a:ext cx="1154916" cy="7836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7DAC7F5-8B98-39B4-CD22-0A5918ACE45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5476" y="1788996"/>
            <a:ext cx="1154916" cy="78369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F810DF7-4027-2C11-D6BA-9D08C8751BF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01757" y="2543474"/>
            <a:ext cx="1154916" cy="7836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DE26C0-9233-B893-3E4F-9B6DAEFAEAA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43758" y="3169344"/>
            <a:ext cx="1154916" cy="783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0990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advClick="0">
        <p15:prstTrans prst="pageCurlDouble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25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668" y="142875"/>
            <a:ext cx="16500110" cy="6341052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8864" y="7194859"/>
            <a:ext cx="13248716" cy="3001280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1741268" y="709643"/>
            <a:ext cx="149629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/>
            <a:r>
              <a:rPr lang="en-US" sz="3600" b="1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Câu</a:t>
            </a:r>
            <a:r>
              <a:rPr lang="en-US" sz="36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5: 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Cho </a:t>
            </a:r>
            <a:r>
              <a:rPr lang="en-US" sz="36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thuận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nghịch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sau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:</a:t>
            </a:r>
          </a:p>
          <a:p>
            <a:pPr defTabSz="1371600"/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2NaHCO</a:t>
            </a:r>
            <a:r>
              <a:rPr lang="en-US" sz="36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3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(s)                        Na</a:t>
            </a:r>
            <a:r>
              <a:rPr lang="en-US" sz="36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CO</a:t>
            </a:r>
            <a:r>
              <a:rPr lang="en-US" sz="36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3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(s) + CO</a:t>
            </a:r>
            <a:r>
              <a:rPr lang="en-US" sz="36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(g) + H</a:t>
            </a:r>
            <a:r>
              <a:rPr lang="en-US" sz="36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O(g) </a:t>
            </a:r>
          </a:p>
          <a:p>
            <a:pPr defTabSz="1371600"/>
            <a:endParaRPr lang="en-US" sz="4800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741267" y="3119618"/>
            <a:ext cx="15241121" cy="2776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371600">
              <a:lnSpc>
                <a:spcPct val="150000"/>
              </a:lnSpc>
            </a:pP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Có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thể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dùng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biện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pháp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nào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sau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đây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để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chuyển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hóa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nhanh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và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hoàn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toàn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NaHCO</a:t>
            </a:r>
            <a:r>
              <a:rPr lang="en-US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3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thành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Na</a:t>
            </a:r>
            <a:r>
              <a:rPr lang="en-US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CO</a:t>
            </a:r>
            <a:r>
              <a:rPr lang="en-US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3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?</a:t>
            </a:r>
          </a:p>
          <a:p>
            <a:pPr defTabSz="1371600">
              <a:lnSpc>
                <a:spcPct val="150000"/>
              </a:lnSpc>
            </a:pP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A.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Giảm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nhiệt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của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hệ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.					</a:t>
            </a: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B.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Giảm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áp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suất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.		</a:t>
            </a:r>
          </a:p>
          <a:p>
            <a:pPr defTabSz="1371600">
              <a:lnSpc>
                <a:spcPct val="150000"/>
              </a:lnSpc>
            </a:pP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C.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Bơm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thêm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CO</a:t>
            </a:r>
            <a:r>
              <a:rPr lang="en-US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vào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hệ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.					</a:t>
            </a: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D.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Thêm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Na</a:t>
            </a:r>
            <a:r>
              <a:rPr lang="en-US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CO</a:t>
            </a:r>
            <a:r>
              <a:rPr lang="en-US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3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vào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.</a:t>
            </a:r>
          </a:p>
        </p:txBody>
      </p:sp>
      <p:pic>
        <p:nvPicPr>
          <p:cNvPr id="31" name="Picture 30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6346064" y="9236753"/>
            <a:ext cx="1748916" cy="957263"/>
          </a:xfrm>
          <a:prstGeom prst="rect">
            <a:avLst/>
          </a:prstGeom>
        </p:spPr>
      </p:pic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268" y="2179673"/>
            <a:ext cx="2826020" cy="932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Rounded Rectangle 16"/>
          <p:cNvSpPr/>
          <p:nvPr/>
        </p:nvSpPr>
        <p:spPr>
          <a:xfrm>
            <a:off x="7136026" y="8339286"/>
            <a:ext cx="4015946" cy="712422"/>
          </a:xfrm>
          <a:prstGeom prst="roundRect">
            <a:avLst/>
          </a:prstGeom>
          <a:solidFill>
            <a:srgbClr val="0099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36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Đáp</a:t>
            </a:r>
            <a:r>
              <a:rPr lang="en-US" sz="36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án</a:t>
            </a:r>
            <a:r>
              <a:rPr lang="en-US" sz="36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đúng</a:t>
            </a:r>
            <a:r>
              <a:rPr lang="en-US" sz="36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: B</a:t>
            </a:r>
          </a:p>
        </p:txBody>
      </p:sp>
      <p:pic>
        <p:nvPicPr>
          <p:cNvPr id="18" name="Picture 2" descr="Hình ảnh Biểu Tượng Bóng đèn PNG Miễn Phí Tải Về - Lovepik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492" y="8091665"/>
            <a:ext cx="1145087" cy="114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F27D16D-54BD-3011-2DC9-72B3B61AD54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21807" y="1077616"/>
            <a:ext cx="1428161" cy="969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8836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advClick="0">
        <p15:prstTrans prst="pageCurlDouble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17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668" y="142875"/>
            <a:ext cx="16500110" cy="739201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8865" y="7965101"/>
            <a:ext cx="13248716" cy="2286065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1919087" y="822836"/>
            <a:ext cx="145579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371600"/>
            <a:r>
              <a:rPr lang="en-US" sz="3600" b="1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Câu</a:t>
            </a:r>
            <a:r>
              <a:rPr lang="en-US" sz="36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6: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 </a:t>
            </a:r>
            <a:r>
              <a:rPr lang="en-US" sz="36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Xét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thuận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nghịch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2NO</a:t>
            </a:r>
            <a:r>
              <a:rPr lang="en-US" sz="36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(g)                     N</a:t>
            </a:r>
            <a:r>
              <a:rPr lang="en-US" sz="36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O</a:t>
            </a:r>
            <a:r>
              <a:rPr lang="en-US" sz="36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4</a:t>
            </a:r>
            <a:r>
              <a:rPr lang="en-US" sz="36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(g</a:t>
            </a:r>
            <a:r>
              <a:rPr lang="en-US" sz="54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)</a:t>
            </a:r>
            <a:endParaRPr lang="en-US" sz="5400" dirty="0">
              <a:solidFill>
                <a:srgbClr val="0033CC"/>
              </a:solidFill>
              <a:latin typeface="Cambria"/>
              <a:ea typeface="Cambria"/>
              <a:cs typeface="+mn-ea"/>
              <a:sym typeface="+mn-lt"/>
            </a:endParaRPr>
          </a:p>
        </p:txBody>
      </p:sp>
      <p:pic>
        <p:nvPicPr>
          <p:cNvPr id="31" name="Picture 30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6346064" y="9236753"/>
            <a:ext cx="1748916" cy="95726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739735" y="1808109"/>
            <a:ext cx="14060385" cy="4478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1371600">
              <a:lnSpc>
                <a:spcPct val="150000"/>
              </a:lnSpc>
            </a:pP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Cho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các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phát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sau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:</a:t>
            </a:r>
          </a:p>
          <a:p>
            <a:pPr defTabSz="1371600">
              <a:lnSpc>
                <a:spcPct val="150000"/>
              </a:lnSpc>
            </a:pP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(1)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thuận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là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phản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ứng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thu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nhiệt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.</a:t>
            </a:r>
          </a:p>
          <a:p>
            <a:pPr defTabSz="1371600">
              <a:lnSpc>
                <a:spcPct val="150000"/>
              </a:lnSpc>
            </a:pP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(2)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Khi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tăng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nhiệt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độ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,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chuyển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dịch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theo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chiều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nghịch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.</a:t>
            </a:r>
          </a:p>
          <a:p>
            <a:pPr defTabSz="1371600">
              <a:lnSpc>
                <a:spcPct val="150000"/>
              </a:lnSpc>
            </a:pP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(3)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Khi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tăng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áp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suất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,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chuyển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dịch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theo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chiều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nghịch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.</a:t>
            </a:r>
          </a:p>
          <a:p>
            <a:pPr defTabSz="1371600">
              <a:lnSpc>
                <a:spcPct val="150000"/>
              </a:lnSpc>
            </a:pP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(4) Khi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lấy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bớt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N</a:t>
            </a:r>
            <a:r>
              <a:rPr lang="en-US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2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O</a:t>
            </a:r>
            <a:r>
              <a:rPr lang="en-US" sz="3000" baseline="-25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4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ra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khỏi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hệ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cân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bằng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chuyển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dịch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theo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chiều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thuận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.</a:t>
            </a:r>
          </a:p>
          <a:p>
            <a:pPr defTabSz="1371600"/>
            <a:r>
              <a:rPr lang="en-US" sz="3000" b="1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Số</a:t>
            </a: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phát</a:t>
            </a: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biểu</a:t>
            </a: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đúng</a:t>
            </a: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000" b="1" dirty="0" err="1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là</a:t>
            </a:r>
            <a:endParaRPr lang="en-US" sz="3000" b="1" dirty="0">
              <a:solidFill>
                <a:prstClr val="black"/>
              </a:solidFill>
              <a:latin typeface="Cambria"/>
              <a:ea typeface="Cambria"/>
              <a:cs typeface="+mn-ea"/>
              <a:sym typeface="+mn-lt"/>
            </a:endParaRPr>
          </a:p>
          <a:p>
            <a:pPr defTabSz="1371600"/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A.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1.      		      </a:t>
            </a: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B.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2.                		     </a:t>
            </a: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C.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 3.                        	</a:t>
            </a:r>
            <a:r>
              <a:rPr lang="en-US" sz="3000" b="1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D. </a:t>
            </a:r>
            <a:r>
              <a:rPr lang="en-US" sz="3000" dirty="0">
                <a:solidFill>
                  <a:prstClr val="black"/>
                </a:solidFill>
                <a:latin typeface="Cambria"/>
                <a:ea typeface="Cambria"/>
                <a:cs typeface="+mn-ea"/>
                <a:sym typeface="+mn-lt"/>
              </a:rPr>
              <a:t>4.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405249" y="8751921"/>
            <a:ext cx="4015946" cy="712422"/>
          </a:xfrm>
          <a:prstGeom prst="roundRect">
            <a:avLst/>
          </a:prstGeom>
          <a:solidFill>
            <a:srgbClr val="0099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71600"/>
            <a:r>
              <a:rPr lang="en-US" sz="36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Đáp</a:t>
            </a:r>
            <a:r>
              <a:rPr lang="en-US" sz="36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án</a:t>
            </a:r>
            <a:r>
              <a:rPr lang="en-US" sz="36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 </a:t>
            </a:r>
            <a:r>
              <a:rPr lang="en-US" sz="3600" b="1" dirty="0" err="1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đúng</a:t>
            </a:r>
            <a:r>
              <a:rPr lang="en-US" sz="3600" b="1" dirty="0">
                <a:solidFill>
                  <a:prstClr val="white"/>
                </a:solidFill>
                <a:latin typeface="Cambria"/>
                <a:ea typeface="Cambria"/>
                <a:cs typeface="+mn-ea"/>
                <a:sym typeface="+mn-lt"/>
              </a:rPr>
              <a:t>: B</a:t>
            </a:r>
          </a:p>
        </p:txBody>
      </p:sp>
      <p:pic>
        <p:nvPicPr>
          <p:cNvPr id="12" name="Picture 2" descr="Hình ảnh Biểu Tượng Bóng đèn PNG Miễn Phí Tải Về - Lovepik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715" y="8504300"/>
            <a:ext cx="1145087" cy="114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DC6C69-1958-AD94-B9C9-6B51B744743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953646" y="986055"/>
            <a:ext cx="1154916" cy="783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0147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advClick="0">
        <p15:prstTrans prst="pageCurlDouble"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11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u3idgdt">
      <a:majorFont>
        <a:latin typeface="Cambria"/>
        <a:ea typeface="Cambria"/>
        <a:cs typeface=""/>
      </a:majorFont>
      <a:minorFont>
        <a:latin typeface="Cambria"/>
        <a:ea typeface="Cambria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nys1zm0t">
      <a:majorFont>
        <a:latin typeface="Cambria"/>
        <a:ea typeface="Cambria"/>
        <a:cs typeface=""/>
      </a:majorFont>
      <a:minorFont>
        <a:latin typeface="Cambria"/>
        <a:ea typeface="Cambria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1563</TotalTime>
  <Words>3733</Words>
  <Application>Microsoft Office PowerPoint</Application>
  <PresentationFormat>Custom</PresentationFormat>
  <Paragraphs>1165</Paragraphs>
  <Slides>57</Slides>
  <Notes>0</Notes>
  <HiddenSlides>0</HiddenSlides>
  <MMClips>14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57</vt:i4>
      </vt:variant>
    </vt:vector>
  </HeadingPairs>
  <TitlesOfParts>
    <vt:vector size="65" baseType="lpstr">
      <vt:lpstr>Arial</vt:lpstr>
      <vt:lpstr>Cambria</vt:lpstr>
      <vt:lpstr>Wingdings</vt:lpstr>
      <vt:lpstr>Sniglet</vt:lpstr>
      <vt:lpstr>Office Theme</vt:lpstr>
      <vt:lpstr>1_Office Theme</vt:lpstr>
      <vt:lpstr>Equation</vt:lpstr>
      <vt:lpstr>Equation.DSMT4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Yellow Aesthetic Cute Notebook Group Project Presentation</dc:title>
  <cp:lastModifiedBy>Vũ Ngọc</cp:lastModifiedBy>
  <cp:revision>21</cp:revision>
  <dcterms:created xsi:type="dcterms:W3CDTF">2006-08-16T00:00:00Z</dcterms:created>
  <dcterms:modified xsi:type="dcterms:W3CDTF">2025-09-16T10:06:25Z</dcterms:modified>
  <dc:identifier>DAFiCBP2FUM</dc:identifier>
</cp:coreProperties>
</file>