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52"/>
  </p:notesMasterIdLst>
  <p:sldIdLst>
    <p:sldId id="256" r:id="rId2"/>
    <p:sldId id="338" r:id="rId3"/>
    <p:sldId id="257" r:id="rId4"/>
    <p:sldId id="258" r:id="rId5"/>
    <p:sldId id="339" r:id="rId6"/>
    <p:sldId id="340" r:id="rId7"/>
    <p:sldId id="341" r:id="rId8"/>
    <p:sldId id="342" r:id="rId9"/>
    <p:sldId id="343" r:id="rId10"/>
    <p:sldId id="344" r:id="rId11"/>
    <p:sldId id="345" r:id="rId12"/>
    <p:sldId id="346" r:id="rId13"/>
    <p:sldId id="347" r:id="rId14"/>
    <p:sldId id="348" r:id="rId15"/>
    <p:sldId id="353" r:id="rId16"/>
    <p:sldId id="354" r:id="rId17"/>
    <p:sldId id="318" r:id="rId18"/>
    <p:sldId id="320" r:id="rId19"/>
    <p:sldId id="321" r:id="rId20"/>
    <p:sldId id="350" r:id="rId21"/>
    <p:sldId id="349" r:id="rId22"/>
    <p:sldId id="304" r:id="rId23"/>
    <p:sldId id="305" r:id="rId24"/>
    <p:sldId id="351" r:id="rId25"/>
    <p:sldId id="308" r:id="rId26"/>
    <p:sldId id="358" r:id="rId27"/>
    <p:sldId id="323" r:id="rId28"/>
    <p:sldId id="328" r:id="rId29"/>
    <p:sldId id="325" r:id="rId30"/>
    <p:sldId id="359" r:id="rId31"/>
    <p:sldId id="324" r:id="rId32"/>
    <p:sldId id="361" r:id="rId33"/>
    <p:sldId id="362" r:id="rId34"/>
    <p:sldId id="363" r:id="rId35"/>
    <p:sldId id="364" r:id="rId36"/>
    <p:sldId id="329" r:id="rId37"/>
    <p:sldId id="326" r:id="rId38"/>
    <p:sldId id="365" r:id="rId39"/>
    <p:sldId id="334" r:id="rId40"/>
    <p:sldId id="333" r:id="rId41"/>
    <p:sldId id="332" r:id="rId42"/>
    <p:sldId id="331" r:id="rId43"/>
    <p:sldId id="337" r:id="rId44"/>
    <p:sldId id="335" r:id="rId45"/>
    <p:sldId id="298" r:id="rId46"/>
    <p:sldId id="299" r:id="rId47"/>
    <p:sldId id="355" r:id="rId48"/>
    <p:sldId id="367" r:id="rId49"/>
    <p:sldId id="356" r:id="rId50"/>
    <p:sldId id="357"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7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EC5EA-CE75-4581-8C90-5AA9FA7CD901}"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8DB210-F20C-4B08-8DFA-FD0E90DB95E0}" type="slidenum">
              <a:rPr lang="en-US" smtClean="0"/>
              <a:t>‹#›</a:t>
            </a:fld>
            <a:endParaRPr lang="en-US"/>
          </a:p>
        </p:txBody>
      </p:sp>
    </p:spTree>
    <p:extLst>
      <p:ext uri="{BB962C8B-B14F-4D97-AF65-F5344CB8AC3E}">
        <p14:creationId xmlns:p14="http://schemas.microsoft.com/office/powerpoint/2010/main" val="113205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F0109F-44F9-411D-8498-0137737F5D0A}"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4241304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F0109F-44F9-411D-8498-0137737F5D0A}"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419447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F0109F-44F9-411D-8498-0137737F5D0A}"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4116739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F0109F-44F9-411D-8498-0137737F5D0A}"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3594818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2F0109F-44F9-411D-8498-0137737F5D0A}" type="datetimeFigureOut">
              <a:rPr lang="en-US" smtClean="0"/>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3213893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F0109F-44F9-411D-8498-0137737F5D0A}"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943550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F0109F-44F9-411D-8498-0137737F5D0A}" type="datetimeFigureOut">
              <a:rPr lang="en-US" smtClean="0"/>
              <a:t>10/24/2025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64528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F0109F-44F9-411D-8498-0137737F5D0A}" type="datetimeFigureOut">
              <a:rPr lang="en-US" smtClean="0"/>
              <a:t>10/24/2025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42494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0109F-44F9-411D-8498-0137737F5D0A}" type="datetimeFigureOut">
              <a:rPr lang="en-US" smtClean="0"/>
              <a:t>10/24/2025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1904981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2F0109F-44F9-411D-8498-0137737F5D0A}"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1626565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2F0109F-44F9-411D-8498-0137737F5D0A}" type="datetimeFigureOut">
              <a:rPr lang="en-US" smtClean="0"/>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43515A-A5B8-47AE-919F-FE0F370A1FD4}" type="slidenum">
              <a:rPr lang="en-US" smtClean="0"/>
              <a:t>‹#›</a:t>
            </a:fld>
            <a:endParaRPr lang="en-US"/>
          </a:p>
        </p:txBody>
      </p:sp>
    </p:spTree>
    <p:extLst>
      <p:ext uri="{BB962C8B-B14F-4D97-AF65-F5344CB8AC3E}">
        <p14:creationId xmlns:p14="http://schemas.microsoft.com/office/powerpoint/2010/main" val="4081131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0109F-44F9-411D-8498-0137737F5D0A}" type="datetimeFigureOut">
              <a:rPr lang="en-US" smtClean="0"/>
              <a:t>10/24/2025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3515A-A5B8-47AE-919F-FE0F370A1FD4}" type="slidenum">
              <a:rPr lang="en-US" smtClean="0"/>
              <a:t>‹#›</a:t>
            </a:fld>
            <a:endParaRPr lang="en-US"/>
          </a:p>
        </p:txBody>
      </p:sp>
    </p:spTree>
    <p:extLst>
      <p:ext uri="{BB962C8B-B14F-4D97-AF65-F5344CB8AC3E}">
        <p14:creationId xmlns:p14="http://schemas.microsoft.com/office/powerpoint/2010/main" val="345575403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221C8DB-A357-2573-A6A9-6C663715CFA5}"/>
              </a:ext>
            </a:extLst>
          </p:cNvPr>
          <p:cNvGraphicFramePr>
            <a:graphicFrameLocks noGrp="1"/>
          </p:cNvGraphicFramePr>
          <p:nvPr>
            <p:extLst>
              <p:ext uri="{D42A27DB-BD31-4B8C-83A1-F6EECF244321}">
                <p14:modId xmlns:p14="http://schemas.microsoft.com/office/powerpoint/2010/main" val="1957747057"/>
              </p:ext>
            </p:extLst>
          </p:nvPr>
        </p:nvGraphicFramePr>
        <p:xfrm>
          <a:off x="130628" y="460498"/>
          <a:ext cx="11858171" cy="1389390"/>
        </p:xfrm>
        <a:graphic>
          <a:graphicData uri="http://schemas.openxmlformats.org/drawingml/2006/table">
            <a:tbl>
              <a:tblPr>
                <a:tableStyleId>{5C22544A-7EE6-4342-B048-85BDC9FD1C3A}</a:tableStyleId>
              </a:tblPr>
              <a:tblGrid>
                <a:gridCol w="11858171">
                  <a:extLst>
                    <a:ext uri="{9D8B030D-6E8A-4147-A177-3AD203B41FA5}">
                      <a16:colId xmlns:a16="http://schemas.microsoft.com/office/drawing/2014/main" val="2034797124"/>
                    </a:ext>
                  </a:extLst>
                </a:gridCol>
              </a:tblGrid>
              <a:tr h="1389390">
                <a:tc>
                  <a:txBody>
                    <a:bodyPr/>
                    <a:lstStyle/>
                    <a:p>
                      <a:pPr algn="ctr">
                        <a:lnSpc>
                          <a:spcPct val="110000"/>
                        </a:lnSpc>
                        <a:spcBef>
                          <a:spcPts val="0"/>
                        </a:spcBef>
                        <a:spcAft>
                          <a:spcPts val="0"/>
                        </a:spcAft>
                      </a:pPr>
                      <a:r>
                        <a:rPr lang="en-US" sz="3600" b="1" u="sng" kern="100" smtClean="0">
                          <a:solidFill>
                            <a:srgbClr val="FF0000"/>
                          </a:solidFill>
                          <a:effectLst/>
                          <a:latin typeface="Times New Roman" panose="02020603050405020304" pitchFamily="18" charset="0"/>
                          <a:cs typeface="Times New Roman" panose="02020603050405020304" pitchFamily="18" charset="0"/>
                        </a:rPr>
                        <a:t>Chủ </a:t>
                      </a:r>
                      <a:r>
                        <a:rPr lang="en-US" sz="3600" b="1" u="sng" kern="100" err="1">
                          <a:solidFill>
                            <a:srgbClr val="FF0000"/>
                          </a:solidFill>
                          <a:effectLst/>
                          <a:latin typeface="Times New Roman" panose="02020603050405020304" pitchFamily="18" charset="0"/>
                          <a:cs typeface="Times New Roman" panose="02020603050405020304" pitchFamily="18" charset="0"/>
                        </a:rPr>
                        <a:t>đề</a:t>
                      </a:r>
                      <a:r>
                        <a:rPr lang="en-US" sz="3600" b="1" u="sng" kern="100">
                          <a:solidFill>
                            <a:srgbClr val="FF0000"/>
                          </a:solidFill>
                          <a:effectLst/>
                          <a:latin typeface="Times New Roman" panose="02020603050405020304" pitchFamily="18" charset="0"/>
                          <a:cs typeface="Times New Roman" panose="02020603050405020304" pitchFamily="18" charset="0"/>
                        </a:rPr>
                        <a:t> </a:t>
                      </a:r>
                      <a:r>
                        <a:rPr lang="en-US" sz="3600" b="1" u="sng" kern="100" smtClean="0">
                          <a:solidFill>
                            <a:srgbClr val="FF0000"/>
                          </a:solidFill>
                          <a:effectLst/>
                          <a:latin typeface="Times New Roman" panose="02020603050405020304" pitchFamily="18" charset="0"/>
                          <a:cs typeface="Times New Roman" panose="02020603050405020304" pitchFamily="18" charset="0"/>
                        </a:rPr>
                        <a:t>3</a:t>
                      </a:r>
                      <a:r>
                        <a:rPr lang="en-US" sz="3600" b="1" u="none" kern="100" smtClean="0">
                          <a:solidFill>
                            <a:srgbClr val="FF0000"/>
                          </a:solidFill>
                          <a:effectLst/>
                          <a:latin typeface="Times New Roman" panose="02020603050405020304" pitchFamily="18" charset="0"/>
                          <a:cs typeface="Times New Roman" panose="02020603050405020304" pitchFamily="18" charset="0"/>
                        </a:rPr>
                        <a:t>. </a:t>
                      </a:r>
                      <a:r>
                        <a:rPr lang="en-US" sz="3600" b="1" kern="100" smtClean="0">
                          <a:solidFill>
                            <a:srgbClr val="FF0000"/>
                          </a:solidFill>
                          <a:effectLst/>
                          <a:latin typeface="Times New Roman" panose="02020603050405020304" pitchFamily="18" charset="0"/>
                          <a:cs typeface="Times New Roman" panose="02020603050405020304" pitchFamily="18" charset="0"/>
                        </a:rPr>
                        <a:t>BẢO</a:t>
                      </a:r>
                      <a:r>
                        <a:rPr lang="en-US" sz="3600" b="1" kern="100" baseline="0" smtClean="0">
                          <a:solidFill>
                            <a:srgbClr val="FF0000"/>
                          </a:solidFill>
                          <a:effectLst/>
                          <a:latin typeface="Times New Roman" panose="02020603050405020304" pitchFamily="18" charset="0"/>
                          <a:cs typeface="Times New Roman" panose="02020603050405020304" pitchFamily="18" charset="0"/>
                        </a:rPr>
                        <a:t> TỒN VÀ PHÁT HUY GIÁ TRỊ VĂN HÓA TRUYỀN THỐNG CỦA</a:t>
                      </a:r>
                      <a:r>
                        <a:rPr lang="en-US" sz="3600" b="1" kern="100" baseline="0" dirty="0">
                          <a:solidFill>
                            <a:srgbClr val="FF0000"/>
                          </a:solidFill>
                          <a:effectLst/>
                          <a:latin typeface="Times New Roman" panose="02020603050405020304" pitchFamily="18" charset="0"/>
                          <a:cs typeface="Times New Roman" panose="02020603050405020304" pitchFamily="18" charset="0"/>
                        </a:rPr>
                        <a:t> </a:t>
                      </a:r>
                      <a:r>
                        <a:rPr lang="en-US" sz="3600" b="1" kern="100" smtClean="0">
                          <a:solidFill>
                            <a:srgbClr val="FF0000"/>
                          </a:solidFill>
                          <a:effectLst/>
                          <a:latin typeface="Times New Roman" panose="02020603050405020304" pitchFamily="18" charset="0"/>
                          <a:cs typeface="Times New Roman" panose="02020603050405020304" pitchFamily="18" charset="0"/>
                        </a:rPr>
                        <a:t>THÀNH </a:t>
                      </a:r>
                      <a:r>
                        <a:rPr lang="en-US" sz="3600" b="1" kern="100" dirty="0">
                          <a:solidFill>
                            <a:srgbClr val="FF0000"/>
                          </a:solidFill>
                          <a:effectLst/>
                          <a:latin typeface="Times New Roman" panose="02020603050405020304" pitchFamily="18" charset="0"/>
                          <a:cs typeface="Times New Roman" panose="02020603050405020304" pitchFamily="18" charset="0"/>
                        </a:rPr>
                        <a:t>PHỐ </a:t>
                      </a:r>
                      <a:r>
                        <a:rPr lang="en-US" sz="3600" b="1" kern="100" spc="-45" dirty="0">
                          <a:solidFill>
                            <a:srgbClr val="FF0000"/>
                          </a:solidFill>
                          <a:effectLst/>
                          <a:latin typeface="Times New Roman" panose="02020603050405020304" pitchFamily="18" charset="0"/>
                          <a:cs typeface="Times New Roman" panose="02020603050405020304" pitchFamily="18" charset="0"/>
                        </a:rPr>
                        <a:t>ĐÀ</a:t>
                      </a:r>
                      <a:r>
                        <a:rPr lang="en-US" sz="3600" b="1" kern="100" dirty="0">
                          <a:solidFill>
                            <a:srgbClr val="FF0000"/>
                          </a:solidFill>
                          <a:effectLst/>
                          <a:latin typeface="Times New Roman" panose="02020603050405020304" pitchFamily="18" charset="0"/>
                          <a:cs typeface="Times New Roman" panose="02020603050405020304" pitchFamily="18" charset="0"/>
                        </a:rPr>
                        <a:t> NẴNG</a:t>
                      </a:r>
                      <a:endParaRPr lang="en-US" sz="36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287079210"/>
                  </a:ext>
                </a:extLst>
              </a:tr>
            </a:tbl>
          </a:graphicData>
        </a:graphic>
      </p:graphicFrame>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792" y="2027092"/>
            <a:ext cx="5376862" cy="422130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672" y="2008909"/>
            <a:ext cx="5237019" cy="4184073"/>
          </a:xfrm>
          <a:prstGeom prst="rect">
            <a:avLst/>
          </a:prstGeom>
        </p:spPr>
      </p:pic>
    </p:spTree>
    <p:extLst>
      <p:ext uri="{BB962C8B-B14F-4D97-AF65-F5344CB8AC3E}">
        <p14:creationId xmlns:p14="http://schemas.microsoft.com/office/powerpoint/2010/main" val="3663782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7470" y="168625"/>
            <a:ext cx="8701100" cy="646331"/>
          </a:xfrm>
          <a:prstGeom prst="rect">
            <a:avLst/>
          </a:prstGeom>
        </p:spPr>
        <p:txBody>
          <a:bodyPr wrap="none">
            <a:spAutoFit/>
          </a:bodyPr>
          <a:lstStyle/>
          <a:p>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Danh</a:t>
            </a:r>
            <a:r>
              <a:rPr lang="vi-VN" sz="3600" spc="-7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mục</a:t>
            </a:r>
            <a:r>
              <a:rPr lang="vi-VN" sz="3600" spc="-65">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Di</a:t>
            </a:r>
            <a:r>
              <a:rPr lang="vi-VN" sz="3600" spc="-7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sản</a:t>
            </a:r>
            <a:r>
              <a:rPr lang="vi-VN" sz="3600" spc="-7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văn</a:t>
            </a:r>
            <a:r>
              <a:rPr lang="vi-VN" sz="3600" spc="-65">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hoá</a:t>
            </a:r>
            <a:r>
              <a:rPr lang="vi-VN" sz="3600" spc="-7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phi</a:t>
            </a:r>
            <a:r>
              <a:rPr lang="vi-VN" sz="3600" spc="-65">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vật</a:t>
            </a:r>
            <a:r>
              <a:rPr lang="vi-VN" sz="3600" spc="-7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thể</a:t>
            </a:r>
            <a:r>
              <a:rPr lang="vi-VN" sz="3600" spc="-7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quốc</a:t>
            </a:r>
            <a:r>
              <a:rPr lang="vi-VN" sz="3600" spc="-65">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gia</a:t>
            </a:r>
            <a:r>
              <a:rPr lang="vi-VN" sz="3600" spc="-7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endParaRPr lang="en-US" sz="360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328" y="3629891"/>
            <a:ext cx="5860472" cy="307570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56" y="850755"/>
            <a:ext cx="4889789" cy="29731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673" y="3865418"/>
            <a:ext cx="5112327" cy="286789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1926" y="914400"/>
            <a:ext cx="5902037" cy="2784764"/>
          </a:xfrm>
          <a:prstGeom prst="rect">
            <a:avLst/>
          </a:prstGeom>
        </p:spPr>
      </p:pic>
    </p:spTree>
    <p:extLst>
      <p:ext uri="{BB962C8B-B14F-4D97-AF65-F5344CB8AC3E}">
        <p14:creationId xmlns:p14="http://schemas.microsoft.com/office/powerpoint/2010/main" val="18979537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19" y="304801"/>
            <a:ext cx="6151418" cy="61652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418" y="429490"/>
            <a:ext cx="4752109" cy="6026727"/>
          </a:xfrm>
          <a:prstGeom prst="rect">
            <a:avLst/>
          </a:prstGeom>
        </p:spPr>
      </p:pic>
    </p:spTree>
    <p:extLst>
      <p:ext uri="{BB962C8B-B14F-4D97-AF65-F5344CB8AC3E}">
        <p14:creationId xmlns:p14="http://schemas.microsoft.com/office/powerpoint/2010/main" val="16638629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82" y="336838"/>
            <a:ext cx="6095999" cy="474777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473" y="1136074"/>
            <a:ext cx="4946072" cy="5209308"/>
          </a:xfrm>
          <a:prstGeom prst="rect">
            <a:avLst/>
          </a:prstGeom>
        </p:spPr>
      </p:pic>
    </p:spTree>
    <p:extLst>
      <p:ext uri="{BB962C8B-B14F-4D97-AF65-F5344CB8AC3E}">
        <p14:creationId xmlns:p14="http://schemas.microsoft.com/office/powerpoint/2010/main" val="9239245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12" y="253712"/>
            <a:ext cx="5400243" cy="315450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673" y="249381"/>
            <a:ext cx="5317980" cy="318654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36" y="3680545"/>
            <a:ext cx="5430982" cy="29051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5382" y="3632056"/>
            <a:ext cx="5320145" cy="3057525"/>
          </a:xfrm>
          <a:prstGeom prst="rect">
            <a:avLst/>
          </a:prstGeom>
        </p:spPr>
      </p:pic>
    </p:spTree>
    <p:extLst>
      <p:ext uri="{BB962C8B-B14F-4D97-AF65-F5344CB8AC3E}">
        <p14:creationId xmlns:p14="http://schemas.microsoft.com/office/powerpoint/2010/main" val="3853756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8035" y="279783"/>
            <a:ext cx="11263747" cy="4524315"/>
          </a:xfrm>
          <a:prstGeom prst="rect">
            <a:avLst/>
          </a:prstGeom>
        </p:spPr>
        <p:txBody>
          <a:bodyPr wrap="square">
            <a:spAutoFit/>
          </a:bodyPr>
          <a:lstStyle/>
          <a:p>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Bên</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cạnh</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đó,</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nhiều</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di</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tích</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lịch</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sử, văn</a:t>
            </a:r>
            <a:r>
              <a:rPr lang="vi-VN" sz="36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hoá</a:t>
            </a:r>
            <a:r>
              <a:rPr lang="vi-VN" sz="36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cấp</a:t>
            </a:r>
            <a:r>
              <a:rPr lang="vi-VN" sz="36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thành</a:t>
            </a:r>
            <a:r>
              <a:rPr lang="vi-VN" sz="36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phố</a:t>
            </a:r>
            <a:r>
              <a:rPr lang="vi-VN" sz="36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đã</a:t>
            </a:r>
            <a:r>
              <a:rPr lang="vi-VN" sz="36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được</a:t>
            </a:r>
            <a:r>
              <a:rPr lang="vi-VN" sz="36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công</a:t>
            </a:r>
            <a:r>
              <a:rPr lang="vi-VN" sz="36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nhận,</a:t>
            </a:r>
            <a:r>
              <a:rPr lang="vi-VN" sz="36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đi</a:t>
            </a:r>
            <a:r>
              <a:rPr lang="vi-VN" sz="36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vào</a:t>
            </a:r>
            <a:r>
              <a:rPr lang="vi-VN" sz="36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tiềm</a:t>
            </a:r>
            <a:r>
              <a:rPr lang="vi-VN" sz="36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thức,</a:t>
            </a:r>
            <a:r>
              <a:rPr lang="vi-VN" sz="36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trở</a:t>
            </a:r>
            <a:r>
              <a:rPr lang="vi-VN" sz="36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thành</a:t>
            </a:r>
            <a:r>
              <a:rPr lang="vi-VN" sz="36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một</a:t>
            </a:r>
            <a:r>
              <a:rPr lang="vi-VN" sz="36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phần của</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văn</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hoá</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tinh</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thần</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người</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Đà</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Nẵng.</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Một</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số</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địa</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bàn</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ở</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Đà</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Nẵng</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có</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mật</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độ</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di</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sản </a:t>
            </a:r>
            <a:r>
              <a:rPr lang="vi-VN" sz="36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lớn</a:t>
            </a:r>
            <a:r>
              <a:rPr lang="vi-VN" sz="36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như</a:t>
            </a:r>
            <a:r>
              <a:rPr lang="vi-VN" sz="36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cụm</a:t>
            </a:r>
            <a:r>
              <a:rPr lang="vi-VN" sz="3600" spc="-7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di</a:t>
            </a:r>
            <a:r>
              <a:rPr lang="vi-VN" sz="3600" spc="-65">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tích</a:t>
            </a:r>
            <a:r>
              <a:rPr lang="vi-VN" sz="3600" spc="-7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lịch</a:t>
            </a:r>
            <a:r>
              <a:rPr lang="vi-VN" sz="3600" spc="-7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sử</a:t>
            </a:r>
            <a:r>
              <a:rPr lang="vi-VN" sz="3600" spc="-65">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Nam</a:t>
            </a:r>
            <a:r>
              <a:rPr lang="vi-VN" sz="3600" spc="-7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Ô</a:t>
            </a:r>
            <a:r>
              <a:rPr lang="vi-VN" sz="3600" spc="-7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bao</a:t>
            </a:r>
            <a:r>
              <a:rPr lang="vi-VN" sz="36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gồm:</a:t>
            </a:r>
            <a:r>
              <a:rPr lang="vi-VN" sz="36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Đình</a:t>
            </a:r>
            <a:r>
              <a:rPr lang="vi-VN" sz="36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Nam</a:t>
            </a:r>
            <a:r>
              <a:rPr lang="vi-VN" sz="36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Ô,</a:t>
            </a:r>
            <a:r>
              <a:rPr lang="vi-VN" sz="36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Lăng</a:t>
            </a:r>
            <a:r>
              <a:rPr lang="vi-VN" sz="36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Ông,</a:t>
            </a:r>
            <a:r>
              <a:rPr lang="vi-VN" sz="36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Dinh</a:t>
            </a:r>
            <a:r>
              <a:rPr lang="vi-VN" sz="36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Âm</a:t>
            </a:r>
            <a:r>
              <a:rPr lang="vi-VN" sz="36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Linh</a:t>
            </a:r>
            <a:r>
              <a:rPr lang="en-US" sz="36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cs typeface="Times New Roman" panose="02020603050405020304" pitchFamily="18" charset="0"/>
              </a:rPr>
              <a:t>Nghĩa trủng Nam Ô, Miếu bà Liễu Hạnh, Miếu bà Bô Bô, Giếng Lăng,... Di sản văn hoá của Đà Nẵng hội tụ các dấu ấn về tiến trình lịch sử phát triển của một vùng đất</a:t>
            </a:r>
            <a:endParaRPr lang="en-US" sz="36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4960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8CBB74-DCE7-98B5-F82A-B0EFB095CA45}"/>
              </a:ext>
            </a:extLst>
          </p:cNvPr>
          <p:cNvPicPr>
            <a:picLocks noGrp="1" noChangeAspect="1"/>
          </p:cNvPicPr>
          <p:nvPr>
            <p:ph idx="1"/>
          </p:nvPr>
        </p:nvPicPr>
        <p:blipFill>
          <a:blip r:embed="rId2"/>
          <a:stretch>
            <a:fillRect/>
          </a:stretch>
        </p:blipFill>
        <p:spPr>
          <a:xfrm>
            <a:off x="0" y="-6449"/>
            <a:ext cx="5937585" cy="3429000"/>
          </a:xfrm>
          <a:prstGeom prst="rect">
            <a:avLst/>
          </a:prstGeom>
        </p:spPr>
      </p:pic>
      <p:pic>
        <p:nvPicPr>
          <p:cNvPr id="5" name="Picture 4">
            <a:extLst>
              <a:ext uri="{FF2B5EF4-FFF2-40B4-BE49-F238E27FC236}">
                <a16:creationId xmlns:a16="http://schemas.microsoft.com/office/drawing/2014/main" id="{D02FAF04-EA67-0212-CD48-174F9EC4B93A}"/>
              </a:ext>
            </a:extLst>
          </p:cNvPr>
          <p:cNvPicPr>
            <a:picLocks noChangeAspect="1"/>
          </p:cNvPicPr>
          <p:nvPr/>
        </p:nvPicPr>
        <p:blipFill>
          <a:blip r:embed="rId3"/>
          <a:stretch>
            <a:fillRect/>
          </a:stretch>
        </p:blipFill>
        <p:spPr>
          <a:xfrm>
            <a:off x="237246" y="3513803"/>
            <a:ext cx="5584723" cy="3429000"/>
          </a:xfrm>
          <a:prstGeom prst="rect">
            <a:avLst/>
          </a:prstGeom>
        </p:spPr>
      </p:pic>
      <p:pic>
        <p:nvPicPr>
          <p:cNvPr id="7" name="Picture 6">
            <a:extLst>
              <a:ext uri="{FF2B5EF4-FFF2-40B4-BE49-F238E27FC236}">
                <a16:creationId xmlns:a16="http://schemas.microsoft.com/office/drawing/2014/main" id="{84659BF9-F69E-F40F-A71C-1351F9225DBC}"/>
              </a:ext>
            </a:extLst>
          </p:cNvPr>
          <p:cNvPicPr>
            <a:picLocks noChangeAspect="1"/>
          </p:cNvPicPr>
          <p:nvPr/>
        </p:nvPicPr>
        <p:blipFill>
          <a:blip r:embed="rId4"/>
          <a:stretch>
            <a:fillRect/>
          </a:stretch>
        </p:blipFill>
        <p:spPr>
          <a:xfrm>
            <a:off x="6096000" y="3398550"/>
            <a:ext cx="5801031" cy="3459450"/>
          </a:xfrm>
          <a:prstGeom prst="rect">
            <a:avLst/>
          </a:prstGeom>
        </p:spPr>
      </p:pic>
      <p:pic>
        <p:nvPicPr>
          <p:cNvPr id="8" name="Picture 7">
            <a:extLst>
              <a:ext uri="{FF2B5EF4-FFF2-40B4-BE49-F238E27FC236}">
                <a16:creationId xmlns:a16="http://schemas.microsoft.com/office/drawing/2014/main" id="{EFA17C26-8B1C-7AF8-5A1F-930E28AB7604}"/>
              </a:ext>
            </a:extLst>
          </p:cNvPr>
          <p:cNvPicPr>
            <a:picLocks noChangeAspect="1"/>
          </p:cNvPicPr>
          <p:nvPr/>
        </p:nvPicPr>
        <p:blipFill>
          <a:blip r:embed="rId5"/>
          <a:stretch>
            <a:fillRect/>
          </a:stretch>
        </p:blipFill>
        <p:spPr>
          <a:xfrm>
            <a:off x="6254416" y="1"/>
            <a:ext cx="5642615" cy="3428999"/>
          </a:xfrm>
          <a:prstGeom prst="rect">
            <a:avLst/>
          </a:prstGeom>
        </p:spPr>
      </p:pic>
      <p:sp>
        <p:nvSpPr>
          <p:cNvPr id="9" name="TextBox 8">
            <a:extLst>
              <a:ext uri="{FF2B5EF4-FFF2-40B4-BE49-F238E27FC236}">
                <a16:creationId xmlns:a16="http://schemas.microsoft.com/office/drawing/2014/main" id="{37643A94-F486-35AA-4608-975130EC1D2D}"/>
              </a:ext>
            </a:extLst>
          </p:cNvPr>
          <p:cNvSpPr txBox="1"/>
          <p:nvPr/>
        </p:nvSpPr>
        <p:spPr>
          <a:xfrm>
            <a:off x="736232" y="3028890"/>
            <a:ext cx="4586750" cy="400110"/>
          </a:xfrm>
          <a:prstGeom prst="rect">
            <a:avLst/>
          </a:prstGeom>
          <a:solidFill>
            <a:schemeClr val="bg1"/>
          </a:solidFill>
        </p:spPr>
        <p:txBody>
          <a:bodyPr wrap="square" rtlCol="0">
            <a:spAutoFit/>
          </a:bodyPr>
          <a:lstStyle/>
          <a:p>
            <a:r>
              <a:rPr lang="en-US" sz="2000" dirty="0" err="1">
                <a:solidFill>
                  <a:srgbClr val="002060"/>
                </a:solidFill>
                <a:latin typeface="Times New Roman" panose="02020603050405020304" pitchFamily="18" charset="0"/>
                <a:cs typeface="Times New Roman" panose="02020603050405020304" pitchFamily="18" charset="0"/>
              </a:rPr>
              <a:t>Tượng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Bà</a:t>
            </a:r>
            <a:r>
              <a:rPr lang="en-US" sz="2000" dirty="0">
                <a:solidFill>
                  <a:srgbClr val="002060"/>
                </a:solidFill>
                <a:latin typeface="Times New Roman" panose="02020603050405020304" pitchFamily="18" charset="0"/>
                <a:cs typeface="Times New Roman" panose="02020603050405020304" pitchFamily="18" charset="0"/>
              </a:rPr>
              <a:t> Quan </a:t>
            </a:r>
            <a:r>
              <a:rPr lang="en-US" sz="2000" dirty="0" err="1">
                <a:solidFill>
                  <a:srgbClr val="002060"/>
                </a:solidFill>
                <a:latin typeface="Times New Roman" panose="02020603050405020304" pitchFamily="18" charset="0"/>
                <a:cs typeface="Times New Roman" panose="02020603050405020304" pitchFamily="18" charset="0"/>
              </a:rPr>
              <a:t>Thế</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Âm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chùa</a:t>
            </a:r>
            <a:r>
              <a:rPr lang="en-US" sz="2000" dirty="0">
                <a:solidFill>
                  <a:srgbClr val="002060"/>
                </a:solidFill>
                <a:latin typeface="Times New Roman" panose="02020603050405020304" pitchFamily="18" charset="0"/>
                <a:cs typeface="Times New Roman" panose="02020603050405020304" pitchFamily="18" charset="0"/>
              </a:rPr>
              <a:t> Linh </a:t>
            </a:r>
            <a:r>
              <a:rPr lang="en-US" sz="2000" dirty="0" err="1">
                <a:solidFill>
                  <a:srgbClr val="002060"/>
                </a:solidFill>
                <a:latin typeface="Times New Roman" panose="02020603050405020304" pitchFamily="18" charset="0"/>
                <a:cs typeface="Times New Roman" panose="02020603050405020304" pitchFamily="18" charset="0"/>
              </a:rPr>
              <a:t>Ứng</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34A5F38-EC49-58ED-BAC9-8223FF65245A}"/>
              </a:ext>
            </a:extLst>
          </p:cNvPr>
          <p:cNvSpPr txBox="1"/>
          <p:nvPr/>
        </p:nvSpPr>
        <p:spPr>
          <a:xfrm>
            <a:off x="1080361" y="6457890"/>
            <a:ext cx="4586750" cy="400110"/>
          </a:xfrm>
          <a:prstGeom prst="rect">
            <a:avLst/>
          </a:prstGeom>
          <a:solidFill>
            <a:schemeClr val="bg1"/>
          </a:solidFill>
        </p:spPr>
        <p:txBody>
          <a:bodyPr wrap="square" rtlCol="0">
            <a:spAutoFit/>
          </a:bodyPr>
          <a:lstStyle/>
          <a:p>
            <a:r>
              <a:rPr lang="en-US" sz="2000" dirty="0" err="1">
                <a:solidFill>
                  <a:srgbClr val="002060"/>
                </a:solidFill>
                <a:latin typeface="Times New Roman" panose="02020603050405020304" pitchFamily="18" charset="0"/>
                <a:cs typeface="Times New Roman" panose="02020603050405020304" pitchFamily="18" charset="0"/>
              </a:rPr>
              <a:t>Đền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thờ</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Chúa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Ngọc</a:t>
            </a:r>
            <a:r>
              <a:rPr lang="en-US" sz="2000" dirty="0">
                <a:solidFill>
                  <a:srgbClr val="002060"/>
                </a:solidFill>
                <a:latin typeface="Times New Roman" panose="02020603050405020304" pitchFamily="18" charset="0"/>
                <a:cs typeface="Times New Roman" panose="02020603050405020304" pitchFamily="18" charset="0"/>
              </a:rPr>
              <a:t> – </a:t>
            </a:r>
            <a:r>
              <a:rPr lang="en-US" sz="2000" dirty="0" err="1">
                <a:solidFill>
                  <a:srgbClr val="002060"/>
                </a:solidFill>
                <a:latin typeface="Times New Roman" panose="02020603050405020304" pitchFamily="18" charset="0"/>
                <a:cs typeface="Times New Roman" panose="02020603050405020304" pitchFamily="18" charset="0"/>
              </a:rPr>
              <a:t>Ngũ</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Hành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Sơn</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7522B03-5C29-4167-9E3D-C1C7905CF6EC}"/>
              </a:ext>
            </a:extLst>
          </p:cNvPr>
          <p:cNvSpPr txBox="1"/>
          <p:nvPr/>
        </p:nvSpPr>
        <p:spPr>
          <a:xfrm>
            <a:off x="6703140" y="3313748"/>
            <a:ext cx="4586750" cy="400110"/>
          </a:xfrm>
          <a:prstGeom prst="rect">
            <a:avLst/>
          </a:prstGeom>
          <a:solidFill>
            <a:schemeClr val="bg1"/>
          </a:solidFill>
        </p:spPr>
        <p:txBody>
          <a:bodyPr wrap="square" rtlCol="0">
            <a:spAutoFit/>
          </a:bodyPr>
          <a:lstStyle/>
          <a:p>
            <a:r>
              <a:rPr lang="en-US" sz="2000" dirty="0" err="1">
                <a:solidFill>
                  <a:srgbClr val="002060"/>
                </a:solidFill>
                <a:latin typeface="Times New Roman" panose="02020603050405020304" pitchFamily="18" charset="0"/>
                <a:cs typeface="Times New Roman" panose="02020603050405020304" pitchFamily="18" charset="0"/>
              </a:rPr>
              <a:t>Tượng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Miếu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Bà</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Liễu</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Hạnh</a:t>
            </a:r>
            <a:r>
              <a:rPr lang="en-US" sz="2000" dirty="0">
                <a:solidFill>
                  <a:srgbClr val="002060"/>
                </a:solidFill>
                <a:latin typeface="Times New Roman" panose="02020603050405020304" pitchFamily="18" charset="0"/>
                <a:cs typeface="Times New Roman" panose="02020603050405020304" pitchFamily="18" charset="0"/>
              </a:rPr>
              <a:t> ở Nam Ô</a:t>
            </a:r>
          </a:p>
        </p:txBody>
      </p:sp>
    </p:spTree>
    <p:extLst>
      <p:ext uri="{BB962C8B-B14F-4D97-AF65-F5344CB8AC3E}">
        <p14:creationId xmlns:p14="http://schemas.microsoft.com/office/powerpoint/2010/main" val="2686287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382" y="304801"/>
            <a:ext cx="10293927" cy="6456218"/>
          </a:xfrm>
          <a:prstGeom prst="rect">
            <a:avLst/>
          </a:prstGeom>
        </p:spPr>
      </p:pic>
    </p:spTree>
    <p:extLst>
      <p:ext uri="{BB962C8B-B14F-4D97-AF65-F5344CB8AC3E}">
        <p14:creationId xmlns:p14="http://schemas.microsoft.com/office/powerpoint/2010/main" val="26531245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p:nvPr/>
        </p:nvSpPr>
        <p:spPr>
          <a:xfrm>
            <a:off x="841421" y="127061"/>
            <a:ext cx="10450297" cy="646331"/>
          </a:xfrm>
          <a:prstGeom prst="rect">
            <a:avLst/>
          </a:prstGeom>
        </p:spPr>
        <p:txBody>
          <a:bodyPr wrap="none">
            <a:spAutoFit/>
          </a:bodyPr>
          <a:lstStyle/>
          <a:p>
            <a:pPr lvl="0" defTabSz="914400" eaLnBrk="0" fontAlgn="base" hangingPunct="0">
              <a:spcBef>
                <a:spcPct val="0"/>
              </a:spcBef>
              <a:spcAft>
                <a:spcPct val="0"/>
              </a:spcAft>
            </a:pPr>
            <a:r>
              <a:rPr lang="vi-VN" altLang="en-US" sz="360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Những hình ảnh trên gợi cho em suy nghĩ về vấn đề gì?</a:t>
            </a:r>
            <a:endParaRPr lang="vi-VN" altLang="en-US" sz="360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254" y="762000"/>
            <a:ext cx="10349344" cy="5902036"/>
          </a:xfrm>
          <a:prstGeom prst="rect">
            <a:avLst/>
          </a:prstGeom>
        </p:spPr>
      </p:pic>
    </p:spTree>
    <p:extLst>
      <p:ext uri="{BB962C8B-B14F-4D97-AF65-F5344CB8AC3E}">
        <p14:creationId xmlns:p14="http://schemas.microsoft.com/office/powerpoint/2010/main" val="33399330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055" y="138546"/>
            <a:ext cx="11291454" cy="6622472"/>
          </a:xfrm>
          <a:prstGeom prst="rect">
            <a:avLst/>
          </a:prstGeom>
        </p:spPr>
      </p:pic>
    </p:spTree>
    <p:extLst>
      <p:ext uri="{BB962C8B-B14F-4D97-AF65-F5344CB8AC3E}">
        <p14:creationId xmlns:p14="http://schemas.microsoft.com/office/powerpoint/2010/main" val="1482152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3302923" y="1608513"/>
            <a:ext cx="6741622" cy="4297680"/>
          </a:xfrm>
          <a:prstGeom prst="cloudCallout">
            <a:avLst>
              <a:gd name="adj1" fmla="val -66309"/>
              <a:gd name="adj2" fmla="val -14935"/>
            </a:avLst>
          </a:prstGeom>
          <a:solidFill>
            <a:srgbClr val="F8A17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74980">
              <a:spcAft>
                <a:spcPts val="0"/>
              </a:spcAft>
            </a:pPr>
            <a:r>
              <a:rPr lang="vi-VN" sz="3600" spc="-2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Hãy</a:t>
            </a:r>
            <a:r>
              <a:rPr lang="vi-VN" sz="3600"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2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tìm</a:t>
            </a:r>
            <a:r>
              <a:rPr lang="vi-VN" sz="3600" spc="-75">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20" smtClean="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hiểu</a:t>
            </a:r>
            <a:r>
              <a:rPr lang="en-US" sz="3600" spc="-20" smtClean="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thêm</a:t>
            </a:r>
            <a:r>
              <a:rPr lang="vi-VN" sz="3600" spc="-80" smtClean="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2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về</a:t>
            </a:r>
            <a:r>
              <a:rPr lang="vi-VN" sz="3600" spc="-75">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2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những</a:t>
            </a:r>
            <a:r>
              <a:rPr lang="vi-VN" sz="3600" spc="-75">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2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di</a:t>
            </a:r>
            <a:r>
              <a:rPr lang="vi-VN" sz="3600"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2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sản</a:t>
            </a:r>
            <a:r>
              <a:rPr lang="vi-VN" sz="3600" spc="-75">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2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văn</a:t>
            </a:r>
            <a:r>
              <a:rPr lang="vi-VN" sz="3600" spc="-75">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2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hoá</a:t>
            </a:r>
            <a:r>
              <a:rPr lang="vi-VN" sz="3600"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2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tại</a:t>
            </a:r>
            <a:r>
              <a:rPr lang="vi-VN" sz="3600" spc="-75">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2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địa</a:t>
            </a:r>
            <a:r>
              <a:rPr lang="vi-VN" sz="3600"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2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phương</a:t>
            </a:r>
            <a:r>
              <a:rPr lang="vi-VN" sz="3600" spc="-75">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2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nơi</a:t>
            </a:r>
            <a:r>
              <a:rPr lang="vi-VN" sz="3600" spc="-75">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2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em</a:t>
            </a:r>
            <a:r>
              <a:rPr lang="vi-VN" sz="3600"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pc="-25">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ở</a:t>
            </a:r>
            <a:r>
              <a:rPr lang="vi-VN" sz="3600" spc="-25">
                <a:solidFill>
                  <a:schemeClr val="bg1"/>
                </a:solidFill>
                <a:latin typeface="Tahoma" panose="020B0604030504040204" pitchFamily="34" charset="0"/>
                <a:ea typeface="Microsoft Sans Serif" panose="020B0604020202020204" pitchFamily="34" charset="0"/>
                <a:cs typeface="Microsoft Sans Serif" panose="020B0604020202020204" pitchFamily="34" charset="0"/>
              </a:rPr>
              <a:t>.</a:t>
            </a:r>
            <a:endParaRPr lang="en-US" sz="3200">
              <a:solidFill>
                <a:schemeClr val="bg1"/>
              </a:solidFill>
              <a:latin typeface="Microsoft Sans Serif" panose="020B0604020202020204" pitchFamily="34" charset="0"/>
              <a:ea typeface="Microsoft Sans Serif" panose="020B0604020202020204" pitchFamily="34" charset="0"/>
            </a:endParaRPr>
          </a:p>
        </p:txBody>
      </p:sp>
    </p:spTree>
    <p:extLst>
      <p:ext uri="{BB962C8B-B14F-4D97-AF65-F5344CB8AC3E}">
        <p14:creationId xmlns:p14="http://schemas.microsoft.com/office/powerpoint/2010/main" val="3070578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4953000" y="270163"/>
            <a:ext cx="23310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4400" b="1" smtClean="0">
                <a:solidFill>
                  <a:srgbClr val="FF0000"/>
                </a:solidFill>
                <a:cs typeface="Times New Roman" panose="02020603050405020304" pitchFamily="18" charset="0"/>
              </a:rPr>
              <a:t>Mục tiêu</a:t>
            </a:r>
            <a:endParaRPr lang="en-US" altLang="en-US" sz="4400" b="1">
              <a:solidFill>
                <a:srgbClr val="FF0000"/>
              </a:solidFill>
              <a:cs typeface="Times New Roman" panose="02020603050405020304" pitchFamily="18" charset="0"/>
            </a:endParaRPr>
          </a:p>
        </p:txBody>
      </p:sp>
      <p:sp>
        <p:nvSpPr>
          <p:cNvPr id="6" name="Rectangle 5"/>
          <p:cNvSpPr/>
          <p:nvPr/>
        </p:nvSpPr>
        <p:spPr>
          <a:xfrm>
            <a:off x="845127" y="983673"/>
            <a:ext cx="10744200" cy="5221622"/>
          </a:xfrm>
          <a:prstGeom prst="rect">
            <a:avLst/>
          </a:prstGeom>
          <a:solidFill>
            <a:schemeClr val="bg1"/>
          </a:solidFill>
          <a:ln w="57150">
            <a:solidFill>
              <a:srgbClr val="002060"/>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lvl="0">
              <a:lnSpc>
                <a:spcPct val="105000"/>
              </a:lnSpc>
              <a:buClr>
                <a:srgbClr val="231F20"/>
              </a:buClr>
              <a:buSzPts val="1200"/>
              <a:tabLst>
                <a:tab pos="332105" algn="l"/>
              </a:tabLst>
            </a:pPr>
            <a:r>
              <a:rPr lang="en-US" sz="4000" spc="-10" smtClean="0">
                <a:solidFill>
                  <a:srgbClr val="002060"/>
                </a:solidFill>
                <a:latin typeface="Times New Roman" panose="02020603050405020304" pitchFamily="18" charset="0"/>
                <a:ea typeface="Arial MT"/>
                <a:cs typeface="Times New Roman" panose="02020603050405020304" pitchFamily="18" charset="0"/>
              </a:rPr>
              <a:t>-</a:t>
            </a:r>
            <a:r>
              <a:rPr lang="vi-VN" sz="4000" spc="-10" smtClean="0">
                <a:solidFill>
                  <a:srgbClr val="002060"/>
                </a:solidFill>
                <a:latin typeface="Times New Roman" panose="02020603050405020304" pitchFamily="18" charset="0"/>
                <a:ea typeface="Arial MT"/>
                <a:cs typeface="Times New Roman" panose="02020603050405020304" pitchFamily="18" charset="0"/>
              </a:rPr>
              <a:t>Trình</a:t>
            </a:r>
            <a:r>
              <a:rPr lang="vi-VN" sz="4000" spc="-50" smtClean="0">
                <a:solidFill>
                  <a:srgbClr val="002060"/>
                </a:solidFill>
                <a:latin typeface="Times New Roman" panose="02020603050405020304" pitchFamily="18" charset="0"/>
                <a:ea typeface="Arial MT"/>
                <a:cs typeface="Times New Roman" panose="02020603050405020304" pitchFamily="18" charset="0"/>
              </a:rPr>
              <a:t> </a:t>
            </a:r>
            <a:r>
              <a:rPr lang="vi-VN" sz="4000" spc="-10">
                <a:solidFill>
                  <a:srgbClr val="002060"/>
                </a:solidFill>
                <a:latin typeface="Times New Roman" panose="02020603050405020304" pitchFamily="18" charset="0"/>
                <a:ea typeface="Arial MT"/>
                <a:cs typeface="Times New Roman" panose="02020603050405020304" pitchFamily="18" charset="0"/>
              </a:rPr>
              <a:t>bày</a:t>
            </a:r>
            <a:r>
              <a:rPr lang="vi-VN" sz="4000" spc="-50">
                <a:solidFill>
                  <a:srgbClr val="002060"/>
                </a:solidFill>
                <a:latin typeface="Times New Roman" panose="02020603050405020304" pitchFamily="18" charset="0"/>
                <a:ea typeface="Arial MT"/>
                <a:cs typeface="Times New Roman" panose="02020603050405020304" pitchFamily="18" charset="0"/>
              </a:rPr>
              <a:t> </a:t>
            </a:r>
            <a:r>
              <a:rPr lang="vi-VN" sz="4000" spc="-10">
                <a:solidFill>
                  <a:srgbClr val="002060"/>
                </a:solidFill>
                <a:latin typeface="Times New Roman" panose="02020603050405020304" pitchFamily="18" charset="0"/>
                <a:ea typeface="Arial MT"/>
                <a:cs typeface="Times New Roman" panose="02020603050405020304" pitchFamily="18" charset="0"/>
              </a:rPr>
              <a:t>được</a:t>
            </a:r>
            <a:r>
              <a:rPr lang="vi-VN" sz="4000" spc="-50">
                <a:solidFill>
                  <a:srgbClr val="002060"/>
                </a:solidFill>
                <a:latin typeface="Times New Roman" panose="02020603050405020304" pitchFamily="18" charset="0"/>
                <a:ea typeface="Arial MT"/>
                <a:cs typeface="Times New Roman" panose="02020603050405020304" pitchFamily="18" charset="0"/>
              </a:rPr>
              <a:t> </a:t>
            </a:r>
            <a:r>
              <a:rPr lang="vi-VN" sz="4000" spc="-10">
                <a:solidFill>
                  <a:srgbClr val="002060"/>
                </a:solidFill>
                <a:latin typeface="Times New Roman" panose="02020603050405020304" pitchFamily="18" charset="0"/>
                <a:ea typeface="Arial MT"/>
                <a:cs typeface="Times New Roman" panose="02020603050405020304" pitchFamily="18" charset="0"/>
              </a:rPr>
              <a:t>những</a:t>
            </a:r>
            <a:r>
              <a:rPr lang="vi-VN" sz="4000" spc="-50">
                <a:solidFill>
                  <a:srgbClr val="002060"/>
                </a:solidFill>
                <a:latin typeface="Times New Roman" panose="02020603050405020304" pitchFamily="18" charset="0"/>
                <a:ea typeface="Arial MT"/>
                <a:cs typeface="Times New Roman" panose="02020603050405020304" pitchFamily="18" charset="0"/>
              </a:rPr>
              <a:t> </a:t>
            </a:r>
            <a:r>
              <a:rPr lang="vi-VN" sz="4000" spc="-10">
                <a:solidFill>
                  <a:srgbClr val="002060"/>
                </a:solidFill>
                <a:latin typeface="Times New Roman" panose="02020603050405020304" pitchFamily="18" charset="0"/>
                <a:ea typeface="Arial MT"/>
                <a:cs typeface="Times New Roman" panose="02020603050405020304" pitchFamily="18" charset="0"/>
              </a:rPr>
              <a:t>giá</a:t>
            </a:r>
            <a:r>
              <a:rPr lang="vi-VN" sz="4000" spc="-50">
                <a:solidFill>
                  <a:srgbClr val="002060"/>
                </a:solidFill>
                <a:latin typeface="Times New Roman" panose="02020603050405020304" pitchFamily="18" charset="0"/>
                <a:ea typeface="Arial MT"/>
                <a:cs typeface="Times New Roman" panose="02020603050405020304" pitchFamily="18" charset="0"/>
              </a:rPr>
              <a:t> </a:t>
            </a:r>
            <a:r>
              <a:rPr lang="vi-VN" sz="4000" spc="-10">
                <a:solidFill>
                  <a:srgbClr val="002060"/>
                </a:solidFill>
                <a:latin typeface="Times New Roman" panose="02020603050405020304" pitchFamily="18" charset="0"/>
                <a:ea typeface="Arial MT"/>
                <a:cs typeface="Times New Roman" panose="02020603050405020304" pitchFamily="18" charset="0"/>
              </a:rPr>
              <a:t>trị</a:t>
            </a:r>
            <a:r>
              <a:rPr lang="vi-VN" sz="4000" spc="-50">
                <a:solidFill>
                  <a:srgbClr val="002060"/>
                </a:solidFill>
                <a:latin typeface="Times New Roman" panose="02020603050405020304" pitchFamily="18" charset="0"/>
                <a:ea typeface="Arial MT"/>
                <a:cs typeface="Times New Roman" panose="02020603050405020304" pitchFamily="18" charset="0"/>
              </a:rPr>
              <a:t> </a:t>
            </a:r>
            <a:r>
              <a:rPr lang="vi-VN" sz="4000" spc="-10">
                <a:solidFill>
                  <a:srgbClr val="002060"/>
                </a:solidFill>
                <a:latin typeface="Times New Roman" panose="02020603050405020304" pitchFamily="18" charset="0"/>
                <a:ea typeface="Arial MT"/>
                <a:cs typeface="Times New Roman" panose="02020603050405020304" pitchFamily="18" charset="0"/>
              </a:rPr>
              <a:t>văn</a:t>
            </a:r>
            <a:r>
              <a:rPr lang="vi-VN" sz="4000" spc="-50">
                <a:solidFill>
                  <a:srgbClr val="002060"/>
                </a:solidFill>
                <a:latin typeface="Times New Roman" panose="02020603050405020304" pitchFamily="18" charset="0"/>
                <a:ea typeface="Arial MT"/>
                <a:cs typeface="Times New Roman" panose="02020603050405020304" pitchFamily="18" charset="0"/>
              </a:rPr>
              <a:t> </a:t>
            </a:r>
            <a:r>
              <a:rPr lang="vi-VN" sz="4000" spc="-10">
                <a:solidFill>
                  <a:srgbClr val="002060"/>
                </a:solidFill>
                <a:latin typeface="Times New Roman" panose="02020603050405020304" pitchFamily="18" charset="0"/>
                <a:ea typeface="Arial MT"/>
                <a:cs typeface="Times New Roman" panose="02020603050405020304" pitchFamily="18" charset="0"/>
              </a:rPr>
              <a:t>hoá</a:t>
            </a:r>
            <a:r>
              <a:rPr lang="vi-VN" sz="4000" spc="-50">
                <a:solidFill>
                  <a:srgbClr val="002060"/>
                </a:solidFill>
                <a:latin typeface="Times New Roman" panose="02020603050405020304" pitchFamily="18" charset="0"/>
                <a:ea typeface="Arial MT"/>
                <a:cs typeface="Times New Roman" panose="02020603050405020304" pitchFamily="18" charset="0"/>
              </a:rPr>
              <a:t> </a:t>
            </a:r>
            <a:r>
              <a:rPr lang="vi-VN" sz="4000" spc="-10">
                <a:solidFill>
                  <a:srgbClr val="002060"/>
                </a:solidFill>
                <a:latin typeface="Times New Roman" panose="02020603050405020304" pitchFamily="18" charset="0"/>
                <a:ea typeface="Arial MT"/>
                <a:cs typeface="Times New Roman" panose="02020603050405020304" pitchFamily="18" charset="0"/>
              </a:rPr>
              <a:t>truyền</a:t>
            </a:r>
            <a:r>
              <a:rPr lang="vi-VN" sz="4000" spc="-50">
                <a:solidFill>
                  <a:srgbClr val="002060"/>
                </a:solidFill>
                <a:latin typeface="Times New Roman" panose="02020603050405020304" pitchFamily="18" charset="0"/>
                <a:ea typeface="Arial MT"/>
                <a:cs typeface="Times New Roman" panose="02020603050405020304" pitchFamily="18" charset="0"/>
              </a:rPr>
              <a:t> </a:t>
            </a:r>
            <a:r>
              <a:rPr lang="vi-VN" sz="4000" spc="-10">
                <a:solidFill>
                  <a:srgbClr val="002060"/>
                </a:solidFill>
                <a:latin typeface="Times New Roman" panose="02020603050405020304" pitchFamily="18" charset="0"/>
                <a:ea typeface="Arial MT"/>
                <a:cs typeface="Times New Roman" panose="02020603050405020304" pitchFamily="18" charset="0"/>
              </a:rPr>
              <a:t>thống</a:t>
            </a:r>
            <a:r>
              <a:rPr lang="vi-VN" sz="4000" spc="-50">
                <a:solidFill>
                  <a:srgbClr val="002060"/>
                </a:solidFill>
                <a:latin typeface="Times New Roman" panose="02020603050405020304" pitchFamily="18" charset="0"/>
                <a:ea typeface="Arial MT"/>
                <a:cs typeface="Times New Roman" panose="02020603050405020304" pitchFamily="18" charset="0"/>
              </a:rPr>
              <a:t> </a:t>
            </a:r>
            <a:r>
              <a:rPr lang="vi-VN" sz="4000" spc="-10">
                <a:solidFill>
                  <a:srgbClr val="002060"/>
                </a:solidFill>
                <a:latin typeface="Times New Roman" panose="02020603050405020304" pitchFamily="18" charset="0"/>
                <a:ea typeface="Arial MT"/>
                <a:cs typeface="Times New Roman" panose="02020603050405020304" pitchFamily="18" charset="0"/>
              </a:rPr>
              <a:t>của</a:t>
            </a:r>
            <a:r>
              <a:rPr lang="vi-VN" sz="4000" spc="-50">
                <a:solidFill>
                  <a:srgbClr val="002060"/>
                </a:solidFill>
                <a:latin typeface="Times New Roman" panose="02020603050405020304" pitchFamily="18" charset="0"/>
                <a:ea typeface="Arial MT"/>
                <a:cs typeface="Times New Roman" panose="02020603050405020304" pitchFamily="18" charset="0"/>
              </a:rPr>
              <a:t> </a:t>
            </a:r>
            <a:r>
              <a:rPr lang="vi-VN" sz="4000" spc="-10">
                <a:solidFill>
                  <a:srgbClr val="002060"/>
                </a:solidFill>
                <a:latin typeface="Times New Roman" panose="02020603050405020304" pitchFamily="18" charset="0"/>
                <a:ea typeface="Arial MT"/>
                <a:cs typeface="Times New Roman" panose="02020603050405020304" pitchFamily="18" charset="0"/>
              </a:rPr>
              <a:t>thành</a:t>
            </a:r>
            <a:r>
              <a:rPr lang="vi-VN" sz="4000" spc="-50">
                <a:solidFill>
                  <a:srgbClr val="002060"/>
                </a:solidFill>
                <a:latin typeface="Times New Roman" panose="02020603050405020304" pitchFamily="18" charset="0"/>
                <a:ea typeface="Arial MT"/>
                <a:cs typeface="Times New Roman" panose="02020603050405020304" pitchFamily="18" charset="0"/>
              </a:rPr>
              <a:t> </a:t>
            </a:r>
            <a:r>
              <a:rPr lang="vi-VN" sz="4000" spc="-10">
                <a:solidFill>
                  <a:srgbClr val="002060"/>
                </a:solidFill>
                <a:latin typeface="Times New Roman" panose="02020603050405020304" pitchFamily="18" charset="0"/>
                <a:ea typeface="Arial MT"/>
                <a:cs typeface="Times New Roman" panose="02020603050405020304" pitchFamily="18" charset="0"/>
              </a:rPr>
              <a:t>phố</a:t>
            </a:r>
            <a:r>
              <a:rPr lang="vi-VN" sz="4000" spc="-50">
                <a:solidFill>
                  <a:srgbClr val="002060"/>
                </a:solidFill>
                <a:latin typeface="Times New Roman" panose="02020603050405020304" pitchFamily="18" charset="0"/>
                <a:ea typeface="Arial MT"/>
                <a:cs typeface="Times New Roman" panose="02020603050405020304" pitchFamily="18" charset="0"/>
              </a:rPr>
              <a:t> </a:t>
            </a:r>
            <a:r>
              <a:rPr lang="vi-VN" sz="4000" spc="-10">
                <a:solidFill>
                  <a:srgbClr val="002060"/>
                </a:solidFill>
                <a:latin typeface="Times New Roman" panose="02020603050405020304" pitchFamily="18" charset="0"/>
                <a:ea typeface="Arial MT"/>
                <a:cs typeface="Times New Roman" panose="02020603050405020304" pitchFamily="18" charset="0"/>
              </a:rPr>
              <a:t>Đà</a:t>
            </a:r>
            <a:r>
              <a:rPr lang="vi-VN" sz="4000" spc="-50">
                <a:solidFill>
                  <a:srgbClr val="002060"/>
                </a:solidFill>
                <a:latin typeface="Times New Roman" panose="02020603050405020304" pitchFamily="18" charset="0"/>
                <a:ea typeface="Arial MT"/>
                <a:cs typeface="Times New Roman" panose="02020603050405020304" pitchFamily="18" charset="0"/>
              </a:rPr>
              <a:t> </a:t>
            </a:r>
            <a:r>
              <a:rPr lang="vi-VN" sz="4000" spc="-10">
                <a:solidFill>
                  <a:srgbClr val="002060"/>
                </a:solidFill>
                <a:latin typeface="Times New Roman" panose="02020603050405020304" pitchFamily="18" charset="0"/>
                <a:ea typeface="Arial MT"/>
                <a:cs typeface="Times New Roman" panose="02020603050405020304" pitchFamily="18" charset="0"/>
              </a:rPr>
              <a:t>Nẵng;</a:t>
            </a:r>
            <a:endParaRPr lang="en-US" sz="3600">
              <a:solidFill>
                <a:srgbClr val="002060"/>
              </a:solidFill>
              <a:latin typeface="Times New Roman" panose="02020603050405020304" pitchFamily="18" charset="0"/>
              <a:ea typeface="Arial MT"/>
              <a:cs typeface="Times New Roman" panose="02020603050405020304" pitchFamily="18" charset="0"/>
            </a:endParaRPr>
          </a:p>
          <a:p>
            <a:pPr marR="189230" lvl="0">
              <a:lnSpc>
                <a:spcPct val="105000"/>
              </a:lnSpc>
              <a:buClr>
                <a:srgbClr val="231F20"/>
              </a:buClr>
              <a:buSzPts val="1200"/>
              <a:tabLst>
                <a:tab pos="331470" algn="l"/>
                <a:tab pos="332740" algn="l"/>
              </a:tabLst>
            </a:pPr>
            <a:r>
              <a:rPr lang="en-US" sz="4000" smtClean="0">
                <a:solidFill>
                  <a:srgbClr val="002060"/>
                </a:solidFill>
                <a:latin typeface="Times New Roman" panose="02020603050405020304" pitchFamily="18" charset="0"/>
                <a:ea typeface="Arial MT"/>
                <a:cs typeface="Times New Roman" panose="02020603050405020304" pitchFamily="18" charset="0"/>
              </a:rPr>
              <a:t>-</a:t>
            </a:r>
            <a:r>
              <a:rPr lang="vi-VN" sz="4000" smtClean="0">
                <a:solidFill>
                  <a:srgbClr val="002060"/>
                </a:solidFill>
                <a:latin typeface="Times New Roman" panose="02020603050405020304" pitchFamily="18" charset="0"/>
                <a:ea typeface="Arial MT"/>
                <a:cs typeface="Times New Roman" panose="02020603050405020304" pitchFamily="18" charset="0"/>
              </a:rPr>
              <a:t>Phân</a:t>
            </a:r>
            <a:r>
              <a:rPr lang="vi-VN" sz="4000" spc="-45" smtClean="0">
                <a:solidFill>
                  <a:srgbClr val="002060"/>
                </a:solidFill>
                <a:latin typeface="Times New Roman" panose="02020603050405020304" pitchFamily="18" charset="0"/>
                <a:ea typeface="Arial MT"/>
                <a:cs typeface="Times New Roman" panose="02020603050405020304" pitchFamily="18" charset="0"/>
              </a:rPr>
              <a:t> </a:t>
            </a:r>
            <a:r>
              <a:rPr lang="vi-VN" sz="4000">
                <a:solidFill>
                  <a:srgbClr val="002060"/>
                </a:solidFill>
                <a:latin typeface="Times New Roman" panose="02020603050405020304" pitchFamily="18" charset="0"/>
                <a:ea typeface="Arial MT"/>
                <a:cs typeface="Times New Roman" panose="02020603050405020304" pitchFamily="18" charset="0"/>
              </a:rPr>
              <a:t>tích</a:t>
            </a:r>
            <a:r>
              <a:rPr lang="vi-VN" sz="4000" spc="-45">
                <a:solidFill>
                  <a:srgbClr val="002060"/>
                </a:solidFill>
                <a:latin typeface="Times New Roman" panose="02020603050405020304" pitchFamily="18" charset="0"/>
                <a:ea typeface="Arial MT"/>
                <a:cs typeface="Times New Roman" panose="02020603050405020304" pitchFamily="18" charset="0"/>
              </a:rPr>
              <a:t> </a:t>
            </a:r>
            <a:r>
              <a:rPr lang="vi-VN" sz="4000">
                <a:solidFill>
                  <a:srgbClr val="002060"/>
                </a:solidFill>
                <a:latin typeface="Times New Roman" panose="02020603050405020304" pitchFamily="18" charset="0"/>
                <a:ea typeface="Arial MT"/>
                <a:cs typeface="Times New Roman" panose="02020603050405020304" pitchFamily="18" charset="0"/>
              </a:rPr>
              <a:t>được</a:t>
            </a:r>
            <a:r>
              <a:rPr lang="vi-VN" sz="4000" spc="-45">
                <a:solidFill>
                  <a:srgbClr val="002060"/>
                </a:solidFill>
                <a:latin typeface="Times New Roman" panose="02020603050405020304" pitchFamily="18" charset="0"/>
                <a:ea typeface="Arial MT"/>
                <a:cs typeface="Times New Roman" panose="02020603050405020304" pitchFamily="18" charset="0"/>
              </a:rPr>
              <a:t> </a:t>
            </a:r>
            <a:r>
              <a:rPr lang="vi-VN" sz="4000">
                <a:solidFill>
                  <a:srgbClr val="002060"/>
                </a:solidFill>
                <a:latin typeface="Times New Roman" panose="02020603050405020304" pitchFamily="18" charset="0"/>
                <a:ea typeface="Arial MT"/>
                <a:cs typeface="Times New Roman" panose="02020603050405020304" pitchFamily="18" charset="0"/>
              </a:rPr>
              <a:t>những</a:t>
            </a:r>
            <a:r>
              <a:rPr lang="vi-VN" sz="4000" spc="-45">
                <a:solidFill>
                  <a:srgbClr val="002060"/>
                </a:solidFill>
                <a:latin typeface="Times New Roman" panose="02020603050405020304" pitchFamily="18" charset="0"/>
                <a:ea typeface="Arial MT"/>
                <a:cs typeface="Times New Roman" panose="02020603050405020304" pitchFamily="18" charset="0"/>
              </a:rPr>
              <a:t> </a:t>
            </a:r>
            <a:r>
              <a:rPr lang="vi-VN" sz="4000">
                <a:solidFill>
                  <a:srgbClr val="002060"/>
                </a:solidFill>
                <a:latin typeface="Times New Roman" panose="02020603050405020304" pitchFamily="18" charset="0"/>
                <a:ea typeface="Arial MT"/>
                <a:cs typeface="Times New Roman" panose="02020603050405020304" pitchFamily="18" charset="0"/>
              </a:rPr>
              <a:t>biểu</a:t>
            </a:r>
            <a:r>
              <a:rPr lang="vi-VN" sz="4000" spc="-45">
                <a:solidFill>
                  <a:srgbClr val="002060"/>
                </a:solidFill>
                <a:latin typeface="Times New Roman" panose="02020603050405020304" pitchFamily="18" charset="0"/>
                <a:ea typeface="Arial MT"/>
                <a:cs typeface="Times New Roman" panose="02020603050405020304" pitchFamily="18" charset="0"/>
              </a:rPr>
              <a:t> </a:t>
            </a:r>
            <a:r>
              <a:rPr lang="vi-VN" sz="4000">
                <a:solidFill>
                  <a:srgbClr val="002060"/>
                </a:solidFill>
                <a:latin typeface="Times New Roman" panose="02020603050405020304" pitchFamily="18" charset="0"/>
                <a:ea typeface="Arial MT"/>
                <a:cs typeface="Times New Roman" panose="02020603050405020304" pitchFamily="18" charset="0"/>
              </a:rPr>
              <a:t>hiện</a:t>
            </a:r>
            <a:r>
              <a:rPr lang="vi-VN" sz="4000" spc="-45">
                <a:solidFill>
                  <a:srgbClr val="002060"/>
                </a:solidFill>
                <a:latin typeface="Times New Roman" panose="02020603050405020304" pitchFamily="18" charset="0"/>
                <a:ea typeface="Arial MT"/>
                <a:cs typeface="Times New Roman" panose="02020603050405020304" pitchFamily="18" charset="0"/>
              </a:rPr>
              <a:t> </a:t>
            </a:r>
            <a:r>
              <a:rPr lang="vi-VN" sz="4000">
                <a:solidFill>
                  <a:srgbClr val="002060"/>
                </a:solidFill>
                <a:latin typeface="Times New Roman" panose="02020603050405020304" pitchFamily="18" charset="0"/>
                <a:ea typeface="Arial MT"/>
                <a:cs typeface="Times New Roman" panose="02020603050405020304" pitchFamily="18" charset="0"/>
              </a:rPr>
              <a:t>giá</a:t>
            </a:r>
            <a:r>
              <a:rPr lang="vi-VN" sz="4000" spc="-45">
                <a:solidFill>
                  <a:srgbClr val="002060"/>
                </a:solidFill>
                <a:latin typeface="Times New Roman" panose="02020603050405020304" pitchFamily="18" charset="0"/>
                <a:ea typeface="Arial MT"/>
                <a:cs typeface="Times New Roman" panose="02020603050405020304" pitchFamily="18" charset="0"/>
              </a:rPr>
              <a:t> </a:t>
            </a:r>
            <a:r>
              <a:rPr lang="vi-VN" sz="4000">
                <a:solidFill>
                  <a:srgbClr val="002060"/>
                </a:solidFill>
                <a:latin typeface="Times New Roman" panose="02020603050405020304" pitchFamily="18" charset="0"/>
                <a:ea typeface="Arial MT"/>
                <a:cs typeface="Times New Roman" panose="02020603050405020304" pitchFamily="18" charset="0"/>
              </a:rPr>
              <a:t>trị</a:t>
            </a:r>
            <a:r>
              <a:rPr lang="vi-VN" sz="4000" spc="-45">
                <a:solidFill>
                  <a:srgbClr val="002060"/>
                </a:solidFill>
                <a:latin typeface="Times New Roman" panose="02020603050405020304" pitchFamily="18" charset="0"/>
                <a:ea typeface="Arial MT"/>
                <a:cs typeface="Times New Roman" panose="02020603050405020304" pitchFamily="18" charset="0"/>
              </a:rPr>
              <a:t> </a:t>
            </a:r>
            <a:r>
              <a:rPr lang="vi-VN" sz="4000">
                <a:solidFill>
                  <a:srgbClr val="002060"/>
                </a:solidFill>
                <a:latin typeface="Times New Roman" panose="02020603050405020304" pitchFamily="18" charset="0"/>
                <a:ea typeface="Arial MT"/>
                <a:cs typeface="Times New Roman" panose="02020603050405020304" pitchFamily="18" charset="0"/>
              </a:rPr>
              <a:t>văn</a:t>
            </a:r>
            <a:r>
              <a:rPr lang="vi-VN" sz="4000" spc="-45">
                <a:solidFill>
                  <a:srgbClr val="002060"/>
                </a:solidFill>
                <a:latin typeface="Times New Roman" panose="02020603050405020304" pitchFamily="18" charset="0"/>
                <a:ea typeface="Arial MT"/>
                <a:cs typeface="Times New Roman" panose="02020603050405020304" pitchFamily="18" charset="0"/>
              </a:rPr>
              <a:t> </a:t>
            </a:r>
            <a:r>
              <a:rPr lang="vi-VN" sz="4000">
                <a:solidFill>
                  <a:srgbClr val="002060"/>
                </a:solidFill>
                <a:latin typeface="Times New Roman" panose="02020603050405020304" pitchFamily="18" charset="0"/>
                <a:ea typeface="Arial MT"/>
                <a:cs typeface="Times New Roman" panose="02020603050405020304" pitchFamily="18" charset="0"/>
              </a:rPr>
              <a:t>hoá</a:t>
            </a:r>
            <a:r>
              <a:rPr lang="vi-VN" sz="4000" spc="-45">
                <a:solidFill>
                  <a:srgbClr val="002060"/>
                </a:solidFill>
                <a:latin typeface="Times New Roman" panose="02020603050405020304" pitchFamily="18" charset="0"/>
                <a:ea typeface="Arial MT"/>
                <a:cs typeface="Times New Roman" panose="02020603050405020304" pitchFamily="18" charset="0"/>
              </a:rPr>
              <a:t> </a:t>
            </a:r>
            <a:r>
              <a:rPr lang="vi-VN" sz="4000">
                <a:solidFill>
                  <a:srgbClr val="002060"/>
                </a:solidFill>
                <a:latin typeface="Times New Roman" panose="02020603050405020304" pitchFamily="18" charset="0"/>
                <a:ea typeface="Arial MT"/>
                <a:cs typeface="Times New Roman" panose="02020603050405020304" pitchFamily="18" charset="0"/>
              </a:rPr>
              <a:t>truyền</a:t>
            </a:r>
            <a:r>
              <a:rPr lang="vi-VN" sz="4000" spc="-45">
                <a:solidFill>
                  <a:srgbClr val="002060"/>
                </a:solidFill>
                <a:latin typeface="Times New Roman" panose="02020603050405020304" pitchFamily="18" charset="0"/>
                <a:ea typeface="Arial MT"/>
                <a:cs typeface="Times New Roman" panose="02020603050405020304" pitchFamily="18" charset="0"/>
              </a:rPr>
              <a:t> </a:t>
            </a:r>
            <a:r>
              <a:rPr lang="vi-VN" sz="4000">
                <a:solidFill>
                  <a:srgbClr val="002060"/>
                </a:solidFill>
                <a:latin typeface="Times New Roman" panose="02020603050405020304" pitchFamily="18" charset="0"/>
                <a:ea typeface="Arial MT"/>
                <a:cs typeface="Times New Roman" panose="02020603050405020304" pitchFamily="18" charset="0"/>
              </a:rPr>
              <a:t>thống</a:t>
            </a:r>
            <a:r>
              <a:rPr lang="vi-VN" sz="4000" spc="-45">
                <a:solidFill>
                  <a:srgbClr val="002060"/>
                </a:solidFill>
                <a:latin typeface="Times New Roman" panose="02020603050405020304" pitchFamily="18" charset="0"/>
                <a:ea typeface="Arial MT"/>
                <a:cs typeface="Times New Roman" panose="02020603050405020304" pitchFamily="18" charset="0"/>
              </a:rPr>
              <a:t> </a:t>
            </a:r>
            <a:r>
              <a:rPr lang="vi-VN" sz="4000">
                <a:solidFill>
                  <a:srgbClr val="002060"/>
                </a:solidFill>
                <a:latin typeface="Times New Roman" panose="02020603050405020304" pitchFamily="18" charset="0"/>
                <a:ea typeface="Arial MT"/>
                <a:cs typeface="Times New Roman" panose="02020603050405020304" pitchFamily="18" charset="0"/>
              </a:rPr>
              <a:t>tốt</a:t>
            </a:r>
            <a:r>
              <a:rPr lang="vi-VN" sz="4000" spc="-45">
                <a:solidFill>
                  <a:srgbClr val="002060"/>
                </a:solidFill>
                <a:latin typeface="Times New Roman" panose="02020603050405020304" pitchFamily="18" charset="0"/>
                <a:ea typeface="Arial MT"/>
                <a:cs typeface="Times New Roman" panose="02020603050405020304" pitchFamily="18" charset="0"/>
              </a:rPr>
              <a:t> </a:t>
            </a:r>
            <a:r>
              <a:rPr lang="vi-VN" sz="4000">
                <a:solidFill>
                  <a:srgbClr val="002060"/>
                </a:solidFill>
                <a:latin typeface="Times New Roman" panose="02020603050405020304" pitchFamily="18" charset="0"/>
                <a:ea typeface="Arial MT"/>
                <a:cs typeface="Times New Roman" panose="02020603050405020304" pitchFamily="18" charset="0"/>
              </a:rPr>
              <a:t>đẹp</a:t>
            </a:r>
            <a:r>
              <a:rPr lang="vi-VN" sz="4000" spc="-45">
                <a:solidFill>
                  <a:srgbClr val="002060"/>
                </a:solidFill>
                <a:latin typeface="Times New Roman" panose="02020603050405020304" pitchFamily="18" charset="0"/>
                <a:ea typeface="Arial MT"/>
                <a:cs typeface="Times New Roman" panose="02020603050405020304" pitchFamily="18" charset="0"/>
              </a:rPr>
              <a:t> </a:t>
            </a:r>
            <a:r>
              <a:rPr lang="vi-VN" sz="4000">
                <a:solidFill>
                  <a:srgbClr val="002060"/>
                </a:solidFill>
                <a:latin typeface="Times New Roman" panose="02020603050405020304" pitchFamily="18" charset="0"/>
                <a:ea typeface="Arial MT"/>
                <a:cs typeface="Times New Roman" panose="02020603050405020304" pitchFamily="18" charset="0"/>
              </a:rPr>
              <a:t>tại địa phương.</a:t>
            </a:r>
            <a:endParaRPr lang="en-US" sz="4000">
              <a:solidFill>
                <a:srgbClr val="002060"/>
              </a:solidFill>
              <a:latin typeface="Times New Roman" panose="02020603050405020304" pitchFamily="18" charset="0"/>
              <a:ea typeface="Arial MT"/>
              <a:cs typeface="Times New Roman" panose="02020603050405020304" pitchFamily="18" charset="0"/>
            </a:endParaRPr>
          </a:p>
          <a:p>
            <a:pPr lvl="0">
              <a:lnSpc>
                <a:spcPct val="105000"/>
              </a:lnSpc>
            </a:pPr>
            <a:r>
              <a:rPr lang="en-US" sz="4000" smtClean="0">
                <a:solidFill>
                  <a:srgbClr val="002060"/>
                </a:solidFill>
                <a:latin typeface="Times New Roman" panose="02020603050405020304" pitchFamily="18" charset="0"/>
                <a:cs typeface="Times New Roman" panose="02020603050405020304" pitchFamily="18" charset="0"/>
              </a:rPr>
              <a:t>-</a:t>
            </a:r>
            <a:r>
              <a:rPr lang="vi-VN" sz="4000" smtClean="0">
                <a:solidFill>
                  <a:srgbClr val="002060"/>
                </a:solidFill>
                <a:latin typeface="Times New Roman" panose="02020603050405020304" pitchFamily="18" charset="0"/>
                <a:cs typeface="Times New Roman" panose="02020603050405020304" pitchFamily="18" charset="0"/>
              </a:rPr>
              <a:t>Trình </a:t>
            </a:r>
            <a:r>
              <a:rPr lang="vi-VN" sz="4000">
                <a:solidFill>
                  <a:srgbClr val="002060"/>
                </a:solidFill>
                <a:latin typeface="Times New Roman" panose="02020603050405020304" pitchFamily="18" charset="0"/>
                <a:cs typeface="Times New Roman" panose="02020603050405020304" pitchFamily="18" charset="0"/>
              </a:rPr>
              <a:t>bày được thực trạng bảo tồn, phát huy giá trị di sản văn </a:t>
            </a:r>
            <a:r>
              <a:rPr lang="vi-VN" sz="4000" smtClean="0">
                <a:solidFill>
                  <a:srgbClr val="002060"/>
                </a:solidFill>
                <a:latin typeface="Times New Roman" panose="02020603050405020304" pitchFamily="18" charset="0"/>
                <a:cs typeface="Times New Roman" panose="02020603050405020304" pitchFamily="18" charset="0"/>
              </a:rPr>
              <a:t>hoá.</a:t>
            </a:r>
            <a:endParaRPr lang="en-US" sz="4000">
              <a:solidFill>
                <a:srgbClr val="002060"/>
              </a:solidFill>
              <a:latin typeface="Times New Roman" panose="02020603050405020304" pitchFamily="18" charset="0"/>
              <a:cs typeface="Times New Roman" panose="02020603050405020304" pitchFamily="18" charset="0"/>
            </a:endParaRPr>
          </a:p>
          <a:p>
            <a:pPr lvl="0">
              <a:lnSpc>
                <a:spcPct val="105000"/>
              </a:lnSpc>
            </a:pPr>
            <a:r>
              <a:rPr lang="en-US" sz="4000" smtClean="0">
                <a:solidFill>
                  <a:srgbClr val="002060"/>
                </a:solidFill>
                <a:latin typeface="Times New Roman" panose="02020603050405020304" pitchFamily="18" charset="0"/>
                <a:cs typeface="Times New Roman" panose="02020603050405020304" pitchFamily="18" charset="0"/>
              </a:rPr>
              <a:t>-</a:t>
            </a:r>
            <a:r>
              <a:rPr lang="vi-VN" sz="4000" smtClean="0">
                <a:solidFill>
                  <a:srgbClr val="002060"/>
                </a:solidFill>
                <a:latin typeface="Times New Roman" panose="02020603050405020304" pitchFamily="18" charset="0"/>
                <a:cs typeface="Times New Roman" panose="02020603050405020304" pitchFamily="18" charset="0"/>
              </a:rPr>
              <a:t>Nêu </a:t>
            </a:r>
            <a:r>
              <a:rPr lang="vi-VN" sz="4000">
                <a:solidFill>
                  <a:srgbClr val="002060"/>
                </a:solidFill>
                <a:latin typeface="Times New Roman" panose="02020603050405020304" pitchFamily="18" charset="0"/>
                <a:cs typeface="Times New Roman" panose="02020603050405020304" pitchFamily="18" charset="0"/>
              </a:rPr>
              <a:t>được các giải pháp bảo tồn và phát huy giá trị di sản văn hoá ở địa phương.</a:t>
            </a:r>
            <a:endParaRPr lang="en-US" sz="40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96601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
            <a:extLst>
              <a:ext uri="{FF2B5EF4-FFF2-40B4-BE49-F238E27FC236}">
                <a16:creationId xmlns:a16="http://schemas.microsoft.com/office/drawing/2014/main" id="{04020155-8DCD-80CE-71C4-371721990C49}"/>
              </a:ext>
            </a:extLst>
          </p:cNvPr>
          <p:cNvSpPr/>
          <p:nvPr/>
        </p:nvSpPr>
        <p:spPr>
          <a:xfrm>
            <a:off x="3851563" y="1738745"/>
            <a:ext cx="4696691" cy="782782"/>
          </a:xfrm>
          <a:prstGeom prst="roundRect">
            <a:avLst>
              <a:gd name="adj" fmla="val 4929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000" b="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KIẾN THỨC MỚI</a:t>
            </a:r>
            <a:endParaRPr lang="en-US" b="1"/>
          </a:p>
        </p:txBody>
      </p:sp>
    </p:spTree>
    <p:extLst>
      <p:ext uri="{BB962C8B-B14F-4D97-AF65-F5344CB8AC3E}">
        <p14:creationId xmlns:p14="http://schemas.microsoft.com/office/powerpoint/2010/main" val="157575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309" y="578532"/>
            <a:ext cx="1773079" cy="1773079"/>
          </a:xfrm>
          <a:prstGeom prst="rect">
            <a:avLst/>
          </a:prstGeom>
        </p:spPr>
      </p:pic>
      <p:sp>
        <p:nvSpPr>
          <p:cNvPr id="5" name="Title 5"/>
          <p:cNvSpPr txBox="1">
            <a:spLocks/>
          </p:cNvSpPr>
          <p:nvPr/>
        </p:nvSpPr>
        <p:spPr bwMode="auto">
          <a:xfrm>
            <a:off x="3435928" y="1200921"/>
            <a:ext cx="8229600" cy="2955442"/>
          </a:xfrm>
          <a:prstGeom prst="rect">
            <a:avLst/>
          </a:prstGeom>
          <a:solidFill>
            <a:schemeClr val="bg1">
              <a:lumMod val="85000"/>
            </a:schemeClr>
          </a:solidFill>
          <a:ln w="9525">
            <a:noFill/>
            <a:miter lim="800000"/>
            <a:headEnd/>
            <a:tailEnd/>
          </a:ln>
          <a:effectLst/>
        </p:spPr>
        <p:txBody>
          <a:bodyPr anchor="b"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vi-VN" sz="2400" kern="0">
                <a:solidFill>
                  <a:srgbClr val="FF0000"/>
                </a:solidFill>
                <a:effectLst/>
                <a:latin typeface="Times New Roman" pitchFamily="18" charset="0"/>
                <a:cs typeface="Times New Roman" pitchFamily="18" charset="0"/>
                <a:sym typeface="Wingdings"/>
              </a:rPr>
              <a:t> </a:t>
            </a:r>
            <a:r>
              <a:rPr lang="vi-VN">
                <a:effectLst/>
              </a:rPr>
              <a:t>Giá trị văn hoá truyền thống tại nơi em ở được thể hiện như thế nào? Điều này tác động đến suy nghĩ, việc làm cụ thể của em ra sao?</a:t>
            </a:r>
            <a:endParaRPr lang="en-US">
              <a:effectLst/>
            </a:endParaRPr>
          </a:p>
        </p:txBody>
      </p:sp>
    </p:spTree>
    <p:extLst>
      <p:ext uri="{BB962C8B-B14F-4D97-AF65-F5344CB8AC3E}">
        <p14:creationId xmlns:p14="http://schemas.microsoft.com/office/powerpoint/2010/main" val="760307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7310" y="996078"/>
            <a:ext cx="11083635" cy="1569660"/>
          </a:xfrm>
          <a:prstGeom prst="rect">
            <a:avLst/>
          </a:prstGeom>
        </p:spPr>
        <p:txBody>
          <a:bodyPr wrap="square">
            <a:spAutoFit/>
          </a:bodyPr>
          <a:lstStyle/>
          <a:p>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G</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iá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trị truyền thống được thể hiện qua việc bảo tồn, phát huy các di</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sản</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văn</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hoá</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vật</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thể</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và</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phi</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vật</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thể</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(các</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di</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sản</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kiến</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trúc,</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mĩ</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thuật,</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phong</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tục</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tập quán, lễ hội, nghệ thuật dân gian</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t>
            </a:r>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8" name="Rectangle 7"/>
          <p:cNvSpPr/>
          <p:nvPr/>
        </p:nvSpPr>
        <p:spPr>
          <a:xfrm>
            <a:off x="755403" y="2820214"/>
            <a:ext cx="10688451" cy="1077218"/>
          </a:xfrm>
          <a:prstGeom prst="rect">
            <a:avLst/>
          </a:prstGeom>
        </p:spPr>
        <p:txBody>
          <a:bodyPr wrap="square">
            <a:spAutoFit/>
          </a:bodyPr>
          <a:lstStyle/>
          <a:p>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Giá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trị truyền thống đó được lưu truyền qua nhiều thế hệ và mang đặc trưng của cộng đồng dân cư thành phố Đà Nẵng</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42587" y="4036821"/>
            <a:ext cx="10510322" cy="2062103"/>
          </a:xfrm>
          <a:prstGeom prst="rect">
            <a:avLst/>
          </a:prstGeom>
        </p:spPr>
        <p:txBody>
          <a:bodyPr wrap="square">
            <a:spAutoFit/>
          </a:bodyPr>
          <a:lstStyle/>
          <a:p>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Giá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trị truyền thống đó được bảo tồn qua lễ hội và cuộc sống, giúp các thế hệ trước hướng dẫn thế hệ sau tiếp nối các nghi lễ, nghi thức,… nhằm thể hiện lòng tri</a:t>
            </a:r>
            <a:r>
              <a:rPr lang="vi-VN" sz="3200" spc="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ân</a:t>
            </a:r>
            <a:r>
              <a:rPr lang="vi-VN" sz="3200" spc="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tiền</a:t>
            </a:r>
            <a:r>
              <a:rPr lang="vi-VN" sz="3200" spc="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nhân,</a:t>
            </a:r>
            <a:r>
              <a:rPr lang="vi-VN" sz="3200" spc="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Uống</a:t>
            </a:r>
            <a:r>
              <a:rPr lang="vi-VN" sz="3200" spc="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nước</a:t>
            </a:r>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cs typeface="Times New Roman" panose="02020603050405020304" pitchFamily="18" charset="0"/>
              </a:rPr>
              <a:t>nhớ nguồn, đoàn kết xây dựng quê hương giàu </a:t>
            </a:r>
            <a:r>
              <a:rPr lang="vi-VN" sz="3200" smtClean="0">
                <a:solidFill>
                  <a:srgbClr val="002060"/>
                </a:solidFill>
                <a:latin typeface="Times New Roman" panose="02020603050405020304" pitchFamily="18" charset="0"/>
                <a:cs typeface="Times New Roman" panose="02020603050405020304" pitchFamily="18" charset="0"/>
              </a:rPr>
              <a:t>đẹp</a:t>
            </a:r>
            <a:r>
              <a:rPr lang="en-US" sz="3200" smtClean="0">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26463" y="193964"/>
            <a:ext cx="10484922" cy="646331"/>
          </a:xfrm>
          <a:prstGeom prst="rect">
            <a:avLst/>
          </a:prstGeom>
        </p:spPr>
        <p:txBody>
          <a:bodyPr wrap="none">
            <a:spAutoFit/>
          </a:bodyPr>
          <a:lstStyle/>
          <a:p>
            <a:pPr lvl="0" algn="r">
              <a:spcBef>
                <a:spcPts val="860"/>
              </a:spcBef>
              <a:spcAft>
                <a:spcPts val="0"/>
              </a:spcAft>
              <a:buClr>
                <a:srgbClr val="EC008C"/>
              </a:buClr>
              <a:buSzPts val="1200"/>
              <a:tabLst>
                <a:tab pos="995680" algn="l"/>
              </a:tabLst>
            </a:pPr>
            <a:r>
              <a:rPr lang="en-US" sz="3600" b="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1. </a:t>
            </a:r>
            <a:r>
              <a:rPr lang="vi-VN" sz="3600" b="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Giá</a:t>
            </a:r>
            <a:r>
              <a:rPr lang="vi-VN" sz="3600" b="1" spc="45"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trị</a:t>
            </a:r>
            <a:r>
              <a:rPr lang="vi-VN" sz="3600" b="1" spc="45">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văn</a:t>
            </a:r>
            <a:r>
              <a:rPr lang="vi-VN" sz="3600" b="1" spc="45">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hoá</a:t>
            </a:r>
            <a:r>
              <a:rPr lang="vi-VN" sz="3600" b="1" spc="45">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truyền</a:t>
            </a:r>
            <a:r>
              <a:rPr lang="vi-VN" sz="3600" b="1" spc="5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thống</a:t>
            </a:r>
            <a:r>
              <a:rPr lang="vi-VN" sz="3600" b="1" spc="45">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trong</a:t>
            </a:r>
            <a:r>
              <a:rPr lang="vi-VN" sz="3600" b="1" spc="45">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di</a:t>
            </a:r>
            <a:r>
              <a:rPr lang="vi-VN" sz="3600" b="1" spc="45">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sản</a:t>
            </a:r>
            <a:r>
              <a:rPr lang="vi-VN" sz="3600" b="1" spc="45">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văn</a:t>
            </a:r>
            <a:r>
              <a:rPr lang="vi-VN" sz="3600" b="1" spc="5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3600" b="1" spc="-25">
                <a:solidFill>
                  <a:srgbClr val="FF0000"/>
                </a:solidFill>
                <a:latin typeface="Times New Roman" panose="02020603050405020304" pitchFamily="18" charset="0"/>
                <a:ea typeface="Arial" panose="020B0604020202020204" pitchFamily="34" charset="0"/>
                <a:cs typeface="Times New Roman" panose="02020603050405020304" pitchFamily="18" charset="0"/>
              </a:rPr>
              <a:t>hoá</a:t>
            </a:r>
            <a:endPar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1099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3345" y="196426"/>
            <a:ext cx="6192982" cy="6278642"/>
          </a:xfrm>
          <a:prstGeom prst="rect">
            <a:avLst/>
          </a:prstGeom>
        </p:spPr>
        <p:txBody>
          <a:bodyPr wrap="square">
            <a:spAutoFit/>
          </a:bodyPr>
          <a:lstStyle/>
          <a:p>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Những năm gần đây,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đã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có nhiều giải pháp để phát huy giá trị truyền thống đối với di sản</a:t>
            </a:r>
            <a:r>
              <a:rPr lang="vi-VN" sz="3200" spc="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văn hoá như: đầu tư tôn tạo các di tích; bảo tồn các di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sản</a:t>
            </a:r>
            <a:r>
              <a:rPr lang="en-US"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mtClean="0">
                <a:solidFill>
                  <a:srgbClr val="002060"/>
                </a:solidFill>
                <a:latin typeface="Times New Roman" panose="02020603050405020304" pitchFamily="18" charset="0"/>
                <a:cs typeface="Times New Roman" panose="02020603050405020304" pitchFamily="18" charset="0"/>
              </a:rPr>
              <a:t>văn </a:t>
            </a:r>
            <a:r>
              <a:rPr lang="vi-VN" sz="3200">
                <a:solidFill>
                  <a:srgbClr val="002060"/>
                </a:solidFill>
                <a:latin typeface="Times New Roman" panose="02020603050405020304" pitchFamily="18" charset="0"/>
                <a:cs typeface="Times New Roman" panose="02020603050405020304" pitchFamily="18" charset="0"/>
              </a:rPr>
              <a:t>hoá phi vật thể; tạo </a:t>
            </a:r>
            <a:r>
              <a:rPr lang="vi-VN" sz="3200" smtClean="0">
                <a:solidFill>
                  <a:srgbClr val="002060"/>
                </a:solidFill>
                <a:latin typeface="Times New Roman" panose="02020603050405020304" pitchFamily="18" charset="0"/>
                <a:cs typeface="Times New Roman" panose="02020603050405020304" pitchFamily="18" charset="0"/>
              </a:rPr>
              <a:t>điều</a:t>
            </a:r>
            <a:r>
              <a:rPr lang="en-US" sz="3200">
                <a:solidFill>
                  <a:srgbClr val="002060"/>
                </a:solidFill>
                <a:latin typeface="Times New Roman" panose="02020603050405020304" pitchFamily="18" charset="0"/>
                <a:cs typeface="Times New Roman" panose="02020603050405020304" pitchFamily="18" charset="0"/>
              </a:rPr>
              <a:t> </a:t>
            </a:r>
            <a:r>
              <a:rPr lang="vi-VN" sz="3200" smtClean="0">
                <a:solidFill>
                  <a:srgbClr val="002060"/>
                </a:solidFill>
                <a:latin typeface="Times New Roman" panose="02020603050405020304" pitchFamily="18" charset="0"/>
                <a:cs typeface="Times New Roman" panose="02020603050405020304" pitchFamily="18" charset="0"/>
              </a:rPr>
              <a:t>kiện </a:t>
            </a:r>
            <a:r>
              <a:rPr lang="vi-VN" sz="3200">
                <a:solidFill>
                  <a:srgbClr val="002060"/>
                </a:solidFill>
                <a:latin typeface="Times New Roman" panose="02020603050405020304" pitchFamily="18" charset="0"/>
                <a:cs typeface="Times New Roman" panose="02020603050405020304" pitchFamily="18" charset="0"/>
              </a:rPr>
              <a:t>cho các quận, huyện </a:t>
            </a:r>
            <a:r>
              <a:rPr lang="vi-VN" sz="3200" smtClean="0">
                <a:solidFill>
                  <a:srgbClr val="002060"/>
                </a:solidFill>
                <a:latin typeface="Times New Roman" panose="02020603050405020304" pitchFamily="18" charset="0"/>
                <a:cs typeface="Times New Roman" panose="02020603050405020304" pitchFamily="18" charset="0"/>
              </a:rPr>
              <a:t>phát</a:t>
            </a:r>
            <a:r>
              <a:rPr lang="en-US" sz="3200">
                <a:solidFill>
                  <a:srgbClr val="002060"/>
                </a:solidFill>
                <a:latin typeface="Times New Roman" panose="02020603050405020304" pitchFamily="18" charset="0"/>
                <a:cs typeface="Times New Roman" panose="02020603050405020304" pitchFamily="18" charset="0"/>
              </a:rPr>
              <a:t> </a:t>
            </a:r>
            <a:r>
              <a:rPr lang="vi-VN" sz="3200" smtClean="0">
                <a:solidFill>
                  <a:srgbClr val="002060"/>
                </a:solidFill>
                <a:latin typeface="Times New Roman" panose="02020603050405020304" pitchFamily="18" charset="0"/>
                <a:cs typeface="Times New Roman" panose="02020603050405020304" pitchFamily="18" charset="0"/>
              </a:rPr>
              <a:t>huy </a:t>
            </a:r>
            <a:r>
              <a:rPr lang="vi-VN" sz="3200">
                <a:solidFill>
                  <a:srgbClr val="002060"/>
                </a:solidFill>
                <a:latin typeface="Times New Roman" panose="02020603050405020304" pitchFamily="18" charset="0"/>
                <a:cs typeface="Times New Roman" panose="02020603050405020304" pitchFamily="18" charset="0"/>
              </a:rPr>
              <a:t>lễ hội của địa phương (về nghề làm bánh tráng, làm </a:t>
            </a:r>
            <a:r>
              <a:rPr lang="vi-VN" sz="3200" smtClean="0">
                <a:solidFill>
                  <a:srgbClr val="002060"/>
                </a:solidFill>
                <a:latin typeface="Times New Roman" panose="02020603050405020304" pitchFamily="18" charset="0"/>
                <a:cs typeface="Times New Roman" panose="02020603050405020304" pitchFamily="18" charset="0"/>
              </a:rPr>
              <a:t>mì</a:t>
            </a:r>
            <a:r>
              <a:rPr lang="en-US" sz="3200" smtClean="0">
                <a:solidFill>
                  <a:srgbClr val="002060"/>
                </a:solidFill>
                <a:latin typeface="Times New Roman" panose="02020603050405020304" pitchFamily="18" charset="0"/>
                <a:cs typeface="Times New Roman" panose="02020603050405020304" pitchFamily="18" charset="0"/>
              </a:rPr>
              <a:t> </a:t>
            </a:r>
            <a:r>
              <a:rPr lang="vi-VN" sz="3200">
                <a:solidFill>
                  <a:srgbClr val="002060"/>
                </a:solidFill>
                <a:latin typeface="Times New Roman" panose="02020603050405020304" pitchFamily="18" charset="0"/>
                <a:cs typeface="Times New Roman" panose="02020603050405020304" pitchFamily="18" charset="0"/>
              </a:rPr>
              <a:t>Quảng, hội hát Hò khoan, Bài chòi,…) nhằm tạo nên sức hấp dẫn đối với người dân và du khách, góp phần phát triển kinh tế – xã hội của thành phố</a:t>
            </a:r>
            <a:endParaRPr lang="en-US" sz="3200">
              <a:solidFill>
                <a:srgbClr val="002060"/>
              </a:solidFill>
              <a:latin typeface="Times New Roman" panose="02020603050405020304" pitchFamily="18" charset="0"/>
              <a:cs typeface="Times New Roman" panose="02020603050405020304" pitchFamily="18" charset="0"/>
            </a:endParaRPr>
          </a:p>
          <a:p>
            <a:r>
              <a:rPr lang="vi-VN" smtClean="0">
                <a:solidFill>
                  <a:srgbClr val="231F20"/>
                </a:solidFill>
                <a:latin typeface="Microsoft Sans Serif" panose="020B0604020202020204" pitchFamily="34" charset="0"/>
                <a:ea typeface="Microsoft Sans Serif" panose="020B0604020202020204" pitchFamily="34" charset="0"/>
              </a:rPr>
              <a:t> </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791" y="387927"/>
            <a:ext cx="5175973" cy="5763491"/>
          </a:xfrm>
          <a:prstGeom prst="rect">
            <a:avLst/>
          </a:prstGeom>
        </p:spPr>
      </p:pic>
    </p:spTree>
    <p:extLst>
      <p:ext uri="{BB962C8B-B14F-4D97-AF65-F5344CB8AC3E}">
        <p14:creationId xmlns:p14="http://schemas.microsoft.com/office/powerpoint/2010/main" val="8014583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7310" y="996078"/>
            <a:ext cx="11083635" cy="1077218"/>
          </a:xfrm>
          <a:prstGeom prst="rect">
            <a:avLst/>
          </a:prstGeom>
        </p:spPr>
        <p:txBody>
          <a:bodyPr wrap="square">
            <a:spAutoFit/>
          </a:bodyPr>
          <a:lstStyle/>
          <a:p>
            <a:r>
              <a:rPr lang="en-US" sz="3200" spc="-2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2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Giá</a:t>
            </a:r>
            <a:r>
              <a:rPr lang="vi-VN" sz="3200" spc="-6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trị</a:t>
            </a:r>
            <a:r>
              <a:rPr lang="vi-VN" sz="3200" spc="-6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văn</a:t>
            </a:r>
            <a:r>
              <a:rPr lang="vi-VN" sz="3200" spc="-6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hoá</a:t>
            </a:r>
            <a:r>
              <a:rPr lang="vi-VN" sz="3200" spc="-6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truyền</a:t>
            </a:r>
            <a:r>
              <a:rPr lang="vi-VN" sz="3200" spc="-6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thống</a:t>
            </a:r>
            <a:r>
              <a:rPr lang="vi-VN" sz="3200" spc="-6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2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được</a:t>
            </a:r>
            <a:r>
              <a:rPr lang="vi-VN" sz="3200" spc="-6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thể</a:t>
            </a:r>
            <a:r>
              <a:rPr lang="vi-VN" sz="3200" spc="-6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hiện</a:t>
            </a:r>
            <a:r>
              <a:rPr lang="vi-VN" sz="3200" spc="-6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rõ</a:t>
            </a:r>
            <a:r>
              <a:rPr lang="vi-VN" sz="3200" spc="-6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nét</a:t>
            </a:r>
            <a:r>
              <a:rPr lang="vi-VN" sz="3200" spc="-6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ngay</a:t>
            </a:r>
            <a:r>
              <a:rPr lang="vi-VN" sz="3200" spc="-6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trong</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lối</a:t>
            </a:r>
            <a:r>
              <a:rPr lang="vi-VN" sz="3200" spc="-6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sống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mà người Đà Nẵng thể hiện hằng ngày</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8" name="Rectangle 7"/>
          <p:cNvSpPr/>
          <p:nvPr/>
        </p:nvSpPr>
        <p:spPr>
          <a:xfrm>
            <a:off x="810821" y="2266032"/>
            <a:ext cx="10688451" cy="1077218"/>
          </a:xfrm>
          <a:prstGeom prst="rect">
            <a:avLst/>
          </a:prstGeom>
        </p:spPr>
        <p:txBody>
          <a:bodyPr wrap="square">
            <a:spAutoFit/>
          </a:bodyPr>
          <a:lstStyle/>
          <a:p>
            <a:r>
              <a:rPr lang="en-US" sz="3200" smtClean="0">
                <a:solidFill>
                  <a:srgbClr val="231F20"/>
                </a:solidFill>
                <a:latin typeface="Microsoft Sans Serif" panose="020B0604020202020204" pitchFamily="34" charset="0"/>
                <a:ea typeface="Microsoft Sans Serif" panose="020B0604020202020204" pitchFamily="34" charset="0"/>
              </a:rPr>
              <a:t>-</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Trong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mỗi gia đình, đó là đạo lí Uống nước nhớ nguồn, kính trên nhường dưới, thờ cúng tổ tiên</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t>
            </a:r>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56441" y="3496494"/>
            <a:ext cx="10801267" cy="2062103"/>
          </a:xfrm>
          <a:prstGeom prst="rect">
            <a:avLst/>
          </a:prstGeom>
        </p:spPr>
        <p:txBody>
          <a:bodyPr wrap="square">
            <a:spAutoFit/>
          </a:bodyPr>
          <a:lstStyle/>
          <a:p>
            <a:r>
              <a:rPr lang="en-US" sz="3200" spc="-1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Ở</a:t>
            </a:r>
            <a:r>
              <a:rPr lang="vi-VN" sz="3200" spc="-7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ngoài</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cộng</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đồng,</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đó</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là</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sự</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thân</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thiện,</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hiếu</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khách,</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hợp</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tác,</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giúp</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đỡ</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nhau.</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Cách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hành</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xử</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nhân</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văn</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đó</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thể</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hiện</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những</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giá</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trị</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văn</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hoá</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được</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tích</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luỹ,</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hình</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thành</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trong nhiều</a:t>
            </a:r>
            <a:r>
              <a:rPr lang="vi-VN" sz="3200" spc="-5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năm,</a:t>
            </a:r>
            <a:r>
              <a:rPr lang="vi-VN" sz="3200" spc="-5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tạo</a:t>
            </a:r>
            <a:r>
              <a:rPr lang="vi-VN" sz="3200" spc="-5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nên</a:t>
            </a:r>
            <a:r>
              <a:rPr lang="vi-VN" sz="3200" spc="-5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một</a:t>
            </a:r>
            <a:r>
              <a:rPr lang="vi-VN" sz="3200" spc="-5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Đà</a:t>
            </a:r>
            <a:r>
              <a:rPr lang="vi-VN" sz="3200" spc="-5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Nẵng</a:t>
            </a:r>
            <a:r>
              <a:rPr lang="vi-VN" sz="3200" spc="-5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thân</a:t>
            </a:r>
            <a:r>
              <a:rPr lang="vi-VN" sz="3200" spc="-5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thiện,</a:t>
            </a:r>
            <a:r>
              <a:rPr lang="vi-VN" sz="3200" spc="-5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chân</a:t>
            </a:r>
            <a:r>
              <a:rPr lang="vi-VN" sz="3200" spc="-5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thành,</a:t>
            </a:r>
            <a:r>
              <a:rPr lang="vi-VN" sz="3200" spc="-5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bình</a:t>
            </a:r>
            <a:r>
              <a:rPr lang="vi-VN" sz="3200" spc="-5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dị</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34021" y="235528"/>
            <a:ext cx="10562186" cy="646331"/>
          </a:xfrm>
          <a:prstGeom prst="rect">
            <a:avLst/>
          </a:prstGeom>
        </p:spPr>
        <p:txBody>
          <a:bodyPr wrap="none">
            <a:spAutoFit/>
          </a:bodyPr>
          <a:lstStyle/>
          <a:p>
            <a:pPr algn="r">
              <a:spcBef>
                <a:spcPts val="860"/>
              </a:spcBef>
              <a:buClr>
                <a:srgbClr val="EC008C"/>
              </a:buClr>
              <a:buSzPts val="1200"/>
              <a:tabLst>
                <a:tab pos="995680" algn="l"/>
              </a:tabLst>
            </a:pP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2</a:t>
            </a:r>
            <a:r>
              <a:rPr lang="en-US" sz="3600" b="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3600" b="1">
                <a:solidFill>
                  <a:srgbClr val="FF0000"/>
                </a:solidFill>
                <a:latin typeface="Times New Roman" panose="02020603050405020304" pitchFamily="18" charset="0"/>
                <a:cs typeface="Times New Roman" panose="02020603050405020304" pitchFamily="18" charset="0"/>
              </a:rPr>
              <a:t>Giá trị văn hoá truyền thống trong đời sống xã </a:t>
            </a:r>
            <a:r>
              <a:rPr lang="vi-VN" sz="3600" b="1" smtClean="0">
                <a:solidFill>
                  <a:srgbClr val="FF0000"/>
                </a:solidFill>
                <a:latin typeface="Times New Roman" panose="02020603050405020304" pitchFamily="18" charset="0"/>
                <a:cs typeface="Times New Roman" panose="02020603050405020304" pitchFamily="18" charset="0"/>
              </a:rPr>
              <a:t>hội</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751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8763" y="612154"/>
            <a:ext cx="11319164" cy="2062103"/>
          </a:xfrm>
          <a:prstGeom prst="rect">
            <a:avLst/>
          </a:prstGeom>
        </p:spPr>
        <p:txBody>
          <a:bodyPr wrap="square">
            <a:spAutoFit/>
          </a:bodyPr>
          <a:lstStyle/>
          <a:p>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Trong</a:t>
            </a:r>
            <a:r>
              <a:rPr lang="vi-VN" sz="3200" spc="-4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phạm</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vi</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xã</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hội,</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thành</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phố</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Đà</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Nẵng</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khang</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trang,</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xanh</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sạch</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đẹp</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được thể</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hiện</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qua</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từng</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con</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phố,</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tuyến</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đường</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mà</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ở</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đó</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có</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sự</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tự</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giác,</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chung</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tay</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của</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mỗi người</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dân</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trong</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việc</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giữ</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gìn</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vệ</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sinh</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hè</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phố,</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đoạn</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đường</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trước</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nhà</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mình</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cũng</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như trong</a:t>
            </a:r>
            <a:r>
              <a:rPr lang="vi-VN" sz="3200" spc="-6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cả</a:t>
            </a:r>
            <a:r>
              <a:rPr lang="vi-VN" sz="3200" spc="-6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khu</a:t>
            </a:r>
            <a:r>
              <a:rPr lang="vi-VN" sz="3200" spc="-6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phố</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t>
            </a:r>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51164" y="2828836"/>
            <a:ext cx="11083636" cy="1569660"/>
          </a:xfrm>
          <a:prstGeom prst="rect">
            <a:avLst/>
          </a:prstGeom>
        </p:spPr>
        <p:txBody>
          <a:bodyPr wrap="square">
            <a:spAutoFit/>
          </a:bodyPr>
          <a:lstStyle/>
          <a:p>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Giá</a:t>
            </a:r>
            <a:r>
              <a:rPr lang="vi-VN" sz="3200" spc="-35"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trị</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văn</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hoá</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truyền</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thống</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còn</a:t>
            </a:r>
            <a:r>
              <a:rPr lang="vi-VN" sz="3200" spc="-35"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được</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thể</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hiện</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trong</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các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giải</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pháp</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chỉnh</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trang,</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xây</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dựng</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thành</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phố</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phù</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hợp</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với</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thời</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đại</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mà</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không</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đánh</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mất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đi bản sắc riêng</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267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053" y="2005551"/>
            <a:ext cx="1773079" cy="1773079"/>
          </a:xfrm>
          <a:prstGeom prst="rect">
            <a:avLst/>
          </a:prstGeom>
        </p:spPr>
      </p:pic>
      <p:sp>
        <p:nvSpPr>
          <p:cNvPr id="5" name="Title 5"/>
          <p:cNvSpPr txBox="1">
            <a:spLocks/>
          </p:cNvSpPr>
          <p:nvPr/>
        </p:nvSpPr>
        <p:spPr bwMode="auto">
          <a:xfrm>
            <a:off x="3283528" y="2032194"/>
            <a:ext cx="8229600" cy="2609079"/>
          </a:xfrm>
          <a:prstGeom prst="rect">
            <a:avLst/>
          </a:prstGeom>
          <a:solidFill>
            <a:schemeClr val="accent2">
              <a:lumMod val="20000"/>
              <a:lumOff val="80000"/>
            </a:schemeClr>
          </a:solidFill>
          <a:ln w="9525">
            <a:noFill/>
            <a:miter lim="800000"/>
            <a:headEnd/>
            <a:tailEnd/>
          </a:ln>
          <a:effectLst/>
        </p:spPr>
        <p:txBody>
          <a:bodyPr anchor="b"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l"/>
            <a:r>
              <a:rPr lang="vi-VN" sz="2400" kern="0">
                <a:solidFill>
                  <a:srgbClr val="FF0000"/>
                </a:solidFill>
                <a:effectLst/>
                <a:latin typeface="Times New Roman" pitchFamily="18" charset="0"/>
                <a:cs typeface="Times New Roman" pitchFamily="18" charset="0"/>
                <a:sym typeface="Wingdings"/>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Trình</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bày</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những</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nét</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chính</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về</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thực</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trạng</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bảo</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tồn</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và</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phát</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huy</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giá</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trị</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hai</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di</a:t>
            </a:r>
            <a:r>
              <a:rPr lang="vi-VN" sz="4000" spc="-2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sản văn hoá thế giới: Đô thị cổ Hội An và Khu đền tháp Mỹ Sơ</a:t>
            </a:r>
            <a:r>
              <a:rPr lang="en-US" sz="4000">
                <a:solidFill>
                  <a:srgbClr val="002060"/>
                </a:solidFill>
                <a:effectLst/>
                <a:latin typeface="Times New Roman" panose="02020603050405020304" pitchFamily="18" charset="0"/>
                <a:ea typeface="Microsoft Sans Serif" panose="020B0604020202020204" pitchFamily="34" charset="0"/>
                <a:cs typeface="Times New Roman" panose="02020603050405020304" pitchFamily="18" charset="0"/>
              </a:rPr>
              <a:t>n</a:t>
            </a:r>
            <a:endParaRPr lang="en-US" sz="4000">
              <a:solidFill>
                <a:srgbClr val="002060"/>
              </a:solidFill>
              <a:effectLst/>
              <a:latin typeface="Times New Roman" panose="02020603050405020304" pitchFamily="18" charset="0"/>
              <a:cs typeface="Times New Roman" panose="02020603050405020304" pitchFamily="18" charset="0"/>
            </a:endParaRPr>
          </a:p>
        </p:txBody>
      </p:sp>
      <p:sp>
        <p:nvSpPr>
          <p:cNvPr id="2" name="Rectangle 1"/>
          <p:cNvSpPr/>
          <p:nvPr/>
        </p:nvSpPr>
        <p:spPr>
          <a:xfrm>
            <a:off x="1469364" y="487279"/>
            <a:ext cx="9949134" cy="584775"/>
          </a:xfrm>
          <a:prstGeom prst="rect">
            <a:avLst/>
          </a:prstGeom>
        </p:spPr>
        <p:txBody>
          <a:bodyPr wrap="none">
            <a:spAutoFit/>
          </a:bodyPr>
          <a:lstStyle/>
          <a:p>
            <a:pPr lvl="0"/>
            <a:r>
              <a:rPr lang="en-US" sz="32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3. </a:t>
            </a:r>
            <a:r>
              <a:rPr lang="vi-VN" sz="3200" b="1">
                <a:solidFill>
                  <a:srgbClr val="FF0000"/>
                </a:solidFill>
                <a:latin typeface="Times New Roman" panose="02020603050405020304" pitchFamily="18" charset="0"/>
                <a:cs typeface="Times New Roman" panose="02020603050405020304" pitchFamily="18" charset="0"/>
              </a:rPr>
              <a:t>Thực trạng bảo tồn và phát huy giá trị di sản văn hoá</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407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091" y="169951"/>
            <a:ext cx="11762509" cy="6494085"/>
          </a:xfrm>
          <a:prstGeom prst="rect">
            <a:avLst/>
          </a:prstGeom>
        </p:spPr>
        <p:txBody>
          <a:bodyPr wrap="square">
            <a:spAutoFit/>
          </a:bodyPr>
          <a:lstStyle/>
          <a:p>
            <a:pPr algn="ctr"/>
            <a:r>
              <a:rPr lang="en-US" sz="3200" b="1" smtClean="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a)</a:t>
            </a:r>
            <a:r>
              <a:rPr lang="vi-VN" sz="3200" b="1" smtClean="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Đối </a:t>
            </a:r>
            <a:r>
              <a:rPr lang="vi-VN" sz="3200" b="1">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với Khu đền tháp Mỹ Sơn:</a:t>
            </a:r>
            <a:r>
              <a:rPr lang="vi-VN" sz="3200" b="1">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endParaRPr lang="en-US" sz="3200" b="1"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endParaRPr>
          </a:p>
          <a:p>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Đã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tiếp nhận, hợp tác với các tổ chức, đơn vị và cá nhân trong và ngoài nước thực hiện nhiều dự án trọng điểm như: thực hiện chương trình thông tin địa lí cho Khu đền tháp Mỹ Sơn; khơi thông dòng suối Khe Thẻ đoạn chảy qua giữa khu A và khu B, C, D, nhằm chống sạt lở nhóm tháp A; dự án xây dựng Nhà</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Trưng bày Mỹ Sơn; dự án "Thuyết trình và đào tạo các tiêu chuẩn quốc tế về bảo tồn nhóm tháp G Mỹ Sơn"; dự án trùng tu nhóm tháp K, H,</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trước nguy cơ sụp đổ và định dạng lại các kiến trúc để tạo bền vững di tích và phát huy giá trị thu hút khách; dự án đầu tư bảo tồn, tu bổ cấp thiết một số hạng mục thuộc khu tháp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E</a:t>
            </a:r>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mtClean="0">
                <a:solidFill>
                  <a:srgbClr val="002060"/>
                </a:solidFill>
                <a:latin typeface="Times New Roman" panose="02020603050405020304" pitchFamily="18" charset="0"/>
                <a:cs typeface="Times New Roman" panose="02020603050405020304" pitchFamily="18" charset="0"/>
              </a:rPr>
              <a:t>F</a:t>
            </a:r>
            <a:r>
              <a:rPr lang="vi-VN" sz="3200">
                <a:solidFill>
                  <a:srgbClr val="002060"/>
                </a:solidFill>
                <a:latin typeface="Times New Roman" panose="02020603050405020304" pitchFamily="18" charset="0"/>
                <a:cs typeface="Times New Roman" panose="02020603050405020304" pitchFamily="18" charset="0"/>
              </a:rPr>
              <a:t>; dự án dịch thuật, chuyển ngữ văn bia Chăm… đã góp phần rất lớn trong công tác bảo tồn và phát huy các di sản Khu đền tháp Mỹ Sơn trong những năm qua</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34803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8" y="180110"/>
            <a:ext cx="3992707" cy="29051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598" y="156729"/>
            <a:ext cx="7426038" cy="29146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945" y="3163166"/>
            <a:ext cx="3768437" cy="3542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9714" y="3325091"/>
            <a:ext cx="3926031" cy="331123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7893" y="3291753"/>
            <a:ext cx="3583998" cy="3344574"/>
          </a:xfrm>
          <a:prstGeom prst="rect">
            <a:avLst/>
          </a:prstGeom>
        </p:spPr>
      </p:pic>
    </p:spTree>
    <p:extLst>
      <p:ext uri="{BB962C8B-B14F-4D97-AF65-F5344CB8AC3E}">
        <p14:creationId xmlns:p14="http://schemas.microsoft.com/office/powerpoint/2010/main" val="23217163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641006"/>
            <a:ext cx="10889673" cy="4524315"/>
          </a:xfrm>
          <a:prstGeom prst="rect">
            <a:avLst/>
          </a:prstGeom>
        </p:spPr>
        <p:txBody>
          <a:bodyPr wrap="square">
            <a:spAutoFit/>
          </a:bodyPr>
          <a:lstStyle/>
          <a:p>
            <a:pPr algn="ctr"/>
            <a:r>
              <a:rPr lang="en-US" sz="3200" b="1" smtClean="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b) </a:t>
            </a:r>
            <a:r>
              <a:rPr lang="vi-VN" sz="3200" b="1" smtClean="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Đối </a:t>
            </a:r>
            <a:r>
              <a:rPr lang="vi-VN" sz="3200" b="1">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với Đô thị cổ Hội</a:t>
            </a:r>
            <a:r>
              <a:rPr lang="vi-VN" sz="3200" b="1" spc="-55">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b="1" smtClean="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An</a:t>
            </a:r>
            <a:endParaRPr lang="en-US" sz="3200" b="1" spc="-5" smtClean="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endParaRPr>
          </a:p>
          <a:p>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Trong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những năm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qua</a:t>
            </a:r>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thực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hiện tu bổ cho tổng cộng 424 công trình di tích nhà nước và hỗ trợ tư nhân –</a:t>
            </a:r>
            <a:r>
              <a:rPr lang="vi-VN" sz="3200" spc="-1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tập thể với tổng</a:t>
            </a:r>
            <a:r>
              <a:rPr lang="vi-VN" sz="3200" spc="4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số vốn đầu tư là 152.373.000.000đ. Việc thực hiện dự án "Đầu tư tu bổ khẩn cấp</a:t>
            </a:r>
            <a:r>
              <a:rPr lang="vi-VN" sz="3200" spc="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các di tích có nguy cơ sụp đổ trong Khu phố cổ"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từ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năm 2005 đến nay cho gần 100 di tích - nhà ở từ nguồn vốn ngân sách tỉnh và thành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phố</a:t>
            </a:r>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Cho</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đến nay quần thể kiến trúc Đô thị cổ Hội An đã vượt qua được giai đoạn nguy cơ khẩn cấp</a:t>
            </a:r>
            <a:r>
              <a:rPr lang="vi-VN" sz="3200" spc="4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về sự sụp đổ, mất di tích và liên quan đến tính mạng con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người</a:t>
            </a:r>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t>
            </a:r>
          </a:p>
        </p:txBody>
      </p:sp>
    </p:spTree>
    <p:extLst>
      <p:ext uri="{BB962C8B-B14F-4D97-AF65-F5344CB8AC3E}">
        <p14:creationId xmlns:p14="http://schemas.microsoft.com/office/powerpoint/2010/main" val="30877384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ought Bubble: Cloud 6">
            <a:extLst>
              <a:ext uri="{FF2B5EF4-FFF2-40B4-BE49-F238E27FC236}">
                <a16:creationId xmlns:a16="http://schemas.microsoft.com/office/drawing/2014/main" id="{8A8472BD-70AE-FFEF-0DDA-E5785CD707DC}"/>
              </a:ext>
            </a:extLst>
          </p:cNvPr>
          <p:cNvSpPr/>
          <p:nvPr/>
        </p:nvSpPr>
        <p:spPr>
          <a:xfrm>
            <a:off x="7685825" y="107111"/>
            <a:ext cx="4232786" cy="2276028"/>
          </a:xfrm>
          <a:prstGeom prst="cloudCallou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Giá trị văn hoá truyền </a:t>
            </a:r>
            <a:r>
              <a:rPr lang="vi-VN" sz="3600" smtClean="0">
                <a:latin typeface="Times New Roman" panose="02020603050405020304" pitchFamily="18" charset="0"/>
                <a:cs typeface="Times New Roman" panose="02020603050405020304" pitchFamily="18" charset="0"/>
              </a:rPr>
              <a:t>thống</a:t>
            </a:r>
            <a:r>
              <a:rPr lang="en-US" sz="3600" smtClean="0">
                <a:latin typeface="Times New Roman" panose="02020603050405020304" pitchFamily="18" charset="0"/>
                <a:cs typeface="Times New Roman" panose="02020603050405020304" pitchFamily="18" charset="0"/>
              </a:rPr>
              <a:t> là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ED124CD-6FC0-2704-77A4-7B46DBC8036A}"/>
              </a:ext>
            </a:extLst>
          </p:cNvPr>
          <p:cNvSpPr txBox="1"/>
          <p:nvPr/>
        </p:nvSpPr>
        <p:spPr>
          <a:xfrm>
            <a:off x="410998" y="865297"/>
            <a:ext cx="11547987" cy="1754326"/>
          </a:xfrm>
          <a:prstGeom prst="rect">
            <a:avLst/>
          </a:prstGeom>
          <a:noFill/>
        </p:spPr>
        <p:txBody>
          <a:bodyPr wrap="square" rtlCol="0">
            <a:spAutoFit/>
          </a:bodyPr>
          <a:lstStyle/>
          <a:p>
            <a:r>
              <a:rPr lang="en-US" sz="3600" smtClean="0">
                <a:solidFill>
                  <a:srgbClr val="002060"/>
                </a:solidFill>
                <a:latin typeface="Times New Roman" panose="02020603050405020304" pitchFamily="18" charset="0"/>
                <a:cs typeface="Times New Roman" panose="02020603050405020304" pitchFamily="18" charset="0"/>
              </a:rPr>
              <a:t>- Khái </a:t>
            </a:r>
            <a:r>
              <a:rPr lang="en-US" sz="3600" err="1">
                <a:solidFill>
                  <a:srgbClr val="002060"/>
                </a:solidFill>
                <a:latin typeface="Times New Roman" panose="02020603050405020304" pitchFamily="18" charset="0"/>
                <a:cs typeface="Times New Roman" panose="02020603050405020304" pitchFamily="18" charset="0"/>
              </a:rPr>
              <a:t>niệm</a:t>
            </a:r>
            <a:r>
              <a:rPr lang="en-US" sz="3600" smtClean="0">
                <a:solidFill>
                  <a:srgbClr val="002060"/>
                </a:solidFill>
                <a:latin typeface="Times New Roman" panose="02020603050405020304" pitchFamily="18" charset="0"/>
                <a:cs typeface="Times New Roman" panose="02020603050405020304" pitchFamily="18" charset="0"/>
              </a:rPr>
              <a:t>: </a:t>
            </a:r>
            <a:r>
              <a:rPr lang="vi-VN" sz="3600">
                <a:solidFill>
                  <a:srgbClr val="002060"/>
                </a:solidFill>
                <a:latin typeface="Times New Roman" panose="02020603050405020304" pitchFamily="18" charset="0"/>
                <a:cs typeface="Times New Roman" panose="02020603050405020304" pitchFamily="18" charset="0"/>
              </a:rPr>
              <a:t>Giá trị văn hoá truyền thống là những điều tốt đẹp được hình thành và định hình trong lịch sử, mang ý nghĩa tích cực và tạo nên bản sắc của từng dân tộc, vùng miền</a:t>
            </a:r>
            <a:r>
              <a:rPr lang="vi-VN" sz="3600" smtClean="0">
                <a:solidFill>
                  <a:srgbClr val="002060"/>
                </a:solidFill>
                <a:latin typeface="Times New Roman" panose="02020603050405020304" pitchFamily="18" charset="0"/>
                <a:cs typeface="Times New Roman" panose="02020603050405020304" pitchFamily="18" charset="0"/>
              </a:rPr>
              <a:t>.</a:t>
            </a:r>
            <a:endParaRPr lang="en-US" sz="3600">
              <a:solidFill>
                <a:srgbClr val="002060"/>
              </a:solidFill>
              <a:latin typeface="Times New Roman" panose="02020603050405020304" pitchFamily="18" charset="0"/>
              <a:cs typeface="Times New Roman" panose="02020603050405020304" pitchFamily="18" charset="0"/>
            </a:endParaRPr>
          </a:p>
        </p:txBody>
      </p:sp>
      <p:sp>
        <p:nvSpPr>
          <p:cNvPr id="9" name="AutoShape 6" descr="Chuẩn mực tín ngưỡng thờ cúng tổ tiên của người Việt">
            <a:extLst>
              <a:ext uri="{FF2B5EF4-FFF2-40B4-BE49-F238E27FC236}">
                <a16:creationId xmlns:a16="http://schemas.microsoft.com/office/drawing/2014/main" id="{39C2C3B6-5F93-D052-2A3B-89D691E95E8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400463" y="2608392"/>
            <a:ext cx="11348191" cy="1200329"/>
          </a:xfrm>
          <a:prstGeom prst="rect">
            <a:avLst/>
          </a:prstGeom>
        </p:spPr>
        <p:txBody>
          <a:bodyPr wrap="square">
            <a:spAutoFit/>
          </a:bodyPr>
          <a:lstStyle/>
          <a:p>
            <a:r>
              <a:rPr lang="en-US" sz="36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Giá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trị văn hoá truyền thống được bảo vệ, duy trì, phát triển và truyền lại cho các thế hệ </a:t>
            </a:r>
            <a:r>
              <a:rPr lang="vi-VN" sz="36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sau</a:t>
            </a:r>
            <a:r>
              <a:rPr lang="en-US" sz="36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t>
            </a:r>
            <a:endParaRPr lang="en-US" sz="360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60217" y="3898888"/>
            <a:ext cx="11000510" cy="1754326"/>
          </a:xfrm>
          <a:prstGeom prst="rect">
            <a:avLst/>
          </a:prstGeom>
        </p:spPr>
        <p:txBody>
          <a:bodyPr wrap="square">
            <a:spAutoFit/>
          </a:bodyPr>
          <a:lstStyle/>
          <a:p>
            <a:r>
              <a:rPr lang="en-US" sz="36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Giá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trị văn hoá truyền thống được xem là chuẩn mực đạo đức, hành vi ứng xử của con người trong một cộng đồng nhất định</a:t>
            </a:r>
            <a:endParaRPr lang="en-US" sz="3600">
              <a:solidFill>
                <a:srgbClr val="002060"/>
              </a:solidFill>
              <a:latin typeface="Times New Roman" panose="02020603050405020304" pitchFamily="18" charset="0"/>
              <a:cs typeface="Times New Roman" panose="02020603050405020304" pitchFamily="18" charset="0"/>
            </a:endParaRPr>
          </a:p>
        </p:txBody>
      </p:sp>
      <p:sp>
        <p:nvSpPr>
          <p:cNvPr id="11" name="Rectangle: Rounded Corners 3">
            <a:extLst>
              <a:ext uri="{FF2B5EF4-FFF2-40B4-BE49-F238E27FC236}">
                <a16:creationId xmlns:a16="http://schemas.microsoft.com/office/drawing/2014/main" id="{04020155-8DCD-80CE-71C4-371721990C49}"/>
              </a:ext>
            </a:extLst>
          </p:cNvPr>
          <p:cNvSpPr/>
          <p:nvPr/>
        </p:nvSpPr>
        <p:spPr>
          <a:xfrm>
            <a:off x="4100946" y="159326"/>
            <a:ext cx="2576945" cy="782782"/>
          </a:xfrm>
          <a:prstGeom prst="roundRect">
            <a:avLst>
              <a:gd name="adj" fmla="val 4929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solidFill>
                  <a:srgbClr val="FF0000"/>
                </a:solidFill>
                <a:latin typeface="Times New Roman" panose="02020603050405020304" pitchFamily="18" charset="0"/>
                <a:cs typeface="Times New Roman" panose="02020603050405020304" pitchFamily="18" charset="0"/>
              </a:rPr>
              <a:t>MỞ ĐẦU</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621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down)">
                                      <p:cBhvr>
                                        <p:cTn id="3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86300" cy="33337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03" y="3408218"/>
            <a:ext cx="4361151" cy="34497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332" y="142441"/>
            <a:ext cx="7292686" cy="30718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5238" y="3366656"/>
            <a:ext cx="7051962" cy="3354098"/>
          </a:xfrm>
          <a:prstGeom prst="rect">
            <a:avLst/>
          </a:prstGeom>
        </p:spPr>
      </p:pic>
    </p:spTree>
    <p:extLst>
      <p:ext uri="{BB962C8B-B14F-4D97-AF65-F5344CB8AC3E}">
        <p14:creationId xmlns:p14="http://schemas.microsoft.com/office/powerpoint/2010/main" val="35681412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1490" y="302359"/>
            <a:ext cx="10432473" cy="5909310"/>
          </a:xfrm>
          <a:prstGeom prst="rect">
            <a:avLst/>
          </a:prstGeom>
        </p:spPr>
        <p:txBody>
          <a:bodyPr wrap="square">
            <a:spAutoFit/>
          </a:bodyPr>
          <a:lstStyle/>
          <a:p>
            <a:r>
              <a:rPr lang="en-US"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Trong nhiều năm qua, thành phố Hội</a:t>
            </a:r>
            <a:r>
              <a:rPr lang="vi-VN" sz="3200" spc="-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An đã phối hợp với các Sở, ban ngành liên quan</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thường</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xuyên</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tổ</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chức</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buổi</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sinh</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hoạt</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báo</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cáo</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các</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chuyên</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đề:</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"Đô</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thị</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cổ</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Hội</a:t>
            </a:r>
            <a:r>
              <a:rPr lang="vi-VN" sz="3200" spc="-7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An –</a:t>
            </a:r>
            <a:r>
              <a:rPr lang="vi-VN" sz="3200" spc="-1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Những</a:t>
            </a:r>
            <a:r>
              <a:rPr lang="vi-VN" sz="3200" spc="-7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giá</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trị đặc trưng", "Xây dựng Hội</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An –</a:t>
            </a:r>
            <a:r>
              <a:rPr lang="vi-VN" sz="3200" spc="-12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Thành phố văn hoá", "Xây dựng Nếp sống</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văn</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minh</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trong</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kinh</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doanh</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dịch</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vụ,</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giao</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tiếp</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ứng</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xử"</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cho</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nhiều</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nhóm</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đối</a:t>
            </a:r>
            <a:r>
              <a:rPr lang="vi-VN" sz="3200" spc="-3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tượng khác</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nhau.</a:t>
            </a:r>
            <a:r>
              <a:rPr lang="vi-VN" sz="3200" spc="-8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Từ</a:t>
            </a:r>
            <a:r>
              <a:rPr lang="vi-VN" sz="3200" spc="-6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năm</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2015</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đến</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nay,</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thành</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phố</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đã</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tổ</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chức</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cuộc</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thi</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"Tìm</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hiểu</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Di</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sản</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văn hoá Hội</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An qua internet", "Chúng em với di sản và môi trường", "Thanh niên Hội</a:t>
            </a:r>
            <a:r>
              <a:rPr lang="vi-VN" sz="3200" spc="-4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An với</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di</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sản</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Văn</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hoá</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Hội</a:t>
            </a:r>
            <a:r>
              <a:rPr lang="vi-VN" sz="3200" spc="-7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An"…</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nhằm</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nâng</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cao</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nhận</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thức</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của</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thế</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hệ</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trẻ</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trong</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bảo</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tồn, phát huy giá trị di sản văn hoá thế giới</a:t>
            </a:r>
            <a:endParaRPr lang="en-US" sz="3200">
              <a:solidFill>
                <a:srgbClr val="002060"/>
              </a:solidFill>
              <a:latin typeface="Times New Roman" panose="02020603050405020304" pitchFamily="18" charset="0"/>
              <a:cs typeface="Times New Roman" panose="02020603050405020304" pitchFamily="18" charset="0"/>
            </a:endParaRPr>
          </a:p>
          <a:p>
            <a:endParaRPr lang="en-US">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99256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73855" y="0"/>
            <a:ext cx="5786136" cy="707886"/>
          </a:xfrm>
          <a:prstGeom prst="rect">
            <a:avLst/>
          </a:prstGeom>
        </p:spPr>
        <p:txBody>
          <a:bodyPr wrap="none">
            <a:spAutoFit/>
          </a:bodyPr>
          <a:lstStyle/>
          <a:p>
            <a:r>
              <a:rPr lang="en-US" sz="400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Một số làng nghề ở Hội 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64" y="678438"/>
            <a:ext cx="5229225" cy="29241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11" y="3734666"/>
            <a:ext cx="5096307" cy="29908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0220" y="748145"/>
            <a:ext cx="6008543" cy="5832763"/>
          </a:xfrm>
          <a:prstGeom prst="rect">
            <a:avLst/>
          </a:prstGeom>
        </p:spPr>
      </p:pic>
    </p:spTree>
    <p:extLst>
      <p:ext uri="{BB962C8B-B14F-4D97-AF65-F5344CB8AC3E}">
        <p14:creationId xmlns:p14="http://schemas.microsoft.com/office/powerpoint/2010/main" val="22750371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3855" y="202190"/>
            <a:ext cx="4040763" cy="29622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036" y="304800"/>
            <a:ext cx="3896159" cy="2895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108" y="3573606"/>
            <a:ext cx="3963699" cy="29527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8328" y="3532909"/>
            <a:ext cx="4024312" cy="299258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546" y="138546"/>
            <a:ext cx="3338945" cy="6511636"/>
          </a:xfrm>
          <a:prstGeom prst="rect">
            <a:avLst/>
          </a:prstGeom>
        </p:spPr>
      </p:pic>
    </p:spTree>
    <p:extLst>
      <p:ext uri="{BB962C8B-B14F-4D97-AF65-F5344CB8AC3E}">
        <p14:creationId xmlns:p14="http://schemas.microsoft.com/office/powerpoint/2010/main" val="33910150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2617" y="293499"/>
            <a:ext cx="10945091" cy="5016758"/>
          </a:xfrm>
          <a:prstGeom prst="rect">
            <a:avLst/>
          </a:prstGeom>
        </p:spPr>
        <p:txBody>
          <a:bodyPr wrap="square">
            <a:spAutoFit/>
          </a:bodyPr>
          <a:lstStyle/>
          <a:p>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Q</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uần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thể Di</a:t>
            </a:r>
            <a:r>
              <a:rPr lang="vi-VN" sz="3200" spc="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sản văn hoá kiến trúc Khu phố cổ Hội</a:t>
            </a:r>
            <a:r>
              <a:rPr lang="vi-VN" sz="3200" spc="-8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An</a:t>
            </a:r>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với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hàng</a:t>
            </a:r>
            <a:r>
              <a:rPr lang="vi-VN" sz="3200" spc="-75"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loạt</a:t>
            </a:r>
            <a:r>
              <a:rPr lang="vi-VN" sz="3200" spc="-7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các</a:t>
            </a:r>
            <a:r>
              <a:rPr lang="vi-VN" sz="3200" spc="-6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sản</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phẩm</a:t>
            </a:r>
            <a:r>
              <a:rPr lang="vi-VN" sz="3200" spc="-6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du lịch độc đáo: "Đêm phố cổ", "phố đi bộ", "phố không có tiếng động cơ</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xe</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máy",</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các</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khu</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chợ</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đêm;</a:t>
            </a:r>
            <a:r>
              <a:rPr lang="vi-VN" sz="3200" spc="-2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gắn với nhiều lễ hội, hoạt động văn hoá</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truyền</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thống,</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diễn</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xướng</a:t>
            </a:r>
            <a:r>
              <a:rPr lang="vi-VN" sz="32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spc="-25"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dân</a:t>
            </a:r>
            <a:r>
              <a:rPr lang="en-US" sz="3200" spc="-25"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cs typeface="Times New Roman" panose="02020603050405020304" pitchFamily="18" charset="0"/>
              </a:rPr>
              <a:t>Các sự kiện văn hoá như: Festival Di sản Quảng Nam (định kỳ 4 năm 1 lần), Liên hoan và Hội thi hợp xướng quốc tế, cuộc thi Hoa Hậu Việt Nam, Hoa hậu Hoàn Vũ, Hoa hậu Trái Đất, hội nghị APEC,… đã góp phần làm cho hình ảnh Hội An ngày càng lan tỏa khắp nơi trên thế giới, thêm hấp dẫn, độc đáo thu hút đông đảo du khách tham quan, hưởng thụ</a:t>
            </a:r>
            <a:r>
              <a:rPr lang="vi-VN" sz="3200" smtClean="0">
                <a:solidFill>
                  <a:srgbClr val="002060"/>
                </a:solidFill>
                <a:latin typeface="Times New Roman" panose="02020603050405020304" pitchFamily="18"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02836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5648" y="318654"/>
            <a:ext cx="6434570" cy="31293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19" y="3657601"/>
            <a:ext cx="4433454" cy="3200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9892" y="3576204"/>
            <a:ext cx="6465743" cy="312939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99" y="258041"/>
            <a:ext cx="4779819" cy="3150178"/>
          </a:xfrm>
          <a:prstGeom prst="rect">
            <a:avLst/>
          </a:prstGeom>
        </p:spPr>
      </p:pic>
    </p:spTree>
    <p:extLst>
      <p:ext uri="{BB962C8B-B14F-4D97-AF65-F5344CB8AC3E}">
        <p14:creationId xmlns:p14="http://schemas.microsoft.com/office/powerpoint/2010/main" val="6408863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55" y="775855"/>
            <a:ext cx="10945090" cy="5708072"/>
          </a:xfrm>
          <a:prstGeom prst="rect">
            <a:avLst/>
          </a:prstGeom>
        </p:spPr>
      </p:pic>
      <p:sp>
        <p:nvSpPr>
          <p:cNvPr id="2" name="Rectangle 1"/>
          <p:cNvSpPr/>
          <p:nvPr/>
        </p:nvSpPr>
        <p:spPr>
          <a:xfrm>
            <a:off x="4868625" y="224043"/>
            <a:ext cx="2650084" cy="584775"/>
          </a:xfrm>
          <a:prstGeom prst="rect">
            <a:avLst/>
          </a:prstGeom>
        </p:spPr>
        <p:txBody>
          <a:bodyPr wrap="none">
            <a:spAutoFit/>
          </a:bodyPr>
          <a:lstStyle/>
          <a:p>
            <a:r>
              <a:rPr lang="en-US" sz="3200" b="1" smtClean="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EM CÓ BIẾT</a:t>
            </a:r>
            <a:endParaRPr lang="en-US" sz="3200" b="1">
              <a:solidFill>
                <a:srgbClr val="FF0000"/>
              </a:solidFill>
            </a:endParaRPr>
          </a:p>
        </p:txBody>
      </p:sp>
    </p:spTree>
    <p:extLst>
      <p:ext uri="{BB962C8B-B14F-4D97-AF65-F5344CB8AC3E}">
        <p14:creationId xmlns:p14="http://schemas.microsoft.com/office/powerpoint/2010/main" val="26517599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6" y="221673"/>
            <a:ext cx="11263746" cy="6400800"/>
          </a:xfrm>
          <a:prstGeom prst="rect">
            <a:avLst/>
          </a:prstGeom>
        </p:spPr>
      </p:pic>
    </p:spTree>
    <p:extLst>
      <p:ext uri="{BB962C8B-B14F-4D97-AF65-F5344CB8AC3E}">
        <p14:creationId xmlns:p14="http://schemas.microsoft.com/office/powerpoint/2010/main" val="20066634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4021" y="235528"/>
            <a:ext cx="11267034" cy="1200329"/>
          </a:xfrm>
          <a:prstGeom prst="rect">
            <a:avLst/>
          </a:prstGeom>
        </p:spPr>
        <p:txBody>
          <a:bodyPr wrap="square">
            <a:spAutoFit/>
          </a:bodyPr>
          <a:lstStyle/>
          <a:p>
            <a:r>
              <a:rPr lang="en-US" sz="3600" b="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4. </a:t>
            </a:r>
            <a:r>
              <a:rPr lang="vi-VN" sz="3600" b="1">
                <a:solidFill>
                  <a:srgbClr val="FF0000"/>
                </a:solidFill>
                <a:latin typeface="Times New Roman" panose="02020603050405020304" pitchFamily="18" charset="0"/>
                <a:cs typeface="Times New Roman" panose="02020603050405020304" pitchFamily="18" charset="0"/>
              </a:rPr>
              <a:t>Những giải pháp cơ bản cho việc bảo tồn và phát huy giá trị di sản văn </a:t>
            </a:r>
            <a:r>
              <a:rPr lang="vi-VN" sz="3600" b="1" smtClean="0">
                <a:solidFill>
                  <a:srgbClr val="FF0000"/>
                </a:solidFill>
                <a:latin typeface="Times New Roman" panose="02020603050405020304" pitchFamily="18" charset="0"/>
                <a:cs typeface="Times New Roman" panose="02020603050405020304" pitchFamily="18" charset="0"/>
              </a:rPr>
              <a:t>hoá</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6" name="Cloud Callout 5"/>
          <p:cNvSpPr/>
          <p:nvPr/>
        </p:nvSpPr>
        <p:spPr>
          <a:xfrm>
            <a:off x="3302923" y="1608513"/>
            <a:ext cx="6741622" cy="4297680"/>
          </a:xfrm>
          <a:prstGeom prst="cloudCallout">
            <a:avLst>
              <a:gd name="adj1" fmla="val -66309"/>
              <a:gd name="adj2" fmla="val -14935"/>
            </a:avLst>
          </a:prstGeom>
          <a:solidFill>
            <a:srgbClr val="F8A17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Nêu</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những</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giải</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pháp</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cơ</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bản</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cho</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việc</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bảo</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tồn</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và</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phát</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huy</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giá</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trị</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di</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sản</a:t>
            </a:r>
            <a:r>
              <a:rPr lang="vi-VN" sz="3600" i="1" spc="-75">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văn</a:t>
            </a:r>
            <a:r>
              <a:rPr lang="vi-VN" sz="3600" i="1" spc="-8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i="1" smtClean="0">
                <a:solidFill>
                  <a:schemeClr val="bg1"/>
                </a:solidFill>
                <a:latin typeface="Times New Roman" panose="02020603050405020304" pitchFamily="18" charset="0"/>
                <a:ea typeface="Microsoft Sans Serif" panose="020B0604020202020204" pitchFamily="34" charset="0"/>
                <a:cs typeface="Times New Roman" panose="02020603050405020304" pitchFamily="18" charset="0"/>
              </a:rPr>
              <a:t>hoá</a:t>
            </a:r>
            <a:endParaRPr lang="en-US" sz="36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772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5019" y="487785"/>
            <a:ext cx="11042072" cy="5509200"/>
          </a:xfrm>
          <a:prstGeom prst="rect">
            <a:avLst/>
          </a:prstGeom>
        </p:spPr>
        <p:txBody>
          <a:bodyPr wrap="square">
            <a:spAutoFit/>
          </a:bodyPr>
          <a:lstStyle/>
          <a:p>
            <a:r>
              <a:rPr lang="vi-VN" sz="320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Thứ nhất</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chú trọng vào việc bảo tồn, phát huy giá trị hai Di sản Văn hoá thế giới Đô thị cổ Hội An và Khu đền tháp Mỹ Sơn, Khu dự trữ sinh quyển thế giới Cù Lao Chàm - Hội</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An, gắn kết với việc phát huy hiệu quả các lễ hội truyền thống và hiện đại, phát triển du lịch làng nghề; tiếp tục thực hiện việc bảo tồn và phát huy giá trị di sản</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văn</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hóa</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của</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đồng</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bào</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các</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dân</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tộc</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thiểu</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số,</a:t>
            </a:r>
            <a:r>
              <a:rPr lang="vi-VN" sz="3200" spc="-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các</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giá</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trị</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văn</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hoá</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trong</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tín</a:t>
            </a:r>
            <a:r>
              <a:rPr lang="vi-VN" sz="3200" spc="-1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ngưỡng dân gian. Đồng thời, nâng cao chất lượng các sản phẩm du lịch, dịch vụ hiện có. Xây dựng các sản phẩm du lịch mới để thu hút khách, tạo nét độc đáo, khác biệt phù hợp với thị trường khách theo hướng du lịch xanh, bền vững dựa trên nền tảng các giá trị văn hoá bản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địa</a:t>
            </a:r>
            <a:r>
              <a:rPr lang="en-US"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8427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509" y="185824"/>
            <a:ext cx="11499272" cy="1200329"/>
          </a:xfrm>
          <a:prstGeom prst="rect">
            <a:avLst/>
          </a:prstGeom>
        </p:spPr>
        <p:txBody>
          <a:bodyPr wrap="square">
            <a:spAutoFit/>
          </a:bodyPr>
          <a:lstStyle/>
          <a:p>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Giá trị văn hoá truyền thống được thể hiện rõ nét trong những di sản văn hoá của</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thành</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phố</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6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như:</a:t>
            </a:r>
            <a:r>
              <a:rPr lang="vi-VN" sz="3600" spc="-5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endParaRPr lang="en-US" sz="3600">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09" y="1399309"/>
            <a:ext cx="5818910" cy="532014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282" y="1496292"/>
            <a:ext cx="5804189" cy="5043054"/>
          </a:xfrm>
          <a:prstGeom prst="rect">
            <a:avLst/>
          </a:prstGeom>
        </p:spPr>
      </p:pic>
    </p:spTree>
    <p:extLst>
      <p:ext uri="{BB962C8B-B14F-4D97-AF65-F5344CB8AC3E}">
        <p14:creationId xmlns:p14="http://schemas.microsoft.com/office/powerpoint/2010/main" val="6137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2618" y="501685"/>
            <a:ext cx="11291455" cy="5509200"/>
          </a:xfrm>
          <a:prstGeom prst="rect">
            <a:avLst/>
          </a:prstGeom>
        </p:spPr>
        <p:txBody>
          <a:bodyPr wrap="square">
            <a:spAutoFit/>
          </a:bodyPr>
          <a:lstStyle/>
          <a:p>
            <a:r>
              <a:rPr lang="vi-VN" sz="320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Thứ hai</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tăng cường công tác xúc tiến quảng bá, giới thiệu vùng đất, con người </a:t>
            </a:r>
            <a:r>
              <a:rPr lang="vi-VN" sz="3200" smtClean="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đến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với du khách, góp phần thu hút khách du lịch đến với Quảng Nam. Tiếp tục đẩy mạnh các chương trình hợp tác quốc tế về văn hoá nhằm giới thiệu</a:t>
            </a:r>
            <a:r>
              <a:rPr lang="vi-VN" sz="3200" spc="4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các giá trị văn hoá Việt Nam nói chung và văn hoá Quảng Nam nói riêng ra thế giới thông qua các hoạt động văn hoá - nghệ thuật truyền thống và hiện đại; tạo điều kiện để các đoàn nghệ thuật của tỉnh tham gia biểu diễn ở nước ngoài và các đoàn nghệ thuật chuyên nghiệp nước ngoài đến thăm, giao lưu và biểu diễn nghệ thuật</a:t>
            </a:r>
            <a:r>
              <a:rPr lang="vi-VN" sz="3200" spc="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tại Quảng Nam; phối hợp chặt chẽ giữa các hoạt động văn hoá, nghệ thuật với quảng bá du lịch và xúc tiến thương mại, hợp tác đầu tư</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34224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491" y="155415"/>
            <a:ext cx="11291454" cy="6494085"/>
          </a:xfrm>
          <a:prstGeom prst="rect">
            <a:avLst/>
          </a:prstGeom>
        </p:spPr>
        <p:txBody>
          <a:bodyPr wrap="square">
            <a:spAutoFit/>
          </a:bodyPr>
          <a:lstStyle/>
          <a:p>
            <a:r>
              <a:rPr lang="vi-VN" sz="320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Thứ ba,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ưu tiên đầu tư nguồn lực cho công tác bảo tồn và phát huy các giá trị di sản văn hoá, lồng ghép tổ chức các chương trình phát triển kinh tế với giới thiệu</a:t>
            </a:r>
            <a:r>
              <a:rPr lang="vi-VN" sz="3200" spc="4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bản sắc văn hoá của địa phương, từ đó huy động có hiệu quả nguồn lực xã hội hoá. Nội dung về đầu tư nguồn lực cho công tác này rất đa dạng, như: tăng mức đầu tư cho văn hoá, bảo đảm kinh phí cho chương trình phát triển văn hoá; đẩy mạnh công tác sưu tầm, tiếp tục tiến hành phục hồi và giữ gìn các lễ hội,nghề truyền thống; hỗ trợ</a:t>
            </a:r>
            <a:r>
              <a:rPr lang="vi-VN" sz="3200" spc="14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phục</a:t>
            </a:r>
            <a:r>
              <a:rPr lang="vi-VN" sz="3200" spc="14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dựng</a:t>
            </a:r>
            <a:r>
              <a:rPr lang="vi-VN" sz="3200" spc="14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các</a:t>
            </a:r>
            <a:r>
              <a:rPr lang="vi-VN" sz="3200" spc="14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lễ</a:t>
            </a:r>
            <a:r>
              <a:rPr lang="vi-VN" sz="3200" spc="14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hội</a:t>
            </a:r>
            <a:r>
              <a:rPr lang="vi-VN" sz="3200" spc="14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truyền</a:t>
            </a:r>
            <a:r>
              <a:rPr lang="vi-VN" sz="3200" spc="14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thống</a:t>
            </a:r>
            <a:r>
              <a:rPr lang="vi-VN" sz="3200" spc="14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tại</a:t>
            </a:r>
            <a:r>
              <a:rPr lang="vi-VN" sz="3200" spc="14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địa</a:t>
            </a:r>
            <a:r>
              <a:rPr lang="vi-VN" sz="3200" spc="14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phương</a:t>
            </a:r>
            <a:r>
              <a:rPr lang="vi-VN" sz="3200" spc="14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nhằm</a:t>
            </a:r>
            <a:r>
              <a:rPr lang="vi-VN" sz="3200" spc="14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tạo</a:t>
            </a:r>
            <a:r>
              <a:rPr lang="vi-VN" sz="3200" spc="14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sân</a:t>
            </a:r>
            <a:r>
              <a:rPr lang="vi-VN" sz="3200" spc="14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chơi</a:t>
            </a:r>
            <a:r>
              <a:rPr lang="vi-VN" sz="3200" spc="14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và</a:t>
            </a:r>
            <a:r>
              <a:rPr lang="vi-VN" sz="3200" spc="145">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khơi dậy tinh thần sáng tạo cho các tầng lớp nhân dân trên địa bàn; hỗ trợ dạy nghề,</a:t>
            </a:r>
            <a:r>
              <a:rPr lang="vi-VN" sz="3200" spc="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khôi phục và xây dựng các làng nghề truyền thống nhằm phục vụ du khách và tạo việc làm nâng cao thu nhập cho người dân, đồng thời gìn giữ các làng nghề truyền thống của địa phương</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6526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08364" y="1041737"/>
            <a:ext cx="10640290" cy="3046988"/>
          </a:xfrm>
          <a:prstGeom prst="rect">
            <a:avLst/>
          </a:prstGeom>
        </p:spPr>
        <p:txBody>
          <a:bodyPr wrap="square">
            <a:spAutoFit/>
          </a:bodyPr>
          <a:lstStyle/>
          <a:p>
            <a:r>
              <a:rPr lang="vi-VN" sz="320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Thứ tư, </a:t>
            </a:r>
            <a:r>
              <a:rPr lang="vi-VN" sz="32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phát triển du lịch dựa vào cộng đồng, thực hiện bảo tồn văn hoá dựa vào dân cư bản địa; phát triển du lịch có trách nhiệm hướng tới chia sẻ hài hoà các lợi ích, trong đó đảm bảo lợi ích cho cộng đồng và du khách; lấy lối sống, sinh kế, văn hoá bản địa cùng với sự hiếu khách và môi trường du lịch văn minh là mục tiêu phát triển điểm đến</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97389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7347" y="346364"/>
            <a:ext cx="5708072" cy="623454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44" y="392257"/>
            <a:ext cx="5403273" cy="6022398"/>
          </a:xfrm>
          <a:prstGeom prst="rect">
            <a:avLst/>
          </a:prstGeom>
        </p:spPr>
      </p:pic>
    </p:spTree>
    <p:extLst>
      <p:ext uri="{BB962C8B-B14F-4D97-AF65-F5344CB8AC3E}">
        <p14:creationId xmlns:p14="http://schemas.microsoft.com/office/powerpoint/2010/main" val="12054161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82" y="96983"/>
            <a:ext cx="11499273" cy="6622472"/>
          </a:xfrm>
          <a:prstGeom prst="rect">
            <a:avLst/>
          </a:prstGeom>
        </p:spPr>
      </p:pic>
    </p:spTree>
    <p:extLst>
      <p:ext uri="{BB962C8B-B14F-4D97-AF65-F5344CB8AC3E}">
        <p14:creationId xmlns:p14="http://schemas.microsoft.com/office/powerpoint/2010/main" val="29730634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34344" y="339437"/>
            <a:ext cx="3221182" cy="707886"/>
          </a:xfrm>
          <a:prstGeom prst="rect">
            <a:avLst/>
          </a:prstGeom>
          <a:solidFill>
            <a:schemeClr val="bg1"/>
          </a:solidFill>
          <a:ln w="38100">
            <a:solidFill>
              <a:srgbClr val="002060"/>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marL="0" lvl="2"/>
            <a:r>
              <a:rPr lang="en-US" sz="4000" b="1" smtClean="0">
                <a:solidFill>
                  <a:srgbClr val="FF0000"/>
                </a:solidFill>
                <a:latin typeface="Times New Roman" panose="02020603050405020304" pitchFamily="18" charset="0"/>
                <a:cs typeface="Times New Roman" panose="02020603050405020304" pitchFamily="18" charset="0"/>
              </a:rPr>
              <a:t>LUYỆN TẬP</a:t>
            </a:r>
            <a:endParaRPr lang="en-US" sz="4000" b="1">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92728" y="1456748"/>
            <a:ext cx="10861964" cy="4524315"/>
          </a:xfrm>
          <a:prstGeom prst="rect">
            <a:avLst/>
          </a:prstGeom>
          <a:solidFill>
            <a:schemeClr val="bg1"/>
          </a:solidFill>
          <a:ln w="57150">
            <a:solidFill>
              <a:srgbClr val="FF0000"/>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vi-VN" sz="3600" b="1">
                <a:solidFill>
                  <a:srgbClr val="FF0000"/>
                </a:solidFill>
                <a:latin typeface="Times New Roman" panose="02020603050405020304" pitchFamily="18" charset="0"/>
                <a:cs typeface="Times New Roman" panose="02020603050405020304" pitchFamily="18" charset="0"/>
              </a:rPr>
              <a:t>Hãy thảo luận về những nội dung sau:</a:t>
            </a:r>
            <a:endParaRPr lang="en-US" sz="3600" b="1">
              <a:solidFill>
                <a:srgbClr val="FF0000"/>
              </a:solidFill>
              <a:latin typeface="Times New Roman" panose="02020603050405020304" pitchFamily="18" charset="0"/>
              <a:cs typeface="Times New Roman" panose="02020603050405020304" pitchFamily="18" charset="0"/>
            </a:endParaRPr>
          </a:p>
          <a:p>
            <a:pPr lvl="0"/>
            <a:r>
              <a:rPr lang="en-US" sz="3600" smtClean="0">
                <a:solidFill>
                  <a:srgbClr val="002060"/>
                </a:solidFill>
                <a:latin typeface="Times New Roman" panose="02020603050405020304" pitchFamily="18" charset="0"/>
                <a:cs typeface="Times New Roman" panose="02020603050405020304" pitchFamily="18" charset="0"/>
              </a:rPr>
              <a:t>-</a:t>
            </a:r>
            <a:r>
              <a:rPr lang="vi-VN" sz="3600" smtClean="0">
                <a:solidFill>
                  <a:srgbClr val="002060"/>
                </a:solidFill>
                <a:latin typeface="Times New Roman" panose="02020603050405020304" pitchFamily="18" charset="0"/>
                <a:cs typeface="Times New Roman" panose="02020603050405020304" pitchFamily="18" charset="0"/>
              </a:rPr>
              <a:t>Những </a:t>
            </a:r>
            <a:r>
              <a:rPr lang="vi-VN" sz="3600">
                <a:solidFill>
                  <a:srgbClr val="002060"/>
                </a:solidFill>
                <a:latin typeface="Times New Roman" panose="02020603050405020304" pitchFamily="18" charset="0"/>
                <a:cs typeface="Times New Roman" panose="02020603050405020304" pitchFamily="18" charset="0"/>
              </a:rPr>
              <a:t>giá trị văn hoá truyền thống được thể hiện như thế nào qua Di tích quốc gia đặc biệt Thành Điện Hải?</a:t>
            </a:r>
            <a:endParaRPr lang="en-US" sz="3600">
              <a:solidFill>
                <a:srgbClr val="002060"/>
              </a:solidFill>
              <a:latin typeface="Times New Roman" panose="02020603050405020304" pitchFamily="18" charset="0"/>
              <a:cs typeface="Times New Roman" panose="02020603050405020304" pitchFamily="18" charset="0"/>
            </a:endParaRPr>
          </a:p>
          <a:p>
            <a:pPr lvl="0"/>
            <a:r>
              <a:rPr lang="en-US" sz="3600" smtClean="0">
                <a:solidFill>
                  <a:srgbClr val="002060"/>
                </a:solidFill>
                <a:latin typeface="Times New Roman" panose="02020603050405020304" pitchFamily="18" charset="0"/>
                <a:cs typeface="Times New Roman" panose="02020603050405020304" pitchFamily="18" charset="0"/>
              </a:rPr>
              <a:t>-</a:t>
            </a:r>
            <a:r>
              <a:rPr lang="vi-VN" sz="3600" smtClean="0">
                <a:solidFill>
                  <a:srgbClr val="002060"/>
                </a:solidFill>
                <a:latin typeface="Times New Roman" panose="02020603050405020304" pitchFamily="18" charset="0"/>
                <a:cs typeface="Times New Roman" panose="02020603050405020304" pitchFamily="18" charset="0"/>
              </a:rPr>
              <a:t>Hãy </a:t>
            </a:r>
            <a:r>
              <a:rPr lang="vi-VN" sz="3600">
                <a:solidFill>
                  <a:srgbClr val="002060"/>
                </a:solidFill>
                <a:latin typeface="Times New Roman" panose="02020603050405020304" pitchFamily="18" charset="0"/>
                <a:cs typeface="Times New Roman" panose="02020603050405020304" pitchFamily="18" charset="0"/>
              </a:rPr>
              <a:t>nêu những biểu hiện ứng xử chưa phù hợp với giá trị văn hoá truyền thống của một số người Đà Nẵng.</a:t>
            </a:r>
            <a:endParaRPr lang="en-US" sz="3600">
              <a:solidFill>
                <a:srgbClr val="002060"/>
              </a:solidFill>
              <a:latin typeface="Times New Roman" panose="02020603050405020304" pitchFamily="18" charset="0"/>
              <a:cs typeface="Times New Roman" panose="02020603050405020304" pitchFamily="18" charset="0"/>
            </a:endParaRPr>
          </a:p>
          <a:p>
            <a:pPr lvl="0"/>
            <a:r>
              <a:rPr lang="en-US" sz="3600" smtClean="0">
                <a:solidFill>
                  <a:srgbClr val="002060"/>
                </a:solidFill>
                <a:latin typeface="Times New Roman" panose="02020603050405020304" pitchFamily="18" charset="0"/>
                <a:cs typeface="Times New Roman" panose="02020603050405020304" pitchFamily="18" charset="0"/>
              </a:rPr>
              <a:t>-</a:t>
            </a:r>
            <a:r>
              <a:rPr lang="vi-VN" sz="3600" smtClean="0">
                <a:solidFill>
                  <a:srgbClr val="002060"/>
                </a:solidFill>
                <a:latin typeface="Times New Roman" panose="02020603050405020304" pitchFamily="18" charset="0"/>
                <a:cs typeface="Times New Roman" panose="02020603050405020304" pitchFamily="18" charset="0"/>
              </a:rPr>
              <a:t>Theo </a:t>
            </a:r>
            <a:r>
              <a:rPr lang="vi-VN" sz="3600">
                <a:solidFill>
                  <a:srgbClr val="002060"/>
                </a:solidFill>
                <a:latin typeface="Times New Roman" panose="02020603050405020304" pitchFamily="18" charset="0"/>
                <a:cs typeface="Times New Roman" panose="02020603050405020304" pitchFamily="18" charset="0"/>
              </a:rPr>
              <a:t>em, cần làm những gì để bảo tồn giá trị văn hoá truyền thống trong sự phát triển nhanh về kinh tế – xã hội của thành phố Đà Nẵng hiện nay?</a:t>
            </a:r>
            <a:endParaRPr lang="en-US" sz="36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291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72890" y="242455"/>
            <a:ext cx="3124201" cy="707886"/>
          </a:xfrm>
          <a:prstGeom prst="rect">
            <a:avLst/>
          </a:prstGeom>
          <a:solidFill>
            <a:schemeClr val="bg1"/>
          </a:solidFill>
          <a:ln w="38100">
            <a:solidFill>
              <a:srgbClr val="002060"/>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marL="0" lvl="2"/>
            <a:r>
              <a:rPr lang="en-US" sz="4000" b="1" smtClean="0">
                <a:solidFill>
                  <a:srgbClr val="FF0000"/>
                </a:solidFill>
                <a:latin typeface="Times New Roman" panose="02020603050405020304" pitchFamily="18" charset="0"/>
                <a:cs typeface="Times New Roman" panose="02020603050405020304" pitchFamily="18" charset="0"/>
              </a:rPr>
              <a:t>VẬN DỤNG</a:t>
            </a:r>
            <a:endParaRPr lang="en-US" sz="4000" b="1">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23456" y="1151947"/>
            <a:ext cx="11152908" cy="5078313"/>
          </a:xfrm>
          <a:prstGeom prst="rect">
            <a:avLst/>
          </a:prstGeom>
          <a:solidFill>
            <a:schemeClr val="bg1"/>
          </a:solidFill>
          <a:ln w="57150">
            <a:solidFill>
              <a:srgbClr val="FF0000"/>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lvl="0"/>
            <a:r>
              <a:rPr lang="en-US" sz="3600" b="1" smtClean="0">
                <a:solidFill>
                  <a:srgbClr val="FF0000"/>
                </a:solidFill>
                <a:latin typeface="Times New Roman" panose="02020603050405020304" pitchFamily="18" charset="0"/>
                <a:cs typeface="Times New Roman" panose="02020603050405020304" pitchFamily="18" charset="0"/>
              </a:rPr>
              <a:t>1. </a:t>
            </a:r>
            <a:r>
              <a:rPr lang="vi-VN" sz="3600" smtClean="0">
                <a:solidFill>
                  <a:srgbClr val="002060"/>
                </a:solidFill>
                <a:latin typeface="Times New Roman" panose="02020603050405020304" pitchFamily="18" charset="0"/>
                <a:cs typeface="Times New Roman" panose="02020603050405020304" pitchFamily="18" charset="0"/>
              </a:rPr>
              <a:t>Nơi </a:t>
            </a:r>
            <a:r>
              <a:rPr lang="vi-VN" sz="3600">
                <a:solidFill>
                  <a:srgbClr val="002060"/>
                </a:solidFill>
                <a:latin typeface="Times New Roman" panose="02020603050405020304" pitchFamily="18" charset="0"/>
                <a:cs typeface="Times New Roman" panose="02020603050405020304" pitchFamily="18" charset="0"/>
              </a:rPr>
              <a:t>em ở có các di sản văn hoá vật thể và phi vật thể nào? Hãy nêu ý tưởng về việc quảng bá, phát huy những giá trị di sản này trong cộng đồng.</a:t>
            </a:r>
            <a:endParaRPr lang="en-US" sz="3600">
              <a:solidFill>
                <a:srgbClr val="002060"/>
              </a:solidFill>
              <a:latin typeface="Times New Roman" panose="02020603050405020304" pitchFamily="18" charset="0"/>
              <a:cs typeface="Times New Roman" panose="02020603050405020304" pitchFamily="18" charset="0"/>
            </a:endParaRPr>
          </a:p>
          <a:p>
            <a:pPr algn="ctr"/>
            <a:r>
              <a:rPr lang="vi-VN" sz="3600" i="1">
                <a:solidFill>
                  <a:srgbClr val="FF0000"/>
                </a:solidFill>
                <a:latin typeface="Times New Roman" panose="02020603050405020304" pitchFamily="18" charset="0"/>
                <a:cs typeface="Times New Roman" panose="02020603050405020304" pitchFamily="18" charset="0"/>
              </a:rPr>
              <a:t>Gợi ý</a:t>
            </a:r>
            <a:r>
              <a:rPr lang="vi-VN" sz="3600" i="1" smtClean="0">
                <a:solidFill>
                  <a:srgbClr val="FF0000"/>
                </a:solidFill>
                <a:latin typeface="Times New Roman" panose="02020603050405020304" pitchFamily="18" charset="0"/>
                <a:cs typeface="Times New Roman" panose="02020603050405020304" pitchFamily="18" charset="0"/>
              </a:rPr>
              <a:t>:</a:t>
            </a:r>
            <a:endParaRPr lang="en-US" sz="3600">
              <a:solidFill>
                <a:srgbClr val="FF0000"/>
              </a:solidFill>
              <a:latin typeface="Times New Roman" panose="02020603050405020304" pitchFamily="18" charset="0"/>
              <a:cs typeface="Times New Roman" panose="02020603050405020304" pitchFamily="18" charset="0"/>
            </a:endParaRPr>
          </a:p>
          <a:p>
            <a:pPr algn="ctr"/>
            <a:r>
              <a:rPr lang="en-US" sz="3600" smtClean="0">
                <a:solidFill>
                  <a:srgbClr val="002060"/>
                </a:solidFill>
                <a:latin typeface="Times New Roman" panose="02020603050405020304" pitchFamily="18" charset="0"/>
                <a:cs typeface="Times New Roman" panose="02020603050405020304" pitchFamily="18" charset="0"/>
              </a:rPr>
              <a:t>- </a:t>
            </a:r>
            <a:r>
              <a:rPr lang="vi-VN" sz="3600" smtClean="0">
                <a:solidFill>
                  <a:srgbClr val="002060"/>
                </a:solidFill>
                <a:latin typeface="Times New Roman" panose="02020603050405020304" pitchFamily="18" charset="0"/>
                <a:cs typeface="Times New Roman" panose="02020603050405020304" pitchFamily="18" charset="0"/>
              </a:rPr>
              <a:t>Nêu </a:t>
            </a:r>
            <a:r>
              <a:rPr lang="vi-VN" sz="3600">
                <a:solidFill>
                  <a:srgbClr val="002060"/>
                </a:solidFill>
                <a:latin typeface="Times New Roman" panose="02020603050405020304" pitchFamily="18" charset="0"/>
                <a:cs typeface="Times New Roman" panose="02020603050405020304" pitchFamily="18" charset="0"/>
              </a:rPr>
              <a:t>tên các di sản tại nơi em ở (phường, quận, huyện</a:t>
            </a:r>
            <a:r>
              <a:rPr lang="vi-VN" sz="3600" smtClean="0">
                <a:solidFill>
                  <a:srgbClr val="002060"/>
                </a:solidFill>
                <a:latin typeface="Times New Roman" panose="02020603050405020304" pitchFamily="18" charset="0"/>
                <a:cs typeface="Times New Roman" panose="02020603050405020304" pitchFamily="18" charset="0"/>
              </a:rPr>
              <a:t>).</a:t>
            </a:r>
            <a:endParaRPr lang="en-US" sz="3600">
              <a:solidFill>
                <a:srgbClr val="002060"/>
              </a:solidFill>
              <a:latin typeface="Times New Roman" panose="02020603050405020304" pitchFamily="18" charset="0"/>
              <a:cs typeface="Times New Roman" panose="02020603050405020304" pitchFamily="18" charset="0"/>
            </a:endParaRPr>
          </a:p>
          <a:p>
            <a:r>
              <a:rPr lang="en-US" sz="3600" smtClean="0">
                <a:solidFill>
                  <a:srgbClr val="002060"/>
                </a:solidFill>
                <a:latin typeface="Times New Roman" panose="02020603050405020304" pitchFamily="18" charset="0"/>
                <a:cs typeface="Times New Roman" panose="02020603050405020304" pitchFamily="18" charset="0"/>
              </a:rPr>
              <a:t>   - </a:t>
            </a:r>
            <a:r>
              <a:rPr lang="vi-VN" sz="3600" smtClean="0">
                <a:solidFill>
                  <a:srgbClr val="002060"/>
                </a:solidFill>
                <a:latin typeface="Times New Roman" panose="02020603050405020304" pitchFamily="18" charset="0"/>
                <a:cs typeface="Times New Roman" panose="02020603050405020304" pitchFamily="18" charset="0"/>
              </a:rPr>
              <a:t>Nêu </a:t>
            </a:r>
            <a:r>
              <a:rPr lang="vi-VN" sz="3600">
                <a:solidFill>
                  <a:srgbClr val="002060"/>
                </a:solidFill>
                <a:latin typeface="Times New Roman" panose="02020603050405020304" pitchFamily="18" charset="0"/>
                <a:cs typeface="Times New Roman" panose="02020603050405020304" pitchFamily="18" charset="0"/>
              </a:rPr>
              <a:t>ý tưởng: Xác định các giá trị của di sản; nêu một số cách thức thu hút du khách đến thăm viếng, thưởng ngoạn; chính quyền và người dân cần làm gì để phát huy giá trị di tích,…</a:t>
            </a:r>
            <a:endParaRPr lang="en-US" sz="36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93710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11" y="0"/>
            <a:ext cx="11513126" cy="6594764"/>
          </a:xfrm>
          <a:prstGeom prst="rect">
            <a:avLst/>
          </a:prstGeom>
        </p:spPr>
      </p:pic>
    </p:spTree>
    <p:extLst>
      <p:ext uri="{BB962C8B-B14F-4D97-AF65-F5344CB8AC3E}">
        <p14:creationId xmlns:p14="http://schemas.microsoft.com/office/powerpoint/2010/main" val="11032359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38401" y="1567584"/>
            <a:ext cx="7536872" cy="3170099"/>
          </a:xfrm>
          <a:prstGeom prst="rect">
            <a:avLst/>
          </a:prstGeom>
          <a:solidFill>
            <a:schemeClr val="bg1"/>
          </a:solidFill>
          <a:ln w="57150">
            <a:solidFill>
              <a:srgbClr val="FF0000"/>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lvl="0"/>
            <a:r>
              <a:rPr lang="vi-VN" sz="4000">
                <a:solidFill>
                  <a:srgbClr val="002060"/>
                </a:solidFill>
                <a:latin typeface="Times New Roman" panose="02020603050405020304" pitchFamily="18" charset="0"/>
                <a:cs typeface="Times New Roman" panose="02020603050405020304" pitchFamily="18" charset="0"/>
              </a:rPr>
              <a:t>Trình bày thực trạng bảo tồn và phát huy giá trị của một di sản văn hóa (Di sản văn hóa vật thể hoặc Di sản văn hóa phi vật thể) ở địa phương mà em biết</a:t>
            </a:r>
            <a:r>
              <a:rPr lang="vi-VN" sz="4000" smtClean="0">
                <a:solidFill>
                  <a:srgbClr val="002060"/>
                </a:solidFill>
                <a:latin typeface="Times New Roman" panose="02020603050405020304" pitchFamily="18" charset="0"/>
                <a:cs typeface="Times New Roman" panose="02020603050405020304" pitchFamily="18" charset="0"/>
              </a:rPr>
              <a:t>.</a:t>
            </a:r>
            <a:endParaRPr lang="en-US" sz="40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92467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72890" y="242455"/>
            <a:ext cx="3124201" cy="707886"/>
          </a:xfrm>
          <a:prstGeom prst="rect">
            <a:avLst/>
          </a:prstGeom>
          <a:solidFill>
            <a:schemeClr val="bg1"/>
          </a:solidFill>
          <a:ln w="38100">
            <a:solidFill>
              <a:srgbClr val="002060"/>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marL="0" lvl="2"/>
            <a:r>
              <a:rPr lang="en-US" sz="4000" b="1" smtClean="0">
                <a:solidFill>
                  <a:srgbClr val="FF0000"/>
                </a:solidFill>
                <a:latin typeface="Times New Roman" panose="02020603050405020304" pitchFamily="18" charset="0"/>
                <a:cs typeface="Times New Roman" panose="02020603050405020304" pitchFamily="18" charset="0"/>
              </a:rPr>
              <a:t>VẬN DỤNG</a:t>
            </a:r>
            <a:endParaRPr lang="en-US" sz="4000" b="1">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23456" y="1151947"/>
            <a:ext cx="11152908" cy="4524315"/>
          </a:xfrm>
          <a:prstGeom prst="rect">
            <a:avLst/>
          </a:prstGeom>
          <a:solidFill>
            <a:schemeClr val="bg1"/>
          </a:solidFill>
          <a:ln w="57150">
            <a:solidFill>
              <a:srgbClr val="FF0000"/>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lvl="0"/>
            <a:r>
              <a:rPr lang="en-US" sz="3600" b="1">
                <a:solidFill>
                  <a:srgbClr val="FF0000"/>
                </a:solidFill>
                <a:latin typeface="Times New Roman" panose="02020603050405020304" pitchFamily="18" charset="0"/>
                <a:cs typeface="Times New Roman" panose="02020603050405020304" pitchFamily="18" charset="0"/>
              </a:rPr>
              <a:t>2</a:t>
            </a:r>
            <a:r>
              <a:rPr lang="en-US" sz="3600" b="1" smtClean="0">
                <a:solidFill>
                  <a:srgbClr val="FF0000"/>
                </a:solidFill>
                <a:latin typeface="Times New Roman" panose="02020603050405020304" pitchFamily="18" charset="0"/>
                <a:cs typeface="Times New Roman" panose="02020603050405020304" pitchFamily="18" charset="0"/>
              </a:rPr>
              <a:t>. </a:t>
            </a:r>
            <a:r>
              <a:rPr lang="vi-VN" sz="3600">
                <a:solidFill>
                  <a:srgbClr val="002060"/>
                </a:solidFill>
                <a:latin typeface="Times New Roman" panose="02020603050405020304" pitchFamily="18" charset="0"/>
                <a:cs typeface="Times New Roman" panose="02020603050405020304" pitchFamily="18" charset="0"/>
              </a:rPr>
              <a:t>Hãy lập dự án nhằm truyền thông những giá trị văn hoá truyền thống theo một số gợi ý </a:t>
            </a:r>
            <a:r>
              <a:rPr lang="vi-VN" sz="3600" smtClean="0">
                <a:solidFill>
                  <a:srgbClr val="002060"/>
                </a:solidFill>
                <a:latin typeface="Times New Roman" panose="02020603050405020304" pitchFamily="18" charset="0"/>
                <a:cs typeface="Times New Roman" panose="02020603050405020304" pitchFamily="18" charset="0"/>
              </a:rPr>
              <a:t>sau:</a:t>
            </a:r>
            <a:endParaRPr lang="en-US" sz="3600">
              <a:solidFill>
                <a:srgbClr val="002060"/>
              </a:solidFill>
              <a:latin typeface="Times New Roman" panose="02020603050405020304" pitchFamily="18" charset="0"/>
              <a:cs typeface="Times New Roman" panose="02020603050405020304" pitchFamily="18" charset="0"/>
            </a:endParaRPr>
          </a:p>
          <a:p>
            <a:pPr lvl="0"/>
            <a:r>
              <a:rPr lang="en-US" sz="3600">
                <a:solidFill>
                  <a:srgbClr val="002060"/>
                </a:solidFill>
                <a:latin typeface="Times New Roman" panose="02020603050405020304" pitchFamily="18" charset="0"/>
                <a:cs typeface="Times New Roman" panose="02020603050405020304" pitchFamily="18" charset="0"/>
              </a:rPr>
              <a:t> </a:t>
            </a:r>
            <a:r>
              <a:rPr lang="en-US" sz="3600" smtClean="0">
                <a:solidFill>
                  <a:srgbClr val="002060"/>
                </a:solidFill>
                <a:latin typeface="Times New Roman" panose="02020603050405020304" pitchFamily="18" charset="0"/>
                <a:cs typeface="Times New Roman" panose="02020603050405020304" pitchFamily="18" charset="0"/>
              </a:rPr>
              <a:t>  - </a:t>
            </a:r>
            <a:r>
              <a:rPr lang="vi-VN" sz="3600" smtClean="0">
                <a:solidFill>
                  <a:srgbClr val="002060"/>
                </a:solidFill>
                <a:latin typeface="Times New Roman" panose="02020603050405020304" pitchFamily="18" charset="0"/>
                <a:cs typeface="Times New Roman" panose="02020603050405020304" pitchFamily="18" charset="0"/>
              </a:rPr>
              <a:t>Về </a:t>
            </a:r>
            <a:r>
              <a:rPr lang="vi-VN" sz="3600">
                <a:solidFill>
                  <a:srgbClr val="002060"/>
                </a:solidFill>
                <a:latin typeface="Times New Roman" panose="02020603050405020304" pitchFamily="18" charset="0"/>
                <a:cs typeface="Times New Roman" panose="02020603050405020304" pitchFamily="18" charset="0"/>
              </a:rPr>
              <a:t>phạm vi: gia đình; cộng đồng khu dân </a:t>
            </a:r>
            <a:r>
              <a:rPr lang="vi-VN" sz="3600" smtClean="0">
                <a:solidFill>
                  <a:srgbClr val="002060"/>
                </a:solidFill>
                <a:latin typeface="Times New Roman" panose="02020603050405020304" pitchFamily="18" charset="0"/>
                <a:cs typeface="Times New Roman" panose="02020603050405020304" pitchFamily="18" charset="0"/>
              </a:rPr>
              <a:t>cư;</a:t>
            </a:r>
            <a:r>
              <a:rPr lang="en-US" sz="3600" smtClean="0">
                <a:solidFill>
                  <a:srgbClr val="002060"/>
                </a:solidFill>
                <a:latin typeface="Times New Roman" panose="02020603050405020304" pitchFamily="18" charset="0"/>
                <a:cs typeface="Times New Roman" panose="02020603050405020304" pitchFamily="18" charset="0"/>
              </a:rPr>
              <a:t> </a:t>
            </a:r>
            <a:r>
              <a:rPr lang="vi-VN" sz="3600" smtClean="0">
                <a:solidFill>
                  <a:srgbClr val="002060"/>
                </a:solidFill>
                <a:latin typeface="Times New Roman" panose="02020603050405020304" pitchFamily="18" charset="0"/>
                <a:cs typeface="Times New Roman" panose="02020603050405020304" pitchFamily="18" charset="0"/>
              </a:rPr>
              <a:t>quận</a:t>
            </a:r>
            <a:r>
              <a:rPr lang="en-US" sz="3600" smtClean="0">
                <a:solidFill>
                  <a:srgbClr val="002060"/>
                </a:solidFill>
                <a:latin typeface="Times New Roman" panose="02020603050405020304" pitchFamily="18" charset="0"/>
                <a:cs typeface="Times New Roman" panose="02020603050405020304" pitchFamily="18" charset="0"/>
              </a:rPr>
              <a:t> </a:t>
            </a:r>
            <a:r>
              <a:rPr lang="vi-VN" sz="3600" smtClean="0">
                <a:solidFill>
                  <a:srgbClr val="002060"/>
                </a:solidFill>
                <a:latin typeface="Times New Roman" panose="02020603050405020304" pitchFamily="18" charset="0"/>
                <a:cs typeface="Times New Roman" panose="02020603050405020304" pitchFamily="18" charset="0"/>
              </a:rPr>
              <a:t>/</a:t>
            </a:r>
            <a:r>
              <a:rPr lang="en-US" sz="3600" smtClean="0">
                <a:solidFill>
                  <a:srgbClr val="002060"/>
                </a:solidFill>
                <a:latin typeface="Times New Roman" panose="02020603050405020304" pitchFamily="18" charset="0"/>
                <a:cs typeface="Times New Roman" panose="02020603050405020304" pitchFamily="18" charset="0"/>
              </a:rPr>
              <a:t> </a:t>
            </a:r>
            <a:r>
              <a:rPr lang="vi-VN" sz="3600" smtClean="0">
                <a:solidFill>
                  <a:srgbClr val="002060"/>
                </a:solidFill>
                <a:latin typeface="Times New Roman" panose="02020603050405020304" pitchFamily="18" charset="0"/>
                <a:cs typeface="Times New Roman" panose="02020603050405020304" pitchFamily="18" charset="0"/>
              </a:rPr>
              <a:t>huyện</a:t>
            </a:r>
            <a:r>
              <a:rPr lang="vi-VN" sz="3600">
                <a:solidFill>
                  <a:srgbClr val="002060"/>
                </a:solidFill>
                <a:latin typeface="Times New Roman" panose="02020603050405020304" pitchFamily="18" charset="0"/>
                <a:cs typeface="Times New Roman" panose="02020603050405020304" pitchFamily="18" charset="0"/>
              </a:rPr>
              <a:t>; thành phố</a:t>
            </a:r>
            <a:r>
              <a:rPr lang="vi-VN" sz="3600" smtClean="0">
                <a:solidFill>
                  <a:srgbClr val="002060"/>
                </a:solidFill>
                <a:latin typeface="Times New Roman" panose="02020603050405020304" pitchFamily="18" charset="0"/>
                <a:cs typeface="Times New Roman" panose="02020603050405020304" pitchFamily="18" charset="0"/>
              </a:rPr>
              <a:t>.</a:t>
            </a:r>
            <a:endParaRPr lang="en-US" sz="3600">
              <a:solidFill>
                <a:srgbClr val="002060"/>
              </a:solidFill>
              <a:latin typeface="Times New Roman" panose="02020603050405020304" pitchFamily="18" charset="0"/>
              <a:cs typeface="Times New Roman" panose="02020603050405020304" pitchFamily="18" charset="0"/>
            </a:endParaRPr>
          </a:p>
          <a:p>
            <a:pPr lvl="0"/>
            <a:r>
              <a:rPr lang="en-US" sz="3600">
                <a:solidFill>
                  <a:srgbClr val="002060"/>
                </a:solidFill>
                <a:latin typeface="Times New Roman" panose="02020603050405020304" pitchFamily="18" charset="0"/>
                <a:cs typeface="Times New Roman" panose="02020603050405020304" pitchFamily="18" charset="0"/>
              </a:rPr>
              <a:t> </a:t>
            </a:r>
            <a:r>
              <a:rPr lang="en-US" sz="3600" smtClean="0">
                <a:solidFill>
                  <a:srgbClr val="002060"/>
                </a:solidFill>
                <a:latin typeface="Times New Roman" panose="02020603050405020304" pitchFamily="18" charset="0"/>
                <a:cs typeface="Times New Roman" panose="02020603050405020304" pitchFamily="18" charset="0"/>
              </a:rPr>
              <a:t>  - </a:t>
            </a:r>
            <a:r>
              <a:rPr lang="vi-VN" sz="3600" smtClean="0">
                <a:solidFill>
                  <a:srgbClr val="002060"/>
                </a:solidFill>
                <a:latin typeface="Times New Roman" panose="02020603050405020304" pitchFamily="18" charset="0"/>
                <a:cs typeface="Times New Roman" panose="02020603050405020304" pitchFamily="18" charset="0"/>
              </a:rPr>
              <a:t>Đối </a:t>
            </a:r>
            <a:r>
              <a:rPr lang="vi-VN" sz="3600">
                <a:solidFill>
                  <a:srgbClr val="002060"/>
                </a:solidFill>
                <a:latin typeface="Times New Roman" panose="02020603050405020304" pitchFamily="18" charset="0"/>
                <a:cs typeface="Times New Roman" panose="02020603050405020304" pitchFamily="18" charset="0"/>
              </a:rPr>
              <a:t>tượng: di sản văn hoá, lối sống</a:t>
            </a:r>
            <a:r>
              <a:rPr lang="vi-VN" sz="3600" smtClean="0">
                <a:solidFill>
                  <a:srgbClr val="002060"/>
                </a:solidFill>
                <a:latin typeface="Times New Roman" panose="02020603050405020304" pitchFamily="18" charset="0"/>
                <a:cs typeface="Times New Roman" panose="02020603050405020304" pitchFamily="18" charset="0"/>
              </a:rPr>
              <a:t>,…</a:t>
            </a:r>
            <a:endParaRPr lang="en-US" sz="3600">
              <a:solidFill>
                <a:srgbClr val="002060"/>
              </a:solidFill>
              <a:latin typeface="Times New Roman" panose="02020603050405020304" pitchFamily="18" charset="0"/>
              <a:cs typeface="Times New Roman" panose="02020603050405020304" pitchFamily="18" charset="0"/>
            </a:endParaRPr>
          </a:p>
          <a:p>
            <a:pPr lvl="0"/>
            <a:r>
              <a:rPr lang="en-US" sz="3600" smtClean="0">
                <a:solidFill>
                  <a:srgbClr val="002060"/>
                </a:solidFill>
                <a:latin typeface="Times New Roman" panose="02020603050405020304" pitchFamily="18" charset="0"/>
                <a:cs typeface="Times New Roman" panose="02020603050405020304" pitchFamily="18" charset="0"/>
              </a:rPr>
              <a:t>   - </a:t>
            </a:r>
            <a:r>
              <a:rPr lang="vi-VN" sz="3600" smtClean="0">
                <a:solidFill>
                  <a:srgbClr val="002060"/>
                </a:solidFill>
                <a:latin typeface="Times New Roman" panose="02020603050405020304" pitchFamily="18" charset="0"/>
                <a:cs typeface="Times New Roman" panose="02020603050405020304" pitchFamily="18" charset="0"/>
              </a:rPr>
              <a:t>Sản </a:t>
            </a:r>
            <a:r>
              <a:rPr lang="vi-VN" sz="3600">
                <a:solidFill>
                  <a:srgbClr val="002060"/>
                </a:solidFill>
                <a:latin typeface="Times New Roman" panose="02020603050405020304" pitchFamily="18" charset="0"/>
                <a:cs typeface="Times New Roman" panose="02020603050405020304" pitchFamily="18" charset="0"/>
              </a:rPr>
              <a:t>phẩm truyền thông: bài viết (đăng trên mạng xã hội, tạp chí, trang thông tin điện tử,…), ảnh phóng sự, video clip,…</a:t>
            </a:r>
            <a:endParaRPr lang="en-US" sz="36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11281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90" y="235528"/>
            <a:ext cx="5541818" cy="419792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891" y="1523999"/>
            <a:ext cx="5029199" cy="4946073"/>
          </a:xfrm>
          <a:prstGeom prst="rect">
            <a:avLst/>
          </a:prstGeom>
        </p:spPr>
      </p:pic>
      <p:sp>
        <p:nvSpPr>
          <p:cNvPr id="7" name="Rectangle: Rounded Corners 3">
            <a:extLst>
              <a:ext uri="{FF2B5EF4-FFF2-40B4-BE49-F238E27FC236}">
                <a16:creationId xmlns:a16="http://schemas.microsoft.com/office/drawing/2014/main" id="{D911022F-F3A3-726D-DFC4-219A3DB2D1C7}"/>
              </a:ext>
            </a:extLst>
          </p:cNvPr>
          <p:cNvSpPr/>
          <p:nvPr/>
        </p:nvSpPr>
        <p:spPr>
          <a:xfrm>
            <a:off x="6505356" y="346368"/>
            <a:ext cx="5229444" cy="942105"/>
          </a:xfrm>
          <a:prstGeom prst="roundRect">
            <a:avLst/>
          </a:prstGeom>
          <a:solidFill>
            <a:schemeClr val="bg1"/>
          </a:solidFill>
          <a:ln w="57150">
            <a:solidFill>
              <a:srgbClr val="002060"/>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vi-VN" sz="480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Di tích cấp quốc gia</a:t>
            </a:r>
            <a:endParaRPr lang="en-US" sz="4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72632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94496"/>
            <a:ext cx="5943599" cy="46997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909" y="915699"/>
            <a:ext cx="5334000" cy="4723101"/>
          </a:xfrm>
          <a:prstGeom prst="rect">
            <a:avLst/>
          </a:prstGeom>
        </p:spPr>
      </p:pic>
    </p:spTree>
    <p:extLst>
      <p:ext uri="{BB962C8B-B14F-4D97-AF65-F5344CB8AC3E}">
        <p14:creationId xmlns:p14="http://schemas.microsoft.com/office/powerpoint/2010/main" val="5990849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74" y="3384838"/>
            <a:ext cx="5376862" cy="32791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7565" y="3464068"/>
            <a:ext cx="5514108" cy="313069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782" y="124690"/>
            <a:ext cx="5375564" cy="307571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273" y="242021"/>
            <a:ext cx="5500254" cy="2958379"/>
          </a:xfrm>
          <a:prstGeom prst="rect">
            <a:avLst/>
          </a:prstGeom>
        </p:spPr>
      </p:pic>
    </p:spTree>
    <p:extLst>
      <p:ext uri="{BB962C8B-B14F-4D97-AF65-F5344CB8AC3E}">
        <p14:creationId xmlns:p14="http://schemas.microsoft.com/office/powerpoint/2010/main" val="2280076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89" y="115599"/>
            <a:ext cx="5220566" cy="36666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035" y="212580"/>
            <a:ext cx="5652655" cy="338960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36" y="3671454"/>
            <a:ext cx="5202381" cy="295101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1728" y="3740727"/>
            <a:ext cx="5766089" cy="2909455"/>
          </a:xfrm>
          <a:prstGeom prst="rect">
            <a:avLst/>
          </a:prstGeom>
        </p:spPr>
      </p:pic>
    </p:spTree>
    <p:extLst>
      <p:ext uri="{BB962C8B-B14F-4D97-AF65-F5344CB8AC3E}">
        <p14:creationId xmlns:p14="http://schemas.microsoft.com/office/powerpoint/2010/main" val="17315128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789" y="3422073"/>
            <a:ext cx="5055611" cy="3200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18" y="250247"/>
            <a:ext cx="5153891" cy="31432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145" y="211281"/>
            <a:ext cx="5652655" cy="314151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505201"/>
            <a:ext cx="5583381" cy="3089564"/>
          </a:xfrm>
          <a:prstGeom prst="rect">
            <a:avLst/>
          </a:prstGeom>
        </p:spPr>
      </p:pic>
    </p:spTree>
    <p:extLst>
      <p:ext uri="{BB962C8B-B14F-4D97-AF65-F5344CB8AC3E}">
        <p14:creationId xmlns:p14="http://schemas.microsoft.com/office/powerpoint/2010/main" val="2379657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5018" y="280234"/>
            <a:ext cx="11069782" cy="1938992"/>
          </a:xfrm>
          <a:prstGeom prst="rect">
            <a:avLst/>
          </a:prstGeom>
          <a:solidFill>
            <a:schemeClr val="bg1"/>
          </a:solidFill>
          <a:ln w="57150">
            <a:solidFill>
              <a:srgbClr val="002060"/>
            </a:solid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vi-VN" sz="40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Di sản văn hoá phi vật thể nằm trong Di sản tư liệu thuộc chương trình Ký ức thế giới khu vực châu Á –</a:t>
            </a:r>
            <a:r>
              <a:rPr lang="vi-VN" sz="4000" spc="-3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a:solidFill>
                  <a:srgbClr val="002060"/>
                </a:solidFill>
                <a:latin typeface="Times New Roman" panose="02020603050405020304" pitchFamily="18" charset="0"/>
                <a:ea typeface="Microsoft Sans Serif" panose="020B0604020202020204" pitchFamily="34" charset="0"/>
                <a:cs typeface="Times New Roman" panose="02020603050405020304" pitchFamily="18" charset="0"/>
              </a:rPr>
              <a:t>Thái Bình Dương có </a:t>
            </a:r>
            <a:r>
              <a:rPr lang="vi-VN" sz="400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Ma nhai </a:t>
            </a:r>
            <a:r>
              <a:rPr lang="vi-VN" sz="40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Ngũ</a:t>
            </a:r>
            <a:r>
              <a:rPr lang="vi-VN" sz="4000" spc="-7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Hành</a:t>
            </a:r>
            <a:r>
              <a:rPr lang="vi-VN" sz="4000" spc="-65">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vi-VN" sz="4000" spc="-10">
                <a:solidFill>
                  <a:srgbClr val="FF0000"/>
                </a:solidFill>
                <a:latin typeface="Times New Roman" panose="02020603050405020304" pitchFamily="18" charset="0"/>
                <a:ea typeface="Microsoft Sans Serif" panose="020B0604020202020204" pitchFamily="34" charset="0"/>
                <a:cs typeface="Times New Roman" panose="02020603050405020304" pitchFamily="18" charset="0"/>
              </a:rPr>
              <a:t>Sơn</a:t>
            </a:r>
            <a:endParaRPr lang="en-US" sz="400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3782" y="2299855"/>
            <a:ext cx="3057525" cy="419792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82" y="2414155"/>
            <a:ext cx="3837709" cy="411133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438400"/>
            <a:ext cx="4045527" cy="4114800"/>
          </a:xfrm>
          <a:prstGeom prst="rect">
            <a:avLst/>
          </a:prstGeom>
        </p:spPr>
      </p:pic>
    </p:spTree>
    <p:extLst>
      <p:ext uri="{BB962C8B-B14F-4D97-AF65-F5344CB8AC3E}">
        <p14:creationId xmlns:p14="http://schemas.microsoft.com/office/powerpoint/2010/main" val="2303314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729</TotalTime>
  <Words>2657</Words>
  <Application>Microsoft Office PowerPoint</Application>
  <PresentationFormat>Widescreen</PresentationFormat>
  <Paragraphs>67</Paragraphs>
  <Slides>50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Arial MT</vt:lpstr>
      <vt:lpstr>Calibri</vt:lpstr>
      <vt:lpstr>Calibri Light</vt:lpstr>
      <vt:lpstr>Microsoft Sans Serif</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PhongVu</cp:lastModifiedBy>
  <cp:revision>65</cp:revision>
  <dcterms:created xsi:type="dcterms:W3CDTF">2025-09-23T14:32:29Z</dcterms:created>
  <dcterms:modified xsi:type="dcterms:W3CDTF">2025-10-24T02:32:17Z</dcterms:modified>
</cp:coreProperties>
</file>