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727C-709E-740C-AD43-7F519B33E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BFB87-6B1B-98D8-6079-998A337A1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EFE2-46AF-E8BB-B365-5B3A5D00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9E6F-CB56-8DEF-2A37-E05E986F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39B9-68BF-9A17-F0D2-D0B66736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AE15-DAD1-263C-B81C-E1E2F588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0D6DC-9E92-F049-7FA4-66DE3F7E5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64EC4-EC6A-2A33-0FA3-F0AE57CF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14692-F4F6-3CA3-B4A8-F8D5E993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32D2-1EB9-121D-A4DD-1C344112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E4BA9-E572-F553-E237-CEEDECC44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00D43-9F13-0753-A271-C1C8E13E5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69777-19D6-D02D-5FB5-9DB1EDF9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8AF72-4EC1-080A-5E59-D8BBE839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FA68-6E7A-1CAF-7DFD-A10C3E16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C3CA-ACE2-6B42-97B2-7429F768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2993-38A7-524E-0199-4FD17604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2E8-58A5-027A-A991-50FCB2A9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1BED-82C3-35BF-1C41-B255CB16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39CA-EABB-7DC3-7299-1D8A4BD7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7569-73D2-515C-BB32-C09B3AA7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1F7C7-9C1F-173D-3863-8B4A1F2C2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6903-BD4C-B88A-FA14-49C80BF8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35B3-64DE-267E-A341-C2D7DEFF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74EA-3C58-1D87-92DB-5ACD73A8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5D5C-FDA2-E43F-DAA6-82042137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092B-1FE7-71F7-7890-2218F5ED4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3206A-78B2-5B61-6AEE-57A540DD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C9565-5BB0-BA8E-0F42-D70A1542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91780-AB36-60FA-E4D9-5B1CCC6E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51962-75F7-C59E-041F-23590585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6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4454-4871-ADBA-9666-4D7C488C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108A-E6BA-A3CC-D70A-B2BAD335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8A3BC-2562-4348-8516-E812CF271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B2FF0-905F-0D4C-4A3F-28DE0E956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FEC62-7916-FD96-AFED-784AB05EC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548D5-B658-0384-76AA-1EE3A0F8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20474-CF1F-4E0E-B635-1FD1C7C6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3F82A-6825-4DF8-201B-9B733CE6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071-2C91-CB34-E21B-4B0FC8C7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FD481-26F2-3DC4-1572-FF769505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21DBC-2705-9669-A2FD-8E803BA5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479D0-FE37-8878-7438-052924B2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8CD6D-9D14-66D4-4842-91BC7C53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3A62C-AF44-83B0-7008-B079E0A5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C18A4-EA89-7E23-37FD-CFCB9CF8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A232-CC23-3325-602A-87A6B804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3C392-0B94-3418-1CDE-2545F072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7DF36-64AE-5163-D572-C304B0226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65C3D-2FEE-7862-9837-C14C4F1E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08B0F-4519-69DC-3616-D0ED67AE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492BF-592B-D528-1780-868556A3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E22D-1C66-6E51-AB3F-85EEF784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ED7C-B91D-2CE0-84CC-C010E9AD4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9790A-162B-B970-D2E1-B60B662F7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6A127-B0F1-FB0F-EC99-A2B1CAD9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87E83-BB00-7301-0B16-6BB6B6EA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B3F68-BAEB-795F-D196-21363284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6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0F84D-38E5-32D1-B6F7-F98CA52B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E822-D569-F586-9C68-BDA62C13C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8F06-F72C-1DD5-E48F-51865AD14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F07B-5A4E-4B23-9472-0CA75A86CE3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EC2A9-7AE2-ABFE-FBF4-778BB7864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BA1A6-4BF8-E5DE-36EC-37200318B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74D2-0D8D-465B-8655-F266E7CB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9E2E08-4C4B-A957-1419-6D4752829DC1}"/>
              </a:ext>
            </a:extLst>
          </p:cNvPr>
          <p:cNvSpPr txBox="1"/>
          <p:nvPr/>
        </p:nvSpPr>
        <p:spPr>
          <a:xfrm>
            <a:off x="139013" y="119461"/>
            <a:ext cx="943747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i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i="1" u="sng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vi-VN" sz="3600" b="1" spc="-2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vi-VN" sz="3600" b="1" spc="-1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vi-VN" sz="3600" b="1" spc="-2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3600" b="1" spc="-1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b="1" spc="-2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b="1" spc="-1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vi-VN" sz="3600" b="1" spc="-17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</a:t>
            </a:r>
            <a:r>
              <a:rPr lang="vi-VN" sz="3600" b="1" spc="-2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spc="-6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NẴNG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7" descr="Danh Sách Đơn Vị Hành Chính Mới Đà Nẵng, Quảng Nam 2025">
            <a:extLst>
              <a:ext uri="{FF2B5EF4-FFF2-40B4-BE49-F238E27FC236}">
                <a16:creationId xmlns:a16="http://schemas.microsoft.com/office/drawing/2014/main" id="{A35A8504-6F57-92AC-EFC9-EF4678156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35" y="642551"/>
            <a:ext cx="6116595" cy="64255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491E12-FCC1-A71E-BA4F-C1FF8A122768}"/>
              </a:ext>
            </a:extLst>
          </p:cNvPr>
          <p:cNvSpPr txBox="1"/>
          <p:nvPr/>
        </p:nvSpPr>
        <p:spPr>
          <a:xfrm>
            <a:off x="415497" y="1641066"/>
            <a:ext cx="4996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745"/>
              </a:spcBef>
              <a:spcAft>
                <a:spcPts val="0"/>
              </a:spcAft>
              <a:buClr>
                <a:srgbClr val="EC008C"/>
              </a:buClr>
              <a:buSzPts val="1200"/>
              <a:tabLst>
                <a:tab pos="1006475" algn="l"/>
              </a:tabLst>
            </a:pPr>
            <a:r>
              <a:rPr lang="en-US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1.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Vị</a:t>
            </a:r>
            <a:r>
              <a:rPr lang="vi-VN" sz="2800" b="1" spc="25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trí</a:t>
            </a:r>
            <a:r>
              <a:rPr lang="vi-VN" sz="2800" b="1" spc="4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địa</a:t>
            </a:r>
            <a:r>
              <a:rPr lang="vi-VN" sz="2800" b="1" spc="4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lí</a:t>
            </a:r>
            <a:r>
              <a:rPr lang="vi-VN" sz="2800" b="1" spc="4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của</a:t>
            </a:r>
            <a:r>
              <a:rPr lang="vi-VN" sz="2800" b="1" spc="35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thành</a:t>
            </a:r>
            <a:r>
              <a:rPr lang="vi-VN" sz="2800" b="1" spc="4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phố</a:t>
            </a:r>
            <a:r>
              <a:rPr lang="vi-VN" sz="2800" b="1" spc="4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Đà</a:t>
            </a:r>
            <a:r>
              <a:rPr lang="vi-VN" sz="2800" b="1" spc="40" dirty="0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b="1" spc="-20" dirty="0" err="1">
                <a:solidFill>
                  <a:srgbClr val="002060"/>
                </a:solidFill>
                <a:effectLst/>
                <a:latin typeface="+mj-lt"/>
                <a:ea typeface="Arial" panose="020B0604020202020204" pitchFamily="34" charset="0"/>
              </a:rPr>
              <a:t>Nẵng</a:t>
            </a:r>
            <a:endParaRPr lang="en-US" sz="2800" b="1" spc="0" dirty="0">
              <a:solidFill>
                <a:srgbClr val="00206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66719-DBFE-36B9-1D4C-0E927E6FA3B8}"/>
              </a:ext>
            </a:extLst>
          </p:cNvPr>
          <p:cNvSpPr txBox="1"/>
          <p:nvPr/>
        </p:nvSpPr>
        <p:spPr>
          <a:xfrm>
            <a:off x="321276" y="2595173"/>
            <a:ext cx="509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: </a:t>
            </a:r>
            <a:r>
              <a:rPr lang="en-US" sz="2800" dirty="0" err="1"/>
              <a:t>gần</a:t>
            </a:r>
            <a:r>
              <a:rPr lang="en-US" sz="2800" dirty="0"/>
              <a:t> 12 000 km</a:t>
            </a:r>
            <a:r>
              <a:rPr lang="en-US" sz="2800" baseline="30000" dirty="0"/>
              <a:t>2 </a:t>
            </a:r>
            <a:r>
              <a:rPr lang="en-US" sz="2800" dirty="0"/>
              <a:t> =&gt;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A0832-9C33-C697-C36A-2A569302C022}"/>
              </a:ext>
            </a:extLst>
          </p:cNvPr>
          <p:cNvSpPr txBox="1"/>
          <p:nvPr/>
        </p:nvSpPr>
        <p:spPr>
          <a:xfrm>
            <a:off x="502517" y="4593802"/>
            <a:ext cx="482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9B3E1-7EF2-87AC-C663-9037CB6F96AC}"/>
              </a:ext>
            </a:extLst>
          </p:cNvPr>
          <p:cNvSpPr txBox="1"/>
          <p:nvPr/>
        </p:nvSpPr>
        <p:spPr>
          <a:xfrm>
            <a:off x="347186" y="5225243"/>
            <a:ext cx="5869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( 70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Hoàng Sa).</a:t>
            </a:r>
          </a:p>
        </p:txBody>
      </p:sp>
    </p:spTree>
    <p:extLst>
      <p:ext uri="{BB962C8B-B14F-4D97-AF65-F5344CB8AC3E}">
        <p14:creationId xmlns:p14="http://schemas.microsoft.com/office/powerpoint/2010/main" val="18330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D04050-8944-8042-344E-A5FF628AA2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1503" y="395032"/>
            <a:ext cx="10515600" cy="329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Nam: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59EE-16B1-179C-D86B-A4BEE420D699}"/>
              </a:ext>
            </a:extLst>
          </p:cNvPr>
          <p:cNvSpPr txBox="1"/>
          <p:nvPr/>
        </p:nvSpPr>
        <p:spPr>
          <a:xfrm>
            <a:off x="914400" y="3838429"/>
            <a:ext cx="100559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800" spc="1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3350-AB8E-6263-1DE6-D621E297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321290"/>
            <a:ext cx="10515600" cy="4351338"/>
          </a:xfrm>
        </p:spPr>
        <p:txBody>
          <a:bodyPr/>
          <a:lstStyle/>
          <a:p>
            <a:pPr marL="0" marR="718185" lvl="0" indent="0" algn="l">
              <a:lnSpc>
                <a:spcPct val="116000"/>
              </a:lnSpc>
              <a:spcBef>
                <a:spcPts val="1015"/>
              </a:spcBef>
              <a:spcAft>
                <a:spcPts val="0"/>
              </a:spcAft>
              <a:buClr>
                <a:srgbClr val="EC008C"/>
              </a:buClr>
              <a:buSzPts val="1200"/>
              <a:buNone/>
              <a:tabLst>
                <a:tab pos="1007110" algn="l"/>
                <a:tab pos="1008380" algn="l"/>
              </a:tabLst>
            </a:pPr>
            <a:r>
              <a:rPr lang="en-US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vi-VN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b="1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 Đà </a:t>
            </a:r>
            <a:r>
              <a:rPr lang="vi-VN" b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Nẵng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718185" lvl="0" indent="0" algn="l">
              <a:lnSpc>
                <a:spcPct val="116000"/>
              </a:lnSpc>
              <a:spcBef>
                <a:spcPts val="1015"/>
              </a:spcBef>
              <a:spcAft>
                <a:spcPts val="0"/>
              </a:spcAft>
              <a:buClr>
                <a:srgbClr val="EC008C"/>
              </a:buClr>
              <a:buSzPts val="1200"/>
              <a:buNone/>
              <a:tabLst>
                <a:tab pos="1007110" algn="l"/>
                <a:tab pos="1008380" algn="l"/>
              </a:tabLst>
            </a:pPr>
            <a:r>
              <a:rPr lang="en-US" sz="2400" b="1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i="1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thuận</a:t>
            </a:r>
            <a:r>
              <a:rPr lang="vi-VN" sz="2800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lợi,</a:t>
            </a:r>
            <a:r>
              <a:rPr lang="vi-VN" sz="2800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ưu</a:t>
            </a:r>
            <a:r>
              <a:rPr lang="vi-VN" sz="2800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endParaRPr lang="en-US" sz="2800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67A31-A3F7-B2BA-8918-70CB5D51B948}"/>
              </a:ext>
            </a:extLst>
          </p:cNvPr>
          <p:cNvSpPr txBox="1"/>
          <p:nvPr/>
        </p:nvSpPr>
        <p:spPr>
          <a:xfrm>
            <a:off x="-471948" y="2011767"/>
            <a:ext cx="11842954" cy="163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717550" lvl="2" indent="-228600" algn="just">
              <a:lnSpc>
                <a:spcPct val="122000"/>
              </a:lnSpc>
              <a:spcBef>
                <a:spcPts val="32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 panose="020B0604020202020204" pitchFamily="34" charset="0"/>
              <a:buChar char="–"/>
              <a:tabLst>
                <a:tab pos="1155700" algn="l"/>
              </a:tabLst>
            </a:pP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Nằm trên bờ Biển Đông, phía bắc là dãy núi Bạch Mã, thiên nhiên của thành phố Đà </a:t>
            </a:r>
            <a:r>
              <a:rPr lang="vi-VN" sz="2800" spc="0" dirty="0" err="1">
                <a:effectLst/>
                <a:latin typeface="+mj-lt"/>
                <a:ea typeface="Arial" panose="020B0604020202020204" pitchFamily="34" charset="0"/>
              </a:rPr>
              <a:t>Nẵng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 mang sắc thái của vùng khí hậu cận xích đạo gió mùa, có nền nhiệt độ cao và ít biến động.</a:t>
            </a:r>
            <a:endParaRPr lang="en-US" sz="2800" spc="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F03BD-16D1-B54B-6F44-ABB41452EEA1}"/>
              </a:ext>
            </a:extLst>
          </p:cNvPr>
          <p:cNvSpPr txBox="1"/>
          <p:nvPr/>
        </p:nvSpPr>
        <p:spPr>
          <a:xfrm>
            <a:off x="454742" y="3756706"/>
            <a:ext cx="107220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+mj-lt"/>
                <a:ea typeface="Arial" panose="020B0604020202020204" pitchFamily="34" charset="0"/>
              </a:rPr>
              <a:t>- </a:t>
            </a:r>
            <a:r>
              <a:rPr lang="vi-VN" sz="2800" dirty="0">
                <a:effectLst/>
                <a:latin typeface="+mj-lt"/>
                <a:ea typeface="Arial" panose="020B0604020202020204" pitchFamily="34" charset="0"/>
              </a:rPr>
              <a:t>Thành phố Đà </a:t>
            </a:r>
            <a:r>
              <a:rPr lang="vi-VN" sz="2800" dirty="0" err="1">
                <a:effectLst/>
                <a:latin typeface="+mj-lt"/>
                <a:ea typeface="Arial" panose="020B0604020202020204" pitchFamily="34" charset="0"/>
              </a:rPr>
              <a:t>Nẵng</a:t>
            </a:r>
            <a:r>
              <a:rPr lang="vi-VN" sz="2800" dirty="0">
                <a:effectLst/>
                <a:latin typeface="+mj-lt"/>
                <a:ea typeface="Arial" panose="020B0604020202020204" pitchFamily="34" charset="0"/>
              </a:rPr>
              <a:t> được thiên nhiên ưu đãi, có đồng bằng, miền núi, biển, sông với nhiều tiềm năng về phát triển kinh tế, văn </a:t>
            </a:r>
            <a:r>
              <a:rPr lang="vi-VN" sz="2800" dirty="0" err="1">
                <a:effectLst/>
                <a:latin typeface="+mj-lt"/>
                <a:ea typeface="Arial" panose="020B0604020202020204" pitchFamily="34" charset="0"/>
              </a:rPr>
              <a:t>hoá</a:t>
            </a:r>
            <a:r>
              <a:rPr lang="vi-VN" sz="2800" dirty="0">
                <a:effectLst/>
                <a:latin typeface="+mj-lt"/>
                <a:ea typeface="Arial" panose="020B0604020202020204" pitchFamily="34" charset="0"/>
              </a:rPr>
              <a:t>, du lịch. 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29F63-59EE-437A-20F8-59348AC435F6}"/>
              </a:ext>
            </a:extLst>
          </p:cNvPr>
          <p:cNvSpPr txBox="1"/>
          <p:nvPr/>
        </p:nvSpPr>
        <p:spPr>
          <a:xfrm>
            <a:off x="-206477" y="4959095"/>
            <a:ext cx="12034683" cy="163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822960" lvl="1" indent="-342900" algn="just">
              <a:lnSpc>
                <a:spcPct val="122000"/>
              </a:lnSpc>
              <a:spcBef>
                <a:spcPts val="5"/>
              </a:spcBef>
              <a:buClr>
                <a:srgbClr val="231F20"/>
              </a:buClr>
              <a:buSzPts val="1200"/>
              <a:buFont typeface="Arial" panose="020B0604020202020204" pitchFamily="34" charset="0"/>
              <a:buChar char="–"/>
              <a:tabLst>
                <a:tab pos="1026160" algn="l"/>
              </a:tabLst>
            </a:pP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Đà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 err="1">
                <a:effectLst/>
                <a:latin typeface="+mj-lt"/>
                <a:ea typeface="Arial" panose="020B0604020202020204" pitchFamily="34" charset="0"/>
              </a:rPr>
              <a:t>Nẵng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nằm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trong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vùng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kinh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tế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trọng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điểm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miền</a:t>
            </a:r>
            <a:r>
              <a:rPr lang="vi-VN" sz="2800" spc="-5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Trung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nên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có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ưu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thế</a:t>
            </a:r>
            <a:r>
              <a:rPr lang="vi-VN" sz="2800" spc="-35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trong việc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tập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trung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các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nguồn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lực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đầu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tư,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thu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hút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nhiều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dự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án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đầu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tư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lớn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về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kết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cấu</a:t>
            </a:r>
            <a:r>
              <a:rPr lang="vi-VN" sz="2800" spc="-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2800" spc="0" dirty="0">
                <a:effectLst/>
                <a:latin typeface="+mj-lt"/>
                <a:ea typeface="Arial" panose="020B0604020202020204" pitchFamily="34" charset="0"/>
              </a:rPr>
              <a:t>hạ tầng, phát triển nguồn nhân lực có trình độ cao.</a:t>
            </a:r>
            <a:endParaRPr lang="en-US" sz="2800" spc="0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BD00-21AE-7495-0C18-C91A5CDA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ám phá vườn Quốc gia Bạch Mã (Có giá vé chi tiết)">
            <a:extLst>
              <a:ext uri="{FF2B5EF4-FFF2-40B4-BE49-F238E27FC236}">
                <a16:creationId xmlns:a16="http://schemas.microsoft.com/office/drawing/2014/main" id="{85605769-9A58-13BC-40D1-3C799FB1E0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2" y="1"/>
            <a:ext cx="592393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èo Hải Vân - cung đường tuyệt tác của thế giới">
            <a:extLst>
              <a:ext uri="{FF2B5EF4-FFF2-40B4-BE49-F238E27FC236}">
                <a16:creationId xmlns:a16="http://schemas.microsoft.com/office/drawing/2014/main" id="{A0A09CF0-9573-CDCE-9884-967CD612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92" y="0"/>
            <a:ext cx="579114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+ địa điểm chụp ảnh Hội An đẹp lung linh cho tín đồ “sống ảo” | Xanh SM">
            <a:extLst>
              <a:ext uri="{FF2B5EF4-FFF2-40B4-BE49-F238E27FC236}">
                <a16:creationId xmlns:a16="http://schemas.microsoft.com/office/drawing/2014/main" id="{24ECFA82-51EB-2E29-792D-5F430755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2" y="3583857"/>
            <a:ext cx="5685559" cy="32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ánh địa Mỹ Sơn có gì đặc biệt mà ai cũng muốn ghé thăm?">
            <a:extLst>
              <a:ext uri="{FF2B5EF4-FFF2-40B4-BE49-F238E27FC236}">
                <a16:creationId xmlns:a16="http://schemas.microsoft.com/office/drawing/2014/main" id="{E8DBE080-DF11-49D6-F93E-4A8D6591B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71" y="3583855"/>
            <a:ext cx="5314388" cy="32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2B6B7-CB14-FA29-2562-A48182DC8AFC}"/>
              </a:ext>
            </a:extLst>
          </p:cNvPr>
          <p:cNvSpPr txBox="1"/>
          <p:nvPr/>
        </p:nvSpPr>
        <p:spPr>
          <a:xfrm>
            <a:off x="7965358" y="103032"/>
            <a:ext cx="15178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Đèo</a:t>
            </a:r>
            <a:r>
              <a:rPr lang="en-US" sz="2000" dirty="0"/>
              <a:t> </a:t>
            </a:r>
            <a:r>
              <a:rPr lang="en-US" sz="2000" dirty="0" err="1"/>
              <a:t>Hải</a:t>
            </a:r>
            <a:r>
              <a:rPr lang="en-US" sz="2000" dirty="0"/>
              <a:t> </a:t>
            </a:r>
            <a:r>
              <a:rPr lang="en-US" sz="2000" dirty="0" err="1"/>
              <a:t>vân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25D1E-175C-0DA9-233E-CDDDAD40C72C}"/>
              </a:ext>
            </a:extLst>
          </p:cNvPr>
          <p:cNvSpPr txBox="1"/>
          <p:nvPr/>
        </p:nvSpPr>
        <p:spPr>
          <a:xfrm>
            <a:off x="2101591" y="3697992"/>
            <a:ext cx="20352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Chùa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- </a:t>
            </a:r>
            <a:r>
              <a:rPr lang="en-US" sz="2000" dirty="0" err="1"/>
              <a:t>Hội</a:t>
            </a:r>
            <a:r>
              <a:rPr lang="en-US" sz="2000" dirty="0"/>
              <a:t> 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81EB8-1851-1089-A578-0A6BE3F651B9}"/>
              </a:ext>
            </a:extLst>
          </p:cNvPr>
          <p:cNvSpPr txBox="1"/>
          <p:nvPr/>
        </p:nvSpPr>
        <p:spPr>
          <a:xfrm>
            <a:off x="7632904" y="3703746"/>
            <a:ext cx="2182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Thánh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en-US" dirty="0" err="1"/>
              <a:t>Sơn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42B8-13BD-DC2E-DAB5-2A92F27F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79" y="321290"/>
            <a:ext cx="11520949" cy="4351338"/>
          </a:xfrm>
        </p:spPr>
        <p:txBody>
          <a:bodyPr/>
          <a:lstStyle/>
          <a:p>
            <a:pPr marL="342900" marR="821690" lvl="0" indent="-342900" algn="just">
              <a:lnSpc>
                <a:spcPct val="120000"/>
              </a:lnSpc>
              <a:spcBef>
                <a:spcPts val="5"/>
              </a:spcBef>
              <a:buClr>
                <a:srgbClr val="231F20"/>
              </a:buClr>
              <a:buSzPts val="1200"/>
              <a:buFont typeface="Arial" panose="020B0604020202020204" pitchFamily="34" charset="0"/>
              <a:buChar char="–"/>
              <a:tabLst>
                <a:tab pos="1019175" algn="l"/>
              </a:tabLst>
            </a:pP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Đà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231F20"/>
                </a:solidFill>
                <a:ea typeface="Arial" panose="020B0604020202020204" pitchFamily="34" charset="0"/>
              </a:rPr>
              <a:t>Nẵng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nằm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trên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“Con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đường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di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sản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thế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giới”,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là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tâm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điểm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kết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nối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các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di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sản thế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giới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như: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Vườn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quốc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gia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Phong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Nha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vi-VN" spc="-60" dirty="0">
                <a:solidFill>
                  <a:srgbClr val="231F20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Kẻ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Bàng,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Quần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thể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di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tích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cố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đô</a:t>
            </a:r>
            <a:r>
              <a:rPr lang="vi-VN" spc="-1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Huế, Phố cổ Hội</a:t>
            </a:r>
            <a:r>
              <a:rPr lang="vi-VN" spc="-2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An, Khu di tích Mỹ Sơn,… nên</a:t>
            </a:r>
            <a:r>
              <a:rPr lang="vi-VN" spc="-8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Đà</a:t>
            </a:r>
            <a:r>
              <a:rPr lang="vi-VN" spc="-8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231F20"/>
                </a:solidFill>
                <a:ea typeface="Arial" panose="020B0604020202020204" pitchFamily="34" charset="0"/>
              </a:rPr>
              <a:t>Nẵng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càng</a:t>
            </a:r>
            <a:r>
              <a:rPr lang="vi-VN" spc="-8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có</a:t>
            </a:r>
            <a:r>
              <a:rPr lang="vi-VN" spc="-75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nhiều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lợi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thế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so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sánh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và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điều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kiện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phát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triển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kinh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tế</a:t>
            </a:r>
            <a:r>
              <a:rPr lang="vi-VN" spc="-7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vi-VN" spc="-95" dirty="0">
                <a:solidFill>
                  <a:srgbClr val="231F20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xã</a:t>
            </a:r>
            <a:r>
              <a:rPr lang="vi-VN" spc="-80" dirty="0">
                <a:solidFill>
                  <a:srgbClr val="231F20"/>
                </a:solidFill>
                <a:ea typeface="Arial" panose="020B0604020202020204" pitchFamily="34" charset="0"/>
              </a:rPr>
              <a:t> </a:t>
            </a:r>
            <a:r>
              <a:rPr lang="vi-VN" dirty="0">
                <a:solidFill>
                  <a:srgbClr val="231F20"/>
                </a:solidFill>
                <a:ea typeface="Arial" panose="020B0604020202020204" pitchFamily="34" charset="0"/>
              </a:rPr>
              <a:t>hội.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2025-09-07T14:25:34Z</dcterms:created>
  <dcterms:modified xsi:type="dcterms:W3CDTF">2025-09-07T14:56:59Z</dcterms:modified>
</cp:coreProperties>
</file>