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5"/>
  </p:notesMasterIdLst>
  <p:sldIdLst>
    <p:sldId id="256" r:id="rId2"/>
    <p:sldId id="257" r:id="rId3"/>
    <p:sldId id="258" r:id="rId4"/>
    <p:sldId id="259" r:id="rId5"/>
    <p:sldId id="260" r:id="rId6"/>
    <p:sldId id="261" r:id="rId7"/>
    <p:sldId id="262" r:id="rId8"/>
    <p:sldId id="263" r:id="rId9"/>
    <p:sldId id="278" r:id="rId10"/>
    <p:sldId id="264" r:id="rId11"/>
    <p:sldId id="265" r:id="rId12"/>
    <p:sldId id="266" r:id="rId13"/>
    <p:sldId id="267" r:id="rId14"/>
    <p:sldId id="279" r:id="rId15"/>
    <p:sldId id="268" r:id="rId16"/>
    <p:sldId id="269" r:id="rId17"/>
    <p:sldId id="270" r:id="rId18"/>
    <p:sldId id="271" r:id="rId19"/>
    <p:sldId id="272" r:id="rId20"/>
    <p:sldId id="273" r:id="rId21"/>
    <p:sldId id="274" r:id="rId22"/>
    <p:sldId id="275" r:id="rId23"/>
    <p:sldId id="27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EC5EA-CE75-4581-8C90-5AA9FA7CD901}"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DB210-F20C-4B08-8DFA-FD0E90DB95E0}" type="slidenum">
              <a:rPr lang="en-US" smtClean="0"/>
              <a:t>‹#›</a:t>
            </a:fld>
            <a:endParaRPr lang="en-US"/>
          </a:p>
        </p:txBody>
      </p:sp>
    </p:spTree>
    <p:extLst>
      <p:ext uri="{BB962C8B-B14F-4D97-AF65-F5344CB8AC3E}">
        <p14:creationId xmlns:p14="http://schemas.microsoft.com/office/powerpoint/2010/main" val="113205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DB210-F20C-4B08-8DFA-FD0E90DB95E0}" type="slidenum">
              <a:rPr lang="en-US" smtClean="0"/>
              <a:t>4</a:t>
            </a:fld>
            <a:endParaRPr lang="en-US"/>
          </a:p>
        </p:txBody>
      </p:sp>
    </p:spTree>
    <p:extLst>
      <p:ext uri="{BB962C8B-B14F-4D97-AF65-F5344CB8AC3E}">
        <p14:creationId xmlns:p14="http://schemas.microsoft.com/office/powerpoint/2010/main" val="339568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DB210-F20C-4B08-8DFA-FD0E90DB95E0}" type="slidenum">
              <a:rPr lang="en-US" smtClean="0"/>
              <a:t>7</a:t>
            </a:fld>
            <a:endParaRPr lang="en-US"/>
          </a:p>
        </p:txBody>
      </p:sp>
    </p:spTree>
    <p:extLst>
      <p:ext uri="{BB962C8B-B14F-4D97-AF65-F5344CB8AC3E}">
        <p14:creationId xmlns:p14="http://schemas.microsoft.com/office/powerpoint/2010/main" val="3148363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F0109F-44F9-411D-8498-0137737F5D0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1501454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F0109F-44F9-411D-8498-0137737F5D0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967847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F0109F-44F9-411D-8498-0137737F5D0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69214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F0109F-44F9-411D-8498-0137737F5D0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558503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F0109F-44F9-411D-8498-0137737F5D0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9740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F0109F-44F9-411D-8498-0137737F5D0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2099846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0109F-44F9-411D-8498-0137737F5D0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1808821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0109F-44F9-411D-8498-0137737F5D0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1827869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0109F-44F9-411D-8498-0137737F5D0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776438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F0109F-44F9-411D-8498-0137737F5D0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322089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F0109F-44F9-411D-8498-0137737F5D0A}"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631019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F0109F-44F9-411D-8498-0137737F5D0A}"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74050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F0109F-44F9-411D-8498-0137737F5D0A}"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2117091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0109F-44F9-411D-8498-0137737F5D0A}"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365530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F0109F-44F9-411D-8498-0137737F5D0A}"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3538279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3515A-A5B8-47AE-919F-FE0F370A1FD4}" type="slidenum">
              <a:rPr lang="en-US" smtClean="0"/>
              <a:t>‹#›</a:t>
            </a:fld>
            <a:endParaRPr lang="en-US"/>
          </a:p>
        </p:txBody>
      </p:sp>
      <p:sp>
        <p:nvSpPr>
          <p:cNvPr id="5" name="Date Placeholder 4"/>
          <p:cNvSpPr>
            <a:spLocks noGrp="1"/>
          </p:cNvSpPr>
          <p:nvPr>
            <p:ph type="dt" sz="half" idx="10"/>
          </p:nvPr>
        </p:nvSpPr>
        <p:spPr/>
        <p:txBody>
          <a:bodyPr/>
          <a:lstStyle/>
          <a:p>
            <a:fld id="{D2F0109F-44F9-411D-8498-0137737F5D0A}" type="datetimeFigureOut">
              <a:rPr lang="en-US" smtClean="0"/>
              <a:t>10/3/2025</a:t>
            </a:fld>
            <a:endParaRPr lang="en-US"/>
          </a:p>
        </p:txBody>
      </p:sp>
    </p:spTree>
    <p:extLst>
      <p:ext uri="{BB962C8B-B14F-4D97-AF65-F5344CB8AC3E}">
        <p14:creationId xmlns:p14="http://schemas.microsoft.com/office/powerpoint/2010/main" val="1327714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F0109F-44F9-411D-8498-0137737F5D0A}" type="datetimeFigureOut">
              <a:rPr lang="en-US" smtClean="0"/>
              <a:t>10/3/2025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743515A-A5B8-47AE-919F-FE0F370A1FD4}" type="slidenum">
              <a:rPr lang="en-US" smtClean="0"/>
              <a:t>‹#›</a:t>
            </a:fld>
            <a:endParaRPr lang="en-US"/>
          </a:p>
        </p:txBody>
      </p:sp>
    </p:spTree>
    <p:extLst>
      <p:ext uri="{BB962C8B-B14F-4D97-AF65-F5344CB8AC3E}">
        <p14:creationId xmlns:p14="http://schemas.microsoft.com/office/powerpoint/2010/main" val="145349604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221C8DB-A357-2573-A6A9-6C663715CFA5}"/>
              </a:ext>
            </a:extLst>
          </p:cNvPr>
          <p:cNvGraphicFramePr>
            <a:graphicFrameLocks noGrp="1"/>
          </p:cNvGraphicFramePr>
          <p:nvPr>
            <p:extLst>
              <p:ext uri="{D42A27DB-BD31-4B8C-83A1-F6EECF244321}">
                <p14:modId xmlns:p14="http://schemas.microsoft.com/office/powerpoint/2010/main" val="1050361626"/>
              </p:ext>
            </p:extLst>
          </p:nvPr>
        </p:nvGraphicFramePr>
        <p:xfrm>
          <a:off x="1887793" y="250723"/>
          <a:ext cx="8450825" cy="1614943"/>
        </p:xfrm>
        <a:graphic>
          <a:graphicData uri="http://schemas.openxmlformats.org/drawingml/2006/table">
            <a:tbl>
              <a:tblPr>
                <a:tableStyleId>{5C22544A-7EE6-4342-B048-85BDC9FD1C3A}</a:tableStyleId>
              </a:tblPr>
              <a:tblGrid>
                <a:gridCol w="8450825">
                  <a:extLst>
                    <a:ext uri="{9D8B030D-6E8A-4147-A177-3AD203B41FA5}">
                      <a16:colId xmlns:a16="http://schemas.microsoft.com/office/drawing/2014/main" val="2034797124"/>
                    </a:ext>
                  </a:extLst>
                </a:gridCol>
              </a:tblGrid>
              <a:tr h="1614943">
                <a:tc>
                  <a:txBody>
                    <a:bodyPr/>
                    <a:lstStyle/>
                    <a:p>
                      <a:pPr algn="l">
                        <a:lnSpc>
                          <a:spcPts val="2495"/>
                        </a:lnSpc>
                        <a:spcBef>
                          <a:spcPts val="600"/>
                        </a:spcBef>
                        <a:spcAft>
                          <a:spcPts val="1200"/>
                        </a:spcAft>
                      </a:pPr>
                      <a:endParaRPr lang="en-US" sz="3600" kern="100" dirty="0">
                        <a:effectLst/>
                        <a:latin typeface="Times New Roman" panose="02020603050405020304" pitchFamily="18" charset="0"/>
                        <a:cs typeface="Times New Roman" panose="02020603050405020304" pitchFamily="18" charset="0"/>
                      </a:endParaRPr>
                    </a:p>
                    <a:p>
                      <a:pPr algn="ctr">
                        <a:lnSpc>
                          <a:spcPts val="2495"/>
                        </a:lnSpc>
                        <a:spcBef>
                          <a:spcPts val="600"/>
                        </a:spcBef>
                        <a:spcAft>
                          <a:spcPts val="1200"/>
                        </a:spcAft>
                      </a:pPr>
                      <a:r>
                        <a:rPr lang="en-US" sz="3600" b="1" u="sng" kern="100" dirty="0" err="1">
                          <a:solidFill>
                            <a:srgbClr val="FFFF00"/>
                          </a:solidFill>
                          <a:effectLst/>
                          <a:latin typeface="Times New Roman" panose="02020603050405020304" pitchFamily="18" charset="0"/>
                          <a:cs typeface="Times New Roman" panose="02020603050405020304" pitchFamily="18" charset="0"/>
                        </a:rPr>
                        <a:t>Chủ</a:t>
                      </a:r>
                      <a:r>
                        <a:rPr lang="en-US" sz="3600" b="1" u="sng" kern="100" dirty="0">
                          <a:solidFill>
                            <a:srgbClr val="FFFF00"/>
                          </a:solidFill>
                          <a:effectLst/>
                          <a:latin typeface="Times New Roman" panose="02020603050405020304" pitchFamily="18" charset="0"/>
                          <a:cs typeface="Times New Roman" panose="02020603050405020304" pitchFamily="18" charset="0"/>
                        </a:rPr>
                        <a:t> </a:t>
                      </a:r>
                      <a:r>
                        <a:rPr lang="en-US" sz="3600" b="1" u="sng" kern="100" dirty="0" err="1">
                          <a:solidFill>
                            <a:srgbClr val="FFFF00"/>
                          </a:solidFill>
                          <a:effectLst/>
                          <a:latin typeface="Times New Roman" panose="02020603050405020304" pitchFamily="18" charset="0"/>
                          <a:cs typeface="Times New Roman" panose="02020603050405020304" pitchFamily="18" charset="0"/>
                        </a:rPr>
                        <a:t>đề</a:t>
                      </a:r>
                      <a:r>
                        <a:rPr lang="en-US" sz="3600" b="1" u="sng" kern="100" dirty="0">
                          <a:solidFill>
                            <a:srgbClr val="FFFF00"/>
                          </a:solidFill>
                          <a:effectLst/>
                          <a:latin typeface="Times New Roman" panose="02020603050405020304" pitchFamily="18" charset="0"/>
                          <a:cs typeface="Times New Roman" panose="02020603050405020304" pitchFamily="18" charset="0"/>
                        </a:rPr>
                        <a:t> 2: </a:t>
                      </a:r>
                      <a:r>
                        <a:rPr lang="en-US" sz="3600" b="1" kern="100" dirty="0">
                          <a:solidFill>
                            <a:srgbClr val="FFFF00"/>
                          </a:solidFill>
                          <a:effectLst/>
                          <a:latin typeface="Times New Roman" panose="02020603050405020304" pitchFamily="18" charset="0"/>
                          <a:cs typeface="Times New Roman" panose="02020603050405020304" pitchFamily="18" charset="0"/>
                        </a:rPr>
                        <a:t>TÍN NGƯỠNG</a:t>
                      </a:r>
                      <a:r>
                        <a:rPr lang="en-US" sz="3600" b="1" kern="100" spc="-50" dirty="0">
                          <a:solidFill>
                            <a:srgbClr val="FFFF00"/>
                          </a:solidFill>
                          <a:effectLst/>
                          <a:latin typeface="Times New Roman" panose="02020603050405020304" pitchFamily="18" charset="0"/>
                          <a:cs typeface="Times New Roman" panose="02020603050405020304" pitchFamily="18" charset="0"/>
                        </a:rPr>
                        <a:t> </a:t>
                      </a:r>
                      <a:r>
                        <a:rPr lang="en-US" sz="3600" b="1" kern="100" spc="-140" dirty="0">
                          <a:solidFill>
                            <a:srgbClr val="FFFF00"/>
                          </a:solidFill>
                          <a:effectLst/>
                          <a:latin typeface="Times New Roman" panose="02020603050405020304" pitchFamily="18" charset="0"/>
                          <a:cs typeface="Times New Roman" panose="02020603050405020304" pitchFamily="18" charset="0"/>
                        </a:rPr>
                        <a:t>VÀ</a:t>
                      </a:r>
                      <a:r>
                        <a:rPr lang="en-US" sz="3600" b="1" kern="100" spc="55" dirty="0">
                          <a:solidFill>
                            <a:srgbClr val="FFFF00"/>
                          </a:solidFill>
                          <a:effectLst/>
                          <a:latin typeface="Times New Roman" panose="02020603050405020304" pitchFamily="18" charset="0"/>
                          <a:cs typeface="Times New Roman" panose="02020603050405020304" pitchFamily="18" charset="0"/>
                        </a:rPr>
                        <a:t> </a:t>
                      </a:r>
                      <a:r>
                        <a:rPr lang="en-US" sz="3600" b="1" kern="100" spc="-10" dirty="0">
                          <a:solidFill>
                            <a:srgbClr val="FFFF00"/>
                          </a:solidFill>
                          <a:effectLst/>
                          <a:latin typeface="Times New Roman" panose="02020603050405020304" pitchFamily="18" charset="0"/>
                          <a:cs typeface="Times New Roman" panose="02020603050405020304" pitchFamily="18" charset="0"/>
                        </a:rPr>
                        <a:t>TÔN</a:t>
                      </a:r>
                      <a:r>
                        <a:rPr lang="en-US" sz="3600" b="1" kern="100" spc="10" dirty="0">
                          <a:solidFill>
                            <a:srgbClr val="FFFF00"/>
                          </a:solidFill>
                          <a:effectLst/>
                          <a:latin typeface="Times New Roman" panose="02020603050405020304" pitchFamily="18" charset="0"/>
                          <a:cs typeface="Times New Roman" panose="02020603050405020304" pitchFamily="18" charset="0"/>
                        </a:rPr>
                        <a:t> </a:t>
                      </a:r>
                      <a:r>
                        <a:rPr lang="en-US" sz="3600" b="1" kern="100" spc="-15" dirty="0">
                          <a:solidFill>
                            <a:srgbClr val="FFFF00"/>
                          </a:solidFill>
                          <a:effectLst/>
                          <a:latin typeface="Times New Roman" panose="02020603050405020304" pitchFamily="18" charset="0"/>
                          <a:cs typeface="Times New Roman" panose="02020603050405020304" pitchFamily="18" charset="0"/>
                        </a:rPr>
                        <a:t>GIÁO</a:t>
                      </a:r>
                      <a:endParaRPr lang="en-US" sz="3600" b="1" kern="100" dirty="0">
                        <a:solidFill>
                          <a:srgbClr val="FFFF00"/>
                        </a:solidFill>
                        <a:effectLst/>
                        <a:latin typeface="Times New Roman" panose="02020603050405020304" pitchFamily="18" charset="0"/>
                        <a:cs typeface="Times New Roman" panose="02020603050405020304" pitchFamily="18" charset="0"/>
                      </a:endParaRPr>
                    </a:p>
                    <a:p>
                      <a:pPr marL="135255" algn="ctr">
                        <a:lnSpc>
                          <a:spcPts val="2200"/>
                        </a:lnSpc>
                        <a:spcBef>
                          <a:spcPts val="600"/>
                        </a:spcBef>
                        <a:spcAft>
                          <a:spcPts val="1200"/>
                        </a:spcAft>
                      </a:pPr>
                      <a:r>
                        <a:rPr lang="en-US" sz="3600" b="1" kern="100" dirty="0">
                          <a:solidFill>
                            <a:srgbClr val="FFFF00"/>
                          </a:solidFill>
                          <a:effectLst/>
                          <a:latin typeface="Times New Roman" panose="02020603050405020304" pitchFamily="18" charset="0"/>
                          <a:cs typeface="Times New Roman" panose="02020603050405020304" pitchFamily="18" charset="0"/>
                        </a:rPr>
                        <a:t>Ở</a:t>
                      </a:r>
                      <a:r>
                        <a:rPr lang="en-US" sz="3600" b="1" kern="100" spc="-40" dirty="0">
                          <a:solidFill>
                            <a:srgbClr val="FFFF00"/>
                          </a:solidFill>
                          <a:effectLst/>
                          <a:latin typeface="Times New Roman" panose="02020603050405020304" pitchFamily="18" charset="0"/>
                          <a:cs typeface="Times New Roman" panose="02020603050405020304" pitchFamily="18" charset="0"/>
                        </a:rPr>
                        <a:t> </a:t>
                      </a:r>
                      <a:r>
                        <a:rPr lang="en-US" sz="3600" b="1" kern="100" dirty="0">
                          <a:solidFill>
                            <a:srgbClr val="FFFF00"/>
                          </a:solidFill>
                          <a:effectLst/>
                          <a:latin typeface="Times New Roman" panose="02020603050405020304" pitchFamily="18" charset="0"/>
                          <a:cs typeface="Times New Roman" panose="02020603050405020304" pitchFamily="18" charset="0"/>
                        </a:rPr>
                        <a:t>THÀNH PHỐ </a:t>
                      </a:r>
                      <a:r>
                        <a:rPr lang="en-US" sz="3600" b="1" kern="100" spc="-45" dirty="0">
                          <a:solidFill>
                            <a:srgbClr val="FFFF00"/>
                          </a:solidFill>
                          <a:effectLst/>
                          <a:latin typeface="Times New Roman" panose="02020603050405020304" pitchFamily="18" charset="0"/>
                          <a:cs typeface="Times New Roman" panose="02020603050405020304" pitchFamily="18" charset="0"/>
                        </a:rPr>
                        <a:t>ĐÀ</a:t>
                      </a:r>
                      <a:r>
                        <a:rPr lang="en-US" sz="3600" b="1" kern="100" dirty="0">
                          <a:solidFill>
                            <a:srgbClr val="FFFF00"/>
                          </a:solidFill>
                          <a:effectLst/>
                          <a:latin typeface="Times New Roman" panose="02020603050405020304" pitchFamily="18" charset="0"/>
                          <a:cs typeface="Times New Roman" panose="02020603050405020304" pitchFamily="18" charset="0"/>
                        </a:rPr>
                        <a:t> NẴNG</a:t>
                      </a:r>
                      <a:endParaRPr lang="en-US" sz="3600" b="1" kern="1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rgbClr val="00B050"/>
                    </a:solidFill>
                  </a:tcPr>
                </a:tc>
                <a:extLst>
                  <a:ext uri="{0D108BD9-81ED-4DB2-BD59-A6C34878D82A}">
                    <a16:rowId xmlns:a16="http://schemas.microsoft.com/office/drawing/2014/main" val="1287079210"/>
                  </a:ext>
                </a:extLst>
              </a:tr>
            </a:tbl>
          </a:graphicData>
        </a:graphic>
      </p:graphicFrame>
      <p:pic>
        <p:nvPicPr>
          <p:cNvPr id="1026" name="Picture 2" descr="Lễ Hội Nghinh Ông – Nghi Lễ Tâm Linh Thiêng Liêng Của Ngư Dân Biển Việt">
            <a:extLst>
              <a:ext uri="{FF2B5EF4-FFF2-40B4-BE49-F238E27FC236}">
                <a16:creationId xmlns:a16="http://schemas.microsoft.com/office/drawing/2014/main" id="{F2424B29-D39A-A494-A76F-C206A58CE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6723"/>
            <a:ext cx="6463379" cy="43212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n tỏa Tín ngưỡng thờ cúng Hùng Vương">
            <a:extLst>
              <a:ext uri="{FF2B5EF4-FFF2-40B4-BE49-F238E27FC236}">
                <a16:creationId xmlns:a16="http://schemas.microsoft.com/office/drawing/2014/main" id="{1967CBEF-9F90-7EC7-B82D-3E7E67AA6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277" y="2374490"/>
            <a:ext cx="5738352" cy="43212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C77BEB5-EC5F-4D0C-A18B-F1B2BE78D416}"/>
              </a:ext>
            </a:extLst>
          </p:cNvPr>
          <p:cNvSpPr txBox="1"/>
          <p:nvPr/>
        </p:nvSpPr>
        <p:spPr>
          <a:xfrm>
            <a:off x="427704" y="6376444"/>
            <a:ext cx="3377380" cy="461665"/>
          </a:xfrm>
          <a:prstGeom prst="rect">
            <a:avLst/>
          </a:prstGeom>
          <a:solidFill>
            <a:schemeClr val="bg1"/>
          </a:solidFill>
        </p:spPr>
        <p:txBody>
          <a:bodyPr wrap="square" rtlCol="0">
            <a:spAutoFit/>
          </a:bodyPr>
          <a:lstStyle/>
          <a:p>
            <a:r>
              <a:rPr lang="en-US" sz="2400" dirty="0" err="1"/>
              <a:t>Thờ</a:t>
            </a:r>
            <a:r>
              <a:rPr lang="en-US" sz="2400" dirty="0"/>
              <a:t> </a:t>
            </a:r>
            <a:r>
              <a:rPr lang="en-US" sz="2400" dirty="0" err="1"/>
              <a:t>cúng</a:t>
            </a:r>
            <a:r>
              <a:rPr lang="en-US" sz="2400" dirty="0"/>
              <a:t> </a:t>
            </a:r>
            <a:r>
              <a:rPr lang="en-US" sz="2400" dirty="0" err="1"/>
              <a:t>Nghinh</a:t>
            </a:r>
            <a:r>
              <a:rPr lang="en-US" sz="2400" dirty="0"/>
              <a:t> </a:t>
            </a:r>
            <a:r>
              <a:rPr lang="en-US" sz="2400" dirty="0" err="1"/>
              <a:t>Ông</a:t>
            </a:r>
            <a:endParaRPr lang="en-US" sz="2400" dirty="0"/>
          </a:p>
        </p:txBody>
      </p:sp>
      <p:sp>
        <p:nvSpPr>
          <p:cNvPr id="9" name="TextBox 8">
            <a:extLst>
              <a:ext uri="{FF2B5EF4-FFF2-40B4-BE49-F238E27FC236}">
                <a16:creationId xmlns:a16="http://schemas.microsoft.com/office/drawing/2014/main" id="{0906E408-1C59-C5BC-1619-F41A3A74D7F6}"/>
              </a:ext>
            </a:extLst>
          </p:cNvPr>
          <p:cNvSpPr txBox="1"/>
          <p:nvPr/>
        </p:nvSpPr>
        <p:spPr>
          <a:xfrm>
            <a:off x="6891083" y="6234102"/>
            <a:ext cx="3377380" cy="461665"/>
          </a:xfrm>
          <a:prstGeom prst="rect">
            <a:avLst/>
          </a:prstGeom>
          <a:solidFill>
            <a:schemeClr val="bg1"/>
          </a:solidFill>
        </p:spPr>
        <p:txBody>
          <a:bodyPr wrap="square" rtlCol="0">
            <a:spAutoFit/>
          </a:bodyPr>
          <a:lstStyle/>
          <a:p>
            <a:r>
              <a:rPr lang="en-US" sz="2400" dirty="0" err="1"/>
              <a:t>Thờ</a:t>
            </a:r>
            <a:r>
              <a:rPr lang="en-US" sz="2400" dirty="0"/>
              <a:t> </a:t>
            </a:r>
            <a:r>
              <a:rPr lang="en-US" sz="2400" dirty="0" err="1"/>
              <a:t>cúng</a:t>
            </a:r>
            <a:r>
              <a:rPr lang="en-US" sz="2400" dirty="0"/>
              <a:t> </a:t>
            </a:r>
            <a:r>
              <a:rPr lang="en-US" sz="2400" dirty="0" err="1"/>
              <a:t>Vua</a:t>
            </a:r>
            <a:r>
              <a:rPr lang="en-US" sz="2400" dirty="0"/>
              <a:t> </a:t>
            </a:r>
            <a:r>
              <a:rPr lang="en-US" sz="2400" dirty="0" err="1"/>
              <a:t>Hùng</a:t>
            </a:r>
            <a:endParaRPr lang="en-US" sz="2400" dirty="0"/>
          </a:p>
        </p:txBody>
      </p:sp>
    </p:spTree>
    <p:extLst>
      <p:ext uri="{BB962C8B-B14F-4D97-AF65-F5344CB8AC3E}">
        <p14:creationId xmlns:p14="http://schemas.microsoft.com/office/powerpoint/2010/main" val="36637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par>
                                <p:cTn id="14" presetID="22" presetClass="entr" presetSubtype="4"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3791-4366-DD39-7408-BB19183635D8}"/>
              </a:ext>
            </a:extLst>
          </p:cNvPr>
          <p:cNvSpPr>
            <a:spLocks noGrp="1"/>
          </p:cNvSpPr>
          <p:nvPr>
            <p:ph type="title"/>
          </p:nvPr>
        </p:nvSpPr>
        <p:spPr>
          <a:xfrm>
            <a:off x="279128" y="0"/>
            <a:ext cx="8596668" cy="1320800"/>
          </a:xfrm>
        </p:spPr>
        <p:txBody>
          <a:bodyPr/>
          <a:lstStyle/>
          <a:p>
            <a:r>
              <a:rPr lang="en-US" b="1" dirty="0">
                <a:solidFill>
                  <a:srgbClr val="002060"/>
                </a:solidFill>
                <a:latin typeface="Times New Roman" panose="02020603050405020304" pitchFamily="18" charset="0"/>
                <a:cs typeface="Times New Roman" panose="02020603050405020304" pitchFamily="18" charset="0"/>
              </a:rPr>
              <a:t>c) </a:t>
            </a:r>
            <a:r>
              <a:rPr lang="en-US" b="1" dirty="0" err="1">
                <a:solidFill>
                  <a:srgbClr val="002060"/>
                </a:solidFill>
                <a:latin typeface="Times New Roman" panose="02020603050405020304" pitchFamily="18" charset="0"/>
                <a:cs typeface="Times New Roman" panose="02020603050405020304" pitchFamily="18" charset="0"/>
              </a:rPr>
              <a:t>Thờ</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anh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hùng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nghĩa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sĩ</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EDBE1F9-9DB2-DD53-0B5A-1015F1F0FDFA}"/>
              </a:ext>
            </a:extLst>
          </p:cNvPr>
          <p:cNvSpPr txBox="1"/>
          <p:nvPr/>
        </p:nvSpPr>
        <p:spPr>
          <a:xfrm>
            <a:off x="279128" y="660400"/>
            <a:ext cx="11440924" cy="1569660"/>
          </a:xfrm>
          <a:prstGeom prst="rect">
            <a:avLst/>
          </a:prstGeom>
          <a:solidFill>
            <a:schemeClr val="bg1"/>
          </a:solidFill>
        </p:spPr>
        <p:txBody>
          <a:bodyPr wrap="square">
            <a:spAutoFit/>
          </a:bodyPr>
          <a:lstStyle/>
          <a:p>
            <a:r>
              <a:rPr lang="en-US"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hể hiện rõ nét qua việc thờ</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cúng các anh hùng nghĩa sĩ t</a:t>
            </a:r>
            <a:r>
              <a:rPr lang="en-US" sz="3200" dirty="0">
                <a:latin typeface="Times New Roman" panose="02020603050405020304" pitchFamily="18" charset="0"/>
                <a:cs typeface="Times New Roman" panose="02020603050405020304" pitchFamily="18" charset="0"/>
              </a:rPr>
              <a:t>ử </a:t>
            </a:r>
            <a:r>
              <a:rPr lang="vi-VN" sz="3200" dirty="0">
                <a:latin typeface="Times New Roman" panose="02020603050405020304" pitchFamily="18" charset="0"/>
                <a:cs typeface="Times New Roman" panose="02020603050405020304" pitchFamily="18" charset="0"/>
              </a:rPr>
              <a:t>vong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vi-VN" sz="3200" dirty="0">
                <a:latin typeface="Times New Roman" panose="02020603050405020304" pitchFamily="18" charset="0"/>
                <a:cs typeface="Times New Roman" panose="02020603050405020304" pitchFamily="18" charset="0"/>
              </a:rPr>
              <a:t>. Hằng năm, người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dân địa phương luôn chăm lo hương khói, cúng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tế, cầu siêu cho các vong linh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nghỉ</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8D65CB1-5667-FB70-ED6F-42148221FC1E}"/>
              </a:ext>
            </a:extLst>
          </p:cNvPr>
          <p:cNvPicPr>
            <a:picLocks noChangeAspect="1"/>
          </p:cNvPicPr>
          <p:nvPr/>
        </p:nvPicPr>
        <p:blipFill>
          <a:blip r:embed="rId2"/>
          <a:stretch>
            <a:fillRect/>
          </a:stretch>
        </p:blipFill>
        <p:spPr>
          <a:xfrm>
            <a:off x="279128" y="2599402"/>
            <a:ext cx="5369504" cy="4022623"/>
          </a:xfrm>
          <a:prstGeom prst="rect">
            <a:avLst/>
          </a:prstGeom>
        </p:spPr>
      </p:pic>
      <p:pic>
        <p:nvPicPr>
          <p:cNvPr id="7" name="Picture 6">
            <a:extLst>
              <a:ext uri="{FF2B5EF4-FFF2-40B4-BE49-F238E27FC236}">
                <a16:creationId xmlns:a16="http://schemas.microsoft.com/office/drawing/2014/main" id="{5C9B1FC9-FE89-7735-E7C1-05231D348BFC}"/>
              </a:ext>
            </a:extLst>
          </p:cNvPr>
          <p:cNvPicPr>
            <a:picLocks noChangeAspect="1"/>
          </p:cNvPicPr>
          <p:nvPr/>
        </p:nvPicPr>
        <p:blipFill>
          <a:blip r:embed="rId3"/>
          <a:stretch>
            <a:fillRect/>
          </a:stretch>
        </p:blipFill>
        <p:spPr>
          <a:xfrm>
            <a:off x="5805027" y="2192900"/>
            <a:ext cx="5915025" cy="4429125"/>
          </a:xfrm>
          <a:prstGeom prst="rect">
            <a:avLst/>
          </a:prstGeom>
        </p:spPr>
      </p:pic>
    </p:spTree>
    <p:extLst>
      <p:ext uri="{BB962C8B-B14F-4D97-AF65-F5344CB8AC3E}">
        <p14:creationId xmlns:p14="http://schemas.microsoft.com/office/powerpoint/2010/main" val="46614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DD67-756C-B676-D55E-BB330B6FF385}"/>
              </a:ext>
            </a:extLst>
          </p:cNvPr>
          <p:cNvSpPr>
            <a:spLocks noGrp="1"/>
          </p:cNvSpPr>
          <p:nvPr>
            <p:ph type="title"/>
          </p:nvPr>
        </p:nvSpPr>
        <p:spPr>
          <a:xfrm>
            <a:off x="500353" y="170763"/>
            <a:ext cx="8596668" cy="1320800"/>
          </a:xfrm>
        </p:spPr>
        <p:txBody>
          <a:bodyPr/>
          <a:lstStyle/>
          <a:p>
            <a:r>
              <a:rPr lang="vi-VN" b="1" dirty="0">
                <a:solidFill>
                  <a:srgbClr val="002060"/>
                </a:solidFill>
                <a:latin typeface="Times New Roman" panose="02020603050405020304" pitchFamily="18" charset="0"/>
                <a:cs typeface="Times New Roman" panose="02020603050405020304" pitchFamily="18" charset="0"/>
              </a:rPr>
              <a:t>d) Thờ cá Ông (Ông ngư)</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0CF012C-569F-8320-69F3-71E701EA878A}"/>
              </a:ext>
            </a:extLst>
          </p:cNvPr>
          <p:cNvSpPr txBox="1"/>
          <p:nvPr/>
        </p:nvSpPr>
        <p:spPr>
          <a:xfrm>
            <a:off x="383457" y="874455"/>
            <a:ext cx="11308190" cy="2062103"/>
          </a:xfrm>
          <a:prstGeom prst="rect">
            <a:avLst/>
          </a:prstGeom>
          <a:solidFill>
            <a:schemeClr val="bg1"/>
          </a:solidFill>
        </p:spPr>
        <p:txBody>
          <a:bodyPr wrap="square">
            <a:spAutoFit/>
          </a:bodyPr>
          <a:lstStyle/>
          <a:p>
            <a:r>
              <a:rPr lang="vi-VN" sz="3200" dirty="0">
                <a:latin typeface="Times New Roman" panose="02020603050405020304" pitchFamily="18" charset="0"/>
                <a:cs typeface="Times New Roman" panose="02020603050405020304" pitchFamily="18" charset="0"/>
              </a:rPr>
              <a:t>Trong tâm thức ngư dân vùng biển từ đèo Ngang trở vào, trong đó</a:t>
            </a:r>
          </a:p>
          <a:p>
            <a:r>
              <a:rPr lang="vi-VN" sz="3200" dirty="0">
                <a:latin typeface="Times New Roman" panose="02020603050405020304" pitchFamily="18" charset="0"/>
                <a:cs typeface="Times New Roman" panose="02020603050405020304" pitchFamily="18" charset="0"/>
              </a:rPr>
              <a:t>có ngư dân Đà </a:t>
            </a:r>
            <a:r>
              <a:rPr lang="vi-VN" sz="3200" dirty="0" err="1">
                <a:latin typeface="Times New Roman" panose="02020603050405020304" pitchFamily="18" charset="0"/>
                <a:cs typeface="Times New Roman" panose="02020603050405020304" pitchFamily="18" charset="0"/>
              </a:rPr>
              <a:t>Nẵng</a:t>
            </a:r>
            <a:r>
              <a:rPr lang="vi-VN" sz="3200" dirty="0">
                <a:latin typeface="Times New Roman" panose="02020603050405020304" pitchFamily="18" charset="0"/>
                <a:cs typeface="Times New Roman" panose="02020603050405020304" pitchFamily="18" charset="0"/>
              </a:rPr>
              <a:t>, đặt tin tưởng vào loài cá voi vừa “hiền” vừa “thiêng” mà gọi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một cách kính trọng là cá Ông, dù sự cứu người đi biển của cá voi có bóng dáng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huyền thoại nhiều hơn là hiện thực.</a:t>
            </a:r>
          </a:p>
        </p:txBody>
      </p:sp>
      <p:pic>
        <p:nvPicPr>
          <p:cNvPr id="6" name="Picture 5">
            <a:extLst>
              <a:ext uri="{FF2B5EF4-FFF2-40B4-BE49-F238E27FC236}">
                <a16:creationId xmlns:a16="http://schemas.microsoft.com/office/drawing/2014/main" id="{6BF9D503-E6D0-71E5-9D42-369B671CE7BA}"/>
              </a:ext>
            </a:extLst>
          </p:cNvPr>
          <p:cNvPicPr>
            <a:picLocks noChangeAspect="1"/>
          </p:cNvPicPr>
          <p:nvPr/>
        </p:nvPicPr>
        <p:blipFill>
          <a:blip r:embed="rId2"/>
          <a:stretch>
            <a:fillRect/>
          </a:stretch>
        </p:blipFill>
        <p:spPr>
          <a:xfrm>
            <a:off x="103239" y="2936558"/>
            <a:ext cx="6548284" cy="3921442"/>
          </a:xfrm>
          <a:prstGeom prst="rect">
            <a:avLst/>
          </a:prstGeom>
        </p:spPr>
      </p:pic>
      <p:sp>
        <p:nvSpPr>
          <p:cNvPr id="7" name="TextBox 6">
            <a:extLst>
              <a:ext uri="{FF2B5EF4-FFF2-40B4-BE49-F238E27FC236}">
                <a16:creationId xmlns:a16="http://schemas.microsoft.com/office/drawing/2014/main" id="{02E66407-E914-2B52-A857-CCC0BF1CE2EF}"/>
              </a:ext>
            </a:extLst>
          </p:cNvPr>
          <p:cNvSpPr txBox="1"/>
          <p:nvPr/>
        </p:nvSpPr>
        <p:spPr>
          <a:xfrm>
            <a:off x="1661924" y="6396335"/>
            <a:ext cx="3283430" cy="461665"/>
          </a:xfrm>
          <a:prstGeom prst="rect">
            <a:avLst/>
          </a:prstGeom>
          <a:solidFill>
            <a:schemeClr val="bg1"/>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a:t>
            </a:r>
            <a:r>
              <a:rPr lang="en-US" sz="2400" dirty="0">
                <a:latin typeface="Times New Roman" panose="02020603050405020304" pitchFamily="18" charset="0"/>
                <a:cs typeface="Times New Roman" panose="02020603050405020304" pitchFamily="18" charset="0"/>
              </a:rPr>
              <a:t> ở Nam Ô</a:t>
            </a:r>
          </a:p>
        </p:txBody>
      </p:sp>
      <p:pic>
        <p:nvPicPr>
          <p:cNvPr id="8" name="Picture 7">
            <a:extLst>
              <a:ext uri="{FF2B5EF4-FFF2-40B4-BE49-F238E27FC236}">
                <a16:creationId xmlns:a16="http://schemas.microsoft.com/office/drawing/2014/main" id="{767BA523-151F-C99F-49A0-F75DDE8BB03E}"/>
              </a:ext>
            </a:extLst>
          </p:cNvPr>
          <p:cNvPicPr>
            <a:picLocks noChangeAspect="1"/>
          </p:cNvPicPr>
          <p:nvPr/>
        </p:nvPicPr>
        <p:blipFill>
          <a:blip r:embed="rId3"/>
          <a:stretch>
            <a:fillRect/>
          </a:stretch>
        </p:blipFill>
        <p:spPr>
          <a:xfrm>
            <a:off x="6504039" y="2936559"/>
            <a:ext cx="5762660" cy="3921442"/>
          </a:xfrm>
          <a:prstGeom prst="rect">
            <a:avLst/>
          </a:prstGeom>
        </p:spPr>
      </p:pic>
      <p:sp>
        <p:nvSpPr>
          <p:cNvPr id="9" name="TextBox 8">
            <a:extLst>
              <a:ext uri="{FF2B5EF4-FFF2-40B4-BE49-F238E27FC236}">
                <a16:creationId xmlns:a16="http://schemas.microsoft.com/office/drawing/2014/main" id="{4FD5EAC9-B779-7519-E894-89A8DD99A042}"/>
              </a:ext>
            </a:extLst>
          </p:cNvPr>
          <p:cNvSpPr txBox="1"/>
          <p:nvPr/>
        </p:nvSpPr>
        <p:spPr>
          <a:xfrm>
            <a:off x="7217560" y="6225571"/>
            <a:ext cx="3908050" cy="461665"/>
          </a:xfrm>
          <a:prstGeom prst="rect">
            <a:avLst/>
          </a:prstGeom>
          <a:solidFill>
            <a:schemeClr val="bg1"/>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a:t>
            </a:r>
            <a:r>
              <a:rPr lang="en-US" sz="2400" dirty="0">
                <a:latin typeface="Times New Roman" panose="02020603050405020304" pitchFamily="18" charset="0"/>
                <a:cs typeface="Times New Roman" panose="02020603050405020304" pitchFamily="18" charset="0"/>
              </a:rPr>
              <a:t> ở Duy Vinh</a:t>
            </a:r>
          </a:p>
        </p:txBody>
      </p:sp>
    </p:spTree>
    <p:extLst>
      <p:ext uri="{BB962C8B-B14F-4D97-AF65-F5344CB8AC3E}">
        <p14:creationId xmlns:p14="http://schemas.microsoft.com/office/powerpoint/2010/main" val="377772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8EA3-EA16-740B-2304-A784CAD22B55}"/>
              </a:ext>
            </a:extLst>
          </p:cNvPr>
          <p:cNvSpPr>
            <a:spLocks noGrp="1"/>
          </p:cNvSpPr>
          <p:nvPr>
            <p:ph type="title"/>
          </p:nvPr>
        </p:nvSpPr>
        <p:spPr>
          <a:xfrm>
            <a:off x="352869" y="156238"/>
            <a:ext cx="8596668" cy="1320800"/>
          </a:xfrm>
        </p:spPr>
        <p:txBody>
          <a:bodyPr/>
          <a:lstStyle/>
          <a:p>
            <a:r>
              <a:rPr lang="pt-BR" b="1" dirty="0">
                <a:solidFill>
                  <a:srgbClr val="002060"/>
                </a:solidFill>
                <a:latin typeface="Times New Roman" panose="02020603050405020304" pitchFamily="18" charset="0"/>
                <a:cs typeface="Times New Roman" panose="02020603050405020304" pitchFamily="18" charset="0"/>
              </a:rPr>
              <a:t>e) Thờ cô hồn (âm linh)</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1A05951-CCAE-6410-2774-6C9A2CD219CC}"/>
              </a:ext>
            </a:extLst>
          </p:cNvPr>
          <p:cNvSpPr txBox="1"/>
          <p:nvPr/>
        </p:nvSpPr>
        <p:spPr>
          <a:xfrm>
            <a:off x="352869" y="940109"/>
            <a:ext cx="11577484" cy="2062103"/>
          </a:xfrm>
          <a:prstGeom prst="rect">
            <a:avLst/>
          </a:prstGeom>
          <a:solidFill>
            <a:schemeClr val="bg1"/>
          </a:solid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Trong các miếu thờ, cô hồn phần lớn là những người chết không</a:t>
            </a:r>
          </a:p>
          <a:p>
            <a:r>
              <a:rPr lang="vi-VN" sz="3200" dirty="0">
                <a:latin typeface="Times New Roman" panose="02020603050405020304" pitchFamily="18" charset="0"/>
                <a:cs typeface="Times New Roman" panose="02020603050405020304" pitchFamily="18" charset="0"/>
              </a:rPr>
              <a:t>nơi nương tựa, những chiến sĩ vô danh, những ngư dân bị sóng gió vùi mất xác,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hay vong hồn của những tiền nhân không rõ danh tính đi khai phá vùng đất mới.</a:t>
            </a:r>
          </a:p>
        </p:txBody>
      </p:sp>
      <p:sp>
        <p:nvSpPr>
          <p:cNvPr id="7" name="TextBox 6">
            <a:extLst>
              <a:ext uri="{FF2B5EF4-FFF2-40B4-BE49-F238E27FC236}">
                <a16:creationId xmlns:a16="http://schemas.microsoft.com/office/drawing/2014/main" id="{92710A57-1125-0647-F8EA-1DC7A3CB4D67}"/>
              </a:ext>
            </a:extLst>
          </p:cNvPr>
          <p:cNvSpPr txBox="1"/>
          <p:nvPr/>
        </p:nvSpPr>
        <p:spPr>
          <a:xfrm>
            <a:off x="500353" y="3002212"/>
            <a:ext cx="11577484"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Tín ngưỡng thờ cúng cô hồn là nét đẹp trong đời sống văn </a:t>
            </a:r>
            <a:r>
              <a:rPr lang="vi-VN" sz="3200" dirty="0" err="1">
                <a:latin typeface="Times New Roman" panose="02020603050405020304" pitchFamily="18" charset="0"/>
                <a:cs typeface="Times New Roman" panose="02020603050405020304" pitchFamily="18" charset="0"/>
              </a:rPr>
              <a:t>hoá</a:t>
            </a:r>
            <a:r>
              <a:rPr lang="vi-VN" sz="3200" dirty="0">
                <a:latin typeface="Times New Roman" panose="02020603050405020304" pitchFamily="18" charset="0"/>
                <a:cs typeface="Times New Roman" panose="02020603050405020304" pitchFamily="18" charset="0"/>
              </a:rPr>
              <a:t> tâm linh của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người dân Đà </a:t>
            </a:r>
            <a:r>
              <a:rPr lang="vi-VN" sz="3200" dirty="0" err="1">
                <a:latin typeface="Times New Roman" panose="02020603050405020304" pitchFamily="18" charset="0"/>
                <a:cs typeface="Times New Roman" panose="02020603050405020304" pitchFamily="18" charset="0"/>
              </a:rPr>
              <a:t>Nẵng</a:t>
            </a:r>
            <a:r>
              <a:rPr lang="vi-VN" sz="3200" dirty="0">
                <a:latin typeface="Times New Roman" panose="02020603050405020304" pitchFamily="18" charset="0"/>
                <a:cs typeface="Times New Roman" panose="02020603050405020304" pitchFamily="18" charset="0"/>
              </a:rPr>
              <a:t>, thể hiện tính nhân văn sâu sắc. </a:t>
            </a:r>
          </a:p>
        </p:txBody>
      </p:sp>
    </p:spTree>
    <p:extLst>
      <p:ext uri="{BB962C8B-B14F-4D97-AF65-F5344CB8AC3E}">
        <p14:creationId xmlns:p14="http://schemas.microsoft.com/office/powerpoint/2010/main" val="548259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9AA6-6E74-5078-2060-193119B342FA}"/>
              </a:ext>
            </a:extLst>
          </p:cNvPr>
          <p:cNvSpPr>
            <a:spLocks noGrp="1"/>
          </p:cNvSpPr>
          <p:nvPr>
            <p:ph type="title"/>
          </p:nvPr>
        </p:nvSpPr>
        <p:spPr>
          <a:xfrm>
            <a:off x="677334" y="156238"/>
            <a:ext cx="8596668" cy="1320800"/>
          </a:xfrm>
        </p:spPr>
        <p:txBody>
          <a:bodyPr/>
          <a:lstStyle/>
          <a:p>
            <a:r>
              <a:rPr lang="en-US" b="1" dirty="0">
                <a:solidFill>
                  <a:srgbClr val="002060"/>
                </a:solidFill>
                <a:latin typeface="Times New Roman" panose="02020603050405020304" pitchFamily="18" charset="0"/>
                <a:cs typeface="Times New Roman" panose="02020603050405020304" pitchFamily="18" charset="0"/>
              </a:rPr>
              <a:t>g) </a:t>
            </a:r>
            <a:r>
              <a:rPr lang="en-US" b="1" dirty="0" err="1">
                <a:solidFill>
                  <a:srgbClr val="002060"/>
                </a:solidFill>
                <a:latin typeface="Times New Roman" panose="02020603050405020304" pitchFamily="18" charset="0"/>
                <a:cs typeface="Times New Roman" panose="02020603050405020304" pitchFamily="18" charset="0"/>
              </a:rPr>
              <a:t>Thờ</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tổ</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nghề</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F84CBC7-A740-79D3-17C6-8D8A09B845D4}"/>
              </a:ext>
            </a:extLst>
          </p:cNvPr>
          <p:cNvSpPr txBox="1"/>
          <p:nvPr/>
        </p:nvSpPr>
        <p:spPr>
          <a:xfrm>
            <a:off x="264925" y="816638"/>
            <a:ext cx="11662150" cy="1569660"/>
          </a:xfrm>
          <a:prstGeom prst="rect">
            <a:avLst/>
          </a:prstGeom>
          <a:solidFill>
            <a:schemeClr val="bg1"/>
          </a:solidFill>
        </p:spPr>
        <p:txBody>
          <a:bodyPr wrap="square">
            <a:spAutoFit/>
          </a:bodyPr>
          <a:lstStyle/>
          <a:p>
            <a:r>
              <a:rPr lang="vi-VN" sz="3200" dirty="0">
                <a:latin typeface="Times New Roman" panose="02020603050405020304" pitchFamily="18" charset="0"/>
                <a:cs typeface="Times New Roman" panose="02020603050405020304" pitchFamily="18" charset="0"/>
              </a:rPr>
              <a:t>Tại Đà </a:t>
            </a:r>
            <a:r>
              <a:rPr lang="vi-VN" sz="3200" dirty="0" err="1">
                <a:latin typeface="Times New Roman" panose="02020603050405020304" pitchFamily="18" charset="0"/>
                <a:cs typeface="Times New Roman" panose="02020603050405020304" pitchFamily="18" charset="0"/>
              </a:rPr>
              <a:t>Nẵng</a:t>
            </a:r>
            <a:r>
              <a:rPr lang="vi-VN" sz="3200" dirty="0">
                <a:latin typeface="Times New Roman" panose="02020603050405020304" pitchFamily="18" charset="0"/>
                <a:cs typeface="Times New Roman" panose="02020603050405020304" pitchFamily="18" charset="0"/>
              </a:rPr>
              <a:t>, có nhiều làng nghề truyền thống lâu đời, ở đó, duy trì việc thờ</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phụng tổ nghề. Tiêu biểu là, ông tổ nghề đá được làng đá Non Nước thờ cúng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hằng năm vào ngày mồng 6 tháng Giêng Âm lịch</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1B678708-0095-4309-81FB-48D5CD4ABBD9}"/>
              </a:ext>
            </a:extLst>
          </p:cNvPr>
          <p:cNvPicPr>
            <a:picLocks noChangeAspect="1"/>
          </p:cNvPicPr>
          <p:nvPr/>
        </p:nvPicPr>
        <p:blipFill>
          <a:blip r:embed="rId2"/>
          <a:stretch>
            <a:fillRect/>
          </a:stretch>
        </p:blipFill>
        <p:spPr>
          <a:xfrm>
            <a:off x="5648632" y="2672687"/>
            <a:ext cx="6543368" cy="4029075"/>
          </a:xfrm>
          <a:prstGeom prst="rect">
            <a:avLst/>
          </a:prstGeom>
        </p:spPr>
      </p:pic>
      <p:sp>
        <p:nvSpPr>
          <p:cNvPr id="7" name="TextBox 6">
            <a:extLst>
              <a:ext uri="{FF2B5EF4-FFF2-40B4-BE49-F238E27FC236}">
                <a16:creationId xmlns:a16="http://schemas.microsoft.com/office/drawing/2014/main" id="{FF68BD97-3167-52FB-AD24-D0D0C5AF6288}"/>
              </a:ext>
            </a:extLst>
          </p:cNvPr>
          <p:cNvSpPr txBox="1"/>
          <p:nvPr/>
        </p:nvSpPr>
        <p:spPr>
          <a:xfrm>
            <a:off x="6708672" y="6160525"/>
            <a:ext cx="5483328" cy="400110"/>
          </a:xfrm>
          <a:prstGeom prst="rect">
            <a:avLst/>
          </a:prstGeom>
          <a:solidFill>
            <a:schemeClr val="bg1"/>
          </a:solid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a:t>
            </a:r>
            <a:r>
              <a:rPr lang="en-US" sz="2000" dirty="0">
                <a:latin typeface="Times New Roman" panose="02020603050405020304" pitchFamily="18" charset="0"/>
                <a:cs typeface="Times New Roman" panose="02020603050405020304" pitchFamily="18" charset="0"/>
              </a:rPr>
              <a:t> Non </a:t>
            </a:r>
            <a:r>
              <a:rPr lang="en-US" sz="2000" dirty="0" err="1">
                <a:latin typeface="Times New Roman" panose="02020603050405020304" pitchFamily="18" charset="0"/>
                <a:cs typeface="Times New Roman" panose="02020603050405020304" pitchFamily="18" charset="0"/>
              </a:rPr>
              <a:t>Nước</a:t>
            </a:r>
            <a:endParaRPr lang="en-US" sz="2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724170B-41B7-6E86-2FF5-D74D853DFA32}"/>
              </a:ext>
            </a:extLst>
          </p:cNvPr>
          <p:cNvPicPr>
            <a:picLocks noChangeAspect="1"/>
          </p:cNvPicPr>
          <p:nvPr/>
        </p:nvPicPr>
        <p:blipFill>
          <a:blip r:embed="rId3"/>
          <a:stretch>
            <a:fillRect/>
          </a:stretch>
        </p:blipFill>
        <p:spPr>
          <a:xfrm>
            <a:off x="205386" y="2828925"/>
            <a:ext cx="5295763" cy="4029075"/>
          </a:xfrm>
          <a:prstGeom prst="rect">
            <a:avLst/>
          </a:prstGeom>
        </p:spPr>
      </p:pic>
    </p:spTree>
    <p:extLst>
      <p:ext uri="{BB962C8B-B14F-4D97-AF65-F5344CB8AC3E}">
        <p14:creationId xmlns:p14="http://schemas.microsoft.com/office/powerpoint/2010/main" val="131992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2619" y="346868"/>
            <a:ext cx="9291484" cy="3539430"/>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Đạo Phật" là một tên gọi tiếng Việt của Phật giáo, một hệ thống triết lý, tôn giáo và con đường thực hành tâm linh dựa trên những lời dạy của Đức Phật Thích Ca Mâu Ni. Đạo Phật dạy về cách hiểu rõ bản chất của khổ đau, nguyên nhân của nó và con đường dẫn đến sự chấm dứt khổ đau để đạt giác ngộ. Người thực hành Đạo Phật tập trung vào việc phát triển trí tuệ, lòng từ bi, đạo đức và thực hành thiền định để sống một cuộc sống an vui và giải thoát khỏi vòng luân hồi. </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88257" y="3886298"/>
            <a:ext cx="7216878" cy="2677656"/>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Nguồn gốc và người sáng lập</a:t>
            </a:r>
          </a:p>
          <a:p>
            <a:r>
              <a:rPr lang="vi-VN" sz="2400" dirty="0">
                <a:latin typeface="Times New Roman" panose="02020603050405020304" pitchFamily="18" charset="0"/>
                <a:cs typeface="Times New Roman" panose="02020603050405020304" pitchFamily="18" charset="0"/>
              </a:rPr>
              <a:t>Đạo Phật có nguồn gốc từ Ấn Độ, xuất hiện cách đây hơn 2.500 năm. </a:t>
            </a:r>
          </a:p>
          <a:p>
            <a:r>
              <a:rPr lang="vi-VN" sz="2400" dirty="0">
                <a:latin typeface="Times New Roman" panose="02020603050405020304" pitchFamily="18" charset="0"/>
                <a:cs typeface="Times New Roman" panose="02020603050405020304" pitchFamily="18" charset="0"/>
              </a:rPr>
              <a:t>Người sáng lập là Thái tử Tất Đạt Đa Cồ Đàm (sau này trở thành Đức Phật Thích Ca Mâu Ni), một hoàng tử người Ấn Độ. </a:t>
            </a:r>
          </a:p>
          <a:p>
            <a:r>
              <a:rPr lang="vi-VN" sz="2400" dirty="0">
                <a:latin typeface="Times New Roman" panose="02020603050405020304" pitchFamily="18" charset="0"/>
                <a:cs typeface="Times New Roman" panose="02020603050405020304" pitchFamily="18" charset="0"/>
              </a:rPr>
              <a:t>Ngài đề cao trí tuệ, từ bi và sự giải thoát khỏi khổ đau.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040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CC0C-CE4C-54BC-EAEB-93ACB20DE661}"/>
              </a:ext>
            </a:extLst>
          </p:cNvPr>
          <p:cNvSpPr>
            <a:spLocks noGrp="1"/>
          </p:cNvSpPr>
          <p:nvPr>
            <p:ph type="title"/>
          </p:nvPr>
        </p:nvSpPr>
        <p:spPr>
          <a:xfrm>
            <a:off x="677334" y="156238"/>
            <a:ext cx="9322072" cy="1320800"/>
          </a:xfrm>
        </p:spPr>
        <p:txBody>
          <a:bodyPr>
            <a:normAutofit fontScale="90000"/>
          </a:bodyPr>
          <a:lstStyle/>
          <a:p>
            <a:r>
              <a:rPr lang="en-US" sz="4000" b="1" dirty="0">
                <a:solidFill>
                  <a:srgbClr val="002060"/>
                </a:solidFill>
                <a:latin typeface="Times New Roman" panose="02020603050405020304" pitchFamily="18" charset="0"/>
                <a:cs typeface="Times New Roman" panose="02020603050405020304" pitchFamily="18" charset="0"/>
              </a:rPr>
              <a:t>II. TÔN GIÁO Ở THÀNH PHỐ ĐÀ NẴNG</a:t>
            </a:r>
            <a:br>
              <a:rPr lang="en-US"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1. </a:t>
            </a:r>
            <a:r>
              <a:rPr lang="en-US" sz="4000" b="1" dirty="0" err="1">
                <a:solidFill>
                  <a:srgbClr val="002060"/>
                </a:solidFill>
                <a:latin typeface="Times New Roman" panose="02020603050405020304" pitchFamily="18" charset="0"/>
                <a:cs typeface="Times New Roman" panose="02020603050405020304" pitchFamily="18" charset="0"/>
              </a:rPr>
              <a:t>Phật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giáo</a:t>
            </a:r>
            <a:r>
              <a:rPr lang="en-US" dirty="0"/>
              <a:t/>
            </a:r>
            <a:br>
              <a:rPr lang="en-US" dirty="0"/>
            </a:br>
            <a:endParaRPr lang="en-US" dirty="0"/>
          </a:p>
        </p:txBody>
      </p:sp>
      <p:sp>
        <p:nvSpPr>
          <p:cNvPr id="3" name="Content Placeholder 2">
            <a:extLst>
              <a:ext uri="{FF2B5EF4-FFF2-40B4-BE49-F238E27FC236}">
                <a16:creationId xmlns:a16="http://schemas.microsoft.com/office/drawing/2014/main" id="{20542104-B335-5896-C37C-FE9C91598863}"/>
              </a:ext>
            </a:extLst>
          </p:cNvPr>
          <p:cNvSpPr>
            <a:spLocks noGrp="1"/>
          </p:cNvSpPr>
          <p:nvPr>
            <p:ph idx="1"/>
          </p:nvPr>
        </p:nvSpPr>
        <p:spPr>
          <a:xfrm>
            <a:off x="677334" y="1477038"/>
            <a:ext cx="10487195" cy="3880773"/>
          </a:xfrm>
        </p:spPr>
        <p:txBody>
          <a:bodyPr>
            <a:normAutofit/>
          </a:bodyPr>
          <a:lstStyle/>
          <a:p>
            <a:pPr marL="0" indent="0">
              <a:buNone/>
            </a:pP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Đạo Phật đã giữ một vị trí đáng kể trong đời sống tâm linh của người Đà </a:t>
            </a:r>
            <a:r>
              <a:rPr lang="vi-VN" sz="3200" dirty="0" err="1">
                <a:solidFill>
                  <a:schemeClr val="tx1"/>
                </a:solidFill>
                <a:latin typeface="Times New Roman" panose="02020603050405020304" pitchFamily="18" charset="0"/>
                <a:cs typeface="Times New Roman" panose="02020603050405020304" pitchFamily="18" charset="0"/>
              </a:rPr>
              <a:t>Nẵng</a:t>
            </a:r>
            <a:r>
              <a:rPr lang="vi-VN" sz="3200" dirty="0">
                <a:solidFill>
                  <a:schemeClr val="tx1"/>
                </a:solidFill>
                <a:latin typeface="Times New Roman" panose="02020603050405020304" pitchFamily="18" charset="0"/>
                <a:cs typeface="Times New Roman" panose="02020603050405020304" pitchFamily="18" charset="0"/>
              </a:rPr>
              <a:t>.</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Đạo Phật tác động đến đời sống đạo hữu và người dân thông qua các lễ hội như</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Phật đản, Vu lan,… </a:t>
            </a:r>
            <a:endParaRPr lang="en-US" sz="3200" dirty="0">
              <a:solidFill>
                <a:schemeClr val="tx1"/>
              </a:solidFill>
              <a:latin typeface="Times New Roman" panose="02020603050405020304" pitchFamily="18" charset="0"/>
              <a:cs typeface="Times New Roman" panose="02020603050405020304" pitchFamily="18" charset="0"/>
            </a:endParaRPr>
          </a:p>
          <a:p>
            <a:pPr marL="0" indent="0">
              <a:buNone/>
            </a:pP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Đặc biệt, Lễ hội Quán Thế Âm Ngũ Hành Sơn hằng năm với</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quy mô tương đối lớn làm nên nét riêng cho Đà </a:t>
            </a:r>
            <a:r>
              <a:rPr lang="vi-VN" sz="3200" dirty="0" err="1">
                <a:solidFill>
                  <a:schemeClr val="tx1"/>
                </a:solidFill>
                <a:latin typeface="Times New Roman" panose="02020603050405020304" pitchFamily="18" charset="0"/>
                <a:cs typeface="Times New Roman" panose="02020603050405020304" pitchFamily="18" charset="0"/>
              </a:rPr>
              <a:t>Nẵng</a:t>
            </a:r>
            <a:r>
              <a:rPr lang="vi-VN" sz="3200" dirty="0">
                <a:solidFill>
                  <a:schemeClr val="tx1"/>
                </a:solidFill>
                <a:latin typeface="Times New Roman" panose="02020603050405020304" pitchFamily="18" charset="0"/>
                <a:cs typeface="Times New Roman" panose="02020603050405020304" pitchFamily="18" charset="0"/>
              </a:rPr>
              <a:t> đã được xếp hạng</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Di sản văn </a:t>
            </a:r>
            <a:r>
              <a:rPr lang="vi-VN" sz="3200" dirty="0" err="1">
                <a:solidFill>
                  <a:schemeClr val="tx1"/>
                </a:solidFill>
                <a:latin typeface="Times New Roman" panose="02020603050405020304" pitchFamily="18" charset="0"/>
                <a:cs typeface="Times New Roman" panose="02020603050405020304" pitchFamily="18" charset="0"/>
              </a:rPr>
              <a:t>hoá</a:t>
            </a:r>
            <a:r>
              <a:rPr lang="vi-VN" sz="3200" dirty="0">
                <a:solidFill>
                  <a:schemeClr val="tx1"/>
                </a:solidFill>
                <a:latin typeface="Times New Roman" panose="02020603050405020304" pitchFamily="18" charset="0"/>
                <a:cs typeface="Times New Roman" panose="02020603050405020304" pitchFamily="18" charset="0"/>
              </a:rPr>
              <a:t> phi vật thể quốc gia năm 2021.</a:t>
            </a:r>
          </a:p>
          <a:p>
            <a:endParaRPr lang="en-US" dirty="0"/>
          </a:p>
        </p:txBody>
      </p:sp>
    </p:spTree>
    <p:extLst>
      <p:ext uri="{BB962C8B-B14F-4D97-AF65-F5344CB8AC3E}">
        <p14:creationId xmlns:p14="http://schemas.microsoft.com/office/powerpoint/2010/main" val="2828938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664D-5A26-69E6-555C-3EDB568695E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36A8071-F690-EE18-A203-3569E6101384}"/>
              </a:ext>
            </a:extLst>
          </p:cNvPr>
          <p:cNvPicPr>
            <a:picLocks noChangeAspect="1"/>
          </p:cNvPicPr>
          <p:nvPr/>
        </p:nvPicPr>
        <p:blipFill>
          <a:blip r:embed="rId2"/>
          <a:stretch>
            <a:fillRect/>
          </a:stretch>
        </p:blipFill>
        <p:spPr>
          <a:xfrm>
            <a:off x="132735" y="123056"/>
            <a:ext cx="5897788" cy="3195331"/>
          </a:xfrm>
          <a:prstGeom prst="rect">
            <a:avLst/>
          </a:prstGeom>
        </p:spPr>
      </p:pic>
      <p:pic>
        <p:nvPicPr>
          <p:cNvPr id="5" name="Picture 4">
            <a:extLst>
              <a:ext uri="{FF2B5EF4-FFF2-40B4-BE49-F238E27FC236}">
                <a16:creationId xmlns:a16="http://schemas.microsoft.com/office/drawing/2014/main" id="{9CDD1505-AA75-6B3A-FF79-1B710057B892}"/>
              </a:ext>
            </a:extLst>
          </p:cNvPr>
          <p:cNvPicPr>
            <a:picLocks noChangeAspect="1"/>
          </p:cNvPicPr>
          <p:nvPr/>
        </p:nvPicPr>
        <p:blipFill>
          <a:blip r:embed="rId3"/>
          <a:stretch>
            <a:fillRect/>
          </a:stretch>
        </p:blipFill>
        <p:spPr>
          <a:xfrm>
            <a:off x="6161478" y="0"/>
            <a:ext cx="5897787" cy="3195331"/>
          </a:xfrm>
          <a:prstGeom prst="rect">
            <a:avLst/>
          </a:prstGeom>
        </p:spPr>
      </p:pic>
      <p:pic>
        <p:nvPicPr>
          <p:cNvPr id="6" name="Picture 5">
            <a:extLst>
              <a:ext uri="{FF2B5EF4-FFF2-40B4-BE49-F238E27FC236}">
                <a16:creationId xmlns:a16="http://schemas.microsoft.com/office/drawing/2014/main" id="{E1F1FCBD-3B62-B3A5-7B73-9725F28031D5}"/>
              </a:ext>
            </a:extLst>
          </p:cNvPr>
          <p:cNvPicPr>
            <a:picLocks noChangeAspect="1"/>
          </p:cNvPicPr>
          <p:nvPr/>
        </p:nvPicPr>
        <p:blipFill>
          <a:blip r:embed="rId4"/>
          <a:stretch>
            <a:fillRect/>
          </a:stretch>
        </p:blipFill>
        <p:spPr>
          <a:xfrm>
            <a:off x="0" y="3318387"/>
            <a:ext cx="6331974" cy="3539613"/>
          </a:xfrm>
          <a:prstGeom prst="rect">
            <a:avLst/>
          </a:prstGeom>
        </p:spPr>
      </p:pic>
      <p:pic>
        <p:nvPicPr>
          <p:cNvPr id="7" name="Picture 6">
            <a:extLst>
              <a:ext uri="{FF2B5EF4-FFF2-40B4-BE49-F238E27FC236}">
                <a16:creationId xmlns:a16="http://schemas.microsoft.com/office/drawing/2014/main" id="{79782C84-B799-4E30-4B03-A41E8C8DE753}"/>
              </a:ext>
            </a:extLst>
          </p:cNvPr>
          <p:cNvPicPr>
            <a:picLocks noChangeAspect="1"/>
          </p:cNvPicPr>
          <p:nvPr/>
        </p:nvPicPr>
        <p:blipFill>
          <a:blip r:embed="rId5"/>
          <a:stretch>
            <a:fillRect/>
          </a:stretch>
        </p:blipFill>
        <p:spPr>
          <a:xfrm>
            <a:off x="5880474" y="3318386"/>
            <a:ext cx="6459794" cy="3539614"/>
          </a:xfrm>
          <a:prstGeom prst="rect">
            <a:avLst/>
          </a:prstGeom>
        </p:spPr>
      </p:pic>
      <p:sp>
        <p:nvSpPr>
          <p:cNvPr id="8" name="TextBox 7">
            <a:extLst>
              <a:ext uri="{FF2B5EF4-FFF2-40B4-BE49-F238E27FC236}">
                <a16:creationId xmlns:a16="http://schemas.microsoft.com/office/drawing/2014/main" id="{605369C6-F5AC-6E73-7858-BB58A7B80376}"/>
              </a:ext>
            </a:extLst>
          </p:cNvPr>
          <p:cNvSpPr txBox="1"/>
          <p:nvPr/>
        </p:nvSpPr>
        <p:spPr>
          <a:xfrm>
            <a:off x="677334" y="6396335"/>
            <a:ext cx="3437466" cy="461665"/>
          </a:xfrm>
          <a:prstGeom prst="rect">
            <a:avLst/>
          </a:prstGeom>
          <a:solidFill>
            <a:schemeClr val="bg1"/>
          </a:solidFill>
        </p:spPr>
        <p:txBody>
          <a:bodyPr wrap="square" rtlCol="0">
            <a:spAutoFit/>
          </a:bodyPr>
          <a:lstStyle/>
          <a:p>
            <a:r>
              <a:rPr lang="en-US" sz="2400" dirty="0" err="1"/>
              <a:t>Chùa</a:t>
            </a:r>
            <a:r>
              <a:rPr lang="en-US" sz="2400" dirty="0"/>
              <a:t> An </a:t>
            </a:r>
            <a:r>
              <a:rPr lang="en-US" sz="2400" dirty="0" err="1"/>
              <a:t>Lạc</a:t>
            </a:r>
            <a:r>
              <a:rPr lang="en-US" sz="2400" dirty="0"/>
              <a:t>- </a:t>
            </a:r>
            <a:r>
              <a:rPr lang="en-US" sz="2400" dirty="0" err="1"/>
              <a:t>Đại</a:t>
            </a:r>
            <a:r>
              <a:rPr lang="en-US" sz="2400" dirty="0"/>
              <a:t> </a:t>
            </a:r>
            <a:r>
              <a:rPr lang="en-US" sz="2400" dirty="0" err="1"/>
              <a:t>Đồng</a:t>
            </a:r>
            <a:endParaRPr lang="en-US" sz="2400" dirty="0"/>
          </a:p>
        </p:txBody>
      </p:sp>
      <p:sp>
        <p:nvSpPr>
          <p:cNvPr id="10" name="TextBox 9">
            <a:extLst>
              <a:ext uri="{FF2B5EF4-FFF2-40B4-BE49-F238E27FC236}">
                <a16:creationId xmlns:a16="http://schemas.microsoft.com/office/drawing/2014/main" id="{26F51AC4-4A18-AE1A-BA08-AC0972E91B37}"/>
              </a:ext>
            </a:extLst>
          </p:cNvPr>
          <p:cNvSpPr txBox="1"/>
          <p:nvPr/>
        </p:nvSpPr>
        <p:spPr>
          <a:xfrm>
            <a:off x="7259448" y="6447881"/>
            <a:ext cx="3701846" cy="461665"/>
          </a:xfrm>
          <a:prstGeom prst="rect">
            <a:avLst/>
          </a:prstGeom>
          <a:solidFill>
            <a:schemeClr val="bg1"/>
          </a:solidFill>
        </p:spPr>
        <p:txBody>
          <a:bodyPr wrap="square" rtlCol="0">
            <a:spAutoFit/>
          </a:bodyPr>
          <a:lstStyle/>
          <a:p>
            <a:r>
              <a:rPr lang="en-US" sz="2400" dirty="0" err="1"/>
              <a:t>Chùa</a:t>
            </a:r>
            <a:r>
              <a:rPr lang="en-US" sz="2400" dirty="0"/>
              <a:t> </a:t>
            </a:r>
            <a:r>
              <a:rPr lang="en-US" sz="2400" dirty="0" err="1"/>
              <a:t>Pháp</a:t>
            </a:r>
            <a:r>
              <a:rPr lang="en-US" sz="2400" dirty="0"/>
              <a:t> Lâm- </a:t>
            </a:r>
            <a:r>
              <a:rPr lang="en-US" sz="2400" dirty="0" err="1"/>
              <a:t>Hải</a:t>
            </a:r>
            <a:r>
              <a:rPr lang="en-US" sz="2400" dirty="0"/>
              <a:t> Châu</a:t>
            </a:r>
          </a:p>
        </p:txBody>
      </p:sp>
      <p:sp>
        <p:nvSpPr>
          <p:cNvPr id="11" name="TextBox 10">
            <a:extLst>
              <a:ext uri="{FF2B5EF4-FFF2-40B4-BE49-F238E27FC236}">
                <a16:creationId xmlns:a16="http://schemas.microsoft.com/office/drawing/2014/main" id="{BD63FF68-09D0-776C-32CD-BEEB460B3DC9}"/>
              </a:ext>
            </a:extLst>
          </p:cNvPr>
          <p:cNvSpPr txBox="1"/>
          <p:nvPr/>
        </p:nvSpPr>
        <p:spPr>
          <a:xfrm>
            <a:off x="6581605" y="2783052"/>
            <a:ext cx="3701846" cy="461665"/>
          </a:xfrm>
          <a:prstGeom prst="rect">
            <a:avLst/>
          </a:prstGeom>
          <a:solidFill>
            <a:schemeClr val="bg1"/>
          </a:solidFill>
        </p:spPr>
        <p:txBody>
          <a:bodyPr wrap="square" rtlCol="0">
            <a:spAutoFit/>
          </a:bodyPr>
          <a:lstStyle/>
          <a:p>
            <a:r>
              <a:rPr lang="en-US" sz="2400" dirty="0" err="1"/>
              <a:t>Chùa</a:t>
            </a:r>
            <a:r>
              <a:rPr lang="en-US" sz="2400" dirty="0"/>
              <a:t> </a:t>
            </a:r>
            <a:r>
              <a:rPr lang="en-US" sz="2400" dirty="0" err="1"/>
              <a:t>Phúc</a:t>
            </a:r>
            <a:r>
              <a:rPr lang="en-US" sz="2400" dirty="0"/>
              <a:t> </a:t>
            </a:r>
            <a:r>
              <a:rPr lang="en-US" sz="2400" dirty="0" err="1"/>
              <a:t>Kiến</a:t>
            </a:r>
            <a:r>
              <a:rPr lang="en-US" sz="2400" dirty="0"/>
              <a:t>- </a:t>
            </a:r>
            <a:r>
              <a:rPr lang="en-US" sz="2400" dirty="0" err="1"/>
              <a:t>Hội</a:t>
            </a:r>
            <a:r>
              <a:rPr lang="en-US" sz="2400" dirty="0"/>
              <a:t> An</a:t>
            </a:r>
          </a:p>
        </p:txBody>
      </p:sp>
      <p:sp>
        <p:nvSpPr>
          <p:cNvPr id="12" name="TextBox 11">
            <a:extLst>
              <a:ext uri="{FF2B5EF4-FFF2-40B4-BE49-F238E27FC236}">
                <a16:creationId xmlns:a16="http://schemas.microsoft.com/office/drawing/2014/main" id="{028B501F-A2CF-99DB-1CF9-BD31175F0A60}"/>
              </a:ext>
            </a:extLst>
          </p:cNvPr>
          <p:cNvSpPr txBox="1"/>
          <p:nvPr/>
        </p:nvSpPr>
        <p:spPr>
          <a:xfrm>
            <a:off x="1365661" y="2788193"/>
            <a:ext cx="2749139" cy="461665"/>
          </a:xfrm>
          <a:prstGeom prst="rect">
            <a:avLst/>
          </a:prstGeom>
          <a:solidFill>
            <a:schemeClr val="bg1"/>
          </a:solidFill>
        </p:spPr>
        <p:txBody>
          <a:bodyPr wrap="square" rtlCol="0">
            <a:spAutoFit/>
          </a:bodyPr>
          <a:lstStyle/>
          <a:p>
            <a:r>
              <a:rPr lang="en-US" sz="2400" dirty="0" err="1"/>
              <a:t>Chùa</a:t>
            </a:r>
            <a:r>
              <a:rPr lang="en-US" sz="2400" dirty="0"/>
              <a:t> </a:t>
            </a:r>
            <a:r>
              <a:rPr lang="en-US" sz="2400" dirty="0" err="1"/>
              <a:t>Cầu</a:t>
            </a:r>
            <a:r>
              <a:rPr lang="en-US" sz="2400" dirty="0"/>
              <a:t>- </a:t>
            </a:r>
            <a:r>
              <a:rPr lang="en-US" sz="2400" dirty="0" err="1"/>
              <a:t>Hội</a:t>
            </a:r>
            <a:r>
              <a:rPr lang="en-US" sz="2400" dirty="0"/>
              <a:t> An</a:t>
            </a:r>
          </a:p>
        </p:txBody>
      </p:sp>
    </p:spTree>
    <p:extLst>
      <p:ext uri="{BB962C8B-B14F-4D97-AF65-F5344CB8AC3E}">
        <p14:creationId xmlns:p14="http://schemas.microsoft.com/office/powerpoint/2010/main" val="179607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0601-41A6-54FA-D64D-A3E2015315A0}"/>
              </a:ext>
            </a:extLst>
          </p:cNvPr>
          <p:cNvSpPr>
            <a:spLocks noGrp="1"/>
          </p:cNvSpPr>
          <p:nvPr>
            <p:ph type="title"/>
          </p:nvPr>
        </p:nvSpPr>
        <p:spPr>
          <a:xfrm>
            <a:off x="441360" y="156238"/>
            <a:ext cx="8596668" cy="1320800"/>
          </a:xfrm>
        </p:spPr>
        <p:txBody>
          <a:bodyPr>
            <a:normAutofit/>
          </a:bodyPr>
          <a:lstStyle/>
          <a:p>
            <a:r>
              <a:rPr lang="en-US" b="1" dirty="0">
                <a:solidFill>
                  <a:srgbClr val="002060"/>
                </a:solidFill>
              </a:rPr>
              <a:t>2) </a:t>
            </a:r>
            <a:r>
              <a:rPr lang="en-US" b="1" dirty="0" err="1">
                <a:solidFill>
                  <a:srgbClr val="002060"/>
                </a:solidFill>
              </a:rPr>
              <a:t>Công</a:t>
            </a:r>
            <a:r>
              <a:rPr lang="en-US" b="1" dirty="0">
                <a:solidFill>
                  <a:srgbClr val="002060"/>
                </a:solidFill>
              </a:rPr>
              <a:t> </a:t>
            </a:r>
            <a:r>
              <a:rPr lang="en-US" b="1" dirty="0" err="1">
                <a:solidFill>
                  <a:srgbClr val="002060"/>
                </a:solidFill>
              </a:rPr>
              <a:t>giáo</a:t>
            </a:r>
            <a:r>
              <a:rPr lang="en-US" dirty="0"/>
              <a:t/>
            </a:r>
            <a:br>
              <a:rPr lang="en-US" dirty="0"/>
            </a:br>
            <a:endParaRPr lang="en-US" dirty="0"/>
          </a:p>
        </p:txBody>
      </p:sp>
      <p:sp>
        <p:nvSpPr>
          <p:cNvPr id="5" name="TextBox 4">
            <a:extLst>
              <a:ext uri="{FF2B5EF4-FFF2-40B4-BE49-F238E27FC236}">
                <a16:creationId xmlns:a16="http://schemas.microsoft.com/office/drawing/2014/main" id="{7C60ECA4-E952-DAD2-323B-B5954830FF0F}"/>
              </a:ext>
            </a:extLst>
          </p:cNvPr>
          <p:cNvSpPr txBox="1"/>
          <p:nvPr/>
        </p:nvSpPr>
        <p:spPr>
          <a:xfrm>
            <a:off x="441360" y="907328"/>
            <a:ext cx="11750640" cy="2062103"/>
          </a:xfrm>
          <a:prstGeom prst="rect">
            <a:avLst/>
          </a:prstGeom>
          <a:solidFill>
            <a:schemeClr val="bg1"/>
          </a:solid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Theo truyền thuyết, người sáng lập Công giáo là </a:t>
            </a:r>
            <a:r>
              <a:rPr lang="vi-VN" sz="3200" dirty="0" err="1">
                <a:latin typeface="Times New Roman" panose="02020603050405020304" pitchFamily="18" charset="0"/>
                <a:cs typeface="Times New Roman" panose="02020603050405020304" pitchFamily="18" charset="0"/>
              </a:rPr>
              <a:t>Giê</a:t>
            </a:r>
            <a:r>
              <a:rPr lang="vi-VN" sz="3200" dirty="0">
                <a:latin typeface="Times New Roman" panose="02020603050405020304" pitchFamily="18" charset="0"/>
                <a:cs typeface="Times New Roman" panose="02020603050405020304" pitchFamily="18" charset="0"/>
              </a:rPr>
              <a:t>-su, được sinh ra ở Na-da-rét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(nay thuộc I-</a:t>
            </a:r>
            <a:r>
              <a:rPr lang="vi-VN" sz="3200" dirty="0" err="1">
                <a:latin typeface="Times New Roman" panose="02020603050405020304" pitchFamily="18" charset="0"/>
                <a:cs typeface="Times New Roman" panose="02020603050405020304" pitchFamily="18" charset="0"/>
              </a:rPr>
              <a:t>xra</a:t>
            </a:r>
            <a:r>
              <a:rPr lang="vi-VN" sz="3200" dirty="0">
                <a:latin typeface="Times New Roman" panose="02020603050405020304" pitchFamily="18" charset="0"/>
                <a:cs typeface="Times New Roman" panose="02020603050405020304" pitchFamily="18" charset="0"/>
              </a:rPr>
              <a:t>-en). Từ thế kỉ IV, Công giáo được lan </a:t>
            </a:r>
            <a:r>
              <a:rPr lang="vi-VN" sz="3200" dirty="0" err="1">
                <a:latin typeface="Times New Roman" panose="02020603050405020304" pitchFamily="18" charset="0"/>
                <a:cs typeface="Times New Roman" panose="02020603050405020304" pitchFamily="18" charset="0"/>
              </a:rPr>
              <a:t>toả</a:t>
            </a:r>
            <a:r>
              <a:rPr lang="vi-VN" sz="3200" dirty="0">
                <a:latin typeface="Times New Roman" panose="02020603050405020304" pitchFamily="18" charset="0"/>
                <a:cs typeface="Times New Roman" panose="02020603050405020304" pitchFamily="18" charset="0"/>
              </a:rPr>
              <a:t> mạnh mẽ và trở thành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một trong những tôn giáo lớn trên thế giới. </a:t>
            </a:r>
            <a:endParaRPr lang="en-US" sz="3200" dirty="0">
              <a:latin typeface="Times New Roman" panose="02020603050405020304" pitchFamily="18" charset="0"/>
              <a:cs typeface="Times New Roman" panose="02020603050405020304" pitchFamily="18" charset="0"/>
            </a:endParaRPr>
          </a:p>
          <a:p>
            <a:endParaRPr lang="vi-VN"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A6CEFF2-F8D4-6660-E6A0-3596F7BC542E}"/>
              </a:ext>
            </a:extLst>
          </p:cNvPr>
          <p:cNvSpPr txBox="1"/>
          <p:nvPr/>
        </p:nvSpPr>
        <p:spPr>
          <a:xfrm>
            <a:off x="441360" y="2559224"/>
            <a:ext cx="11504834" cy="2062103"/>
          </a:xfrm>
          <a:prstGeom prst="rect">
            <a:avLst/>
          </a:prstGeom>
          <a:solidFill>
            <a:schemeClr val="bg1"/>
          </a:solid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Vào khoảng thế kỉ XVI</a:t>
            </a:r>
            <a:r>
              <a:rPr lang="en-US" sz="3200" dirty="0">
                <a:latin typeface="Times New Roman" panose="02020603050405020304" pitchFamily="18" charset="0"/>
                <a:cs typeface="Times New Roman" panose="02020603050405020304" pitchFamily="18" charset="0"/>
              </a:rPr>
              <a:t>, XVII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sang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sớm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a:t>
            </a:r>
            <a:endParaRPr lang="en-US" sz="3200" dirty="0"/>
          </a:p>
        </p:txBody>
      </p:sp>
      <p:sp>
        <p:nvSpPr>
          <p:cNvPr id="7" name="TextBox 6">
            <a:extLst>
              <a:ext uri="{FF2B5EF4-FFF2-40B4-BE49-F238E27FC236}">
                <a16:creationId xmlns:a16="http://schemas.microsoft.com/office/drawing/2014/main" id="{A4B2ED4D-93BF-8BD9-E866-631D740CC910}"/>
              </a:ext>
            </a:extLst>
          </p:cNvPr>
          <p:cNvSpPr txBox="1"/>
          <p:nvPr/>
        </p:nvSpPr>
        <p:spPr>
          <a:xfrm>
            <a:off x="441360" y="4703563"/>
            <a:ext cx="11504834" cy="1569660"/>
          </a:xfrm>
          <a:prstGeom prst="rect">
            <a:avLst/>
          </a:prstGeom>
          <a:solidFill>
            <a:schemeClr val="bg1"/>
          </a:solid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Ngày 18/01/1616 giáo sĩ người Ý </a:t>
            </a:r>
            <a:r>
              <a:rPr lang="vi-VN" sz="3200" dirty="0" err="1">
                <a:latin typeface="Times New Roman" panose="02020603050405020304" pitchFamily="18" charset="0"/>
                <a:cs typeface="Times New Roman" panose="02020603050405020304" pitchFamily="18" charset="0"/>
              </a:rPr>
              <a:t>Francisco</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Busomi</a:t>
            </a:r>
            <a:r>
              <a:rPr lang="vi-VN" sz="3200" dirty="0">
                <a:latin typeface="Times New Roman" panose="02020603050405020304" pitchFamily="18" charset="0"/>
                <a:cs typeface="Times New Roman" panose="02020603050405020304" pitchFamily="18" charset="0"/>
              </a:rPr>
              <a:t> thành lập giáo xứ Hội An và xây dựng nhà thờ ở Hội An. Từ đó, các giáo sĩ thường xuyên đến Hội An làm việc và mở rộng phạm vi truyền giáo.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87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9F5938-5B3A-6EC1-16DA-19EC540C071A}"/>
              </a:ext>
            </a:extLst>
          </p:cNvPr>
          <p:cNvPicPr>
            <a:picLocks noChangeAspect="1"/>
          </p:cNvPicPr>
          <p:nvPr/>
        </p:nvPicPr>
        <p:blipFill>
          <a:blip r:embed="rId2"/>
          <a:stretch>
            <a:fillRect/>
          </a:stretch>
        </p:blipFill>
        <p:spPr>
          <a:xfrm>
            <a:off x="170989" y="109845"/>
            <a:ext cx="5925011" cy="3319155"/>
          </a:xfrm>
          <a:prstGeom prst="rect">
            <a:avLst/>
          </a:prstGeom>
        </p:spPr>
      </p:pic>
      <p:pic>
        <p:nvPicPr>
          <p:cNvPr id="5" name="Picture 4">
            <a:extLst>
              <a:ext uri="{FF2B5EF4-FFF2-40B4-BE49-F238E27FC236}">
                <a16:creationId xmlns:a16="http://schemas.microsoft.com/office/drawing/2014/main" id="{939ADFB4-9C46-C300-378D-D823C713AAD6}"/>
              </a:ext>
            </a:extLst>
          </p:cNvPr>
          <p:cNvPicPr>
            <a:picLocks noChangeAspect="1"/>
          </p:cNvPicPr>
          <p:nvPr/>
        </p:nvPicPr>
        <p:blipFill>
          <a:blip r:embed="rId3"/>
          <a:stretch>
            <a:fillRect/>
          </a:stretch>
        </p:blipFill>
        <p:spPr>
          <a:xfrm>
            <a:off x="6306011" y="-106926"/>
            <a:ext cx="5715000" cy="3535925"/>
          </a:xfrm>
          <a:prstGeom prst="rect">
            <a:avLst/>
          </a:prstGeom>
        </p:spPr>
      </p:pic>
      <p:sp>
        <p:nvSpPr>
          <p:cNvPr id="6" name="TextBox 5">
            <a:extLst>
              <a:ext uri="{FF2B5EF4-FFF2-40B4-BE49-F238E27FC236}">
                <a16:creationId xmlns:a16="http://schemas.microsoft.com/office/drawing/2014/main" id="{54DC179D-545E-9CE1-E164-1178BD50CDD9}"/>
              </a:ext>
            </a:extLst>
          </p:cNvPr>
          <p:cNvSpPr txBox="1"/>
          <p:nvPr/>
        </p:nvSpPr>
        <p:spPr>
          <a:xfrm>
            <a:off x="780975" y="2967334"/>
            <a:ext cx="3613354" cy="461665"/>
          </a:xfrm>
          <a:prstGeom prst="rect">
            <a:avLst/>
          </a:prstGeom>
          <a:solidFill>
            <a:schemeClr val="bg1"/>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ĐN</a:t>
            </a:r>
          </a:p>
        </p:txBody>
      </p:sp>
      <p:pic>
        <p:nvPicPr>
          <p:cNvPr id="7" name="Picture 6">
            <a:extLst>
              <a:ext uri="{FF2B5EF4-FFF2-40B4-BE49-F238E27FC236}">
                <a16:creationId xmlns:a16="http://schemas.microsoft.com/office/drawing/2014/main" id="{E74E5E71-E54B-A5EA-CA6E-5B997F362455}"/>
              </a:ext>
            </a:extLst>
          </p:cNvPr>
          <p:cNvPicPr>
            <a:picLocks noChangeAspect="1"/>
          </p:cNvPicPr>
          <p:nvPr/>
        </p:nvPicPr>
        <p:blipFill>
          <a:blip r:embed="rId4"/>
          <a:stretch>
            <a:fillRect/>
          </a:stretch>
        </p:blipFill>
        <p:spPr>
          <a:xfrm>
            <a:off x="87428" y="3533008"/>
            <a:ext cx="6092132" cy="3215147"/>
          </a:xfrm>
          <a:prstGeom prst="rect">
            <a:avLst/>
          </a:prstGeom>
        </p:spPr>
      </p:pic>
      <p:pic>
        <p:nvPicPr>
          <p:cNvPr id="8" name="Picture 7">
            <a:extLst>
              <a:ext uri="{FF2B5EF4-FFF2-40B4-BE49-F238E27FC236}">
                <a16:creationId xmlns:a16="http://schemas.microsoft.com/office/drawing/2014/main" id="{0EF81073-78F8-4359-D331-8EEA034A051C}"/>
              </a:ext>
            </a:extLst>
          </p:cNvPr>
          <p:cNvPicPr>
            <a:picLocks noChangeAspect="1"/>
          </p:cNvPicPr>
          <p:nvPr/>
        </p:nvPicPr>
        <p:blipFill>
          <a:blip r:embed="rId5"/>
          <a:stretch>
            <a:fillRect/>
          </a:stretch>
        </p:blipFill>
        <p:spPr>
          <a:xfrm>
            <a:off x="6306011" y="3642853"/>
            <a:ext cx="5511671" cy="3215147"/>
          </a:xfrm>
          <a:prstGeom prst="rect">
            <a:avLst/>
          </a:prstGeom>
        </p:spPr>
      </p:pic>
      <p:sp>
        <p:nvSpPr>
          <p:cNvPr id="9" name="TextBox 8">
            <a:extLst>
              <a:ext uri="{FF2B5EF4-FFF2-40B4-BE49-F238E27FC236}">
                <a16:creationId xmlns:a16="http://schemas.microsoft.com/office/drawing/2014/main" id="{07736E54-3777-1185-5A40-BF434EEC373F}"/>
              </a:ext>
            </a:extLst>
          </p:cNvPr>
          <p:cNvSpPr txBox="1"/>
          <p:nvPr/>
        </p:nvSpPr>
        <p:spPr>
          <a:xfrm>
            <a:off x="4800241" y="4909748"/>
            <a:ext cx="2758638" cy="461665"/>
          </a:xfrm>
          <a:prstGeom prst="rect">
            <a:avLst/>
          </a:prstGeom>
          <a:solidFill>
            <a:schemeClr val="bg1"/>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Kiệu</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93A39C2-ABF4-F3F4-C218-DC565C60118F}"/>
              </a:ext>
            </a:extLst>
          </p:cNvPr>
          <p:cNvSpPr txBox="1"/>
          <p:nvPr/>
        </p:nvSpPr>
        <p:spPr>
          <a:xfrm>
            <a:off x="7356834" y="3069335"/>
            <a:ext cx="3099772" cy="461665"/>
          </a:xfrm>
          <a:prstGeom prst="rect">
            <a:avLst/>
          </a:prstGeom>
          <a:solidFill>
            <a:schemeClr val="bg1"/>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ĐN</a:t>
            </a:r>
          </a:p>
        </p:txBody>
      </p:sp>
    </p:spTree>
    <p:extLst>
      <p:ext uri="{BB962C8B-B14F-4D97-AF65-F5344CB8AC3E}">
        <p14:creationId xmlns:p14="http://schemas.microsoft.com/office/powerpoint/2010/main" val="100481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2479CF-D6DD-803E-DAD8-0B6CDB1D7643}"/>
              </a:ext>
            </a:extLst>
          </p:cNvPr>
          <p:cNvSpPr txBox="1"/>
          <p:nvPr/>
        </p:nvSpPr>
        <p:spPr>
          <a:xfrm>
            <a:off x="314632" y="0"/>
            <a:ext cx="11562736" cy="3046988"/>
          </a:xfrm>
          <a:prstGeom prst="rect">
            <a:avLst/>
          </a:prstGeom>
          <a:solidFill>
            <a:schemeClr val="bg1"/>
          </a:solid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Công giáo đã góp phần làm cho đời sống văn </a:t>
            </a:r>
            <a:r>
              <a:rPr lang="vi-VN" sz="3200" dirty="0" err="1">
                <a:latin typeface="Times New Roman" panose="02020603050405020304" pitchFamily="18" charset="0"/>
                <a:cs typeface="Times New Roman" panose="02020603050405020304" pitchFamily="18" charset="0"/>
              </a:rPr>
              <a:t>hoá</a:t>
            </a:r>
            <a:r>
              <a:rPr lang="vi-VN" sz="3200" dirty="0">
                <a:latin typeface="Times New Roman" panose="02020603050405020304" pitchFamily="18" charset="0"/>
                <a:cs typeface="Times New Roman" panose="02020603050405020304" pitchFamily="18" charset="0"/>
              </a:rPr>
              <a:t>, đời sống tâm linh của một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bộ phận người dân Đà </a:t>
            </a:r>
            <a:r>
              <a:rPr lang="vi-VN" sz="3200" dirty="0" err="1">
                <a:latin typeface="Times New Roman" panose="02020603050405020304" pitchFamily="18" charset="0"/>
                <a:cs typeface="Times New Roman" panose="02020603050405020304" pitchFamily="18" charset="0"/>
              </a:rPr>
              <a:t>Nẵng</a:t>
            </a:r>
            <a:r>
              <a:rPr lang="vi-VN" sz="3200" dirty="0">
                <a:latin typeface="Times New Roman" panose="02020603050405020304" pitchFamily="18" charset="0"/>
                <a:cs typeface="Times New Roman" panose="02020603050405020304" pitchFamily="18" charset="0"/>
              </a:rPr>
              <a:t> đa dạng và phong phú. Từ đây, một số thành tựu</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nền văn minh phương Tây đã được chuyển tải vào Việt Nam, trong đó nổi bật là</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sự tạo thành chữ viết theo mẫu tự La tinh của tiếng Việt, bắt nguồn từ dinh trấn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Thanh Chiêm, Quảng Nam, sau này được hoàn thiện thành chữ “quốc ngữ”</a:t>
            </a:r>
            <a:r>
              <a:rPr lang="en-US" sz="32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FE5DFF2C-5EC8-6D9E-5C42-B54FC6D25353}"/>
              </a:ext>
            </a:extLst>
          </p:cNvPr>
          <p:cNvPicPr>
            <a:picLocks noChangeAspect="1"/>
          </p:cNvPicPr>
          <p:nvPr/>
        </p:nvPicPr>
        <p:blipFill>
          <a:blip r:embed="rId2"/>
          <a:stretch>
            <a:fillRect/>
          </a:stretch>
        </p:blipFill>
        <p:spPr>
          <a:xfrm>
            <a:off x="-1" y="3046988"/>
            <a:ext cx="6095999" cy="3811012"/>
          </a:xfrm>
          <a:prstGeom prst="rect">
            <a:avLst/>
          </a:prstGeom>
        </p:spPr>
      </p:pic>
      <p:pic>
        <p:nvPicPr>
          <p:cNvPr id="7" name="Picture 6">
            <a:extLst>
              <a:ext uri="{FF2B5EF4-FFF2-40B4-BE49-F238E27FC236}">
                <a16:creationId xmlns:a16="http://schemas.microsoft.com/office/drawing/2014/main" id="{12039D79-AD68-301F-7983-7A705F4C9E98}"/>
              </a:ext>
            </a:extLst>
          </p:cNvPr>
          <p:cNvPicPr>
            <a:picLocks noChangeAspect="1"/>
          </p:cNvPicPr>
          <p:nvPr/>
        </p:nvPicPr>
        <p:blipFill>
          <a:blip r:embed="rId3"/>
          <a:stretch>
            <a:fillRect/>
          </a:stretch>
        </p:blipFill>
        <p:spPr>
          <a:xfrm>
            <a:off x="6096000" y="3171146"/>
            <a:ext cx="6096000" cy="3686854"/>
          </a:xfrm>
          <a:prstGeom prst="rect">
            <a:avLst/>
          </a:prstGeom>
        </p:spPr>
      </p:pic>
      <p:sp>
        <p:nvSpPr>
          <p:cNvPr id="8" name="TextBox 7">
            <a:extLst>
              <a:ext uri="{FF2B5EF4-FFF2-40B4-BE49-F238E27FC236}">
                <a16:creationId xmlns:a16="http://schemas.microsoft.com/office/drawing/2014/main" id="{4F5FA36F-CBCA-3C98-132F-D6B138681FD4}"/>
              </a:ext>
            </a:extLst>
          </p:cNvPr>
          <p:cNvSpPr txBox="1"/>
          <p:nvPr/>
        </p:nvSpPr>
        <p:spPr>
          <a:xfrm>
            <a:off x="795723" y="3198167"/>
            <a:ext cx="2802883" cy="461665"/>
          </a:xfrm>
          <a:prstGeom prst="rect">
            <a:avLst/>
          </a:prstGeom>
          <a:solidFill>
            <a:schemeClr val="bg1"/>
          </a:solidFill>
        </p:spPr>
        <p:txBody>
          <a:bodyPr wrap="square" rtlCol="0">
            <a:spAutoFit/>
          </a:bodyPr>
          <a:lstStyle/>
          <a:p>
            <a:r>
              <a:rPr lang="en-US" sz="2400" dirty="0" err="1">
                <a:solidFill>
                  <a:srgbClr val="C00000"/>
                </a:solidFill>
                <a:latin typeface="Times New Roman" panose="02020603050405020304" pitchFamily="18" charset="0"/>
                <a:cs typeface="Times New Roman" panose="02020603050405020304" pitchFamily="18" charset="0"/>
              </a:rPr>
              <a:t>Nhà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thờ</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Cường</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F51EBE8-5D1D-7EFD-0E66-C5936EB1EC38}"/>
              </a:ext>
            </a:extLst>
          </p:cNvPr>
          <p:cNvSpPr txBox="1"/>
          <p:nvPr/>
        </p:nvSpPr>
        <p:spPr>
          <a:xfrm>
            <a:off x="6341117" y="3249785"/>
            <a:ext cx="3761528" cy="461665"/>
          </a:xfrm>
          <a:prstGeom prst="rect">
            <a:avLst/>
          </a:prstGeom>
          <a:solidFill>
            <a:schemeClr val="bg1"/>
          </a:solidFill>
        </p:spPr>
        <p:txBody>
          <a:bodyPr wrap="square" rtlCol="0">
            <a:spAutoFit/>
          </a:bodyPr>
          <a:lstStyle/>
          <a:p>
            <a:r>
              <a:rPr lang="en-US" sz="2400" dirty="0" err="1">
                <a:solidFill>
                  <a:srgbClr val="C00000"/>
                </a:solidFill>
                <a:latin typeface="Times New Roman" panose="02020603050405020304" pitchFamily="18" charset="0"/>
                <a:cs typeface="Times New Roman" panose="02020603050405020304" pitchFamily="18" charset="0"/>
              </a:rPr>
              <a:t>Nhà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thờ</a:t>
            </a:r>
            <a:r>
              <a:rPr lang="en-US" sz="2400" dirty="0">
                <a:solidFill>
                  <a:srgbClr val="C00000"/>
                </a:solidFill>
                <a:latin typeface="Times New Roman" panose="02020603050405020304" pitchFamily="18" charset="0"/>
                <a:cs typeface="Times New Roman" panose="02020603050405020304" pitchFamily="18" charset="0"/>
              </a:rPr>
              <a:t> An </a:t>
            </a:r>
            <a:r>
              <a:rPr lang="en-US" sz="2400" dirty="0" err="1">
                <a:solidFill>
                  <a:srgbClr val="C00000"/>
                </a:solidFill>
                <a:latin typeface="Times New Roman" panose="02020603050405020304" pitchFamily="18" charset="0"/>
                <a:cs typeface="Times New Roman" panose="02020603050405020304" pitchFamily="18" charset="0"/>
              </a:rPr>
              <a:t>Hải</a:t>
            </a:r>
            <a:r>
              <a:rPr lang="en-US" sz="2400" dirty="0">
                <a:solidFill>
                  <a:srgbClr val="C00000"/>
                </a:solidFill>
                <a:latin typeface="Times New Roman" panose="02020603050405020304" pitchFamily="18" charset="0"/>
                <a:cs typeface="Times New Roman" panose="02020603050405020304" pitchFamily="18" charset="0"/>
              </a:rPr>
              <a:t> – </a:t>
            </a:r>
            <a:r>
              <a:rPr lang="en-US" sz="2400" dirty="0" err="1">
                <a:solidFill>
                  <a:srgbClr val="C00000"/>
                </a:solidFill>
                <a:latin typeface="Times New Roman" panose="02020603050405020304" pitchFamily="18" charset="0"/>
                <a:cs typeface="Times New Roman" panose="02020603050405020304" pitchFamily="18" charset="0"/>
              </a:rPr>
              <a:t>Sơn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Trà</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9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BCDCEE-9CEB-57FF-EE2F-14DCFCCFCC4C}"/>
              </a:ext>
            </a:extLst>
          </p:cNvPr>
          <p:cNvSpPr txBox="1"/>
          <p:nvPr/>
        </p:nvSpPr>
        <p:spPr>
          <a:xfrm>
            <a:off x="530941" y="235974"/>
            <a:ext cx="9232491"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I. TÍN NGƯỠNG Ở THÀNH PHỐ ĐÀ NẴNG</a:t>
            </a:r>
          </a:p>
        </p:txBody>
      </p:sp>
      <p:sp>
        <p:nvSpPr>
          <p:cNvPr id="7" name="Thought Bubble: Cloud 6">
            <a:extLst>
              <a:ext uri="{FF2B5EF4-FFF2-40B4-BE49-F238E27FC236}">
                <a16:creationId xmlns:a16="http://schemas.microsoft.com/office/drawing/2014/main" id="{8A8472BD-70AE-FFEF-0DDA-E5785CD707DC}"/>
              </a:ext>
            </a:extLst>
          </p:cNvPr>
          <p:cNvSpPr/>
          <p:nvPr/>
        </p:nvSpPr>
        <p:spPr>
          <a:xfrm>
            <a:off x="7846143" y="882305"/>
            <a:ext cx="4232786" cy="2276028"/>
          </a:xfrm>
          <a:prstGeom prst="cloudCallou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Theo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ED124CD-6FC0-2704-77A4-7B46DBC8036A}"/>
              </a:ext>
            </a:extLst>
          </p:cNvPr>
          <p:cNvSpPr txBox="1"/>
          <p:nvPr/>
        </p:nvSpPr>
        <p:spPr>
          <a:xfrm>
            <a:off x="314017" y="865298"/>
            <a:ext cx="11547987" cy="206210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niềm</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phối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a:t>
            </a:r>
          </a:p>
        </p:txBody>
      </p:sp>
      <p:sp>
        <p:nvSpPr>
          <p:cNvPr id="9" name="AutoShape 6" descr="Chuẩn mực tín ngưỡng thờ cúng tổ tiên của người Việt">
            <a:extLst>
              <a:ext uri="{FF2B5EF4-FFF2-40B4-BE49-F238E27FC236}">
                <a16:creationId xmlns:a16="http://schemas.microsoft.com/office/drawing/2014/main" id="{39C2C3B6-5F93-D052-2A3B-89D691E95E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Chuẩn mực tín ngưỡng thờ cúng tổ tiên của người Việt">
            <a:extLst>
              <a:ext uri="{FF2B5EF4-FFF2-40B4-BE49-F238E27FC236}">
                <a16:creationId xmlns:a16="http://schemas.microsoft.com/office/drawing/2014/main" id="{E29454E9-B19A-9DC2-EA3A-6C532B9C4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71" y="3092706"/>
            <a:ext cx="5878461" cy="37652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ễ Hội Nghinh Ông - Nét đẹp tín ngưỡng của ngư dân vùng biển">
            <a:extLst>
              <a:ext uri="{FF2B5EF4-FFF2-40B4-BE49-F238E27FC236}">
                <a16:creationId xmlns:a16="http://schemas.microsoft.com/office/drawing/2014/main" id="{27509489-3051-F115-1EB1-AC334274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510" y="2945990"/>
            <a:ext cx="6071419" cy="391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2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7"/>
                                        </p:tgtEl>
                                        <p:attrNameLst>
                                          <p:attrName>ppt_w</p:attrName>
                                        </p:attrNameLst>
                                      </p:cBhvr>
                                      <p:tavLst>
                                        <p:tav tm="0">
                                          <p:val>
                                            <p:strVal val="ppt_w"/>
                                          </p:val>
                                        </p:tav>
                                        <p:tav tm="100000">
                                          <p:val>
                                            <p:fltVal val="0"/>
                                          </p:val>
                                        </p:tav>
                                      </p:tavLst>
                                    </p:anim>
                                    <p:anim calcmode="lin" valueType="num">
                                      <p:cBhvr>
                                        <p:cTn id="18" dur="500"/>
                                        <p:tgtEl>
                                          <p:spTgt spid="7"/>
                                        </p:tgtEl>
                                        <p:attrNameLst>
                                          <p:attrName>ppt_h</p:attrName>
                                        </p:attrNameLst>
                                      </p:cBhvr>
                                      <p:tavLst>
                                        <p:tav tm="0">
                                          <p:val>
                                            <p:strVal val="ppt_h"/>
                                          </p:val>
                                        </p:tav>
                                        <p:tav tm="100000">
                                          <p:val>
                                            <p:fltVal val="0"/>
                                          </p:val>
                                        </p:tav>
                                      </p:tavLst>
                                    </p:anim>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additive="base">
                                        <p:cTn id="31" dur="500" fill="hold"/>
                                        <p:tgtEl>
                                          <p:spTgt spid="2056"/>
                                        </p:tgtEl>
                                        <p:attrNameLst>
                                          <p:attrName>ppt_x</p:attrName>
                                        </p:attrNameLst>
                                      </p:cBhvr>
                                      <p:tavLst>
                                        <p:tav tm="0">
                                          <p:val>
                                            <p:strVal val="#ppt_x"/>
                                          </p:val>
                                        </p:tav>
                                        <p:tav tm="100000">
                                          <p:val>
                                            <p:strVal val="#ppt_x"/>
                                          </p:val>
                                        </p:tav>
                                      </p:tavLst>
                                    </p:anim>
                                    <p:anim calcmode="lin" valueType="num">
                                      <p:cBhvr additive="base">
                                        <p:cTn id="32" dur="500" fill="hold"/>
                                        <p:tgtEl>
                                          <p:spTgt spid="205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58"/>
                                        </p:tgtEl>
                                        <p:attrNameLst>
                                          <p:attrName>style.visibility</p:attrName>
                                        </p:attrNameLst>
                                      </p:cBhvr>
                                      <p:to>
                                        <p:strVal val="visible"/>
                                      </p:to>
                                    </p:set>
                                    <p:anim calcmode="lin" valueType="num">
                                      <p:cBhvr additive="base">
                                        <p:cTn id="35" dur="500" fill="hold"/>
                                        <p:tgtEl>
                                          <p:spTgt spid="2058"/>
                                        </p:tgtEl>
                                        <p:attrNameLst>
                                          <p:attrName>ppt_x</p:attrName>
                                        </p:attrNameLst>
                                      </p:cBhvr>
                                      <p:tavLst>
                                        <p:tav tm="0">
                                          <p:val>
                                            <p:strVal val="#ppt_x"/>
                                          </p:val>
                                        </p:tav>
                                        <p:tav tm="100000">
                                          <p:val>
                                            <p:strVal val="#ppt_x"/>
                                          </p:val>
                                        </p:tav>
                                      </p:tavLst>
                                    </p:anim>
                                    <p:anim calcmode="lin" valueType="num">
                                      <p:cBhvr additive="base">
                                        <p:cTn id="36"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2D7438-7EF8-5C98-9F1A-F89A211FDA95}"/>
              </a:ext>
            </a:extLst>
          </p:cNvPr>
          <p:cNvSpPr txBox="1"/>
          <p:nvPr/>
        </p:nvSpPr>
        <p:spPr>
          <a:xfrm>
            <a:off x="306029" y="184044"/>
            <a:ext cx="3484306" cy="584775"/>
          </a:xfrm>
          <a:prstGeom prst="rect">
            <a:avLst/>
          </a:prstGeom>
          <a:noFill/>
        </p:spPr>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3) </a:t>
            </a:r>
            <a:r>
              <a:rPr lang="en-US" sz="3200" b="1" dirty="0" err="1">
                <a:solidFill>
                  <a:srgbClr val="C00000"/>
                </a:solidFill>
                <a:latin typeface="Times New Roman" panose="02020603050405020304" pitchFamily="18" charset="0"/>
                <a:cs typeface="Times New Roman" panose="02020603050405020304" pitchFamily="18" charset="0"/>
              </a:rPr>
              <a:t>Đạo</a:t>
            </a:r>
            <a:r>
              <a:rPr lang="en-US" sz="3200" b="1" dirty="0">
                <a:solidFill>
                  <a:srgbClr val="C00000"/>
                </a:solidFill>
                <a:latin typeface="Times New Roman" panose="02020603050405020304" pitchFamily="18" charset="0"/>
                <a:cs typeface="Times New Roman" panose="02020603050405020304" pitchFamily="18" charset="0"/>
              </a:rPr>
              <a:t> Tin </a:t>
            </a:r>
            <a:r>
              <a:rPr lang="en-US" sz="3200" b="1" dirty="0" err="1">
                <a:solidFill>
                  <a:srgbClr val="C00000"/>
                </a:solidFill>
                <a:latin typeface="Times New Roman" panose="02020603050405020304" pitchFamily="18" charset="0"/>
                <a:cs typeface="Times New Roman" panose="02020603050405020304" pitchFamily="18" charset="0"/>
              </a:rPr>
              <a:t>Lành</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637DFA5-5ABC-3338-E4B7-F9122DC7A0EF}"/>
              </a:ext>
            </a:extLst>
          </p:cNvPr>
          <p:cNvSpPr txBox="1"/>
          <p:nvPr/>
        </p:nvSpPr>
        <p:spPr>
          <a:xfrm>
            <a:off x="378542" y="768819"/>
            <a:ext cx="11507429" cy="2062103"/>
          </a:xfrm>
          <a:prstGeom prst="rect">
            <a:avLst/>
          </a:prstGeom>
          <a:solidFill>
            <a:schemeClr val="bg1"/>
          </a:solid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Đạo Tin Lành ra đời ở châu Âu vào thế kỉ XVI. Đạo Tin Lành đến Việt Nam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trước tiên ở thành phố Đà </a:t>
            </a:r>
            <a:r>
              <a:rPr lang="vi-VN" sz="3200" dirty="0" err="1">
                <a:latin typeface="Times New Roman" panose="02020603050405020304" pitchFamily="18" charset="0"/>
                <a:cs typeface="Times New Roman" panose="02020603050405020304" pitchFamily="18" charset="0"/>
              </a:rPr>
              <a:t>Nẵng</a:t>
            </a:r>
            <a:r>
              <a:rPr lang="vi-VN" sz="3200" dirty="0">
                <a:latin typeface="Times New Roman" panose="02020603050405020304" pitchFamily="18" charset="0"/>
                <a:cs typeface="Times New Roman" panose="02020603050405020304" pitchFamily="18" charset="0"/>
              </a:rPr>
              <a:t> vào năm 1911 – mốc đánh dấu sự truyền bá đạo</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Tin Lành vào Việt Nam với vai trò của Hội Truyền giáo C.M.A.</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58557BA-B80C-D5FD-CC01-A2418019F941}"/>
              </a:ext>
            </a:extLst>
          </p:cNvPr>
          <p:cNvSpPr txBox="1"/>
          <p:nvPr/>
        </p:nvSpPr>
        <p:spPr>
          <a:xfrm>
            <a:off x="378542" y="2949861"/>
            <a:ext cx="10740513"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Cho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nay,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thánh</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Lành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Nẵng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thánh</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Lành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3606083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7129-8181-58B1-2200-B3351F9304A0}"/>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09AFD6E-AB22-988E-5E28-5D03C91EEE5E}"/>
              </a:ext>
            </a:extLst>
          </p:cNvPr>
          <p:cNvPicPr>
            <a:picLocks noGrp="1" noChangeAspect="1"/>
          </p:cNvPicPr>
          <p:nvPr>
            <p:ph idx="1"/>
          </p:nvPr>
        </p:nvPicPr>
        <p:blipFill>
          <a:blip r:embed="rId2"/>
          <a:stretch>
            <a:fillRect/>
          </a:stretch>
        </p:blipFill>
        <p:spPr>
          <a:xfrm>
            <a:off x="39331" y="0"/>
            <a:ext cx="11665973" cy="6858000"/>
          </a:xfrm>
          <a:prstGeom prst="rect">
            <a:avLst/>
          </a:prstGeom>
        </p:spPr>
      </p:pic>
      <p:sp>
        <p:nvSpPr>
          <p:cNvPr id="8" name="TextBox 7">
            <a:extLst>
              <a:ext uri="{FF2B5EF4-FFF2-40B4-BE49-F238E27FC236}">
                <a16:creationId xmlns:a16="http://schemas.microsoft.com/office/drawing/2014/main" id="{14732E1A-6BB0-B3ED-B18E-9C506E5766C9}"/>
              </a:ext>
            </a:extLst>
          </p:cNvPr>
          <p:cNvSpPr txBox="1"/>
          <p:nvPr/>
        </p:nvSpPr>
        <p:spPr>
          <a:xfrm>
            <a:off x="1575895" y="147935"/>
            <a:ext cx="5134621" cy="461665"/>
          </a:xfrm>
          <a:prstGeom prst="rect">
            <a:avLst/>
          </a:prstGeom>
          <a:solidFill>
            <a:schemeClr val="bg1"/>
          </a:solidFill>
        </p:spPr>
        <p:txBody>
          <a:bodyPr wrap="square" rtlCol="0">
            <a:spAutoFit/>
          </a:bodyPr>
          <a:lstStyle/>
          <a:p>
            <a:r>
              <a:rPr lang="en-US" sz="2400" dirty="0" err="1">
                <a:solidFill>
                  <a:srgbClr val="C00000"/>
                </a:solidFill>
                <a:latin typeface="Times New Roman" panose="02020603050405020304" pitchFamily="18" charset="0"/>
                <a:cs typeface="Times New Roman" panose="02020603050405020304" pitchFamily="18" charset="0"/>
              </a:rPr>
              <a:t>Nhà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thờ</a:t>
            </a:r>
            <a:r>
              <a:rPr lang="en-US" sz="2400" dirty="0">
                <a:solidFill>
                  <a:srgbClr val="C00000"/>
                </a:solidFill>
                <a:latin typeface="Times New Roman" panose="02020603050405020304" pitchFamily="18" charset="0"/>
                <a:cs typeface="Times New Roman" panose="02020603050405020304" pitchFamily="18" charset="0"/>
              </a:rPr>
              <a:t> Tin </a:t>
            </a:r>
            <a:r>
              <a:rPr lang="en-US" sz="2400" dirty="0" err="1">
                <a:solidFill>
                  <a:srgbClr val="C00000"/>
                </a:solidFill>
                <a:latin typeface="Times New Roman" panose="02020603050405020304" pitchFamily="18" charset="0"/>
                <a:cs typeface="Times New Roman" panose="02020603050405020304" pitchFamily="18" charset="0"/>
              </a:rPr>
              <a:t>Lành</a:t>
            </a:r>
            <a:r>
              <a:rPr lang="en-US" sz="2400" dirty="0">
                <a:solidFill>
                  <a:srgbClr val="C00000"/>
                </a:solidFill>
                <a:latin typeface="Times New Roman" panose="02020603050405020304" pitchFamily="18" charset="0"/>
                <a:cs typeface="Times New Roman" panose="02020603050405020304" pitchFamily="18" charset="0"/>
              </a:rPr>
              <a:t> 190 </a:t>
            </a:r>
            <a:r>
              <a:rPr lang="en-US" sz="2400" dirty="0" err="1">
                <a:solidFill>
                  <a:srgbClr val="C00000"/>
                </a:solidFill>
                <a:latin typeface="Times New Roman" panose="02020603050405020304" pitchFamily="18" charset="0"/>
                <a:cs typeface="Times New Roman" panose="02020603050405020304" pitchFamily="18" charset="0"/>
              </a:rPr>
              <a:t>Ông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Ích</a:t>
            </a:r>
            <a:r>
              <a:rPr lang="en-US" sz="2400" dirty="0">
                <a:solidFill>
                  <a:srgbClr val="C00000"/>
                </a:solidFill>
                <a:latin typeface="Times New Roman" panose="02020603050405020304" pitchFamily="18" charset="0"/>
                <a:cs typeface="Times New Roman" panose="02020603050405020304" pitchFamily="18" charset="0"/>
              </a:rPr>
              <a:t> Khiêm</a:t>
            </a:r>
          </a:p>
        </p:txBody>
      </p:sp>
    </p:spTree>
    <p:extLst>
      <p:ext uri="{BB962C8B-B14F-4D97-AF65-F5344CB8AC3E}">
        <p14:creationId xmlns:p14="http://schemas.microsoft.com/office/powerpoint/2010/main" val="9500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6983C-C463-054A-1427-33DB2AB12738}"/>
              </a:ext>
            </a:extLst>
          </p:cNvPr>
          <p:cNvSpPr>
            <a:spLocks noGrp="1"/>
          </p:cNvSpPr>
          <p:nvPr>
            <p:ph type="title"/>
          </p:nvPr>
        </p:nvSpPr>
        <p:spPr>
          <a:xfrm>
            <a:off x="308624" y="156238"/>
            <a:ext cx="3348976" cy="817156"/>
          </a:xfrm>
        </p:spPr>
        <p:txBody>
          <a:bodyPr/>
          <a:lstStyle/>
          <a:p>
            <a:r>
              <a:rPr lang="en-US" b="1" dirty="0">
                <a:solidFill>
                  <a:srgbClr val="C00000"/>
                </a:solidFill>
                <a:latin typeface="Times New Roman" panose="02020603050405020304" pitchFamily="18" charset="0"/>
                <a:cs typeface="Times New Roman" panose="02020603050405020304" pitchFamily="18" charset="0"/>
              </a:rPr>
              <a:t>4) </a:t>
            </a:r>
            <a:r>
              <a:rPr lang="en-US" b="1" dirty="0" err="1">
                <a:solidFill>
                  <a:srgbClr val="C00000"/>
                </a:solidFill>
                <a:latin typeface="Times New Roman" panose="02020603050405020304" pitchFamily="18" charset="0"/>
                <a:cs typeface="Times New Roman" panose="02020603050405020304" pitchFamily="18" charset="0"/>
              </a:rPr>
              <a:t>Đạo</a:t>
            </a:r>
            <a:r>
              <a:rPr lang="en-US" b="1" dirty="0">
                <a:solidFill>
                  <a:srgbClr val="C00000"/>
                </a:solidFill>
                <a:latin typeface="Times New Roman" panose="02020603050405020304" pitchFamily="18" charset="0"/>
                <a:cs typeface="Times New Roman" panose="02020603050405020304" pitchFamily="18" charset="0"/>
              </a:rPr>
              <a:t> Cao </a:t>
            </a:r>
            <a:r>
              <a:rPr lang="en-US" b="1" dirty="0" err="1">
                <a:solidFill>
                  <a:srgbClr val="C00000"/>
                </a:solidFill>
                <a:latin typeface="Times New Roman" panose="02020603050405020304" pitchFamily="18" charset="0"/>
                <a:cs typeface="Times New Roman" panose="02020603050405020304" pitchFamily="18" charset="0"/>
              </a:rPr>
              <a:t>Đài</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C444FE9-10ED-D99F-8E84-37A0D3C96610}"/>
              </a:ext>
            </a:extLst>
          </p:cNvPr>
          <p:cNvSpPr txBox="1"/>
          <p:nvPr/>
        </p:nvSpPr>
        <p:spPr>
          <a:xfrm>
            <a:off x="308624" y="870155"/>
            <a:ext cx="11400503" cy="2062103"/>
          </a:xfrm>
          <a:prstGeom prst="rect">
            <a:avLst/>
          </a:prstGeom>
          <a:solidFill>
            <a:schemeClr val="bg1"/>
          </a:solid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Đạo Cao Đài ra đời vào năm 1926 tại ấp Long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Trung, xã Long Thành, huyện </a:t>
            </a:r>
            <a:r>
              <a:rPr lang="vi-VN" sz="3200" dirty="0" err="1">
                <a:latin typeface="Times New Roman" panose="02020603050405020304" pitchFamily="18" charset="0"/>
                <a:cs typeface="Times New Roman" panose="02020603050405020304" pitchFamily="18" charset="0"/>
              </a:rPr>
              <a:t>Hoà</a:t>
            </a:r>
            <a:r>
              <a:rPr lang="vi-VN" sz="3200" dirty="0">
                <a:latin typeface="Times New Roman" panose="02020603050405020304" pitchFamily="18" charset="0"/>
                <a:cs typeface="Times New Roman" panose="02020603050405020304" pitchFamily="18" charset="0"/>
              </a:rPr>
              <a:t> Thành, tỉnh Tây Ninh.</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Tại Đà </a:t>
            </a:r>
            <a:r>
              <a:rPr lang="vi-VN" sz="3200" dirty="0" err="1">
                <a:latin typeface="Times New Roman" panose="02020603050405020304" pitchFamily="18" charset="0"/>
                <a:cs typeface="Times New Roman" panose="02020603050405020304" pitchFamily="18" charset="0"/>
              </a:rPr>
              <a:t>Nẵng</a:t>
            </a:r>
            <a:r>
              <a:rPr lang="vi-VN" sz="3200" dirty="0">
                <a:latin typeface="Times New Roman" panose="02020603050405020304" pitchFamily="18" charset="0"/>
                <a:cs typeface="Times New Roman" panose="02020603050405020304" pitchFamily="18" charset="0"/>
              </a:rPr>
              <a:t>, Đạo Cao Đài có hai hệ phái: hệ phái Cao Đài truyền giáo và hệ phái Cao Đài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Tây Ninh</a:t>
            </a:r>
            <a:r>
              <a:rPr lang="en-US" sz="32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D786B0A4-874B-F323-6F14-D05C30DBEAC7}"/>
              </a:ext>
            </a:extLst>
          </p:cNvPr>
          <p:cNvPicPr>
            <a:picLocks noChangeAspect="1"/>
          </p:cNvPicPr>
          <p:nvPr/>
        </p:nvPicPr>
        <p:blipFill>
          <a:blip r:embed="rId2"/>
          <a:stretch>
            <a:fillRect/>
          </a:stretch>
        </p:blipFill>
        <p:spPr>
          <a:xfrm>
            <a:off x="157315" y="3035497"/>
            <a:ext cx="4694903" cy="3822503"/>
          </a:xfrm>
          <a:prstGeom prst="rect">
            <a:avLst/>
          </a:prstGeom>
        </p:spPr>
      </p:pic>
      <p:pic>
        <p:nvPicPr>
          <p:cNvPr id="6" name="Picture 5">
            <a:extLst>
              <a:ext uri="{FF2B5EF4-FFF2-40B4-BE49-F238E27FC236}">
                <a16:creationId xmlns:a16="http://schemas.microsoft.com/office/drawing/2014/main" id="{30B80848-C3FF-5054-D842-C45FD703300B}"/>
              </a:ext>
            </a:extLst>
          </p:cNvPr>
          <p:cNvPicPr>
            <a:picLocks noChangeAspect="1"/>
          </p:cNvPicPr>
          <p:nvPr/>
        </p:nvPicPr>
        <p:blipFill>
          <a:blip r:embed="rId3"/>
          <a:stretch>
            <a:fillRect/>
          </a:stretch>
        </p:blipFill>
        <p:spPr>
          <a:xfrm>
            <a:off x="4852219" y="3124200"/>
            <a:ext cx="7019618" cy="3733800"/>
          </a:xfrm>
          <a:prstGeom prst="rect">
            <a:avLst/>
          </a:prstGeom>
        </p:spPr>
      </p:pic>
      <p:sp>
        <p:nvSpPr>
          <p:cNvPr id="7" name="TextBox 6">
            <a:extLst>
              <a:ext uri="{FF2B5EF4-FFF2-40B4-BE49-F238E27FC236}">
                <a16:creationId xmlns:a16="http://schemas.microsoft.com/office/drawing/2014/main" id="{1C690FC6-5BD1-2320-7E87-52FEC18AD205}"/>
              </a:ext>
            </a:extLst>
          </p:cNvPr>
          <p:cNvSpPr txBox="1"/>
          <p:nvPr/>
        </p:nvSpPr>
        <p:spPr>
          <a:xfrm>
            <a:off x="5014451" y="3198167"/>
            <a:ext cx="2861188" cy="461665"/>
          </a:xfrm>
          <a:prstGeom prst="rect">
            <a:avLst/>
          </a:prstGeom>
          <a:solidFill>
            <a:schemeClr val="bg1"/>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Cao </a:t>
            </a:r>
            <a:r>
              <a:rPr lang="en-US" sz="2400" dirty="0" err="1">
                <a:latin typeface="Times New Roman" panose="02020603050405020304" pitchFamily="18" charset="0"/>
                <a:cs typeface="Times New Roman" panose="02020603050405020304" pitchFamily="18" charset="0"/>
              </a:rPr>
              <a:t>Đài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08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F4E3AE-2B3B-41D4-DB83-2EEAFB8A6F8D}"/>
              </a:ext>
            </a:extLst>
          </p:cNvPr>
          <p:cNvSpPr>
            <a:spLocks noGrp="1"/>
          </p:cNvSpPr>
          <p:nvPr>
            <p:ph idx="1"/>
          </p:nvPr>
        </p:nvSpPr>
        <p:spPr>
          <a:xfrm>
            <a:off x="381000" y="420278"/>
            <a:ext cx="11430000" cy="3880773"/>
          </a:xfrm>
          <a:solidFill>
            <a:schemeClr val="bg1"/>
          </a:solidFill>
        </p:spPr>
        <p:txBody>
          <a:bodyPr>
            <a:noAutofit/>
          </a:bodyPr>
          <a:lstStyle/>
          <a:p>
            <a:pPr marL="0" indent="0">
              <a:buNone/>
            </a:pPr>
            <a:r>
              <a:rPr lang="vi-VN" sz="3600" b="1" dirty="0">
                <a:solidFill>
                  <a:srgbClr val="C00000"/>
                </a:solidFill>
                <a:latin typeface="Times New Roman" panose="02020603050405020304" pitchFamily="18" charset="0"/>
                <a:cs typeface="Times New Roman" panose="02020603050405020304" pitchFamily="18" charset="0"/>
              </a:rPr>
              <a:t>5) Các tôn giáo khác</a:t>
            </a:r>
          </a:p>
          <a:p>
            <a:pPr marL="0" indent="0">
              <a:buNone/>
            </a:pP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Tại thành phố Đà </a:t>
            </a:r>
            <a:r>
              <a:rPr lang="vi-VN" sz="3200" dirty="0" err="1">
                <a:solidFill>
                  <a:schemeClr val="tx1"/>
                </a:solidFill>
                <a:latin typeface="Times New Roman" panose="02020603050405020304" pitchFamily="18" charset="0"/>
                <a:cs typeface="Times New Roman" panose="02020603050405020304" pitchFamily="18" charset="0"/>
              </a:rPr>
              <a:t>Nẵng</a:t>
            </a:r>
            <a:r>
              <a:rPr lang="vi-VN" sz="3200" dirty="0">
                <a:solidFill>
                  <a:schemeClr val="tx1"/>
                </a:solidFill>
                <a:latin typeface="Times New Roman" panose="02020603050405020304" pitchFamily="18" charset="0"/>
                <a:cs typeface="Times New Roman" panose="02020603050405020304" pitchFamily="18" charset="0"/>
              </a:rPr>
              <a:t> hiện nay, ngoài hoạt động nổi bật của các tôn giáo kể</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trên, còn có Hội Truyền giáo cơ đốc Việt Nam, Giáo hội Cơ đốc phục lâm Việt Nam,</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Hội thánh </a:t>
            </a:r>
            <a:r>
              <a:rPr lang="vi-VN" sz="3200" dirty="0" err="1">
                <a:solidFill>
                  <a:schemeClr val="tx1"/>
                </a:solidFill>
                <a:latin typeface="Times New Roman" panose="02020603050405020304" pitchFamily="18" charset="0"/>
                <a:cs typeface="Times New Roman" panose="02020603050405020304" pitchFamily="18" charset="0"/>
              </a:rPr>
              <a:t>Báptit</a:t>
            </a:r>
            <a:r>
              <a:rPr lang="vi-VN" sz="3200" dirty="0">
                <a:solidFill>
                  <a:schemeClr val="tx1"/>
                </a:solidFill>
                <a:latin typeface="Times New Roman" panose="02020603050405020304" pitchFamily="18" charset="0"/>
                <a:cs typeface="Times New Roman" panose="02020603050405020304" pitchFamily="18" charset="0"/>
              </a:rPr>
              <a:t> Việt Nam</a:t>
            </a:r>
            <a:r>
              <a:rPr lang="en-US" sz="3200" dirty="0">
                <a:solidFill>
                  <a:schemeClr val="tx1"/>
                </a:solidFill>
                <a:latin typeface="Times New Roman" panose="02020603050405020304" pitchFamily="18" charset="0"/>
                <a:cs typeface="Times New Roman" panose="02020603050405020304" pitchFamily="18" charset="0"/>
              </a:rPr>
              <a:t>…</a:t>
            </a:r>
          </a:p>
          <a:p>
            <a:pPr marL="0" indent="0">
              <a:buNone/>
            </a:pPr>
            <a:r>
              <a:rPr lang="vi-VN" sz="3200"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Đây là các loại hình tôn giáo trong đời</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sống văn </a:t>
            </a:r>
            <a:r>
              <a:rPr lang="vi-VN" sz="3200" dirty="0" err="1">
                <a:solidFill>
                  <a:schemeClr val="tx1"/>
                </a:solidFill>
                <a:latin typeface="Times New Roman" panose="02020603050405020304" pitchFamily="18" charset="0"/>
                <a:cs typeface="Times New Roman" panose="02020603050405020304" pitchFamily="18" charset="0"/>
              </a:rPr>
              <a:t>hoá</a:t>
            </a:r>
            <a:r>
              <a:rPr lang="vi-VN" sz="3200" dirty="0">
                <a:solidFill>
                  <a:schemeClr val="tx1"/>
                </a:solidFill>
                <a:latin typeface="Times New Roman" panose="02020603050405020304" pitchFamily="18" charset="0"/>
                <a:cs typeface="Times New Roman" panose="02020603050405020304" pitchFamily="18" charset="0"/>
              </a:rPr>
              <a:t> tâm linh của người dân với những hình thức sinh hoạt phong phú,</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đa dạng</a:t>
            </a:r>
            <a:r>
              <a:rPr lang="en-US" sz="3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108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798693E6-B8F9-E323-549A-BCA95B87D336}"/>
              </a:ext>
            </a:extLst>
          </p:cNvPr>
          <p:cNvGraphicFramePr>
            <a:graphicFrameLocks noGrp="1"/>
          </p:cNvGraphicFramePr>
          <p:nvPr>
            <p:extLst>
              <p:ext uri="{D42A27DB-BD31-4B8C-83A1-F6EECF244321}">
                <p14:modId xmlns:p14="http://schemas.microsoft.com/office/powerpoint/2010/main" val="686583644"/>
              </p:ext>
            </p:extLst>
          </p:nvPr>
        </p:nvGraphicFramePr>
        <p:xfrm>
          <a:off x="563037" y="582382"/>
          <a:ext cx="4252170" cy="1408650"/>
        </p:xfrm>
        <a:graphic>
          <a:graphicData uri="http://schemas.openxmlformats.org/drawingml/2006/table">
            <a:tbl>
              <a:tblPr/>
              <a:tblGrid>
                <a:gridCol w="4252170">
                  <a:extLst>
                    <a:ext uri="{9D8B030D-6E8A-4147-A177-3AD203B41FA5}">
                      <a16:colId xmlns:a16="http://schemas.microsoft.com/office/drawing/2014/main" val="3443328760"/>
                    </a:ext>
                  </a:extLst>
                </a:gridCol>
              </a:tblGrid>
              <a:tr h="1408650">
                <a:tc>
                  <a:txBody>
                    <a:bodyPr/>
                    <a:lstStyle/>
                    <a:p>
                      <a:pPr algn="l">
                        <a:lnSpc>
                          <a:spcPts val="1340"/>
                        </a:lnSpc>
                        <a:spcBef>
                          <a:spcPts val="600"/>
                        </a:spcBef>
                        <a:spcAft>
                          <a:spcPts val="1200"/>
                        </a:spcAft>
                      </a:pPr>
                      <a:r>
                        <a:rPr lang="en-US" sz="3600" kern="100" spc="-10" dirty="0">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600" kern="100" spc="105" dirty="0">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spc="-10" dirty="0" err="1">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3600" kern="100" spc="-10" dirty="0">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spc="-10" dirty="0" err="1">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ngưỡng</a:t>
                      </a:r>
                      <a:r>
                        <a:rPr lang="en-US" sz="3600" kern="100" spc="-10" dirty="0">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spc="-10" dirty="0" err="1">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kern="100" spc="-10" dirty="0">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spc="-10" dirty="0" err="1">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endPar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3614612816"/>
                  </a:ext>
                </a:extLst>
              </a:tr>
            </a:tbl>
          </a:graphicData>
        </a:graphic>
      </p:graphicFrame>
      <p:graphicFrame>
        <p:nvGraphicFramePr>
          <p:cNvPr id="13" name="Table 12">
            <a:extLst>
              <a:ext uri="{FF2B5EF4-FFF2-40B4-BE49-F238E27FC236}">
                <a16:creationId xmlns:a16="http://schemas.microsoft.com/office/drawing/2014/main" id="{0C72BB32-4326-E7E2-755A-E7FA0AAB5C3C}"/>
              </a:ext>
            </a:extLst>
          </p:cNvPr>
          <p:cNvGraphicFramePr>
            <a:graphicFrameLocks noGrp="1"/>
          </p:cNvGraphicFramePr>
          <p:nvPr>
            <p:extLst>
              <p:ext uri="{D42A27DB-BD31-4B8C-83A1-F6EECF244321}">
                <p14:modId xmlns:p14="http://schemas.microsoft.com/office/powerpoint/2010/main" val="3357014188"/>
              </p:ext>
            </p:extLst>
          </p:nvPr>
        </p:nvGraphicFramePr>
        <p:xfrm>
          <a:off x="563037" y="1286707"/>
          <a:ext cx="5372100" cy="1025192"/>
        </p:xfrm>
        <a:graphic>
          <a:graphicData uri="http://schemas.openxmlformats.org/drawingml/2006/table">
            <a:tbl>
              <a:tblPr/>
              <a:tblGrid>
                <a:gridCol w="5372100">
                  <a:extLst>
                    <a:ext uri="{9D8B030D-6E8A-4147-A177-3AD203B41FA5}">
                      <a16:colId xmlns:a16="http://schemas.microsoft.com/office/drawing/2014/main" val="3938543018"/>
                    </a:ext>
                  </a:extLst>
                </a:gridCol>
              </a:tblGrid>
              <a:tr h="1025192">
                <a:tc>
                  <a:txBody>
                    <a:bodyPr/>
                    <a:lstStyle/>
                    <a:p>
                      <a:pPr algn="l">
                        <a:lnSpc>
                          <a:spcPts val="1340"/>
                        </a:lnSpc>
                        <a:spcBef>
                          <a:spcPts val="600"/>
                        </a:spcBef>
                        <a:spcAft>
                          <a:spcPts val="1200"/>
                        </a:spcAft>
                      </a:pPr>
                      <a:r>
                        <a:rPr lang="en-US" sz="3600" kern="100" spc="10" dirty="0">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3600" kern="100" spc="-10" dirty="0">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spc="10" dirty="0" err="1">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3600" kern="100" spc="10" dirty="0">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spc="10" dirty="0" err="1">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cúng</a:t>
                      </a:r>
                      <a:r>
                        <a:rPr lang="en-US" sz="3600" kern="100" spc="10" dirty="0">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spc="10" dirty="0" err="1">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3600" kern="100" spc="10" dirty="0">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spc="10" dirty="0" err="1">
                          <a:solidFill>
                            <a:srgbClr val="ED008C"/>
                          </a:solidFill>
                          <a:effectLst/>
                          <a:latin typeface="Times New Roman" panose="02020603050405020304" pitchFamily="18" charset="0"/>
                          <a:ea typeface="Times New Roman" panose="02020603050405020304" pitchFamily="18" charset="0"/>
                          <a:cs typeface="Times New Roman" panose="02020603050405020304" pitchFamily="18" charset="0"/>
                        </a:rPr>
                        <a:t>tiên</a:t>
                      </a:r>
                      <a:endPar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3735692331"/>
                  </a:ext>
                </a:extLst>
              </a:tr>
            </a:tbl>
          </a:graphicData>
        </a:graphic>
      </p:graphicFrame>
      <p:sp>
        <p:nvSpPr>
          <p:cNvPr id="19" name="TextBox 18">
            <a:extLst>
              <a:ext uri="{FF2B5EF4-FFF2-40B4-BE49-F238E27FC236}">
                <a16:creationId xmlns:a16="http://schemas.microsoft.com/office/drawing/2014/main" id="{03433D6F-04DF-909B-F78C-61AFF1411B6B}"/>
              </a:ext>
            </a:extLst>
          </p:cNvPr>
          <p:cNvSpPr txBox="1"/>
          <p:nvPr/>
        </p:nvSpPr>
        <p:spPr>
          <a:xfrm>
            <a:off x="307257" y="1571972"/>
            <a:ext cx="11683181" cy="1815882"/>
          </a:xfrm>
          <a:prstGeom prst="rect">
            <a:avLst/>
          </a:prstGeom>
          <a:solidFill>
            <a:schemeClr val="bg1"/>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Với quan niệm “Chim có tổ, người có tông”, con cháu phải luôn ghi nhớ</a:t>
            </a:r>
          </a:p>
          <a:p>
            <a:pPr algn="just"/>
            <a:r>
              <a:rPr lang="vi-VN" sz="2800" dirty="0">
                <a:latin typeface="Times New Roman" panose="02020603050405020304" pitchFamily="18" charset="0"/>
                <a:cs typeface="Times New Roman" panose="02020603050405020304" pitchFamily="18" charset="0"/>
              </a:rPr>
              <a:t>công ơn tiền nhân và cầu mong ông bà phù hộ cho tai qua nạn khỏi, làm ăn</a:t>
            </a:r>
          </a:p>
          <a:p>
            <a:pPr algn="just"/>
            <a:r>
              <a:rPr lang="vi-VN" sz="2800" dirty="0">
                <a:latin typeface="Times New Roman" panose="02020603050405020304" pitchFamily="18" charset="0"/>
                <a:cs typeface="Times New Roman" panose="02020603050405020304" pitchFamily="18" charset="0"/>
              </a:rPr>
              <a:t>phát đạt. Thờ cúng tổ tiên đã trở thành tín ngưỡng nổi bật, phổ biến, mang giá trị</a:t>
            </a:r>
          </a:p>
          <a:p>
            <a:pPr algn="just"/>
            <a:r>
              <a:rPr lang="vi-VN" sz="2800" dirty="0">
                <a:latin typeface="Times New Roman" panose="02020603050405020304" pitchFamily="18" charset="0"/>
                <a:cs typeface="Times New Roman" panose="02020603050405020304" pitchFamily="18" charset="0"/>
              </a:rPr>
              <a:t>thiêng liêng và vẻ đẹp nhân văn sâu sắc.</a:t>
            </a:r>
          </a:p>
        </p:txBody>
      </p:sp>
      <p:sp>
        <p:nvSpPr>
          <p:cNvPr id="20" name="TextBox 19">
            <a:extLst>
              <a:ext uri="{FF2B5EF4-FFF2-40B4-BE49-F238E27FC236}">
                <a16:creationId xmlns:a16="http://schemas.microsoft.com/office/drawing/2014/main" id="{05C6CDE2-E0C5-9496-CB99-75C38F2FCA4A}"/>
              </a:ext>
            </a:extLst>
          </p:cNvPr>
          <p:cNvSpPr txBox="1"/>
          <p:nvPr/>
        </p:nvSpPr>
        <p:spPr>
          <a:xfrm>
            <a:off x="430303" y="3485666"/>
            <a:ext cx="11560136" cy="1384995"/>
          </a:xfrm>
          <a:prstGeom prst="rect">
            <a:avLst/>
          </a:prstGeom>
          <a:solidFill>
            <a:schemeClr val="bg1"/>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Với ý thức luôn coi trọng ngày giỗ tổ tiên, ông bà, cha mẹ,… người giàu hay</a:t>
            </a:r>
          </a:p>
          <a:p>
            <a:r>
              <a:rPr lang="vi-VN" sz="2800" dirty="0">
                <a:latin typeface="Times New Roman" panose="02020603050405020304" pitchFamily="18" charset="0"/>
                <a:cs typeface="Times New Roman" panose="02020603050405020304" pitchFamily="18" charset="0"/>
              </a:rPr>
              <a:t>nghèo cũng đều gắng dành những món ngon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Con cháu xa gần đều nhớ ngày giỗ chạp để trở về.</a:t>
            </a:r>
          </a:p>
        </p:txBody>
      </p:sp>
    </p:spTree>
    <p:extLst>
      <p:ext uri="{BB962C8B-B14F-4D97-AF65-F5344CB8AC3E}">
        <p14:creationId xmlns:p14="http://schemas.microsoft.com/office/powerpoint/2010/main" val="613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ờ cúng tổ tiên là gì? Thờ cúng tổ tiên bắt nguồn từ đâu? Thờ cúng">
            <a:extLst>
              <a:ext uri="{FF2B5EF4-FFF2-40B4-BE49-F238E27FC236}">
                <a16:creationId xmlns:a16="http://schemas.microsoft.com/office/drawing/2014/main" id="{D2ECE90E-1FC9-E548-FDF7-1089C0C7C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38" y="122903"/>
            <a:ext cx="5715001" cy="33060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ác nghi thức thờ cúng tổ tiên cơ bản của người Việt">
            <a:extLst>
              <a:ext uri="{FF2B5EF4-FFF2-40B4-BE49-F238E27FC236}">
                <a16:creationId xmlns:a16="http://schemas.microsoft.com/office/drawing/2014/main" id="{EAA1F2D1-3768-6832-C5C4-259386293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8" y="0"/>
            <a:ext cx="547533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Ý nghĩa của nhà thờ tổ đối với mỗi dòng họ ai cũng nên biết">
            <a:extLst>
              <a:ext uri="{FF2B5EF4-FFF2-40B4-BE49-F238E27FC236}">
                <a16:creationId xmlns:a16="http://schemas.microsoft.com/office/drawing/2014/main" id="{03D8E53C-B300-08CA-2253-298ED655DE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4719" y="3449894"/>
            <a:ext cx="613594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àng lạ miền Trung: Làng có nhiều nhà thờ họ đồ sộ">
            <a:extLst>
              <a:ext uri="{FF2B5EF4-FFF2-40B4-BE49-F238E27FC236}">
                <a16:creationId xmlns:a16="http://schemas.microsoft.com/office/drawing/2014/main" id="{A9784E82-7D31-3C51-8D4F-BB95915045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49894"/>
            <a:ext cx="5715002"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AF9076-57D5-AA8B-C622-A9BA17E7A361}"/>
              </a:ext>
            </a:extLst>
          </p:cNvPr>
          <p:cNvSpPr txBox="1"/>
          <p:nvPr/>
        </p:nvSpPr>
        <p:spPr>
          <a:xfrm>
            <a:off x="4656188" y="2885449"/>
            <a:ext cx="2880238" cy="523220"/>
          </a:xfrm>
          <a:prstGeom prst="rect">
            <a:avLst/>
          </a:prstGeom>
          <a:solidFill>
            <a:schemeClr val="bg1"/>
          </a:solidFill>
        </p:spPr>
        <p:txBody>
          <a:bodyPr wrap="square" rtlCol="0">
            <a:spAutoFit/>
          </a:bodyPr>
          <a:lstStyle/>
          <a:p>
            <a:r>
              <a:rPr lang="en-US" sz="2800" dirty="0" err="1"/>
              <a:t>Bàn</a:t>
            </a:r>
            <a:r>
              <a:rPr lang="en-US" sz="2800" dirty="0"/>
              <a:t> </a:t>
            </a:r>
            <a:r>
              <a:rPr lang="en-US" sz="2800" dirty="0" err="1"/>
              <a:t>thờ</a:t>
            </a:r>
            <a:r>
              <a:rPr lang="en-US" sz="2800" dirty="0"/>
              <a:t> </a:t>
            </a:r>
            <a:r>
              <a:rPr lang="en-US" sz="2800" dirty="0" err="1"/>
              <a:t>gia</a:t>
            </a:r>
            <a:r>
              <a:rPr lang="en-US" sz="2800" dirty="0"/>
              <a:t> </a:t>
            </a:r>
            <a:r>
              <a:rPr lang="en-US" sz="2800" dirty="0" err="1"/>
              <a:t>tiên</a:t>
            </a:r>
            <a:endParaRPr lang="en-US" sz="2800" dirty="0"/>
          </a:p>
        </p:txBody>
      </p:sp>
      <p:sp>
        <p:nvSpPr>
          <p:cNvPr id="3" name="TextBox 2">
            <a:extLst>
              <a:ext uri="{FF2B5EF4-FFF2-40B4-BE49-F238E27FC236}">
                <a16:creationId xmlns:a16="http://schemas.microsoft.com/office/drawing/2014/main" id="{E4F6E56C-3977-C760-92AA-DECEA2520830}"/>
              </a:ext>
            </a:extLst>
          </p:cNvPr>
          <p:cNvSpPr txBox="1"/>
          <p:nvPr/>
        </p:nvSpPr>
        <p:spPr>
          <a:xfrm>
            <a:off x="4668019" y="6341099"/>
            <a:ext cx="2376640" cy="523220"/>
          </a:xfrm>
          <a:prstGeom prst="rect">
            <a:avLst/>
          </a:prstGeom>
          <a:solidFill>
            <a:schemeClr val="bg1"/>
          </a:solidFill>
        </p:spPr>
        <p:txBody>
          <a:bodyPr wrap="square" rtlCol="0">
            <a:spAutoFit/>
          </a:bodyPr>
          <a:lstStyle/>
          <a:p>
            <a:r>
              <a:rPr lang="en-US" sz="2800" dirty="0" err="1"/>
              <a:t>Nhà</a:t>
            </a:r>
            <a:r>
              <a:rPr lang="en-US" sz="2800" dirty="0"/>
              <a:t> </a:t>
            </a:r>
            <a:r>
              <a:rPr lang="en-US" sz="2800" dirty="0" err="1"/>
              <a:t>thờ</a:t>
            </a:r>
            <a:r>
              <a:rPr lang="en-US" sz="2800" dirty="0"/>
              <a:t> </a:t>
            </a:r>
            <a:r>
              <a:rPr lang="en-US" sz="2800" dirty="0" err="1"/>
              <a:t>Họ</a:t>
            </a:r>
            <a:endParaRPr lang="en-US" sz="2800" dirty="0"/>
          </a:p>
        </p:txBody>
      </p:sp>
    </p:spTree>
    <p:extLst>
      <p:ext uri="{BB962C8B-B14F-4D97-AF65-F5344CB8AC3E}">
        <p14:creationId xmlns:p14="http://schemas.microsoft.com/office/powerpoint/2010/main" val="164930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ircle(in)">
                                      <p:cBhvr>
                                        <p:cTn id="10" dur="2000"/>
                                        <p:tgtEl>
                                          <p:spTgt spid="4100"/>
                                        </p:tgtEl>
                                      </p:cBhvr>
                                    </p:animEffect>
                                  </p:childTnLst>
                                </p:cTn>
                              </p:par>
                              <p:par>
                                <p:cTn id="11" presetID="6" presetClass="entr" presetSubtype="16" fill="hold" nodeType="withEffect">
                                  <p:stCondLst>
                                    <p:cond delay="0"/>
                                  </p:stCondLst>
                                  <p:childTnLst>
                                    <p:set>
                                      <p:cBhvr>
                                        <p:cTn id="12" dur="1" fill="hold">
                                          <p:stCondLst>
                                            <p:cond delay="0"/>
                                          </p:stCondLst>
                                        </p:cTn>
                                        <p:tgtEl>
                                          <p:spTgt spid="4104"/>
                                        </p:tgtEl>
                                        <p:attrNameLst>
                                          <p:attrName>style.visibility</p:attrName>
                                        </p:attrNameLst>
                                      </p:cBhvr>
                                      <p:to>
                                        <p:strVal val="visible"/>
                                      </p:to>
                                    </p:set>
                                    <p:animEffect transition="in" filter="circle(in)">
                                      <p:cBhvr>
                                        <p:cTn id="13" dur="2000"/>
                                        <p:tgtEl>
                                          <p:spTgt spid="4104"/>
                                        </p:tgtEl>
                                      </p:cBhvr>
                                    </p:animEffect>
                                  </p:childTnLst>
                                </p:cTn>
                              </p:par>
                              <p:par>
                                <p:cTn id="14" presetID="6" presetClass="entr" presetSubtype="16" fill="hold" nodeType="withEffect">
                                  <p:stCondLst>
                                    <p:cond delay="0"/>
                                  </p:stCondLst>
                                  <p:childTnLst>
                                    <p:set>
                                      <p:cBhvr>
                                        <p:cTn id="15" dur="1" fill="hold">
                                          <p:stCondLst>
                                            <p:cond delay="0"/>
                                          </p:stCondLst>
                                        </p:cTn>
                                        <p:tgtEl>
                                          <p:spTgt spid="4106"/>
                                        </p:tgtEl>
                                        <p:attrNameLst>
                                          <p:attrName>style.visibility</p:attrName>
                                        </p:attrNameLst>
                                      </p:cBhvr>
                                      <p:to>
                                        <p:strVal val="visible"/>
                                      </p:to>
                                    </p:set>
                                    <p:animEffect transition="in" filter="circle(in)">
                                      <p:cBhvr>
                                        <p:cTn id="16" dur="2000"/>
                                        <p:tgtEl>
                                          <p:spTgt spid="410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710643-DA43-87C7-FD44-328F9E50E25B}"/>
              </a:ext>
            </a:extLst>
          </p:cNvPr>
          <p:cNvSpPr txBox="1"/>
          <p:nvPr/>
        </p:nvSpPr>
        <p:spPr>
          <a:xfrm>
            <a:off x="417871" y="196743"/>
            <a:ext cx="6098458" cy="646331"/>
          </a:xfrm>
          <a:prstGeom prst="rect">
            <a:avLst/>
          </a:prstGeom>
          <a:noFill/>
        </p:spPr>
        <p:txBody>
          <a:bodyPr wrap="square">
            <a:spAutoFit/>
          </a:bodyPr>
          <a:lstStyle/>
          <a:p>
            <a:r>
              <a:rPr lang="vi-VN" sz="3600" b="1" dirty="0">
                <a:solidFill>
                  <a:srgbClr val="002060"/>
                </a:solidFill>
                <a:latin typeface="Times New Roman" panose="02020603050405020304" pitchFamily="18" charset="0"/>
                <a:cs typeface="Times New Roman" panose="02020603050405020304" pitchFamily="18" charset="0"/>
              </a:rPr>
              <a:t>b) Các tín ngưỡng khác</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7BA7870-E264-1263-8D60-3385DC2FD799}"/>
              </a:ext>
            </a:extLst>
          </p:cNvPr>
          <p:cNvSpPr txBox="1"/>
          <p:nvPr/>
        </p:nvSpPr>
        <p:spPr>
          <a:xfrm>
            <a:off x="417871" y="1017036"/>
            <a:ext cx="11356258" cy="1200329"/>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Người Việt Nam xưa theo tín ngưỡng đa thần, tôn thờ và tin tưởng sức mạnh</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hữu hình và cả sức mạnh vô hình.</a:t>
            </a:r>
          </a:p>
        </p:txBody>
      </p:sp>
      <p:sp>
        <p:nvSpPr>
          <p:cNvPr id="9" name="TextBox 8">
            <a:extLst>
              <a:ext uri="{FF2B5EF4-FFF2-40B4-BE49-F238E27FC236}">
                <a16:creationId xmlns:a16="http://schemas.microsoft.com/office/drawing/2014/main" id="{D6DF493B-8B31-C330-7CFF-EA5856B67BC3}"/>
              </a:ext>
            </a:extLst>
          </p:cNvPr>
          <p:cNvSpPr txBox="1"/>
          <p:nvPr/>
        </p:nvSpPr>
        <p:spPr>
          <a:xfrm>
            <a:off x="417871" y="2282778"/>
            <a:ext cx="10500851" cy="646331"/>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Táo</a:t>
            </a:r>
            <a:r>
              <a:rPr lang="en-US" sz="36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F95B53DA-7EBB-8239-1430-7578A305D186}"/>
              </a:ext>
            </a:extLst>
          </p:cNvPr>
          <p:cNvSpPr txBox="1"/>
          <p:nvPr/>
        </p:nvSpPr>
        <p:spPr>
          <a:xfrm>
            <a:off x="417871" y="3176723"/>
            <a:ext cx="11356258" cy="1200329"/>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Nhiều gia đình còn có tục thờ Thần Tài cùng với Ông Địa, hai vị thần này được</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đặt chung trong một khám thờ</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7405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CD34-E825-B1CF-123D-90292408788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C73F7CE-4BFA-5B0C-8E1B-16D8D318749A}"/>
              </a:ext>
            </a:extLst>
          </p:cNvPr>
          <p:cNvPicPr>
            <a:picLocks noGrp="1" noChangeAspect="1"/>
          </p:cNvPicPr>
          <p:nvPr>
            <p:ph idx="1"/>
          </p:nvPr>
        </p:nvPicPr>
        <p:blipFill>
          <a:blip r:embed="rId2"/>
          <a:stretch>
            <a:fillRect/>
          </a:stretch>
        </p:blipFill>
        <p:spPr>
          <a:xfrm>
            <a:off x="71898" y="0"/>
            <a:ext cx="5680151" cy="3417324"/>
          </a:xfrm>
          <a:prstGeom prst="rect">
            <a:avLst/>
          </a:prstGeom>
        </p:spPr>
      </p:pic>
      <p:pic>
        <p:nvPicPr>
          <p:cNvPr id="6" name="Picture 5">
            <a:extLst>
              <a:ext uri="{FF2B5EF4-FFF2-40B4-BE49-F238E27FC236}">
                <a16:creationId xmlns:a16="http://schemas.microsoft.com/office/drawing/2014/main" id="{53AD1890-DB61-6092-C45D-015BC4CE6704}"/>
              </a:ext>
            </a:extLst>
          </p:cNvPr>
          <p:cNvPicPr>
            <a:picLocks noChangeAspect="1"/>
          </p:cNvPicPr>
          <p:nvPr/>
        </p:nvPicPr>
        <p:blipFill>
          <a:blip r:embed="rId3"/>
          <a:stretch>
            <a:fillRect/>
          </a:stretch>
        </p:blipFill>
        <p:spPr>
          <a:xfrm>
            <a:off x="6238568" y="0"/>
            <a:ext cx="5537583" cy="3417324"/>
          </a:xfrm>
          <a:prstGeom prst="rect">
            <a:avLst/>
          </a:prstGeom>
        </p:spPr>
      </p:pic>
      <p:pic>
        <p:nvPicPr>
          <p:cNvPr id="7" name="Picture 6">
            <a:extLst>
              <a:ext uri="{FF2B5EF4-FFF2-40B4-BE49-F238E27FC236}">
                <a16:creationId xmlns:a16="http://schemas.microsoft.com/office/drawing/2014/main" id="{60B72BAF-426A-4181-BD8A-7A40E5D3FFD9}"/>
              </a:ext>
            </a:extLst>
          </p:cNvPr>
          <p:cNvPicPr>
            <a:picLocks noChangeAspect="1"/>
          </p:cNvPicPr>
          <p:nvPr/>
        </p:nvPicPr>
        <p:blipFill>
          <a:blip r:embed="rId4"/>
          <a:stretch>
            <a:fillRect/>
          </a:stretch>
        </p:blipFill>
        <p:spPr>
          <a:xfrm>
            <a:off x="6096000" y="3440677"/>
            <a:ext cx="5836674" cy="3250791"/>
          </a:xfrm>
          <a:prstGeom prst="rect">
            <a:avLst/>
          </a:prstGeom>
        </p:spPr>
      </p:pic>
      <p:pic>
        <p:nvPicPr>
          <p:cNvPr id="8" name="Picture 7">
            <a:extLst>
              <a:ext uri="{FF2B5EF4-FFF2-40B4-BE49-F238E27FC236}">
                <a16:creationId xmlns:a16="http://schemas.microsoft.com/office/drawing/2014/main" id="{98D85FFE-47D0-B6FC-BFDB-FAFFB07ABDBC}"/>
              </a:ext>
            </a:extLst>
          </p:cNvPr>
          <p:cNvPicPr>
            <a:picLocks noChangeAspect="1"/>
          </p:cNvPicPr>
          <p:nvPr/>
        </p:nvPicPr>
        <p:blipFill>
          <a:blip r:embed="rId5"/>
          <a:stretch>
            <a:fillRect/>
          </a:stretch>
        </p:blipFill>
        <p:spPr>
          <a:xfrm>
            <a:off x="71898" y="3440678"/>
            <a:ext cx="5680151" cy="3298006"/>
          </a:xfrm>
          <a:prstGeom prst="rect">
            <a:avLst/>
          </a:prstGeom>
        </p:spPr>
      </p:pic>
      <p:sp>
        <p:nvSpPr>
          <p:cNvPr id="9" name="TextBox 8">
            <a:extLst>
              <a:ext uri="{FF2B5EF4-FFF2-40B4-BE49-F238E27FC236}">
                <a16:creationId xmlns:a16="http://schemas.microsoft.com/office/drawing/2014/main" id="{33953B27-AE3A-9DB8-E3DA-D47B2A325EAA}"/>
              </a:ext>
            </a:extLst>
          </p:cNvPr>
          <p:cNvSpPr txBox="1"/>
          <p:nvPr/>
        </p:nvSpPr>
        <p:spPr>
          <a:xfrm>
            <a:off x="4734233" y="2846439"/>
            <a:ext cx="2743200" cy="461665"/>
          </a:xfrm>
          <a:prstGeom prst="rect">
            <a:avLst/>
          </a:prstGeom>
          <a:solidFill>
            <a:schemeClr val="bg1"/>
          </a:solidFill>
        </p:spPr>
        <p:txBody>
          <a:bodyPr wrap="square" rtlCol="0">
            <a:spAutoFit/>
          </a:bodyPr>
          <a:lstStyle/>
          <a:p>
            <a:r>
              <a:rPr lang="en-US" sz="2400" dirty="0" err="1"/>
              <a:t>Bàn</a:t>
            </a:r>
            <a:r>
              <a:rPr lang="en-US" sz="2400" dirty="0"/>
              <a:t> </a:t>
            </a:r>
            <a:r>
              <a:rPr lang="en-US" sz="2400" dirty="0" err="1"/>
              <a:t>thờ</a:t>
            </a:r>
            <a:r>
              <a:rPr lang="en-US" sz="2400" dirty="0"/>
              <a:t> </a:t>
            </a:r>
            <a:r>
              <a:rPr lang="en-US" sz="2400" dirty="0" err="1"/>
              <a:t>Ông</a:t>
            </a:r>
            <a:r>
              <a:rPr lang="en-US" sz="2400" dirty="0"/>
              <a:t> </a:t>
            </a:r>
            <a:r>
              <a:rPr lang="en-US" sz="2400" dirty="0" err="1"/>
              <a:t>Táo</a:t>
            </a:r>
            <a:endParaRPr lang="en-US" sz="2400" dirty="0"/>
          </a:p>
        </p:txBody>
      </p:sp>
      <p:sp>
        <p:nvSpPr>
          <p:cNvPr id="11" name="TextBox 10">
            <a:extLst>
              <a:ext uri="{FF2B5EF4-FFF2-40B4-BE49-F238E27FC236}">
                <a16:creationId xmlns:a16="http://schemas.microsoft.com/office/drawing/2014/main" id="{AFDC31BB-EF65-5CDF-8653-2365F806035B}"/>
              </a:ext>
            </a:extLst>
          </p:cNvPr>
          <p:cNvSpPr txBox="1"/>
          <p:nvPr/>
        </p:nvSpPr>
        <p:spPr>
          <a:xfrm>
            <a:off x="4213212" y="5709352"/>
            <a:ext cx="2743200" cy="954107"/>
          </a:xfrm>
          <a:prstGeom prst="rect">
            <a:avLst/>
          </a:prstGeom>
          <a:solidFill>
            <a:schemeClr val="bg1"/>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78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8ADD-DD09-FC2D-3D0A-AEB37F7739E3}"/>
              </a:ext>
            </a:extLst>
          </p:cNvPr>
          <p:cNvSpPr>
            <a:spLocks noGrp="1"/>
          </p:cNvSpPr>
          <p:nvPr>
            <p:ph type="title"/>
          </p:nvPr>
        </p:nvSpPr>
        <p:spPr>
          <a:xfrm>
            <a:off x="545690" y="152400"/>
            <a:ext cx="8596668" cy="1320800"/>
          </a:xfrm>
        </p:spPr>
        <p:txBody>
          <a:bodyPr>
            <a:normAutofit fontScale="90000"/>
          </a:bodyPr>
          <a:lstStyle/>
          <a:p>
            <a:r>
              <a:rPr lang="vi-VN" b="1" dirty="0">
                <a:solidFill>
                  <a:srgbClr val="002060"/>
                </a:solidFill>
                <a:latin typeface="Times New Roman" panose="02020603050405020304" pitchFamily="18" charset="0"/>
                <a:cs typeface="Times New Roman" panose="02020603050405020304" pitchFamily="18" charset="0"/>
              </a:rPr>
              <a:t>2. Tín ngưỡng cộng đồng</a:t>
            </a:r>
            <a:br>
              <a:rPr lang="vi-VN" b="1" dirty="0">
                <a:solidFill>
                  <a:srgbClr val="002060"/>
                </a:solidFill>
                <a:latin typeface="Times New Roman" panose="02020603050405020304" pitchFamily="18" charset="0"/>
                <a:cs typeface="Times New Roman" panose="02020603050405020304" pitchFamily="18" charset="0"/>
              </a:rPr>
            </a:br>
            <a:r>
              <a:rPr lang="vi-VN" b="1" dirty="0">
                <a:solidFill>
                  <a:srgbClr val="002060"/>
                </a:solidFill>
                <a:latin typeface="Times New Roman" panose="02020603050405020304" pitchFamily="18" charset="0"/>
                <a:cs typeface="Times New Roman" panose="02020603050405020304" pitchFamily="18" charset="0"/>
              </a:rPr>
              <a:t>a) Thờ Thành Hoàng</a:t>
            </a:r>
            <a:r>
              <a:rPr lang="vi-VN" dirty="0"/>
              <a:t/>
            </a:r>
            <a:br>
              <a:rPr lang="vi-VN" dirty="0"/>
            </a:br>
            <a:endParaRPr lang="en-US" dirty="0"/>
          </a:p>
        </p:txBody>
      </p:sp>
      <p:sp>
        <p:nvSpPr>
          <p:cNvPr id="5" name="TextBox 4">
            <a:extLst>
              <a:ext uri="{FF2B5EF4-FFF2-40B4-BE49-F238E27FC236}">
                <a16:creationId xmlns:a16="http://schemas.microsoft.com/office/drawing/2014/main" id="{9B1A0C14-C4BE-C5F1-D711-BCA161D87478}"/>
              </a:ext>
            </a:extLst>
          </p:cNvPr>
          <p:cNvSpPr txBox="1"/>
          <p:nvPr/>
        </p:nvSpPr>
        <p:spPr>
          <a:xfrm>
            <a:off x="191729" y="1223549"/>
            <a:ext cx="11282516" cy="2062103"/>
          </a:xfrm>
          <a:prstGeom prst="rect">
            <a:avLst/>
          </a:prstGeom>
          <a:noFill/>
        </p:spPr>
        <p:txBody>
          <a:bodyPr wrap="square">
            <a:spAutoFit/>
          </a:bodyPr>
          <a:lstStyle/>
          <a:p>
            <a:r>
              <a:rPr lang="vi-VN" sz="3200" dirty="0">
                <a:latin typeface="Times New Roman" panose="02020603050405020304" pitchFamily="18" charset="0"/>
                <a:cs typeface="Times New Roman" panose="02020603050405020304" pitchFamily="18" charset="0"/>
              </a:rPr>
              <a:t>Với truyền thống “Uống nước nhớ nguồn”,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người dân đã đưa vào thờ ở đình làng các vị tiền hiền có công lập làng, các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vị hậu hiền có công khai phá, tạo dựng xóm làng, lập chợ,… như những nhân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thần dù là không tên hay có tên cụ thể.</a:t>
            </a:r>
          </a:p>
        </p:txBody>
      </p:sp>
      <p:pic>
        <p:nvPicPr>
          <p:cNvPr id="6" name="Picture 5">
            <a:extLst>
              <a:ext uri="{FF2B5EF4-FFF2-40B4-BE49-F238E27FC236}">
                <a16:creationId xmlns:a16="http://schemas.microsoft.com/office/drawing/2014/main" id="{CF4828E4-021B-2E69-42AE-9DF955CCA600}"/>
              </a:ext>
            </a:extLst>
          </p:cNvPr>
          <p:cNvPicPr>
            <a:picLocks noChangeAspect="1"/>
          </p:cNvPicPr>
          <p:nvPr/>
        </p:nvPicPr>
        <p:blipFill>
          <a:blip r:embed="rId3"/>
          <a:stretch>
            <a:fillRect/>
          </a:stretch>
        </p:blipFill>
        <p:spPr>
          <a:xfrm>
            <a:off x="1" y="3269982"/>
            <a:ext cx="5951590" cy="3584780"/>
          </a:xfrm>
          <a:prstGeom prst="rect">
            <a:avLst/>
          </a:prstGeom>
        </p:spPr>
      </p:pic>
      <p:pic>
        <p:nvPicPr>
          <p:cNvPr id="7" name="Picture 6">
            <a:extLst>
              <a:ext uri="{FF2B5EF4-FFF2-40B4-BE49-F238E27FC236}">
                <a16:creationId xmlns:a16="http://schemas.microsoft.com/office/drawing/2014/main" id="{94FBC06D-D1F7-CE0F-6A0D-4E030A75BE76}"/>
              </a:ext>
            </a:extLst>
          </p:cNvPr>
          <p:cNvPicPr>
            <a:picLocks noChangeAspect="1"/>
          </p:cNvPicPr>
          <p:nvPr/>
        </p:nvPicPr>
        <p:blipFill>
          <a:blip r:embed="rId4"/>
          <a:stretch>
            <a:fillRect/>
          </a:stretch>
        </p:blipFill>
        <p:spPr>
          <a:xfrm>
            <a:off x="6096000" y="3269982"/>
            <a:ext cx="6095999" cy="3572348"/>
          </a:xfrm>
          <a:prstGeom prst="rect">
            <a:avLst/>
          </a:prstGeom>
        </p:spPr>
      </p:pic>
      <p:sp>
        <p:nvSpPr>
          <p:cNvPr id="8" name="TextBox 7">
            <a:extLst>
              <a:ext uri="{FF2B5EF4-FFF2-40B4-BE49-F238E27FC236}">
                <a16:creationId xmlns:a16="http://schemas.microsoft.com/office/drawing/2014/main" id="{27A1B047-D3AA-3538-EF9F-738AD8238B86}"/>
              </a:ext>
            </a:extLst>
          </p:cNvPr>
          <p:cNvSpPr txBox="1"/>
          <p:nvPr/>
        </p:nvSpPr>
        <p:spPr>
          <a:xfrm>
            <a:off x="7152968" y="3269982"/>
            <a:ext cx="3510116" cy="523220"/>
          </a:xfrm>
          <a:prstGeom prst="rect">
            <a:avLst/>
          </a:prstGeom>
          <a:noFill/>
        </p:spPr>
        <p:txBody>
          <a:bodyPr wrap="square" rtlCol="0">
            <a:spAutoFit/>
          </a:bodyPr>
          <a:lstStyle/>
          <a:p>
            <a:r>
              <a:rPr lang="en-US" sz="2800" dirty="0" err="1"/>
              <a:t>Đình</a:t>
            </a:r>
            <a:r>
              <a:rPr lang="en-US" sz="2800" dirty="0"/>
              <a:t> </a:t>
            </a:r>
            <a:r>
              <a:rPr lang="en-US" sz="2800" dirty="0" err="1"/>
              <a:t>làng</a:t>
            </a:r>
            <a:r>
              <a:rPr lang="en-US" sz="2800" dirty="0"/>
              <a:t> </a:t>
            </a:r>
            <a:r>
              <a:rPr lang="en-US" sz="2800" dirty="0" err="1"/>
              <a:t>Quảng</a:t>
            </a:r>
            <a:r>
              <a:rPr lang="en-US" sz="2800" dirty="0"/>
              <a:t> </a:t>
            </a:r>
            <a:r>
              <a:rPr lang="en-US" sz="2800" dirty="0" err="1"/>
              <a:t>Đại</a:t>
            </a:r>
            <a:endParaRPr lang="en-US" sz="2800" dirty="0"/>
          </a:p>
        </p:txBody>
      </p:sp>
      <p:sp>
        <p:nvSpPr>
          <p:cNvPr id="11" name="TextBox 10">
            <a:extLst>
              <a:ext uri="{FF2B5EF4-FFF2-40B4-BE49-F238E27FC236}">
                <a16:creationId xmlns:a16="http://schemas.microsoft.com/office/drawing/2014/main" id="{48023A41-1E38-EC28-9016-45E36FEA05F8}"/>
              </a:ext>
            </a:extLst>
          </p:cNvPr>
          <p:cNvSpPr txBox="1"/>
          <p:nvPr/>
        </p:nvSpPr>
        <p:spPr>
          <a:xfrm>
            <a:off x="2322871" y="6326484"/>
            <a:ext cx="3510116" cy="523220"/>
          </a:xfrm>
          <a:prstGeom prst="rect">
            <a:avLst/>
          </a:prstGeom>
          <a:solidFill>
            <a:schemeClr val="bg1"/>
          </a:solidFill>
        </p:spPr>
        <p:txBody>
          <a:bodyPr wrap="square" rtlCol="0">
            <a:spAutoFit/>
          </a:bodyPr>
          <a:lstStyle/>
          <a:p>
            <a:r>
              <a:rPr lang="en-US" sz="2800" dirty="0" err="1"/>
              <a:t>Đình</a:t>
            </a:r>
            <a:r>
              <a:rPr lang="en-US" sz="2800" dirty="0"/>
              <a:t> </a:t>
            </a:r>
            <a:r>
              <a:rPr lang="en-US" sz="2800" dirty="0" err="1"/>
              <a:t>làng</a:t>
            </a:r>
            <a:r>
              <a:rPr lang="en-US" sz="2800" dirty="0"/>
              <a:t> </a:t>
            </a:r>
            <a:r>
              <a:rPr lang="en-US" sz="2800" dirty="0" err="1"/>
              <a:t>Tuý</a:t>
            </a:r>
            <a:r>
              <a:rPr lang="en-US" sz="2800" dirty="0"/>
              <a:t> Loan</a:t>
            </a:r>
          </a:p>
        </p:txBody>
      </p:sp>
    </p:spTree>
    <p:extLst>
      <p:ext uri="{BB962C8B-B14F-4D97-AF65-F5344CB8AC3E}">
        <p14:creationId xmlns:p14="http://schemas.microsoft.com/office/powerpoint/2010/main" val="387234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4224-7D90-7A97-B386-2D3F16C4CCA2}"/>
              </a:ext>
            </a:extLst>
          </p:cNvPr>
          <p:cNvSpPr>
            <a:spLocks noGrp="1"/>
          </p:cNvSpPr>
          <p:nvPr>
            <p:ph type="title"/>
          </p:nvPr>
        </p:nvSpPr>
        <p:spPr>
          <a:xfrm>
            <a:off x="485605" y="156238"/>
            <a:ext cx="8596668" cy="1320800"/>
          </a:xfrm>
        </p:spPr>
        <p:txBody>
          <a:bodyPr/>
          <a:lstStyle/>
          <a:p>
            <a:r>
              <a:rPr lang="en-US" b="1" dirty="0">
                <a:solidFill>
                  <a:srgbClr val="002060"/>
                </a:solidFill>
                <a:latin typeface="Times New Roman" panose="02020603050405020304" pitchFamily="18" charset="0"/>
                <a:cs typeface="Times New Roman" panose="02020603050405020304" pitchFamily="18" charset="0"/>
              </a:rPr>
              <a:t>b) </a:t>
            </a:r>
            <a:r>
              <a:rPr lang="en-US" b="1" dirty="0" err="1">
                <a:solidFill>
                  <a:srgbClr val="002060"/>
                </a:solidFill>
                <a:latin typeface="Times New Roman" panose="02020603050405020304" pitchFamily="18" charset="0"/>
                <a:cs typeface="Times New Roman" panose="02020603050405020304" pitchFamily="18" charset="0"/>
              </a:rPr>
              <a:t>Thờ</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Mẫu</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282B47E-374E-2162-7BB0-6C3242A1CB09}"/>
              </a:ext>
            </a:extLst>
          </p:cNvPr>
          <p:cNvSpPr txBox="1"/>
          <p:nvPr/>
        </p:nvSpPr>
        <p:spPr>
          <a:xfrm>
            <a:off x="323373" y="816638"/>
            <a:ext cx="11220790" cy="2062103"/>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Việc thờ phụng Nữ thần và Mẫu thần là tín ngưỡng chung của các tộc người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Việt và Đông Nam Á. Tuy nhiên, xuất phát từ môi trường tự nhiên, hoàn cảnh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kinh tế – xã hội và truyền thống văn </a:t>
            </a:r>
            <a:r>
              <a:rPr lang="vi-VN" sz="3200" dirty="0" err="1">
                <a:latin typeface="Times New Roman" panose="02020603050405020304" pitchFamily="18" charset="0"/>
                <a:cs typeface="Times New Roman" panose="02020603050405020304" pitchFamily="18" charset="0"/>
              </a:rPr>
              <a:t>hoá</a:t>
            </a:r>
            <a:r>
              <a:rPr lang="vi-VN" sz="3200" dirty="0">
                <a:latin typeface="Times New Roman" panose="02020603050405020304" pitchFamily="18" charset="0"/>
                <a:cs typeface="Times New Roman" panose="02020603050405020304" pitchFamily="18" charset="0"/>
              </a:rPr>
              <a:t>, việc thờ phụng Nữ thần, Mẫu thần có nét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đặc thù riêng ở từng nơi. </a:t>
            </a:r>
          </a:p>
        </p:txBody>
      </p:sp>
      <p:sp>
        <p:nvSpPr>
          <p:cNvPr id="7" name="TextBox 6">
            <a:extLst>
              <a:ext uri="{FF2B5EF4-FFF2-40B4-BE49-F238E27FC236}">
                <a16:creationId xmlns:a16="http://schemas.microsoft.com/office/drawing/2014/main" id="{78B493F6-D921-FFDE-4B81-23B59130A63F}"/>
              </a:ext>
            </a:extLst>
          </p:cNvPr>
          <p:cNvSpPr txBox="1"/>
          <p:nvPr/>
        </p:nvSpPr>
        <p:spPr>
          <a:xfrm>
            <a:off x="323373" y="3000532"/>
            <a:ext cx="11058558"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Riêng tại Đà </a:t>
            </a:r>
            <a:r>
              <a:rPr lang="vi-VN" sz="3200" dirty="0" err="1">
                <a:latin typeface="Times New Roman" panose="02020603050405020304" pitchFamily="18" charset="0"/>
                <a:cs typeface="Times New Roman" panose="02020603050405020304" pitchFamily="18" charset="0"/>
              </a:rPr>
              <a:t>Nẵng</a:t>
            </a:r>
            <a:r>
              <a:rPr lang="vi-VN" sz="3200" dirty="0">
                <a:latin typeface="Times New Roman" panose="02020603050405020304" pitchFamily="18" charset="0"/>
                <a:cs typeface="Times New Roman" panose="02020603050405020304" pitchFamily="18" charset="0"/>
              </a:rPr>
              <a:t>, có thể kể đến những vị thần mang tên “Bà” như: Bà Quán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Thế Âm, Bà Ngũ Hành,… </a:t>
            </a:r>
          </a:p>
        </p:txBody>
      </p:sp>
      <p:sp>
        <p:nvSpPr>
          <p:cNvPr id="9" name="TextBox 8">
            <a:extLst>
              <a:ext uri="{FF2B5EF4-FFF2-40B4-BE49-F238E27FC236}">
                <a16:creationId xmlns:a16="http://schemas.microsoft.com/office/drawing/2014/main" id="{AFFC971F-6313-4247-2144-4CC872FCB30F}"/>
              </a:ext>
            </a:extLst>
          </p:cNvPr>
          <p:cNvSpPr txBox="1"/>
          <p:nvPr/>
        </p:nvSpPr>
        <p:spPr>
          <a:xfrm>
            <a:off x="404489" y="4390554"/>
            <a:ext cx="11058558"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Tín ngưỡng thờ Mẫu ở Đà </a:t>
            </a:r>
            <a:r>
              <a:rPr lang="vi-VN" sz="3200" dirty="0" err="1">
                <a:latin typeface="Times New Roman" panose="02020603050405020304" pitchFamily="18" charset="0"/>
                <a:cs typeface="Times New Roman" panose="02020603050405020304" pitchFamily="18" charset="0"/>
              </a:rPr>
              <a:t>Nẵng</a:t>
            </a:r>
            <a:r>
              <a:rPr lang="vi-VN" sz="3200" dirty="0">
                <a:latin typeface="Times New Roman" panose="02020603050405020304" pitchFamily="18" charset="0"/>
                <a:cs typeface="Times New Roman" panose="02020603050405020304" pitchFamily="18" charset="0"/>
              </a:rPr>
              <a:t> phản ánh mong ước của người dân về mưa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thuận gió </a:t>
            </a:r>
            <a:r>
              <a:rPr lang="vi-VN" sz="3200" dirty="0" err="1">
                <a:latin typeface="Times New Roman" panose="02020603050405020304" pitchFamily="18" charset="0"/>
                <a:cs typeface="Times New Roman" panose="02020603050405020304" pitchFamily="18" charset="0"/>
              </a:rPr>
              <a:t>hoà</a:t>
            </a:r>
            <a:r>
              <a:rPr lang="vi-VN" sz="3200" dirty="0">
                <a:latin typeface="Times New Roman" panose="02020603050405020304" pitchFamily="18" charset="0"/>
                <a:cs typeface="Times New Roman" panose="02020603050405020304" pitchFamily="18" charset="0"/>
              </a:rPr>
              <a:t>, gia đạo an vui, đất nước thái bình.</a:t>
            </a:r>
          </a:p>
        </p:txBody>
      </p:sp>
    </p:spTree>
    <p:extLst>
      <p:ext uri="{BB962C8B-B14F-4D97-AF65-F5344CB8AC3E}">
        <p14:creationId xmlns:p14="http://schemas.microsoft.com/office/powerpoint/2010/main" val="12412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8CBB74-DCE7-98B5-F82A-B0EFB095CA45}"/>
              </a:ext>
            </a:extLst>
          </p:cNvPr>
          <p:cNvPicPr>
            <a:picLocks noGrp="1" noChangeAspect="1"/>
          </p:cNvPicPr>
          <p:nvPr>
            <p:ph idx="1"/>
          </p:nvPr>
        </p:nvPicPr>
        <p:blipFill>
          <a:blip r:embed="rId2"/>
          <a:stretch>
            <a:fillRect/>
          </a:stretch>
        </p:blipFill>
        <p:spPr>
          <a:xfrm>
            <a:off x="0" y="-6449"/>
            <a:ext cx="5937585" cy="3429000"/>
          </a:xfrm>
          <a:prstGeom prst="rect">
            <a:avLst/>
          </a:prstGeom>
        </p:spPr>
      </p:pic>
      <p:pic>
        <p:nvPicPr>
          <p:cNvPr id="5" name="Picture 4">
            <a:extLst>
              <a:ext uri="{FF2B5EF4-FFF2-40B4-BE49-F238E27FC236}">
                <a16:creationId xmlns:a16="http://schemas.microsoft.com/office/drawing/2014/main" id="{D02FAF04-EA67-0212-CD48-174F9EC4B93A}"/>
              </a:ext>
            </a:extLst>
          </p:cNvPr>
          <p:cNvPicPr>
            <a:picLocks noChangeAspect="1"/>
          </p:cNvPicPr>
          <p:nvPr/>
        </p:nvPicPr>
        <p:blipFill>
          <a:blip r:embed="rId3"/>
          <a:stretch>
            <a:fillRect/>
          </a:stretch>
        </p:blipFill>
        <p:spPr>
          <a:xfrm>
            <a:off x="237246" y="3513803"/>
            <a:ext cx="5584723" cy="3429000"/>
          </a:xfrm>
          <a:prstGeom prst="rect">
            <a:avLst/>
          </a:prstGeom>
        </p:spPr>
      </p:pic>
      <p:pic>
        <p:nvPicPr>
          <p:cNvPr id="7" name="Picture 6">
            <a:extLst>
              <a:ext uri="{FF2B5EF4-FFF2-40B4-BE49-F238E27FC236}">
                <a16:creationId xmlns:a16="http://schemas.microsoft.com/office/drawing/2014/main" id="{84659BF9-F69E-F40F-A71C-1351F9225DBC}"/>
              </a:ext>
            </a:extLst>
          </p:cNvPr>
          <p:cNvPicPr>
            <a:picLocks noChangeAspect="1"/>
          </p:cNvPicPr>
          <p:nvPr/>
        </p:nvPicPr>
        <p:blipFill>
          <a:blip r:embed="rId4"/>
          <a:stretch>
            <a:fillRect/>
          </a:stretch>
        </p:blipFill>
        <p:spPr>
          <a:xfrm>
            <a:off x="6096000" y="3398550"/>
            <a:ext cx="5801031" cy="3459450"/>
          </a:xfrm>
          <a:prstGeom prst="rect">
            <a:avLst/>
          </a:prstGeom>
        </p:spPr>
      </p:pic>
      <p:pic>
        <p:nvPicPr>
          <p:cNvPr id="8" name="Picture 7">
            <a:extLst>
              <a:ext uri="{FF2B5EF4-FFF2-40B4-BE49-F238E27FC236}">
                <a16:creationId xmlns:a16="http://schemas.microsoft.com/office/drawing/2014/main" id="{EFA17C26-8B1C-7AF8-5A1F-930E28AB7604}"/>
              </a:ext>
            </a:extLst>
          </p:cNvPr>
          <p:cNvPicPr>
            <a:picLocks noChangeAspect="1"/>
          </p:cNvPicPr>
          <p:nvPr/>
        </p:nvPicPr>
        <p:blipFill>
          <a:blip r:embed="rId5"/>
          <a:stretch>
            <a:fillRect/>
          </a:stretch>
        </p:blipFill>
        <p:spPr>
          <a:xfrm>
            <a:off x="6254416" y="1"/>
            <a:ext cx="5642615" cy="3428999"/>
          </a:xfrm>
          <a:prstGeom prst="rect">
            <a:avLst/>
          </a:prstGeom>
        </p:spPr>
      </p:pic>
      <p:sp>
        <p:nvSpPr>
          <p:cNvPr id="9" name="TextBox 8">
            <a:extLst>
              <a:ext uri="{FF2B5EF4-FFF2-40B4-BE49-F238E27FC236}">
                <a16:creationId xmlns:a16="http://schemas.microsoft.com/office/drawing/2014/main" id="{37643A94-F486-35AA-4608-975130EC1D2D}"/>
              </a:ext>
            </a:extLst>
          </p:cNvPr>
          <p:cNvSpPr txBox="1"/>
          <p:nvPr/>
        </p:nvSpPr>
        <p:spPr>
          <a:xfrm>
            <a:off x="736232" y="3028890"/>
            <a:ext cx="4586750" cy="400110"/>
          </a:xfrm>
          <a:prstGeom prst="rect">
            <a:avLst/>
          </a:prstGeom>
          <a:solidFill>
            <a:schemeClr val="bg1"/>
          </a:solid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Quan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chùa</a:t>
            </a:r>
            <a:r>
              <a:rPr lang="en-US" sz="2000" dirty="0">
                <a:latin typeface="Times New Roman" panose="02020603050405020304" pitchFamily="18" charset="0"/>
                <a:cs typeface="Times New Roman" panose="02020603050405020304" pitchFamily="18" charset="0"/>
              </a:rPr>
              <a:t> Linh </a:t>
            </a:r>
            <a:r>
              <a:rPr lang="en-US" sz="2000" dirty="0" err="1">
                <a:latin typeface="Times New Roman" panose="02020603050405020304" pitchFamily="18" charset="0"/>
                <a:cs typeface="Times New Roman" panose="02020603050405020304" pitchFamily="18" charset="0"/>
              </a:rPr>
              <a:t>Ứng</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34A5F38-EC49-58ED-BAC9-8223FF65245A}"/>
              </a:ext>
            </a:extLst>
          </p:cNvPr>
          <p:cNvSpPr txBox="1"/>
          <p:nvPr/>
        </p:nvSpPr>
        <p:spPr>
          <a:xfrm>
            <a:off x="1080361" y="6457890"/>
            <a:ext cx="4586750" cy="400110"/>
          </a:xfrm>
          <a:prstGeom prst="rect">
            <a:avLst/>
          </a:prstGeom>
          <a:solidFill>
            <a:schemeClr val="bg1"/>
          </a:solid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Đền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Ngọc</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Ngũ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Sơn</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7522B03-5C29-4167-9E3D-C1C7905CF6EC}"/>
              </a:ext>
            </a:extLst>
          </p:cNvPr>
          <p:cNvSpPr txBox="1"/>
          <p:nvPr/>
        </p:nvSpPr>
        <p:spPr>
          <a:xfrm>
            <a:off x="6703140" y="3313748"/>
            <a:ext cx="4586750" cy="400110"/>
          </a:xfrm>
          <a:prstGeom prst="rect">
            <a:avLst/>
          </a:prstGeom>
          <a:solidFill>
            <a:schemeClr val="bg1"/>
          </a:solid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Liễu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Hạnh</a:t>
            </a:r>
            <a:r>
              <a:rPr lang="en-US" sz="2000" dirty="0">
                <a:latin typeface="Times New Roman" panose="02020603050405020304" pitchFamily="18" charset="0"/>
                <a:cs typeface="Times New Roman" panose="02020603050405020304" pitchFamily="18" charset="0"/>
              </a:rPr>
              <a:t> ở Nam Ô</a:t>
            </a:r>
          </a:p>
        </p:txBody>
      </p:sp>
    </p:spTree>
    <p:extLst>
      <p:ext uri="{BB962C8B-B14F-4D97-AF65-F5344CB8AC3E}">
        <p14:creationId xmlns:p14="http://schemas.microsoft.com/office/powerpoint/2010/main" val="181099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346</TotalTime>
  <Words>1657</Words>
  <Application>Microsoft Office PowerPoint</Application>
  <PresentationFormat>Widescreen</PresentationFormat>
  <Paragraphs>84</Paragraphs>
  <Slides>23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2. Tín ngưỡng cộng đồng a) Thờ Thành Hoàng </vt:lpstr>
      <vt:lpstr>b) Thờ Mẫu</vt:lpstr>
      <vt:lpstr>PowerPoint Presentation</vt:lpstr>
      <vt:lpstr>c) Thờ anh hùng nghĩa sĩ</vt:lpstr>
      <vt:lpstr>d) Thờ cá Ông (Ông ngư)</vt:lpstr>
      <vt:lpstr>e) Thờ cô hồn (âm linh)</vt:lpstr>
      <vt:lpstr>g) Thờ tổ nghề</vt:lpstr>
      <vt:lpstr>PowerPoint Presentation</vt:lpstr>
      <vt:lpstr>II. TÔN GIÁO Ở THÀNH PHỐ ĐÀ NẴNG 1. Phật giáo </vt:lpstr>
      <vt:lpstr>PowerPoint Presentation</vt:lpstr>
      <vt:lpstr>2) Công giáo </vt:lpstr>
      <vt:lpstr>PowerPoint Presentation</vt:lpstr>
      <vt:lpstr>PowerPoint Presentation</vt:lpstr>
      <vt:lpstr>PowerPoint Presentation</vt:lpstr>
      <vt:lpstr>PowerPoint Presentation</vt:lpstr>
      <vt:lpstr>4) Đạo Cao Đài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PhongVu</cp:lastModifiedBy>
  <cp:revision>10</cp:revision>
  <dcterms:created xsi:type="dcterms:W3CDTF">2025-09-23T14:32:29Z</dcterms:created>
  <dcterms:modified xsi:type="dcterms:W3CDTF">2025-10-03T02:37:33Z</dcterms:modified>
</cp:coreProperties>
</file>