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8288000" cy="10287000"/>
  <p:notesSz cx="6858000" cy="9144000"/>
  <p:embeddedFontLst>
    <p:embeddedFont>
      <p:font typeface="Arimo" panose="020B0604020202020204" charset="0"/>
      <p:regular r:id="rId30"/>
    </p:embeddedFont>
    <p:embeddedFont>
      <p:font typeface="Arimo Bold" panose="020B0604020202020204" charset="0"/>
      <p:regular r:id="rId31"/>
    </p:embeddedFont>
    <p:embeddedFont>
      <p:font typeface="Sugo Display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330C">
                <a:alpha val="100000"/>
              </a:srgbClr>
            </a:gs>
            <a:gs pos="100000">
              <a:srgbClr val="01150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1422387" y="2591198"/>
            <a:ext cx="16883501" cy="7158436"/>
          </a:xfrm>
          <a:custGeom>
            <a:avLst/>
            <a:gdLst/>
            <a:ahLst/>
            <a:cxnLst/>
            <a:rect l="l" t="t" r="r" b="b"/>
            <a:pathLst>
              <a:path w="16883501" h="7158436">
                <a:moveTo>
                  <a:pt x="16883501" y="7158436"/>
                </a:moveTo>
                <a:lnTo>
                  <a:pt x="0" y="7158436"/>
                </a:lnTo>
                <a:lnTo>
                  <a:pt x="0" y="0"/>
                </a:lnTo>
                <a:lnTo>
                  <a:pt x="16883501" y="0"/>
                </a:lnTo>
                <a:lnTo>
                  <a:pt x="16883501" y="7158436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1422387" y="3876071"/>
            <a:ext cx="16883501" cy="7158436"/>
          </a:xfrm>
          <a:custGeom>
            <a:avLst/>
            <a:gdLst/>
            <a:ahLst/>
            <a:cxnLst/>
            <a:rect l="l" t="t" r="r" b="b"/>
            <a:pathLst>
              <a:path w="16883501" h="7158436">
                <a:moveTo>
                  <a:pt x="16883501" y="7158436"/>
                </a:moveTo>
                <a:lnTo>
                  <a:pt x="0" y="7158436"/>
                </a:lnTo>
                <a:lnTo>
                  <a:pt x="0" y="0"/>
                </a:lnTo>
                <a:lnTo>
                  <a:pt x="16883501" y="0"/>
                </a:lnTo>
                <a:lnTo>
                  <a:pt x="16883501" y="715843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490832" y="0"/>
            <a:ext cx="10942477" cy="5182395"/>
            <a:chOff x="0" y="0"/>
            <a:chExt cx="5797550" cy="27457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97550" cy="2745740"/>
            </a:xfrm>
            <a:custGeom>
              <a:avLst/>
              <a:gdLst/>
              <a:ahLst/>
              <a:cxnLst/>
              <a:rect l="l" t="t" r="r" b="b"/>
              <a:pathLst>
                <a:path w="5797550" h="2745740">
                  <a:moveTo>
                    <a:pt x="5797550" y="342900"/>
                  </a:moveTo>
                  <a:cubicBezTo>
                    <a:pt x="5797550" y="532130"/>
                    <a:pt x="5643880" y="685800"/>
                    <a:pt x="5454650" y="685800"/>
                  </a:cubicBezTo>
                  <a:lnTo>
                    <a:pt x="3926840" y="685800"/>
                  </a:lnTo>
                  <a:cubicBezTo>
                    <a:pt x="3737610" y="685800"/>
                    <a:pt x="3583940" y="839470"/>
                    <a:pt x="3583940" y="1028700"/>
                  </a:cubicBezTo>
                  <a:cubicBezTo>
                    <a:pt x="3583940" y="1217930"/>
                    <a:pt x="3737610" y="1371600"/>
                    <a:pt x="3926840" y="1371600"/>
                  </a:cubicBezTo>
                  <a:lnTo>
                    <a:pt x="4892040" y="1371600"/>
                  </a:lnTo>
                  <a:cubicBezTo>
                    <a:pt x="5081270" y="1371600"/>
                    <a:pt x="5234940" y="1525270"/>
                    <a:pt x="5234940" y="1714500"/>
                  </a:cubicBezTo>
                  <a:cubicBezTo>
                    <a:pt x="5234940" y="1903730"/>
                    <a:pt x="5081270" y="2057400"/>
                    <a:pt x="4892040" y="2057400"/>
                  </a:cubicBezTo>
                  <a:lnTo>
                    <a:pt x="4423410" y="2057400"/>
                  </a:lnTo>
                  <a:cubicBezTo>
                    <a:pt x="4612640" y="2057400"/>
                    <a:pt x="4766310" y="2211070"/>
                    <a:pt x="4766310" y="2400300"/>
                  </a:cubicBezTo>
                  <a:cubicBezTo>
                    <a:pt x="4766310" y="2589530"/>
                    <a:pt x="4612640" y="2743200"/>
                    <a:pt x="4423410" y="2743200"/>
                  </a:cubicBezTo>
                  <a:lnTo>
                    <a:pt x="342900" y="2743200"/>
                  </a:lnTo>
                  <a:cubicBezTo>
                    <a:pt x="153670" y="2743200"/>
                    <a:pt x="0" y="2589530"/>
                    <a:pt x="0" y="2400300"/>
                  </a:cubicBezTo>
                  <a:cubicBezTo>
                    <a:pt x="0" y="2211070"/>
                    <a:pt x="153670" y="2057400"/>
                    <a:pt x="342900" y="2057400"/>
                  </a:cubicBezTo>
                  <a:lnTo>
                    <a:pt x="811530" y="2057400"/>
                  </a:lnTo>
                  <a:cubicBezTo>
                    <a:pt x="807720" y="2057400"/>
                    <a:pt x="803910" y="2057400"/>
                    <a:pt x="801370" y="2057400"/>
                  </a:cubicBezTo>
                  <a:cubicBezTo>
                    <a:pt x="985520" y="2052320"/>
                    <a:pt x="1134110" y="1899920"/>
                    <a:pt x="1134110" y="1714500"/>
                  </a:cubicBezTo>
                  <a:cubicBezTo>
                    <a:pt x="1134110" y="1527810"/>
                    <a:pt x="985520" y="1376680"/>
                    <a:pt x="801370" y="1371600"/>
                  </a:cubicBezTo>
                  <a:cubicBezTo>
                    <a:pt x="805180" y="1371600"/>
                    <a:pt x="808990" y="1371600"/>
                    <a:pt x="811530" y="1371600"/>
                  </a:cubicBezTo>
                  <a:lnTo>
                    <a:pt x="342900" y="1371600"/>
                  </a:lnTo>
                  <a:cubicBezTo>
                    <a:pt x="153670" y="1371600"/>
                    <a:pt x="0" y="1217930"/>
                    <a:pt x="0" y="1028700"/>
                  </a:cubicBezTo>
                  <a:cubicBezTo>
                    <a:pt x="0" y="839470"/>
                    <a:pt x="153670" y="685800"/>
                    <a:pt x="342900" y="685800"/>
                  </a:cubicBezTo>
                  <a:lnTo>
                    <a:pt x="1374140" y="685800"/>
                  </a:lnTo>
                  <a:cubicBezTo>
                    <a:pt x="1184910" y="685800"/>
                    <a:pt x="1031240" y="532130"/>
                    <a:pt x="1031240" y="342900"/>
                  </a:cubicBezTo>
                  <a:cubicBezTo>
                    <a:pt x="1031240" y="153670"/>
                    <a:pt x="1184910" y="0"/>
                    <a:pt x="1374140" y="0"/>
                  </a:cubicBezTo>
                  <a:lnTo>
                    <a:pt x="5454650" y="0"/>
                  </a:lnTo>
                  <a:cubicBezTo>
                    <a:pt x="5643880" y="0"/>
                    <a:pt x="5797550" y="153670"/>
                    <a:pt x="5797550" y="342900"/>
                  </a:cubicBezTo>
                  <a:close/>
                  <a:moveTo>
                    <a:pt x="5250180" y="2059940"/>
                  </a:moveTo>
                  <a:cubicBezTo>
                    <a:pt x="5060950" y="2059940"/>
                    <a:pt x="4907280" y="2213610"/>
                    <a:pt x="4907280" y="2402840"/>
                  </a:cubicBezTo>
                  <a:cubicBezTo>
                    <a:pt x="4907280" y="2592070"/>
                    <a:pt x="5060950" y="2745740"/>
                    <a:pt x="5250180" y="2745740"/>
                  </a:cubicBezTo>
                  <a:cubicBezTo>
                    <a:pt x="5439410" y="2745740"/>
                    <a:pt x="5593080" y="2592070"/>
                    <a:pt x="5593080" y="2402840"/>
                  </a:cubicBezTo>
                  <a:cubicBezTo>
                    <a:pt x="5593080" y="2213610"/>
                    <a:pt x="5439410" y="2059940"/>
                    <a:pt x="5250180" y="2059940"/>
                  </a:cubicBezTo>
                  <a:close/>
                </a:path>
              </a:pathLst>
            </a:custGeom>
            <a:blipFill>
              <a:blip r:embed="rId6"/>
              <a:stretch>
                <a:fillRect t="-9253" b="-925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5945811" y="4683233"/>
            <a:ext cx="1313489" cy="1306324"/>
          </a:xfrm>
          <a:custGeom>
            <a:avLst/>
            <a:gdLst/>
            <a:ahLst/>
            <a:cxnLst/>
            <a:rect l="l" t="t" r="r" b="b"/>
            <a:pathLst>
              <a:path w="1313489" h="1306324">
                <a:moveTo>
                  <a:pt x="0" y="0"/>
                </a:moveTo>
                <a:lnTo>
                  <a:pt x="1313489" y="0"/>
                </a:lnTo>
                <a:lnTo>
                  <a:pt x="1313489" y="1306324"/>
                </a:lnTo>
                <a:lnTo>
                  <a:pt x="0" y="1306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996624" y="6170416"/>
            <a:ext cx="4262676" cy="4116584"/>
            <a:chOff x="0" y="0"/>
            <a:chExt cx="660400" cy="6377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0400" cy="637767"/>
            </a:xfrm>
            <a:custGeom>
              <a:avLst/>
              <a:gdLst/>
              <a:ahLst/>
              <a:cxnLst/>
              <a:rect l="l" t="t" r="r" b="b"/>
              <a:pathLst>
                <a:path w="660400" h="63776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614"/>
                  </a:cubicBezTo>
                  <a:lnTo>
                    <a:pt x="660400" y="637767"/>
                  </a:lnTo>
                  <a:lnTo>
                    <a:pt x="0" y="637767"/>
                  </a:lnTo>
                  <a:lnTo>
                    <a:pt x="0" y="324846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blipFill>
              <a:blip r:embed="rId9"/>
              <a:stretch>
                <a:fillRect l="-91587" t="-33830" r="-2746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786280" y="6342661"/>
            <a:ext cx="13030190" cy="2637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84"/>
              </a:lnSpc>
            </a:pPr>
            <a:r>
              <a:rPr lang="en-US" sz="8499" b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CHƯƠNG TRÌNH 3R Ở THÀNH PHỐ ĐÀ NẴNG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41385" y="8061190"/>
            <a:ext cx="7452659" cy="899604"/>
            <a:chOff x="0" y="0"/>
            <a:chExt cx="1962840" cy="2369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62840" cy="236933"/>
            </a:xfrm>
            <a:custGeom>
              <a:avLst/>
              <a:gdLst/>
              <a:ahLst/>
              <a:cxnLst/>
              <a:rect l="l" t="t" r="r" b="b"/>
              <a:pathLst>
                <a:path w="1962840" h="236933">
                  <a:moveTo>
                    <a:pt x="52979" y="0"/>
                  </a:moveTo>
                  <a:lnTo>
                    <a:pt x="1909861" y="0"/>
                  </a:lnTo>
                  <a:cubicBezTo>
                    <a:pt x="1923912" y="0"/>
                    <a:pt x="1937387" y="5582"/>
                    <a:pt x="1947323" y="15517"/>
                  </a:cubicBezTo>
                  <a:cubicBezTo>
                    <a:pt x="1957258" y="25453"/>
                    <a:pt x="1962840" y="38928"/>
                    <a:pt x="1962840" y="52979"/>
                  </a:cubicBezTo>
                  <a:lnTo>
                    <a:pt x="1962840" y="183953"/>
                  </a:lnTo>
                  <a:cubicBezTo>
                    <a:pt x="1962840" y="213213"/>
                    <a:pt x="1939121" y="236933"/>
                    <a:pt x="1909861" y="236933"/>
                  </a:cubicBezTo>
                  <a:lnTo>
                    <a:pt x="52979" y="236933"/>
                  </a:lnTo>
                  <a:cubicBezTo>
                    <a:pt x="38928" y="236933"/>
                    <a:pt x="25453" y="231351"/>
                    <a:pt x="15517" y="221415"/>
                  </a:cubicBezTo>
                  <a:cubicBezTo>
                    <a:pt x="5582" y="211480"/>
                    <a:pt x="0" y="198004"/>
                    <a:pt x="0" y="183953"/>
                  </a:cubicBezTo>
                  <a:lnTo>
                    <a:pt x="0" y="52979"/>
                  </a:lnTo>
                  <a:cubicBezTo>
                    <a:pt x="0" y="23720"/>
                    <a:pt x="23720" y="0"/>
                    <a:pt x="52979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962840" cy="303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756079"/>
            <a:ext cx="12913846" cy="7183327"/>
          </a:xfrm>
          <a:custGeom>
            <a:avLst/>
            <a:gdLst/>
            <a:ahLst/>
            <a:cxnLst/>
            <a:rect l="l" t="t" r="r" b="b"/>
            <a:pathLst>
              <a:path w="12913846" h="7183327">
                <a:moveTo>
                  <a:pt x="0" y="0"/>
                </a:moveTo>
                <a:lnTo>
                  <a:pt x="12913846" y="0"/>
                </a:lnTo>
                <a:lnTo>
                  <a:pt x="12913846" y="7183327"/>
                </a:lnTo>
                <a:lnTo>
                  <a:pt x="0" y="7183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33191" y="6191739"/>
            <a:ext cx="2350867" cy="2441037"/>
          </a:xfrm>
          <a:custGeom>
            <a:avLst/>
            <a:gdLst/>
            <a:ahLst/>
            <a:cxnLst/>
            <a:rect l="l" t="t" r="r" b="b"/>
            <a:pathLst>
              <a:path w="2350867" h="2441037">
                <a:moveTo>
                  <a:pt x="0" y="0"/>
                </a:moveTo>
                <a:lnTo>
                  <a:pt x="2350867" y="0"/>
                </a:lnTo>
                <a:lnTo>
                  <a:pt x="2350867" y="2441037"/>
                </a:lnTo>
                <a:lnTo>
                  <a:pt x="0" y="2441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1586547" y="357617"/>
            <a:ext cx="12726886" cy="7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950"/>
              </a:lnSpc>
            </a:pP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2. Ý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của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chương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trình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3R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70721" y="8257042"/>
            <a:ext cx="6821352" cy="87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5.5. Ý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của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chương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trình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3R</a:t>
            </a:r>
          </a:p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749088" y="3863975"/>
            <a:ext cx="5327411" cy="292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Hãy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biết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nào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?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Vì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sao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  <a:p>
            <a:pPr algn="just">
              <a:lnSpc>
                <a:spcPts val="4626"/>
              </a:lnSpc>
            </a:pP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77824"/>
            <a:ext cx="18288000" cy="2109176"/>
            <a:chOff x="0" y="0"/>
            <a:chExt cx="4816593" cy="555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962790" y="2246734"/>
            <a:ext cx="6744740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55"/>
              </a:lnSpc>
            </a:pP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a) Ý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kinh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tế</a:t>
            </a:r>
            <a:endParaRPr lang="en-US" sz="4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r">
              <a:lnSpc>
                <a:spcPts val="5355"/>
              </a:lnSpc>
            </a:pPr>
            <a:endParaRPr lang="en-US" sz="4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222729"/>
            <a:ext cx="11953645" cy="310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chi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phí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xả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thải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</a:p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kiệm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diện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tích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đất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chôn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lấp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Có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thể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thu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lợi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từ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hoạt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động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tái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chế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kiệm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chi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phí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sử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dụng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tài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nguyên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thiên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nhiên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en-US" sz="3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982345" y="2791881"/>
            <a:ext cx="4544458" cy="4114800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402059"/>
            <a:ext cx="16230600" cy="186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Chương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trình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3R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có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rất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nhiều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ý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có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thể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khái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quát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thành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ba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nhóm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ý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chính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như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sau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: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en-US" sz="3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77824"/>
            <a:ext cx="18288000" cy="2109176"/>
            <a:chOff x="0" y="0"/>
            <a:chExt cx="4816593" cy="555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137514"/>
            <a:ext cx="11953645" cy="5332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bệnh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tật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5320"/>
              </a:lnSpc>
            </a:pP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các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chi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phí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đối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với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công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tác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quản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lí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chất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thải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5320"/>
              </a:lnSpc>
            </a:pP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Hoạt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động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tái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chế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chất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thải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tạo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ra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việc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làm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tăng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thu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nhập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</a:p>
          <a:p>
            <a:pPr algn="just">
              <a:lnSpc>
                <a:spcPts val="5320"/>
              </a:lnSpc>
            </a:pP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Góp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phần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nâng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cao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nhận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thức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cho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cộng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đồng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về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kiệm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tài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nguyên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và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bảo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vệ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môi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trường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5320"/>
              </a:lnSpc>
              <a:spcBef>
                <a:spcPct val="0"/>
              </a:spcBef>
            </a:pPr>
            <a:endParaRPr lang="en-US" sz="38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460101" y="27941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1109241" y="668655"/>
            <a:ext cx="6744740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355"/>
              </a:lnSpc>
            </a:pP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b) Ý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xã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hội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77824"/>
            <a:ext cx="18288000" cy="2109176"/>
            <a:chOff x="0" y="0"/>
            <a:chExt cx="4816593" cy="555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24333" y="2080895"/>
            <a:ext cx="4905631" cy="4941570"/>
          </a:xfrm>
          <a:custGeom>
            <a:avLst/>
            <a:gdLst/>
            <a:ahLst/>
            <a:cxnLst/>
            <a:rect l="l" t="t" r="r" b="b"/>
            <a:pathLst>
              <a:path w="4905631" h="4941570">
                <a:moveTo>
                  <a:pt x="0" y="0"/>
                </a:moveTo>
                <a:lnTo>
                  <a:pt x="4905631" y="0"/>
                </a:lnTo>
                <a:lnTo>
                  <a:pt x="4905631" y="4941570"/>
                </a:lnTo>
                <a:lnTo>
                  <a:pt x="0" y="4941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572192"/>
            <a:ext cx="11953645" cy="186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–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kiệm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tài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nguyên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thiên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nhiên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</a:p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–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thiểu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ô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nhiễm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môi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trường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en-US" sz="3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0783" y="1717494"/>
            <a:ext cx="6744740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55"/>
              </a:lnSpc>
            </a:pP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c) Ý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môi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trường</a:t>
            </a:r>
            <a:endParaRPr lang="en-US" sz="4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r">
              <a:lnSpc>
                <a:spcPts val="5355"/>
              </a:lnSpc>
            </a:pPr>
            <a:endParaRPr lang="en-US" sz="4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063529" y="5415436"/>
            <a:ext cx="2454630" cy="3842864"/>
          </a:xfrm>
          <a:custGeom>
            <a:avLst/>
            <a:gdLst/>
            <a:ahLst/>
            <a:cxnLst/>
            <a:rect l="l" t="t" r="r" b="b"/>
            <a:pathLst>
              <a:path w="2454630" h="3842864">
                <a:moveTo>
                  <a:pt x="0" y="0"/>
                </a:moveTo>
                <a:lnTo>
                  <a:pt x="2454629" y="0"/>
                </a:lnTo>
                <a:lnTo>
                  <a:pt x="2454629" y="3842864"/>
                </a:lnTo>
                <a:lnTo>
                  <a:pt x="0" y="3842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06757" y="2268285"/>
            <a:ext cx="15534222" cy="4442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r>
              <a:rPr lang="en-US" sz="50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−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Hãy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biết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vật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nào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hoặc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−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Hãy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một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ví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về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tích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ý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nghĩa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đó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endParaRPr lang="en-US" sz="505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8692" y="5970919"/>
            <a:ext cx="7452659" cy="1235051"/>
            <a:chOff x="0" y="0"/>
            <a:chExt cx="1962840" cy="3252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62840" cy="325281"/>
            </a:xfrm>
            <a:custGeom>
              <a:avLst/>
              <a:gdLst/>
              <a:ahLst/>
              <a:cxnLst/>
              <a:rect l="l" t="t" r="r" b="b"/>
              <a:pathLst>
                <a:path w="1962840" h="325281">
                  <a:moveTo>
                    <a:pt x="52979" y="0"/>
                  </a:moveTo>
                  <a:lnTo>
                    <a:pt x="1909861" y="0"/>
                  </a:lnTo>
                  <a:cubicBezTo>
                    <a:pt x="1923912" y="0"/>
                    <a:pt x="1937387" y="5582"/>
                    <a:pt x="1947323" y="15517"/>
                  </a:cubicBezTo>
                  <a:cubicBezTo>
                    <a:pt x="1957258" y="25453"/>
                    <a:pt x="1962840" y="38928"/>
                    <a:pt x="1962840" y="52979"/>
                  </a:cubicBezTo>
                  <a:lnTo>
                    <a:pt x="1962840" y="272301"/>
                  </a:lnTo>
                  <a:cubicBezTo>
                    <a:pt x="1962840" y="301561"/>
                    <a:pt x="1939121" y="325281"/>
                    <a:pt x="1909861" y="325281"/>
                  </a:cubicBezTo>
                  <a:lnTo>
                    <a:pt x="52979" y="325281"/>
                  </a:lnTo>
                  <a:cubicBezTo>
                    <a:pt x="23720" y="325281"/>
                    <a:pt x="0" y="301561"/>
                    <a:pt x="0" y="272301"/>
                  </a:cubicBezTo>
                  <a:lnTo>
                    <a:pt x="0" y="52979"/>
                  </a:lnTo>
                  <a:cubicBezTo>
                    <a:pt x="0" y="23720"/>
                    <a:pt x="23720" y="0"/>
                    <a:pt x="52979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962840" cy="391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409693" y="4150761"/>
            <a:ext cx="9503049" cy="4985755"/>
          </a:xfrm>
          <a:custGeom>
            <a:avLst/>
            <a:gdLst/>
            <a:ahLst/>
            <a:cxnLst/>
            <a:rect l="l" t="t" r="r" b="b"/>
            <a:pathLst>
              <a:path w="9503049" h="4985755">
                <a:moveTo>
                  <a:pt x="0" y="0"/>
                </a:moveTo>
                <a:lnTo>
                  <a:pt x="9503050" y="0"/>
                </a:lnTo>
                <a:lnTo>
                  <a:pt x="9503050" y="4985755"/>
                </a:lnTo>
                <a:lnTo>
                  <a:pt x="0" y="4985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3535129" y="254000"/>
            <a:ext cx="16696347" cy="153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950"/>
              </a:lnSpc>
            </a:pP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3.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Chương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trình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3R ở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thành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phố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Đà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Nẵng</a:t>
            </a:r>
            <a:endParaRPr lang="en-US" sz="50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r">
              <a:lnSpc>
                <a:spcPts val="5950"/>
              </a:lnSpc>
            </a:pPr>
            <a:endParaRPr lang="en-US" sz="50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345" y="6150196"/>
            <a:ext cx="6821352" cy="1317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5.6.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Người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dân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Đà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Nẵng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tích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cực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phân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loại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thải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tại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nguồn</a:t>
            </a: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98692" y="1255643"/>
            <a:ext cx="17090616" cy="292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(3R)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đầu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do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Cơ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quan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hợp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quốc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Nhật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(JICA)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thủ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Hà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Nội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2006. Trong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quá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thí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điểm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sinh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Nam Dương,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quận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Hải Châu,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mặc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dù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ban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đầu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gặp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khó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khăn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nhưng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cộng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đồng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cư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ở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hưởng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ứng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nhiệt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tình</a:t>
            </a: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926546" y="5311598"/>
            <a:ext cx="3639209" cy="3734263"/>
          </a:xfrm>
          <a:custGeom>
            <a:avLst/>
            <a:gdLst/>
            <a:ahLst/>
            <a:cxnLst/>
            <a:rect l="l" t="t" r="r" b="b"/>
            <a:pathLst>
              <a:path w="3639209" h="3734263">
                <a:moveTo>
                  <a:pt x="0" y="0"/>
                </a:moveTo>
                <a:lnTo>
                  <a:pt x="3639208" y="0"/>
                </a:lnTo>
                <a:lnTo>
                  <a:pt x="3639208" y="3734263"/>
                </a:lnTo>
                <a:lnTo>
                  <a:pt x="0" y="3734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02624" y="5311598"/>
            <a:ext cx="4195467" cy="3714896"/>
          </a:xfrm>
          <a:custGeom>
            <a:avLst/>
            <a:gdLst/>
            <a:ahLst/>
            <a:cxnLst/>
            <a:rect l="l" t="t" r="r" b="b"/>
            <a:pathLst>
              <a:path w="4195467" h="3714896">
                <a:moveTo>
                  <a:pt x="0" y="0"/>
                </a:moveTo>
                <a:lnTo>
                  <a:pt x="4195467" y="0"/>
                </a:lnTo>
                <a:lnTo>
                  <a:pt x="4195467" y="3714896"/>
                </a:lnTo>
                <a:lnTo>
                  <a:pt x="0" y="3714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98692" y="464896"/>
            <a:ext cx="17090616" cy="4678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Xuất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phát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hưởng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ứng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người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vệ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cụ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địa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bàn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2008,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Uỷ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ban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ban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Quyết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định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41/QĐ-UBND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phê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duyệt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Đề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Xây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– Thành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2012, UBND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tục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ban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Quyết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định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2832/ QĐ-UBND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phê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duyệt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Đề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Thu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gom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theo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giờ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địa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bàn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Đây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sáng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kiến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cộng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đồng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ngoài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nước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đánh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giá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cao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đạt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thưởng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như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: Thành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bền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vững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về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(ASEAN), Thành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carbon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thấp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(APEC), Thành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phong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cảnh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Thành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xanh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quốc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</a:t>
            </a: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2178" y="8640775"/>
            <a:ext cx="10339109" cy="1235051"/>
            <a:chOff x="0" y="0"/>
            <a:chExt cx="2723058" cy="325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3057" cy="325281"/>
            </a:xfrm>
            <a:custGeom>
              <a:avLst/>
              <a:gdLst/>
              <a:ahLst/>
              <a:cxnLst/>
              <a:rect l="l" t="t" r="r" b="b"/>
              <a:pathLst>
                <a:path w="2723057" h="325281">
                  <a:moveTo>
                    <a:pt x="38189" y="0"/>
                  </a:moveTo>
                  <a:lnTo>
                    <a:pt x="2684869" y="0"/>
                  </a:lnTo>
                  <a:cubicBezTo>
                    <a:pt x="2694997" y="0"/>
                    <a:pt x="2704710" y="4023"/>
                    <a:pt x="2711872" y="11185"/>
                  </a:cubicBezTo>
                  <a:cubicBezTo>
                    <a:pt x="2719034" y="18347"/>
                    <a:pt x="2723057" y="28060"/>
                    <a:pt x="2723057" y="38189"/>
                  </a:cubicBezTo>
                  <a:lnTo>
                    <a:pt x="2723057" y="287092"/>
                  </a:lnTo>
                  <a:cubicBezTo>
                    <a:pt x="2723057" y="308183"/>
                    <a:pt x="2705960" y="325281"/>
                    <a:pt x="2684869" y="325281"/>
                  </a:cubicBezTo>
                  <a:lnTo>
                    <a:pt x="38189" y="325281"/>
                  </a:lnTo>
                  <a:cubicBezTo>
                    <a:pt x="17098" y="325281"/>
                    <a:pt x="0" y="308183"/>
                    <a:pt x="0" y="287092"/>
                  </a:cubicBezTo>
                  <a:lnTo>
                    <a:pt x="0" y="38189"/>
                  </a:lnTo>
                  <a:cubicBezTo>
                    <a:pt x="0" y="17098"/>
                    <a:pt x="17098" y="0"/>
                    <a:pt x="38189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23058" cy="391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493371" y="4578876"/>
            <a:ext cx="11301259" cy="3800048"/>
          </a:xfrm>
          <a:custGeom>
            <a:avLst/>
            <a:gdLst/>
            <a:ahLst/>
            <a:cxnLst/>
            <a:rect l="l" t="t" r="r" b="b"/>
            <a:pathLst>
              <a:path w="11301259" h="3800048">
                <a:moveTo>
                  <a:pt x="0" y="0"/>
                </a:moveTo>
                <a:lnTo>
                  <a:pt x="11301258" y="0"/>
                </a:lnTo>
                <a:lnTo>
                  <a:pt x="11301258" y="3800049"/>
                </a:lnTo>
                <a:lnTo>
                  <a:pt x="0" y="3800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455521" y="8932519"/>
            <a:ext cx="9812425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5.7. Chia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sẻ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mô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hình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phân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loại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tại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nguồn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và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tái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chế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thải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qua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cách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làm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của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thành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phố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Đà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Nẵng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[1] </a:t>
            </a: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endParaRPr lang="en-US" sz="20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endParaRPr lang="en-US" sz="20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98692" y="221346"/>
            <a:ext cx="17090616" cy="4678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2017,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tổ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chức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JICA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tục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Quản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lí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rắn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nhằm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thúc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đẩy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việc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(3R)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đoạn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2017 – 2019.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Mục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tiêu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này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hệ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thống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Dưới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hỗ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kĩ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thuật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Viện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Chiến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toàn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cầu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Nhật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(IGES), qua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quá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triển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khai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Yokohama (Nhật)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hợp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;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lượt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bộ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huấn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Nhật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để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triển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khai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hình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rắn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ở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địa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bàn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quận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Hải Châu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quận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Thanh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Khê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626"/>
              </a:lnSpc>
            </a:pP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257800" y="3642849"/>
            <a:ext cx="7124700" cy="4520982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98692" y="464896"/>
            <a:ext cx="17090616" cy="292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Nhờ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hợp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tốt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cũng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như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quan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tâm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ủng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hộ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chính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quyền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người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vệ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2022,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tổ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chức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JICA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thúc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đẩy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(3R)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đoạn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2022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2024.</a:t>
            </a:r>
          </a:p>
          <a:p>
            <a:pPr algn="just">
              <a:lnSpc>
                <a:spcPts val="4626"/>
              </a:lnSpc>
            </a:pP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841321" y="400050"/>
            <a:ext cx="12605358" cy="9486900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9" y="0"/>
                </a:lnTo>
                <a:lnTo>
                  <a:pt x="635695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0042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3371" y="5143500"/>
            <a:ext cx="11301259" cy="4774782"/>
          </a:xfrm>
          <a:custGeom>
            <a:avLst/>
            <a:gdLst/>
            <a:ahLst/>
            <a:cxnLst/>
            <a:rect l="l" t="t" r="r" b="b"/>
            <a:pathLst>
              <a:path w="11301259" h="4774782">
                <a:moveTo>
                  <a:pt x="0" y="0"/>
                </a:moveTo>
                <a:lnTo>
                  <a:pt x="11301258" y="0"/>
                </a:lnTo>
                <a:lnTo>
                  <a:pt x="11301258" y="4774782"/>
                </a:lnTo>
                <a:lnTo>
                  <a:pt x="0" y="4774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98692" y="1535182"/>
            <a:ext cx="17090616" cy="409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không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ảnh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hưởng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hoặc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cung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cấp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nguyên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phục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vụ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cuộc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con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người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nay,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cùng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với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phát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triển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kinh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–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hội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ô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nhiễm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đang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diễn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ở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;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trung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chủ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yếu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thị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công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nghiệp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cư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vùng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cửa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sông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ven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biển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,...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ảnh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hưởng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lượng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cuộc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con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người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Bảo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vệ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vấn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đề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cấp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cần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đặt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đối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với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nước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nói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chung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nói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riêng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626"/>
              </a:lnSpc>
            </a:pP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98692" y="325507"/>
            <a:ext cx="5476856" cy="103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b="1">
                <a:solidFill>
                  <a:srgbClr val="1D350F"/>
                </a:solidFill>
                <a:latin typeface="Arimo Bold"/>
                <a:ea typeface="Arimo Bold"/>
                <a:cs typeface="Arimo Bold"/>
                <a:sym typeface="Arimo Bold"/>
              </a:rPr>
              <a:t>Mở đầu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6875" y="7279958"/>
            <a:ext cx="8884731" cy="875504"/>
            <a:chOff x="0" y="0"/>
            <a:chExt cx="2723058" cy="268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3057" cy="268331"/>
            </a:xfrm>
            <a:custGeom>
              <a:avLst/>
              <a:gdLst/>
              <a:ahLst/>
              <a:cxnLst/>
              <a:rect l="l" t="t" r="r" b="b"/>
              <a:pathLst>
                <a:path w="2723057" h="268331">
                  <a:moveTo>
                    <a:pt x="44440" y="0"/>
                  </a:moveTo>
                  <a:lnTo>
                    <a:pt x="2678617" y="0"/>
                  </a:lnTo>
                  <a:cubicBezTo>
                    <a:pt x="2690404" y="0"/>
                    <a:pt x="2701707" y="4682"/>
                    <a:pt x="2710041" y="13016"/>
                  </a:cubicBezTo>
                  <a:cubicBezTo>
                    <a:pt x="2718375" y="21350"/>
                    <a:pt x="2723057" y="32654"/>
                    <a:pt x="2723057" y="44440"/>
                  </a:cubicBezTo>
                  <a:lnTo>
                    <a:pt x="2723057" y="223891"/>
                  </a:lnTo>
                  <a:cubicBezTo>
                    <a:pt x="2723057" y="235677"/>
                    <a:pt x="2718375" y="246981"/>
                    <a:pt x="2710041" y="255315"/>
                  </a:cubicBezTo>
                  <a:cubicBezTo>
                    <a:pt x="2701707" y="263649"/>
                    <a:pt x="2690404" y="268331"/>
                    <a:pt x="2678617" y="268331"/>
                  </a:cubicBezTo>
                  <a:lnTo>
                    <a:pt x="44440" y="268331"/>
                  </a:lnTo>
                  <a:cubicBezTo>
                    <a:pt x="32654" y="268331"/>
                    <a:pt x="21350" y="263649"/>
                    <a:pt x="13016" y="255315"/>
                  </a:cubicBezTo>
                  <a:cubicBezTo>
                    <a:pt x="4682" y="246981"/>
                    <a:pt x="0" y="235677"/>
                    <a:pt x="0" y="223891"/>
                  </a:cubicBezTo>
                  <a:lnTo>
                    <a:pt x="0" y="44440"/>
                  </a:lnTo>
                  <a:cubicBezTo>
                    <a:pt x="0" y="32654"/>
                    <a:pt x="4682" y="21350"/>
                    <a:pt x="13016" y="13016"/>
                  </a:cubicBezTo>
                  <a:cubicBezTo>
                    <a:pt x="21350" y="4682"/>
                    <a:pt x="32654" y="0"/>
                    <a:pt x="44440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23058" cy="335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66367" y="1725358"/>
            <a:ext cx="9711538" cy="5098557"/>
          </a:xfrm>
          <a:custGeom>
            <a:avLst/>
            <a:gdLst/>
            <a:ahLst/>
            <a:cxnLst/>
            <a:rect l="l" t="t" r="r" b="b"/>
            <a:pathLst>
              <a:path w="9711538" h="5098557">
                <a:moveTo>
                  <a:pt x="0" y="0"/>
                </a:moveTo>
                <a:lnTo>
                  <a:pt x="9711538" y="0"/>
                </a:lnTo>
                <a:lnTo>
                  <a:pt x="9711538" y="5098557"/>
                </a:lnTo>
                <a:lnTo>
                  <a:pt x="0" y="50985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93174" y="7514439"/>
            <a:ext cx="8432135" cy="1224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6"/>
              </a:lnSpc>
            </a:pP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Hình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5.8. Thông tin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khởi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động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dự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án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3R –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giai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đoạn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2[1]</a:t>
            </a:r>
          </a:p>
          <a:p>
            <a:pPr algn="ctr">
              <a:lnSpc>
                <a:spcPts val="2406"/>
              </a:lnSpc>
            </a:pPr>
            <a:endParaRPr lang="en-US" sz="1718" b="1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2406"/>
              </a:lnSpc>
            </a:pP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marL="0" lvl="0" indent="0" algn="ctr">
              <a:lnSpc>
                <a:spcPts val="2406"/>
              </a:lnSpc>
              <a:spcBef>
                <a:spcPct val="0"/>
              </a:spcBef>
            </a:pPr>
            <a:endParaRPr lang="en-US" sz="1718" b="1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629491" y="484505"/>
            <a:ext cx="7278779" cy="925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đoạn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 bao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gồm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hợp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phần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sau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</a:p>
          <a:p>
            <a:pPr algn="just">
              <a:lnSpc>
                <a:spcPts val="4060"/>
              </a:lnSpc>
            </a:pPr>
            <a:endParaRPr lang="en-US" sz="29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060"/>
              </a:lnSpc>
            </a:pP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1)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Thiết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hệ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thống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tuần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hoàn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nguyên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bền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vững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rắn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thị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</a:p>
          <a:p>
            <a:pPr algn="just">
              <a:lnSpc>
                <a:spcPts val="4060"/>
              </a:lnSpc>
            </a:pPr>
            <a:endParaRPr lang="en-US" sz="29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060"/>
              </a:lnSpc>
            </a:pP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2)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Tăng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cường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quản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rắn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thị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đến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hệ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thống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tuần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hoàn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nguyên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bền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vững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quận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: Hải Châu, Thanh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Khê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Liên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Chiểu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</a:p>
          <a:p>
            <a:pPr algn="just">
              <a:lnSpc>
                <a:spcPts val="4060"/>
              </a:lnSpc>
            </a:pPr>
            <a:endParaRPr lang="en-US" sz="29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060"/>
              </a:lnSpc>
            </a:pP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đoạn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2,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Yokohama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IGES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hỗ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trợ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chia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sẻ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những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bài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học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kinh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nghiệm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kĩ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thuật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đặc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biệt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pháp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không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kinh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hoặc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không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kinh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vẫn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công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3R.</a:t>
            </a:r>
          </a:p>
          <a:p>
            <a:pPr algn="just">
              <a:lnSpc>
                <a:spcPts val="4060"/>
              </a:lnSpc>
            </a:pPr>
            <a:endParaRPr lang="en-US" sz="29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574803" y="4082034"/>
            <a:ext cx="5165486" cy="4913669"/>
          </a:xfrm>
          <a:custGeom>
            <a:avLst/>
            <a:gdLst/>
            <a:ahLst/>
            <a:cxnLst/>
            <a:rect l="l" t="t" r="r" b="b"/>
            <a:pathLst>
              <a:path w="5165486" h="4913669">
                <a:moveTo>
                  <a:pt x="0" y="0"/>
                </a:moveTo>
                <a:lnTo>
                  <a:pt x="5165486" y="0"/>
                </a:lnTo>
                <a:lnTo>
                  <a:pt x="5165486" y="4913669"/>
                </a:lnTo>
                <a:lnTo>
                  <a:pt x="0" y="49136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06757" y="2268285"/>
            <a:ext cx="15534222" cy="2663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r>
              <a:rPr lang="en-US" sz="50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Nêu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khác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biệt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qua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hai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giai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đoạn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3R ở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endParaRPr lang="en-US" sz="505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6019736"/>
            <a:ext cx="7452659" cy="1766176"/>
            <a:chOff x="0" y="0"/>
            <a:chExt cx="1962840" cy="4651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62840" cy="465166"/>
            </a:xfrm>
            <a:custGeom>
              <a:avLst/>
              <a:gdLst/>
              <a:ahLst/>
              <a:cxnLst/>
              <a:rect l="l" t="t" r="r" b="b"/>
              <a:pathLst>
                <a:path w="1962840" h="465166">
                  <a:moveTo>
                    <a:pt x="52979" y="0"/>
                  </a:moveTo>
                  <a:lnTo>
                    <a:pt x="1909861" y="0"/>
                  </a:lnTo>
                  <a:cubicBezTo>
                    <a:pt x="1923912" y="0"/>
                    <a:pt x="1937387" y="5582"/>
                    <a:pt x="1947323" y="15517"/>
                  </a:cubicBezTo>
                  <a:cubicBezTo>
                    <a:pt x="1957258" y="25453"/>
                    <a:pt x="1962840" y="38928"/>
                    <a:pt x="1962840" y="52979"/>
                  </a:cubicBezTo>
                  <a:lnTo>
                    <a:pt x="1962840" y="412186"/>
                  </a:lnTo>
                  <a:cubicBezTo>
                    <a:pt x="1962840" y="441446"/>
                    <a:pt x="1939121" y="465166"/>
                    <a:pt x="1909861" y="465166"/>
                  </a:cubicBezTo>
                  <a:lnTo>
                    <a:pt x="52979" y="465166"/>
                  </a:lnTo>
                  <a:cubicBezTo>
                    <a:pt x="38928" y="465166"/>
                    <a:pt x="25453" y="459584"/>
                    <a:pt x="15517" y="449648"/>
                  </a:cubicBezTo>
                  <a:cubicBezTo>
                    <a:pt x="5582" y="439713"/>
                    <a:pt x="0" y="426237"/>
                    <a:pt x="0" y="412186"/>
                  </a:cubicBezTo>
                  <a:lnTo>
                    <a:pt x="0" y="52979"/>
                  </a:lnTo>
                  <a:cubicBezTo>
                    <a:pt x="0" y="23720"/>
                    <a:pt x="23720" y="0"/>
                    <a:pt x="52979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962840" cy="53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80079" y="211469"/>
            <a:ext cx="16527842" cy="5412868"/>
          </a:xfrm>
          <a:custGeom>
            <a:avLst/>
            <a:gdLst/>
            <a:ahLst/>
            <a:cxnLst/>
            <a:rect l="l" t="t" r="r" b="b"/>
            <a:pathLst>
              <a:path w="16527842" h="5412868">
                <a:moveTo>
                  <a:pt x="0" y="0"/>
                </a:moveTo>
                <a:lnTo>
                  <a:pt x="16527842" y="0"/>
                </a:lnTo>
                <a:lnTo>
                  <a:pt x="16527842" y="5412868"/>
                </a:lnTo>
                <a:lnTo>
                  <a:pt x="0" y="5412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44353" y="6199013"/>
            <a:ext cx="6821352" cy="219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5.9. Học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sinh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quận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Sơn Trà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tham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gia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hội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“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Chungtay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bảo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vệ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môi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trường”và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thực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hiện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3R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tại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trường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học</a:t>
            </a: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74779" y="6019736"/>
            <a:ext cx="7452659" cy="1235051"/>
            <a:chOff x="0" y="0"/>
            <a:chExt cx="1962840" cy="3252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62840" cy="325281"/>
            </a:xfrm>
            <a:custGeom>
              <a:avLst/>
              <a:gdLst/>
              <a:ahLst/>
              <a:cxnLst/>
              <a:rect l="l" t="t" r="r" b="b"/>
              <a:pathLst>
                <a:path w="1962840" h="325281">
                  <a:moveTo>
                    <a:pt x="52979" y="0"/>
                  </a:moveTo>
                  <a:lnTo>
                    <a:pt x="1909861" y="0"/>
                  </a:lnTo>
                  <a:cubicBezTo>
                    <a:pt x="1923912" y="0"/>
                    <a:pt x="1937387" y="5582"/>
                    <a:pt x="1947323" y="15517"/>
                  </a:cubicBezTo>
                  <a:cubicBezTo>
                    <a:pt x="1957258" y="25453"/>
                    <a:pt x="1962840" y="38928"/>
                    <a:pt x="1962840" y="52979"/>
                  </a:cubicBezTo>
                  <a:lnTo>
                    <a:pt x="1962840" y="272301"/>
                  </a:lnTo>
                  <a:cubicBezTo>
                    <a:pt x="1962840" y="301561"/>
                    <a:pt x="1939121" y="325281"/>
                    <a:pt x="1909861" y="325281"/>
                  </a:cubicBezTo>
                  <a:lnTo>
                    <a:pt x="52979" y="325281"/>
                  </a:lnTo>
                  <a:cubicBezTo>
                    <a:pt x="23720" y="325281"/>
                    <a:pt x="0" y="301561"/>
                    <a:pt x="0" y="272301"/>
                  </a:cubicBezTo>
                  <a:lnTo>
                    <a:pt x="0" y="52979"/>
                  </a:lnTo>
                  <a:cubicBezTo>
                    <a:pt x="0" y="23720"/>
                    <a:pt x="23720" y="0"/>
                    <a:pt x="52979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962840" cy="391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190433" y="6199013"/>
            <a:ext cx="6821352" cy="87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5.10. Học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sinh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Trường THCS Lê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Độ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quận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Sơn Trà,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thực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hành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phân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loại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110119" y="548863"/>
            <a:ext cx="10067761" cy="8275478"/>
          </a:xfrm>
          <a:custGeom>
            <a:avLst/>
            <a:gdLst/>
            <a:ahLst/>
            <a:cxnLst/>
            <a:rect l="l" t="t" r="r" b="b"/>
            <a:pathLst>
              <a:path w="10067761" h="8275478">
                <a:moveTo>
                  <a:pt x="0" y="0"/>
                </a:moveTo>
                <a:lnTo>
                  <a:pt x="10067762" y="0"/>
                </a:lnTo>
                <a:lnTo>
                  <a:pt x="10067762" y="8275478"/>
                </a:lnTo>
                <a:lnTo>
                  <a:pt x="0" y="8275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7146" y="812159"/>
            <a:ext cx="7175760" cy="6248023"/>
          </a:xfrm>
          <a:custGeom>
            <a:avLst/>
            <a:gdLst/>
            <a:ahLst/>
            <a:cxnLst/>
            <a:rect l="l" t="t" r="r" b="b"/>
            <a:pathLst>
              <a:path w="7175760" h="6248023">
                <a:moveTo>
                  <a:pt x="0" y="0"/>
                </a:moveTo>
                <a:lnTo>
                  <a:pt x="7175760" y="0"/>
                </a:lnTo>
                <a:lnTo>
                  <a:pt x="7175760" y="6248023"/>
                </a:lnTo>
                <a:lnTo>
                  <a:pt x="0" y="6248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69822" y="979883"/>
            <a:ext cx="7631032" cy="6734298"/>
          </a:xfrm>
          <a:custGeom>
            <a:avLst/>
            <a:gdLst/>
            <a:ahLst/>
            <a:cxnLst/>
            <a:rect l="l" t="t" r="r" b="b"/>
            <a:pathLst>
              <a:path w="7631032" h="6734298">
                <a:moveTo>
                  <a:pt x="0" y="0"/>
                </a:moveTo>
                <a:lnTo>
                  <a:pt x="7631032" y="0"/>
                </a:lnTo>
                <a:lnTo>
                  <a:pt x="7631032" y="6734298"/>
                </a:lnTo>
                <a:lnTo>
                  <a:pt x="0" y="6734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00396" y="4221019"/>
            <a:ext cx="5323886" cy="5372729"/>
          </a:xfrm>
          <a:custGeom>
            <a:avLst/>
            <a:gdLst/>
            <a:ahLst/>
            <a:cxnLst/>
            <a:rect l="l" t="t" r="r" b="b"/>
            <a:pathLst>
              <a:path w="5323886" h="5372729">
                <a:moveTo>
                  <a:pt x="0" y="0"/>
                </a:moveTo>
                <a:lnTo>
                  <a:pt x="5323885" y="0"/>
                </a:lnTo>
                <a:lnTo>
                  <a:pt x="5323885" y="5372728"/>
                </a:lnTo>
                <a:lnTo>
                  <a:pt x="0" y="5372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06757" y="1737160"/>
            <a:ext cx="15534222" cy="2663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r>
              <a:rPr lang="en-US" sz="50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Hãy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danh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sách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những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vật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liệu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học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cần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hoặc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endParaRPr lang="en-US" sz="505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endParaRPr lang="en-US" sz="505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54878" y="662193"/>
            <a:ext cx="16309734" cy="6786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LUYỆN TẬP</a:t>
            </a:r>
          </a:p>
          <a:p>
            <a:pPr algn="just">
              <a:lnSpc>
                <a:spcPts val="6777"/>
              </a:lnSpc>
            </a:pPr>
            <a:endParaRPr lang="en-US" sz="6000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1.Hãy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sơ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đồ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tư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duy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để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tích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đường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đi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sinh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theo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nguyên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tắc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3R.</a:t>
            </a:r>
          </a:p>
          <a:p>
            <a:pPr marL="0" lvl="0" indent="0" algn="just">
              <a:lnSpc>
                <a:spcPts val="6299"/>
              </a:lnSpc>
              <a:spcBef>
                <a:spcPct val="0"/>
              </a:spcBef>
            </a:pPr>
            <a:endParaRPr lang="en-US" sz="45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2.Hãy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đề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xuất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ý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tưởng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em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đang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học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6777"/>
              </a:lnSpc>
              <a:spcBef>
                <a:spcPct val="0"/>
              </a:spcBef>
            </a:pPr>
            <a:endParaRPr lang="en-US" sz="45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187909" y="6042328"/>
            <a:ext cx="3959883" cy="3758289"/>
          </a:xfrm>
          <a:custGeom>
            <a:avLst/>
            <a:gdLst/>
            <a:ahLst/>
            <a:cxnLst/>
            <a:rect l="l" t="t" r="r" b="b"/>
            <a:pathLst>
              <a:path w="3959883" h="3758289">
                <a:moveTo>
                  <a:pt x="0" y="0"/>
                </a:moveTo>
                <a:lnTo>
                  <a:pt x="3959883" y="0"/>
                </a:lnTo>
                <a:lnTo>
                  <a:pt x="3959883" y="3758290"/>
                </a:lnTo>
                <a:lnTo>
                  <a:pt x="0" y="3758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49566" y="494470"/>
            <a:ext cx="16309734" cy="7110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VẬN DỤNG</a:t>
            </a:r>
          </a:p>
          <a:p>
            <a:pPr algn="just">
              <a:lnSpc>
                <a:spcPts val="6777"/>
              </a:lnSpc>
            </a:pPr>
            <a:endParaRPr lang="en-US" sz="6000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1.Hãy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kế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hoạch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lớp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em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2.Hãy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kế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hoạch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ở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gia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đình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em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vận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bạn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bè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người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thân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cùng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tham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gia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3.Hãy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xây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dựng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kế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hoạch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3R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em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học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này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6299"/>
              </a:lnSpc>
              <a:spcBef>
                <a:spcPct val="0"/>
              </a:spcBef>
            </a:pPr>
            <a:endParaRPr lang="en-US" sz="3999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>
              <a:lnSpc>
                <a:spcPts val="6777"/>
              </a:lnSpc>
              <a:spcBef>
                <a:spcPct val="0"/>
              </a:spcBef>
            </a:pPr>
            <a:endParaRPr lang="en-US" sz="3999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73380" y="5353073"/>
            <a:ext cx="4680354" cy="4282524"/>
          </a:xfrm>
          <a:custGeom>
            <a:avLst/>
            <a:gdLst/>
            <a:ahLst/>
            <a:cxnLst/>
            <a:rect l="l" t="t" r="r" b="b"/>
            <a:pathLst>
              <a:path w="4680354" h="4282524">
                <a:moveTo>
                  <a:pt x="0" y="0"/>
                </a:moveTo>
                <a:lnTo>
                  <a:pt x="4680354" y="0"/>
                </a:lnTo>
                <a:lnTo>
                  <a:pt x="4680354" y="4282524"/>
                </a:lnTo>
                <a:lnTo>
                  <a:pt x="0" y="4282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24632" y="552079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330C">
                <a:alpha val="100000"/>
              </a:srgbClr>
            </a:gs>
            <a:gs pos="100000">
              <a:srgbClr val="01150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05791" y="2902526"/>
            <a:ext cx="14276419" cy="4758953"/>
            <a:chOff x="0" y="0"/>
            <a:chExt cx="1219162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162" cy="406400"/>
            </a:xfrm>
            <a:custGeom>
              <a:avLst/>
              <a:gdLst/>
              <a:ahLst/>
              <a:cxnLst/>
              <a:rect l="l" t="t" r="r" b="b"/>
              <a:pathLst>
                <a:path w="1219162" h="406400">
                  <a:moveTo>
                    <a:pt x="1015962" y="0"/>
                  </a:moveTo>
                  <a:cubicBezTo>
                    <a:pt x="1128187" y="0"/>
                    <a:pt x="1219162" y="90976"/>
                    <a:pt x="1219162" y="203200"/>
                  </a:cubicBezTo>
                  <a:cubicBezTo>
                    <a:pt x="1219162" y="315424"/>
                    <a:pt x="1128187" y="406400"/>
                    <a:pt x="101596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219162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97024" y="4156964"/>
            <a:ext cx="12293952" cy="2708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45"/>
              </a:lnSpc>
            </a:pPr>
            <a:r>
              <a:rPr lang="en-US" sz="21891" b="1">
                <a:solidFill>
                  <a:srgbClr val="375D20"/>
                </a:solidFill>
                <a:latin typeface="Sugo Display Bold"/>
                <a:ea typeface="Sugo Display Bold"/>
                <a:cs typeface="Sugo Display Bold"/>
                <a:sym typeface="Sugo Display Bold"/>
              </a:rPr>
              <a:t>THANK YOU!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8177824"/>
            <a:ext cx="18288000" cy="2109176"/>
            <a:chOff x="0" y="0"/>
            <a:chExt cx="4816593" cy="5555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2902526"/>
            <a:ext cx="977091" cy="971761"/>
          </a:xfrm>
          <a:custGeom>
            <a:avLst/>
            <a:gdLst/>
            <a:ahLst/>
            <a:cxnLst/>
            <a:rect l="l" t="t" r="r" b="b"/>
            <a:pathLst>
              <a:path w="977091" h="971761">
                <a:moveTo>
                  <a:pt x="0" y="0"/>
                </a:moveTo>
                <a:lnTo>
                  <a:pt x="977091" y="0"/>
                </a:lnTo>
                <a:lnTo>
                  <a:pt x="977091" y="971761"/>
                </a:lnTo>
                <a:lnTo>
                  <a:pt x="0" y="971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7383017" y="1028700"/>
            <a:ext cx="3521967" cy="1124553"/>
          </a:xfrm>
          <a:custGeom>
            <a:avLst/>
            <a:gdLst/>
            <a:ahLst/>
            <a:cxnLst/>
            <a:rect l="l" t="t" r="r" b="b"/>
            <a:pathLst>
              <a:path w="3521967" h="1124553">
                <a:moveTo>
                  <a:pt x="0" y="0"/>
                </a:moveTo>
                <a:lnTo>
                  <a:pt x="3521966" y="0"/>
                </a:lnTo>
                <a:lnTo>
                  <a:pt x="3521966" y="1124553"/>
                </a:lnTo>
                <a:lnTo>
                  <a:pt x="0" y="1124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82209" y="2902526"/>
            <a:ext cx="977091" cy="971761"/>
          </a:xfrm>
          <a:custGeom>
            <a:avLst/>
            <a:gdLst/>
            <a:ahLst/>
            <a:cxnLst/>
            <a:rect l="l" t="t" r="r" b="b"/>
            <a:pathLst>
              <a:path w="977091" h="971761">
                <a:moveTo>
                  <a:pt x="0" y="0"/>
                </a:moveTo>
                <a:lnTo>
                  <a:pt x="977091" y="0"/>
                </a:lnTo>
                <a:lnTo>
                  <a:pt x="977091" y="971761"/>
                </a:lnTo>
                <a:lnTo>
                  <a:pt x="0" y="971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649256"/>
            <a:ext cx="18288000" cy="3298511"/>
            <a:chOff x="0" y="0"/>
            <a:chExt cx="4816593" cy="8687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68744"/>
            </a:xfrm>
            <a:custGeom>
              <a:avLst/>
              <a:gdLst/>
              <a:ahLst/>
              <a:cxnLst/>
              <a:rect l="l" t="t" r="r" b="b"/>
              <a:pathLst>
                <a:path w="4816592" h="868744">
                  <a:moveTo>
                    <a:pt x="0" y="0"/>
                  </a:moveTo>
                  <a:lnTo>
                    <a:pt x="4816592" y="0"/>
                  </a:lnTo>
                  <a:lnTo>
                    <a:pt x="4816592" y="868744"/>
                  </a:lnTo>
                  <a:lnTo>
                    <a:pt x="0" y="868744"/>
                  </a:lnTo>
                  <a:close/>
                </a:path>
              </a:pathLst>
            </a:custGeom>
            <a:solidFill>
              <a:srgbClr val="1D35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935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90451" y="1539195"/>
            <a:ext cx="5944812" cy="8552127"/>
            <a:chOff x="0" y="0"/>
            <a:chExt cx="9228023" cy="132753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28023" cy="13275311"/>
            </a:xfrm>
            <a:custGeom>
              <a:avLst/>
              <a:gdLst/>
              <a:ahLst/>
              <a:cxnLst/>
              <a:rect l="l" t="t" r="r" b="b"/>
              <a:pathLst>
                <a:path w="9228023" h="13275311">
                  <a:moveTo>
                    <a:pt x="5546772" y="0"/>
                  </a:moveTo>
                  <a:lnTo>
                    <a:pt x="9228023" y="0"/>
                  </a:lnTo>
                  <a:lnTo>
                    <a:pt x="9228023" y="13275311"/>
                  </a:lnTo>
                  <a:lnTo>
                    <a:pt x="0" y="13275311"/>
                  </a:lnTo>
                  <a:lnTo>
                    <a:pt x="0" y="6649720"/>
                  </a:lnTo>
                  <a:cubicBezTo>
                    <a:pt x="0" y="2976880"/>
                    <a:pt x="2483123" y="0"/>
                    <a:pt x="5546772" y="0"/>
                  </a:cubicBezTo>
                  <a:close/>
                </a:path>
              </a:pathLst>
            </a:custGeom>
            <a:blipFill>
              <a:blip r:embed="rId2"/>
              <a:stretch>
                <a:fillRect l="-212189" t="-73005" r="-5858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81978" y="1949987"/>
            <a:ext cx="11652108" cy="814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Dựa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trên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đó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hành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3R.</a:t>
            </a:r>
          </a:p>
          <a:p>
            <a:pPr algn="just">
              <a:lnSpc>
                <a:spcPts val="4339"/>
              </a:lnSpc>
            </a:pPr>
            <a:endParaRPr lang="en-US" sz="3099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339"/>
              </a:lnSpc>
            </a:pP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3R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viết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tắt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chữ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đầu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Anh: Reduce – Reuse – Recycle,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dịch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sang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Việt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gọi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tắt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3T: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– Tái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– Tái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vừa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thông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điệp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truyền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thông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bảo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vệ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vừa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những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cụ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góp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phần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thiểu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bỏ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339"/>
              </a:lnSpc>
            </a:pPr>
            <a:endParaRPr lang="en-US" sz="3099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339"/>
              </a:lnSpc>
            </a:pP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Thành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một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ít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thị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cả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nước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nhận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thí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điểm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rất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sớm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Mặc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dù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ban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đầu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một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khó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khăn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bất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cập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nhưng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dần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dần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trở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phong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trào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cộng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đồng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hưởng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ứng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góp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phần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kể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vào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chủ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xây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trở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Thành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339"/>
              </a:lnSpc>
            </a:pPr>
            <a:endParaRPr lang="en-US" sz="3099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790451" y="867436"/>
            <a:ext cx="5944812" cy="8552127"/>
            <a:chOff x="0" y="0"/>
            <a:chExt cx="9228023" cy="132753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28023" cy="13275311"/>
            </a:xfrm>
            <a:custGeom>
              <a:avLst/>
              <a:gdLst/>
              <a:ahLst/>
              <a:cxnLst/>
              <a:rect l="l" t="t" r="r" b="b"/>
              <a:pathLst>
                <a:path w="9228023" h="13275311">
                  <a:moveTo>
                    <a:pt x="5546772" y="0"/>
                  </a:moveTo>
                  <a:lnTo>
                    <a:pt x="9228023" y="0"/>
                  </a:lnTo>
                  <a:lnTo>
                    <a:pt x="9228023" y="13275311"/>
                  </a:lnTo>
                  <a:lnTo>
                    <a:pt x="0" y="13275311"/>
                  </a:lnTo>
                  <a:lnTo>
                    <a:pt x="0" y="6649720"/>
                  </a:lnTo>
                  <a:cubicBezTo>
                    <a:pt x="0" y="2976880"/>
                    <a:pt x="2483123" y="0"/>
                    <a:pt x="5546772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72188"/>
            <a:ext cx="4014323" cy="899604"/>
            <a:chOff x="0" y="0"/>
            <a:chExt cx="1057270" cy="236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7270" cy="236933"/>
            </a:xfrm>
            <a:custGeom>
              <a:avLst/>
              <a:gdLst/>
              <a:ahLst/>
              <a:cxnLst/>
              <a:rect l="l" t="t" r="r" b="b"/>
              <a:pathLst>
                <a:path w="1057270" h="236933">
                  <a:moveTo>
                    <a:pt x="98357" y="0"/>
                  </a:moveTo>
                  <a:lnTo>
                    <a:pt x="958913" y="0"/>
                  </a:lnTo>
                  <a:cubicBezTo>
                    <a:pt x="1013234" y="0"/>
                    <a:pt x="1057270" y="44036"/>
                    <a:pt x="1057270" y="98357"/>
                  </a:cubicBezTo>
                  <a:lnTo>
                    <a:pt x="1057270" y="138575"/>
                  </a:lnTo>
                  <a:cubicBezTo>
                    <a:pt x="1057270" y="192897"/>
                    <a:pt x="1013234" y="236933"/>
                    <a:pt x="958913" y="236933"/>
                  </a:cubicBezTo>
                  <a:lnTo>
                    <a:pt x="98357" y="236933"/>
                  </a:lnTo>
                  <a:cubicBezTo>
                    <a:pt x="72271" y="236933"/>
                    <a:pt x="47254" y="226570"/>
                    <a:pt x="28808" y="208124"/>
                  </a:cubicBezTo>
                  <a:cubicBezTo>
                    <a:pt x="10363" y="189679"/>
                    <a:pt x="0" y="164661"/>
                    <a:pt x="0" y="138575"/>
                  </a:cubicBezTo>
                  <a:lnTo>
                    <a:pt x="0" y="98357"/>
                  </a:lnTo>
                  <a:cubicBezTo>
                    <a:pt x="0" y="44036"/>
                    <a:pt x="44036" y="0"/>
                    <a:pt x="98357" y="0"/>
                  </a:cubicBezTo>
                  <a:close/>
                </a:path>
              </a:pathLst>
            </a:custGeom>
            <a:solidFill>
              <a:srgbClr val="9AC0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057270" cy="303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72171" y="5472188"/>
            <a:ext cx="4014323" cy="899604"/>
            <a:chOff x="0" y="0"/>
            <a:chExt cx="1057270" cy="2369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7270" cy="236933"/>
            </a:xfrm>
            <a:custGeom>
              <a:avLst/>
              <a:gdLst/>
              <a:ahLst/>
              <a:cxnLst/>
              <a:rect l="l" t="t" r="r" b="b"/>
              <a:pathLst>
                <a:path w="1057270" h="236933">
                  <a:moveTo>
                    <a:pt x="98357" y="0"/>
                  </a:moveTo>
                  <a:lnTo>
                    <a:pt x="958913" y="0"/>
                  </a:lnTo>
                  <a:cubicBezTo>
                    <a:pt x="1013234" y="0"/>
                    <a:pt x="1057270" y="44036"/>
                    <a:pt x="1057270" y="98357"/>
                  </a:cubicBezTo>
                  <a:lnTo>
                    <a:pt x="1057270" y="138575"/>
                  </a:lnTo>
                  <a:cubicBezTo>
                    <a:pt x="1057270" y="192897"/>
                    <a:pt x="1013234" y="236933"/>
                    <a:pt x="958913" y="236933"/>
                  </a:cubicBezTo>
                  <a:lnTo>
                    <a:pt x="98357" y="236933"/>
                  </a:lnTo>
                  <a:cubicBezTo>
                    <a:pt x="72271" y="236933"/>
                    <a:pt x="47254" y="226570"/>
                    <a:pt x="28808" y="208124"/>
                  </a:cubicBezTo>
                  <a:cubicBezTo>
                    <a:pt x="10363" y="189679"/>
                    <a:pt x="0" y="164661"/>
                    <a:pt x="0" y="138575"/>
                  </a:cubicBezTo>
                  <a:lnTo>
                    <a:pt x="0" y="98357"/>
                  </a:lnTo>
                  <a:cubicBezTo>
                    <a:pt x="0" y="44036"/>
                    <a:pt x="44036" y="0"/>
                    <a:pt x="98357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057270" cy="303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244977" y="5472188"/>
            <a:ext cx="4014323" cy="899604"/>
            <a:chOff x="0" y="0"/>
            <a:chExt cx="1057270" cy="2369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57270" cy="236933"/>
            </a:xfrm>
            <a:custGeom>
              <a:avLst/>
              <a:gdLst/>
              <a:ahLst/>
              <a:cxnLst/>
              <a:rect l="l" t="t" r="r" b="b"/>
              <a:pathLst>
                <a:path w="1057270" h="236933">
                  <a:moveTo>
                    <a:pt x="98357" y="0"/>
                  </a:moveTo>
                  <a:lnTo>
                    <a:pt x="958913" y="0"/>
                  </a:lnTo>
                  <a:cubicBezTo>
                    <a:pt x="1013234" y="0"/>
                    <a:pt x="1057270" y="44036"/>
                    <a:pt x="1057270" y="98357"/>
                  </a:cubicBezTo>
                  <a:lnTo>
                    <a:pt x="1057270" y="138575"/>
                  </a:lnTo>
                  <a:cubicBezTo>
                    <a:pt x="1057270" y="192897"/>
                    <a:pt x="1013234" y="236933"/>
                    <a:pt x="958913" y="236933"/>
                  </a:cubicBezTo>
                  <a:lnTo>
                    <a:pt x="98357" y="236933"/>
                  </a:lnTo>
                  <a:cubicBezTo>
                    <a:pt x="72271" y="236933"/>
                    <a:pt x="47254" y="226570"/>
                    <a:pt x="28808" y="208124"/>
                  </a:cubicBezTo>
                  <a:cubicBezTo>
                    <a:pt x="10363" y="189679"/>
                    <a:pt x="0" y="164661"/>
                    <a:pt x="0" y="138575"/>
                  </a:cubicBezTo>
                  <a:lnTo>
                    <a:pt x="0" y="98357"/>
                  </a:lnTo>
                  <a:cubicBezTo>
                    <a:pt x="0" y="44036"/>
                    <a:pt x="44036" y="0"/>
                    <a:pt x="98357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057270" cy="303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730833" y="4962473"/>
            <a:ext cx="6039078" cy="603907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07291" y="696248"/>
            <a:ext cx="11301259" cy="4266225"/>
          </a:xfrm>
          <a:custGeom>
            <a:avLst/>
            <a:gdLst/>
            <a:ahLst/>
            <a:cxnLst/>
            <a:rect l="l" t="t" r="r" b="b"/>
            <a:pathLst>
              <a:path w="11301259" h="4266225">
                <a:moveTo>
                  <a:pt x="0" y="0"/>
                </a:moveTo>
                <a:lnTo>
                  <a:pt x="11301259" y="0"/>
                </a:lnTo>
                <a:lnTo>
                  <a:pt x="11301259" y="4266225"/>
                </a:lnTo>
                <a:lnTo>
                  <a:pt x="0" y="42662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015351" y="696248"/>
            <a:ext cx="5945632" cy="4304705"/>
          </a:xfrm>
          <a:custGeom>
            <a:avLst/>
            <a:gdLst/>
            <a:ahLst/>
            <a:cxnLst/>
            <a:rect l="l" t="t" r="r" b="b"/>
            <a:pathLst>
              <a:path w="5945632" h="4304705">
                <a:moveTo>
                  <a:pt x="0" y="0"/>
                </a:moveTo>
                <a:lnTo>
                  <a:pt x="5945633" y="0"/>
                </a:lnTo>
                <a:lnTo>
                  <a:pt x="5945633" y="4304706"/>
                </a:lnTo>
                <a:lnTo>
                  <a:pt x="0" y="4304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76" r="-14254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58036" y="5668040"/>
            <a:ext cx="3355651" cy="441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7540589"/>
            <a:ext cx="15702133" cy="233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an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sát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hình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5.1, 5.2, 5.3,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nêu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ấn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tượng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nổi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bật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về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những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con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đường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nay.</a:t>
            </a:r>
          </a:p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301507" y="5668040"/>
            <a:ext cx="3355651" cy="441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5.2.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574313" y="5668040"/>
            <a:ext cx="3355651" cy="441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5.3.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77824"/>
            <a:ext cx="18288000" cy="2109176"/>
            <a:chOff x="0" y="0"/>
            <a:chExt cx="4816593" cy="555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73322" y="1028700"/>
            <a:ext cx="6428369" cy="5407039"/>
          </a:xfrm>
          <a:custGeom>
            <a:avLst/>
            <a:gdLst/>
            <a:ahLst/>
            <a:cxnLst/>
            <a:rect l="l" t="t" r="r" b="b"/>
            <a:pathLst>
              <a:path w="6428369" h="5407039">
                <a:moveTo>
                  <a:pt x="0" y="0"/>
                </a:moveTo>
                <a:lnTo>
                  <a:pt x="6428369" y="0"/>
                </a:lnTo>
                <a:lnTo>
                  <a:pt x="6428369" y="5407039"/>
                </a:lnTo>
                <a:lnTo>
                  <a:pt x="0" y="54070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44000" y="731751"/>
            <a:ext cx="6744740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139"/>
              </a:lnSpc>
            </a:pPr>
            <a:r>
              <a:rPr lang="en-US" sz="5999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KIẾN THỨC MỚI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56460" y="2844745"/>
            <a:ext cx="8802840" cy="423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1. </a:t>
            </a:r>
            <a:r>
              <a:rPr lang="en-US" sz="50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Khái</a:t>
            </a:r>
            <a:r>
              <a:rPr lang="en-US" sz="50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niệm</a:t>
            </a:r>
            <a:r>
              <a:rPr lang="en-US" sz="50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3R hay 3T:</a:t>
            </a:r>
          </a:p>
          <a:p>
            <a:pPr marL="0" lvl="0" indent="0" algn="just">
              <a:lnSpc>
                <a:spcPts val="5320"/>
              </a:lnSpc>
              <a:spcBef>
                <a:spcPct val="0"/>
              </a:spcBef>
            </a:pPr>
            <a:endParaRPr lang="en-US" sz="5000" b="1" u="none" strike="noStrike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just">
              <a:lnSpc>
                <a:spcPts val="5320"/>
              </a:lnSpc>
              <a:spcBef>
                <a:spcPct val="0"/>
              </a:spcBef>
            </a:pP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tái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sử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và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tái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chế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là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ba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hoạt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động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cùng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hướng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đến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một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mục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tiêu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bảo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vệ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môi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trường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sống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và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phát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triển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bền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vững</a:t>
            </a:r>
            <a:endParaRPr lang="en-US" sz="3800" b="1" u="none" strike="noStrike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580345" y="7057367"/>
            <a:ext cx="4014323" cy="899604"/>
            <a:chOff x="0" y="0"/>
            <a:chExt cx="1057270" cy="2369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57270" cy="236933"/>
            </a:xfrm>
            <a:custGeom>
              <a:avLst/>
              <a:gdLst/>
              <a:ahLst/>
              <a:cxnLst/>
              <a:rect l="l" t="t" r="r" b="b"/>
              <a:pathLst>
                <a:path w="1057270" h="236933">
                  <a:moveTo>
                    <a:pt x="98357" y="0"/>
                  </a:moveTo>
                  <a:lnTo>
                    <a:pt x="958913" y="0"/>
                  </a:lnTo>
                  <a:cubicBezTo>
                    <a:pt x="1013234" y="0"/>
                    <a:pt x="1057270" y="44036"/>
                    <a:pt x="1057270" y="98357"/>
                  </a:cubicBezTo>
                  <a:lnTo>
                    <a:pt x="1057270" y="138575"/>
                  </a:lnTo>
                  <a:cubicBezTo>
                    <a:pt x="1057270" y="192897"/>
                    <a:pt x="1013234" y="236933"/>
                    <a:pt x="958913" y="236933"/>
                  </a:cubicBezTo>
                  <a:lnTo>
                    <a:pt x="98357" y="236933"/>
                  </a:lnTo>
                  <a:cubicBezTo>
                    <a:pt x="72271" y="236933"/>
                    <a:pt x="47254" y="226570"/>
                    <a:pt x="28808" y="208124"/>
                  </a:cubicBezTo>
                  <a:cubicBezTo>
                    <a:pt x="10363" y="189679"/>
                    <a:pt x="0" y="164661"/>
                    <a:pt x="0" y="138575"/>
                  </a:cubicBezTo>
                  <a:lnTo>
                    <a:pt x="0" y="98357"/>
                  </a:lnTo>
                  <a:cubicBezTo>
                    <a:pt x="0" y="44036"/>
                    <a:pt x="44036" y="0"/>
                    <a:pt x="98357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057270" cy="303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09681" y="7253219"/>
            <a:ext cx="3355651" cy="87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5.4. Chu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trình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3R</a:t>
            </a:r>
          </a:p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56620" flipH="1">
            <a:off x="1031400" y="5345979"/>
            <a:ext cx="5439907" cy="4868717"/>
          </a:xfrm>
          <a:custGeom>
            <a:avLst/>
            <a:gdLst/>
            <a:ahLst/>
            <a:cxnLst/>
            <a:rect l="l" t="t" r="r" b="b"/>
            <a:pathLst>
              <a:path w="5439907" h="4868717">
                <a:moveTo>
                  <a:pt x="5439907" y="0"/>
                </a:moveTo>
                <a:lnTo>
                  <a:pt x="0" y="0"/>
                </a:lnTo>
                <a:lnTo>
                  <a:pt x="0" y="4868717"/>
                </a:lnTo>
                <a:lnTo>
                  <a:pt x="5439907" y="4868717"/>
                </a:lnTo>
                <a:lnTo>
                  <a:pt x="543990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6620">
            <a:off x="5868754" y="7440582"/>
            <a:ext cx="2463344" cy="3027151"/>
          </a:xfrm>
          <a:custGeom>
            <a:avLst/>
            <a:gdLst/>
            <a:ahLst/>
            <a:cxnLst/>
            <a:rect l="l" t="t" r="r" b="b"/>
            <a:pathLst>
              <a:path w="2463344" h="3027151">
                <a:moveTo>
                  <a:pt x="0" y="0"/>
                </a:moveTo>
                <a:lnTo>
                  <a:pt x="2463344" y="0"/>
                </a:lnTo>
                <a:lnTo>
                  <a:pt x="2463344" y="3027151"/>
                </a:lnTo>
                <a:lnTo>
                  <a:pt x="0" y="30271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975609"/>
            <a:ext cx="1956808" cy="1946135"/>
          </a:xfrm>
          <a:custGeom>
            <a:avLst/>
            <a:gdLst/>
            <a:ahLst/>
            <a:cxnLst/>
            <a:rect l="l" t="t" r="r" b="b"/>
            <a:pathLst>
              <a:path w="1956808" h="1946135">
                <a:moveTo>
                  <a:pt x="0" y="0"/>
                </a:moveTo>
                <a:lnTo>
                  <a:pt x="1956808" y="0"/>
                </a:lnTo>
                <a:lnTo>
                  <a:pt x="1956808" y="1946135"/>
                </a:lnTo>
                <a:lnTo>
                  <a:pt x="0" y="19461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45909" y="4313100"/>
            <a:ext cx="5453648" cy="5453648"/>
          </a:xfrm>
          <a:custGeom>
            <a:avLst/>
            <a:gdLst/>
            <a:ahLst/>
            <a:cxnLst/>
            <a:rect l="l" t="t" r="r" b="b"/>
            <a:pathLst>
              <a:path w="5453648" h="5453648">
                <a:moveTo>
                  <a:pt x="0" y="0"/>
                </a:moveTo>
                <a:lnTo>
                  <a:pt x="5453649" y="0"/>
                </a:lnTo>
                <a:lnTo>
                  <a:pt x="5453649" y="5453648"/>
                </a:lnTo>
                <a:lnTo>
                  <a:pt x="0" y="54536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94932" y="598294"/>
            <a:ext cx="8817752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355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a)</a:t>
            </a:r>
            <a:r>
              <a:rPr lang="en-US" sz="4500" b="1" u="none" strike="noStrike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u="none" strike="noStrike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4500" b="1" u="none" strike="noStrike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u="none" strike="noStrike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4500" b="1" u="none" strike="noStrike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(Reduce) </a:t>
            </a:r>
          </a:p>
          <a:p>
            <a:pPr marL="0" lvl="0" indent="0" algn="r">
              <a:lnSpc>
                <a:spcPts val="5355"/>
              </a:lnSpc>
              <a:spcBef>
                <a:spcPct val="0"/>
              </a:spcBef>
            </a:pPr>
            <a:endParaRPr lang="en-US" sz="4500" b="1" u="none" strike="noStrike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04548" y="1673246"/>
            <a:ext cx="13254752" cy="349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nhằm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làm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lượng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phát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thông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qua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việc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thay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đổi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lối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sống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hoặc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tiêu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dùng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hay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cải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tiến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quy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sản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xuất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Ví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Khi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muốn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in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một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văn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bản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cần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chỉnh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sửa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thật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kĩ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để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in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không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bị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lỗi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để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tránh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phải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huỷ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bỏ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một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tờ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giấy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653041"/>
            <a:ext cx="18288000" cy="2109176"/>
            <a:chOff x="0" y="0"/>
            <a:chExt cx="4816593" cy="555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80408" y="1196424"/>
            <a:ext cx="6575542" cy="6279643"/>
          </a:xfrm>
          <a:custGeom>
            <a:avLst/>
            <a:gdLst/>
            <a:ahLst/>
            <a:cxnLst/>
            <a:rect l="l" t="t" r="r" b="b"/>
            <a:pathLst>
              <a:path w="6575542" h="6279643">
                <a:moveTo>
                  <a:pt x="0" y="0"/>
                </a:moveTo>
                <a:lnTo>
                  <a:pt x="6575543" y="0"/>
                </a:lnTo>
                <a:lnTo>
                  <a:pt x="6575543" y="6279643"/>
                </a:lnTo>
                <a:lnTo>
                  <a:pt x="0" y="6279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847554" y="665965"/>
            <a:ext cx="9344458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55"/>
              </a:lnSpc>
            </a:pP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b) Tái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sử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dụng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(Reuse) </a:t>
            </a:r>
          </a:p>
          <a:p>
            <a:pPr marL="0" lvl="0" indent="0" algn="r">
              <a:lnSpc>
                <a:spcPts val="5355"/>
              </a:lnSpc>
            </a:pPr>
            <a:endParaRPr lang="en-US" sz="4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049836" y="1861185"/>
            <a:ext cx="7600820" cy="651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  <a:spcBef>
                <a:spcPct val="0"/>
              </a:spcBef>
            </a:pPr>
            <a:endParaRPr dirty="0"/>
          </a:p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Là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việc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sử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dụng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lại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các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sản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phẩm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hay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một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phần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của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sản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phẩm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cho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chính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mục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đích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cũ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hay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cho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một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mục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đích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khác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;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sử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dụng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một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sản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phẩm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nhiều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lần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cho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đến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hết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tuổi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thọ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sản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phẩm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339"/>
              </a:lnSpc>
              <a:spcBef>
                <a:spcPct val="0"/>
              </a:spcBef>
            </a:pPr>
            <a:endParaRPr lang="en-US" sz="3099" b="1" u="none" strike="noStrike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Ví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: Khi in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văn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bản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bị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lỗi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vẫn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có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thể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in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mặt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còn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lại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hoặc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dùng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để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ghi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chép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hay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làm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giấy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nháp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mà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không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vứt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bỏ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ngay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vào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thùng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339"/>
              </a:lnSpc>
              <a:spcBef>
                <a:spcPct val="0"/>
              </a:spcBef>
            </a:pPr>
            <a:endParaRPr lang="en-US" sz="3099" b="1" u="none" strike="noStrike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921857" y="1347730"/>
            <a:ext cx="8817752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355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c)</a:t>
            </a:r>
            <a:r>
              <a:rPr lang="en-US" sz="4500" b="1" u="none" strike="noStrike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Tái </a:t>
            </a:r>
            <a:r>
              <a:rPr lang="en-US" sz="4500" b="1" u="none" strike="noStrike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chế</a:t>
            </a:r>
            <a:r>
              <a:rPr lang="en-US" sz="4500" b="1" u="none" strike="noStrike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(Recycle) </a:t>
            </a:r>
          </a:p>
          <a:p>
            <a:pPr marL="0" lvl="0" indent="0" algn="r">
              <a:lnSpc>
                <a:spcPts val="5355"/>
              </a:lnSpc>
              <a:spcBef>
                <a:spcPct val="0"/>
              </a:spcBef>
            </a:pPr>
            <a:endParaRPr lang="en-US" sz="4500" b="1" u="none" strike="noStrike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168180" y="3235572"/>
            <a:ext cx="7720063" cy="524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việc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hồi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hay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vật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liệu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bỏ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mà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phần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làm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nguyên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liệu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sản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xuất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vật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sản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phẩm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mới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ích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Ví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Khi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giấy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in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hỏng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nháp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xong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gom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lại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giấy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mới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0516" y="2725045"/>
            <a:ext cx="3567843" cy="6356958"/>
          </a:xfrm>
          <a:custGeom>
            <a:avLst/>
            <a:gdLst/>
            <a:ahLst/>
            <a:cxnLst/>
            <a:rect l="l" t="t" r="r" b="b"/>
            <a:pathLst>
              <a:path w="3567843" h="6356958">
                <a:moveTo>
                  <a:pt x="0" y="0"/>
                </a:moveTo>
                <a:lnTo>
                  <a:pt x="3567843" y="0"/>
                </a:lnTo>
                <a:lnTo>
                  <a:pt x="356784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77729" y="2725045"/>
            <a:ext cx="4688257" cy="6356958"/>
          </a:xfrm>
          <a:custGeom>
            <a:avLst/>
            <a:gdLst/>
            <a:ahLst/>
            <a:cxnLst/>
            <a:rect l="l" t="t" r="r" b="b"/>
            <a:pathLst>
              <a:path w="4688257" h="6356958">
                <a:moveTo>
                  <a:pt x="0" y="0"/>
                </a:moveTo>
                <a:lnTo>
                  <a:pt x="4688256" y="0"/>
                </a:lnTo>
                <a:lnTo>
                  <a:pt x="468825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81069"/>
            <a:ext cx="18288000" cy="3298511"/>
            <a:chOff x="0" y="0"/>
            <a:chExt cx="4816593" cy="8687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68744"/>
            </a:xfrm>
            <a:custGeom>
              <a:avLst/>
              <a:gdLst/>
              <a:ahLst/>
              <a:cxnLst/>
              <a:rect l="l" t="t" r="r" b="b"/>
              <a:pathLst>
                <a:path w="4816592" h="868744">
                  <a:moveTo>
                    <a:pt x="0" y="0"/>
                  </a:moveTo>
                  <a:lnTo>
                    <a:pt x="4816592" y="0"/>
                  </a:lnTo>
                  <a:lnTo>
                    <a:pt x="4816592" y="868744"/>
                  </a:lnTo>
                  <a:lnTo>
                    <a:pt x="0" y="868744"/>
                  </a:lnTo>
                  <a:close/>
                </a:path>
              </a:pathLst>
            </a:custGeom>
            <a:solidFill>
              <a:srgbClr val="1D35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935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43188" y="1734873"/>
            <a:ext cx="5944812" cy="8552127"/>
            <a:chOff x="0" y="0"/>
            <a:chExt cx="9228023" cy="132753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28023" cy="13275311"/>
            </a:xfrm>
            <a:custGeom>
              <a:avLst/>
              <a:gdLst/>
              <a:ahLst/>
              <a:cxnLst/>
              <a:rect l="l" t="t" r="r" b="b"/>
              <a:pathLst>
                <a:path w="9228023" h="13275311">
                  <a:moveTo>
                    <a:pt x="5546772" y="0"/>
                  </a:moveTo>
                  <a:lnTo>
                    <a:pt x="9228023" y="0"/>
                  </a:lnTo>
                  <a:lnTo>
                    <a:pt x="9228023" y="13275311"/>
                  </a:lnTo>
                  <a:lnTo>
                    <a:pt x="0" y="13275311"/>
                  </a:lnTo>
                  <a:lnTo>
                    <a:pt x="0" y="6649720"/>
                  </a:lnTo>
                  <a:cubicBezTo>
                    <a:pt x="0" y="2976880"/>
                    <a:pt x="2483123" y="0"/>
                    <a:pt x="5546772" y="0"/>
                  </a:cubicBezTo>
                  <a:close/>
                </a:path>
              </a:pathLst>
            </a:custGeom>
            <a:blipFill>
              <a:blip r:embed="rId2"/>
              <a:stretch>
                <a:fillRect l="-212189" t="-73005" r="-5858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2343188" y="1028700"/>
            <a:ext cx="5944812" cy="8552127"/>
            <a:chOff x="0" y="0"/>
            <a:chExt cx="9228023" cy="132753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28023" cy="13275311"/>
            </a:xfrm>
            <a:custGeom>
              <a:avLst/>
              <a:gdLst/>
              <a:ahLst/>
              <a:cxnLst/>
              <a:rect l="l" t="t" r="r" b="b"/>
              <a:pathLst>
                <a:path w="9228023" h="13275311">
                  <a:moveTo>
                    <a:pt x="5546772" y="0"/>
                  </a:moveTo>
                  <a:lnTo>
                    <a:pt x="9228023" y="0"/>
                  </a:lnTo>
                  <a:lnTo>
                    <a:pt x="9228023" y="13275311"/>
                  </a:lnTo>
                  <a:lnTo>
                    <a:pt x="0" y="13275311"/>
                  </a:lnTo>
                  <a:lnTo>
                    <a:pt x="0" y="6649720"/>
                  </a:lnTo>
                  <a:cubicBezTo>
                    <a:pt x="0" y="2976880"/>
                    <a:pt x="2483123" y="0"/>
                    <a:pt x="5546772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9" name="Freeform 9"/>
          <p:cNvSpPr/>
          <p:nvPr/>
        </p:nvSpPr>
        <p:spPr>
          <a:xfrm>
            <a:off x="9620801" y="7207908"/>
            <a:ext cx="2132566" cy="2917829"/>
          </a:xfrm>
          <a:custGeom>
            <a:avLst/>
            <a:gdLst/>
            <a:ahLst/>
            <a:cxnLst/>
            <a:rect l="l" t="t" r="r" b="b"/>
            <a:pathLst>
              <a:path w="2132566" h="2917829">
                <a:moveTo>
                  <a:pt x="0" y="0"/>
                </a:moveTo>
                <a:lnTo>
                  <a:pt x="2132566" y="0"/>
                </a:lnTo>
                <a:lnTo>
                  <a:pt x="2132566" y="2917828"/>
                </a:lnTo>
                <a:lnTo>
                  <a:pt x="0" y="2917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4660" y="2966442"/>
            <a:ext cx="11288707" cy="557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Như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vậy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3R/3T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khái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niệm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dùng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để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chỉ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việc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kết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hợp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gồm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Tái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Tái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để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góp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phần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phát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rắn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900"/>
              </a:lnSpc>
            </a:pPr>
            <a:endParaRPr lang="en-US" sz="35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900"/>
              </a:lnSpc>
            </a:pPr>
            <a:endParaRPr lang="en-US" sz="35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900"/>
              </a:lnSpc>
            </a:pP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Em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hãy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ví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dụ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khác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về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endParaRPr lang="en-US" sz="35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900"/>
              </a:lnSpc>
            </a:pPr>
            <a:endParaRPr lang="en-US" sz="35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900"/>
              </a:lnSpc>
            </a:pPr>
            <a:endParaRPr lang="en-US" sz="35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1758</Words>
  <Application>Microsoft Office PowerPoint</Application>
  <PresentationFormat>Custom</PresentationFormat>
  <Paragraphs>87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Arimo</vt:lpstr>
      <vt:lpstr>Arimo Bold</vt:lpstr>
      <vt:lpstr>Sugo Display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TRÌNH 3R Ở THÀNH PHỐ ĐÀ NẴNG</dc:title>
  <cp:lastModifiedBy>Administrator</cp:lastModifiedBy>
  <cp:revision>3</cp:revision>
  <dcterms:created xsi:type="dcterms:W3CDTF">2006-08-16T00:00:00Z</dcterms:created>
  <dcterms:modified xsi:type="dcterms:W3CDTF">2025-12-14T12:42:00Z</dcterms:modified>
  <dc:identifier>DAG7BbkXr90</dc:identifier>
</cp:coreProperties>
</file>