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336" r:id="rId2"/>
    <p:sldId id="391" r:id="rId3"/>
    <p:sldId id="393" r:id="rId4"/>
    <p:sldId id="394" r:id="rId5"/>
    <p:sldId id="395" r:id="rId6"/>
    <p:sldId id="419" r:id="rId7"/>
    <p:sldId id="396" r:id="rId8"/>
    <p:sldId id="420" r:id="rId9"/>
    <p:sldId id="398" r:id="rId10"/>
    <p:sldId id="399" r:id="rId11"/>
    <p:sldId id="421" r:id="rId12"/>
    <p:sldId id="422" r:id="rId13"/>
    <p:sldId id="409" r:id="rId14"/>
    <p:sldId id="400" r:id="rId15"/>
    <p:sldId id="423" r:id="rId16"/>
    <p:sldId id="424" r:id="rId17"/>
    <p:sldId id="410" r:id="rId18"/>
    <p:sldId id="426" r:id="rId19"/>
    <p:sldId id="427" r:id="rId20"/>
    <p:sldId id="425" r:id="rId21"/>
    <p:sldId id="429" r:id="rId22"/>
    <p:sldId id="404" r:id="rId23"/>
    <p:sldId id="405" r:id="rId24"/>
    <p:sldId id="406" r:id="rId25"/>
    <p:sldId id="430" r:id="rId26"/>
    <p:sldId id="431" r:id="rId27"/>
    <p:sldId id="407" r:id="rId28"/>
    <p:sldId id="408" r:id="rId29"/>
    <p:sldId id="432" r:id="rId30"/>
    <p:sldId id="411" r:id="rId31"/>
    <p:sldId id="412" r:id="rId32"/>
    <p:sldId id="413" r:id="rId33"/>
    <p:sldId id="433" r:id="rId34"/>
    <p:sldId id="434" r:id="rId35"/>
    <p:sldId id="414" r:id="rId36"/>
    <p:sldId id="435" r:id="rId37"/>
    <p:sldId id="436" r:id="rId38"/>
    <p:sldId id="417" r:id="rId39"/>
    <p:sldId id="380" r:id="rId40"/>
    <p:sldId id="383" r:id="rId41"/>
    <p:sldId id="384" r:id="rId42"/>
    <p:sldId id="28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BB8E12-1499-4748-82B6-9E8D31907F1F}">
          <p14:sldIdLst>
            <p14:sldId id="336"/>
            <p14:sldId id="391"/>
            <p14:sldId id="393"/>
            <p14:sldId id="394"/>
            <p14:sldId id="395"/>
            <p14:sldId id="419"/>
            <p14:sldId id="396"/>
            <p14:sldId id="420"/>
            <p14:sldId id="398"/>
            <p14:sldId id="399"/>
            <p14:sldId id="421"/>
            <p14:sldId id="422"/>
            <p14:sldId id="409"/>
            <p14:sldId id="400"/>
            <p14:sldId id="423"/>
            <p14:sldId id="424"/>
            <p14:sldId id="410"/>
            <p14:sldId id="426"/>
            <p14:sldId id="427"/>
            <p14:sldId id="425"/>
            <p14:sldId id="429"/>
            <p14:sldId id="404"/>
            <p14:sldId id="405"/>
            <p14:sldId id="406"/>
            <p14:sldId id="430"/>
            <p14:sldId id="431"/>
            <p14:sldId id="407"/>
            <p14:sldId id="408"/>
            <p14:sldId id="432"/>
            <p14:sldId id="411"/>
            <p14:sldId id="412"/>
            <p14:sldId id="413"/>
            <p14:sldId id="433"/>
            <p14:sldId id="434"/>
            <p14:sldId id="414"/>
            <p14:sldId id="435"/>
            <p14:sldId id="436"/>
            <p14:sldId id="417"/>
          </p14:sldIdLst>
        </p14:section>
        <p14:section name="Untitled Section" id="{3B58D306-D478-4B2F-A32A-7D74E912701E}">
          <p14:sldIdLst>
            <p14:sldId id="380"/>
            <p14:sldId id="383"/>
            <p14:sldId id="384"/>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006C3"/>
    <a:srgbClr val="FFFF99"/>
    <a:srgbClr val="3ADCF2"/>
    <a:srgbClr val="FF5050"/>
    <a:srgbClr val="FFFF69"/>
    <a:srgbClr val="93F46C"/>
    <a:srgbClr val="DEBBA6"/>
    <a:srgbClr val="F98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323" autoAdjust="0"/>
  </p:normalViewPr>
  <p:slideViewPr>
    <p:cSldViewPr>
      <p:cViewPr varScale="1">
        <p:scale>
          <a:sx n="63" d="100"/>
          <a:sy n="63" d="100"/>
        </p:scale>
        <p:origin x="954" y="48"/>
      </p:cViewPr>
      <p:guideLst>
        <p:guide orient="horz" pos="2160"/>
        <p:guide pos="2880"/>
      </p:guideLst>
    </p:cSldViewPr>
  </p:slideViewPr>
  <p:outlineViewPr>
    <p:cViewPr>
      <p:scale>
        <a:sx n="33" d="100"/>
        <a:sy n="33" d="100"/>
      </p:scale>
      <p:origin x="0" y="17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42C435-DC8E-45EF-B8F1-F81EF2F62400}" type="datetimeFigureOut">
              <a:rPr lang="en-US" smtClean="0"/>
              <a:t>8/9/2023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A3B66-91D6-4396-8E33-8EB8D1B34F19}" type="slidenum">
              <a:rPr lang="en-US" smtClean="0"/>
              <a:t>‹#›</a:t>
            </a:fld>
            <a:endParaRPr lang="en-US"/>
          </a:p>
        </p:txBody>
      </p:sp>
    </p:spTree>
    <p:extLst>
      <p:ext uri="{BB962C8B-B14F-4D97-AF65-F5344CB8AC3E}">
        <p14:creationId xmlns:p14="http://schemas.microsoft.com/office/powerpoint/2010/main" val="334814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AA3B66-91D6-4396-8E33-8EB8D1B34F19}" type="slidenum">
              <a:rPr lang="en-US" smtClean="0"/>
              <a:t>39</a:t>
            </a:fld>
            <a:endParaRPr lang="en-US"/>
          </a:p>
        </p:txBody>
      </p:sp>
    </p:spTree>
    <p:extLst>
      <p:ext uri="{BB962C8B-B14F-4D97-AF65-F5344CB8AC3E}">
        <p14:creationId xmlns:p14="http://schemas.microsoft.com/office/powerpoint/2010/main" val="101702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A3B66-91D6-4396-8E33-8EB8D1B34F19}" type="slidenum">
              <a:rPr lang="en-US" smtClean="0"/>
              <a:t>42</a:t>
            </a:fld>
            <a:endParaRPr lang="en-US"/>
          </a:p>
        </p:txBody>
      </p:sp>
    </p:spTree>
    <p:extLst>
      <p:ext uri="{BB962C8B-B14F-4D97-AF65-F5344CB8AC3E}">
        <p14:creationId xmlns:p14="http://schemas.microsoft.com/office/powerpoint/2010/main" val="4022291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9D7F29-9208-47B8-BFAE-221977015D0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192837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D7F29-9208-47B8-BFAE-221977015D0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45513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D7F29-9208-47B8-BFAE-221977015D0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616071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950D91-C1E3-437D-B0EC-1BAAF19701F6}" type="slidenum">
              <a:rPr lang="en-US"/>
              <a:pPr>
                <a:defRPr/>
              </a:pPr>
              <a:t>‹#›</a:t>
            </a:fld>
            <a:endParaRPr lang="en-US"/>
          </a:p>
        </p:txBody>
      </p:sp>
    </p:spTree>
    <p:extLst>
      <p:ext uri="{BB962C8B-B14F-4D97-AF65-F5344CB8AC3E}">
        <p14:creationId xmlns:p14="http://schemas.microsoft.com/office/powerpoint/2010/main" val="108636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D7F29-9208-47B8-BFAE-221977015D0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77229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9D7F29-9208-47B8-BFAE-221977015D0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151597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9D7F29-9208-47B8-BFAE-221977015D0A}"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08671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9D7F29-9208-47B8-BFAE-221977015D0A}"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319579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9D7F29-9208-47B8-BFAE-221977015D0A}"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423927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D7F29-9208-47B8-BFAE-221977015D0A}"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397996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9D7F29-9208-47B8-BFAE-221977015D0A}"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426107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9D7F29-9208-47B8-BFAE-221977015D0A}"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81627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D7F29-9208-47B8-BFAE-221977015D0A}" type="datetimeFigureOut">
              <a:rPr lang="en-US" smtClean="0"/>
              <a:t>8/9/2023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D0139-1AA7-4312-B087-4C77B2E5BB9E}" type="slidenum">
              <a:rPr lang="en-US" smtClean="0"/>
              <a:t>‹#›</a:t>
            </a:fld>
            <a:endParaRPr lang="en-US"/>
          </a:p>
        </p:txBody>
      </p:sp>
    </p:spTree>
    <p:extLst>
      <p:ext uri="{BB962C8B-B14F-4D97-AF65-F5344CB8AC3E}">
        <p14:creationId xmlns:p14="http://schemas.microsoft.com/office/powerpoint/2010/main" val="22708497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glitter-graphics.com/" TargetMode="External"/><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15.gif"/></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audio" Target="../media/audio4.wav"/><Relationship Id="rId4" Type="http://schemas.openxmlformats.org/officeDocument/2006/relationships/audio" Target="../media/audio3.wav"/></Relationships>
</file>

<file path=ppt/slides/_rels/slide4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flower-wallpapers-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381000" y="838200"/>
            <a:ext cx="8153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US" sz="3600" b="1" i="1" dirty="0" smtClean="0">
                <a:solidFill>
                  <a:srgbClr val="FF0000"/>
                </a:solidFill>
                <a:latin typeface="Times New Roman" pitchFamily="18" charset="0"/>
              </a:rPr>
              <a:t>CHÀO MỪNG QUÝ THẦY CÔ  </a:t>
            </a:r>
            <a:r>
              <a:rPr lang="en-US" sz="3600" b="1" i="1" smtClean="0">
                <a:solidFill>
                  <a:srgbClr val="FF0000"/>
                </a:solidFill>
                <a:latin typeface="Times New Roman" pitchFamily="18" charset="0"/>
              </a:rPr>
              <a:t>GIÁO  </a:t>
            </a:r>
            <a:r>
              <a:rPr lang="en-US" sz="3600" b="1" i="1" dirty="0" smtClean="0">
                <a:solidFill>
                  <a:srgbClr val="FF0000"/>
                </a:solidFill>
                <a:latin typeface="Times New Roman" pitchFamily="18" charset="0"/>
              </a:rPr>
              <a:t>VỀ DỰ </a:t>
            </a:r>
            <a:r>
              <a:rPr lang="en-US" sz="3600" b="1" i="1" smtClean="0">
                <a:solidFill>
                  <a:srgbClr val="FF0000"/>
                </a:solidFill>
                <a:latin typeface="Times New Roman" pitchFamily="18" charset="0"/>
              </a:rPr>
              <a:t>GIỜ  THĂM LỚP!</a:t>
            </a:r>
            <a:endParaRPr lang="en-US" dirty="0" smtClean="0">
              <a:solidFill>
                <a:schemeClr val="tx2"/>
              </a:solidFill>
              <a:latin typeface="Arial" pitchFamily="34" charset="0"/>
            </a:endParaRPr>
          </a:p>
        </p:txBody>
      </p:sp>
    </p:spTree>
    <p:extLst>
      <p:ext uri="{BB962C8B-B14F-4D97-AF65-F5344CB8AC3E}">
        <p14:creationId xmlns:p14="http://schemas.microsoft.com/office/powerpoint/2010/main" val="3142091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9296400" cy="7865999"/>
          </a:xfrm>
          <a:prstGeom prst="rect">
            <a:avLst/>
          </a:prstGeom>
        </p:spPr>
        <p:txBody>
          <a:bodyPr wrap="square">
            <a:spAutoFit/>
          </a:bodyPr>
          <a:lstStyle/>
          <a:p>
            <a:pPr marL="440055" marR="203835" indent="179705" algn="just">
              <a:lnSpc>
                <a:spcPct val="128000"/>
              </a:lnSpc>
              <a:spcBef>
                <a:spcPts val="390"/>
              </a:spcBef>
              <a:spcAft>
                <a:spcPts val="0"/>
              </a:spcAft>
            </a:pPr>
            <a:r>
              <a:rPr lang="vi-VN" sz="3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Ở Đàng Trong từ thế kỉ XVI đến thế kỉ XVII, kinh tế thương mại được mở rộng. Hàng năm, nhiều tàu thuyền của Nhật Bản, Bồ Đào Nha, Hà Lan,... đã đến đây để giao thương. Trong đó, mặt hàng tơ lụa của xứ Đàng Trong được các thương nhân nước</a:t>
            </a:r>
            <a:r>
              <a:rPr lang="vi-VN" sz="30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ngoài</a:t>
            </a:r>
            <a:r>
              <a:rPr lang="vi-VN" sz="30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chú</a:t>
            </a:r>
            <a:r>
              <a:rPr lang="vi-VN" sz="30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ý</a:t>
            </a:r>
            <a:r>
              <a:rPr lang="vi-VN" sz="30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và</a:t>
            </a:r>
            <a:r>
              <a:rPr lang="vi-VN" sz="30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đánh</a:t>
            </a:r>
            <a:r>
              <a:rPr lang="vi-VN" sz="30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giá</a:t>
            </a:r>
            <a:r>
              <a:rPr lang="vi-VN" sz="30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cao.</a:t>
            </a:r>
            <a:r>
              <a:rPr lang="vi-VN" sz="30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Giáo</a:t>
            </a:r>
            <a:r>
              <a:rPr lang="vi-VN" sz="30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sĩ</a:t>
            </a:r>
            <a:r>
              <a:rPr lang="vi-VN" sz="30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Christoforo</a:t>
            </a:r>
            <a:r>
              <a:rPr lang="vi-VN" sz="30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Borri</a:t>
            </a:r>
            <a:r>
              <a:rPr lang="vi-VN" sz="30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đến</a:t>
            </a:r>
            <a:r>
              <a:rPr lang="vi-VN" sz="30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Cửa</a:t>
            </a:r>
            <a:r>
              <a:rPr lang="vi-VN" sz="30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Hàn</a:t>
            </a:r>
            <a:r>
              <a:rPr lang="vi-VN" sz="30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năm</a:t>
            </a:r>
            <a:r>
              <a:rPr lang="vi-VN" sz="30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1618 đã viết: “Người Đàng Trong không những cung cấp tơ cho nhu cầu của họ mà còn cung ứng cho Nhật Bản và đưa sang Vương quốc Lào để từ đó người ta lại chuyển đến Tây Tạng, bởi lẽ loại tơ này tuy không nhỏ mịn bằng loại tơ của Trung Hoa nhưng bền chắc hơn</a:t>
            </a:r>
            <a:r>
              <a:rPr lang="vi-VN" sz="3000" spc="-2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nhiều”</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marL="440055" marR="202565" indent="179705" algn="just">
              <a:lnSpc>
                <a:spcPct val="128000"/>
              </a:lnSpc>
              <a:spcBef>
                <a:spcPts val="95"/>
              </a:spcBef>
              <a:spcAft>
                <a:spcPts val="0"/>
              </a:spcAft>
            </a:pPr>
            <a:endParaRPr lang="en-US" sz="32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72758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964279"/>
          </a:xfrm>
          <a:prstGeom prst="rect">
            <a:avLst/>
          </a:prstGeom>
        </p:spPr>
        <p:txBody>
          <a:bodyPr wrap="square">
            <a:spAutoFit/>
          </a:bodyPr>
          <a:lstStyle/>
          <a:p>
            <a:pPr marL="440055" marR="202565" indent="179705" algn="just">
              <a:lnSpc>
                <a:spcPct val="128000"/>
              </a:lnSpc>
              <a:spcBef>
                <a:spcPts val="95"/>
              </a:spcBef>
              <a:spcAft>
                <a:spcPts val="0"/>
              </a:spcAft>
            </a:pP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Xuất</a:t>
            </a:r>
            <a:r>
              <a:rPr lang="vi-VN" sz="3200" spc="-6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thân</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từ</a:t>
            </a:r>
            <a:r>
              <a:rPr lang="vi-VN" sz="32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nghề</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tàm</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tang,</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Đoàn</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Quý</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Phi</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đã</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góp</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công</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sức</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lớn</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trong</a:t>
            </a:r>
            <a:r>
              <a:rPr lang="vi-VN" sz="32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việc</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khuyến khích</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nghề</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trồng</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dâu,</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nuôi</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tằm,</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ươm</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tơ,</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dệt</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lụa</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ở</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xứ</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Quảng</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và</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cả</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Đàng</a:t>
            </a:r>
            <a:r>
              <a:rPr lang="vi-VN" sz="32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Trong</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phát triển cực thịnh trong thế kỉ XVII. Từ cảng thị Hội An, lụa của xứ Đàng Trong đã</a:t>
            </a:r>
            <a:r>
              <a:rPr lang="vi-VN" sz="3200" spc="-1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theo “con đường tơ lụa trên biển” nổi tiếng thời bấy giờ đến nhiều nước trên thế</a:t>
            </a:r>
            <a:r>
              <a:rPr lang="vi-VN" sz="3200" spc="-1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giới.Khi</a:t>
            </a:r>
            <a:r>
              <a:rPr lang="vi-VN" sz="3200" spc="-2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bà</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qua</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đời</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(năm</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1661),</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chúa</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Hiền</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đã</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cho</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xây</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lăng</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mộ</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bà</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ở</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ngay</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quê</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hương Chiêm Sơn và dựng nhà thờ Bà tại Dinh trấn Thanh Chiêm (xã Điện Phương, thị</a:t>
            </a:r>
            <a:r>
              <a:rPr lang="vi-VN" sz="3200" spc="-19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xã Điện Bàn) để tưởng nhớ, phụng</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thờ</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60233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56208"/>
            <a:ext cx="8915400" cy="4987006"/>
          </a:xfrm>
          <a:prstGeom prst="rect">
            <a:avLst/>
          </a:prstGeom>
        </p:spPr>
        <p:txBody>
          <a:bodyPr wrap="square">
            <a:spAutoFit/>
          </a:bodyPr>
          <a:lstStyle/>
          <a:p>
            <a:pPr marL="440055" marR="203200" indent="179705" algn="just">
              <a:lnSpc>
                <a:spcPct val="128000"/>
              </a:lnSpc>
              <a:spcBef>
                <a:spcPts val="125"/>
              </a:spcBef>
              <a:spcAft>
                <a:spcPts val="0"/>
              </a:spcAft>
            </a:pP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Nhờ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những đóng góp to lớn trong việc phát triển nghề tơ tằm, Bà Đoàn Quý Phi được</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nhân</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dân</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tôn</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vinh</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là</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Bà</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Chúa</a:t>
            </a:r>
            <a:r>
              <a:rPr lang="vi-VN" sz="3600" spc="-8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Tàm</a:t>
            </a:r>
            <a:r>
              <a:rPr lang="vi-VN" sz="3600" spc="-8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Tang</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xứ</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Quảng</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biểu</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tượng</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của</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lòng</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nhân từ trong sáng, đức độ thủy chung, đảm đang, trung hiếu, yêu thương, gắn bó máu thịt với nhân</a:t>
            </a:r>
            <a:r>
              <a:rPr lang="vi-VN" sz="3600" spc="-1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dân.</a:t>
            </a:r>
            <a:endParaRPr lang="en-US" sz="36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2409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9753600" cy="6858000"/>
          </a:xfrm>
          <a:prstGeom prst="rect">
            <a:avLst/>
          </a:prstGeom>
        </p:spPr>
      </p:pic>
    </p:spTree>
    <p:extLst>
      <p:ext uri="{BB962C8B-B14F-4D97-AF65-F5344CB8AC3E}">
        <p14:creationId xmlns:p14="http://schemas.microsoft.com/office/powerpoint/2010/main" val="304870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8915400" cy="6633547"/>
          </a:xfrm>
          <a:prstGeom prst="rect">
            <a:avLst/>
          </a:prstGeom>
        </p:spPr>
        <p:txBody>
          <a:bodyPr wrap="square">
            <a:spAutoFit/>
          </a:bodyPr>
          <a:lstStyle/>
          <a:p>
            <a:pPr marL="725805" indent="-284480" algn="ctr">
              <a:spcBef>
                <a:spcPts val="345"/>
              </a:spcBef>
              <a:spcAft>
                <a:spcPts val="0"/>
              </a:spcAft>
            </a:pPr>
            <a:r>
              <a:rPr lang="vi-VN" sz="3600" b="1" dirty="0">
                <a:solidFill>
                  <a:srgbClr val="FF0000"/>
                </a:solidFill>
                <a:latin typeface="+mj-lt"/>
                <a:ea typeface="Arial" panose="020B0604020202020204" pitchFamily="34" charset="0"/>
              </a:rPr>
              <a:t>3.2. Hoàng Diệu (1829 – 1882)</a:t>
            </a:r>
            <a:endParaRPr lang="en-US" sz="3600" b="1" dirty="0">
              <a:solidFill>
                <a:srgbClr val="FF0000"/>
              </a:solidFill>
              <a:latin typeface="+mj-lt"/>
              <a:ea typeface="Arial" panose="020B0604020202020204" pitchFamily="34" charset="0"/>
            </a:endParaRPr>
          </a:p>
          <a:p>
            <a:pPr marL="546100" marR="92075" indent="179705" algn="just">
              <a:lnSpc>
                <a:spcPct val="120000"/>
              </a:lnSpc>
              <a:spcBef>
                <a:spcPts val="420"/>
              </a:spcBef>
              <a:spcAft>
                <a:spcPts val="0"/>
              </a:spcAft>
            </a:pPr>
            <a:r>
              <a:rPr lang="vi-VN" sz="3600" spc="-20" dirty="0">
                <a:solidFill>
                  <a:srgbClr val="231F20"/>
                </a:solidFill>
                <a:latin typeface="+mj-lt"/>
                <a:ea typeface="Arial" panose="020B0604020202020204" pitchFamily="34" charset="0"/>
              </a:rPr>
              <a:t>Hoàng</a:t>
            </a:r>
            <a:r>
              <a:rPr lang="vi-VN" sz="3600" spc="-50" dirty="0">
                <a:solidFill>
                  <a:srgbClr val="231F20"/>
                </a:solidFill>
                <a:latin typeface="+mj-lt"/>
                <a:ea typeface="Arial" panose="020B0604020202020204" pitchFamily="34" charset="0"/>
              </a:rPr>
              <a:t> </a:t>
            </a:r>
            <a:r>
              <a:rPr lang="vi-VN" sz="3600" spc="-20" dirty="0">
                <a:solidFill>
                  <a:srgbClr val="231F20"/>
                </a:solidFill>
                <a:latin typeface="+mj-lt"/>
                <a:ea typeface="Arial" panose="020B0604020202020204" pitchFamily="34" charset="0"/>
              </a:rPr>
              <a:t>Diệu,</a:t>
            </a:r>
            <a:r>
              <a:rPr lang="vi-VN" sz="3600" spc="-45" dirty="0">
                <a:solidFill>
                  <a:srgbClr val="231F20"/>
                </a:solidFill>
                <a:latin typeface="+mj-lt"/>
                <a:ea typeface="Arial" panose="020B0604020202020204" pitchFamily="34" charset="0"/>
              </a:rPr>
              <a:t> </a:t>
            </a:r>
            <a:r>
              <a:rPr lang="vi-VN" sz="3600" spc="-15" dirty="0">
                <a:solidFill>
                  <a:srgbClr val="231F20"/>
                </a:solidFill>
                <a:latin typeface="+mj-lt"/>
                <a:ea typeface="Arial" panose="020B0604020202020204" pitchFamily="34" charset="0"/>
              </a:rPr>
              <a:t>tự</a:t>
            </a:r>
            <a:r>
              <a:rPr lang="vi-VN" sz="3600" spc="-45" dirty="0">
                <a:solidFill>
                  <a:srgbClr val="231F20"/>
                </a:solidFill>
                <a:latin typeface="+mj-lt"/>
                <a:ea typeface="Arial" panose="020B0604020202020204" pitchFamily="34" charset="0"/>
              </a:rPr>
              <a:t> </a:t>
            </a:r>
            <a:r>
              <a:rPr lang="vi-VN" sz="3600" spc="-15" dirty="0">
                <a:solidFill>
                  <a:srgbClr val="231F20"/>
                </a:solidFill>
                <a:latin typeface="+mj-lt"/>
                <a:ea typeface="Arial" panose="020B0604020202020204" pitchFamily="34" charset="0"/>
              </a:rPr>
              <a:t>là</a:t>
            </a:r>
            <a:r>
              <a:rPr lang="vi-VN" sz="3600" spc="-45" dirty="0">
                <a:solidFill>
                  <a:srgbClr val="231F20"/>
                </a:solidFill>
                <a:latin typeface="+mj-lt"/>
                <a:ea typeface="Arial" panose="020B0604020202020204" pitchFamily="34" charset="0"/>
              </a:rPr>
              <a:t> </a:t>
            </a:r>
            <a:r>
              <a:rPr lang="vi-VN" sz="3600" spc="-20" dirty="0">
                <a:solidFill>
                  <a:srgbClr val="231F20"/>
                </a:solidFill>
                <a:latin typeface="+mj-lt"/>
                <a:ea typeface="Arial" panose="020B0604020202020204" pitchFamily="34" charset="0"/>
              </a:rPr>
              <a:t>Quang</a:t>
            </a:r>
            <a:r>
              <a:rPr lang="vi-VN" sz="3600" spc="-45" dirty="0">
                <a:solidFill>
                  <a:srgbClr val="231F20"/>
                </a:solidFill>
                <a:latin typeface="+mj-lt"/>
                <a:ea typeface="Arial" panose="020B0604020202020204" pitchFamily="34" charset="0"/>
              </a:rPr>
              <a:t> </a:t>
            </a:r>
            <a:r>
              <a:rPr lang="vi-VN" sz="3600" spc="-25" dirty="0">
                <a:solidFill>
                  <a:srgbClr val="231F20"/>
                </a:solidFill>
                <a:latin typeface="+mj-lt"/>
                <a:ea typeface="Arial" panose="020B0604020202020204" pitchFamily="34" charset="0"/>
              </a:rPr>
              <a:t>Viễn,</a:t>
            </a:r>
            <a:r>
              <a:rPr lang="vi-VN" sz="3600" spc="-45" dirty="0">
                <a:solidFill>
                  <a:srgbClr val="231F20"/>
                </a:solidFill>
                <a:latin typeface="+mj-lt"/>
                <a:ea typeface="Arial" panose="020B0604020202020204" pitchFamily="34" charset="0"/>
              </a:rPr>
              <a:t> </a:t>
            </a:r>
            <a:r>
              <a:rPr lang="vi-VN" sz="3600" spc="-20" dirty="0">
                <a:solidFill>
                  <a:srgbClr val="231F20"/>
                </a:solidFill>
                <a:latin typeface="+mj-lt"/>
                <a:ea typeface="Arial" panose="020B0604020202020204" pitchFamily="34" charset="0"/>
              </a:rPr>
              <a:t>hiệu</a:t>
            </a:r>
            <a:r>
              <a:rPr lang="vi-VN" sz="3600" spc="-65" dirty="0">
                <a:solidFill>
                  <a:srgbClr val="231F20"/>
                </a:solidFill>
                <a:latin typeface="+mj-lt"/>
                <a:ea typeface="Arial" panose="020B0604020202020204" pitchFamily="34" charset="0"/>
              </a:rPr>
              <a:t> </a:t>
            </a:r>
            <a:r>
              <a:rPr lang="vi-VN" sz="3600" spc="-20" dirty="0">
                <a:solidFill>
                  <a:srgbClr val="231F20"/>
                </a:solidFill>
                <a:latin typeface="+mj-lt"/>
                <a:ea typeface="Arial" panose="020B0604020202020204" pitchFamily="34" charset="0"/>
              </a:rPr>
              <a:t>Tỉnh</a:t>
            </a:r>
            <a:r>
              <a:rPr lang="vi-VN" sz="3600" spc="-65" dirty="0">
                <a:solidFill>
                  <a:srgbClr val="231F20"/>
                </a:solidFill>
                <a:latin typeface="+mj-lt"/>
                <a:ea typeface="Arial" panose="020B0604020202020204" pitchFamily="34" charset="0"/>
              </a:rPr>
              <a:t> </a:t>
            </a:r>
            <a:r>
              <a:rPr lang="vi-VN" sz="3600" spc="-30" dirty="0">
                <a:solidFill>
                  <a:srgbClr val="231F20"/>
                </a:solidFill>
                <a:latin typeface="+mj-lt"/>
                <a:ea typeface="Arial" panose="020B0604020202020204" pitchFamily="34" charset="0"/>
              </a:rPr>
              <a:t>Trai.</a:t>
            </a:r>
            <a:r>
              <a:rPr lang="vi-VN" sz="3600" spc="-45" dirty="0">
                <a:solidFill>
                  <a:srgbClr val="231F20"/>
                </a:solidFill>
                <a:latin typeface="+mj-lt"/>
                <a:ea typeface="Arial" panose="020B0604020202020204" pitchFamily="34" charset="0"/>
              </a:rPr>
              <a:t> </a:t>
            </a:r>
            <a:r>
              <a:rPr lang="vi-VN" sz="3600" spc="-20" dirty="0">
                <a:solidFill>
                  <a:srgbClr val="231F20"/>
                </a:solidFill>
                <a:latin typeface="+mj-lt"/>
                <a:ea typeface="Arial" panose="020B0604020202020204" pitchFamily="34" charset="0"/>
              </a:rPr>
              <a:t>Ông</a:t>
            </a:r>
            <a:r>
              <a:rPr lang="vi-VN" sz="3600" spc="-45" dirty="0">
                <a:solidFill>
                  <a:srgbClr val="231F20"/>
                </a:solidFill>
                <a:latin typeface="+mj-lt"/>
                <a:ea typeface="Arial" panose="020B0604020202020204" pitchFamily="34" charset="0"/>
              </a:rPr>
              <a:t> </a:t>
            </a:r>
            <a:r>
              <a:rPr lang="vi-VN" sz="3600" spc="-20" dirty="0">
                <a:solidFill>
                  <a:srgbClr val="231F20"/>
                </a:solidFill>
                <a:latin typeface="+mj-lt"/>
                <a:ea typeface="Arial" panose="020B0604020202020204" pitchFamily="34" charset="0"/>
              </a:rPr>
              <a:t>sinh</a:t>
            </a:r>
            <a:r>
              <a:rPr lang="vi-VN" sz="3600" spc="-45" dirty="0">
                <a:solidFill>
                  <a:srgbClr val="231F20"/>
                </a:solidFill>
                <a:latin typeface="+mj-lt"/>
                <a:ea typeface="Arial" panose="020B0604020202020204" pitchFamily="34" charset="0"/>
              </a:rPr>
              <a:t> </a:t>
            </a:r>
            <a:r>
              <a:rPr lang="vi-VN" sz="3600" spc="-20" dirty="0">
                <a:solidFill>
                  <a:srgbClr val="231F20"/>
                </a:solidFill>
                <a:latin typeface="+mj-lt"/>
                <a:ea typeface="Arial" panose="020B0604020202020204" pitchFamily="34" charset="0"/>
              </a:rPr>
              <a:t>năm</a:t>
            </a:r>
            <a:r>
              <a:rPr lang="vi-VN" sz="3600" spc="-45" dirty="0">
                <a:solidFill>
                  <a:srgbClr val="231F20"/>
                </a:solidFill>
                <a:latin typeface="+mj-lt"/>
                <a:ea typeface="Arial" panose="020B0604020202020204" pitchFamily="34" charset="0"/>
              </a:rPr>
              <a:t> </a:t>
            </a:r>
            <a:r>
              <a:rPr lang="vi-VN" sz="3600" spc="-20" dirty="0">
                <a:solidFill>
                  <a:srgbClr val="231F20"/>
                </a:solidFill>
                <a:latin typeface="+mj-lt"/>
                <a:ea typeface="Arial" panose="020B0604020202020204" pitchFamily="34" charset="0"/>
              </a:rPr>
              <a:t>1829</a:t>
            </a:r>
            <a:r>
              <a:rPr lang="vi-VN" sz="3600" spc="-45" dirty="0">
                <a:solidFill>
                  <a:srgbClr val="231F20"/>
                </a:solidFill>
                <a:latin typeface="+mj-lt"/>
                <a:ea typeface="Arial" panose="020B0604020202020204" pitchFamily="34" charset="0"/>
              </a:rPr>
              <a:t> </a:t>
            </a:r>
            <a:r>
              <a:rPr lang="vi-VN" sz="3600" spc="-20" dirty="0">
                <a:solidFill>
                  <a:srgbClr val="231F20"/>
                </a:solidFill>
                <a:latin typeface="+mj-lt"/>
                <a:ea typeface="Arial" panose="020B0604020202020204" pitchFamily="34" charset="0"/>
              </a:rPr>
              <a:t>tại</a:t>
            </a:r>
            <a:r>
              <a:rPr lang="vi-VN" sz="3600" spc="-45" dirty="0">
                <a:solidFill>
                  <a:srgbClr val="231F20"/>
                </a:solidFill>
                <a:latin typeface="+mj-lt"/>
                <a:ea typeface="Arial" panose="020B0604020202020204" pitchFamily="34" charset="0"/>
              </a:rPr>
              <a:t> </a:t>
            </a:r>
            <a:r>
              <a:rPr lang="vi-VN" sz="3600" spc="-20" dirty="0">
                <a:solidFill>
                  <a:srgbClr val="231F20"/>
                </a:solidFill>
                <a:latin typeface="+mj-lt"/>
                <a:ea typeface="Arial" panose="020B0604020202020204" pitchFamily="34" charset="0"/>
              </a:rPr>
              <a:t>làng</a:t>
            </a:r>
            <a:r>
              <a:rPr lang="vi-VN" sz="3600" spc="-45" dirty="0">
                <a:solidFill>
                  <a:srgbClr val="231F20"/>
                </a:solidFill>
                <a:latin typeface="+mj-lt"/>
                <a:ea typeface="Arial" panose="020B0604020202020204" pitchFamily="34" charset="0"/>
              </a:rPr>
              <a:t> </a:t>
            </a:r>
            <a:r>
              <a:rPr lang="vi-VN" sz="3600" spc="-20" dirty="0">
                <a:solidFill>
                  <a:srgbClr val="231F20"/>
                </a:solidFill>
                <a:latin typeface="+mj-lt"/>
                <a:ea typeface="Arial" panose="020B0604020202020204" pitchFamily="34" charset="0"/>
              </a:rPr>
              <a:t>Xuân</a:t>
            </a:r>
            <a:r>
              <a:rPr lang="vi-VN" sz="3600" spc="-45" dirty="0">
                <a:solidFill>
                  <a:srgbClr val="231F20"/>
                </a:solidFill>
                <a:latin typeface="+mj-lt"/>
                <a:ea typeface="Arial" panose="020B0604020202020204" pitchFamily="34" charset="0"/>
              </a:rPr>
              <a:t> </a:t>
            </a:r>
            <a:r>
              <a:rPr lang="vi-VN" sz="3600" spc="-25" dirty="0">
                <a:solidFill>
                  <a:srgbClr val="231F20"/>
                </a:solidFill>
                <a:latin typeface="+mj-lt"/>
                <a:ea typeface="Arial" panose="020B0604020202020204" pitchFamily="34" charset="0"/>
              </a:rPr>
              <a:t>Đài, </a:t>
            </a:r>
            <a:r>
              <a:rPr lang="vi-VN" sz="3600" dirty="0">
                <a:solidFill>
                  <a:srgbClr val="231F20"/>
                </a:solidFill>
                <a:latin typeface="+mj-lt"/>
                <a:ea typeface="Arial" panose="020B0604020202020204" pitchFamily="34" charset="0"/>
              </a:rPr>
              <a:t>huyện Diên Phước (nay là thị xã Điện Bàn, tỉnh Quảng Nam). Xuất thân trong </a:t>
            </a:r>
            <a:r>
              <a:rPr lang="vi-VN" sz="3600" spc="10" dirty="0">
                <a:solidFill>
                  <a:srgbClr val="231F20"/>
                </a:solidFill>
                <a:latin typeface="+mj-lt"/>
                <a:ea typeface="Arial" panose="020B0604020202020204" pitchFamily="34" charset="0"/>
              </a:rPr>
              <a:t>một </a:t>
            </a:r>
            <a:r>
              <a:rPr lang="vi-VN" sz="3600" dirty="0">
                <a:solidFill>
                  <a:srgbClr val="231F20"/>
                </a:solidFill>
                <a:latin typeface="+mj-lt"/>
                <a:ea typeface="Arial" panose="020B0604020202020204" pitchFamily="34" charset="0"/>
              </a:rPr>
              <a:t>gia đình có truyền thống nho học, từ nhỏ ông nổi tiếng là người hiếu học và </a:t>
            </a:r>
            <a:r>
              <a:rPr lang="vi-VN" sz="3600" spc="10" dirty="0">
                <a:solidFill>
                  <a:srgbClr val="231F20"/>
                </a:solidFill>
                <a:latin typeface="+mj-lt"/>
                <a:ea typeface="Arial" panose="020B0604020202020204" pitchFamily="34" charset="0"/>
              </a:rPr>
              <a:t>học </a:t>
            </a:r>
            <a:r>
              <a:rPr lang="vi-VN" sz="3600" dirty="0">
                <a:solidFill>
                  <a:srgbClr val="231F20"/>
                </a:solidFill>
                <a:latin typeface="+mj-lt"/>
                <a:ea typeface="Arial" panose="020B0604020202020204" pitchFamily="34" charset="0"/>
              </a:rPr>
              <a:t>giỏi. Sau khi đỗ cử nhân, đỗ phó bảng, Hoàng Diệu được giao nhiều chức vụ quan trọng dưới triều</a:t>
            </a:r>
            <a:r>
              <a:rPr lang="vi-VN" sz="3600" spc="65" dirty="0">
                <a:solidFill>
                  <a:srgbClr val="231F20"/>
                </a:solidFill>
                <a:latin typeface="+mj-lt"/>
                <a:ea typeface="Arial" panose="020B0604020202020204" pitchFamily="34" charset="0"/>
              </a:rPr>
              <a:t> </a:t>
            </a:r>
            <a:r>
              <a:rPr lang="vi-VN" sz="3600" dirty="0">
                <a:solidFill>
                  <a:srgbClr val="231F20"/>
                </a:solidFill>
                <a:latin typeface="+mj-lt"/>
                <a:ea typeface="Arial" panose="020B0604020202020204" pitchFamily="34" charset="0"/>
              </a:rPr>
              <a:t>Nguyễn</a:t>
            </a:r>
            <a:r>
              <a:rPr lang="vi-VN" sz="3600" dirty="0" smtClean="0">
                <a:solidFill>
                  <a:srgbClr val="231F20"/>
                </a:solidFill>
                <a:latin typeface="+mj-lt"/>
                <a:ea typeface="Arial" panose="020B0604020202020204" pitchFamily="34" charset="0"/>
              </a:rPr>
              <a:t>.</a:t>
            </a:r>
            <a:endParaRPr lang="en-US" sz="3600" dirty="0">
              <a:latin typeface="+mj-lt"/>
              <a:ea typeface="Arial" panose="020B0604020202020204" pitchFamily="34" charset="0"/>
            </a:endParaRPr>
          </a:p>
        </p:txBody>
      </p:sp>
    </p:spTree>
    <p:extLst>
      <p:ext uri="{BB962C8B-B14F-4D97-AF65-F5344CB8AC3E}">
        <p14:creationId xmlns:p14="http://schemas.microsoft.com/office/powerpoint/2010/main" val="217823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
            <a:ext cx="9220200" cy="7183505"/>
          </a:xfrm>
          <a:prstGeom prst="rect">
            <a:avLst/>
          </a:prstGeom>
        </p:spPr>
        <p:txBody>
          <a:bodyPr wrap="square">
            <a:spAutoFit/>
          </a:bodyPr>
          <a:lstStyle/>
          <a:p>
            <a:pPr marL="546100" marR="93345" indent="179705" algn="just">
              <a:lnSpc>
                <a:spcPct val="120000"/>
              </a:lnSpc>
              <a:spcBef>
                <a:spcPts val="145"/>
              </a:spcBef>
              <a:spcAft>
                <a:spcPts val="0"/>
              </a:spcAft>
            </a:pPr>
            <a:r>
              <a:rPr lang="vi-VN" sz="3200" dirty="0" smtClean="0">
                <a:solidFill>
                  <a:srgbClr val="231F20"/>
                </a:solidFill>
                <a:latin typeface="+mj-lt"/>
                <a:ea typeface="Arial" panose="020B0604020202020204" pitchFamily="34" charset="0"/>
              </a:rPr>
              <a:t>Trong</a:t>
            </a:r>
            <a:r>
              <a:rPr lang="vi-VN" sz="3200" spc="-50" dirty="0" smtClean="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cuộc</a:t>
            </a:r>
            <a:r>
              <a:rPr lang="vi-VN" sz="3200" spc="-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chiến</a:t>
            </a:r>
            <a:r>
              <a:rPr lang="vi-VN" sz="3200" spc="-5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đấu</a:t>
            </a:r>
            <a:r>
              <a:rPr lang="vi-VN" sz="3200" spc="-5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chống</a:t>
            </a:r>
            <a:r>
              <a:rPr lang="vi-VN" sz="3200" spc="-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quân</a:t>
            </a:r>
            <a:r>
              <a:rPr lang="vi-VN" sz="3200" spc="-5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Pháp</a:t>
            </a:r>
            <a:r>
              <a:rPr lang="vi-VN" sz="3200" spc="-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xâm</a:t>
            </a:r>
            <a:r>
              <a:rPr lang="vi-VN" sz="3200" spc="-5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lược</a:t>
            </a:r>
            <a:r>
              <a:rPr lang="vi-VN" sz="3200" spc="-5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Bắc</a:t>
            </a:r>
            <a:r>
              <a:rPr lang="vi-VN" sz="3200" spc="-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Kỳ</a:t>
            </a:r>
            <a:r>
              <a:rPr lang="vi-VN" sz="3200" spc="-5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lần</a:t>
            </a:r>
            <a:r>
              <a:rPr lang="vi-VN" sz="3200" spc="-5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hai,</a:t>
            </a:r>
            <a:r>
              <a:rPr lang="vi-VN" sz="3200" spc="-5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với</a:t>
            </a:r>
            <a:r>
              <a:rPr lang="vi-VN" sz="3200" spc="-5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vai</a:t>
            </a:r>
            <a:r>
              <a:rPr lang="vi-VN" sz="3200" spc="-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trò</a:t>
            </a:r>
            <a:r>
              <a:rPr lang="vi-VN" sz="3200" spc="-7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Tổng đốc Hà Nội, Hoàng Diệu đã tích cực chuẩn bị kế hoạch đối phó. Ông đã chủ động phòng bị, vừa chỉ thị cho quân sĩ đào hào, đắp luỹ vừa tranh thủ sự đồng thuận của các quan trong thành, thống nhất kế hoạch và hạ quyết tâm chiến đấu đến cùng để giữ thành Hà</a:t>
            </a:r>
            <a:r>
              <a:rPr lang="vi-VN" sz="3200" spc="-15" dirty="0">
                <a:solidFill>
                  <a:srgbClr val="231F20"/>
                </a:solidFill>
                <a:latin typeface="+mj-lt"/>
                <a:ea typeface="Arial" panose="020B0604020202020204" pitchFamily="34" charset="0"/>
              </a:rPr>
              <a:t> </a:t>
            </a:r>
            <a:r>
              <a:rPr lang="vi-VN" sz="3200" dirty="0" smtClean="0">
                <a:solidFill>
                  <a:srgbClr val="231F20"/>
                </a:solidFill>
                <a:latin typeface="+mj-lt"/>
                <a:ea typeface="Arial" panose="020B0604020202020204" pitchFamily="34" charset="0"/>
              </a:rPr>
              <a:t>Nội.</a:t>
            </a:r>
            <a:r>
              <a:rPr lang="en-US" sz="3200" dirty="0">
                <a:latin typeface="+mj-lt"/>
                <a:ea typeface="Arial" panose="020B0604020202020204" pitchFamily="34" charset="0"/>
              </a:rPr>
              <a:t> </a:t>
            </a:r>
            <a:r>
              <a:rPr lang="vi-VN" sz="3200" dirty="0" smtClean="0">
                <a:solidFill>
                  <a:srgbClr val="231F20"/>
                </a:solidFill>
                <a:latin typeface="+mj-lt"/>
                <a:ea typeface="Arial" panose="020B0604020202020204" pitchFamily="34" charset="0"/>
              </a:rPr>
              <a:t>Mờ</a:t>
            </a:r>
            <a:r>
              <a:rPr lang="vi-VN" sz="3200" spc="245" dirty="0" smtClean="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sáng</a:t>
            </a:r>
            <a:r>
              <a:rPr lang="vi-VN" sz="3200" spc="2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ngày</a:t>
            </a:r>
            <a:r>
              <a:rPr lang="vi-VN" sz="3200" spc="23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25/4/1882,</a:t>
            </a:r>
            <a:r>
              <a:rPr lang="vi-VN" sz="3200" spc="24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Đại</a:t>
            </a:r>
            <a:r>
              <a:rPr lang="vi-VN" sz="3200" spc="24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tá</a:t>
            </a:r>
            <a:r>
              <a:rPr lang="vi-VN" sz="3200" spc="2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H.Ri-vi-e</a:t>
            </a:r>
            <a:r>
              <a:rPr lang="vi-VN" sz="3200" spc="24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gửi</a:t>
            </a:r>
            <a:r>
              <a:rPr lang="vi-VN" sz="3200" spc="24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tối</a:t>
            </a:r>
            <a:r>
              <a:rPr lang="vi-VN" sz="3200" spc="2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hậu</a:t>
            </a:r>
            <a:r>
              <a:rPr lang="vi-VN" sz="3200" spc="24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thư</a:t>
            </a:r>
            <a:r>
              <a:rPr lang="vi-VN" sz="3200" spc="2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cho</a:t>
            </a:r>
            <a:r>
              <a:rPr lang="vi-VN" sz="3200" spc="2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Hoàng</a:t>
            </a:r>
            <a:r>
              <a:rPr lang="vi-VN" sz="3200" spc="24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Diệu,</a:t>
            </a:r>
            <a:r>
              <a:rPr lang="vi-VN" sz="3200" spc="1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ngang ngược đòi ông phải gỡ bỏ hệ thống phòng thủ và giao nộp thành.</a:t>
            </a:r>
            <a:r>
              <a:rPr lang="vi-VN" sz="3200" spc="-7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Trước tình</a:t>
            </a:r>
            <a:r>
              <a:rPr lang="vi-VN" sz="3200" spc="1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thế</a:t>
            </a:r>
            <a:r>
              <a:rPr lang="vi-VN" sz="3200" spc="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đó,</a:t>
            </a:r>
            <a:r>
              <a:rPr lang="vi-VN" sz="3200" spc="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Hoàng</a:t>
            </a:r>
            <a:r>
              <a:rPr lang="vi-VN" sz="3200" spc="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Diệu</a:t>
            </a:r>
            <a:r>
              <a:rPr lang="vi-VN" sz="3200" spc="5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đã</a:t>
            </a:r>
            <a:r>
              <a:rPr lang="vi-VN" sz="3200" spc="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cự</a:t>
            </a:r>
            <a:r>
              <a:rPr lang="vi-VN" sz="3200" spc="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tuyệt</a:t>
            </a:r>
            <a:r>
              <a:rPr lang="vi-VN" sz="3200" spc="5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và</a:t>
            </a:r>
            <a:r>
              <a:rPr lang="vi-VN" sz="3200" spc="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lệnh</a:t>
            </a:r>
            <a:r>
              <a:rPr lang="vi-VN" sz="3200" spc="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cho</a:t>
            </a:r>
            <a:r>
              <a:rPr lang="vi-VN" sz="3200" spc="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tất</a:t>
            </a:r>
            <a:r>
              <a:rPr lang="vi-VN" sz="3200" spc="5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cả</a:t>
            </a:r>
            <a:r>
              <a:rPr lang="vi-VN" sz="3200" spc="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quan</a:t>
            </a:r>
            <a:r>
              <a:rPr lang="vi-VN" sz="3200" spc="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quân</a:t>
            </a:r>
            <a:r>
              <a:rPr lang="vi-VN" sz="3200" spc="5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sẵn</a:t>
            </a:r>
            <a:r>
              <a:rPr lang="vi-VN" sz="3200" spc="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sàng</a:t>
            </a:r>
            <a:r>
              <a:rPr lang="vi-VN" sz="3200" spc="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chiến</a:t>
            </a:r>
            <a:r>
              <a:rPr lang="vi-VN" sz="3200" spc="50" dirty="0">
                <a:solidFill>
                  <a:srgbClr val="231F20"/>
                </a:solidFill>
                <a:latin typeface="+mj-lt"/>
                <a:ea typeface="Arial" panose="020B0604020202020204" pitchFamily="34" charset="0"/>
              </a:rPr>
              <a:t> </a:t>
            </a:r>
            <a:r>
              <a:rPr lang="vi-VN" sz="3200" dirty="0" smtClean="0">
                <a:solidFill>
                  <a:srgbClr val="231F20"/>
                </a:solidFill>
                <a:latin typeface="+mj-lt"/>
                <a:ea typeface="Arial" panose="020B0604020202020204" pitchFamily="34" charset="0"/>
              </a:rPr>
              <a:t>đấu</a:t>
            </a:r>
            <a:r>
              <a:rPr lang="en-US" sz="3200" dirty="0" smtClean="0">
                <a:solidFill>
                  <a:srgbClr val="231F20"/>
                </a:solidFill>
                <a:latin typeface="+mj-lt"/>
                <a:ea typeface="Arial" panose="020B0604020202020204" pitchFamily="34" charset="0"/>
              </a:rPr>
              <a:t>.</a:t>
            </a:r>
            <a:endParaRPr lang="en-US" sz="3200" dirty="0">
              <a:latin typeface="+mj-lt"/>
              <a:ea typeface="Arial" panose="020B0604020202020204" pitchFamily="34" charset="0"/>
            </a:endParaRPr>
          </a:p>
        </p:txBody>
      </p:sp>
    </p:spTree>
    <p:extLst>
      <p:ext uri="{BB962C8B-B14F-4D97-AF65-F5344CB8AC3E}">
        <p14:creationId xmlns:p14="http://schemas.microsoft.com/office/powerpoint/2010/main" val="568518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94997"/>
            <a:ext cx="9144000" cy="6329938"/>
          </a:xfrm>
          <a:prstGeom prst="rect">
            <a:avLst/>
          </a:prstGeom>
        </p:spPr>
        <p:txBody>
          <a:bodyPr wrap="square">
            <a:spAutoFit/>
          </a:bodyPr>
          <a:lstStyle/>
          <a:p>
            <a:pPr marL="725805" indent="-284480" algn="just">
              <a:spcBef>
                <a:spcPts val="345"/>
              </a:spcBef>
              <a:spcAft>
                <a:spcPts val="0"/>
              </a:spcAft>
            </a:pPr>
            <a:r>
              <a:rPr lang="vi-VN" sz="3000" spc="-15" dirty="0" smtClean="0">
                <a:solidFill>
                  <a:srgbClr val="231F20"/>
                </a:solidFill>
                <a:latin typeface="+mj-lt"/>
                <a:ea typeface="Arial" panose="020B0604020202020204" pitchFamily="34" charset="0"/>
              </a:rPr>
              <a:t>Không</a:t>
            </a:r>
            <a:r>
              <a:rPr lang="vi-VN" sz="3000" spc="-70" dirty="0" smtClean="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khuất</a:t>
            </a:r>
            <a:r>
              <a:rPr lang="vi-VN" sz="3000" spc="-65"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phục</a:t>
            </a:r>
            <a:r>
              <a:rPr lang="vi-VN" sz="3000" spc="-65"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được</a:t>
            </a:r>
            <a:r>
              <a:rPr lang="vi-VN" sz="3000" spc="-65"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Hoàng</a:t>
            </a:r>
            <a:r>
              <a:rPr lang="vi-VN" sz="3000" spc="-65"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Diệu</a:t>
            </a:r>
            <a:r>
              <a:rPr lang="vi-VN" sz="3000" spc="-65"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cùng</a:t>
            </a:r>
            <a:r>
              <a:rPr lang="vi-VN" sz="3000" spc="-65"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quan</a:t>
            </a:r>
            <a:r>
              <a:rPr lang="vi-VN" sz="3000" spc="-65"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binh</a:t>
            </a:r>
            <a:r>
              <a:rPr lang="vi-VN" sz="3000" spc="-65" dirty="0">
                <a:solidFill>
                  <a:srgbClr val="231F20"/>
                </a:solidFill>
                <a:latin typeface="+mj-lt"/>
                <a:ea typeface="Arial" panose="020B0604020202020204" pitchFamily="34" charset="0"/>
              </a:rPr>
              <a:t> </a:t>
            </a:r>
            <a:r>
              <a:rPr lang="vi-VN" sz="3000" dirty="0">
                <a:solidFill>
                  <a:srgbClr val="231F20"/>
                </a:solidFill>
                <a:latin typeface="+mj-lt"/>
                <a:ea typeface="Arial" panose="020B0604020202020204" pitchFamily="34" charset="0"/>
              </a:rPr>
              <a:t>giữ</a:t>
            </a:r>
            <a:r>
              <a:rPr lang="vi-VN" sz="3000" spc="-65"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thành,</a:t>
            </a:r>
            <a:r>
              <a:rPr lang="vi-VN" sz="3000" spc="-65"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quân</a:t>
            </a:r>
            <a:r>
              <a:rPr lang="vi-VN" sz="3000" spc="-65"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Pháp</a:t>
            </a:r>
            <a:r>
              <a:rPr lang="vi-VN" sz="3000" spc="-65" dirty="0">
                <a:solidFill>
                  <a:srgbClr val="231F20"/>
                </a:solidFill>
                <a:latin typeface="+mj-lt"/>
                <a:ea typeface="Arial" panose="020B0604020202020204" pitchFamily="34" charset="0"/>
              </a:rPr>
              <a:t> </a:t>
            </a:r>
            <a:r>
              <a:rPr lang="vi-VN" sz="3000" dirty="0">
                <a:solidFill>
                  <a:srgbClr val="231F20"/>
                </a:solidFill>
                <a:latin typeface="+mj-lt"/>
                <a:ea typeface="Arial" panose="020B0604020202020204" pitchFamily="34" charset="0"/>
              </a:rPr>
              <a:t>nổ</a:t>
            </a:r>
            <a:r>
              <a:rPr lang="vi-VN" sz="3000" spc="-65"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súng </a:t>
            </a:r>
            <a:r>
              <a:rPr lang="vi-VN" sz="3000" dirty="0">
                <a:solidFill>
                  <a:srgbClr val="231F20"/>
                </a:solidFill>
                <a:latin typeface="+mj-lt"/>
                <a:ea typeface="Arial" panose="020B0604020202020204" pitchFamily="34" charset="0"/>
              </a:rPr>
              <a:t>tấn</a:t>
            </a:r>
            <a:r>
              <a:rPr lang="vi-VN" sz="3000" spc="-90"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công.</a:t>
            </a:r>
            <a:r>
              <a:rPr lang="vi-VN" sz="3000" spc="-110" dirty="0">
                <a:solidFill>
                  <a:srgbClr val="231F20"/>
                </a:solidFill>
                <a:latin typeface="+mj-lt"/>
                <a:ea typeface="Arial" panose="020B0604020202020204" pitchFamily="34" charset="0"/>
              </a:rPr>
              <a:t> </a:t>
            </a:r>
            <a:r>
              <a:rPr lang="vi-VN" sz="3000" spc="-20" dirty="0">
                <a:solidFill>
                  <a:srgbClr val="231F20"/>
                </a:solidFill>
                <a:latin typeface="+mj-lt"/>
                <a:ea typeface="Arial" panose="020B0604020202020204" pitchFamily="34" charset="0"/>
              </a:rPr>
              <a:t>Trong</a:t>
            </a:r>
            <a:r>
              <a:rPr lang="vi-VN" sz="3000" spc="-85" dirty="0">
                <a:solidFill>
                  <a:srgbClr val="231F20"/>
                </a:solidFill>
                <a:latin typeface="+mj-lt"/>
                <a:ea typeface="Arial" panose="020B0604020202020204" pitchFamily="34" charset="0"/>
              </a:rPr>
              <a:t> </a:t>
            </a:r>
            <a:r>
              <a:rPr lang="vi-VN" sz="3000" dirty="0">
                <a:solidFill>
                  <a:srgbClr val="231F20"/>
                </a:solidFill>
                <a:latin typeface="+mj-lt"/>
                <a:ea typeface="Arial" panose="020B0604020202020204" pitchFamily="34" charset="0"/>
              </a:rPr>
              <a:t>một</a:t>
            </a:r>
            <a:r>
              <a:rPr lang="vi-VN" sz="3000" spc="-90" dirty="0">
                <a:solidFill>
                  <a:srgbClr val="231F20"/>
                </a:solidFill>
                <a:latin typeface="+mj-lt"/>
                <a:ea typeface="Arial" panose="020B0604020202020204" pitchFamily="34" charset="0"/>
              </a:rPr>
              <a:t> </a:t>
            </a:r>
            <a:r>
              <a:rPr lang="vi-VN" sz="3000" dirty="0">
                <a:solidFill>
                  <a:srgbClr val="231F20"/>
                </a:solidFill>
                <a:latin typeface="+mj-lt"/>
                <a:ea typeface="Arial" panose="020B0604020202020204" pitchFamily="34" charset="0"/>
              </a:rPr>
              <a:t>thế</a:t>
            </a:r>
            <a:r>
              <a:rPr lang="vi-VN" sz="3000" spc="-85"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trận</a:t>
            </a:r>
            <a:r>
              <a:rPr lang="vi-VN" sz="3000" spc="-90" dirty="0">
                <a:solidFill>
                  <a:srgbClr val="231F20"/>
                </a:solidFill>
                <a:latin typeface="+mj-lt"/>
                <a:ea typeface="Arial" panose="020B0604020202020204" pitchFamily="34" charset="0"/>
              </a:rPr>
              <a:t> </a:t>
            </a:r>
            <a:r>
              <a:rPr lang="vi-VN" sz="3000" dirty="0">
                <a:solidFill>
                  <a:srgbClr val="231F20"/>
                </a:solidFill>
                <a:latin typeface="+mj-lt"/>
                <a:ea typeface="Arial" panose="020B0604020202020204" pitchFamily="34" charset="0"/>
              </a:rPr>
              <a:t>bất</a:t>
            </a:r>
            <a:r>
              <a:rPr lang="vi-VN" sz="3000" spc="-85"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lợi,</a:t>
            </a:r>
            <a:r>
              <a:rPr lang="vi-VN" sz="3000" spc="-90"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tương</a:t>
            </a:r>
            <a:r>
              <a:rPr lang="vi-VN" sz="3000" spc="-90"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quan</a:t>
            </a:r>
            <a:r>
              <a:rPr lang="vi-VN" sz="3000" spc="-85" dirty="0">
                <a:solidFill>
                  <a:srgbClr val="231F20"/>
                </a:solidFill>
                <a:latin typeface="+mj-lt"/>
                <a:ea typeface="Arial" panose="020B0604020202020204" pitchFamily="34" charset="0"/>
              </a:rPr>
              <a:t> </a:t>
            </a:r>
            <a:r>
              <a:rPr lang="vi-VN" sz="3000" dirty="0">
                <a:solidFill>
                  <a:srgbClr val="231F20"/>
                </a:solidFill>
                <a:latin typeface="+mj-lt"/>
                <a:ea typeface="Arial" panose="020B0604020202020204" pitchFamily="34" charset="0"/>
              </a:rPr>
              <a:t>lực</a:t>
            </a:r>
            <a:r>
              <a:rPr lang="vi-VN" sz="3000" spc="-90"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lượng</a:t>
            </a:r>
            <a:r>
              <a:rPr lang="vi-VN" sz="3000" spc="-85"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không</a:t>
            </a:r>
            <a:r>
              <a:rPr lang="vi-VN" sz="3000" spc="-90" dirty="0">
                <a:solidFill>
                  <a:srgbClr val="231F20"/>
                </a:solidFill>
                <a:latin typeface="+mj-lt"/>
                <a:ea typeface="Arial" panose="020B0604020202020204" pitchFamily="34" charset="0"/>
              </a:rPr>
              <a:t> </a:t>
            </a:r>
            <a:r>
              <a:rPr lang="vi-VN" sz="3000" dirty="0">
                <a:solidFill>
                  <a:srgbClr val="231F20"/>
                </a:solidFill>
                <a:latin typeface="+mj-lt"/>
                <a:ea typeface="Arial" panose="020B0604020202020204" pitchFamily="34" charset="0"/>
              </a:rPr>
              <a:t>cân</a:t>
            </a:r>
            <a:r>
              <a:rPr lang="vi-VN" sz="3000" spc="-85" dirty="0">
                <a:solidFill>
                  <a:srgbClr val="231F20"/>
                </a:solidFill>
                <a:latin typeface="+mj-lt"/>
                <a:ea typeface="Arial" panose="020B0604020202020204" pitchFamily="34" charset="0"/>
              </a:rPr>
              <a:t> </a:t>
            </a:r>
            <a:r>
              <a:rPr lang="vi-VN" sz="3000" spc="-15" dirty="0">
                <a:solidFill>
                  <a:srgbClr val="231F20"/>
                </a:solidFill>
                <a:latin typeface="+mj-lt"/>
                <a:ea typeface="Arial" panose="020B0604020202020204" pitchFamily="34" charset="0"/>
              </a:rPr>
              <a:t>sức,</a:t>
            </a:r>
            <a:r>
              <a:rPr lang="vi-VN" sz="3000" spc="-90" dirty="0">
                <a:solidFill>
                  <a:srgbClr val="231F20"/>
                </a:solidFill>
                <a:latin typeface="+mj-lt"/>
                <a:ea typeface="Arial" panose="020B0604020202020204" pitchFamily="34" charset="0"/>
              </a:rPr>
              <a:t> </a:t>
            </a:r>
            <a:r>
              <a:rPr lang="vi-VN" sz="3000" spc="-15" dirty="0" smtClean="0">
                <a:solidFill>
                  <a:srgbClr val="231F20"/>
                </a:solidFill>
                <a:latin typeface="+mj-lt"/>
                <a:ea typeface="Arial" panose="020B0604020202020204" pitchFamily="34" charset="0"/>
              </a:rPr>
              <a:t>Hoàng</a:t>
            </a:r>
            <a:r>
              <a:rPr lang="vi-VN" sz="3000" spc="-85" dirty="0" smtClean="0">
                <a:solidFill>
                  <a:srgbClr val="231F20"/>
                </a:solidFill>
                <a:latin typeface="+mj-lt"/>
                <a:ea typeface="Arial" panose="020B0604020202020204" pitchFamily="34" charset="0"/>
              </a:rPr>
              <a:t> </a:t>
            </a:r>
            <a:r>
              <a:rPr lang="vi-VN" sz="3000" spc="-15" dirty="0" smtClean="0">
                <a:solidFill>
                  <a:srgbClr val="231F20"/>
                </a:solidFill>
                <a:latin typeface="+mj-lt"/>
                <a:ea typeface="Arial" panose="020B0604020202020204" pitchFamily="34" charset="0"/>
              </a:rPr>
              <a:t>Diệu</a:t>
            </a:r>
            <a:r>
              <a:rPr lang="en-US" sz="3000" dirty="0">
                <a:latin typeface="+mj-lt"/>
                <a:ea typeface="Arial" panose="020B0604020202020204" pitchFamily="34" charset="0"/>
              </a:rPr>
              <a:t> </a:t>
            </a:r>
            <a:r>
              <a:rPr lang="vi-VN" sz="3000" dirty="0" smtClean="0">
                <a:solidFill>
                  <a:srgbClr val="231F20"/>
                </a:solidFill>
                <a:latin typeface="+mj-lt"/>
                <a:ea typeface="Arial" panose="020B0604020202020204" pitchFamily="34" charset="0"/>
              </a:rPr>
              <a:t>quay </a:t>
            </a:r>
            <a:r>
              <a:rPr lang="vi-VN" sz="3000" dirty="0">
                <a:solidFill>
                  <a:srgbClr val="231F20"/>
                </a:solidFill>
                <a:latin typeface="+mj-lt"/>
                <a:ea typeface="Arial" panose="020B0604020202020204" pitchFamily="34" charset="0"/>
              </a:rPr>
              <a:t>về hành cung viết di </a:t>
            </a:r>
            <a:r>
              <a:rPr lang="vi-VN" sz="3000" dirty="0" smtClean="0">
                <a:solidFill>
                  <a:srgbClr val="231F20"/>
                </a:solidFill>
                <a:latin typeface="+mj-lt"/>
                <a:ea typeface="Arial" panose="020B0604020202020204" pitchFamily="34" charset="0"/>
              </a:rPr>
              <a:t>biểugửi vuaTự</a:t>
            </a:r>
            <a:r>
              <a:rPr lang="en-US" sz="3000" dirty="0" smtClean="0">
                <a:solidFill>
                  <a:srgbClr val="231F20"/>
                </a:solidFill>
                <a:latin typeface="+mj-lt"/>
                <a:ea typeface="Arial" panose="020B0604020202020204" pitchFamily="34" charset="0"/>
              </a:rPr>
              <a:t> </a:t>
            </a:r>
            <a:r>
              <a:rPr lang="vi-VN" sz="3000" dirty="0" smtClean="0">
                <a:solidFill>
                  <a:srgbClr val="231F20"/>
                </a:solidFill>
                <a:latin typeface="+mj-lt"/>
                <a:ea typeface="Arial" panose="020B0604020202020204" pitchFamily="34" charset="0"/>
              </a:rPr>
              <a:t>Đức </a:t>
            </a:r>
            <a:r>
              <a:rPr lang="vi-VN" sz="3000" dirty="0">
                <a:solidFill>
                  <a:srgbClr val="231F20"/>
                </a:solidFill>
                <a:latin typeface="+mj-lt"/>
                <a:ea typeface="Arial" panose="020B0604020202020204" pitchFamily="34" charset="0"/>
              </a:rPr>
              <a:t>rồi đến trước cửa Võ Miếu tự vẫn.</a:t>
            </a:r>
            <a:endParaRPr lang="en-US" sz="3000" dirty="0">
              <a:latin typeface="+mj-lt"/>
              <a:ea typeface="Arial" panose="020B0604020202020204" pitchFamily="34" charset="0"/>
            </a:endParaRPr>
          </a:p>
          <a:p>
            <a:pPr marL="546100" marR="92075" indent="179705" algn="just">
              <a:lnSpc>
                <a:spcPct val="120000"/>
              </a:lnSpc>
              <a:spcBef>
                <a:spcPts val="420"/>
              </a:spcBef>
              <a:spcAft>
                <a:spcPts val="0"/>
              </a:spcAft>
            </a:pPr>
            <a:r>
              <a:rPr lang="vi-VN" sz="3000" dirty="0">
                <a:solidFill>
                  <a:srgbClr val="231F20"/>
                </a:solidFill>
                <a:latin typeface="+mj-lt"/>
                <a:ea typeface="Arial" panose="020B0604020202020204" pitchFamily="34" charset="0"/>
              </a:rPr>
              <a:t>Hoàng Diệu đã làm tròn bổn phận của một vị Tổng đốc khi ông đã cùng với binh sĩ chiến đấu đến cùng để bảo vệ thành Hà Nội. Hoàng Diệu ra đi như một tấm gương tiết nghĩa lẫm liệt, thà chết chứ nhất quyết không chịu đầu hàng giặc. Ông trở thành biểu tượng bất tử về tinh thần chống Pháp của người Hà Nội và của cả dân tộc Việt Nam lúc bấy giờ</a:t>
            </a:r>
            <a:r>
              <a:rPr lang="vi-VN" sz="3000" dirty="0" smtClean="0">
                <a:solidFill>
                  <a:srgbClr val="231F20"/>
                </a:solidFill>
                <a:latin typeface="+mj-lt"/>
                <a:ea typeface="Arial" panose="020B0604020202020204" pitchFamily="34" charset="0"/>
              </a:rPr>
              <a:t>.</a:t>
            </a:r>
            <a:endParaRPr lang="en-US" sz="3000" dirty="0">
              <a:latin typeface="+mj-lt"/>
              <a:ea typeface="Arial" panose="020B0604020202020204" pitchFamily="34" charset="0"/>
            </a:endParaRPr>
          </a:p>
        </p:txBody>
      </p:sp>
    </p:spTree>
    <p:extLst>
      <p:ext uri="{BB962C8B-B14F-4D97-AF65-F5344CB8AC3E}">
        <p14:creationId xmlns:p14="http://schemas.microsoft.com/office/powerpoint/2010/main" val="3131828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15240"/>
            <a:ext cx="8991599" cy="6629400"/>
          </a:xfrm>
          <a:prstGeom prst="rect">
            <a:avLst/>
          </a:prstGeom>
        </p:spPr>
      </p:pic>
    </p:spTree>
    <p:extLst>
      <p:ext uri="{BB962C8B-B14F-4D97-AF65-F5344CB8AC3E}">
        <p14:creationId xmlns:p14="http://schemas.microsoft.com/office/powerpoint/2010/main" val="1778510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64991" tIns="49197" rIns="91440" bIns="0" numCol="1" anchor="ctr" anchorCtr="0" compatLnSpc="1">
            <a:prstTxWarp prst="textNoShape">
              <a:avLst/>
            </a:prstTxWarp>
            <a:spAutoFit/>
          </a:bodyPr>
          <a:lstStyle/>
          <a:p>
            <a:endParaRPr lang="en-US"/>
          </a:p>
        </p:txBody>
      </p:sp>
      <p:sp>
        <p:nvSpPr>
          <p:cNvPr id="14"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64991" tIns="49197" rIns="91440" bIns="0" numCol="1" anchor="ctr" anchorCtr="0" compatLnSpc="1">
            <a:prstTxWarp prst="textNoShape">
              <a:avLst/>
            </a:prstTxWarp>
            <a:spAutoFit/>
          </a:bodyPr>
          <a:lstStyle/>
          <a:p>
            <a:endParaRPr lang="en-US"/>
          </a:p>
        </p:txBody>
      </p:sp>
      <p:sp>
        <p:nvSpPr>
          <p:cNvPr id="23" name="Rectangle 22"/>
          <p:cNvSpPr/>
          <p:nvPr/>
        </p:nvSpPr>
        <p:spPr>
          <a:xfrm>
            <a:off x="304800" y="76200"/>
            <a:ext cx="8610600" cy="6609502"/>
          </a:xfrm>
          <a:prstGeom prst="rect">
            <a:avLst/>
          </a:prstGeom>
        </p:spPr>
        <p:txBody>
          <a:bodyPr wrap="square">
            <a:spAutoFit/>
          </a:bodyPr>
          <a:lstStyle/>
          <a:p>
            <a:pPr lvl="1" algn="ctr">
              <a:spcBef>
                <a:spcPts val="390"/>
              </a:spcBef>
              <a:spcAft>
                <a:spcPts val="0"/>
              </a:spcAft>
              <a:buClr>
                <a:srgbClr val="00AEEF"/>
              </a:buClr>
              <a:buSzPts val="1150"/>
              <a:tabLst>
                <a:tab pos="904875" algn="l"/>
              </a:tabLst>
            </a:pPr>
            <a:r>
              <a:rPr lang="en-US" sz="3200" b="1" spc="-5"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3.3.</a:t>
            </a:r>
            <a:r>
              <a:rPr lang="vi-VN" sz="3200" b="1" spc="-5" dirty="0" smtClean="0">
                <a:solidFill>
                  <a:srgbClr val="FF0000"/>
                </a:solidFill>
                <a:latin typeface="+mj-lt"/>
                <a:ea typeface="Arial" panose="020B0604020202020204" pitchFamily="34" charset="0"/>
              </a:rPr>
              <a:t>Phan </a:t>
            </a:r>
            <a:r>
              <a:rPr lang="vi-VN" sz="3200" b="1" spc="-5" dirty="0">
                <a:solidFill>
                  <a:srgbClr val="FF0000"/>
                </a:solidFill>
                <a:latin typeface="+mj-lt"/>
                <a:ea typeface="Arial" panose="020B0604020202020204" pitchFamily="34" charset="0"/>
              </a:rPr>
              <a:t>Châu </a:t>
            </a:r>
            <a:r>
              <a:rPr lang="vi-VN" sz="3200" b="1" spc="-20" dirty="0">
                <a:solidFill>
                  <a:srgbClr val="FF0000"/>
                </a:solidFill>
                <a:latin typeface="+mj-lt"/>
                <a:ea typeface="Arial" panose="020B0604020202020204" pitchFamily="34" charset="0"/>
              </a:rPr>
              <a:t>Trinh </a:t>
            </a:r>
            <a:r>
              <a:rPr lang="vi-VN" sz="3200" b="1" spc="-5" dirty="0">
                <a:solidFill>
                  <a:srgbClr val="FF0000"/>
                </a:solidFill>
                <a:latin typeface="+mj-lt"/>
                <a:ea typeface="Arial" panose="020B0604020202020204" pitchFamily="34" charset="0"/>
              </a:rPr>
              <a:t>(1872 – 1926)</a:t>
            </a:r>
            <a:endParaRPr lang="en-US" sz="3200" b="1" spc="-5" dirty="0">
              <a:solidFill>
                <a:srgbClr val="FF0000"/>
              </a:solidFill>
              <a:latin typeface="+mj-lt"/>
              <a:ea typeface="Arial" panose="020B0604020202020204" pitchFamily="34" charset="0"/>
            </a:endParaRPr>
          </a:p>
          <a:p>
            <a:pPr marL="440055" marR="203835" indent="179705" algn="just">
              <a:lnSpc>
                <a:spcPct val="120000"/>
              </a:lnSpc>
              <a:spcBef>
                <a:spcPts val="565"/>
              </a:spcBef>
              <a:spcAft>
                <a:spcPts val="0"/>
              </a:spcAft>
            </a:pPr>
            <a:r>
              <a:rPr lang="vi-VN" sz="3200" dirty="0">
                <a:solidFill>
                  <a:srgbClr val="231F20"/>
                </a:solidFill>
                <a:latin typeface="+mj-lt"/>
                <a:ea typeface="Arial" panose="020B0604020202020204" pitchFamily="34" charset="0"/>
              </a:rPr>
              <a:t>Phan Châu Trinh, tự là Tử Cán, hiệu Tây Hồ, Hy Mã, sinh năm 1872 tại làng Tây Lộc, tổng Vinh Quý, huyện Hà Đông (nay thuộc xã </a:t>
            </a:r>
            <a:r>
              <a:rPr lang="vi-VN" sz="3200" spc="-45" dirty="0">
                <a:solidFill>
                  <a:srgbClr val="231F20"/>
                </a:solidFill>
                <a:latin typeface="+mj-lt"/>
                <a:ea typeface="Arial" panose="020B0604020202020204" pitchFamily="34" charset="0"/>
              </a:rPr>
              <a:t>Tam </a:t>
            </a:r>
            <a:r>
              <a:rPr lang="vi-VN" sz="3200" dirty="0">
                <a:solidFill>
                  <a:srgbClr val="231F20"/>
                </a:solidFill>
                <a:latin typeface="+mj-lt"/>
                <a:ea typeface="Arial" panose="020B0604020202020204" pitchFamily="34" charset="0"/>
              </a:rPr>
              <a:t>Lộc, huyện Phú Ninh, tỉnh Quảng</a:t>
            </a:r>
            <a:r>
              <a:rPr lang="vi-VN" sz="3200" spc="-2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Nam).</a:t>
            </a:r>
            <a:r>
              <a:rPr lang="vi-VN" sz="3200" spc="-2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Ông</a:t>
            </a:r>
            <a:r>
              <a:rPr lang="vi-VN" sz="3200" spc="-2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đỗ</a:t>
            </a:r>
            <a:r>
              <a:rPr lang="vi-VN" sz="3200" spc="-2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cử</a:t>
            </a:r>
            <a:r>
              <a:rPr lang="vi-VN" sz="3200" spc="-2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nhân,</a:t>
            </a:r>
            <a:r>
              <a:rPr lang="vi-VN" sz="3200" spc="-2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đỗ</a:t>
            </a:r>
            <a:r>
              <a:rPr lang="vi-VN" sz="3200" spc="-2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phó</a:t>
            </a:r>
            <a:r>
              <a:rPr lang="vi-VN" sz="3200" spc="-2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bảng,</a:t>
            </a:r>
            <a:r>
              <a:rPr lang="vi-VN" sz="3200" spc="-2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được</a:t>
            </a:r>
            <a:r>
              <a:rPr lang="vi-VN" sz="3200" spc="-2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triều</a:t>
            </a:r>
            <a:r>
              <a:rPr lang="vi-VN" sz="3200" spc="-2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đình</a:t>
            </a:r>
            <a:r>
              <a:rPr lang="vi-VN" sz="3200" spc="-2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nhà</a:t>
            </a:r>
            <a:r>
              <a:rPr lang="vi-VN" sz="3200" spc="-2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Nguyễn</a:t>
            </a:r>
            <a:r>
              <a:rPr lang="vi-VN" sz="3200" spc="-20"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bổ</a:t>
            </a:r>
            <a:r>
              <a:rPr lang="vi-VN" sz="3200" spc="-2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nhiệm làm Thừa biện bộ Lễ</a:t>
            </a:r>
            <a:r>
              <a:rPr lang="vi-VN" sz="3200" spc="-45" dirty="0">
                <a:solidFill>
                  <a:srgbClr val="231F20"/>
                </a:solidFill>
                <a:latin typeface="+mj-lt"/>
                <a:ea typeface="Arial" panose="020B0604020202020204" pitchFamily="34" charset="0"/>
              </a:rPr>
              <a:t> </a:t>
            </a:r>
            <a:r>
              <a:rPr lang="vi-VN" sz="3200" dirty="0">
                <a:solidFill>
                  <a:srgbClr val="231F20"/>
                </a:solidFill>
                <a:latin typeface="+mj-lt"/>
                <a:ea typeface="Arial" panose="020B0604020202020204" pitchFamily="34" charset="0"/>
              </a:rPr>
              <a:t>(1903).</a:t>
            </a:r>
            <a:endParaRPr lang="en-US" sz="3200" dirty="0">
              <a:latin typeface="+mj-lt"/>
              <a:ea typeface="Arial" panose="020B0604020202020204" pitchFamily="34" charset="0"/>
            </a:endParaRPr>
          </a:p>
          <a:p>
            <a:pPr marL="440055" marR="204470" indent="179705" algn="just">
              <a:lnSpc>
                <a:spcPct val="120000"/>
              </a:lnSpc>
              <a:spcBef>
                <a:spcPts val="280"/>
              </a:spcBef>
              <a:spcAft>
                <a:spcPts val="0"/>
              </a:spcAft>
            </a:pPr>
            <a:r>
              <a:rPr lang="vi-VN" sz="3200" dirty="0">
                <a:solidFill>
                  <a:srgbClr val="231F20"/>
                </a:solidFill>
                <a:latin typeface="+mj-lt"/>
                <a:ea typeface="Arial" panose="020B0604020202020204" pitchFamily="34" charset="0"/>
              </a:rPr>
              <a:t>Sau khi từ quan (1904), Phan Châu Trinh dành nhiều thời gian gặp gỡ kết giao với các sĩ phu yêu nước như Phan Bội Châu, Ngô Đức Kế, Huỳnh Thúc Kháng </a:t>
            </a:r>
            <a:r>
              <a:rPr lang="vi-VN" sz="3200" dirty="0" smtClean="0">
                <a:solidFill>
                  <a:srgbClr val="231F20"/>
                </a:solidFill>
                <a:latin typeface="+mj-lt"/>
                <a:ea typeface="Arial" panose="020B0604020202020204" pitchFamily="34" charset="0"/>
              </a:rPr>
              <a:t>...</a:t>
            </a:r>
          </a:p>
        </p:txBody>
      </p:sp>
    </p:spTree>
    <p:extLst>
      <p:ext uri="{BB962C8B-B14F-4D97-AF65-F5344CB8AC3E}">
        <p14:creationId xmlns:p14="http://schemas.microsoft.com/office/powerpoint/2010/main" val="222857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wipe(down)">
                                      <p:cBhvr>
                                        <p:cTn id="7" dur="500"/>
                                        <p:tgtEl>
                                          <p:spTgt spid="2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3">
                                            <p:txEl>
                                              <p:pRg st="2" end="2"/>
                                            </p:txEl>
                                          </p:spTgt>
                                        </p:tgtEl>
                                        <p:attrNameLst>
                                          <p:attrName>style.visibility</p:attrName>
                                        </p:attrNameLst>
                                      </p:cBhvr>
                                      <p:to>
                                        <p:strVal val="visible"/>
                                      </p:to>
                                    </p:set>
                                    <p:animEffect transition="in" filter="wipe(down)">
                                      <p:cBhvr>
                                        <p:cTn id="10"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44000" cy="6740307"/>
          </a:xfrm>
          <a:prstGeom prst="rect">
            <a:avLst/>
          </a:prstGeom>
        </p:spPr>
        <p:txBody>
          <a:bodyPr wrap="square">
            <a:spAutoFit/>
          </a:bodyPr>
          <a:lstStyle/>
          <a:p>
            <a:pPr marL="440055" marR="202565" algn="just">
              <a:lnSpc>
                <a:spcPct val="120000"/>
              </a:lnSpc>
              <a:spcAft>
                <a:spcPts val="0"/>
              </a:spcAft>
            </a:pP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;đọc “tân thư”, tiếp thu tư tưởng cách mạng tư sản phương </a:t>
            </a:r>
            <a:r>
              <a:rPr lang="vi-VN" sz="36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Tây,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tìm hiểu cuộc Duy Tân ở Nhật Bản. Năm 1905, Phan Châu Trinh cùng với Huỳnh Thúc Kháng và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Trần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Quý Cáp bắt đầu cuộc vận động Duy Tân ở Quảng Nam với chủ trương: khai dân trí,</a:t>
            </a:r>
            <a:r>
              <a:rPr lang="vi-VN" sz="36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chấn</a:t>
            </a:r>
            <a:r>
              <a:rPr lang="vi-VN" sz="36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dân</a:t>
            </a:r>
            <a:r>
              <a:rPr lang="vi-VN" sz="36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khí,</a:t>
            </a:r>
            <a:r>
              <a:rPr lang="vi-VN" sz="36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hậu</a:t>
            </a:r>
            <a:r>
              <a:rPr lang="vi-VN" sz="36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dân</a:t>
            </a:r>
            <a:r>
              <a:rPr lang="vi-VN" sz="36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sinh.</a:t>
            </a:r>
            <a:r>
              <a:rPr lang="vi-VN" sz="36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Ông</a:t>
            </a:r>
            <a:r>
              <a:rPr lang="vi-VN" sz="36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cùng</a:t>
            </a:r>
            <a:r>
              <a:rPr lang="vi-VN" sz="36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với</a:t>
            </a:r>
            <a:r>
              <a:rPr lang="vi-VN" sz="36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các</a:t>
            </a:r>
            <a:r>
              <a:rPr lang="vi-VN" sz="36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chí</a:t>
            </a:r>
            <a:r>
              <a:rPr lang="vi-VN" sz="36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sĩ</a:t>
            </a:r>
            <a:r>
              <a:rPr lang="vi-VN" sz="36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yêu</a:t>
            </a:r>
            <a:r>
              <a:rPr lang="vi-VN" sz="36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nước</a:t>
            </a:r>
            <a:r>
              <a:rPr lang="vi-VN" sz="36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chủ</a:t>
            </a:r>
            <a:r>
              <a:rPr lang="vi-VN" sz="36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trương</a:t>
            </a:r>
            <a:r>
              <a:rPr lang="vi-VN" sz="36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lên</a:t>
            </a:r>
            <a:r>
              <a:rPr lang="vi-VN" sz="36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án văn hoá lạc hậu, mở mang tư tưởng canh tân hiện đại thông qua các trước tác và hoạt động truyền bá rộng</a:t>
            </a:r>
            <a:r>
              <a:rPr lang="vi-VN" sz="36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rãi.</a:t>
            </a:r>
            <a:endParaRPr lang="en-US" sz="36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0341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462" y="1771650"/>
            <a:ext cx="6315075" cy="33147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629400"/>
          </a:xfrm>
          <a:prstGeom prst="rect">
            <a:avLst/>
          </a:prstGeom>
        </p:spPr>
      </p:pic>
    </p:spTree>
    <p:extLst>
      <p:ext uri="{BB962C8B-B14F-4D97-AF65-F5344CB8AC3E}">
        <p14:creationId xmlns:p14="http://schemas.microsoft.com/office/powerpoint/2010/main" val="1738141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64991" tIns="49197" rIns="91440" bIns="0" numCol="1" anchor="ctr" anchorCtr="0" compatLnSpc="1">
            <a:prstTxWarp prst="textNoShape">
              <a:avLst/>
            </a:prstTxWarp>
            <a:spAutoFit/>
          </a:bodyPr>
          <a:lstStyle/>
          <a:p>
            <a:endParaRPr lang="en-US"/>
          </a:p>
        </p:txBody>
      </p:sp>
      <p:sp>
        <p:nvSpPr>
          <p:cNvPr id="14"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64991" tIns="49197" rIns="91440" bIns="0" numCol="1" anchor="ctr" anchorCtr="0" compatLnSpc="1">
            <a:prstTxWarp prst="textNoShape">
              <a:avLst/>
            </a:prstTxWarp>
            <a:spAutoFit/>
          </a:bodyPr>
          <a:lstStyle/>
          <a:p>
            <a:endParaRPr lang="en-US"/>
          </a:p>
        </p:txBody>
      </p:sp>
      <p:sp>
        <p:nvSpPr>
          <p:cNvPr id="23" name="Rectangle 22"/>
          <p:cNvSpPr/>
          <p:nvPr/>
        </p:nvSpPr>
        <p:spPr>
          <a:xfrm>
            <a:off x="152400" y="152400"/>
            <a:ext cx="8686800" cy="6001643"/>
          </a:xfrm>
          <a:prstGeom prst="rect">
            <a:avLst/>
          </a:prstGeom>
        </p:spPr>
        <p:txBody>
          <a:bodyPr wrap="square">
            <a:spAutoFit/>
          </a:bodyPr>
          <a:lstStyle/>
          <a:p>
            <a:pPr marL="440055" marR="203200" indent="179705" algn="just">
              <a:lnSpc>
                <a:spcPct val="120000"/>
              </a:lnSpc>
              <a:spcBef>
                <a:spcPts val="285"/>
              </a:spcBef>
              <a:spcAft>
                <a:spcPts val="0"/>
              </a:spcAft>
            </a:pP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Tháng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3/1908, Phan Châu Trinh bị bắt ở Hà Nội và sau đó bị đày đi Côn Đảo (4/1908). Trước làn sóng đấu tranh của nhân dân, sự can thiệp của nhiều tổ chức, ông</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được</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thực</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dân</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Pháp</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trả</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tự</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do</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và</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sau</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đó</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xuất</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ngoại</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sang</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Pháp.</a:t>
            </a:r>
            <a:r>
              <a:rPr lang="vi-VN" sz="32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Trong</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thời</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gian ở</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Pháp,</a:t>
            </a:r>
            <a:r>
              <a:rPr lang="vi-VN" sz="32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Phan</a:t>
            </a:r>
            <a:r>
              <a:rPr lang="vi-VN" sz="32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Châu</a:t>
            </a:r>
            <a:r>
              <a:rPr lang="vi-VN" sz="3200" spc="-8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Trinh</a:t>
            </a:r>
            <a:r>
              <a:rPr lang="vi-VN" sz="32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vừa</a:t>
            </a:r>
            <a:r>
              <a:rPr lang="vi-VN" sz="32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mưu</a:t>
            </a:r>
            <a:r>
              <a:rPr lang="vi-VN" sz="32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sinh</a:t>
            </a:r>
            <a:r>
              <a:rPr lang="vi-VN" sz="32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vừa</a:t>
            </a:r>
            <a:r>
              <a:rPr lang="vi-VN" sz="32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hoạt</a:t>
            </a:r>
            <a:r>
              <a:rPr lang="vi-VN" sz="32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động</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trong</a:t>
            </a:r>
            <a:r>
              <a:rPr lang="vi-VN" sz="32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giới</a:t>
            </a:r>
            <a:r>
              <a:rPr lang="vi-VN" sz="32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Việt</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kiều.</a:t>
            </a:r>
            <a:r>
              <a:rPr lang="vi-VN" sz="32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Đặc</a:t>
            </a:r>
            <a:r>
              <a:rPr lang="vi-VN" sz="32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biệt, Phan</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Châu</a:t>
            </a:r>
            <a:r>
              <a:rPr lang="vi-VN" sz="32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Trinh</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có</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mối</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quan</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hệ</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mật</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thiết</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với</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Nguyễn</a:t>
            </a:r>
            <a:r>
              <a:rPr lang="vi-VN" sz="32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Tất</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Thành</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(Nguyễn</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Ái</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Quốc) trong thời gian từ năm 1917 đến năm</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1923.</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92809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914400" y="-3429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64991" tIns="49197" rIns="91440" bIns="0" numCol="1" anchor="ctr" anchorCtr="0" compatLnSpc="1">
            <a:prstTxWarp prst="textNoShape">
              <a:avLst/>
            </a:prstTxWarp>
            <a:spAutoFit/>
          </a:bodyPr>
          <a:lstStyle/>
          <a:p>
            <a:endParaRPr lang="en-US"/>
          </a:p>
        </p:txBody>
      </p:sp>
      <p:sp>
        <p:nvSpPr>
          <p:cNvPr id="13" name="Rectangle 11"/>
          <p:cNvSpPr>
            <a:spLocks noChangeArrowheads="1"/>
          </p:cNvSpPr>
          <p:nvPr/>
        </p:nvSpPr>
        <p:spPr bwMode="auto">
          <a:xfrm>
            <a:off x="9144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793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1" indent="0" algn="just" defTabSz="914400" rtl="0" eaLnBrk="0" fontAlgn="base" latinLnBrk="0" hangingPunct="0">
              <a:lnSpc>
                <a:spcPct val="100000"/>
              </a:lnSpc>
              <a:spcBef>
                <a:spcPct val="0"/>
              </a:spcBef>
              <a:spcAft>
                <a:spcPct val="0"/>
              </a:spcAft>
              <a:buClr>
                <a:srgbClr val="00AEEF"/>
              </a:buClr>
              <a:buSzPct val="100000"/>
              <a:buFontTx/>
              <a:buAutoNum type="arabicPeriod"/>
              <a:tabLst/>
            </a:pPr>
            <a:r>
              <a:rPr kumimoji="0" lang="vi-VN" altLang="en-US" sz="1100" b="1" i="0" u="none" strike="noStrike" cap="none" normalizeH="0" baseline="0" smtClean="0">
                <a:ln>
                  <a:noFill/>
                </a:ln>
                <a:solidFill>
                  <a:srgbClr val="00AEEF"/>
                </a:solidFill>
                <a:effectLst/>
                <a:latin typeface="Arial" panose="020B0604020202020204" pitchFamily="34" charset="0"/>
                <a:ea typeface="Arial" panose="020B0604020202020204" pitchFamily="34" charset="0"/>
              </a:rPr>
              <a:t>Phan Châu Trinh (1872 – 1926)</a:t>
            </a:r>
            <a:endParaRPr kumimoji="0" lang="en-US" altLang="en-US" sz="1100" b="1" i="0" u="none" strike="noStrike" cap="none" normalizeH="0" baseline="0" smtClean="0">
              <a:ln>
                <a:noFill/>
              </a:ln>
              <a:solidFill>
                <a:schemeClr val="tx1"/>
              </a:solidFill>
              <a:effectLst/>
              <a:latin typeface="Arial" panose="020B0604020202020204" pitchFamily="34" charset="0"/>
              <a:ea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
                <a:srgbClr val="00AEEF"/>
              </a:buClr>
              <a:buSzPct val="100000"/>
              <a:buFontTx/>
              <a:buAutoNum type="arabicPeriod"/>
              <a:tabLst/>
            </a:pPr>
            <a:r>
              <a:rPr kumimoji="0" lang="vi-VN" altLang="en-US" sz="1100" b="0" i="0" u="none" strike="noStrike" cap="none" normalizeH="0" baseline="0" smtClean="0">
                <a:ln>
                  <a:noFill/>
                </a:ln>
                <a:solidFill>
                  <a:srgbClr val="231F20"/>
                </a:solidFill>
                <a:effectLst/>
                <a:latin typeface="Arial" panose="020B0604020202020204" pitchFamily="34" charset="0"/>
                <a:ea typeface="Arial" panose="020B0604020202020204" pitchFamily="34" charset="0"/>
              </a:rPr>
              <a:t>Phan Châu Trinh, tự là Tử Cán, hiệu Tây Hồ, Hy Mã, sinh năm 1872 tại làng Tây Lộc, tổng Vinh Quý, huyện Hà Đông (nay thuộc xã Tam Lộc, huyện Phú Ninh, tỉnh Quảng Nam). Ông đỗ cử nhân, đỗ phó bảng, được triều đình nhà Nguyễn bổ nhiệm làm Thừa biện bộ Lễ (1903).</a:t>
            </a:r>
            <a:endParaRPr kumimoji="0" lang="en-US" altLang="en-US" sz="800" b="0" i="0" u="none" strike="noStrike" cap="none" normalizeH="0" baseline="0" smtClean="0">
              <a:ln>
                <a:noFill/>
              </a:ln>
              <a:solidFill>
                <a:schemeClr val="tx1"/>
              </a:solidFill>
              <a:effectLst/>
              <a:latin typeface="Arial" panose="020B0604020202020204"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smtClean="0">
                <a:ln>
                  <a:noFill/>
                </a:ln>
                <a:solidFill>
                  <a:srgbClr val="231F20"/>
                </a:solidFill>
                <a:effectLst/>
                <a:latin typeface="Arial" panose="020B0604020202020204" pitchFamily="34" charset="0"/>
                <a:ea typeface="Arial" panose="020B0604020202020204" pitchFamily="34" charset="0"/>
              </a:rPr>
              <a:t>Sau khi từ quan (1904), Phan Châu Trinh dành nhiều thời gian gặp gỡ kết giao với các sĩ phu yêu nước như Phan Bội Châu, Ngô Đức Kế, Huỳnh Thúc Kháng ...</a:t>
            </a:r>
            <a:endParaRPr kumimoji="0" lang="en-US" altLang="en-US" sz="800" b="0" i="0" u="none" strike="noStrike" cap="none" normalizeH="0" baseline="0" smtClean="0">
              <a:ln>
                <a:noFill/>
              </a:ln>
              <a:solidFill>
                <a:schemeClr val="tx1"/>
              </a:solidFill>
              <a:effectLst/>
              <a:latin typeface="Arial" panose="020B0604020202020204"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smtClean="0">
                <a:ln>
                  <a:noFill/>
                </a:ln>
                <a:solidFill>
                  <a:srgbClr val="231F20"/>
                </a:solidFill>
                <a:effectLst/>
                <a:latin typeface="Arial" panose="020B0604020202020204" pitchFamily="34" charset="0"/>
                <a:ea typeface="Arial" panose="020B0604020202020204" pitchFamily="34" charset="0"/>
              </a:rPr>
              <a:t>;đọc “tân thư”, tiếp thu tư tưởng cách mạng tư sản phương Tây, tìm hiểu cuộc Duy Tân ở Nhật Bản. Năm 1905, Phan Châu Trinh cùng với Huỳnh Thúc Kháng và Trần Quý Cáp bắt đầu cuộc vận động Duy Tân ở Quảng Nam với chủ trương: khai dân trí, chấn dân khí, hậu dân sinh. Ông cùng với các chí sĩ yêu nước chủ trương lên án văn hoá lạc hậu, mở mang tư tưởng canh tân hiện đại thông qua các trước tác và hoạt động truyền bá rộng rãi.</a:t>
            </a:r>
            <a:endParaRPr kumimoji="0" lang="en-US" altLang="en-US" sz="800" b="0" i="0" u="none" strike="noStrike" cap="none" normalizeH="0" baseline="0" smtClean="0">
              <a:ln>
                <a:noFill/>
              </a:ln>
              <a:solidFill>
                <a:schemeClr val="tx1"/>
              </a:solidFill>
              <a:effectLst/>
              <a:latin typeface="Arial" panose="020B0604020202020204"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smtClean="0">
                <a:ln>
                  <a:noFill/>
                </a:ln>
                <a:solidFill>
                  <a:srgbClr val="231F20"/>
                </a:solidFill>
                <a:effectLst/>
                <a:latin typeface="Arial" panose="020B0604020202020204" pitchFamily="34" charset="0"/>
                <a:ea typeface="Arial" panose="020B0604020202020204" pitchFamily="34" charset="0"/>
              </a:rPr>
              <a:t>Tháng 3/1908, Phan Châu Trinh bị bắt ở Hà Nội và sau đó bị đày đi Côn Đảo (4/1908). Trước làn sóng đấu tranh của nhân dân, sự can thiệp của nhiều tổ chức, ông được thực dân Pháp trả tự do và sau đó xuất ngoại sang Pháp. Trong thời gian ở Pháp, Phan Châu Trinh vừa mưu sinh vừa hoạt động trong giới Việt kiều. Đặc biệt, Phan Châu Trinh có mối quan hệ mật thiết với Nguyễn Tất Thành (Nguyễn Ái Quốc) trong thời gian từ năm 1917 đến năm 1923.</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3"/>
          <p:cNvSpPr/>
          <p:nvPr/>
        </p:nvSpPr>
        <p:spPr>
          <a:xfrm>
            <a:off x="0" y="152400"/>
            <a:ext cx="9144000" cy="6040115"/>
          </a:xfrm>
          <a:prstGeom prst="rect">
            <a:avLst/>
          </a:prstGeom>
        </p:spPr>
        <p:txBody>
          <a:bodyPr wrap="square">
            <a:spAutoFit/>
          </a:bodyPr>
          <a:lstStyle/>
          <a:p>
            <a:pPr marL="440055" marR="203835" indent="179705" algn="just">
              <a:lnSpc>
                <a:spcPct val="120000"/>
              </a:lnSpc>
              <a:spcBef>
                <a:spcPts val="280"/>
              </a:spcBef>
              <a:spcAft>
                <a:spcPts val="0"/>
              </a:spcAft>
            </a:pP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Năm</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1925,</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Phan</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Châu</a:t>
            </a:r>
            <a:r>
              <a:rPr lang="vi-VN" sz="32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Trinh</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về</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nước</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được</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đông</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đảo</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đồng</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bào</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đón</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rước</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long</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trọng.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Năm sau, do bệnh nặng tái phát, ông qua đời trong niềm thương tiếc vô hạn của quần chúng. Đám tang và lễ truy điệu Phan Châu Trinh trở thành cuộc vận động ái quốc rộng</a:t>
            </a:r>
            <a:r>
              <a:rPr lang="vi-VN" sz="3200" spc="-1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lớn.</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marL="440055" marR="203835" indent="179705" algn="just">
              <a:lnSpc>
                <a:spcPct val="120000"/>
              </a:lnSpc>
              <a:spcBef>
                <a:spcPts val="285"/>
              </a:spcBef>
              <a:spcAft>
                <a:spcPts val="0"/>
              </a:spcAft>
            </a:pP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Những</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đóng</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góp</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của</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Phan</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Châu</a:t>
            </a:r>
            <a:r>
              <a:rPr lang="vi-VN" sz="3200" spc="-5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Trinh</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có</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ý</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nghĩa</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tiếp</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nối</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truyền</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thống</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yêu</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nước của</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dân</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tộc,</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khơi</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dậy</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những</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giá</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trị</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tốt</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đẹp.</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Ông</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là</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nhà</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cách</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mạng</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dân</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chủ</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tiêu</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biểu của Việt Nam đầu thế kỉ</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XX.</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28341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914400" y="-3429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64991" tIns="49197" rIns="91440" bIns="0" numCol="1" anchor="ctr" anchorCtr="0" compatLnSpc="1">
            <a:prstTxWarp prst="textNoShape">
              <a:avLst/>
            </a:prstTxWarp>
            <a:spAutoFit/>
          </a:bodyPr>
          <a:lstStyle/>
          <a:p>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91599" cy="6324600"/>
          </a:xfrm>
          <a:prstGeom prst="rect">
            <a:avLst/>
          </a:prstGeom>
        </p:spPr>
      </p:pic>
    </p:spTree>
    <p:extLst>
      <p:ext uri="{BB962C8B-B14F-4D97-AF65-F5344CB8AC3E}">
        <p14:creationId xmlns:p14="http://schemas.microsoft.com/office/powerpoint/2010/main" val="863434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9599"/>
            <a:ext cx="9143999" cy="7467599"/>
          </a:xfrm>
          <a:prstGeom prst="rect">
            <a:avLst/>
          </a:prstGeom>
        </p:spPr>
      </p:pic>
    </p:spTree>
    <p:extLst>
      <p:ext uri="{BB962C8B-B14F-4D97-AF65-F5344CB8AC3E}">
        <p14:creationId xmlns:p14="http://schemas.microsoft.com/office/powerpoint/2010/main" val="2835347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
            <a:ext cx="9448800" cy="6606937"/>
          </a:xfrm>
          <a:prstGeom prst="rect">
            <a:avLst/>
          </a:prstGeom>
        </p:spPr>
        <p:txBody>
          <a:bodyPr wrap="square">
            <a:spAutoFit/>
          </a:bodyPr>
          <a:lstStyle/>
          <a:p>
            <a:pPr lvl="1" algn="ctr">
              <a:spcBef>
                <a:spcPts val="490"/>
              </a:spcBef>
              <a:spcAft>
                <a:spcPts val="0"/>
              </a:spcAft>
              <a:buClr>
                <a:srgbClr val="00AEEF"/>
              </a:buClr>
              <a:buSzPts val="1150"/>
              <a:tabLst>
                <a:tab pos="1015365" algn="l"/>
              </a:tabLst>
            </a:pPr>
            <a:r>
              <a:rPr lang="en-US" sz="3600" b="1" spc="-5"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3.4.</a:t>
            </a:r>
            <a:r>
              <a:rPr lang="vi-VN" sz="3600" b="1" spc="-5"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Huỳnh </a:t>
            </a:r>
            <a:r>
              <a:rPr lang="vi-VN" sz="3600" b="1" spc="-5"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Thúc Kháng (1876 –</a:t>
            </a:r>
            <a:r>
              <a:rPr lang="vi-VN" sz="3600" b="1" spc="-17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3600" b="1" spc="-5"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1947)</a:t>
            </a:r>
            <a:endParaRPr lang="en-US" sz="3600" b="1" spc="-5"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marL="548005" marR="90805" indent="179705" algn="just">
              <a:lnSpc>
                <a:spcPct val="120000"/>
              </a:lnSpc>
              <a:spcBef>
                <a:spcPts val="420"/>
              </a:spcBef>
              <a:spcAft>
                <a:spcPts val="0"/>
              </a:spcAft>
            </a:pP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Huỳnh Thúc Kháng tên thật là Huỳnh Hanh, tự Giới Sanh, hiệu Mính Viên, quê  ở làng Thạnh Bình (nay thuộc xã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Tiên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Cảnh, huyện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Tiên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Phước, tỉnh Quảng Nam). Ông đỗ giải Nguyên trong kì thi Hương (đứng đầu kì thi Hương) và đến năm 1904 đỗ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Tiến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sĩ trong kì thi</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Hội.Huỳnh</a:t>
            </a:r>
            <a:r>
              <a:rPr lang="vi-VN" sz="32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Thúc</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Kháng</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không</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ra</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làm</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quan</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mà</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dấn</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thân</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vào</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các</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hoạt</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động</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yêu</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nước diễn</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ra</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sôi</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nổi</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đầu</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thế</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kỉ</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XX.</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Ông</a:t>
            </a:r>
            <a:r>
              <a:rPr lang="vi-VN" sz="3200" spc="-2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cùng</a:t>
            </a:r>
            <a:r>
              <a:rPr lang="vi-VN" sz="3200" spc="-2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với</a:t>
            </a:r>
            <a:r>
              <a:rPr lang="vi-VN" sz="3200" spc="-2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các</a:t>
            </a:r>
            <a:r>
              <a:rPr lang="vi-VN" sz="3200" spc="-2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chí</a:t>
            </a:r>
            <a:r>
              <a:rPr lang="vi-VN" sz="3200" spc="-2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sĩ</a:t>
            </a:r>
            <a:r>
              <a:rPr lang="vi-VN" sz="3200" spc="-2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yêu</a:t>
            </a:r>
            <a:r>
              <a:rPr lang="vi-VN" sz="3200" spc="-2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nước</a:t>
            </a:r>
            <a:r>
              <a:rPr lang="vi-VN" sz="3200" spc="-2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đã</a:t>
            </a:r>
            <a:r>
              <a:rPr lang="vi-VN" sz="3200" spc="-2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khởi</a:t>
            </a:r>
            <a:r>
              <a:rPr lang="vi-VN" sz="3200" spc="-2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xướng,</a:t>
            </a:r>
            <a:r>
              <a:rPr lang="vi-VN" sz="3200" spc="-2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lãnh đạo</a:t>
            </a:r>
            <a:r>
              <a:rPr lang="vi-VN" sz="3200" spc="-3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phong</a:t>
            </a:r>
            <a:r>
              <a:rPr lang="vi-VN" sz="3200" spc="-3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trào</a:t>
            </a:r>
            <a:r>
              <a:rPr lang="vi-VN" sz="3200" spc="-3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Duy</a:t>
            </a:r>
            <a:r>
              <a:rPr lang="vi-VN" sz="3200" spc="-5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Tân</a:t>
            </a:r>
            <a:r>
              <a:rPr lang="vi-VN" sz="3200" spc="-3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ở</a:t>
            </a:r>
            <a:r>
              <a:rPr lang="vi-VN" sz="3200" spc="-3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Quảng</a:t>
            </a:r>
            <a:r>
              <a:rPr lang="vi-VN" sz="3200" spc="-3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Nam,</a:t>
            </a:r>
            <a:r>
              <a:rPr lang="vi-VN" sz="3200" spc="-3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sau</a:t>
            </a:r>
            <a:r>
              <a:rPr lang="vi-VN" sz="3200" spc="-3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đó</a:t>
            </a:r>
            <a:r>
              <a:rPr lang="vi-VN" sz="3200" spc="-3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lan</a:t>
            </a:r>
            <a:r>
              <a:rPr lang="vi-VN" sz="3200" spc="-3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rộng</a:t>
            </a:r>
            <a:r>
              <a:rPr lang="vi-VN" sz="3200" spc="-3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ra</a:t>
            </a:r>
            <a:r>
              <a:rPr lang="vi-VN" sz="3200" spc="-3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cả</a:t>
            </a:r>
            <a:r>
              <a:rPr lang="vi-VN" sz="3200" spc="-3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nước.</a:t>
            </a:r>
            <a:r>
              <a:rPr lang="vi-VN" sz="3200" spc="-3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7598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4579"/>
            <a:ext cx="9144000" cy="6541021"/>
          </a:xfrm>
          <a:prstGeom prst="rect">
            <a:avLst/>
          </a:prstGeom>
        </p:spPr>
        <p:txBody>
          <a:bodyPr wrap="square">
            <a:spAutoFit/>
          </a:bodyPr>
          <a:lstStyle/>
          <a:p>
            <a:pPr marL="548005" marR="90805" indent="179705" algn="just">
              <a:lnSpc>
                <a:spcPct val="120000"/>
              </a:lnSpc>
              <a:spcBef>
                <a:spcPts val="420"/>
              </a:spcBef>
              <a:spcAft>
                <a:spcPts val="0"/>
              </a:spcAft>
            </a:pP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Huỳnh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Thúc </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Năm</a:t>
            </a:r>
            <a:r>
              <a:rPr lang="vi-VN" sz="3200" spc="-3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1908,</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ông bị thực dân Pháp bắt và đày đi Côn Đảo suốt 13 năm. Năm 1921, ông được trả tự do. Năm 1926, ông trúng cử Dân biểu và được bầu làm Viện trưởng Viện Dân biểu Trung</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kỳ</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và</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kiên</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quyết</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đấu</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tranh</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công</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khai</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đòi</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thực</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dân</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Pháp</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phải</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cải</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cách</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dân</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chủ, bảo vệ quyền lợi dân tộc. Năm 1927, ông lập ra nhà in và báo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Tiếng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Dân, tờ báo quốc ngữ đầu tiên ở miền</a:t>
            </a:r>
            <a:r>
              <a:rPr lang="vi-VN" sz="3200" spc="-2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Trung, có vai trò lớn trong việc công khai nói lên tiếng nói của người Việt Nam yêu chuộng hoà bình, độc lập, tự do và tự</a:t>
            </a:r>
            <a:r>
              <a:rPr lang="vi-VN" sz="3200" spc="-8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chủ</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185017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9220200" cy="6592574"/>
          </a:xfrm>
          <a:prstGeom prst="rect">
            <a:avLst/>
          </a:prstGeom>
        </p:spPr>
        <p:txBody>
          <a:bodyPr wrap="square">
            <a:spAutoFit/>
          </a:bodyPr>
          <a:lstStyle/>
          <a:p>
            <a:pPr marL="548005" marR="90805" indent="179705" algn="just">
              <a:lnSpc>
                <a:spcPct val="120000"/>
              </a:lnSpc>
              <a:spcBef>
                <a:spcPts val="140"/>
              </a:spcBef>
              <a:spcAft>
                <a:spcPts val="0"/>
              </a:spcAft>
            </a:pP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Cách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mạng tháng Tám năm 1945 thành công, Chủ tịch Hồ Chí Minh đã mời ông tham gia nội các Chính phủ và kiêm nhiệm nhiều chức vụ. Tháng 5/1946, khi Chủ tịch Hồ Chí Minh sang thăm Pháp, ông được giao giữ chức Quyền Chủ tịch nước. Với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cương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vị </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này,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ông đã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tham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gia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giải quyết nhiều công việc,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góp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phần quan trọng điều</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hành</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bộ</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máy</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Nhà</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nước,</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chủ</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toạ</a:t>
            </a:r>
            <a:r>
              <a:rPr lang="vi-VN" sz="32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các</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phiên</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họp</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của</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Hội</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đồng</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Chính</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phủ,</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chỉ</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đạo giải quyết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kịp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thời những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vấn đề về đối nội và đối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ngoại theo phương châm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“Dĩ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bất biến,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ứng vạn</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biến”.</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01990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9372600" cy="7085529"/>
          </a:xfrm>
          <a:prstGeom prst="rect">
            <a:avLst/>
          </a:prstGeom>
        </p:spPr>
        <p:txBody>
          <a:bodyPr wrap="square">
            <a:spAutoFit/>
          </a:bodyPr>
          <a:lstStyle/>
          <a:p>
            <a:pPr marL="548005" marR="93345" indent="179705" algn="just">
              <a:lnSpc>
                <a:spcPct val="120000"/>
              </a:lnSpc>
              <a:spcBef>
                <a:spcPts val="145"/>
              </a:spcBef>
            </a:pP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Khi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cuộc kháng chiến toàn quốc bùng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nổ năm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1946,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Chủ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tịch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Hồ Chí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Minh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cử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ông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làm Đặc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phái viên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của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Chính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phủ đi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kinh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lí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miền </a:t>
            </a:r>
            <a:r>
              <a:rPr lang="vi-VN" sz="36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Trung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để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giải thích đường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lối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kháng chiến,</a:t>
            </a:r>
            <a:r>
              <a:rPr lang="vi-VN" sz="36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kêu</a:t>
            </a:r>
            <a:r>
              <a:rPr lang="vi-VN" sz="36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gọi</a:t>
            </a:r>
            <a:r>
              <a:rPr lang="vi-VN" sz="36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toàn</a:t>
            </a:r>
            <a:r>
              <a:rPr lang="vi-VN" sz="36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dân</a:t>
            </a:r>
            <a:r>
              <a:rPr lang="vi-VN" sz="36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ủng</a:t>
            </a:r>
            <a:r>
              <a:rPr lang="vi-VN" sz="36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hộ</a:t>
            </a:r>
            <a:r>
              <a:rPr lang="vi-VN" sz="36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Chính</a:t>
            </a:r>
            <a:r>
              <a:rPr lang="vi-VN" sz="36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phủ,</a:t>
            </a:r>
            <a:r>
              <a:rPr lang="vi-VN" sz="36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ủng</a:t>
            </a:r>
            <a:r>
              <a:rPr lang="vi-VN" sz="36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hộ</a:t>
            </a:r>
            <a:r>
              <a:rPr lang="vi-VN" sz="36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cách</a:t>
            </a:r>
            <a:r>
              <a:rPr lang="vi-VN" sz="36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mạng.</a:t>
            </a:r>
            <a:r>
              <a:rPr lang="vi-VN" sz="36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Ngày</a:t>
            </a:r>
            <a:r>
              <a:rPr lang="vi-VN" sz="36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21/4/1947,</a:t>
            </a:r>
            <a:r>
              <a:rPr lang="vi-VN" sz="36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trong chuyến</a:t>
            </a:r>
            <a:r>
              <a:rPr lang="vi-VN" sz="36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kinh</a:t>
            </a:r>
            <a:r>
              <a:rPr lang="vi-VN" sz="36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lí</a:t>
            </a:r>
            <a:r>
              <a:rPr lang="vi-VN" sz="36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miền</a:t>
            </a:r>
            <a:r>
              <a:rPr lang="vi-VN" sz="3600" spc="-8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Trung,</a:t>
            </a:r>
            <a:r>
              <a:rPr lang="vi-VN" sz="36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do</a:t>
            </a:r>
            <a:r>
              <a:rPr lang="vi-VN" sz="36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tuổi</a:t>
            </a:r>
            <a:r>
              <a:rPr lang="vi-VN" sz="36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cao,</a:t>
            </a:r>
            <a:r>
              <a:rPr lang="vi-VN" sz="36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sức</a:t>
            </a:r>
            <a:r>
              <a:rPr lang="vi-VN" sz="36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yếu</a:t>
            </a:r>
            <a:r>
              <a:rPr lang="vi-VN" sz="36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và</a:t>
            </a:r>
            <a:r>
              <a:rPr lang="vi-VN" sz="36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lâm</a:t>
            </a:r>
            <a:r>
              <a:rPr lang="vi-VN" sz="36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bệnh</a:t>
            </a:r>
            <a:r>
              <a:rPr lang="vi-VN" sz="36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nặng,</a:t>
            </a:r>
            <a:r>
              <a:rPr lang="vi-VN" sz="36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Huỳnh</a:t>
            </a:r>
            <a:r>
              <a:rPr lang="vi-VN" sz="3600" spc="-8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Thúc</a:t>
            </a:r>
            <a:r>
              <a:rPr lang="vi-VN" sz="36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Kháng</a:t>
            </a:r>
            <a:r>
              <a:rPr lang="en-US" sz="3600" spc="-1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qua đời tại tỉnh Quảng Ngãi trong niềm tiếc thương vô hạn của đồng bào, cán</a:t>
            </a:r>
            <a:r>
              <a:rPr lang="vi-VN" sz="3600" spc="-1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bộ, chiến sĩ cả</a:t>
            </a:r>
            <a:r>
              <a:rPr lang="vi-VN" sz="3600" spc="-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nước.</a:t>
            </a:r>
            <a:endParaRPr lang="en-US" sz="3600" dirty="0">
              <a:latin typeface="Times New Roman" panose="02020603050405020304" pitchFamily="18" charset="0"/>
              <a:ea typeface="Arial" panose="020B0604020202020204" pitchFamily="34" charset="0"/>
              <a:cs typeface="Times New Roman" panose="02020603050405020304" pitchFamily="18" charset="0"/>
            </a:endParaRPr>
          </a:p>
          <a:p>
            <a:pPr marL="548005" marR="93345" indent="179705" algn="just">
              <a:lnSpc>
                <a:spcPct val="120000"/>
              </a:lnSpc>
              <a:spcBef>
                <a:spcPts val="145"/>
              </a:spcBef>
              <a:spcAft>
                <a:spcPts val="0"/>
              </a:spcAft>
            </a:pPr>
            <a:endParaRPr lang="en-US"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83929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8763000" cy="5410712"/>
          </a:xfrm>
          <a:prstGeom prst="rect">
            <a:avLst/>
          </a:prstGeom>
        </p:spPr>
        <p:txBody>
          <a:bodyPr wrap="square">
            <a:spAutoFit/>
          </a:bodyPr>
          <a:lstStyle/>
          <a:p>
            <a:pPr marL="440055" indent="179705" algn="just">
              <a:lnSpc>
                <a:spcPct val="120000"/>
              </a:lnSpc>
              <a:spcBef>
                <a:spcPts val="145"/>
              </a:spcBef>
              <a:spcAft>
                <a:spcPts val="0"/>
              </a:spcAft>
            </a:pP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Đánh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giá về công lao của Huỳnh Thúc Kháng, Chủ tịch Hồ Chí Minh đã viết: </a:t>
            </a:r>
            <a:r>
              <a:rPr lang="vi-VN" sz="36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“Cụ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Huỳnh là người giàu sang không làm</a:t>
            </a:r>
            <a:r>
              <a:rPr lang="vi-VN" sz="3600" spc="-10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xiêu lòng, nghèo khó không làm nản chí, oai vũ không làm sờn gan. Cả đời cụ Huỳnh không cần danh vị, không cần lợi lộc, không thèm làm giàu. Cả đời cụ Huỳnh chỉ phấn đấu cho dân được tự do, nước được độc</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lập,…”</a:t>
            </a:r>
            <a:endParaRPr lang="en-US" sz="36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07806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0" y="0"/>
            <a:ext cx="8915400" cy="6858000"/>
            <a:chOff x="6" y="6"/>
            <a:chExt cx="4005" cy="2596"/>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 y="6"/>
              <a:ext cx="4005" cy="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a:spLocks/>
            </p:cNvSpPr>
            <p:nvPr/>
          </p:nvSpPr>
          <p:spPr bwMode="auto">
            <a:xfrm>
              <a:off x="6" y="6"/>
              <a:ext cx="4005" cy="2596"/>
            </a:xfrm>
            <a:custGeom>
              <a:avLst/>
              <a:gdLst>
                <a:gd name="T0" fmla="+- 0 111 6"/>
                <a:gd name="T1" fmla="*/ T0 w 4005"/>
                <a:gd name="T2" fmla="+- 0 6 6"/>
                <a:gd name="T3" fmla="*/ 6 h 2596"/>
                <a:gd name="T4" fmla="+- 0 70 6"/>
                <a:gd name="T5" fmla="*/ T4 w 4005"/>
                <a:gd name="T6" fmla="+- 0 14 6"/>
                <a:gd name="T7" fmla="*/ 14 h 2596"/>
                <a:gd name="T8" fmla="+- 0 37 6"/>
                <a:gd name="T9" fmla="*/ T8 w 4005"/>
                <a:gd name="T10" fmla="+- 0 37 6"/>
                <a:gd name="T11" fmla="*/ 37 h 2596"/>
                <a:gd name="T12" fmla="+- 0 14 6"/>
                <a:gd name="T13" fmla="*/ T12 w 4005"/>
                <a:gd name="T14" fmla="+- 0 70 6"/>
                <a:gd name="T15" fmla="*/ 70 h 2596"/>
                <a:gd name="T16" fmla="+- 0 6 6"/>
                <a:gd name="T17" fmla="*/ T16 w 4005"/>
                <a:gd name="T18" fmla="+- 0 111 6"/>
                <a:gd name="T19" fmla="*/ 111 h 2596"/>
                <a:gd name="T20" fmla="+- 0 6 6"/>
                <a:gd name="T21" fmla="*/ T20 w 4005"/>
                <a:gd name="T22" fmla="+- 0 2497 6"/>
                <a:gd name="T23" fmla="*/ 2497 h 2596"/>
                <a:gd name="T24" fmla="+- 0 14 6"/>
                <a:gd name="T25" fmla="*/ T24 w 4005"/>
                <a:gd name="T26" fmla="+- 0 2537 6"/>
                <a:gd name="T27" fmla="*/ 2537 h 2596"/>
                <a:gd name="T28" fmla="+- 0 37 6"/>
                <a:gd name="T29" fmla="*/ T28 w 4005"/>
                <a:gd name="T30" fmla="+- 0 2571 6"/>
                <a:gd name="T31" fmla="*/ 2571 h 2596"/>
                <a:gd name="T32" fmla="+- 0 70 6"/>
                <a:gd name="T33" fmla="*/ T32 w 4005"/>
                <a:gd name="T34" fmla="+- 0 2593 6"/>
                <a:gd name="T35" fmla="*/ 2593 h 2596"/>
                <a:gd name="T36" fmla="+- 0 111 6"/>
                <a:gd name="T37" fmla="*/ T36 w 4005"/>
                <a:gd name="T38" fmla="+- 0 2601 6"/>
                <a:gd name="T39" fmla="*/ 2601 h 2596"/>
                <a:gd name="T40" fmla="+- 0 3906 6"/>
                <a:gd name="T41" fmla="*/ T40 w 4005"/>
                <a:gd name="T42" fmla="+- 0 2601 6"/>
                <a:gd name="T43" fmla="*/ 2601 h 2596"/>
                <a:gd name="T44" fmla="+- 0 3947 6"/>
                <a:gd name="T45" fmla="*/ T44 w 4005"/>
                <a:gd name="T46" fmla="+- 0 2593 6"/>
                <a:gd name="T47" fmla="*/ 2593 h 2596"/>
                <a:gd name="T48" fmla="+- 0 3980 6"/>
                <a:gd name="T49" fmla="*/ T48 w 4005"/>
                <a:gd name="T50" fmla="+- 0 2571 6"/>
                <a:gd name="T51" fmla="*/ 2571 h 2596"/>
                <a:gd name="T52" fmla="+- 0 4002 6"/>
                <a:gd name="T53" fmla="*/ T52 w 4005"/>
                <a:gd name="T54" fmla="+- 0 2537 6"/>
                <a:gd name="T55" fmla="*/ 2537 h 2596"/>
                <a:gd name="T56" fmla="+- 0 4010 6"/>
                <a:gd name="T57" fmla="*/ T56 w 4005"/>
                <a:gd name="T58" fmla="+- 0 2497 6"/>
                <a:gd name="T59" fmla="*/ 2497 h 2596"/>
                <a:gd name="T60" fmla="+- 0 4010 6"/>
                <a:gd name="T61" fmla="*/ T60 w 4005"/>
                <a:gd name="T62" fmla="+- 0 111 6"/>
                <a:gd name="T63" fmla="*/ 111 h 2596"/>
                <a:gd name="T64" fmla="+- 0 4002 6"/>
                <a:gd name="T65" fmla="*/ T64 w 4005"/>
                <a:gd name="T66" fmla="+- 0 70 6"/>
                <a:gd name="T67" fmla="*/ 70 h 2596"/>
                <a:gd name="T68" fmla="+- 0 3980 6"/>
                <a:gd name="T69" fmla="*/ T68 w 4005"/>
                <a:gd name="T70" fmla="+- 0 37 6"/>
                <a:gd name="T71" fmla="*/ 37 h 2596"/>
                <a:gd name="T72" fmla="+- 0 3947 6"/>
                <a:gd name="T73" fmla="*/ T72 w 4005"/>
                <a:gd name="T74" fmla="+- 0 14 6"/>
                <a:gd name="T75" fmla="*/ 14 h 2596"/>
                <a:gd name="T76" fmla="+- 0 3906 6"/>
                <a:gd name="T77" fmla="*/ T76 w 4005"/>
                <a:gd name="T78" fmla="+- 0 6 6"/>
                <a:gd name="T79" fmla="*/ 6 h 2596"/>
                <a:gd name="T80" fmla="+- 0 111 6"/>
                <a:gd name="T81" fmla="*/ T80 w 4005"/>
                <a:gd name="T82" fmla="+- 0 6 6"/>
                <a:gd name="T83" fmla="*/ 6 h 25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005" h="2596">
                  <a:moveTo>
                    <a:pt x="105" y="0"/>
                  </a:moveTo>
                  <a:lnTo>
                    <a:pt x="64" y="8"/>
                  </a:lnTo>
                  <a:lnTo>
                    <a:pt x="31" y="31"/>
                  </a:lnTo>
                  <a:lnTo>
                    <a:pt x="8" y="64"/>
                  </a:lnTo>
                  <a:lnTo>
                    <a:pt x="0" y="105"/>
                  </a:lnTo>
                  <a:lnTo>
                    <a:pt x="0" y="2491"/>
                  </a:lnTo>
                  <a:lnTo>
                    <a:pt x="8" y="2531"/>
                  </a:lnTo>
                  <a:lnTo>
                    <a:pt x="31" y="2565"/>
                  </a:lnTo>
                  <a:lnTo>
                    <a:pt x="64" y="2587"/>
                  </a:lnTo>
                  <a:lnTo>
                    <a:pt x="105" y="2595"/>
                  </a:lnTo>
                  <a:lnTo>
                    <a:pt x="3900" y="2595"/>
                  </a:lnTo>
                  <a:lnTo>
                    <a:pt x="3941" y="2587"/>
                  </a:lnTo>
                  <a:lnTo>
                    <a:pt x="3974" y="2565"/>
                  </a:lnTo>
                  <a:lnTo>
                    <a:pt x="3996" y="2531"/>
                  </a:lnTo>
                  <a:lnTo>
                    <a:pt x="4004" y="2491"/>
                  </a:lnTo>
                  <a:lnTo>
                    <a:pt x="4004" y="105"/>
                  </a:lnTo>
                  <a:lnTo>
                    <a:pt x="3996" y="64"/>
                  </a:lnTo>
                  <a:lnTo>
                    <a:pt x="3974" y="31"/>
                  </a:lnTo>
                  <a:lnTo>
                    <a:pt x="3941" y="8"/>
                  </a:lnTo>
                  <a:lnTo>
                    <a:pt x="3900" y="0"/>
                  </a:lnTo>
                  <a:lnTo>
                    <a:pt x="105" y="0"/>
                  </a:lnTo>
                  <a:close/>
                </a:path>
              </a:pathLst>
            </a:custGeom>
            <a:noFill/>
            <a:ln w="7861">
              <a:solidFill>
                <a:srgbClr val="00AEE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574256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81320"/>
            <a:ext cx="7270581" cy="646331"/>
          </a:xfrm>
          <a:prstGeom prst="rect">
            <a:avLst/>
          </a:prstGeom>
        </p:spPr>
        <p:txBody>
          <a:bodyPr wrap="none">
            <a:spAutoFit/>
          </a:bodyPr>
          <a:lstStyle/>
          <a:p>
            <a:pPr lvl="0" algn="r">
              <a:spcBef>
                <a:spcPts val="735"/>
              </a:spcBef>
              <a:spcAft>
                <a:spcPts val="0"/>
              </a:spcAft>
              <a:buClr>
                <a:srgbClr val="00AEEF"/>
              </a:buClr>
              <a:buSzPts val="1150"/>
              <a:tabLst>
                <a:tab pos="785495" algn="l"/>
              </a:tabLst>
            </a:pPr>
            <a:r>
              <a:rPr lang="en-US" sz="3600" b="1" spc="-5"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1</a:t>
            </a:r>
            <a:r>
              <a:rPr lang="en-US" sz="3600" b="1" spc="-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r>
              <a:rPr lang="vi-VN" sz="3600" b="1" spc="-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Khái </a:t>
            </a:r>
            <a:r>
              <a:rPr lang="vi-VN" sz="3600" b="1" spc="-5"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niệm danh nhân Quảng</a:t>
            </a:r>
            <a:r>
              <a:rPr lang="vi-VN" sz="3600" b="1" spc="5"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vi-VN" sz="3600" b="1" spc="-5"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Nam</a:t>
            </a:r>
            <a:endParaRPr lang="en-US" sz="3600" b="1" spc="-5"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381000" y="838200"/>
            <a:ext cx="8305800" cy="1754326"/>
          </a:xfrm>
          <a:prstGeom prst="rect">
            <a:avLst/>
          </a:prstGeom>
        </p:spPr>
        <p:txBody>
          <a:bodyPr wrap="square">
            <a:spAutoFit/>
          </a:bodyPr>
          <a:lstStyle/>
          <a:p>
            <a:r>
              <a:rPr lang="en-US" sz="36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D</a:t>
            </a:r>
            <a:r>
              <a:rPr lang="vi-VN" sz="360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anh </a:t>
            </a:r>
            <a:r>
              <a:rPr lang="vi-VN" sz="36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nhân Quảng Nam trong lịch sử là những người như thế nào? Họ đã có những đóng góp gì cho quê hương và đất nước?</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2590800"/>
            <a:ext cx="8991600" cy="4081117"/>
          </a:xfrm>
          <a:prstGeom prst="rect">
            <a:avLst/>
          </a:prstGeom>
        </p:spPr>
        <p:txBody>
          <a:bodyPr wrap="square">
            <a:spAutoFit/>
          </a:bodyPr>
          <a:lstStyle/>
          <a:p>
            <a:pPr marL="441325" marR="196850" indent="179705" algn="just">
              <a:lnSpc>
                <a:spcPct val="120000"/>
              </a:lnSpc>
              <a:spcBef>
                <a:spcPts val="415"/>
              </a:spcBef>
              <a:spcAft>
                <a:spcPts val="0"/>
              </a:spcAft>
            </a:pP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Danh nhân Quảng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Nam là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người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nổi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tiếng, được sinh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ra ở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Quảng Nam,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có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tiểu sử tương</a:t>
            </a:r>
            <a:r>
              <a:rPr lang="vi-VN" sz="3600" spc="-8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đối</a:t>
            </a:r>
            <a:r>
              <a:rPr lang="vi-VN" sz="36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rõ</a:t>
            </a:r>
            <a:r>
              <a:rPr lang="vi-VN" sz="36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ràng,</a:t>
            </a:r>
            <a:r>
              <a:rPr lang="vi-VN" sz="36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có</a:t>
            </a:r>
            <a:r>
              <a:rPr lang="vi-VN" sz="36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cống</a:t>
            </a:r>
            <a:r>
              <a:rPr lang="vi-VN" sz="36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hiến</a:t>
            </a:r>
            <a:r>
              <a:rPr lang="vi-VN" sz="3600" spc="-8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nổi</a:t>
            </a:r>
            <a:r>
              <a:rPr lang="vi-VN" sz="36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bật,</a:t>
            </a:r>
            <a:r>
              <a:rPr lang="vi-VN" sz="36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có</a:t>
            </a:r>
            <a:r>
              <a:rPr lang="vi-VN" sz="36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ảnh</a:t>
            </a:r>
            <a:r>
              <a:rPr lang="vi-VN" sz="36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hưởng</a:t>
            </a:r>
            <a:r>
              <a:rPr lang="vi-VN" sz="36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rộng</a:t>
            </a:r>
            <a:r>
              <a:rPr lang="vi-VN" sz="3600" spc="-8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lớn</a:t>
            </a:r>
            <a:r>
              <a:rPr lang="vi-VN" sz="36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trong</a:t>
            </a:r>
            <a:r>
              <a:rPr lang="vi-VN" sz="36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cộng</a:t>
            </a:r>
            <a:r>
              <a:rPr lang="vi-VN" sz="36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đồng,</a:t>
            </a:r>
            <a:r>
              <a:rPr lang="vi-VN" sz="36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được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cộng đồng thừa nhận, kính trọng, khâm phục, noi theo và được lưu truyền trong lịch</a:t>
            </a:r>
            <a:r>
              <a:rPr lang="vi-VN" sz="36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sử.</a:t>
            </a:r>
            <a:endParaRPr lang="en-US" sz="36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5902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Tree>
    <p:extLst>
      <p:ext uri="{BB962C8B-B14F-4D97-AF65-F5344CB8AC3E}">
        <p14:creationId xmlns:p14="http://schemas.microsoft.com/office/powerpoint/2010/main" val="4185287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6740307"/>
          </a:xfrm>
          <a:prstGeom prst="rect">
            <a:avLst/>
          </a:prstGeom>
        </p:spPr>
        <p:txBody>
          <a:bodyPr wrap="square">
            <a:spAutoFit/>
          </a:bodyPr>
          <a:lstStyle/>
          <a:p>
            <a:pPr marL="615315" indent="-284480" algn="ctr">
              <a:spcBef>
                <a:spcPts val="495"/>
              </a:spcBef>
              <a:spcAft>
                <a:spcPts val="0"/>
              </a:spcAft>
            </a:pPr>
            <a:r>
              <a:rPr lang="en-US" sz="36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3.5.</a:t>
            </a:r>
            <a:r>
              <a:rPr lang="vi-VN" sz="36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Võ </a:t>
            </a:r>
            <a:r>
              <a:rPr lang="vi-VN"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Chí Công (1912 – 2011)</a:t>
            </a:r>
            <a:endPar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r>
              <a:rPr lang="en-US"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Võ</a:t>
            </a:r>
            <a:r>
              <a:rPr lang="vi-VN" sz="3600" spc="-9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Chí</a:t>
            </a:r>
            <a:r>
              <a:rPr lang="vi-VN" sz="36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Công</a:t>
            </a:r>
            <a:r>
              <a:rPr lang="vi-VN" sz="36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tên</a:t>
            </a:r>
            <a:r>
              <a:rPr lang="vi-VN" sz="36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khai</a:t>
            </a:r>
            <a:r>
              <a:rPr lang="vi-VN" sz="36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sinh</a:t>
            </a:r>
            <a:r>
              <a:rPr lang="vi-VN" sz="36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là</a:t>
            </a:r>
            <a:r>
              <a:rPr lang="vi-VN" sz="36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Võ</a:t>
            </a:r>
            <a:r>
              <a:rPr lang="vi-VN" sz="3600" spc="-11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Toàn</a:t>
            </a:r>
            <a:r>
              <a:rPr lang="vi-VN" sz="36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sinh</a:t>
            </a:r>
            <a:r>
              <a:rPr lang="vi-VN" sz="36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năm</a:t>
            </a:r>
            <a:r>
              <a:rPr lang="vi-VN" sz="36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1912</a:t>
            </a:r>
            <a:r>
              <a:rPr lang="vi-VN" sz="36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trong</a:t>
            </a:r>
            <a:r>
              <a:rPr lang="vi-VN" sz="36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một</a:t>
            </a:r>
            <a:r>
              <a:rPr lang="vi-VN" sz="36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gia</a:t>
            </a:r>
            <a:r>
              <a:rPr lang="vi-VN" sz="36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đình</a:t>
            </a:r>
            <a:r>
              <a:rPr lang="vi-VN" sz="36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giàu</a:t>
            </a:r>
            <a:r>
              <a:rPr lang="vi-VN" sz="3600" spc="-9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truyền thống yêu nước tại xã </a:t>
            </a:r>
            <a:r>
              <a:rPr lang="vi-VN" sz="36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Tam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Xuân 1, huyện Núi Thành, tỉnh Quảng Nam. Ông sớm giác</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ngộ</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cách</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mạng</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và</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tích</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cực</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hoạt</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động</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phong</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trào</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thanh</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niên.</a:t>
            </a:r>
            <a:r>
              <a:rPr lang="vi-VN" sz="36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Tháng</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5/1935,</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ông được kết nạp vào Đảng Cộng sản Đông Dương (nay là Đảng Cộng sản Việt Nam</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a:t>
            </a:r>
            <a:r>
              <a:rPr lang="en-US"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Năm 1943, ông bị địch bắt kết án tù chung thân, sau giảm xuống 25 năm tù và đày đi nhà tù Buôn Ma</a:t>
            </a:r>
            <a:r>
              <a:rPr lang="vi-VN" sz="36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Thuột.</a:t>
            </a:r>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1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3120"/>
            <a:ext cx="9144000" cy="6394251"/>
          </a:xfrm>
          <a:prstGeom prst="rect">
            <a:avLst/>
          </a:prstGeom>
        </p:spPr>
        <p:txBody>
          <a:bodyPr wrap="square">
            <a:spAutoFit/>
          </a:bodyPr>
          <a:lstStyle/>
          <a:p>
            <a:pPr marL="548005" marR="95885" indent="179705" algn="just">
              <a:lnSpc>
                <a:spcPct val="118000"/>
              </a:lnSpc>
              <a:spcBef>
                <a:spcPts val="390"/>
              </a:spcBef>
              <a:spcAft>
                <a:spcPts val="0"/>
              </a:spcAft>
            </a:pPr>
            <a:r>
              <a:rPr lang="vi-VN" sz="35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Tháng</a:t>
            </a:r>
            <a:r>
              <a:rPr lang="vi-VN" sz="35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3</a:t>
            </a:r>
            <a:r>
              <a:rPr lang="vi-VN" sz="35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năm</a:t>
            </a:r>
            <a:r>
              <a:rPr lang="vi-VN" sz="3500" spc="-5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1945,</a:t>
            </a:r>
            <a:r>
              <a:rPr lang="vi-VN" sz="35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sau</a:t>
            </a:r>
            <a:r>
              <a:rPr lang="vi-VN" sz="3500" spc="-5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khi</a:t>
            </a:r>
            <a:r>
              <a:rPr lang="vi-VN" sz="35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được</a:t>
            </a:r>
            <a:r>
              <a:rPr lang="vi-VN" sz="3500" spc="-5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trả</a:t>
            </a:r>
            <a:r>
              <a:rPr lang="vi-VN" sz="35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tự</a:t>
            </a:r>
            <a:r>
              <a:rPr lang="vi-VN" sz="3500" spc="-5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do,</a:t>
            </a:r>
            <a:r>
              <a:rPr lang="vi-VN" sz="35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ông</a:t>
            </a:r>
            <a:r>
              <a:rPr lang="vi-VN" sz="3500" spc="-5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trở</a:t>
            </a:r>
            <a:r>
              <a:rPr lang="vi-VN" sz="35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về</a:t>
            </a:r>
            <a:r>
              <a:rPr lang="vi-VN" sz="3500" spc="-5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tham</a:t>
            </a:r>
            <a:r>
              <a:rPr lang="vi-VN" sz="35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gia</a:t>
            </a:r>
            <a:r>
              <a:rPr lang="vi-VN" sz="35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Uỷ</a:t>
            </a:r>
            <a:r>
              <a:rPr lang="vi-VN" sz="3500" spc="-5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ban</a:t>
            </a:r>
            <a:r>
              <a:rPr lang="vi-VN" sz="35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khởi</a:t>
            </a:r>
            <a:r>
              <a:rPr lang="vi-VN" sz="3500" spc="-5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nghĩa,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giành</a:t>
            </a:r>
            <a:r>
              <a:rPr lang="vi-VN" sz="35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chính</a:t>
            </a:r>
            <a:r>
              <a:rPr lang="vi-VN" sz="35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quyền</a:t>
            </a:r>
            <a:r>
              <a:rPr lang="vi-VN" sz="35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ở</a:t>
            </a:r>
            <a:r>
              <a:rPr lang="vi-VN" sz="35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Quảng</a:t>
            </a:r>
            <a:r>
              <a:rPr lang="vi-VN" sz="35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Nam</a:t>
            </a:r>
            <a:r>
              <a:rPr lang="vi-VN" sz="35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a:t>
            </a:r>
            <a:r>
              <a:rPr lang="vi-VN" sz="35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Đà</a:t>
            </a:r>
            <a:r>
              <a:rPr lang="vi-VN" sz="35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Nẵng</a:t>
            </a:r>
            <a:r>
              <a:rPr lang="vi-VN" sz="35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trong</a:t>
            </a:r>
            <a:r>
              <a:rPr lang="vi-VN" sz="35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Cách</a:t>
            </a:r>
            <a:r>
              <a:rPr lang="vi-VN" sz="35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mạng</a:t>
            </a:r>
            <a:r>
              <a:rPr lang="vi-VN" sz="35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tháng</a:t>
            </a:r>
            <a:r>
              <a:rPr lang="vi-VN" sz="35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Tám.</a:t>
            </a:r>
            <a:r>
              <a:rPr lang="vi-VN" sz="35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Sau</a:t>
            </a:r>
            <a:r>
              <a:rPr lang="vi-VN" sz="35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hiệp định Giơ-ne-vơ, với cương vị Phó Bí thư Trung ương Cục miền Nam, Bí thư khu uỷ kiêm Chính uỷ quân khu </a:t>
            </a:r>
            <a:r>
              <a:rPr lang="vi-VN" sz="3500" spc="-5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ông đã lãnh đạo quân dân Quảng Nam – Đà Nẵng lập nhiều chiến công vang dội, góp phần làm nên trang sử oai hùng trong cuộc kháng chiến chống đế quốc Mỹ xâm</a:t>
            </a:r>
            <a:r>
              <a:rPr lang="vi-VN" sz="35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5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lược</a:t>
            </a:r>
            <a:r>
              <a:rPr lang="vi-VN" sz="35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a:t>
            </a:r>
            <a:endParaRPr lang="en-US" sz="35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71070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3120"/>
            <a:ext cx="9372600" cy="6483954"/>
          </a:xfrm>
          <a:prstGeom prst="rect">
            <a:avLst/>
          </a:prstGeom>
        </p:spPr>
        <p:txBody>
          <a:bodyPr wrap="square">
            <a:spAutoFit/>
          </a:bodyPr>
          <a:lstStyle/>
          <a:p>
            <a:pPr marL="548005" marR="95885" indent="179705" algn="just">
              <a:lnSpc>
                <a:spcPct val="118000"/>
              </a:lnSpc>
              <a:spcBef>
                <a:spcPts val="240"/>
              </a:spcBef>
              <a:spcAft>
                <a:spcPts val="0"/>
              </a:spcAft>
            </a:pP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Sau</a:t>
            </a:r>
            <a:r>
              <a:rPr lang="vi-VN" sz="3200" spc="-7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ngày</a:t>
            </a:r>
            <a:r>
              <a:rPr lang="vi-VN" sz="32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thống</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nhất</a:t>
            </a:r>
            <a:r>
              <a:rPr lang="vi-VN" sz="32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đất</a:t>
            </a:r>
            <a:r>
              <a:rPr lang="vi-VN" sz="32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nước,</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Võ</a:t>
            </a:r>
            <a:r>
              <a:rPr lang="vi-VN" sz="32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Chí</a:t>
            </a:r>
            <a:r>
              <a:rPr lang="vi-VN" sz="32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Công</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được</a:t>
            </a:r>
            <a:r>
              <a:rPr lang="vi-VN" sz="3200" spc="-9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Trung</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ương</a:t>
            </a:r>
            <a:r>
              <a:rPr lang="vi-VN" sz="32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giao</a:t>
            </a:r>
            <a:r>
              <a:rPr lang="vi-VN" sz="32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nhiệm</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vụ</a:t>
            </a:r>
            <a:r>
              <a:rPr lang="vi-VN" sz="3200" spc="-7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phụ trách</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ngành</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nông</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nghiệp.</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Ông</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đề</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xuất</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với</a:t>
            </a:r>
            <a:r>
              <a:rPr lang="vi-VN" sz="3200" spc="-5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Trung</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ương</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và</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nhận</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trách</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nhiệm</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chỉ</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đạo dự thảo Chỉ thị số 100-CT/TW năm 1981 (còn gọi là Khoán 100), đề xuất với Trung ương</a:t>
            </a:r>
            <a:r>
              <a:rPr lang="vi-VN" sz="3200" spc="-5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và</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nhận</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trách</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nhiệm</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chỉ</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đạo</a:t>
            </a:r>
            <a:r>
              <a:rPr lang="vi-VN" sz="32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dự</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thảo</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Chỉ</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thị</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số</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100-CT/TW</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năm</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1981</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(còn</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gọi là Khoán 100) của Ban bí thư về khoán sản phẩm trong Hợp tác xã nông nghiệp. Chỉ</a:t>
            </a:r>
            <a:r>
              <a:rPr lang="vi-VN" sz="32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thị</a:t>
            </a:r>
            <a:r>
              <a:rPr lang="vi-VN" sz="32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có</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tính</a:t>
            </a:r>
            <a:r>
              <a:rPr lang="vi-VN" sz="32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đột</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phá</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và</a:t>
            </a:r>
            <a:r>
              <a:rPr lang="vi-VN" sz="32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làm</a:t>
            </a:r>
            <a:r>
              <a:rPr lang="vi-VN" sz="32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cơ</a:t>
            </a:r>
            <a:r>
              <a:rPr lang="vi-VN" sz="32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sở</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của</a:t>
            </a:r>
            <a:r>
              <a:rPr lang="vi-VN" sz="32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Nghị</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quyết</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10-NQ/TW</a:t>
            </a:r>
            <a:r>
              <a:rPr lang="vi-VN" sz="32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năm</a:t>
            </a:r>
            <a:r>
              <a:rPr lang="vi-VN" sz="32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1988</a:t>
            </a:r>
            <a:r>
              <a:rPr lang="vi-VN" sz="32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(còn</a:t>
            </a:r>
            <a:r>
              <a:rPr lang="vi-VN" sz="3200" spc="-3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gọi</a:t>
            </a:r>
            <a:r>
              <a:rPr lang="vi-VN" sz="32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là Khoán 10) về đổi mới cơ chế quản lí nông</a:t>
            </a:r>
            <a:r>
              <a:rPr lang="vi-VN" sz="32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nghiệp</a:t>
            </a:r>
            <a:r>
              <a:rPr lang="vi-VN" sz="32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440505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73120"/>
            <a:ext cx="9525000" cy="6574172"/>
          </a:xfrm>
          <a:prstGeom prst="rect">
            <a:avLst/>
          </a:prstGeom>
        </p:spPr>
        <p:txBody>
          <a:bodyPr wrap="square">
            <a:spAutoFit/>
          </a:bodyPr>
          <a:lstStyle/>
          <a:p>
            <a:pPr marL="548005" marR="96520" indent="179705" algn="just">
              <a:lnSpc>
                <a:spcPct val="118000"/>
              </a:lnSpc>
              <a:spcBef>
                <a:spcPts val="240"/>
              </a:spcBef>
              <a:spcAft>
                <a:spcPts val="0"/>
              </a:spcAft>
            </a:pP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Năm 1987, được bầu làm Chủ tịch Hội đồng Nhà nước, ông có những đóng góp quan</a:t>
            </a:r>
            <a:r>
              <a:rPr lang="vi-VN" sz="3600" spc="-2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trọng</a:t>
            </a:r>
            <a:r>
              <a:rPr lang="vi-VN" sz="3600" spc="-1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vào</a:t>
            </a:r>
            <a:r>
              <a:rPr lang="vi-VN" sz="3600" spc="-2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đổi</a:t>
            </a:r>
            <a:r>
              <a:rPr lang="vi-VN" sz="3600" spc="-1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mới</a:t>
            </a:r>
            <a:r>
              <a:rPr lang="vi-VN" sz="3600" spc="-2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hoạt</a:t>
            </a:r>
            <a:r>
              <a:rPr lang="vi-VN" sz="3600" spc="-1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động</a:t>
            </a:r>
            <a:r>
              <a:rPr lang="vi-VN" sz="3600" spc="-2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của</a:t>
            </a:r>
            <a:r>
              <a:rPr lang="vi-VN" sz="3600" spc="-1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Quốc</a:t>
            </a:r>
            <a:r>
              <a:rPr lang="vi-VN" sz="3600" spc="-2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hội,</a:t>
            </a:r>
            <a:r>
              <a:rPr lang="vi-VN" sz="3600" spc="-1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đặc</a:t>
            </a:r>
            <a:r>
              <a:rPr lang="vi-VN" sz="3600" spc="-2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biệt</a:t>
            </a:r>
            <a:r>
              <a:rPr lang="vi-VN" sz="3600" spc="-1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là</a:t>
            </a:r>
            <a:r>
              <a:rPr lang="vi-VN" sz="3600" spc="-2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công</a:t>
            </a:r>
            <a:r>
              <a:rPr lang="vi-VN" sz="3600" spc="-1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tác</a:t>
            </a:r>
            <a:r>
              <a:rPr lang="vi-VN" sz="3600" spc="-2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lập</a:t>
            </a:r>
            <a:r>
              <a:rPr lang="vi-VN" sz="3600" spc="-1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hiến</a:t>
            </a:r>
            <a:r>
              <a:rPr lang="vi-VN" sz="3600" spc="-2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và</a:t>
            </a:r>
            <a:r>
              <a:rPr lang="vi-VN" sz="3600" spc="-1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lập pháp.</a:t>
            </a:r>
            <a:r>
              <a:rPr lang="vi-VN" sz="3600" spc="-5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Hiến</a:t>
            </a:r>
            <a:r>
              <a:rPr lang="vi-VN" sz="3600" spc="-5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pháp</a:t>
            </a:r>
            <a:r>
              <a:rPr lang="vi-VN" sz="36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sửa</a:t>
            </a:r>
            <a:r>
              <a:rPr lang="vi-VN" sz="3600" spc="-5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đổi</a:t>
            </a:r>
            <a:r>
              <a:rPr lang="vi-VN" sz="36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năm</a:t>
            </a:r>
            <a:r>
              <a:rPr lang="vi-VN" sz="3600" spc="-5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1992</a:t>
            </a:r>
            <a:r>
              <a:rPr lang="vi-VN" sz="36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đánh</a:t>
            </a:r>
            <a:r>
              <a:rPr lang="vi-VN" sz="3600" spc="-5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dấu</a:t>
            </a:r>
            <a:r>
              <a:rPr lang="vi-VN" sz="36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mốc</a:t>
            </a:r>
            <a:r>
              <a:rPr lang="vi-VN" sz="3600" spc="-5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lịch</a:t>
            </a:r>
            <a:r>
              <a:rPr lang="vi-VN" sz="36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sử</a:t>
            </a:r>
            <a:r>
              <a:rPr lang="vi-VN" sz="3600" spc="-5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về</a:t>
            </a:r>
            <a:r>
              <a:rPr lang="vi-VN" sz="36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công</a:t>
            </a:r>
            <a:r>
              <a:rPr lang="vi-VN" sz="3600" spc="-5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cuộc</a:t>
            </a:r>
            <a:r>
              <a:rPr lang="vi-VN" sz="36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đổi</a:t>
            </a:r>
            <a:r>
              <a:rPr lang="vi-VN" sz="3600" spc="-5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mới</a:t>
            </a:r>
            <a:r>
              <a:rPr lang="vi-VN" sz="3600" spc="-45"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toàn diện đất nước có sự đóng góp rất quan trọng của</a:t>
            </a:r>
            <a:r>
              <a:rPr lang="vi-VN" sz="3600" spc="-5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ông.Từ năm 1991, ông làm cố vấn Ban Chấp hành Trung ương Đảng khoá VII và khoá VIII. Ông mất ngày 8 tháng 9 năm 2011 tại Thành phố Hồ Chí Minh.</a:t>
            </a:r>
            <a:endParaRPr lang="en-US" sz="36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41206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915400" cy="6186309"/>
          </a:xfrm>
          <a:prstGeom prst="rect">
            <a:avLst/>
          </a:prstGeom>
        </p:spPr>
        <p:txBody>
          <a:bodyPr wrap="square">
            <a:spAutoFit/>
          </a:bodyPr>
          <a:lstStyle/>
          <a:p>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Suốt</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cuộc</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đời</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hoạt</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động</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cách</a:t>
            </a:r>
            <a:r>
              <a:rPr lang="vi-VN" sz="36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mạng,</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Võ</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Chí</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Công</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là</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người</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có</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tầm</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nhìn</a:t>
            </a:r>
            <a:r>
              <a:rPr lang="vi-VN" sz="36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chiến</a:t>
            </a:r>
            <a:r>
              <a:rPr lang="vi-VN" sz="36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lược,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vững vàng trước những biến động của thời cuộc, nhạy bén với cái mới,... Ông đã nghiên cứu và đề xuất những vấn đề lớn đối với sự nghiệp bảo vệ, xây dựng và phát triển đất nước. Ông là một nhà lãnh đạo không chỉ được nhân dân quý </a:t>
            </a:r>
            <a:r>
              <a:rPr lang="vi-VN" sz="3600" spc="1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trọng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trong kháng chiến, trong xây dựng, đổi mới phát triển đất nước mà còn là người có phẩm chất đạo đức trong sáng, đức tính giản dị, khiêm</a:t>
            </a:r>
            <a:r>
              <a:rPr lang="vi-VN" sz="3600" spc="1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nhường</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92611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238972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7376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04800"/>
            <a:ext cx="8991600" cy="7162799"/>
          </a:xfrm>
          <a:prstGeom prst="rect">
            <a:avLst/>
          </a:prstGeom>
        </p:spPr>
      </p:pic>
    </p:spTree>
    <p:extLst>
      <p:ext uri="{BB962C8B-B14F-4D97-AF65-F5344CB8AC3E}">
        <p14:creationId xmlns:p14="http://schemas.microsoft.com/office/powerpoint/2010/main" val="640068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11"/>
          <p:cNvSpPr>
            <a:spLocks noChangeArrowheads="1" noChangeShapeType="1" noTextEdit="1"/>
          </p:cNvSpPr>
          <p:nvPr/>
        </p:nvSpPr>
        <p:spPr bwMode="auto">
          <a:xfrm>
            <a:off x="611560" y="1844824"/>
            <a:ext cx="7920879" cy="2269976"/>
          </a:xfrm>
          <a:prstGeom prst="rect">
            <a:avLst/>
          </a:prstGeom>
        </p:spPr>
        <p:txBody>
          <a:bodyPr wrap="none" fromWordArt="1">
            <a:prstTxWarp prst="textDoubleWave1">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kern="10" spc="50" smtClean="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Trò chơi ô chữ </a:t>
            </a:r>
            <a:endParaRPr lang="en-US" b="1" kern="10"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8891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04800"/>
            <a:ext cx="8305800" cy="1200329"/>
          </a:xfrm>
          <a:prstGeom prst="rect">
            <a:avLst/>
          </a:prstGeom>
        </p:spPr>
        <p:txBody>
          <a:bodyPr wrap="square">
            <a:spAutoFit/>
          </a:bodyPr>
          <a:lstStyle/>
          <a:p>
            <a:pPr lvl="0">
              <a:spcBef>
                <a:spcPts val="885"/>
              </a:spcBef>
              <a:spcAft>
                <a:spcPts val="0"/>
              </a:spcAft>
              <a:buClr>
                <a:srgbClr val="00AEEF"/>
              </a:buClr>
              <a:buSzPts val="1150"/>
              <a:tabLst>
                <a:tab pos="785495" algn="l"/>
              </a:tabLst>
            </a:pPr>
            <a:r>
              <a:rPr lang="en-US" sz="3600" b="1" spc="-2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       2.</a:t>
            </a:r>
            <a:r>
              <a:rPr lang="vi-VN" sz="3600" b="1" spc="-2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Vai </a:t>
            </a:r>
            <a:r>
              <a:rPr lang="vi-VN" sz="3600" b="1" spc="-5"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trò của danh nhân Quảng </a:t>
            </a:r>
            <a:r>
              <a:rPr lang="vi-VN" sz="3600" b="1" spc="-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Nam</a:t>
            </a:r>
            <a:r>
              <a:rPr lang="en-US" sz="3600" b="1" spc="-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vi-VN" sz="3600" b="1" spc="-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trong </a:t>
            </a:r>
            <a:r>
              <a:rPr lang="vi-VN" sz="3600" b="1" spc="-5"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lịch</a:t>
            </a:r>
            <a:r>
              <a:rPr lang="vi-VN" sz="3600" b="1" spc="5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vi-VN" sz="3600" b="1" spc="-5"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sử</a:t>
            </a:r>
            <a:endParaRPr lang="en-US" sz="3600" b="1" spc="-5"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304800" y="2286000"/>
            <a:ext cx="8534400" cy="1200329"/>
          </a:xfrm>
          <a:prstGeom prst="rect">
            <a:avLst/>
          </a:prstGeom>
        </p:spPr>
        <p:txBody>
          <a:bodyPr wrap="square">
            <a:spAutoFit/>
          </a:bodyPr>
          <a:lstStyle/>
          <a:p>
            <a:pPr marL="485775" marR="83820" algn="ctr">
              <a:spcBef>
                <a:spcPts val="5"/>
              </a:spcBef>
              <a:spcAft>
                <a:spcPts val="0"/>
              </a:spcAft>
            </a:pPr>
            <a:r>
              <a:rPr lang="vi-VN" sz="3600"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Nêu những nét chính về vai trò của danh nhân Quảng Nam. Lấy ví dụ cụ</a:t>
            </a:r>
            <a:r>
              <a:rPr lang="vi-VN" sz="3600" i="1" spc="-125"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3600"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thể.</a:t>
            </a:r>
            <a:endParaRPr lang="en-US"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1752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447800" y="50292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51" name="Rectangle 4"/>
          <p:cNvSpPr>
            <a:spLocks noChangeArrowheads="1"/>
          </p:cNvSpPr>
          <p:nvPr/>
        </p:nvSpPr>
        <p:spPr bwMode="auto">
          <a:xfrm>
            <a:off x="6781800" y="50292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52" name="Rectangle 5"/>
          <p:cNvSpPr>
            <a:spLocks noChangeArrowheads="1"/>
          </p:cNvSpPr>
          <p:nvPr/>
        </p:nvSpPr>
        <p:spPr bwMode="auto">
          <a:xfrm>
            <a:off x="6248400" y="50292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53" name="Rectangle 6"/>
          <p:cNvSpPr>
            <a:spLocks noChangeArrowheads="1"/>
          </p:cNvSpPr>
          <p:nvPr/>
        </p:nvSpPr>
        <p:spPr bwMode="auto">
          <a:xfrm>
            <a:off x="5715000" y="50292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54" name="Rectangle 7"/>
          <p:cNvSpPr>
            <a:spLocks noChangeArrowheads="1"/>
          </p:cNvSpPr>
          <p:nvPr/>
        </p:nvSpPr>
        <p:spPr bwMode="auto">
          <a:xfrm>
            <a:off x="5181600" y="50292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55" name="Rectangle 8"/>
          <p:cNvSpPr>
            <a:spLocks noChangeArrowheads="1"/>
          </p:cNvSpPr>
          <p:nvPr/>
        </p:nvSpPr>
        <p:spPr bwMode="auto">
          <a:xfrm>
            <a:off x="4648200" y="50292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56" name="Rectangle 9"/>
          <p:cNvSpPr>
            <a:spLocks noChangeArrowheads="1"/>
          </p:cNvSpPr>
          <p:nvPr/>
        </p:nvSpPr>
        <p:spPr bwMode="auto">
          <a:xfrm>
            <a:off x="4114800" y="50292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57" name="Rectangle 10"/>
          <p:cNvSpPr>
            <a:spLocks noChangeArrowheads="1"/>
          </p:cNvSpPr>
          <p:nvPr/>
        </p:nvSpPr>
        <p:spPr bwMode="auto">
          <a:xfrm>
            <a:off x="3581400" y="50292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58" name="Rectangle 11"/>
          <p:cNvSpPr>
            <a:spLocks noChangeArrowheads="1"/>
          </p:cNvSpPr>
          <p:nvPr/>
        </p:nvSpPr>
        <p:spPr bwMode="auto">
          <a:xfrm>
            <a:off x="3048000" y="50292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59" name="Rectangle 12"/>
          <p:cNvSpPr>
            <a:spLocks noChangeArrowheads="1"/>
          </p:cNvSpPr>
          <p:nvPr/>
        </p:nvSpPr>
        <p:spPr bwMode="auto">
          <a:xfrm>
            <a:off x="2514600" y="50292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60" name="Rectangle 13"/>
          <p:cNvSpPr>
            <a:spLocks noChangeArrowheads="1"/>
          </p:cNvSpPr>
          <p:nvPr/>
        </p:nvSpPr>
        <p:spPr bwMode="auto">
          <a:xfrm>
            <a:off x="1981200" y="50292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61" name="Rectangle 14"/>
          <p:cNvSpPr>
            <a:spLocks noChangeArrowheads="1"/>
          </p:cNvSpPr>
          <p:nvPr/>
        </p:nvSpPr>
        <p:spPr bwMode="auto">
          <a:xfrm>
            <a:off x="1447800" y="44958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62" name="Rectangle 15"/>
          <p:cNvSpPr>
            <a:spLocks noChangeArrowheads="1"/>
          </p:cNvSpPr>
          <p:nvPr/>
        </p:nvSpPr>
        <p:spPr bwMode="auto">
          <a:xfrm>
            <a:off x="3581400" y="44958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63" name="Rectangle 16"/>
          <p:cNvSpPr>
            <a:spLocks noChangeArrowheads="1"/>
          </p:cNvSpPr>
          <p:nvPr/>
        </p:nvSpPr>
        <p:spPr bwMode="auto">
          <a:xfrm>
            <a:off x="3048000" y="44958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64" name="Rectangle 17"/>
          <p:cNvSpPr>
            <a:spLocks noChangeArrowheads="1"/>
          </p:cNvSpPr>
          <p:nvPr/>
        </p:nvSpPr>
        <p:spPr bwMode="auto">
          <a:xfrm>
            <a:off x="2514600" y="44958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65" name="Rectangle 18"/>
          <p:cNvSpPr>
            <a:spLocks noChangeArrowheads="1"/>
          </p:cNvSpPr>
          <p:nvPr/>
        </p:nvSpPr>
        <p:spPr bwMode="auto">
          <a:xfrm>
            <a:off x="1981200" y="44958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66" name="Rectangle 19"/>
          <p:cNvSpPr>
            <a:spLocks noChangeArrowheads="1"/>
          </p:cNvSpPr>
          <p:nvPr/>
        </p:nvSpPr>
        <p:spPr bwMode="auto">
          <a:xfrm>
            <a:off x="1447800" y="39624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67" name="Rectangle 20"/>
          <p:cNvSpPr>
            <a:spLocks noChangeArrowheads="1"/>
          </p:cNvSpPr>
          <p:nvPr/>
        </p:nvSpPr>
        <p:spPr bwMode="auto">
          <a:xfrm>
            <a:off x="6248400" y="39624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68" name="Rectangle 21"/>
          <p:cNvSpPr>
            <a:spLocks noChangeArrowheads="1"/>
          </p:cNvSpPr>
          <p:nvPr/>
        </p:nvSpPr>
        <p:spPr bwMode="auto">
          <a:xfrm>
            <a:off x="5715000" y="39624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69" name="Rectangle 22"/>
          <p:cNvSpPr>
            <a:spLocks noChangeArrowheads="1"/>
          </p:cNvSpPr>
          <p:nvPr/>
        </p:nvSpPr>
        <p:spPr bwMode="auto">
          <a:xfrm>
            <a:off x="5181600" y="39624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70" name="Rectangle 23"/>
          <p:cNvSpPr>
            <a:spLocks noChangeArrowheads="1"/>
          </p:cNvSpPr>
          <p:nvPr/>
        </p:nvSpPr>
        <p:spPr bwMode="auto">
          <a:xfrm>
            <a:off x="4648200" y="39624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71" name="Rectangle 24"/>
          <p:cNvSpPr>
            <a:spLocks noChangeArrowheads="1"/>
          </p:cNvSpPr>
          <p:nvPr/>
        </p:nvSpPr>
        <p:spPr bwMode="auto">
          <a:xfrm>
            <a:off x="4114800" y="39624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72" name="Rectangle 25"/>
          <p:cNvSpPr>
            <a:spLocks noChangeArrowheads="1"/>
          </p:cNvSpPr>
          <p:nvPr/>
        </p:nvSpPr>
        <p:spPr bwMode="auto">
          <a:xfrm>
            <a:off x="3581400" y="39624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73" name="Rectangle 26"/>
          <p:cNvSpPr>
            <a:spLocks noChangeArrowheads="1"/>
          </p:cNvSpPr>
          <p:nvPr/>
        </p:nvSpPr>
        <p:spPr bwMode="auto">
          <a:xfrm>
            <a:off x="3048000" y="39624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74" name="Rectangle 27"/>
          <p:cNvSpPr>
            <a:spLocks noChangeArrowheads="1"/>
          </p:cNvSpPr>
          <p:nvPr/>
        </p:nvSpPr>
        <p:spPr bwMode="auto">
          <a:xfrm>
            <a:off x="2514600" y="39624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75" name="Rectangle 28"/>
          <p:cNvSpPr>
            <a:spLocks noChangeArrowheads="1"/>
          </p:cNvSpPr>
          <p:nvPr/>
        </p:nvSpPr>
        <p:spPr bwMode="auto">
          <a:xfrm>
            <a:off x="1981200" y="39624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76" name="Rectangle 29"/>
          <p:cNvSpPr>
            <a:spLocks noChangeArrowheads="1"/>
          </p:cNvSpPr>
          <p:nvPr/>
        </p:nvSpPr>
        <p:spPr bwMode="auto">
          <a:xfrm>
            <a:off x="1447800" y="34290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77" name="Rectangle 30"/>
          <p:cNvSpPr>
            <a:spLocks noChangeArrowheads="1"/>
          </p:cNvSpPr>
          <p:nvPr/>
        </p:nvSpPr>
        <p:spPr bwMode="auto">
          <a:xfrm>
            <a:off x="4114800" y="34290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78" name="Rectangle 31"/>
          <p:cNvSpPr>
            <a:spLocks noChangeArrowheads="1"/>
          </p:cNvSpPr>
          <p:nvPr/>
        </p:nvSpPr>
        <p:spPr bwMode="auto">
          <a:xfrm>
            <a:off x="3581400" y="34290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79" name="Rectangle 32"/>
          <p:cNvSpPr>
            <a:spLocks noChangeArrowheads="1"/>
          </p:cNvSpPr>
          <p:nvPr/>
        </p:nvSpPr>
        <p:spPr bwMode="auto">
          <a:xfrm>
            <a:off x="3048000" y="34290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80" name="Rectangle 33"/>
          <p:cNvSpPr>
            <a:spLocks noChangeArrowheads="1"/>
          </p:cNvSpPr>
          <p:nvPr/>
        </p:nvSpPr>
        <p:spPr bwMode="auto">
          <a:xfrm>
            <a:off x="2514600" y="34290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81" name="Rectangle 34"/>
          <p:cNvSpPr>
            <a:spLocks noChangeArrowheads="1"/>
          </p:cNvSpPr>
          <p:nvPr/>
        </p:nvSpPr>
        <p:spPr bwMode="auto">
          <a:xfrm>
            <a:off x="1981200" y="34290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82" name="Rectangle 35"/>
          <p:cNvSpPr>
            <a:spLocks noChangeArrowheads="1"/>
          </p:cNvSpPr>
          <p:nvPr/>
        </p:nvSpPr>
        <p:spPr bwMode="auto">
          <a:xfrm>
            <a:off x="1447800" y="28956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83" name="Rectangle 36"/>
          <p:cNvSpPr>
            <a:spLocks noChangeArrowheads="1"/>
          </p:cNvSpPr>
          <p:nvPr/>
        </p:nvSpPr>
        <p:spPr bwMode="auto">
          <a:xfrm>
            <a:off x="2514600" y="28956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84" name="Rectangle 37"/>
          <p:cNvSpPr>
            <a:spLocks noChangeArrowheads="1"/>
          </p:cNvSpPr>
          <p:nvPr/>
        </p:nvSpPr>
        <p:spPr bwMode="auto">
          <a:xfrm>
            <a:off x="1981200" y="28956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85" name="Rectangle 38"/>
          <p:cNvSpPr>
            <a:spLocks noChangeArrowheads="1"/>
          </p:cNvSpPr>
          <p:nvPr/>
        </p:nvSpPr>
        <p:spPr bwMode="auto">
          <a:xfrm>
            <a:off x="1447800" y="23622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86" name="Rectangle 39"/>
          <p:cNvSpPr>
            <a:spLocks noChangeArrowheads="1"/>
          </p:cNvSpPr>
          <p:nvPr/>
        </p:nvSpPr>
        <p:spPr bwMode="auto">
          <a:xfrm>
            <a:off x="3048000" y="23622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87" name="Rectangle 40"/>
          <p:cNvSpPr>
            <a:spLocks noChangeArrowheads="1"/>
          </p:cNvSpPr>
          <p:nvPr/>
        </p:nvSpPr>
        <p:spPr bwMode="auto">
          <a:xfrm>
            <a:off x="2514600" y="23622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88" name="Rectangle 41"/>
          <p:cNvSpPr>
            <a:spLocks noChangeArrowheads="1"/>
          </p:cNvSpPr>
          <p:nvPr/>
        </p:nvSpPr>
        <p:spPr bwMode="auto">
          <a:xfrm>
            <a:off x="1981200" y="23622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89" name="Rectangle 42"/>
          <p:cNvSpPr>
            <a:spLocks noChangeArrowheads="1"/>
          </p:cNvSpPr>
          <p:nvPr/>
        </p:nvSpPr>
        <p:spPr bwMode="auto">
          <a:xfrm>
            <a:off x="1447800" y="18288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90" name="Rectangle 43"/>
          <p:cNvSpPr>
            <a:spLocks noChangeArrowheads="1"/>
          </p:cNvSpPr>
          <p:nvPr/>
        </p:nvSpPr>
        <p:spPr bwMode="auto">
          <a:xfrm>
            <a:off x="2514600" y="18288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2091" name="Rectangle 44"/>
          <p:cNvSpPr>
            <a:spLocks noChangeArrowheads="1"/>
          </p:cNvSpPr>
          <p:nvPr/>
        </p:nvSpPr>
        <p:spPr bwMode="auto">
          <a:xfrm>
            <a:off x="1981200" y="1828800"/>
            <a:ext cx="533400" cy="533400"/>
          </a:xfrm>
          <a:prstGeom prst="rect">
            <a:avLst/>
          </a:prstGeom>
          <a:solidFill>
            <a:srgbClr val="FFFF99"/>
          </a:soli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46" name="AutoShape 45"/>
          <p:cNvSpPr>
            <a:spLocks noChangeArrowheads="1"/>
          </p:cNvSpPr>
          <p:nvPr/>
        </p:nvSpPr>
        <p:spPr bwMode="auto">
          <a:xfrm>
            <a:off x="661988" y="1793875"/>
            <a:ext cx="577850" cy="552450"/>
          </a:xfrm>
          <a:prstGeom prst="diamond">
            <a:avLst/>
          </a:prstGeom>
          <a:gradFill rotWithShape="1">
            <a:gsLst>
              <a:gs pos="0">
                <a:srgbClr val="FFFF99"/>
              </a:gs>
              <a:gs pos="100000">
                <a:schemeClr val="accent2"/>
              </a:gs>
            </a:gsLst>
            <a:path path="shape">
              <a:fillToRect l="50000" t="50000" r="50000" b="50000"/>
            </a:path>
          </a:gra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47" name="Oval 46"/>
          <p:cNvSpPr>
            <a:spLocks noChangeArrowheads="1"/>
          </p:cNvSpPr>
          <p:nvPr/>
        </p:nvSpPr>
        <p:spPr bwMode="auto">
          <a:xfrm>
            <a:off x="533400" y="1828800"/>
            <a:ext cx="449263" cy="552450"/>
          </a:xfrm>
          <a:prstGeom prst="ellipse">
            <a:avLst/>
          </a:prstGeom>
          <a:gradFill rotWithShape="1">
            <a:gsLst>
              <a:gs pos="0">
                <a:srgbClr val="CCFF99"/>
              </a:gs>
              <a:gs pos="100000">
                <a:srgbClr val="28EE28"/>
              </a:gs>
            </a:gsLst>
            <a:path path="shape">
              <a:fillToRect l="50000" t="50000" r="50000" b="50000"/>
            </a:path>
          </a:gradFill>
          <a:ln w="9525">
            <a:solidFill>
              <a:schemeClr val="tx1"/>
            </a:solidFill>
            <a:round/>
            <a:headEnd/>
            <a:tailEnd/>
          </a:ln>
        </p:spPr>
        <p:txBody>
          <a:bodyPr wrap="none" anchor="ctr"/>
          <a:lstStyle/>
          <a:p>
            <a:pPr algn="ctr"/>
            <a:r>
              <a:rPr lang="en-US">
                <a:solidFill>
                  <a:srgbClr val="0000FF"/>
                </a:solidFill>
                <a:latin typeface="Times New Roman" pitchFamily="18" charset="0"/>
                <a:cs typeface="Times New Roman" pitchFamily="18" charset="0"/>
              </a:rPr>
              <a:t>1</a:t>
            </a:r>
          </a:p>
        </p:txBody>
      </p:sp>
      <p:sp>
        <p:nvSpPr>
          <p:cNvPr id="48" name="AutoShape 47"/>
          <p:cNvSpPr>
            <a:spLocks noChangeArrowheads="1"/>
          </p:cNvSpPr>
          <p:nvPr/>
        </p:nvSpPr>
        <p:spPr bwMode="auto">
          <a:xfrm>
            <a:off x="658813" y="2341563"/>
            <a:ext cx="577850" cy="552450"/>
          </a:xfrm>
          <a:prstGeom prst="diamond">
            <a:avLst/>
          </a:prstGeom>
          <a:gradFill rotWithShape="1">
            <a:gsLst>
              <a:gs pos="0">
                <a:srgbClr val="FFFF99"/>
              </a:gs>
              <a:gs pos="100000">
                <a:schemeClr val="accent2"/>
              </a:gs>
            </a:gsLst>
            <a:path path="shape">
              <a:fillToRect l="50000" t="50000" r="50000" b="50000"/>
            </a:path>
          </a:gra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49" name="Oval 48"/>
          <p:cNvSpPr>
            <a:spLocks noChangeArrowheads="1"/>
          </p:cNvSpPr>
          <p:nvPr/>
        </p:nvSpPr>
        <p:spPr bwMode="auto">
          <a:xfrm>
            <a:off x="498475" y="2357438"/>
            <a:ext cx="449263" cy="552450"/>
          </a:xfrm>
          <a:prstGeom prst="ellipse">
            <a:avLst/>
          </a:prstGeom>
          <a:gradFill rotWithShape="1">
            <a:gsLst>
              <a:gs pos="0">
                <a:srgbClr val="CCFF99"/>
              </a:gs>
              <a:gs pos="100000">
                <a:srgbClr val="28EE28"/>
              </a:gs>
            </a:gsLst>
            <a:path path="shape">
              <a:fillToRect l="50000" t="50000" r="50000" b="50000"/>
            </a:path>
          </a:gradFill>
          <a:ln w="9525">
            <a:solidFill>
              <a:schemeClr val="tx1"/>
            </a:solidFill>
            <a:round/>
            <a:headEnd/>
            <a:tailEnd/>
          </a:ln>
        </p:spPr>
        <p:txBody>
          <a:bodyPr wrap="none" anchor="ctr"/>
          <a:lstStyle/>
          <a:p>
            <a:pPr algn="ctr"/>
            <a:r>
              <a:rPr lang="en-US">
                <a:solidFill>
                  <a:srgbClr val="0000FF"/>
                </a:solidFill>
                <a:latin typeface="Times New Roman" pitchFamily="18" charset="0"/>
                <a:cs typeface="Times New Roman" pitchFamily="18" charset="0"/>
              </a:rPr>
              <a:t>2</a:t>
            </a:r>
          </a:p>
        </p:txBody>
      </p:sp>
      <p:sp>
        <p:nvSpPr>
          <p:cNvPr id="50" name="AutoShape 49"/>
          <p:cNvSpPr>
            <a:spLocks noChangeArrowheads="1"/>
          </p:cNvSpPr>
          <p:nvPr/>
        </p:nvSpPr>
        <p:spPr bwMode="auto">
          <a:xfrm>
            <a:off x="684213" y="2924175"/>
            <a:ext cx="577850" cy="552450"/>
          </a:xfrm>
          <a:prstGeom prst="diamond">
            <a:avLst/>
          </a:prstGeom>
          <a:gradFill rotWithShape="1">
            <a:gsLst>
              <a:gs pos="0">
                <a:srgbClr val="FFFF99"/>
              </a:gs>
              <a:gs pos="100000">
                <a:schemeClr val="accent2"/>
              </a:gs>
            </a:gsLst>
            <a:path path="shape">
              <a:fillToRect l="50000" t="50000" r="50000" b="50000"/>
            </a:path>
          </a:gra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51" name="Oval 50"/>
          <p:cNvSpPr>
            <a:spLocks noChangeArrowheads="1"/>
          </p:cNvSpPr>
          <p:nvPr/>
        </p:nvSpPr>
        <p:spPr bwMode="auto">
          <a:xfrm>
            <a:off x="519113" y="2911475"/>
            <a:ext cx="449262" cy="552450"/>
          </a:xfrm>
          <a:prstGeom prst="ellipse">
            <a:avLst/>
          </a:prstGeom>
          <a:gradFill rotWithShape="1">
            <a:gsLst>
              <a:gs pos="0">
                <a:srgbClr val="CCFF99"/>
              </a:gs>
              <a:gs pos="100000">
                <a:srgbClr val="28EE28"/>
              </a:gs>
            </a:gsLst>
            <a:path path="shape">
              <a:fillToRect l="50000" t="50000" r="50000" b="50000"/>
            </a:path>
          </a:gradFill>
          <a:ln w="9525">
            <a:solidFill>
              <a:schemeClr val="tx1"/>
            </a:solidFill>
            <a:round/>
            <a:headEnd/>
            <a:tailEnd/>
          </a:ln>
        </p:spPr>
        <p:txBody>
          <a:bodyPr wrap="none" anchor="ctr"/>
          <a:lstStyle/>
          <a:p>
            <a:pPr algn="ctr"/>
            <a:r>
              <a:rPr lang="en-US">
                <a:solidFill>
                  <a:srgbClr val="0000FF"/>
                </a:solidFill>
                <a:latin typeface="Times New Roman" pitchFamily="18" charset="0"/>
                <a:cs typeface="Times New Roman" pitchFamily="18" charset="0"/>
              </a:rPr>
              <a:t>3</a:t>
            </a:r>
          </a:p>
        </p:txBody>
      </p:sp>
      <p:sp>
        <p:nvSpPr>
          <p:cNvPr id="52" name="AutoShape 51"/>
          <p:cNvSpPr>
            <a:spLocks noChangeArrowheads="1"/>
          </p:cNvSpPr>
          <p:nvPr/>
        </p:nvSpPr>
        <p:spPr bwMode="auto">
          <a:xfrm>
            <a:off x="693738" y="3429000"/>
            <a:ext cx="577850" cy="552450"/>
          </a:xfrm>
          <a:prstGeom prst="diamond">
            <a:avLst/>
          </a:prstGeom>
          <a:gradFill rotWithShape="1">
            <a:gsLst>
              <a:gs pos="0">
                <a:srgbClr val="FFFF99"/>
              </a:gs>
              <a:gs pos="100000">
                <a:schemeClr val="accent2"/>
              </a:gs>
            </a:gsLst>
            <a:path path="shape">
              <a:fillToRect l="50000" t="50000" r="50000" b="50000"/>
            </a:path>
          </a:gra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53" name="Oval 52"/>
          <p:cNvSpPr>
            <a:spLocks noChangeArrowheads="1"/>
          </p:cNvSpPr>
          <p:nvPr/>
        </p:nvSpPr>
        <p:spPr bwMode="auto">
          <a:xfrm>
            <a:off x="533400" y="3444875"/>
            <a:ext cx="449263" cy="552450"/>
          </a:xfrm>
          <a:prstGeom prst="ellipse">
            <a:avLst/>
          </a:prstGeom>
          <a:gradFill rotWithShape="1">
            <a:gsLst>
              <a:gs pos="0">
                <a:srgbClr val="CCFF99"/>
              </a:gs>
              <a:gs pos="100000">
                <a:srgbClr val="28EE28"/>
              </a:gs>
            </a:gsLst>
            <a:path path="shape">
              <a:fillToRect l="50000" t="50000" r="50000" b="50000"/>
            </a:path>
          </a:gradFill>
          <a:ln w="9525">
            <a:solidFill>
              <a:schemeClr val="tx1"/>
            </a:solidFill>
            <a:round/>
            <a:headEnd/>
            <a:tailEnd/>
          </a:ln>
        </p:spPr>
        <p:txBody>
          <a:bodyPr wrap="none" anchor="ctr"/>
          <a:lstStyle/>
          <a:p>
            <a:pPr algn="ctr"/>
            <a:r>
              <a:rPr lang="en-US">
                <a:solidFill>
                  <a:srgbClr val="0000FF"/>
                </a:solidFill>
                <a:latin typeface="Times New Roman" pitchFamily="18" charset="0"/>
                <a:cs typeface="Times New Roman" pitchFamily="18" charset="0"/>
              </a:rPr>
              <a:t>4</a:t>
            </a:r>
          </a:p>
        </p:txBody>
      </p:sp>
      <p:sp>
        <p:nvSpPr>
          <p:cNvPr id="54" name="AutoShape 53"/>
          <p:cNvSpPr>
            <a:spLocks noChangeArrowheads="1"/>
          </p:cNvSpPr>
          <p:nvPr/>
        </p:nvSpPr>
        <p:spPr bwMode="auto">
          <a:xfrm>
            <a:off x="714375" y="3941763"/>
            <a:ext cx="577850" cy="552450"/>
          </a:xfrm>
          <a:prstGeom prst="diamond">
            <a:avLst/>
          </a:prstGeom>
          <a:gradFill rotWithShape="1">
            <a:gsLst>
              <a:gs pos="0">
                <a:srgbClr val="FFFF99"/>
              </a:gs>
              <a:gs pos="100000">
                <a:schemeClr val="accent2"/>
              </a:gs>
            </a:gsLst>
            <a:path path="shape">
              <a:fillToRect l="50000" t="50000" r="50000" b="50000"/>
            </a:path>
          </a:gra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55" name="Oval 54"/>
          <p:cNvSpPr>
            <a:spLocks noChangeArrowheads="1"/>
          </p:cNvSpPr>
          <p:nvPr/>
        </p:nvSpPr>
        <p:spPr bwMode="auto">
          <a:xfrm>
            <a:off x="554038" y="3957638"/>
            <a:ext cx="449262" cy="552450"/>
          </a:xfrm>
          <a:prstGeom prst="ellipse">
            <a:avLst/>
          </a:prstGeom>
          <a:gradFill rotWithShape="1">
            <a:gsLst>
              <a:gs pos="0">
                <a:srgbClr val="CCFF99"/>
              </a:gs>
              <a:gs pos="100000">
                <a:srgbClr val="28EE28"/>
              </a:gs>
            </a:gsLst>
            <a:path path="shape">
              <a:fillToRect l="50000" t="50000" r="50000" b="50000"/>
            </a:path>
          </a:gradFill>
          <a:ln w="9525">
            <a:solidFill>
              <a:schemeClr val="tx1"/>
            </a:solidFill>
            <a:round/>
            <a:headEnd/>
            <a:tailEnd/>
          </a:ln>
        </p:spPr>
        <p:txBody>
          <a:bodyPr wrap="none" anchor="ctr"/>
          <a:lstStyle/>
          <a:p>
            <a:pPr algn="ctr"/>
            <a:r>
              <a:rPr lang="en-US">
                <a:solidFill>
                  <a:srgbClr val="0000FF"/>
                </a:solidFill>
                <a:latin typeface="Times New Roman" pitchFamily="18" charset="0"/>
                <a:cs typeface="Times New Roman" pitchFamily="18" charset="0"/>
              </a:rPr>
              <a:t>5</a:t>
            </a:r>
          </a:p>
        </p:txBody>
      </p:sp>
      <p:sp>
        <p:nvSpPr>
          <p:cNvPr id="56" name="AutoShape 55"/>
          <p:cNvSpPr>
            <a:spLocks noChangeArrowheads="1"/>
          </p:cNvSpPr>
          <p:nvPr/>
        </p:nvSpPr>
        <p:spPr bwMode="auto">
          <a:xfrm>
            <a:off x="708025" y="4475163"/>
            <a:ext cx="577850" cy="552450"/>
          </a:xfrm>
          <a:prstGeom prst="diamond">
            <a:avLst/>
          </a:prstGeom>
          <a:gradFill rotWithShape="1">
            <a:gsLst>
              <a:gs pos="0">
                <a:srgbClr val="FFFF99"/>
              </a:gs>
              <a:gs pos="100000">
                <a:schemeClr val="accent2"/>
              </a:gs>
            </a:gsLst>
            <a:path path="shape">
              <a:fillToRect l="50000" t="50000" r="50000" b="50000"/>
            </a:path>
          </a:gra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57" name="Oval 56"/>
          <p:cNvSpPr>
            <a:spLocks noChangeArrowheads="1"/>
          </p:cNvSpPr>
          <p:nvPr/>
        </p:nvSpPr>
        <p:spPr bwMode="auto">
          <a:xfrm>
            <a:off x="547688" y="4491038"/>
            <a:ext cx="449262" cy="552450"/>
          </a:xfrm>
          <a:prstGeom prst="ellipse">
            <a:avLst/>
          </a:prstGeom>
          <a:gradFill rotWithShape="1">
            <a:gsLst>
              <a:gs pos="0">
                <a:srgbClr val="CCFF99"/>
              </a:gs>
              <a:gs pos="100000">
                <a:srgbClr val="28EE28"/>
              </a:gs>
            </a:gsLst>
            <a:path path="shape">
              <a:fillToRect l="50000" t="50000" r="50000" b="50000"/>
            </a:path>
          </a:gradFill>
          <a:ln w="9525">
            <a:solidFill>
              <a:schemeClr val="tx1"/>
            </a:solidFill>
            <a:round/>
            <a:headEnd/>
            <a:tailEnd/>
          </a:ln>
        </p:spPr>
        <p:txBody>
          <a:bodyPr wrap="none" anchor="ctr"/>
          <a:lstStyle/>
          <a:p>
            <a:pPr algn="ctr"/>
            <a:r>
              <a:rPr lang="en-US">
                <a:solidFill>
                  <a:srgbClr val="0000FF"/>
                </a:solidFill>
                <a:latin typeface="Times New Roman" pitchFamily="18" charset="0"/>
                <a:cs typeface="Times New Roman" pitchFamily="18" charset="0"/>
              </a:rPr>
              <a:t>6</a:t>
            </a:r>
          </a:p>
        </p:txBody>
      </p:sp>
      <p:sp>
        <p:nvSpPr>
          <p:cNvPr id="58" name="AutoShape 57"/>
          <p:cNvSpPr>
            <a:spLocks noChangeArrowheads="1"/>
          </p:cNvSpPr>
          <p:nvPr/>
        </p:nvSpPr>
        <p:spPr bwMode="auto">
          <a:xfrm>
            <a:off x="714375" y="5000625"/>
            <a:ext cx="577850" cy="552450"/>
          </a:xfrm>
          <a:prstGeom prst="diamond">
            <a:avLst/>
          </a:prstGeom>
          <a:gradFill rotWithShape="1">
            <a:gsLst>
              <a:gs pos="0">
                <a:srgbClr val="FFFF99"/>
              </a:gs>
              <a:gs pos="100000">
                <a:schemeClr val="accent2"/>
              </a:gs>
            </a:gsLst>
            <a:path path="shape">
              <a:fillToRect l="50000" t="50000" r="50000" b="50000"/>
            </a:path>
          </a:gradFill>
          <a:ln w="9525">
            <a:solidFill>
              <a:schemeClr val="accent1"/>
            </a:solidFill>
            <a:miter lim="800000"/>
            <a:headEnd/>
            <a:tailEnd/>
          </a:ln>
        </p:spPr>
        <p:txBody>
          <a:bodyPr wrap="none" anchor="ctr"/>
          <a:lstStyle/>
          <a:p>
            <a:pPr algn="ctr"/>
            <a:endParaRPr lang="vi-VN">
              <a:latin typeface="Times New Roman" pitchFamily="18" charset="0"/>
              <a:cs typeface="Times New Roman" pitchFamily="18" charset="0"/>
            </a:endParaRPr>
          </a:p>
        </p:txBody>
      </p:sp>
      <p:sp>
        <p:nvSpPr>
          <p:cNvPr id="59" name="Oval 58"/>
          <p:cNvSpPr>
            <a:spLocks noChangeArrowheads="1"/>
          </p:cNvSpPr>
          <p:nvPr/>
        </p:nvSpPr>
        <p:spPr bwMode="auto">
          <a:xfrm>
            <a:off x="554038" y="5016500"/>
            <a:ext cx="449262" cy="552450"/>
          </a:xfrm>
          <a:prstGeom prst="ellipse">
            <a:avLst/>
          </a:prstGeom>
          <a:gradFill rotWithShape="1">
            <a:gsLst>
              <a:gs pos="0">
                <a:srgbClr val="CCFF99"/>
              </a:gs>
              <a:gs pos="100000">
                <a:srgbClr val="28EE28"/>
              </a:gs>
            </a:gsLst>
            <a:path path="shape">
              <a:fillToRect l="50000" t="50000" r="50000" b="50000"/>
            </a:path>
          </a:gradFill>
          <a:ln w="9525">
            <a:solidFill>
              <a:schemeClr val="tx1"/>
            </a:solidFill>
            <a:round/>
            <a:headEnd/>
            <a:tailEnd/>
          </a:ln>
        </p:spPr>
        <p:txBody>
          <a:bodyPr wrap="none" anchor="ctr"/>
          <a:lstStyle/>
          <a:p>
            <a:pPr algn="ctr"/>
            <a:r>
              <a:rPr lang="en-US">
                <a:solidFill>
                  <a:srgbClr val="0000FF"/>
                </a:solidFill>
                <a:latin typeface="Times New Roman" pitchFamily="18" charset="0"/>
                <a:cs typeface="Times New Roman" pitchFamily="18" charset="0"/>
              </a:rPr>
              <a:t>7</a:t>
            </a:r>
          </a:p>
        </p:txBody>
      </p:sp>
      <p:grpSp>
        <p:nvGrpSpPr>
          <p:cNvPr id="2" name="Group 59"/>
          <p:cNvGrpSpPr>
            <a:grpSpLocks/>
          </p:cNvGrpSpPr>
          <p:nvPr/>
        </p:nvGrpSpPr>
        <p:grpSpPr bwMode="auto">
          <a:xfrm>
            <a:off x="4648200" y="260350"/>
            <a:ext cx="4495800" cy="2971800"/>
            <a:chOff x="2640" y="192"/>
            <a:chExt cx="2832" cy="1872"/>
          </a:xfrm>
        </p:grpSpPr>
        <p:sp>
          <p:nvSpPr>
            <p:cNvPr id="2180" name="AutoShape 60"/>
            <p:cNvSpPr>
              <a:spLocks noChangeArrowheads="1"/>
            </p:cNvSpPr>
            <p:nvPr/>
          </p:nvSpPr>
          <p:spPr bwMode="auto">
            <a:xfrm>
              <a:off x="2640" y="192"/>
              <a:ext cx="2832" cy="1872"/>
            </a:xfrm>
            <a:prstGeom prst="cloudCallout">
              <a:avLst>
                <a:gd name="adj1" fmla="val -61370"/>
                <a:gd name="adj2" fmla="val 47278"/>
              </a:avLst>
            </a:prstGeom>
            <a:gradFill rotWithShape="1">
              <a:gsLst>
                <a:gs pos="0">
                  <a:schemeClr val="accent2"/>
                </a:gs>
                <a:gs pos="100000">
                  <a:srgbClr val="FFFF99"/>
                </a:gs>
              </a:gsLst>
              <a:path path="rect">
                <a:fillToRect r="100000" b="100000"/>
              </a:path>
            </a:gradFill>
            <a:ln w="9525">
              <a:solidFill>
                <a:schemeClr val="tx1"/>
              </a:solidFill>
              <a:round/>
              <a:headEnd/>
              <a:tailEnd/>
            </a:ln>
          </p:spPr>
          <p:txBody>
            <a:bodyPr/>
            <a:lstStyle/>
            <a:p>
              <a:pPr algn="ctr"/>
              <a:endParaRPr lang="vi-VN">
                <a:latin typeface="Times New Roman" pitchFamily="18" charset="0"/>
                <a:cs typeface="Times New Roman" pitchFamily="18" charset="0"/>
              </a:endParaRPr>
            </a:p>
          </p:txBody>
        </p:sp>
        <p:sp>
          <p:nvSpPr>
            <p:cNvPr id="2181" name="Text Box 61"/>
            <p:cNvSpPr txBox="1">
              <a:spLocks noChangeArrowheads="1"/>
            </p:cNvSpPr>
            <p:nvPr/>
          </p:nvSpPr>
          <p:spPr bwMode="auto">
            <a:xfrm>
              <a:off x="2658" y="316"/>
              <a:ext cx="2649"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i="1">
                  <a:solidFill>
                    <a:srgbClr val="FF0000"/>
                  </a:solidFill>
                  <a:latin typeface="Times New Roman" pitchFamily="18" charset="0"/>
                  <a:cs typeface="Times New Roman" pitchFamily="18" charset="0"/>
                </a:rPr>
                <a:t>     Điền từ còn thiếu vào chỗ …trong bài hát   Thương lắm thầy cô ơi</a:t>
              </a:r>
            </a:p>
            <a:p>
              <a:pPr algn="ctr" eaLnBrk="1" hangingPunct="1"/>
              <a:r>
                <a:rPr lang="en-US" sz="3200" i="1">
                  <a:solidFill>
                    <a:srgbClr val="FF0000"/>
                  </a:solidFill>
                  <a:latin typeface="Times New Roman" pitchFamily="18" charset="0"/>
                  <a:cs typeface="Times New Roman" pitchFamily="18" charset="0"/>
                </a:rPr>
                <a:t>“Xinh tươi như …..  điểm mười”</a:t>
              </a:r>
            </a:p>
          </p:txBody>
        </p:sp>
      </p:grpSp>
      <p:grpSp>
        <p:nvGrpSpPr>
          <p:cNvPr id="3" name="Group 62"/>
          <p:cNvGrpSpPr>
            <a:grpSpLocks/>
          </p:cNvGrpSpPr>
          <p:nvPr/>
        </p:nvGrpSpPr>
        <p:grpSpPr bwMode="auto">
          <a:xfrm>
            <a:off x="1476375" y="1844675"/>
            <a:ext cx="1600200" cy="539750"/>
            <a:chOff x="912" y="1152"/>
            <a:chExt cx="1008" cy="340"/>
          </a:xfrm>
        </p:grpSpPr>
        <p:sp>
          <p:nvSpPr>
            <p:cNvPr id="2177" name="Rectangle 63"/>
            <p:cNvSpPr>
              <a:spLocks noChangeArrowheads="1"/>
            </p:cNvSpPr>
            <p:nvPr/>
          </p:nvSpPr>
          <p:spPr bwMode="auto">
            <a:xfrm>
              <a:off x="912" y="1156"/>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chemeClr val="accent1">
                      <a:lumMod val="75000"/>
                    </a:schemeClr>
                  </a:solidFill>
                  <a:latin typeface="Times New Roman" pitchFamily="18" charset="0"/>
                  <a:cs typeface="Times New Roman" pitchFamily="18" charset="0"/>
                </a:rPr>
                <a:t>H</a:t>
              </a:r>
            </a:p>
          </p:txBody>
        </p:sp>
        <p:sp>
          <p:nvSpPr>
            <p:cNvPr id="2178" name="Rectangle 64"/>
            <p:cNvSpPr>
              <a:spLocks noChangeArrowheads="1"/>
            </p:cNvSpPr>
            <p:nvPr/>
          </p:nvSpPr>
          <p:spPr bwMode="auto">
            <a:xfrm>
              <a:off x="1584" y="1152"/>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chemeClr val="accent1">
                      <a:lumMod val="75000"/>
                    </a:schemeClr>
                  </a:solidFill>
                  <a:latin typeface="Times New Roman" pitchFamily="18" charset="0"/>
                  <a:cs typeface="Times New Roman" pitchFamily="18" charset="0"/>
                </a:rPr>
                <a:t>A</a:t>
              </a:r>
            </a:p>
          </p:txBody>
        </p:sp>
        <p:sp>
          <p:nvSpPr>
            <p:cNvPr id="2179" name="Rectangle 65"/>
            <p:cNvSpPr>
              <a:spLocks noChangeArrowheads="1"/>
            </p:cNvSpPr>
            <p:nvPr/>
          </p:nvSpPr>
          <p:spPr bwMode="auto">
            <a:xfrm>
              <a:off x="1248" y="1152"/>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b="1">
                  <a:solidFill>
                    <a:srgbClr val="FF0000"/>
                  </a:solidFill>
                  <a:latin typeface="Times New Roman" pitchFamily="18" charset="0"/>
                  <a:cs typeface="Times New Roman" pitchFamily="18" charset="0"/>
                </a:rPr>
                <a:t>O</a:t>
              </a:r>
            </a:p>
          </p:txBody>
        </p:sp>
      </p:grpSp>
      <p:grpSp>
        <p:nvGrpSpPr>
          <p:cNvPr id="4" name="Group 66"/>
          <p:cNvGrpSpPr>
            <a:grpSpLocks/>
          </p:cNvGrpSpPr>
          <p:nvPr/>
        </p:nvGrpSpPr>
        <p:grpSpPr bwMode="auto">
          <a:xfrm>
            <a:off x="4038600" y="228600"/>
            <a:ext cx="5181600" cy="3124200"/>
            <a:chOff x="2496" y="192"/>
            <a:chExt cx="3264" cy="1968"/>
          </a:xfrm>
        </p:grpSpPr>
        <p:sp>
          <p:nvSpPr>
            <p:cNvPr id="2175" name="AutoShape 67"/>
            <p:cNvSpPr>
              <a:spLocks noChangeArrowheads="1"/>
            </p:cNvSpPr>
            <p:nvPr/>
          </p:nvSpPr>
          <p:spPr bwMode="auto">
            <a:xfrm>
              <a:off x="2496" y="192"/>
              <a:ext cx="3264" cy="1968"/>
            </a:xfrm>
            <a:prstGeom prst="cloudCallout">
              <a:avLst>
                <a:gd name="adj1" fmla="val -53463"/>
                <a:gd name="adj2" fmla="val 42176"/>
              </a:avLst>
            </a:prstGeom>
            <a:gradFill rotWithShape="1">
              <a:gsLst>
                <a:gs pos="0">
                  <a:srgbClr val="0000FF"/>
                </a:gs>
                <a:gs pos="50000">
                  <a:srgbClr val="CCECFF"/>
                </a:gs>
                <a:gs pos="100000">
                  <a:srgbClr val="0000FF"/>
                </a:gs>
              </a:gsLst>
              <a:lin ang="2700000" scaled="1"/>
            </a:gradFill>
            <a:ln w="9525">
              <a:solidFill>
                <a:schemeClr val="tx1"/>
              </a:solidFill>
              <a:round/>
              <a:headEnd/>
              <a:tailEnd/>
            </a:ln>
          </p:spPr>
          <p:txBody>
            <a:bodyPr/>
            <a:lstStyle/>
            <a:p>
              <a:pPr algn="ctr"/>
              <a:endParaRPr lang="vi-VN">
                <a:latin typeface="Times New Roman" pitchFamily="18" charset="0"/>
                <a:cs typeface="Times New Roman" pitchFamily="18" charset="0"/>
              </a:endParaRPr>
            </a:p>
          </p:txBody>
        </p:sp>
        <p:sp>
          <p:nvSpPr>
            <p:cNvPr id="2176" name="Text Box 68"/>
            <p:cNvSpPr txBox="1">
              <a:spLocks noChangeArrowheads="1"/>
            </p:cNvSpPr>
            <p:nvPr/>
          </p:nvSpPr>
          <p:spPr bwMode="auto">
            <a:xfrm>
              <a:off x="2826" y="643"/>
              <a:ext cx="2742"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i="1">
                  <a:solidFill>
                    <a:srgbClr val="FF0000"/>
                  </a:solidFill>
                  <a:latin typeface="Times New Roman" pitchFamily="18" charset="0"/>
                  <a:cs typeface="Times New Roman" pitchFamily="18" charset="0"/>
                </a:rPr>
                <a:t>Hoàn thành câu tục ngữ</a:t>
              </a:r>
            </a:p>
            <a:p>
              <a:pPr eaLnBrk="1" hangingPunct="1"/>
              <a:r>
                <a:rPr lang="en-US" sz="3200" i="1">
                  <a:solidFill>
                    <a:srgbClr val="FF0000"/>
                  </a:solidFill>
                  <a:latin typeface="Times New Roman" pitchFamily="18" charset="0"/>
                  <a:cs typeface="Times New Roman" pitchFamily="18" charset="0"/>
                </a:rPr>
                <a:t>“ Đi một ngày đàng,    </a:t>
              </a:r>
            </a:p>
            <a:p>
              <a:pPr eaLnBrk="1" hangingPunct="1"/>
              <a:r>
                <a:rPr lang="en-US" sz="3200" i="1">
                  <a:solidFill>
                    <a:srgbClr val="FF0000"/>
                  </a:solidFill>
                  <a:latin typeface="Times New Roman" pitchFamily="18" charset="0"/>
                  <a:cs typeface="Times New Roman" pitchFamily="18" charset="0"/>
                </a:rPr>
                <a:t>    học một ….. khôn”</a:t>
              </a:r>
            </a:p>
          </p:txBody>
        </p:sp>
      </p:grpSp>
      <p:grpSp>
        <p:nvGrpSpPr>
          <p:cNvPr id="5" name="Group 69"/>
          <p:cNvGrpSpPr>
            <a:grpSpLocks/>
          </p:cNvGrpSpPr>
          <p:nvPr/>
        </p:nvGrpSpPr>
        <p:grpSpPr bwMode="auto">
          <a:xfrm>
            <a:off x="1476375" y="2349500"/>
            <a:ext cx="2133600" cy="533400"/>
            <a:chOff x="912" y="1488"/>
            <a:chExt cx="1344" cy="336"/>
          </a:xfrm>
        </p:grpSpPr>
        <p:sp>
          <p:nvSpPr>
            <p:cNvPr id="2171" name="Rectangle 70"/>
            <p:cNvSpPr>
              <a:spLocks noChangeArrowheads="1"/>
            </p:cNvSpPr>
            <p:nvPr/>
          </p:nvSpPr>
          <p:spPr bwMode="auto">
            <a:xfrm>
              <a:off x="912" y="1488"/>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S</a:t>
              </a:r>
            </a:p>
          </p:txBody>
        </p:sp>
        <p:sp>
          <p:nvSpPr>
            <p:cNvPr id="2172" name="Rectangle 71"/>
            <p:cNvSpPr>
              <a:spLocks noChangeArrowheads="1"/>
            </p:cNvSpPr>
            <p:nvPr/>
          </p:nvSpPr>
          <p:spPr bwMode="auto">
            <a:xfrm>
              <a:off x="1248" y="1488"/>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b="1" i="1">
                  <a:solidFill>
                    <a:srgbClr val="FF0000"/>
                  </a:solidFill>
                  <a:latin typeface="Times New Roman" pitchFamily="18" charset="0"/>
                  <a:cs typeface="Times New Roman" pitchFamily="18" charset="0"/>
                </a:rPr>
                <a:t>À</a:t>
              </a:r>
            </a:p>
          </p:txBody>
        </p:sp>
        <p:sp>
          <p:nvSpPr>
            <p:cNvPr id="2173" name="Rectangle 72"/>
            <p:cNvSpPr>
              <a:spLocks noChangeArrowheads="1"/>
            </p:cNvSpPr>
            <p:nvPr/>
          </p:nvSpPr>
          <p:spPr bwMode="auto">
            <a:xfrm>
              <a:off x="1584" y="1488"/>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N</a:t>
              </a:r>
            </a:p>
          </p:txBody>
        </p:sp>
        <p:sp>
          <p:nvSpPr>
            <p:cNvPr id="2174" name="Rectangle 73"/>
            <p:cNvSpPr>
              <a:spLocks noChangeArrowheads="1"/>
            </p:cNvSpPr>
            <p:nvPr/>
          </p:nvSpPr>
          <p:spPr bwMode="auto">
            <a:xfrm>
              <a:off x="1920" y="1488"/>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G</a:t>
              </a:r>
            </a:p>
          </p:txBody>
        </p:sp>
      </p:grpSp>
      <p:grpSp>
        <p:nvGrpSpPr>
          <p:cNvPr id="6" name="Group 74"/>
          <p:cNvGrpSpPr>
            <a:grpSpLocks/>
          </p:cNvGrpSpPr>
          <p:nvPr/>
        </p:nvGrpSpPr>
        <p:grpSpPr bwMode="auto">
          <a:xfrm>
            <a:off x="4038600" y="457200"/>
            <a:ext cx="5181600" cy="2743200"/>
            <a:chOff x="3216" y="-3293"/>
            <a:chExt cx="3264" cy="1968"/>
          </a:xfrm>
        </p:grpSpPr>
        <p:sp>
          <p:nvSpPr>
            <p:cNvPr id="2169" name="AutoShape 75"/>
            <p:cNvSpPr>
              <a:spLocks noChangeArrowheads="1"/>
            </p:cNvSpPr>
            <p:nvPr/>
          </p:nvSpPr>
          <p:spPr bwMode="auto">
            <a:xfrm>
              <a:off x="3216" y="-3293"/>
              <a:ext cx="3264" cy="1968"/>
            </a:xfrm>
            <a:prstGeom prst="cloudCallout">
              <a:avLst>
                <a:gd name="adj1" fmla="val -53463"/>
                <a:gd name="adj2" fmla="val 42176"/>
              </a:avLst>
            </a:prstGeom>
            <a:gradFill rotWithShape="1">
              <a:gsLst>
                <a:gs pos="0">
                  <a:srgbClr val="0000FF"/>
                </a:gs>
                <a:gs pos="50000">
                  <a:srgbClr val="CCECFF"/>
                </a:gs>
                <a:gs pos="100000">
                  <a:srgbClr val="0000FF"/>
                </a:gs>
              </a:gsLst>
              <a:lin ang="2700000" scaled="1"/>
            </a:gradFill>
            <a:ln w="9525">
              <a:solidFill>
                <a:schemeClr val="tx1"/>
              </a:solidFill>
              <a:round/>
              <a:headEnd/>
              <a:tailEnd/>
            </a:ln>
          </p:spPr>
          <p:txBody>
            <a:bodyPr/>
            <a:lstStyle/>
            <a:p>
              <a:pPr algn="ctr"/>
              <a:endParaRPr lang="vi-VN">
                <a:latin typeface="Times New Roman" pitchFamily="18" charset="0"/>
                <a:cs typeface="Times New Roman" pitchFamily="18" charset="0"/>
              </a:endParaRPr>
            </a:p>
          </p:txBody>
        </p:sp>
        <p:sp>
          <p:nvSpPr>
            <p:cNvPr id="2170" name="Text Box 76"/>
            <p:cNvSpPr txBox="1">
              <a:spLocks noChangeArrowheads="1"/>
            </p:cNvSpPr>
            <p:nvPr/>
          </p:nvSpPr>
          <p:spPr bwMode="auto">
            <a:xfrm>
              <a:off x="3576" y="-2834"/>
              <a:ext cx="2676" cy="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i="1">
                  <a:solidFill>
                    <a:srgbClr val="FF0000"/>
                  </a:solidFill>
                  <a:latin typeface="Times New Roman" pitchFamily="18" charset="0"/>
                  <a:cs typeface="Times New Roman" pitchFamily="18" charset="0"/>
                </a:rPr>
                <a:t>Hoàn thành câu tục ngữ</a:t>
              </a:r>
            </a:p>
            <a:p>
              <a:pPr eaLnBrk="1" hangingPunct="1"/>
              <a:r>
                <a:rPr lang="en-US" sz="3200" i="1">
                  <a:solidFill>
                    <a:srgbClr val="FF0000"/>
                  </a:solidFill>
                  <a:latin typeface="Times New Roman" pitchFamily="18" charset="0"/>
                  <a:cs typeface="Times New Roman" pitchFamily="18" charset="0"/>
                </a:rPr>
                <a:t>“ Nhất tự vi sư, </a:t>
              </a:r>
            </a:p>
            <a:p>
              <a:pPr eaLnBrk="1" hangingPunct="1"/>
              <a:r>
                <a:rPr lang="en-US" sz="3200" i="1">
                  <a:solidFill>
                    <a:srgbClr val="FF0000"/>
                  </a:solidFill>
                  <a:latin typeface="Times New Roman" pitchFamily="18" charset="0"/>
                  <a:cs typeface="Times New Roman" pitchFamily="18" charset="0"/>
                </a:rPr>
                <a:t>    …...tự vi sư”</a:t>
              </a:r>
            </a:p>
          </p:txBody>
        </p:sp>
      </p:grpSp>
      <p:grpSp>
        <p:nvGrpSpPr>
          <p:cNvPr id="7" name="Group 77"/>
          <p:cNvGrpSpPr>
            <a:grpSpLocks/>
          </p:cNvGrpSpPr>
          <p:nvPr/>
        </p:nvGrpSpPr>
        <p:grpSpPr bwMode="auto">
          <a:xfrm>
            <a:off x="1476375" y="2924175"/>
            <a:ext cx="1600200" cy="533400"/>
            <a:chOff x="912" y="1824"/>
            <a:chExt cx="1008" cy="336"/>
          </a:xfrm>
        </p:grpSpPr>
        <p:sp>
          <p:nvSpPr>
            <p:cNvPr id="2166" name="Rectangle 78"/>
            <p:cNvSpPr>
              <a:spLocks noChangeArrowheads="1"/>
            </p:cNvSpPr>
            <p:nvPr/>
          </p:nvSpPr>
          <p:spPr bwMode="auto">
            <a:xfrm>
              <a:off x="1584" y="1824"/>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N</a:t>
              </a:r>
            </a:p>
          </p:txBody>
        </p:sp>
        <p:sp>
          <p:nvSpPr>
            <p:cNvPr id="2167" name="Rectangle 79"/>
            <p:cNvSpPr>
              <a:spLocks noChangeArrowheads="1"/>
            </p:cNvSpPr>
            <p:nvPr/>
          </p:nvSpPr>
          <p:spPr bwMode="auto">
            <a:xfrm>
              <a:off x="912" y="1824"/>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B</a:t>
              </a:r>
            </a:p>
          </p:txBody>
        </p:sp>
        <p:sp>
          <p:nvSpPr>
            <p:cNvPr id="2168" name="Rectangle 80"/>
            <p:cNvSpPr>
              <a:spLocks noChangeArrowheads="1"/>
            </p:cNvSpPr>
            <p:nvPr/>
          </p:nvSpPr>
          <p:spPr bwMode="auto">
            <a:xfrm>
              <a:off x="1248" y="1824"/>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b="1" i="1">
                  <a:solidFill>
                    <a:srgbClr val="FF0000"/>
                  </a:solidFill>
                  <a:latin typeface="Times New Roman" pitchFamily="18" charset="0"/>
                  <a:cs typeface="Times New Roman" pitchFamily="18" charset="0"/>
                </a:rPr>
                <a:t>Á</a:t>
              </a:r>
            </a:p>
          </p:txBody>
        </p:sp>
      </p:grpSp>
      <p:grpSp>
        <p:nvGrpSpPr>
          <p:cNvPr id="8" name="Group 81"/>
          <p:cNvGrpSpPr>
            <a:grpSpLocks/>
          </p:cNvGrpSpPr>
          <p:nvPr/>
        </p:nvGrpSpPr>
        <p:grpSpPr bwMode="auto">
          <a:xfrm>
            <a:off x="4114800" y="457200"/>
            <a:ext cx="5486400" cy="2514600"/>
            <a:chOff x="2112" y="240"/>
            <a:chExt cx="3456" cy="1584"/>
          </a:xfrm>
        </p:grpSpPr>
        <p:sp>
          <p:nvSpPr>
            <p:cNvPr id="2164" name="AutoShape 82"/>
            <p:cNvSpPr>
              <a:spLocks noChangeArrowheads="1"/>
            </p:cNvSpPr>
            <p:nvPr/>
          </p:nvSpPr>
          <p:spPr bwMode="auto">
            <a:xfrm>
              <a:off x="2112" y="240"/>
              <a:ext cx="3456" cy="1584"/>
            </a:xfrm>
            <a:prstGeom prst="cloudCallout">
              <a:avLst>
                <a:gd name="adj1" fmla="val -45602"/>
                <a:gd name="adj2" fmla="val 59722"/>
              </a:avLst>
            </a:prstGeom>
            <a:gradFill rotWithShape="1">
              <a:gsLst>
                <a:gs pos="0">
                  <a:srgbClr val="FFFF99"/>
                </a:gs>
                <a:gs pos="100000">
                  <a:schemeClr val="accent2"/>
                </a:gs>
              </a:gsLst>
              <a:lin ang="18900000" scaled="1"/>
            </a:gradFill>
            <a:ln w="9525">
              <a:solidFill>
                <a:schemeClr val="tx1"/>
              </a:solidFill>
              <a:round/>
              <a:headEnd/>
              <a:tailEnd/>
            </a:ln>
          </p:spPr>
          <p:txBody>
            <a:bodyPr/>
            <a:lstStyle/>
            <a:p>
              <a:pPr algn="ctr"/>
              <a:endParaRPr lang="vi-VN">
                <a:latin typeface="Times New Roman" pitchFamily="18" charset="0"/>
                <a:cs typeface="Times New Roman" pitchFamily="18" charset="0"/>
              </a:endParaRPr>
            </a:p>
          </p:txBody>
        </p:sp>
        <p:sp>
          <p:nvSpPr>
            <p:cNvPr id="2165" name="Text Box 83"/>
            <p:cNvSpPr txBox="1">
              <a:spLocks noChangeArrowheads="1"/>
            </p:cNvSpPr>
            <p:nvPr/>
          </p:nvSpPr>
          <p:spPr bwMode="auto">
            <a:xfrm>
              <a:off x="2950" y="580"/>
              <a:ext cx="250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i="1">
                  <a:solidFill>
                    <a:srgbClr val="FF0000"/>
                  </a:solidFill>
                  <a:latin typeface="Times New Roman" pitchFamily="18" charset="0"/>
                  <a:cs typeface="Times New Roman" pitchFamily="18" charset="0"/>
                </a:rPr>
                <a:t>Tên loài hoa gắn liền với tuổi học trò?</a:t>
              </a:r>
            </a:p>
          </p:txBody>
        </p:sp>
      </p:grpSp>
      <p:grpSp>
        <p:nvGrpSpPr>
          <p:cNvPr id="9" name="Group 84"/>
          <p:cNvGrpSpPr>
            <a:grpSpLocks/>
          </p:cNvGrpSpPr>
          <p:nvPr/>
        </p:nvGrpSpPr>
        <p:grpSpPr bwMode="auto">
          <a:xfrm>
            <a:off x="1447800" y="3429000"/>
            <a:ext cx="3200400" cy="533400"/>
            <a:chOff x="912" y="2160"/>
            <a:chExt cx="2016" cy="336"/>
          </a:xfrm>
        </p:grpSpPr>
        <p:sp>
          <p:nvSpPr>
            <p:cNvPr id="2158" name="Rectangle 85"/>
            <p:cNvSpPr>
              <a:spLocks noChangeArrowheads="1"/>
            </p:cNvSpPr>
            <p:nvPr/>
          </p:nvSpPr>
          <p:spPr bwMode="auto">
            <a:xfrm>
              <a:off x="912" y="2160"/>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P</a:t>
              </a:r>
            </a:p>
          </p:txBody>
        </p:sp>
        <p:sp>
          <p:nvSpPr>
            <p:cNvPr id="2159" name="Rectangle 86"/>
            <p:cNvSpPr>
              <a:spLocks noChangeArrowheads="1"/>
            </p:cNvSpPr>
            <p:nvPr/>
          </p:nvSpPr>
          <p:spPr bwMode="auto">
            <a:xfrm>
              <a:off x="2592" y="2160"/>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G</a:t>
              </a:r>
            </a:p>
          </p:txBody>
        </p:sp>
        <p:sp>
          <p:nvSpPr>
            <p:cNvPr id="2160" name="Rectangle 87"/>
            <p:cNvSpPr>
              <a:spLocks noChangeArrowheads="1"/>
            </p:cNvSpPr>
            <p:nvPr/>
          </p:nvSpPr>
          <p:spPr bwMode="auto">
            <a:xfrm>
              <a:off x="2265" y="2160"/>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b="1">
                  <a:solidFill>
                    <a:srgbClr val="FF0000"/>
                  </a:solidFill>
                  <a:latin typeface="Times New Roman" pitchFamily="18" charset="0"/>
                  <a:cs typeface="Times New Roman" pitchFamily="18" charset="0"/>
                </a:rPr>
                <a:t>N</a:t>
              </a:r>
            </a:p>
          </p:txBody>
        </p:sp>
        <p:sp>
          <p:nvSpPr>
            <p:cNvPr id="2161" name="Rectangle 88"/>
            <p:cNvSpPr>
              <a:spLocks noChangeArrowheads="1"/>
            </p:cNvSpPr>
            <p:nvPr/>
          </p:nvSpPr>
          <p:spPr bwMode="auto">
            <a:xfrm>
              <a:off x="1920" y="2160"/>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Ợ</a:t>
              </a:r>
            </a:p>
          </p:txBody>
        </p:sp>
        <p:sp>
          <p:nvSpPr>
            <p:cNvPr id="2162" name="Rectangle 89"/>
            <p:cNvSpPr>
              <a:spLocks noChangeArrowheads="1"/>
            </p:cNvSpPr>
            <p:nvPr/>
          </p:nvSpPr>
          <p:spPr bwMode="auto">
            <a:xfrm>
              <a:off x="1584" y="2160"/>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Ư</a:t>
              </a:r>
            </a:p>
          </p:txBody>
        </p:sp>
        <p:sp>
          <p:nvSpPr>
            <p:cNvPr id="2163" name="Rectangle 90"/>
            <p:cNvSpPr>
              <a:spLocks noChangeArrowheads="1"/>
            </p:cNvSpPr>
            <p:nvPr/>
          </p:nvSpPr>
          <p:spPr bwMode="auto">
            <a:xfrm>
              <a:off x="1248" y="2160"/>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chemeClr val="accent1">
                      <a:lumMod val="75000"/>
                    </a:schemeClr>
                  </a:solidFill>
                  <a:latin typeface="Times New Roman" pitchFamily="18" charset="0"/>
                  <a:cs typeface="Times New Roman" pitchFamily="18" charset="0"/>
                </a:rPr>
                <a:t>H</a:t>
              </a:r>
            </a:p>
          </p:txBody>
        </p:sp>
      </p:grpSp>
      <p:grpSp>
        <p:nvGrpSpPr>
          <p:cNvPr id="10" name="Group 91"/>
          <p:cNvGrpSpPr>
            <a:grpSpLocks/>
          </p:cNvGrpSpPr>
          <p:nvPr/>
        </p:nvGrpSpPr>
        <p:grpSpPr bwMode="auto">
          <a:xfrm>
            <a:off x="3962400" y="381000"/>
            <a:ext cx="5410200" cy="3048000"/>
            <a:chOff x="2352" y="84"/>
            <a:chExt cx="3408" cy="1920"/>
          </a:xfrm>
        </p:grpSpPr>
        <p:sp>
          <p:nvSpPr>
            <p:cNvPr id="2156" name="AutoShape 92"/>
            <p:cNvSpPr>
              <a:spLocks noChangeArrowheads="1"/>
            </p:cNvSpPr>
            <p:nvPr/>
          </p:nvSpPr>
          <p:spPr bwMode="auto">
            <a:xfrm>
              <a:off x="2352" y="84"/>
              <a:ext cx="3408" cy="1920"/>
            </a:xfrm>
            <a:prstGeom prst="cloudCallout">
              <a:avLst>
                <a:gd name="adj1" fmla="val -23472"/>
                <a:gd name="adj2" fmla="val 62343"/>
              </a:avLst>
            </a:prstGeom>
            <a:gradFill rotWithShape="1">
              <a:gsLst>
                <a:gs pos="0">
                  <a:srgbClr val="FF99FF"/>
                </a:gs>
                <a:gs pos="100000">
                  <a:srgbClr val="FFCCFF"/>
                </a:gs>
              </a:gsLst>
              <a:lin ang="2700000" scaled="1"/>
            </a:gradFill>
            <a:ln w="9525">
              <a:solidFill>
                <a:srgbClr val="660033"/>
              </a:solidFill>
              <a:round/>
              <a:headEnd/>
              <a:tailEnd/>
            </a:ln>
          </p:spPr>
          <p:txBody>
            <a:bodyPr/>
            <a:lstStyle/>
            <a:p>
              <a:pPr algn="ctr"/>
              <a:endParaRPr lang="vi-VN">
                <a:latin typeface="Times New Roman" pitchFamily="18" charset="0"/>
                <a:cs typeface="Times New Roman" pitchFamily="18" charset="0"/>
              </a:endParaRPr>
            </a:p>
          </p:txBody>
        </p:sp>
        <p:sp>
          <p:nvSpPr>
            <p:cNvPr id="2157" name="Text Box 93"/>
            <p:cNvSpPr txBox="1">
              <a:spLocks noChangeArrowheads="1"/>
            </p:cNvSpPr>
            <p:nvPr/>
          </p:nvSpPr>
          <p:spPr bwMode="auto">
            <a:xfrm>
              <a:off x="2592" y="576"/>
              <a:ext cx="306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600" i="1">
                  <a:solidFill>
                    <a:srgbClr val="FF0000"/>
                  </a:solidFill>
                  <a:latin typeface="Times New Roman" pitchFamily="18" charset="0"/>
                  <a:cs typeface="Times New Roman" pitchFamily="18" charset="0"/>
                </a:rPr>
                <a:t>Trường đại học đầu tiên ở nước ta có tên là gì?</a:t>
              </a:r>
            </a:p>
          </p:txBody>
        </p:sp>
      </p:grpSp>
      <p:grpSp>
        <p:nvGrpSpPr>
          <p:cNvPr id="11" name="Group 94"/>
          <p:cNvGrpSpPr>
            <a:grpSpLocks/>
          </p:cNvGrpSpPr>
          <p:nvPr/>
        </p:nvGrpSpPr>
        <p:grpSpPr bwMode="auto">
          <a:xfrm>
            <a:off x="1476375" y="3933825"/>
            <a:ext cx="5334000" cy="533400"/>
            <a:chOff x="912" y="2496"/>
            <a:chExt cx="3360" cy="336"/>
          </a:xfrm>
        </p:grpSpPr>
        <p:sp>
          <p:nvSpPr>
            <p:cNvPr id="2146" name="Rectangle 95"/>
            <p:cNvSpPr>
              <a:spLocks noChangeArrowheads="1"/>
            </p:cNvSpPr>
            <p:nvPr/>
          </p:nvSpPr>
          <p:spPr bwMode="auto">
            <a:xfrm>
              <a:off x="3936" y="2496"/>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M</a:t>
              </a:r>
            </a:p>
          </p:txBody>
        </p:sp>
        <p:sp>
          <p:nvSpPr>
            <p:cNvPr id="2147" name="Rectangle 96"/>
            <p:cNvSpPr>
              <a:spLocks noChangeArrowheads="1"/>
            </p:cNvSpPr>
            <p:nvPr/>
          </p:nvSpPr>
          <p:spPr bwMode="auto">
            <a:xfrm>
              <a:off x="3264" y="2496"/>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I</a:t>
              </a:r>
            </a:p>
          </p:txBody>
        </p:sp>
        <p:sp>
          <p:nvSpPr>
            <p:cNvPr id="2148" name="Rectangle 97"/>
            <p:cNvSpPr>
              <a:spLocks noChangeArrowheads="1"/>
            </p:cNvSpPr>
            <p:nvPr/>
          </p:nvSpPr>
          <p:spPr bwMode="auto">
            <a:xfrm>
              <a:off x="2928" y="2496"/>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b="1">
                  <a:solidFill>
                    <a:srgbClr val="FF0000"/>
                  </a:solidFill>
                  <a:latin typeface="Times New Roman" pitchFamily="18" charset="0"/>
                  <a:cs typeface="Times New Roman" pitchFamily="18" charset="0"/>
                </a:rPr>
                <a:t>G</a:t>
              </a:r>
            </a:p>
          </p:txBody>
        </p:sp>
        <p:sp>
          <p:nvSpPr>
            <p:cNvPr id="2149" name="Rectangle 98"/>
            <p:cNvSpPr>
              <a:spLocks noChangeArrowheads="1"/>
            </p:cNvSpPr>
            <p:nvPr/>
          </p:nvSpPr>
          <p:spPr bwMode="auto">
            <a:xfrm>
              <a:off x="2592" y="2496"/>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Ử</a:t>
              </a:r>
            </a:p>
          </p:txBody>
        </p:sp>
        <p:sp>
          <p:nvSpPr>
            <p:cNvPr id="2150" name="Rectangle 99"/>
            <p:cNvSpPr>
              <a:spLocks noChangeArrowheads="1"/>
            </p:cNvSpPr>
            <p:nvPr/>
          </p:nvSpPr>
          <p:spPr bwMode="auto">
            <a:xfrm>
              <a:off x="2256" y="2496"/>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T</a:t>
              </a:r>
            </a:p>
          </p:txBody>
        </p:sp>
        <p:sp>
          <p:nvSpPr>
            <p:cNvPr id="2151" name="Rectangle 100"/>
            <p:cNvSpPr>
              <a:spLocks noChangeArrowheads="1"/>
            </p:cNvSpPr>
            <p:nvPr/>
          </p:nvSpPr>
          <p:spPr bwMode="auto">
            <a:xfrm>
              <a:off x="1920" y="2496"/>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C</a:t>
              </a:r>
            </a:p>
          </p:txBody>
        </p:sp>
        <p:sp>
          <p:nvSpPr>
            <p:cNvPr id="2152" name="Rectangle 101"/>
            <p:cNvSpPr>
              <a:spLocks noChangeArrowheads="1"/>
            </p:cNvSpPr>
            <p:nvPr/>
          </p:nvSpPr>
          <p:spPr bwMode="auto">
            <a:xfrm>
              <a:off x="1584" y="2496"/>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Ố</a:t>
              </a:r>
            </a:p>
          </p:txBody>
        </p:sp>
        <p:sp>
          <p:nvSpPr>
            <p:cNvPr id="2153" name="Rectangle 102"/>
            <p:cNvSpPr>
              <a:spLocks noChangeArrowheads="1"/>
            </p:cNvSpPr>
            <p:nvPr/>
          </p:nvSpPr>
          <p:spPr bwMode="auto">
            <a:xfrm>
              <a:off x="1248" y="2496"/>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U</a:t>
              </a:r>
            </a:p>
          </p:txBody>
        </p:sp>
        <p:sp>
          <p:nvSpPr>
            <p:cNvPr id="2154" name="Rectangle 103"/>
            <p:cNvSpPr>
              <a:spLocks noChangeArrowheads="1"/>
            </p:cNvSpPr>
            <p:nvPr/>
          </p:nvSpPr>
          <p:spPr bwMode="auto">
            <a:xfrm>
              <a:off x="912" y="2496"/>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Q</a:t>
              </a:r>
            </a:p>
          </p:txBody>
        </p:sp>
        <p:sp>
          <p:nvSpPr>
            <p:cNvPr id="2155" name="Rectangle 104"/>
            <p:cNvSpPr>
              <a:spLocks noChangeArrowheads="1"/>
            </p:cNvSpPr>
            <p:nvPr/>
          </p:nvSpPr>
          <p:spPr bwMode="auto">
            <a:xfrm>
              <a:off x="3600" y="2496"/>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Á</a:t>
              </a:r>
            </a:p>
          </p:txBody>
        </p:sp>
      </p:grpSp>
      <p:grpSp>
        <p:nvGrpSpPr>
          <p:cNvPr id="12" name="Group 105"/>
          <p:cNvGrpSpPr>
            <a:grpSpLocks/>
          </p:cNvGrpSpPr>
          <p:nvPr/>
        </p:nvGrpSpPr>
        <p:grpSpPr bwMode="auto">
          <a:xfrm>
            <a:off x="3962400" y="488950"/>
            <a:ext cx="5410200" cy="2362200"/>
            <a:chOff x="2475" y="525"/>
            <a:chExt cx="3408" cy="1488"/>
          </a:xfrm>
        </p:grpSpPr>
        <p:sp>
          <p:nvSpPr>
            <p:cNvPr id="107" name="AutoShape 106"/>
            <p:cNvSpPr>
              <a:spLocks noChangeArrowheads="1"/>
            </p:cNvSpPr>
            <p:nvPr/>
          </p:nvSpPr>
          <p:spPr bwMode="auto">
            <a:xfrm>
              <a:off x="2475" y="525"/>
              <a:ext cx="3408" cy="1488"/>
            </a:xfrm>
            <a:prstGeom prst="cloudCallout">
              <a:avLst>
                <a:gd name="adj1" fmla="val 15935"/>
                <a:gd name="adj2" fmla="val 121171"/>
              </a:avLst>
            </a:prstGeom>
            <a:gradFill rotWithShape="1">
              <a:gsLst>
                <a:gs pos="0">
                  <a:schemeClr val="accent2"/>
                </a:gs>
                <a:gs pos="50000">
                  <a:srgbClr val="FFFF99"/>
                </a:gs>
                <a:gs pos="100000">
                  <a:schemeClr val="accent2"/>
                </a:gs>
              </a:gsLst>
              <a:lin ang="2700000" scaled="1"/>
            </a:gradFill>
            <a:ln w="9525">
              <a:solidFill>
                <a:schemeClr val="tx1"/>
              </a:solidFill>
              <a:round/>
              <a:headEnd/>
              <a:tailEnd/>
            </a:ln>
            <a:effectLst/>
          </p:spPr>
          <p:txBody>
            <a:bodyP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145" name="Text Box 107"/>
            <p:cNvSpPr txBox="1">
              <a:spLocks noChangeArrowheads="1"/>
            </p:cNvSpPr>
            <p:nvPr/>
          </p:nvSpPr>
          <p:spPr bwMode="auto">
            <a:xfrm>
              <a:off x="2880" y="697"/>
              <a:ext cx="2763"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i="1">
                  <a:solidFill>
                    <a:srgbClr val="FF0000"/>
                  </a:solidFill>
                  <a:latin typeface="Times New Roman" pitchFamily="18" charset="0"/>
                  <a:cs typeface="Times New Roman" pitchFamily="18" charset="0"/>
                </a:rPr>
                <a:t>Ai là tác giả câu nói</a:t>
              </a:r>
            </a:p>
            <a:p>
              <a:pPr algn="ctr" eaLnBrk="1" hangingPunct="1"/>
              <a:r>
                <a:rPr lang="en-US" sz="3200" i="1">
                  <a:solidFill>
                    <a:srgbClr val="660033"/>
                  </a:solidFill>
                  <a:latin typeface="Times New Roman" pitchFamily="18" charset="0"/>
                  <a:cs typeface="Times New Roman" pitchFamily="18" charset="0"/>
                </a:rPr>
                <a:t>“ </a:t>
              </a:r>
              <a:r>
                <a:rPr lang="en-US" sz="3200" i="1">
                  <a:solidFill>
                    <a:srgbClr val="FF0000"/>
                  </a:solidFill>
                  <a:latin typeface="Times New Roman" pitchFamily="18" charset="0"/>
                  <a:cs typeface="Times New Roman" pitchFamily="18" charset="0"/>
                </a:rPr>
                <a:t>Học, Học nữa, Học mãi”</a:t>
              </a:r>
            </a:p>
            <a:p>
              <a:pPr algn="ctr" eaLnBrk="1" hangingPunct="1"/>
              <a:endParaRPr lang="en-US" sz="3200" i="1">
                <a:solidFill>
                  <a:srgbClr val="660033"/>
                </a:solidFill>
                <a:latin typeface="Times New Roman" pitchFamily="18" charset="0"/>
                <a:cs typeface="Times New Roman" pitchFamily="18" charset="0"/>
              </a:endParaRPr>
            </a:p>
          </p:txBody>
        </p:sp>
      </p:grpSp>
      <p:grpSp>
        <p:nvGrpSpPr>
          <p:cNvPr id="13" name="Group 108"/>
          <p:cNvGrpSpPr>
            <a:grpSpLocks/>
          </p:cNvGrpSpPr>
          <p:nvPr/>
        </p:nvGrpSpPr>
        <p:grpSpPr bwMode="auto">
          <a:xfrm>
            <a:off x="1447800" y="4495800"/>
            <a:ext cx="2667000" cy="533400"/>
            <a:chOff x="912" y="2832"/>
            <a:chExt cx="1680" cy="336"/>
          </a:xfrm>
        </p:grpSpPr>
        <p:sp>
          <p:nvSpPr>
            <p:cNvPr id="2139" name="Rectangle 111"/>
            <p:cNvSpPr>
              <a:spLocks noChangeArrowheads="1"/>
            </p:cNvSpPr>
            <p:nvPr/>
          </p:nvSpPr>
          <p:spPr bwMode="auto">
            <a:xfrm>
              <a:off x="2256" y="2832"/>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chemeClr val="accent1">
                      <a:lumMod val="75000"/>
                    </a:schemeClr>
                  </a:solidFill>
                  <a:latin typeface="Times New Roman" pitchFamily="18" charset="0"/>
                  <a:cs typeface="Times New Roman" pitchFamily="18" charset="0"/>
                </a:rPr>
                <a:t>N</a:t>
              </a:r>
            </a:p>
          </p:txBody>
        </p:sp>
        <p:sp>
          <p:nvSpPr>
            <p:cNvPr id="2140" name="Rectangle 112"/>
            <p:cNvSpPr>
              <a:spLocks noChangeArrowheads="1"/>
            </p:cNvSpPr>
            <p:nvPr/>
          </p:nvSpPr>
          <p:spPr bwMode="auto">
            <a:xfrm>
              <a:off x="1920" y="2832"/>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b="1">
                  <a:solidFill>
                    <a:srgbClr val="FF0000"/>
                  </a:solidFill>
                  <a:latin typeface="Times New Roman" pitchFamily="18" charset="0"/>
                  <a:cs typeface="Times New Roman" pitchFamily="18" charset="0"/>
                </a:rPr>
                <a:t>I</a:t>
              </a:r>
            </a:p>
          </p:txBody>
        </p:sp>
        <p:sp>
          <p:nvSpPr>
            <p:cNvPr id="2141" name="Rectangle 113"/>
            <p:cNvSpPr>
              <a:spLocks noChangeArrowheads="1"/>
            </p:cNvSpPr>
            <p:nvPr/>
          </p:nvSpPr>
          <p:spPr bwMode="auto">
            <a:xfrm>
              <a:off x="1584" y="2832"/>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N</a:t>
              </a:r>
            </a:p>
          </p:txBody>
        </p:sp>
        <p:sp>
          <p:nvSpPr>
            <p:cNvPr id="2142" name="Rectangle 114"/>
            <p:cNvSpPr>
              <a:spLocks noChangeArrowheads="1"/>
            </p:cNvSpPr>
            <p:nvPr/>
          </p:nvSpPr>
          <p:spPr bwMode="auto">
            <a:xfrm>
              <a:off x="1248" y="2832"/>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Ê</a:t>
              </a:r>
            </a:p>
          </p:txBody>
        </p:sp>
        <p:sp>
          <p:nvSpPr>
            <p:cNvPr id="2143" name="Rectangle 115"/>
            <p:cNvSpPr>
              <a:spLocks noChangeArrowheads="1"/>
            </p:cNvSpPr>
            <p:nvPr/>
          </p:nvSpPr>
          <p:spPr bwMode="auto">
            <a:xfrm>
              <a:off x="912" y="2832"/>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L</a:t>
              </a:r>
            </a:p>
          </p:txBody>
        </p:sp>
      </p:grpSp>
      <p:grpSp>
        <p:nvGrpSpPr>
          <p:cNvPr id="14" name="Group 116"/>
          <p:cNvGrpSpPr>
            <a:grpSpLocks/>
          </p:cNvGrpSpPr>
          <p:nvPr/>
        </p:nvGrpSpPr>
        <p:grpSpPr bwMode="auto">
          <a:xfrm>
            <a:off x="4087813" y="304800"/>
            <a:ext cx="5257800" cy="3124200"/>
            <a:chOff x="3636" y="-261"/>
            <a:chExt cx="3312" cy="1728"/>
          </a:xfrm>
        </p:grpSpPr>
        <p:sp>
          <p:nvSpPr>
            <p:cNvPr id="2137" name="AutoShape 117"/>
            <p:cNvSpPr>
              <a:spLocks noChangeArrowheads="1"/>
            </p:cNvSpPr>
            <p:nvPr/>
          </p:nvSpPr>
          <p:spPr bwMode="auto">
            <a:xfrm>
              <a:off x="3636" y="-261"/>
              <a:ext cx="3312" cy="1728"/>
            </a:xfrm>
            <a:prstGeom prst="cloudCallout">
              <a:avLst>
                <a:gd name="adj1" fmla="val -26356"/>
                <a:gd name="adj2" fmla="val 57236"/>
              </a:avLst>
            </a:prstGeom>
            <a:gradFill rotWithShape="1">
              <a:gsLst>
                <a:gs pos="0">
                  <a:srgbClr val="0000FF"/>
                </a:gs>
                <a:gs pos="100000">
                  <a:srgbClr val="CCECFF"/>
                </a:gs>
              </a:gsLst>
              <a:path path="rect">
                <a:fillToRect r="100000" b="100000"/>
              </a:path>
            </a:gradFill>
            <a:ln w="9525">
              <a:solidFill>
                <a:schemeClr val="tx1"/>
              </a:solidFill>
              <a:round/>
              <a:headEnd/>
              <a:tailEnd/>
            </a:ln>
          </p:spPr>
          <p:txBody>
            <a:bodyPr/>
            <a:lstStyle/>
            <a:p>
              <a:pPr algn="ctr"/>
              <a:endParaRPr lang="vi-VN">
                <a:latin typeface="Times New Roman" pitchFamily="18" charset="0"/>
                <a:cs typeface="Times New Roman" pitchFamily="18" charset="0"/>
              </a:endParaRPr>
            </a:p>
          </p:txBody>
        </p:sp>
        <p:sp>
          <p:nvSpPr>
            <p:cNvPr id="2138" name="Text Box 118"/>
            <p:cNvSpPr txBox="1">
              <a:spLocks noChangeArrowheads="1"/>
            </p:cNvSpPr>
            <p:nvPr/>
          </p:nvSpPr>
          <p:spPr bwMode="auto">
            <a:xfrm>
              <a:off x="3961" y="67"/>
              <a:ext cx="2602" cy="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i="1">
                  <a:solidFill>
                    <a:srgbClr val="FF0000"/>
                  </a:solidFill>
                  <a:latin typeface="Times New Roman" pitchFamily="18" charset="0"/>
                  <a:cs typeface="Times New Roman" pitchFamily="18" charset="0"/>
                </a:rPr>
                <a:t>“Nghề dạy học là nghề cao quý nhất trong những nghề cao quý”.</a:t>
              </a:r>
            </a:p>
            <a:p>
              <a:pPr algn="ctr" eaLnBrk="1" hangingPunct="1"/>
              <a:r>
                <a:rPr lang="en-US" sz="3200" i="1">
                  <a:solidFill>
                    <a:srgbClr val="FF0000"/>
                  </a:solidFill>
                  <a:latin typeface="Times New Roman" pitchFamily="18" charset="0"/>
                  <a:cs typeface="Times New Roman" pitchFamily="18" charset="0"/>
                </a:rPr>
                <a:t>Câu nói đó của ai?</a:t>
              </a:r>
            </a:p>
          </p:txBody>
        </p:sp>
      </p:grpSp>
      <p:grpSp>
        <p:nvGrpSpPr>
          <p:cNvPr id="15" name="Group 119"/>
          <p:cNvGrpSpPr>
            <a:grpSpLocks/>
          </p:cNvGrpSpPr>
          <p:nvPr/>
        </p:nvGrpSpPr>
        <p:grpSpPr bwMode="auto">
          <a:xfrm>
            <a:off x="1447800" y="5029200"/>
            <a:ext cx="5867400" cy="533400"/>
            <a:chOff x="912" y="3168"/>
            <a:chExt cx="3696" cy="336"/>
          </a:xfrm>
        </p:grpSpPr>
        <p:sp>
          <p:nvSpPr>
            <p:cNvPr id="2126" name="Rectangle 120"/>
            <p:cNvSpPr>
              <a:spLocks noChangeArrowheads="1"/>
            </p:cNvSpPr>
            <p:nvPr/>
          </p:nvSpPr>
          <p:spPr bwMode="auto">
            <a:xfrm>
              <a:off x="4272" y="3168"/>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G</a:t>
              </a:r>
            </a:p>
          </p:txBody>
        </p:sp>
        <p:sp>
          <p:nvSpPr>
            <p:cNvPr id="2127" name="Rectangle 121"/>
            <p:cNvSpPr>
              <a:spLocks noChangeArrowheads="1"/>
            </p:cNvSpPr>
            <p:nvPr/>
          </p:nvSpPr>
          <p:spPr bwMode="auto">
            <a:xfrm>
              <a:off x="3936" y="3168"/>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N</a:t>
              </a:r>
            </a:p>
          </p:txBody>
        </p:sp>
        <p:sp>
          <p:nvSpPr>
            <p:cNvPr id="2128" name="Rectangle 122"/>
            <p:cNvSpPr>
              <a:spLocks noChangeArrowheads="1"/>
            </p:cNvSpPr>
            <p:nvPr/>
          </p:nvSpPr>
          <p:spPr bwMode="auto">
            <a:xfrm>
              <a:off x="3600" y="3168"/>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Ồ</a:t>
              </a:r>
            </a:p>
          </p:txBody>
        </p:sp>
        <p:sp>
          <p:nvSpPr>
            <p:cNvPr id="2129" name="Rectangle 123"/>
            <p:cNvSpPr>
              <a:spLocks noChangeArrowheads="1"/>
            </p:cNvSpPr>
            <p:nvPr/>
          </p:nvSpPr>
          <p:spPr bwMode="auto">
            <a:xfrm>
              <a:off x="3264" y="3168"/>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Đ</a:t>
              </a:r>
            </a:p>
          </p:txBody>
        </p:sp>
        <p:sp>
          <p:nvSpPr>
            <p:cNvPr id="2130" name="Rectangle 124"/>
            <p:cNvSpPr>
              <a:spLocks noChangeArrowheads="1"/>
            </p:cNvSpPr>
            <p:nvPr/>
          </p:nvSpPr>
          <p:spPr bwMode="auto">
            <a:xfrm>
              <a:off x="2928" y="3168"/>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chemeClr val="accent1">
                      <a:lumMod val="75000"/>
                    </a:schemeClr>
                  </a:solidFill>
                  <a:latin typeface="Times New Roman" pitchFamily="18" charset="0"/>
                  <a:cs typeface="Times New Roman" pitchFamily="18" charset="0"/>
                </a:rPr>
                <a:t>N</a:t>
              </a:r>
            </a:p>
          </p:txBody>
        </p:sp>
        <p:sp>
          <p:nvSpPr>
            <p:cNvPr id="2131" name="Rectangle 125"/>
            <p:cNvSpPr>
              <a:spLocks noChangeArrowheads="1"/>
            </p:cNvSpPr>
            <p:nvPr/>
          </p:nvSpPr>
          <p:spPr bwMode="auto">
            <a:xfrm>
              <a:off x="2592" y="3168"/>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Ă</a:t>
              </a:r>
            </a:p>
          </p:txBody>
        </p:sp>
        <p:sp>
          <p:nvSpPr>
            <p:cNvPr id="2132" name="Rectangle 126"/>
            <p:cNvSpPr>
              <a:spLocks noChangeArrowheads="1"/>
            </p:cNvSpPr>
            <p:nvPr/>
          </p:nvSpPr>
          <p:spPr bwMode="auto">
            <a:xfrm>
              <a:off x="2256" y="3168"/>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V</a:t>
              </a:r>
            </a:p>
          </p:txBody>
        </p:sp>
        <p:sp>
          <p:nvSpPr>
            <p:cNvPr id="2133" name="Rectangle 127"/>
            <p:cNvSpPr>
              <a:spLocks noChangeArrowheads="1"/>
            </p:cNvSpPr>
            <p:nvPr/>
          </p:nvSpPr>
          <p:spPr bwMode="auto">
            <a:xfrm>
              <a:off x="1920" y="3168"/>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chemeClr val="accent1">
                      <a:lumMod val="75000"/>
                    </a:schemeClr>
                  </a:solidFill>
                  <a:latin typeface="Times New Roman" pitchFamily="18" charset="0"/>
                  <a:cs typeface="Times New Roman" pitchFamily="18" charset="0"/>
                </a:rPr>
                <a:t>M</a:t>
              </a:r>
            </a:p>
          </p:txBody>
        </p:sp>
        <p:sp>
          <p:nvSpPr>
            <p:cNvPr id="2134" name="Rectangle 128"/>
            <p:cNvSpPr>
              <a:spLocks noChangeArrowheads="1"/>
            </p:cNvSpPr>
            <p:nvPr/>
          </p:nvSpPr>
          <p:spPr bwMode="auto">
            <a:xfrm>
              <a:off x="1584" y="3168"/>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Ạ</a:t>
              </a:r>
            </a:p>
          </p:txBody>
        </p:sp>
        <p:sp>
          <p:nvSpPr>
            <p:cNvPr id="2135" name="Rectangle 129"/>
            <p:cNvSpPr>
              <a:spLocks noChangeArrowheads="1"/>
            </p:cNvSpPr>
            <p:nvPr/>
          </p:nvSpPr>
          <p:spPr bwMode="auto">
            <a:xfrm>
              <a:off x="1248" y="3168"/>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b="1">
                  <a:solidFill>
                    <a:srgbClr val="FF0000"/>
                  </a:solidFill>
                  <a:latin typeface="Times New Roman" pitchFamily="18" charset="0"/>
                  <a:cs typeface="Times New Roman" pitchFamily="18" charset="0"/>
                </a:rPr>
                <a:t>H</a:t>
              </a:r>
            </a:p>
          </p:txBody>
        </p:sp>
        <p:sp>
          <p:nvSpPr>
            <p:cNvPr id="2136" name="Rectangle 130"/>
            <p:cNvSpPr>
              <a:spLocks noChangeArrowheads="1"/>
            </p:cNvSpPr>
            <p:nvPr/>
          </p:nvSpPr>
          <p:spPr bwMode="auto">
            <a:xfrm>
              <a:off x="912" y="3168"/>
              <a:ext cx="336" cy="336"/>
            </a:xfrm>
            <a:prstGeom prst="rect">
              <a:avLst/>
            </a:prstGeom>
            <a:solidFill>
              <a:srgbClr val="FFFF99"/>
            </a:solidFill>
            <a:ln w="9525">
              <a:solidFill>
                <a:schemeClr val="accent1"/>
              </a:solidFill>
              <a:miter lim="800000"/>
              <a:headEnd/>
              <a:tailEnd/>
            </a:ln>
          </p:spPr>
          <p:txBody>
            <a:bodyPr wrap="none" anchor="ctr"/>
            <a:lstStyle/>
            <a:p>
              <a:pPr algn="ctr"/>
              <a:r>
                <a:rPr lang="en-US" sz="3200">
                  <a:solidFill>
                    <a:srgbClr val="0000FF"/>
                  </a:solidFill>
                  <a:latin typeface="Times New Roman" pitchFamily="18" charset="0"/>
                  <a:cs typeface="Times New Roman" pitchFamily="18" charset="0"/>
                </a:rPr>
                <a:t>P</a:t>
              </a:r>
            </a:p>
          </p:txBody>
        </p:sp>
      </p:grpSp>
      <p:sp>
        <p:nvSpPr>
          <p:cNvPr id="132" name="Text Box 131"/>
          <p:cNvSpPr txBox="1">
            <a:spLocks noChangeArrowheads="1"/>
          </p:cNvSpPr>
          <p:nvPr/>
        </p:nvSpPr>
        <p:spPr bwMode="auto">
          <a:xfrm>
            <a:off x="3195628" y="5880117"/>
            <a:ext cx="3581400" cy="58896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fontAlgn="auto">
              <a:spcBef>
                <a:spcPct val="50000"/>
              </a:spcBef>
              <a:spcAft>
                <a:spcPts val="0"/>
              </a:spcAft>
              <a:defRPr/>
            </a:pPr>
            <a:r>
              <a:rPr lang="en-US" sz="3200">
                <a:ln w="18415" cmpd="sng">
                  <a:solidFill>
                    <a:srgbClr val="FFFFFF"/>
                  </a:solidFill>
                  <a:prstDash val="solid"/>
                </a:ln>
                <a:solidFill>
                  <a:srgbClr val="FF00FF"/>
                </a:solidFill>
                <a:effectLst>
                  <a:outerShdw blurRad="63500" dir="3600000" algn="tl" rotWithShape="0">
                    <a:srgbClr val="000000">
                      <a:alpha val="70000"/>
                    </a:srgbClr>
                  </a:outerShdw>
                </a:effectLst>
                <a:latin typeface="Times New Roman" pitchFamily="18" charset="0"/>
                <a:cs typeface="Times New Roman" pitchFamily="18" charset="0"/>
              </a:rPr>
              <a:t>NHÀ GIÁO</a:t>
            </a:r>
            <a:endParaRPr lang="en-US" sz="3200" dirty="0">
              <a:ln w="18415" cmpd="sng">
                <a:solidFill>
                  <a:srgbClr val="FFFFFF"/>
                </a:solidFill>
                <a:prstDash val="solid"/>
              </a:ln>
              <a:solidFill>
                <a:srgbClr val="FF00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33" name="Text Box 132"/>
          <p:cNvSpPr txBox="1">
            <a:spLocks noChangeArrowheads="1"/>
          </p:cNvSpPr>
          <p:nvPr/>
        </p:nvSpPr>
        <p:spPr bwMode="auto">
          <a:xfrm>
            <a:off x="500063" y="5929313"/>
            <a:ext cx="1857375" cy="461962"/>
          </a:xfrm>
          <a:prstGeom prst="rect">
            <a:avLst/>
          </a:prstGeom>
          <a:solidFill>
            <a:srgbClr val="FF6600"/>
          </a:solidFill>
          <a:ln w="9525">
            <a:solidFill>
              <a:srgbClr val="00CCFF"/>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TỪ KHÓA</a:t>
            </a:r>
          </a:p>
        </p:txBody>
      </p:sp>
      <p:sp>
        <p:nvSpPr>
          <p:cNvPr id="134" name="Bevel 133"/>
          <p:cNvSpPr>
            <a:spLocks noChangeArrowheads="1"/>
          </p:cNvSpPr>
          <p:nvPr/>
        </p:nvSpPr>
        <p:spPr bwMode="auto">
          <a:xfrm>
            <a:off x="398576" y="243764"/>
            <a:ext cx="3133725" cy="1011223"/>
          </a:xfrm>
          <a:prstGeom prst="bevel">
            <a:avLst>
              <a:gd name="adj" fmla="val 12500"/>
            </a:avLst>
          </a:prstGeom>
          <a:solidFill>
            <a:srgbClr val="FF66FF">
              <a:alpha val="83920"/>
            </a:srgbClr>
          </a:solidFill>
          <a:ln w="9525" algn="ctr">
            <a:solidFill>
              <a:schemeClr val="tx1"/>
            </a:solidFill>
            <a:round/>
            <a:headEnd/>
            <a:tailEnd/>
          </a:ln>
        </p:spPr>
        <p:txBody>
          <a:bodyPr wrap="none"/>
          <a:lstStyle/>
          <a:p>
            <a:pPr fontAlgn="auto">
              <a:spcBef>
                <a:spcPts val="0"/>
              </a:spcBef>
              <a:spcAft>
                <a:spcPts val="0"/>
              </a:spcAft>
              <a:defRPr/>
            </a:pPr>
            <a:r>
              <a:rPr lang="en-US" sz="3500" b="1" dirty="0">
                <a:ln w="18415" cmpd="sng">
                  <a:solidFill>
                    <a:srgbClr val="FFFFFF"/>
                  </a:solidFill>
                  <a:prstDash val="solid"/>
                </a:ln>
                <a:solidFill>
                  <a:schemeClr val="accent2">
                    <a:lumMod val="50000"/>
                  </a:schemeClr>
                </a:solidFill>
                <a:effectLst>
                  <a:outerShdw blurRad="63500" dir="3600000" algn="tl" rotWithShape="0">
                    <a:srgbClr val="000000">
                      <a:alpha val="70000"/>
                    </a:srgbClr>
                  </a:outerShdw>
                </a:effectLst>
                <a:latin typeface="Times New Roman" pitchFamily="18" charset="0"/>
                <a:cs typeface="Times New Roman" pitchFamily="18" charset="0"/>
              </a:rPr>
              <a:t>KHỞI ĐỘNG</a:t>
            </a:r>
          </a:p>
        </p:txBody>
      </p:sp>
      <p:pic>
        <p:nvPicPr>
          <p:cNvPr id="2123" name="Picture 16" descr="1174645oad7z9n2ir">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47000" y="5638800"/>
            <a:ext cx="139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4" name="Picture 8" descr="1st-01-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86750" y="3500438"/>
            <a:ext cx="5715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5" name="Picture 9" descr="2nd-03-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15313" y="4714875"/>
            <a:ext cx="6667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720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p:cTn id="7" dur="1000" fill="hold"/>
                                        <p:tgtEl>
                                          <p:spTgt spid="133"/>
                                        </p:tgtEl>
                                        <p:attrNameLst>
                                          <p:attrName>ppt_x</p:attrName>
                                        </p:attrNameLst>
                                      </p:cBhvr>
                                      <p:tavLst>
                                        <p:tav tm="0">
                                          <p:val>
                                            <p:strVal val="#ppt_x-.2"/>
                                          </p:val>
                                        </p:tav>
                                        <p:tav tm="100000">
                                          <p:val>
                                            <p:strVal val="#ppt_x"/>
                                          </p:val>
                                        </p:tav>
                                      </p:tavLst>
                                    </p:anim>
                                    <p:anim calcmode="lin" valueType="num">
                                      <p:cBhvr>
                                        <p:cTn id="8" dur="1000" fill="hold"/>
                                        <p:tgtEl>
                                          <p:spTgt spid="1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132"/>
                                        </p:tgtEl>
                                        <p:attrNameLst>
                                          <p:attrName>style.visibility</p:attrName>
                                        </p:attrNameLst>
                                      </p:cBhvr>
                                      <p:to>
                                        <p:strVal val="visible"/>
                                      </p:to>
                                    </p:set>
                                    <p:animEffect transition="in" filter="fade">
                                      <p:cBhvr>
                                        <p:cTn id="14" dur="1000"/>
                                        <p:tgtEl>
                                          <p:spTgt spid="132"/>
                                        </p:tgtEl>
                                      </p:cBhvr>
                                    </p:animEffect>
                                    <p:anim calcmode="lin" valueType="num">
                                      <p:cBhvr>
                                        <p:cTn id="15" dur="1000" fill="hold"/>
                                        <p:tgtEl>
                                          <p:spTgt spid="132"/>
                                        </p:tgtEl>
                                        <p:attrNameLst>
                                          <p:attrName>ppt_x</p:attrName>
                                        </p:attrNameLst>
                                      </p:cBhvr>
                                      <p:tavLst>
                                        <p:tav tm="0">
                                          <p:val>
                                            <p:strVal val="#ppt_x"/>
                                          </p:val>
                                        </p:tav>
                                        <p:tav tm="100000">
                                          <p:val>
                                            <p:strVal val="#ppt_x"/>
                                          </p:val>
                                        </p:tav>
                                      </p:tavLst>
                                    </p:anim>
                                    <p:anim calcmode="lin" valueType="num">
                                      <p:cBhvr>
                                        <p:cTn id="16" dur="900" decel="100000" fill="hold"/>
                                        <p:tgtEl>
                                          <p:spTgt spid="13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7"/>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3" presetClass="entr" presetSubtype="5"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vertical)">
                                      <p:cBhvr>
                                        <p:cTn id="23" dur="500"/>
                                        <p:tgtEl>
                                          <p:spTgt spid="2"/>
                                        </p:tgtEl>
                                      </p:cBhvr>
                                    </p:animEffect>
                                  </p:childTnLst>
                                </p:cTn>
                              </p:par>
                            </p:childTnLst>
                          </p:cTn>
                        </p:par>
                      </p:childTnLst>
                    </p:cTn>
                  </p:par>
                </p:childTnLst>
              </p:cTn>
              <p:nextCondLst>
                <p:cond evt="onClick" delay="0">
                  <p:tgtEl>
                    <p:spTgt spid="47"/>
                  </p:tgtEl>
                </p:cond>
              </p:nextCondLst>
            </p:seq>
            <p:seq concurrent="1" nextAc="seek">
              <p:cTn id="24" restart="whenNotActive" fill="hold" evtFilter="cancelBubble" nodeType="interactiveSeq">
                <p:stCondLst>
                  <p:cond evt="onClick" delay="0">
                    <p:tgtEl>
                      <p:spTgt spid="46"/>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8" presetClass="entr" presetSubtype="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strips(downRight)">
                                      <p:cBhvr>
                                        <p:cTn id="29" dur="1000"/>
                                        <p:tgtEl>
                                          <p:spTgt spid="3"/>
                                        </p:tgtEl>
                                      </p:cBhvr>
                                    </p:animEffect>
                                  </p:childTnLst>
                                </p:cTn>
                              </p:par>
                            </p:childTnLst>
                          </p:cTn>
                        </p:par>
                        <p:par>
                          <p:cTn id="30" fill="hold" nodeType="afterGroup">
                            <p:stCondLst>
                              <p:cond delay="1000"/>
                            </p:stCondLst>
                            <p:childTnLst>
                              <p:par>
                                <p:cTn id="31" presetID="5" presetClass="exit" presetSubtype="10" fill="hold" nodeType="afterEffect">
                                  <p:stCondLst>
                                    <p:cond delay="0"/>
                                  </p:stCondLst>
                                  <p:childTnLst>
                                    <p:animEffect transition="out" filter="checkerboard(across)">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4" restart="whenNotActive" fill="hold" evtFilter="cancelBubble" nodeType="interactiveSeq">
                <p:stCondLst>
                  <p:cond evt="onClick" delay="0">
                    <p:tgtEl>
                      <p:spTgt spid="49"/>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ox(in)">
                                      <p:cBhvr>
                                        <p:cTn id="39" dur="500"/>
                                        <p:tgtEl>
                                          <p:spTgt spid="4"/>
                                        </p:tgtEl>
                                      </p:cBhvr>
                                    </p:animEffect>
                                  </p:childTnLst>
                                </p:cTn>
                              </p:par>
                            </p:childTnLst>
                          </p:cTn>
                        </p:par>
                      </p:childTnLst>
                    </p:cTn>
                  </p:par>
                </p:childTnLst>
              </p:cTn>
              <p:nextCondLst>
                <p:cond evt="onClick" delay="0">
                  <p:tgtEl>
                    <p:spTgt spid="49"/>
                  </p:tgtEl>
                </p:cond>
              </p:nextCondLst>
            </p:seq>
            <p:seq concurrent="1" nextAc="seek">
              <p:cTn id="40" restart="whenNotActive" fill="hold" evtFilter="cancelBubble" nodeType="interactiveSeq">
                <p:stCondLst>
                  <p:cond evt="onClick" delay="0">
                    <p:tgtEl>
                      <p:spTgt spid="48"/>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8" presetClass="entr" presetSubtype="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strips(downRight)">
                                      <p:cBhvr>
                                        <p:cTn id="45" dur="1000"/>
                                        <p:tgtEl>
                                          <p:spTgt spid="5"/>
                                        </p:tgtEl>
                                      </p:cBhvr>
                                    </p:animEffect>
                                  </p:childTnLst>
                                </p:cTn>
                              </p:par>
                            </p:childTnLst>
                          </p:cTn>
                        </p:par>
                        <p:par>
                          <p:cTn id="46" fill="hold" nodeType="afterGroup">
                            <p:stCondLst>
                              <p:cond delay="1000"/>
                            </p:stCondLst>
                            <p:childTnLst>
                              <p:par>
                                <p:cTn id="47" presetID="5" presetClass="exit" presetSubtype="10" fill="hold" nodeType="afterEffect">
                                  <p:stCondLst>
                                    <p:cond delay="0"/>
                                  </p:stCondLst>
                                  <p:childTnLst>
                                    <p:animEffect transition="out" filter="checkerboard(across)">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50" restart="whenNotActive" fill="hold" evtFilter="cancelBubble" nodeType="interactiveSeq">
                <p:stCondLst>
                  <p:cond evt="onClick" delay="0">
                    <p:tgtEl>
                      <p:spTgt spid="5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ox(in)">
                                      <p:cBhvr>
                                        <p:cTn id="55" dur="500"/>
                                        <p:tgtEl>
                                          <p:spTgt spid="6"/>
                                        </p:tgtEl>
                                      </p:cBhvr>
                                    </p:animEffect>
                                  </p:childTnLst>
                                </p:cTn>
                              </p:par>
                            </p:childTnLst>
                          </p:cTn>
                        </p:par>
                      </p:childTnLst>
                    </p:cTn>
                  </p:par>
                </p:childTnLst>
              </p:cTn>
              <p:nextCondLst>
                <p:cond evt="onClick" delay="0">
                  <p:tgtEl>
                    <p:spTgt spid="51"/>
                  </p:tgtEl>
                </p:cond>
              </p:nextCondLst>
            </p:seq>
            <p:seq concurrent="1" nextAc="seek">
              <p:cTn id="56" restart="whenNotActive" fill="hold" evtFilter="cancelBubble" nodeType="interactiveSeq">
                <p:stCondLst>
                  <p:cond evt="onClick" delay="0">
                    <p:tgtEl>
                      <p:spTgt spid="50"/>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8" presetClass="entr" presetSubtype="6"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strips(downRight)">
                                      <p:cBhvr>
                                        <p:cTn id="61" dur="1000"/>
                                        <p:tgtEl>
                                          <p:spTgt spid="7"/>
                                        </p:tgtEl>
                                      </p:cBhvr>
                                    </p:animEffect>
                                  </p:childTnLst>
                                </p:cTn>
                              </p:par>
                            </p:childTnLst>
                          </p:cTn>
                        </p:par>
                        <p:par>
                          <p:cTn id="62" fill="hold" nodeType="afterGroup">
                            <p:stCondLst>
                              <p:cond delay="1000"/>
                            </p:stCondLst>
                            <p:childTnLst>
                              <p:par>
                                <p:cTn id="63" presetID="5" presetClass="exit" presetSubtype="10" fill="hold" nodeType="afterEffect">
                                  <p:stCondLst>
                                    <p:cond delay="0"/>
                                  </p:stCondLst>
                                  <p:childTnLst>
                                    <p:animEffect transition="out" filter="checkerboard(across)">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6" restart="whenNotActive" fill="hold" evtFilter="cancelBubble" nodeType="interactiveSeq">
                <p:stCondLst>
                  <p:cond evt="onClick" delay="0">
                    <p:tgtEl>
                      <p:spTgt spid="53"/>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3" presetClass="entr" presetSubtype="10"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blinds(horizontal)">
                                      <p:cBhvr>
                                        <p:cTn id="71" dur="500"/>
                                        <p:tgtEl>
                                          <p:spTgt spid="8"/>
                                        </p:tgtEl>
                                      </p:cBhvr>
                                    </p:animEffect>
                                  </p:childTnLst>
                                </p:cTn>
                              </p:par>
                            </p:childTnLst>
                          </p:cTn>
                        </p:par>
                      </p:childTnLst>
                    </p:cTn>
                  </p:par>
                </p:childTnLst>
              </p:cTn>
              <p:nextCondLst>
                <p:cond evt="onClick" delay="0">
                  <p:tgtEl>
                    <p:spTgt spid="53"/>
                  </p:tgtEl>
                </p:cond>
              </p:nextCondLst>
            </p:seq>
            <p:seq concurrent="1" nextAc="seek">
              <p:cTn id="72" restart="whenNotActive" fill="hold" evtFilter="cancelBubble" nodeType="interactiveSeq">
                <p:stCondLst>
                  <p:cond evt="onClick" delay="0">
                    <p:tgtEl>
                      <p:spTgt spid="52"/>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8" presetClass="entr" presetSubtype="6"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strips(downRight)">
                                      <p:cBhvr>
                                        <p:cTn id="77" dur="1000"/>
                                        <p:tgtEl>
                                          <p:spTgt spid="9"/>
                                        </p:tgtEl>
                                      </p:cBhvr>
                                    </p:animEffect>
                                  </p:childTnLst>
                                </p:cTn>
                              </p:par>
                            </p:childTnLst>
                          </p:cTn>
                        </p:par>
                        <p:par>
                          <p:cTn id="78" fill="hold" nodeType="afterGroup">
                            <p:stCondLst>
                              <p:cond delay="1000"/>
                            </p:stCondLst>
                            <p:childTnLst>
                              <p:par>
                                <p:cTn id="79" presetID="4" presetClass="exit" presetSubtype="16" fill="hold" nodeType="afterEffect">
                                  <p:stCondLst>
                                    <p:cond delay="0"/>
                                  </p:stCondLst>
                                  <p:childTnLst>
                                    <p:animEffect transition="out" filter="box(in)">
                                      <p:cBhvr>
                                        <p:cTn id="80" dur="1000"/>
                                        <p:tgtEl>
                                          <p:spTgt spid="8"/>
                                        </p:tgtEl>
                                      </p:cBhvr>
                                    </p:animEffect>
                                    <p:set>
                                      <p:cBhvr>
                                        <p:cTn id="81"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82" restart="whenNotActive" fill="hold" evtFilter="cancelBubble" nodeType="interactiveSeq">
                <p:stCondLst>
                  <p:cond evt="onClick" delay="0">
                    <p:tgtEl>
                      <p:spTgt spid="55"/>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blinds(horizontal)">
                                      <p:cBhvr>
                                        <p:cTn id="87" dur="500"/>
                                        <p:tgtEl>
                                          <p:spTgt spid="10"/>
                                        </p:tgtEl>
                                      </p:cBhvr>
                                    </p:animEffect>
                                  </p:childTnLst>
                                </p:cTn>
                              </p:par>
                            </p:childTnLst>
                          </p:cTn>
                        </p:par>
                      </p:childTnLst>
                    </p:cTn>
                  </p:par>
                </p:childTnLst>
              </p:cTn>
              <p:nextCondLst>
                <p:cond evt="onClick" delay="0">
                  <p:tgtEl>
                    <p:spTgt spid="55"/>
                  </p:tgtEl>
                </p:cond>
              </p:nextCondLst>
            </p:seq>
            <p:seq concurrent="1" nextAc="seek">
              <p:cTn id="88" restart="whenNotActive" fill="hold" evtFilter="cancelBubble" nodeType="interactiveSeq">
                <p:stCondLst>
                  <p:cond evt="onClick" delay="0">
                    <p:tgtEl>
                      <p:spTgt spid="54"/>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18" presetClass="entr" presetSubtype="6"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strips(downRight)">
                                      <p:cBhvr>
                                        <p:cTn id="93" dur="1000"/>
                                        <p:tgtEl>
                                          <p:spTgt spid="11"/>
                                        </p:tgtEl>
                                      </p:cBhvr>
                                    </p:animEffect>
                                  </p:childTnLst>
                                </p:cTn>
                              </p:par>
                            </p:childTnLst>
                          </p:cTn>
                        </p:par>
                        <p:par>
                          <p:cTn id="94" fill="hold" nodeType="afterGroup">
                            <p:stCondLst>
                              <p:cond delay="1000"/>
                            </p:stCondLst>
                            <p:childTnLst>
                              <p:par>
                                <p:cTn id="95" presetID="5" presetClass="exit" presetSubtype="10" fill="hold" nodeType="afterEffect">
                                  <p:stCondLst>
                                    <p:cond delay="0"/>
                                  </p:stCondLst>
                                  <p:childTnLst>
                                    <p:animEffect transition="out" filter="checkerboard(across)">
                                      <p:cBhvr>
                                        <p:cTn id="96" dur="1000"/>
                                        <p:tgtEl>
                                          <p:spTgt spid="10"/>
                                        </p:tgtEl>
                                      </p:cBhvr>
                                    </p:animEffect>
                                    <p:set>
                                      <p:cBhvr>
                                        <p:cTn id="9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98" restart="whenNotActive" fill="hold" evtFilter="cancelBubble" nodeType="interactiveSeq">
                <p:stCondLst>
                  <p:cond evt="onClick" delay="0">
                    <p:tgtEl>
                      <p:spTgt spid="57"/>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3" presetClass="entr" presetSubtype="5" fill="hold" nodeType="click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blinds(vertical)">
                                      <p:cBhvr>
                                        <p:cTn id="103" dur="500"/>
                                        <p:tgtEl>
                                          <p:spTgt spid="12"/>
                                        </p:tgtEl>
                                      </p:cBhvr>
                                    </p:animEffect>
                                  </p:childTnLst>
                                </p:cTn>
                              </p:par>
                            </p:childTnLst>
                          </p:cTn>
                        </p:par>
                      </p:childTnLst>
                    </p:cTn>
                  </p:par>
                </p:childTnLst>
              </p:cTn>
              <p:nextCondLst>
                <p:cond evt="onClick" delay="0">
                  <p:tgtEl>
                    <p:spTgt spid="57"/>
                  </p:tgtEl>
                </p:cond>
              </p:nextCondLst>
            </p:seq>
            <p:seq concurrent="1" nextAc="seek">
              <p:cTn id="104" restart="whenNotActive" fill="hold" evtFilter="cancelBubble" nodeType="interactiveSeq">
                <p:stCondLst>
                  <p:cond evt="onClick" delay="0">
                    <p:tgtEl>
                      <p:spTgt spid="56"/>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8" presetClass="entr" presetSubtype="6" fill="hold" nodeType="click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strips(downRight)">
                                      <p:cBhvr>
                                        <p:cTn id="109" dur="1000"/>
                                        <p:tgtEl>
                                          <p:spTgt spid="13"/>
                                        </p:tgtEl>
                                      </p:cBhvr>
                                    </p:animEffect>
                                  </p:childTnLst>
                                </p:cTn>
                              </p:par>
                            </p:childTnLst>
                          </p:cTn>
                        </p:par>
                        <p:par>
                          <p:cTn id="110" fill="hold" nodeType="afterGroup">
                            <p:stCondLst>
                              <p:cond delay="1000"/>
                            </p:stCondLst>
                            <p:childTnLst>
                              <p:par>
                                <p:cTn id="111" presetID="3" presetClass="exit" presetSubtype="10" fill="hold" nodeType="afterEffect">
                                  <p:stCondLst>
                                    <p:cond delay="0"/>
                                  </p:stCondLst>
                                  <p:childTnLst>
                                    <p:animEffect transition="out" filter="blinds(horizontal)">
                                      <p:cBhvr>
                                        <p:cTn id="112" dur="1000"/>
                                        <p:tgtEl>
                                          <p:spTgt spid="12"/>
                                        </p:tgtEl>
                                      </p:cBhvr>
                                    </p:animEffect>
                                    <p:set>
                                      <p:cBhvr>
                                        <p:cTn id="113"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14" restart="whenNotActive" fill="hold" evtFilter="cancelBubble" nodeType="interactiveSeq">
                <p:stCondLst>
                  <p:cond evt="onClick" delay="0">
                    <p:tgtEl>
                      <p:spTgt spid="59"/>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3" presetClass="entr" presetSubtype="5" fill="hold" nodeType="click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blinds(vertical)">
                                      <p:cBhvr>
                                        <p:cTn id="119" dur="500"/>
                                        <p:tgtEl>
                                          <p:spTgt spid="14"/>
                                        </p:tgtEl>
                                      </p:cBhvr>
                                    </p:animEffect>
                                  </p:childTnLst>
                                </p:cTn>
                              </p:par>
                            </p:childTnLst>
                          </p:cTn>
                        </p:par>
                      </p:childTnLst>
                    </p:cTn>
                  </p:par>
                </p:childTnLst>
              </p:cTn>
              <p:nextCondLst>
                <p:cond evt="onClick" delay="0">
                  <p:tgtEl>
                    <p:spTgt spid="59"/>
                  </p:tgtEl>
                </p:cond>
              </p:nextCondLst>
            </p:seq>
            <p:seq concurrent="1" nextAc="seek">
              <p:cTn id="120" restart="whenNotActive" fill="hold" evtFilter="cancelBubble" nodeType="interactiveSeq">
                <p:stCondLst>
                  <p:cond evt="onClick" delay="0">
                    <p:tgtEl>
                      <p:spTgt spid="58"/>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18" presetClass="entr" presetSubtype="6" fill="hold" nodeType="click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strips(downRight)">
                                      <p:cBhvr>
                                        <p:cTn id="125" dur="1000"/>
                                        <p:tgtEl>
                                          <p:spTgt spid="15"/>
                                        </p:tgtEl>
                                      </p:cBhvr>
                                    </p:animEffect>
                                  </p:childTnLst>
                                </p:cTn>
                              </p:par>
                            </p:childTnLst>
                          </p:cTn>
                        </p:par>
                        <p:par>
                          <p:cTn id="126" fill="hold" nodeType="afterGroup">
                            <p:stCondLst>
                              <p:cond delay="1000"/>
                            </p:stCondLst>
                            <p:childTnLst>
                              <p:par>
                                <p:cTn id="127" presetID="5" presetClass="exit" presetSubtype="10" fill="hold" nodeType="afterEffect">
                                  <p:stCondLst>
                                    <p:cond delay="0"/>
                                  </p:stCondLst>
                                  <p:childTnLst>
                                    <p:animEffect transition="out" filter="checkerboard(across)">
                                      <p:cBhvr>
                                        <p:cTn id="128" dur="1000"/>
                                        <p:tgtEl>
                                          <p:spTgt spid="14"/>
                                        </p:tgtEl>
                                      </p:cBhvr>
                                    </p:animEffect>
                                    <p:set>
                                      <p:cBhvr>
                                        <p:cTn id="12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58"/>
                  </p:tgtEl>
                </p:cond>
              </p:nextCondLst>
            </p:seq>
          </p:childTnLst>
        </p:cTn>
      </p:par>
    </p:tnLst>
    <p:bldLst>
      <p:bldP spid="13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304800" y="1085671"/>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sz="3600" b="1" smtClean="0">
                <a:solidFill>
                  <a:srgbClr val="FF0000"/>
                </a:solidFill>
              </a:rPr>
              <a:t>Điền </a:t>
            </a:r>
            <a:r>
              <a:rPr lang="en-US" sz="3600" b="1">
                <a:solidFill>
                  <a:srgbClr val="FF0000"/>
                </a:solidFill>
              </a:rPr>
              <a:t>các số vào các ô trống để có tổng các hàng ngang, dọc, chéo bằng nhau.</a:t>
            </a:r>
          </a:p>
        </p:txBody>
      </p:sp>
      <p:sp>
        <p:nvSpPr>
          <p:cNvPr id="55300" name="Oval 4"/>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0</a:t>
            </a:r>
          </a:p>
        </p:txBody>
      </p:sp>
      <p:sp>
        <p:nvSpPr>
          <p:cNvPr id="55301" name="Oval 5"/>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1</a:t>
            </a:r>
          </a:p>
        </p:txBody>
      </p:sp>
      <p:sp>
        <p:nvSpPr>
          <p:cNvPr id="55302" name="Oval 6"/>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2</a:t>
            </a:r>
          </a:p>
        </p:txBody>
      </p:sp>
      <p:sp>
        <p:nvSpPr>
          <p:cNvPr id="55303" name="Oval 7"/>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3</a:t>
            </a:r>
          </a:p>
        </p:txBody>
      </p:sp>
      <p:sp>
        <p:nvSpPr>
          <p:cNvPr id="55304" name="Oval 8"/>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4</a:t>
            </a:r>
          </a:p>
        </p:txBody>
      </p:sp>
      <p:sp>
        <p:nvSpPr>
          <p:cNvPr id="55305" name="Oval 9"/>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5</a:t>
            </a:r>
          </a:p>
        </p:txBody>
      </p:sp>
      <p:sp>
        <p:nvSpPr>
          <p:cNvPr id="55306" name="Oval 10"/>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6</a:t>
            </a:r>
          </a:p>
        </p:txBody>
      </p:sp>
      <p:sp>
        <p:nvSpPr>
          <p:cNvPr id="55307" name="Oval 11"/>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7</a:t>
            </a:r>
          </a:p>
        </p:txBody>
      </p:sp>
      <p:sp>
        <p:nvSpPr>
          <p:cNvPr id="55308" name="Oval 12"/>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8</a:t>
            </a:r>
          </a:p>
        </p:txBody>
      </p:sp>
      <p:sp>
        <p:nvSpPr>
          <p:cNvPr id="55309" name="Oval 13"/>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9</a:t>
            </a:r>
          </a:p>
        </p:txBody>
      </p:sp>
      <p:sp>
        <p:nvSpPr>
          <p:cNvPr id="55310" name="Oval 14"/>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10</a:t>
            </a:r>
          </a:p>
        </p:txBody>
      </p:sp>
      <p:sp>
        <p:nvSpPr>
          <p:cNvPr id="55311" name="Oval 15"/>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11</a:t>
            </a:r>
          </a:p>
        </p:txBody>
      </p:sp>
      <p:sp>
        <p:nvSpPr>
          <p:cNvPr id="55312" name="Oval 16"/>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12</a:t>
            </a:r>
          </a:p>
        </p:txBody>
      </p:sp>
      <p:sp>
        <p:nvSpPr>
          <p:cNvPr id="55313" name="Oval 17"/>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13</a:t>
            </a:r>
          </a:p>
        </p:txBody>
      </p:sp>
      <p:sp>
        <p:nvSpPr>
          <p:cNvPr id="55314" name="Oval 18"/>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14</a:t>
            </a:r>
          </a:p>
        </p:txBody>
      </p:sp>
      <p:sp>
        <p:nvSpPr>
          <p:cNvPr id="55315" name="Oval 19"/>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15</a:t>
            </a:r>
          </a:p>
        </p:txBody>
      </p:sp>
      <p:sp>
        <p:nvSpPr>
          <p:cNvPr id="55316" name="Oval 20"/>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16</a:t>
            </a:r>
          </a:p>
        </p:txBody>
      </p:sp>
      <p:sp>
        <p:nvSpPr>
          <p:cNvPr id="55317" name="Oval 21"/>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17</a:t>
            </a:r>
          </a:p>
        </p:txBody>
      </p:sp>
      <p:sp>
        <p:nvSpPr>
          <p:cNvPr id="55318" name="Oval 22"/>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18</a:t>
            </a:r>
          </a:p>
        </p:txBody>
      </p:sp>
      <p:sp>
        <p:nvSpPr>
          <p:cNvPr id="55319" name="Oval 23"/>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19</a:t>
            </a:r>
          </a:p>
        </p:txBody>
      </p:sp>
      <p:sp>
        <p:nvSpPr>
          <p:cNvPr id="55320" name="Oval 24"/>
          <p:cNvSpPr>
            <a:spLocks noChangeArrowheads="1"/>
          </p:cNvSpPr>
          <p:nvPr/>
        </p:nvSpPr>
        <p:spPr bwMode="auto">
          <a:xfrm>
            <a:off x="7543800" y="2971800"/>
            <a:ext cx="1066800" cy="1676400"/>
          </a:xfrm>
          <a:prstGeom prst="ellipse">
            <a:avLst/>
          </a:prstGeom>
          <a:solidFill>
            <a:schemeClr val="folHlink"/>
          </a:solidFill>
          <a:ln w="9525">
            <a:solidFill>
              <a:schemeClr val="tx1"/>
            </a:solidFill>
            <a:round/>
            <a:headEnd/>
            <a:tailEnd/>
          </a:ln>
        </p:spPr>
        <p:txBody>
          <a:bodyPr wrap="none" anchor="ctr"/>
          <a:lstStyle/>
          <a:p>
            <a:pPr algn="ctr"/>
            <a:r>
              <a:rPr lang="en-US" sz="8000" b="1">
                <a:solidFill>
                  <a:srgbClr val="0000CC"/>
                </a:solidFill>
              </a:rPr>
              <a:t>20</a:t>
            </a:r>
          </a:p>
        </p:txBody>
      </p:sp>
      <p:graphicFrame>
        <p:nvGraphicFramePr>
          <p:cNvPr id="55348" name="Group 52"/>
          <p:cNvGraphicFramePr>
            <a:graphicFrameLocks noGrp="1"/>
          </p:cNvGraphicFramePr>
          <p:nvPr>
            <p:ph/>
          </p:nvPr>
        </p:nvGraphicFramePr>
        <p:xfrm>
          <a:off x="2590800" y="2438400"/>
          <a:ext cx="3657600" cy="3505200"/>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11430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700" b="0" i="0" u="none" strike="noStrike" cap="none" normalizeH="0" baseline="0" smtClean="0">
                          <a:ln>
                            <a:noFill/>
                          </a:ln>
                          <a:solidFill>
                            <a:srgbClr val="0000FF"/>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700" b="0" i="0" u="none" strike="noStrike" cap="none" normalizeH="0" baseline="0" smtClean="0">
                          <a:ln>
                            <a:noFill/>
                          </a:ln>
                          <a:solidFill>
                            <a:srgbClr val="FF0000"/>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700" b="0" i="0" u="none" strike="noStrike" cap="none" normalizeH="0" baseline="0" smtClean="0">
                          <a:ln>
                            <a:noFill/>
                          </a:ln>
                          <a:solidFill>
                            <a:srgbClr val="0000FF"/>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430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700" b="0" i="0" u="none" strike="noStrike" cap="none" normalizeH="0" baseline="0" smtClean="0">
                          <a:ln>
                            <a:noFill/>
                          </a:ln>
                          <a:solidFill>
                            <a:srgbClr val="FF0000"/>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700" b="0" i="0" u="none" strike="noStrike" cap="none" normalizeH="0" baseline="0" smtClean="0">
                          <a:ln>
                            <a:noFill/>
                          </a:ln>
                          <a:solidFill>
                            <a:srgbClr val="0000FF"/>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700" b="0" i="0" u="none" strike="noStrike" cap="none" normalizeH="0" baseline="0" smtClean="0">
                          <a:ln>
                            <a:noFill/>
                          </a:ln>
                          <a:solidFill>
                            <a:srgbClr val="FF0000"/>
                          </a:solidFill>
                          <a:effectLst/>
                          <a:latin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12192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700" b="0" i="0" u="none" strike="noStrike" cap="none" normalizeH="0" baseline="0" smtClean="0">
                          <a:ln>
                            <a:noFill/>
                          </a:ln>
                          <a:solidFill>
                            <a:srgbClr val="0000FF"/>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700" b="0" i="0" u="none" strike="noStrike" cap="none" normalizeH="0" baseline="0" smtClean="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700" b="0" i="0" u="none" strike="noStrike" cap="none" normalizeH="0" baseline="0" smtClean="0">
                          <a:ln>
                            <a:noFill/>
                          </a:ln>
                          <a:solidFill>
                            <a:srgbClr val="0000FF"/>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bl>
          </a:graphicData>
        </a:graphic>
      </p:graphicFrame>
      <p:sp>
        <p:nvSpPr>
          <p:cNvPr id="55339" name="Rectangle 43"/>
          <p:cNvSpPr>
            <a:spLocks noChangeArrowheads="1"/>
          </p:cNvSpPr>
          <p:nvPr/>
        </p:nvSpPr>
        <p:spPr bwMode="auto">
          <a:xfrm>
            <a:off x="3810000" y="2438400"/>
            <a:ext cx="1219200" cy="1143000"/>
          </a:xfrm>
          <a:prstGeom prst="rect">
            <a:avLst/>
          </a:prstGeom>
          <a:solidFill>
            <a:srgbClr val="FF9966"/>
          </a:solidFill>
          <a:ln w="9525">
            <a:solidFill>
              <a:schemeClr val="tx1"/>
            </a:solidFill>
            <a:miter lim="800000"/>
            <a:headEnd/>
            <a:tailEnd/>
          </a:ln>
        </p:spPr>
        <p:txBody>
          <a:bodyPr wrap="none" anchor="ctr"/>
          <a:lstStyle/>
          <a:p>
            <a:pPr algn="ctr"/>
            <a:r>
              <a:rPr lang="en-US" sz="6000" b="1">
                <a:solidFill>
                  <a:srgbClr val="0000CC"/>
                </a:solidFill>
              </a:rPr>
              <a:t>A</a:t>
            </a:r>
          </a:p>
        </p:txBody>
      </p:sp>
      <p:sp>
        <p:nvSpPr>
          <p:cNvPr id="55340" name="Rectangle 44"/>
          <p:cNvSpPr>
            <a:spLocks noChangeArrowheads="1"/>
          </p:cNvSpPr>
          <p:nvPr/>
        </p:nvSpPr>
        <p:spPr bwMode="auto">
          <a:xfrm>
            <a:off x="5029200" y="3581400"/>
            <a:ext cx="1219200" cy="1143000"/>
          </a:xfrm>
          <a:prstGeom prst="rect">
            <a:avLst/>
          </a:prstGeom>
          <a:solidFill>
            <a:srgbClr val="FF9966"/>
          </a:solidFill>
          <a:ln w="9525">
            <a:solidFill>
              <a:schemeClr val="tx1"/>
            </a:solidFill>
            <a:miter lim="800000"/>
            <a:headEnd/>
            <a:tailEnd/>
          </a:ln>
        </p:spPr>
        <p:txBody>
          <a:bodyPr wrap="none" anchor="ctr"/>
          <a:lstStyle/>
          <a:p>
            <a:pPr algn="ctr"/>
            <a:r>
              <a:rPr lang="en-US" sz="6000" b="1">
                <a:solidFill>
                  <a:srgbClr val="0000CC"/>
                </a:solidFill>
              </a:rPr>
              <a:t>D</a:t>
            </a:r>
          </a:p>
        </p:txBody>
      </p:sp>
      <p:sp>
        <p:nvSpPr>
          <p:cNvPr id="55341" name="Rectangle 45"/>
          <p:cNvSpPr>
            <a:spLocks noChangeArrowheads="1"/>
          </p:cNvSpPr>
          <p:nvPr/>
        </p:nvSpPr>
        <p:spPr bwMode="auto">
          <a:xfrm>
            <a:off x="3810000" y="4724400"/>
            <a:ext cx="1219200" cy="1219200"/>
          </a:xfrm>
          <a:prstGeom prst="rect">
            <a:avLst/>
          </a:prstGeom>
          <a:solidFill>
            <a:srgbClr val="FF9966"/>
          </a:solidFill>
          <a:ln w="9525">
            <a:solidFill>
              <a:schemeClr val="tx1"/>
            </a:solidFill>
            <a:miter lim="800000"/>
            <a:headEnd/>
            <a:tailEnd/>
          </a:ln>
        </p:spPr>
        <p:txBody>
          <a:bodyPr wrap="none" anchor="ctr"/>
          <a:lstStyle/>
          <a:p>
            <a:pPr algn="ctr"/>
            <a:r>
              <a:rPr lang="en-US" sz="6000" b="1">
                <a:solidFill>
                  <a:srgbClr val="0000CC"/>
                </a:solidFill>
              </a:rPr>
              <a:t>C</a:t>
            </a:r>
          </a:p>
        </p:txBody>
      </p:sp>
      <p:sp>
        <p:nvSpPr>
          <p:cNvPr id="55342" name="Rectangle 46"/>
          <p:cNvSpPr>
            <a:spLocks noChangeArrowheads="1"/>
          </p:cNvSpPr>
          <p:nvPr/>
        </p:nvSpPr>
        <p:spPr bwMode="auto">
          <a:xfrm>
            <a:off x="2590800" y="3581400"/>
            <a:ext cx="1219200" cy="1143000"/>
          </a:xfrm>
          <a:prstGeom prst="rect">
            <a:avLst/>
          </a:prstGeom>
          <a:solidFill>
            <a:srgbClr val="FF9966"/>
          </a:solidFill>
          <a:ln w="9525">
            <a:solidFill>
              <a:schemeClr val="tx1"/>
            </a:solidFill>
            <a:miter lim="800000"/>
            <a:headEnd/>
            <a:tailEnd/>
          </a:ln>
        </p:spPr>
        <p:txBody>
          <a:bodyPr wrap="none" anchor="ctr"/>
          <a:lstStyle/>
          <a:p>
            <a:pPr algn="ctr"/>
            <a:r>
              <a:rPr lang="en-US" sz="6000" b="1">
                <a:solidFill>
                  <a:srgbClr val="0000CC"/>
                </a:solidFill>
              </a:rPr>
              <a:t>B</a:t>
            </a:r>
          </a:p>
        </p:txBody>
      </p:sp>
      <p:sp>
        <p:nvSpPr>
          <p:cNvPr id="29" name="WordArt 11"/>
          <p:cNvSpPr>
            <a:spLocks noChangeArrowheads="1" noChangeShapeType="1" noTextEdit="1"/>
          </p:cNvSpPr>
          <p:nvPr/>
        </p:nvSpPr>
        <p:spPr bwMode="auto">
          <a:xfrm>
            <a:off x="1295400" y="152400"/>
            <a:ext cx="6629400" cy="914400"/>
          </a:xfrm>
          <a:prstGeom prst="rect">
            <a:avLst/>
          </a:prstGeom>
        </p:spPr>
        <p:txBody>
          <a:bodyPr wrap="none" fromWordArt="1">
            <a:prstTxWarp prst="textDoubleWave1">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kern="10" spc="50" smtClean="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Vui mà học</a:t>
            </a:r>
            <a:endParaRPr lang="en-US" b="1" kern="10"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79092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5339"/>
                                        </p:tgtEl>
                                        <p:attrNameLst>
                                          <p:attrName>style.visibility</p:attrName>
                                        </p:attrNameLst>
                                      </p:cBhvr>
                                      <p:to>
                                        <p:strVal val="visible"/>
                                      </p:to>
                                    </p:set>
                                    <p:animEffect transition="in" filter="blinds(horizontal)">
                                      <p:cBhvr>
                                        <p:cTn id="7" dur="500"/>
                                        <p:tgtEl>
                                          <p:spTgt spid="5533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55340"/>
                                        </p:tgtEl>
                                        <p:attrNameLst>
                                          <p:attrName>style.visibility</p:attrName>
                                        </p:attrNameLst>
                                      </p:cBhvr>
                                      <p:to>
                                        <p:strVal val="visible"/>
                                      </p:to>
                                    </p:set>
                                    <p:animEffect transition="in" filter="blinds(horizontal)">
                                      <p:cBhvr>
                                        <p:cTn id="10" dur="500"/>
                                        <p:tgtEl>
                                          <p:spTgt spid="55340"/>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3" presetClass="entr" presetSubtype="10" fill="hold" grpId="0" nodeType="withEffect">
                                  <p:stCondLst>
                                    <p:cond delay="0"/>
                                  </p:stCondLst>
                                  <p:childTnLst>
                                    <p:set>
                                      <p:cBhvr>
                                        <p:cTn id="12" dur="1" fill="hold">
                                          <p:stCondLst>
                                            <p:cond delay="0"/>
                                          </p:stCondLst>
                                        </p:cTn>
                                        <p:tgtEl>
                                          <p:spTgt spid="55341"/>
                                        </p:tgtEl>
                                        <p:attrNameLst>
                                          <p:attrName>style.visibility</p:attrName>
                                        </p:attrNameLst>
                                      </p:cBhvr>
                                      <p:to>
                                        <p:strVal val="visible"/>
                                      </p:to>
                                    </p:set>
                                    <p:animEffect transition="in" filter="blinds(horizontal)">
                                      <p:cBhvr>
                                        <p:cTn id="13" dur="500"/>
                                        <p:tgtEl>
                                          <p:spTgt spid="55341"/>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3" presetClass="entr" presetSubtype="10" fill="hold" grpId="0" nodeType="withEffect">
                                  <p:stCondLst>
                                    <p:cond delay="0"/>
                                  </p:stCondLst>
                                  <p:childTnLst>
                                    <p:set>
                                      <p:cBhvr>
                                        <p:cTn id="15" dur="1" fill="hold">
                                          <p:stCondLst>
                                            <p:cond delay="0"/>
                                          </p:stCondLst>
                                        </p:cTn>
                                        <p:tgtEl>
                                          <p:spTgt spid="55342"/>
                                        </p:tgtEl>
                                        <p:attrNameLst>
                                          <p:attrName>style.visibility</p:attrName>
                                        </p:attrNameLst>
                                      </p:cBhvr>
                                      <p:to>
                                        <p:strVal val="visible"/>
                                      </p:to>
                                    </p:set>
                                    <p:animEffect transition="in" filter="blinds(horizontal)">
                                      <p:cBhvr>
                                        <p:cTn id="16" dur="500"/>
                                        <p:tgtEl>
                                          <p:spTgt spid="55342"/>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par>
                          <p:cTn id="17" fill="hold" nodeType="afterGroup">
                            <p:stCondLst>
                              <p:cond delay="500"/>
                            </p:stCondLst>
                            <p:childTnLst>
                              <p:par>
                                <p:cTn id="18" presetID="4" presetClass="exit" presetSubtype="16" fill="hold" grpId="0" nodeType="afterEffect">
                                  <p:stCondLst>
                                    <p:cond delay="500"/>
                                  </p:stCondLst>
                                  <p:childTnLst>
                                    <p:animEffect transition="out" filter="box(in)">
                                      <p:cBhvr>
                                        <p:cTn id="19" dur="500"/>
                                        <p:tgtEl>
                                          <p:spTgt spid="55320"/>
                                        </p:tgtEl>
                                      </p:cBhvr>
                                    </p:animEffect>
                                    <p:set>
                                      <p:cBhvr>
                                        <p:cTn id="20" dur="1" fill="hold">
                                          <p:stCondLst>
                                            <p:cond delay="499"/>
                                          </p:stCondLst>
                                        </p:cTn>
                                        <p:tgtEl>
                                          <p:spTgt spid="55320"/>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1" fill="hold" nodeType="afterGroup">
                            <p:stCondLst>
                              <p:cond delay="1500"/>
                            </p:stCondLst>
                            <p:childTnLst>
                              <p:par>
                                <p:cTn id="22" presetID="4" presetClass="exit" presetSubtype="16" fill="hold" grpId="0" nodeType="afterEffect">
                                  <p:stCondLst>
                                    <p:cond delay="500"/>
                                  </p:stCondLst>
                                  <p:childTnLst>
                                    <p:animEffect transition="out" filter="box(in)">
                                      <p:cBhvr>
                                        <p:cTn id="23" dur="500"/>
                                        <p:tgtEl>
                                          <p:spTgt spid="55319"/>
                                        </p:tgtEl>
                                      </p:cBhvr>
                                    </p:animEffect>
                                    <p:set>
                                      <p:cBhvr>
                                        <p:cTn id="24" dur="1" fill="hold">
                                          <p:stCondLst>
                                            <p:cond delay="499"/>
                                          </p:stCondLst>
                                        </p:cTn>
                                        <p:tgtEl>
                                          <p:spTgt spid="55319"/>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3" name="beep.wav"/>
                                        </p:tgtEl>
                                      </p:cMediaNode>
                                    </p:audio>
                                  </p:subTnLst>
                                </p:cTn>
                              </p:par>
                            </p:childTnLst>
                          </p:cTn>
                        </p:par>
                        <p:par>
                          <p:cTn id="25" fill="hold" nodeType="afterGroup">
                            <p:stCondLst>
                              <p:cond delay="2500"/>
                            </p:stCondLst>
                            <p:childTnLst>
                              <p:par>
                                <p:cTn id="26" presetID="4" presetClass="exit" presetSubtype="16" fill="hold" grpId="0" nodeType="afterEffect">
                                  <p:stCondLst>
                                    <p:cond delay="500"/>
                                  </p:stCondLst>
                                  <p:childTnLst>
                                    <p:animEffect transition="out" filter="box(in)">
                                      <p:cBhvr>
                                        <p:cTn id="27" dur="500"/>
                                        <p:tgtEl>
                                          <p:spTgt spid="55318"/>
                                        </p:tgtEl>
                                      </p:cBhvr>
                                    </p:animEffect>
                                    <p:set>
                                      <p:cBhvr>
                                        <p:cTn id="28" dur="1" fill="hold">
                                          <p:stCondLst>
                                            <p:cond delay="499"/>
                                          </p:stCondLst>
                                        </p:cTn>
                                        <p:tgtEl>
                                          <p:spTgt spid="55318"/>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9" fill="hold" nodeType="afterGroup">
                            <p:stCondLst>
                              <p:cond delay="3500"/>
                            </p:stCondLst>
                            <p:childTnLst>
                              <p:par>
                                <p:cTn id="30" presetID="4" presetClass="exit" presetSubtype="16" fill="hold" grpId="0" nodeType="afterEffect">
                                  <p:stCondLst>
                                    <p:cond delay="500"/>
                                  </p:stCondLst>
                                  <p:childTnLst>
                                    <p:animEffect transition="out" filter="box(in)">
                                      <p:cBhvr>
                                        <p:cTn id="31" dur="500"/>
                                        <p:tgtEl>
                                          <p:spTgt spid="55317"/>
                                        </p:tgtEl>
                                      </p:cBhvr>
                                    </p:animEffect>
                                    <p:set>
                                      <p:cBhvr>
                                        <p:cTn id="32" dur="1" fill="hold">
                                          <p:stCondLst>
                                            <p:cond delay="499"/>
                                          </p:stCondLst>
                                        </p:cTn>
                                        <p:tgtEl>
                                          <p:spTgt spid="55317"/>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3" fill="hold" nodeType="afterGroup">
                            <p:stCondLst>
                              <p:cond delay="4500"/>
                            </p:stCondLst>
                            <p:childTnLst>
                              <p:par>
                                <p:cTn id="34" presetID="4" presetClass="exit" presetSubtype="16" fill="hold" grpId="0" nodeType="afterEffect">
                                  <p:stCondLst>
                                    <p:cond delay="500"/>
                                  </p:stCondLst>
                                  <p:childTnLst>
                                    <p:animEffect transition="out" filter="box(in)">
                                      <p:cBhvr>
                                        <p:cTn id="35" dur="500"/>
                                        <p:tgtEl>
                                          <p:spTgt spid="55316"/>
                                        </p:tgtEl>
                                      </p:cBhvr>
                                    </p:animEffect>
                                    <p:set>
                                      <p:cBhvr>
                                        <p:cTn id="36" dur="1" fill="hold">
                                          <p:stCondLst>
                                            <p:cond delay="499"/>
                                          </p:stCondLst>
                                        </p:cTn>
                                        <p:tgtEl>
                                          <p:spTgt spid="55316"/>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7" fill="hold" nodeType="afterGroup">
                            <p:stCondLst>
                              <p:cond delay="5500"/>
                            </p:stCondLst>
                            <p:childTnLst>
                              <p:par>
                                <p:cTn id="38" presetID="4" presetClass="exit" presetSubtype="16" fill="hold" grpId="0" nodeType="afterEffect">
                                  <p:stCondLst>
                                    <p:cond delay="500"/>
                                  </p:stCondLst>
                                  <p:childTnLst>
                                    <p:animEffect transition="out" filter="box(in)">
                                      <p:cBhvr>
                                        <p:cTn id="39" dur="500"/>
                                        <p:tgtEl>
                                          <p:spTgt spid="55315"/>
                                        </p:tgtEl>
                                      </p:cBhvr>
                                    </p:animEffect>
                                    <p:set>
                                      <p:cBhvr>
                                        <p:cTn id="40" dur="1" fill="hold">
                                          <p:stCondLst>
                                            <p:cond delay="499"/>
                                          </p:stCondLst>
                                        </p:cTn>
                                        <p:tgtEl>
                                          <p:spTgt spid="55315"/>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eep.wav"/>
                                        </p:tgtEl>
                                      </p:cMediaNode>
                                    </p:audio>
                                  </p:subTnLst>
                                </p:cTn>
                              </p:par>
                            </p:childTnLst>
                          </p:cTn>
                        </p:par>
                        <p:par>
                          <p:cTn id="41" fill="hold" nodeType="afterGroup">
                            <p:stCondLst>
                              <p:cond delay="6500"/>
                            </p:stCondLst>
                            <p:childTnLst>
                              <p:par>
                                <p:cTn id="42" presetID="4" presetClass="exit" presetSubtype="16" fill="hold" grpId="0" nodeType="afterEffect">
                                  <p:stCondLst>
                                    <p:cond delay="500"/>
                                  </p:stCondLst>
                                  <p:childTnLst>
                                    <p:animEffect transition="out" filter="box(in)">
                                      <p:cBhvr>
                                        <p:cTn id="43" dur="500"/>
                                        <p:tgtEl>
                                          <p:spTgt spid="55314"/>
                                        </p:tgtEl>
                                      </p:cBhvr>
                                    </p:animEffect>
                                    <p:set>
                                      <p:cBhvr>
                                        <p:cTn id="44" dur="1" fill="hold">
                                          <p:stCondLst>
                                            <p:cond delay="499"/>
                                          </p:stCondLst>
                                        </p:cTn>
                                        <p:tgtEl>
                                          <p:spTgt spid="55314"/>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5" fill="hold" nodeType="afterGroup">
                            <p:stCondLst>
                              <p:cond delay="7500"/>
                            </p:stCondLst>
                            <p:childTnLst>
                              <p:par>
                                <p:cTn id="46" presetID="4" presetClass="exit" presetSubtype="16" fill="hold" grpId="0" nodeType="afterEffect">
                                  <p:stCondLst>
                                    <p:cond delay="500"/>
                                  </p:stCondLst>
                                  <p:childTnLst>
                                    <p:animEffect transition="out" filter="box(in)">
                                      <p:cBhvr>
                                        <p:cTn id="47" dur="500"/>
                                        <p:tgtEl>
                                          <p:spTgt spid="55313"/>
                                        </p:tgtEl>
                                      </p:cBhvr>
                                    </p:animEffect>
                                    <p:set>
                                      <p:cBhvr>
                                        <p:cTn id="48" dur="1" fill="hold">
                                          <p:stCondLst>
                                            <p:cond delay="499"/>
                                          </p:stCondLst>
                                        </p:cTn>
                                        <p:tgtEl>
                                          <p:spTgt spid="55313"/>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9" fill="hold" nodeType="afterGroup">
                            <p:stCondLst>
                              <p:cond delay="8500"/>
                            </p:stCondLst>
                            <p:childTnLst>
                              <p:par>
                                <p:cTn id="50" presetID="4" presetClass="exit" presetSubtype="16" fill="hold" grpId="0" nodeType="afterEffect">
                                  <p:stCondLst>
                                    <p:cond delay="500"/>
                                  </p:stCondLst>
                                  <p:childTnLst>
                                    <p:animEffect transition="out" filter="box(in)">
                                      <p:cBhvr>
                                        <p:cTn id="51" dur="500"/>
                                        <p:tgtEl>
                                          <p:spTgt spid="55312"/>
                                        </p:tgtEl>
                                      </p:cBhvr>
                                    </p:animEffect>
                                    <p:set>
                                      <p:cBhvr>
                                        <p:cTn id="52" dur="1" fill="hold">
                                          <p:stCondLst>
                                            <p:cond delay="499"/>
                                          </p:stCondLst>
                                        </p:cTn>
                                        <p:tgtEl>
                                          <p:spTgt spid="55312"/>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beep.wav"/>
                                        </p:tgtEl>
                                      </p:cMediaNode>
                                    </p:audio>
                                  </p:subTnLst>
                                </p:cTn>
                              </p:par>
                            </p:childTnLst>
                          </p:cTn>
                        </p:par>
                        <p:par>
                          <p:cTn id="53" fill="hold" nodeType="afterGroup">
                            <p:stCondLst>
                              <p:cond delay="9500"/>
                            </p:stCondLst>
                            <p:childTnLst>
                              <p:par>
                                <p:cTn id="54" presetID="4" presetClass="exit" presetSubtype="16" fill="hold" grpId="0" nodeType="afterEffect">
                                  <p:stCondLst>
                                    <p:cond delay="500"/>
                                  </p:stCondLst>
                                  <p:childTnLst>
                                    <p:animEffect transition="out" filter="box(in)">
                                      <p:cBhvr>
                                        <p:cTn id="55" dur="500"/>
                                        <p:tgtEl>
                                          <p:spTgt spid="55311"/>
                                        </p:tgtEl>
                                      </p:cBhvr>
                                    </p:animEffect>
                                    <p:set>
                                      <p:cBhvr>
                                        <p:cTn id="56" dur="1" fill="hold">
                                          <p:stCondLst>
                                            <p:cond delay="499"/>
                                          </p:stCondLst>
                                        </p:cTn>
                                        <p:tgtEl>
                                          <p:spTgt spid="55311"/>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beep.wav"/>
                                        </p:tgtEl>
                                      </p:cMediaNode>
                                    </p:audio>
                                  </p:subTnLst>
                                </p:cTn>
                              </p:par>
                            </p:childTnLst>
                          </p:cTn>
                        </p:par>
                        <p:par>
                          <p:cTn id="57" fill="hold" nodeType="afterGroup">
                            <p:stCondLst>
                              <p:cond delay="10500"/>
                            </p:stCondLst>
                            <p:childTnLst>
                              <p:par>
                                <p:cTn id="58" presetID="4" presetClass="exit" presetSubtype="16" fill="hold" grpId="0" nodeType="afterEffect">
                                  <p:stCondLst>
                                    <p:cond delay="500"/>
                                  </p:stCondLst>
                                  <p:childTnLst>
                                    <p:animEffect transition="out" filter="box(in)">
                                      <p:cBhvr>
                                        <p:cTn id="59" dur="500"/>
                                        <p:tgtEl>
                                          <p:spTgt spid="55310"/>
                                        </p:tgtEl>
                                      </p:cBhvr>
                                    </p:animEffect>
                                    <p:set>
                                      <p:cBhvr>
                                        <p:cTn id="60" dur="1" fill="hold">
                                          <p:stCondLst>
                                            <p:cond delay="499"/>
                                          </p:stCondLst>
                                        </p:cTn>
                                        <p:tgtEl>
                                          <p:spTgt spid="55310"/>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1" fill="hold" nodeType="afterGroup">
                            <p:stCondLst>
                              <p:cond delay="11500"/>
                            </p:stCondLst>
                            <p:childTnLst>
                              <p:par>
                                <p:cTn id="62" presetID="4" presetClass="exit" presetSubtype="16" fill="hold" grpId="0" nodeType="afterEffect">
                                  <p:stCondLst>
                                    <p:cond delay="500"/>
                                  </p:stCondLst>
                                  <p:childTnLst>
                                    <p:animEffect transition="out" filter="box(in)">
                                      <p:cBhvr>
                                        <p:cTn id="63" dur="500"/>
                                        <p:tgtEl>
                                          <p:spTgt spid="55309"/>
                                        </p:tgtEl>
                                      </p:cBhvr>
                                    </p:animEffect>
                                    <p:set>
                                      <p:cBhvr>
                                        <p:cTn id="64" dur="1" fill="hold">
                                          <p:stCondLst>
                                            <p:cond delay="499"/>
                                          </p:stCondLst>
                                        </p:cTn>
                                        <p:tgtEl>
                                          <p:spTgt spid="55309"/>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beep.wav"/>
                                        </p:tgtEl>
                                      </p:cMediaNode>
                                    </p:audio>
                                  </p:subTnLst>
                                </p:cTn>
                              </p:par>
                            </p:childTnLst>
                          </p:cTn>
                        </p:par>
                        <p:par>
                          <p:cTn id="65" fill="hold" nodeType="afterGroup">
                            <p:stCondLst>
                              <p:cond delay="12500"/>
                            </p:stCondLst>
                            <p:childTnLst>
                              <p:par>
                                <p:cTn id="66" presetID="4" presetClass="exit" presetSubtype="16" fill="hold" grpId="0" nodeType="afterEffect">
                                  <p:stCondLst>
                                    <p:cond delay="500"/>
                                  </p:stCondLst>
                                  <p:childTnLst>
                                    <p:animEffect transition="out" filter="box(in)">
                                      <p:cBhvr>
                                        <p:cTn id="67" dur="500"/>
                                        <p:tgtEl>
                                          <p:spTgt spid="55308"/>
                                        </p:tgtEl>
                                      </p:cBhvr>
                                    </p:animEffect>
                                    <p:set>
                                      <p:cBhvr>
                                        <p:cTn id="68" dur="1" fill="hold">
                                          <p:stCondLst>
                                            <p:cond delay="499"/>
                                          </p:stCondLst>
                                        </p:cTn>
                                        <p:tgtEl>
                                          <p:spTgt spid="55308"/>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beep.wav"/>
                                        </p:tgtEl>
                                      </p:cMediaNode>
                                    </p:audio>
                                  </p:subTnLst>
                                </p:cTn>
                              </p:par>
                            </p:childTnLst>
                          </p:cTn>
                        </p:par>
                        <p:par>
                          <p:cTn id="69" fill="hold" nodeType="afterGroup">
                            <p:stCondLst>
                              <p:cond delay="13500"/>
                            </p:stCondLst>
                            <p:childTnLst>
                              <p:par>
                                <p:cTn id="70" presetID="4" presetClass="exit" presetSubtype="16" fill="hold" grpId="0" nodeType="afterEffect">
                                  <p:stCondLst>
                                    <p:cond delay="500"/>
                                  </p:stCondLst>
                                  <p:childTnLst>
                                    <p:animEffect transition="out" filter="box(in)">
                                      <p:cBhvr>
                                        <p:cTn id="71" dur="500"/>
                                        <p:tgtEl>
                                          <p:spTgt spid="55307"/>
                                        </p:tgtEl>
                                      </p:cBhvr>
                                    </p:animEffect>
                                    <p:set>
                                      <p:cBhvr>
                                        <p:cTn id="72" dur="1" fill="hold">
                                          <p:stCondLst>
                                            <p:cond delay="499"/>
                                          </p:stCondLst>
                                        </p:cTn>
                                        <p:tgtEl>
                                          <p:spTgt spid="55307"/>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3" name="beep.wav"/>
                                        </p:tgtEl>
                                      </p:cMediaNode>
                                    </p:audio>
                                  </p:subTnLst>
                                </p:cTn>
                              </p:par>
                            </p:childTnLst>
                          </p:cTn>
                        </p:par>
                        <p:par>
                          <p:cTn id="73" fill="hold" nodeType="afterGroup">
                            <p:stCondLst>
                              <p:cond delay="14500"/>
                            </p:stCondLst>
                            <p:childTnLst>
                              <p:par>
                                <p:cTn id="74" presetID="4" presetClass="exit" presetSubtype="16" fill="hold" grpId="0" nodeType="afterEffect">
                                  <p:stCondLst>
                                    <p:cond delay="500"/>
                                  </p:stCondLst>
                                  <p:childTnLst>
                                    <p:animEffect transition="out" filter="box(in)">
                                      <p:cBhvr>
                                        <p:cTn id="75" dur="500"/>
                                        <p:tgtEl>
                                          <p:spTgt spid="55306"/>
                                        </p:tgtEl>
                                      </p:cBhvr>
                                    </p:animEffect>
                                    <p:set>
                                      <p:cBhvr>
                                        <p:cTn id="76" dur="1" fill="hold">
                                          <p:stCondLst>
                                            <p:cond delay="499"/>
                                          </p:stCondLst>
                                        </p:cTn>
                                        <p:tgtEl>
                                          <p:spTgt spid="55306"/>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beep.wav"/>
                                        </p:tgtEl>
                                      </p:cMediaNode>
                                    </p:audio>
                                  </p:subTnLst>
                                </p:cTn>
                              </p:par>
                            </p:childTnLst>
                          </p:cTn>
                        </p:par>
                        <p:par>
                          <p:cTn id="77" fill="hold" nodeType="afterGroup">
                            <p:stCondLst>
                              <p:cond delay="15500"/>
                            </p:stCondLst>
                            <p:childTnLst>
                              <p:par>
                                <p:cTn id="78" presetID="4" presetClass="exit" presetSubtype="16" fill="hold" grpId="0" nodeType="afterEffect">
                                  <p:stCondLst>
                                    <p:cond delay="500"/>
                                  </p:stCondLst>
                                  <p:childTnLst>
                                    <p:animEffect transition="out" filter="box(in)">
                                      <p:cBhvr>
                                        <p:cTn id="79" dur="500"/>
                                        <p:tgtEl>
                                          <p:spTgt spid="55305"/>
                                        </p:tgtEl>
                                      </p:cBhvr>
                                    </p:animEffect>
                                    <p:set>
                                      <p:cBhvr>
                                        <p:cTn id="80" dur="1" fill="hold">
                                          <p:stCondLst>
                                            <p:cond delay="499"/>
                                          </p:stCondLst>
                                        </p:cTn>
                                        <p:tgtEl>
                                          <p:spTgt spid="55305"/>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3" name="beep.wav"/>
                                        </p:tgtEl>
                                      </p:cMediaNode>
                                    </p:audio>
                                  </p:subTnLst>
                                </p:cTn>
                              </p:par>
                            </p:childTnLst>
                          </p:cTn>
                        </p:par>
                        <p:par>
                          <p:cTn id="81" fill="hold" nodeType="afterGroup">
                            <p:stCondLst>
                              <p:cond delay="16500"/>
                            </p:stCondLst>
                            <p:childTnLst>
                              <p:par>
                                <p:cTn id="82" presetID="4" presetClass="exit" presetSubtype="16" fill="hold" grpId="0" nodeType="afterEffect">
                                  <p:stCondLst>
                                    <p:cond delay="500"/>
                                  </p:stCondLst>
                                  <p:childTnLst>
                                    <p:animEffect transition="out" filter="box(in)">
                                      <p:cBhvr>
                                        <p:cTn id="83" dur="500"/>
                                        <p:tgtEl>
                                          <p:spTgt spid="55304"/>
                                        </p:tgtEl>
                                      </p:cBhvr>
                                    </p:animEffect>
                                    <p:set>
                                      <p:cBhvr>
                                        <p:cTn id="84" dur="1" fill="hold">
                                          <p:stCondLst>
                                            <p:cond delay="499"/>
                                          </p:stCondLst>
                                        </p:cTn>
                                        <p:tgtEl>
                                          <p:spTgt spid="55304"/>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3" name="beep.wav"/>
                                        </p:tgtEl>
                                      </p:cMediaNode>
                                    </p:audio>
                                  </p:subTnLst>
                                </p:cTn>
                              </p:par>
                            </p:childTnLst>
                          </p:cTn>
                        </p:par>
                        <p:par>
                          <p:cTn id="85" fill="hold" nodeType="afterGroup">
                            <p:stCondLst>
                              <p:cond delay="17500"/>
                            </p:stCondLst>
                            <p:childTnLst>
                              <p:par>
                                <p:cTn id="86" presetID="4" presetClass="exit" presetSubtype="16" fill="hold" grpId="0" nodeType="afterEffect">
                                  <p:stCondLst>
                                    <p:cond delay="500"/>
                                  </p:stCondLst>
                                  <p:childTnLst>
                                    <p:animEffect transition="out" filter="box(in)">
                                      <p:cBhvr>
                                        <p:cTn id="87" dur="500"/>
                                        <p:tgtEl>
                                          <p:spTgt spid="55303"/>
                                        </p:tgtEl>
                                      </p:cBhvr>
                                    </p:animEffect>
                                    <p:set>
                                      <p:cBhvr>
                                        <p:cTn id="88" dur="1" fill="hold">
                                          <p:stCondLst>
                                            <p:cond delay="499"/>
                                          </p:stCondLst>
                                        </p:cTn>
                                        <p:tgtEl>
                                          <p:spTgt spid="55303"/>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beep.wav"/>
                                        </p:tgtEl>
                                      </p:cMediaNode>
                                    </p:audio>
                                  </p:subTnLst>
                                </p:cTn>
                              </p:par>
                            </p:childTnLst>
                          </p:cTn>
                        </p:par>
                        <p:par>
                          <p:cTn id="89" fill="hold" nodeType="afterGroup">
                            <p:stCondLst>
                              <p:cond delay="18500"/>
                            </p:stCondLst>
                            <p:childTnLst>
                              <p:par>
                                <p:cTn id="90" presetID="4" presetClass="exit" presetSubtype="16" fill="hold" grpId="0" nodeType="afterEffect">
                                  <p:stCondLst>
                                    <p:cond delay="500"/>
                                  </p:stCondLst>
                                  <p:childTnLst>
                                    <p:animEffect transition="out" filter="box(in)">
                                      <p:cBhvr>
                                        <p:cTn id="91" dur="500"/>
                                        <p:tgtEl>
                                          <p:spTgt spid="55302"/>
                                        </p:tgtEl>
                                      </p:cBhvr>
                                    </p:animEffect>
                                    <p:set>
                                      <p:cBhvr>
                                        <p:cTn id="92" dur="1" fill="hold">
                                          <p:stCondLst>
                                            <p:cond delay="499"/>
                                          </p:stCondLst>
                                        </p:cTn>
                                        <p:tgtEl>
                                          <p:spTgt spid="55302"/>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3" name="beep.wav"/>
                                        </p:tgtEl>
                                      </p:cMediaNode>
                                    </p:audio>
                                  </p:subTnLst>
                                </p:cTn>
                              </p:par>
                            </p:childTnLst>
                          </p:cTn>
                        </p:par>
                        <p:par>
                          <p:cTn id="93" fill="hold" nodeType="afterGroup">
                            <p:stCondLst>
                              <p:cond delay="19500"/>
                            </p:stCondLst>
                            <p:childTnLst>
                              <p:par>
                                <p:cTn id="94" presetID="4" presetClass="exit" presetSubtype="16" fill="hold" grpId="0" nodeType="afterEffect">
                                  <p:stCondLst>
                                    <p:cond delay="500"/>
                                  </p:stCondLst>
                                  <p:childTnLst>
                                    <p:animEffect transition="out" filter="box(in)">
                                      <p:cBhvr>
                                        <p:cTn id="95" dur="500"/>
                                        <p:tgtEl>
                                          <p:spTgt spid="55301"/>
                                        </p:tgtEl>
                                      </p:cBhvr>
                                    </p:animEffect>
                                    <p:set>
                                      <p:cBhvr>
                                        <p:cTn id="96" dur="1" fill="hold">
                                          <p:stCondLst>
                                            <p:cond delay="499"/>
                                          </p:stCondLst>
                                        </p:cTn>
                                        <p:tgtEl>
                                          <p:spTgt spid="55301"/>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3" name="beep.wav"/>
                                        </p:tgtEl>
                                      </p:cMediaNode>
                                    </p:audio>
                                  </p:subTnLst>
                                </p:cTn>
                              </p:par>
                            </p:childTnLst>
                          </p:cTn>
                        </p:par>
                        <p:par>
                          <p:cTn id="97" fill="hold" nodeType="afterGroup">
                            <p:stCondLst>
                              <p:cond delay="20500"/>
                            </p:stCondLst>
                            <p:childTnLst>
                              <p:par>
                                <p:cTn id="98" presetID="4" presetClass="exit" presetSubtype="16" fill="hold" grpId="0" nodeType="afterEffect">
                                  <p:stCondLst>
                                    <p:cond delay="500"/>
                                  </p:stCondLst>
                                  <p:childTnLst>
                                    <p:animEffect transition="out" filter="box(in)">
                                      <p:cBhvr>
                                        <p:cTn id="99" dur="500"/>
                                        <p:tgtEl>
                                          <p:spTgt spid="55300"/>
                                        </p:tgtEl>
                                      </p:cBhvr>
                                    </p:animEffect>
                                    <p:set>
                                      <p:cBhvr>
                                        <p:cTn id="100" dur="1" fill="hold">
                                          <p:stCondLst>
                                            <p:cond delay="499"/>
                                          </p:stCondLst>
                                        </p:cTn>
                                        <p:tgtEl>
                                          <p:spTgt spid="55300"/>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4" name="gun.wav"/>
                                        </p:tgtEl>
                                      </p:cMediaNode>
                                    </p:audio>
                                  </p:subTnLst>
                                </p:cTn>
                              </p:par>
                            </p:childTnLst>
                          </p:cTn>
                        </p:par>
                      </p:childTnLst>
                    </p:cTn>
                  </p:par>
                  <p:par>
                    <p:cTn id="101" fill="hold">
                      <p:stCondLst>
                        <p:cond delay="indefinite"/>
                      </p:stCondLst>
                      <p:childTnLst>
                        <p:par>
                          <p:cTn id="102" fill="hold">
                            <p:stCondLst>
                              <p:cond delay="0"/>
                            </p:stCondLst>
                            <p:childTnLst>
                              <p:par>
                                <p:cTn id="103" presetID="3" presetClass="exit" presetSubtype="10" fill="hold" grpId="2" nodeType="clickEffect">
                                  <p:stCondLst>
                                    <p:cond delay="0"/>
                                  </p:stCondLst>
                                  <p:childTnLst>
                                    <p:animEffect transition="out" filter="blinds(horizontal)">
                                      <p:cBhvr>
                                        <p:cTn id="104" dur="500"/>
                                        <p:tgtEl>
                                          <p:spTgt spid="55342"/>
                                        </p:tgtEl>
                                      </p:cBhvr>
                                    </p:animEffect>
                                    <p:set>
                                      <p:cBhvr>
                                        <p:cTn id="105" dur="1" fill="hold">
                                          <p:stCondLst>
                                            <p:cond delay="499"/>
                                          </p:stCondLst>
                                        </p:cTn>
                                        <p:tgtEl>
                                          <p:spTgt spid="55342"/>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5" name="applause.wav"/>
                                        </p:tgtEl>
                                      </p:cMediaNode>
                                    </p:audio>
                                  </p:subTnLst>
                                </p:cTn>
                              </p:par>
                              <p:par>
                                <p:cTn id="106" presetID="3" presetClass="exit" presetSubtype="10" fill="hold" grpId="2" nodeType="withEffect">
                                  <p:stCondLst>
                                    <p:cond delay="0"/>
                                  </p:stCondLst>
                                  <p:childTnLst>
                                    <p:animEffect transition="out" filter="blinds(horizontal)">
                                      <p:cBhvr>
                                        <p:cTn id="107" dur="500"/>
                                        <p:tgtEl>
                                          <p:spTgt spid="55339"/>
                                        </p:tgtEl>
                                      </p:cBhvr>
                                    </p:animEffect>
                                    <p:set>
                                      <p:cBhvr>
                                        <p:cTn id="108" dur="1" fill="hold">
                                          <p:stCondLst>
                                            <p:cond delay="499"/>
                                          </p:stCondLst>
                                        </p:cTn>
                                        <p:tgtEl>
                                          <p:spTgt spid="55339"/>
                                        </p:tgtEl>
                                        <p:attrNameLst>
                                          <p:attrName>style.visibility</p:attrName>
                                        </p:attrNameLst>
                                      </p:cBhvr>
                                      <p:to>
                                        <p:strVal val="hidden"/>
                                      </p:to>
                                    </p:set>
                                  </p:childTnLst>
                                  <p:subTnLst>
                                    <p:audio>
                                      <p:cMediaNode>
                                        <p:cTn display="0" masterRel="sameClick">
                                          <p:stCondLst>
                                            <p:cond evt="begin" delay="0">
                                              <p:tn val="106"/>
                                            </p:cond>
                                          </p:stCondLst>
                                          <p:endCondLst>
                                            <p:cond evt="onStopAudio" delay="0">
                                              <p:tgtEl>
                                                <p:sldTgt/>
                                              </p:tgtEl>
                                            </p:cond>
                                          </p:endCondLst>
                                        </p:cTn>
                                        <p:tgtEl>
                                          <p:sndTgt r:embed="rId2" name="chimes.wav"/>
                                        </p:tgtEl>
                                      </p:cMediaNode>
                                    </p:audio>
                                  </p:subTnLst>
                                </p:cTn>
                              </p:par>
                              <p:par>
                                <p:cTn id="109" presetID="3" presetClass="exit" presetSubtype="10" fill="hold" grpId="2" nodeType="withEffect">
                                  <p:stCondLst>
                                    <p:cond delay="0"/>
                                  </p:stCondLst>
                                  <p:childTnLst>
                                    <p:animEffect transition="out" filter="blinds(horizontal)">
                                      <p:cBhvr>
                                        <p:cTn id="110" dur="500"/>
                                        <p:tgtEl>
                                          <p:spTgt spid="55340"/>
                                        </p:tgtEl>
                                      </p:cBhvr>
                                    </p:animEffect>
                                    <p:set>
                                      <p:cBhvr>
                                        <p:cTn id="111" dur="1" fill="hold">
                                          <p:stCondLst>
                                            <p:cond delay="499"/>
                                          </p:stCondLst>
                                        </p:cTn>
                                        <p:tgtEl>
                                          <p:spTgt spid="55340"/>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5" name="applause.wav"/>
                                        </p:tgtEl>
                                      </p:cMediaNode>
                                    </p:audio>
                                  </p:subTnLst>
                                </p:cTn>
                              </p:par>
                              <p:par>
                                <p:cTn id="112" presetID="3" presetClass="exit" presetSubtype="10" fill="hold" grpId="2" nodeType="withEffect">
                                  <p:stCondLst>
                                    <p:cond delay="0"/>
                                  </p:stCondLst>
                                  <p:childTnLst>
                                    <p:animEffect transition="out" filter="blinds(horizontal)">
                                      <p:cBhvr>
                                        <p:cTn id="113" dur="500"/>
                                        <p:tgtEl>
                                          <p:spTgt spid="55341"/>
                                        </p:tgtEl>
                                      </p:cBhvr>
                                    </p:animEffect>
                                    <p:set>
                                      <p:cBhvr>
                                        <p:cTn id="114" dur="1" fill="hold">
                                          <p:stCondLst>
                                            <p:cond delay="499"/>
                                          </p:stCondLst>
                                        </p:cTn>
                                        <p:tgtEl>
                                          <p:spTgt spid="55341"/>
                                        </p:tgtEl>
                                        <p:attrNameLst>
                                          <p:attrName>style.visibility</p:attrName>
                                        </p:attrNameLst>
                                      </p:cBhvr>
                                      <p:to>
                                        <p:strVal val="hidden"/>
                                      </p:to>
                                    </p:set>
                                  </p:childTnLst>
                                  <p:subTnLst>
                                    <p:audio>
                                      <p:cMediaNode>
                                        <p:cTn display="0" masterRel="sameClick">
                                          <p:stCondLst>
                                            <p:cond evt="begin" delay="0">
                                              <p:tn val="112"/>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5" restart="whenNotActive" fill="hold" evtFilter="cancelBubble" nodeType="interactiveSeq">
                <p:stCondLst>
                  <p:cond evt="onClick" delay="0">
                    <p:tgtEl>
                      <p:spTgt spid="55339"/>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3" presetClass="exit" presetSubtype="10" fill="hold" grpId="1" nodeType="clickEffect">
                                  <p:stCondLst>
                                    <p:cond delay="0"/>
                                  </p:stCondLst>
                                  <p:childTnLst>
                                    <p:animEffect transition="out" filter="blinds(horizontal)">
                                      <p:cBhvr>
                                        <p:cTn id="119" dur="500"/>
                                        <p:tgtEl>
                                          <p:spTgt spid="55339"/>
                                        </p:tgtEl>
                                      </p:cBhvr>
                                    </p:animEffect>
                                    <p:set>
                                      <p:cBhvr>
                                        <p:cTn id="120" dur="1" fill="hold">
                                          <p:stCondLst>
                                            <p:cond delay="499"/>
                                          </p:stCondLst>
                                        </p:cTn>
                                        <p:tgtEl>
                                          <p:spTgt spid="55339"/>
                                        </p:tgtEl>
                                        <p:attrNameLst>
                                          <p:attrName>style.visibility</p:attrName>
                                        </p:attrNameLst>
                                      </p:cBhvr>
                                      <p:to>
                                        <p:strVal val="hidden"/>
                                      </p:to>
                                    </p:set>
                                  </p:childTnLst>
                                  <p:subTnLst>
                                    <p:audio>
                                      <p:cMediaNode>
                                        <p:cTn display="0" masterRel="sameClick">
                                          <p:stCondLst>
                                            <p:cond evt="begin" delay="0">
                                              <p:tn val="11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5339"/>
                  </p:tgtEl>
                </p:cond>
              </p:nextCondLst>
            </p:seq>
            <p:seq concurrent="1" nextAc="seek">
              <p:cTn id="121" restart="whenNotActive" fill="hold" evtFilter="cancelBubble" nodeType="interactiveSeq">
                <p:stCondLst>
                  <p:cond evt="onClick" delay="0">
                    <p:tgtEl>
                      <p:spTgt spid="55342"/>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3" presetClass="exit" presetSubtype="10" fill="hold" grpId="1" nodeType="clickEffect">
                                  <p:stCondLst>
                                    <p:cond delay="0"/>
                                  </p:stCondLst>
                                  <p:childTnLst>
                                    <p:animEffect transition="out" filter="blinds(horizontal)">
                                      <p:cBhvr>
                                        <p:cTn id="125" dur="500"/>
                                        <p:tgtEl>
                                          <p:spTgt spid="55342"/>
                                        </p:tgtEl>
                                      </p:cBhvr>
                                    </p:animEffect>
                                    <p:set>
                                      <p:cBhvr>
                                        <p:cTn id="126" dur="1" fill="hold">
                                          <p:stCondLst>
                                            <p:cond delay="499"/>
                                          </p:stCondLst>
                                        </p:cTn>
                                        <p:tgtEl>
                                          <p:spTgt spid="55342"/>
                                        </p:tgtEl>
                                        <p:attrNameLst>
                                          <p:attrName>style.visibility</p:attrName>
                                        </p:attrNameLst>
                                      </p:cBhvr>
                                      <p:to>
                                        <p:strVal val="hidden"/>
                                      </p:to>
                                    </p:set>
                                  </p:childTnLst>
                                  <p:subTnLst>
                                    <p:audio>
                                      <p:cMediaNode>
                                        <p:cTn display="0" masterRel="sameClick">
                                          <p:stCondLst>
                                            <p:cond evt="begin" delay="0">
                                              <p:tn val="12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5342"/>
                  </p:tgtEl>
                </p:cond>
              </p:nextCondLst>
            </p:seq>
            <p:seq concurrent="1" nextAc="seek">
              <p:cTn id="127" restart="whenNotActive" fill="hold" evtFilter="cancelBubble" nodeType="interactiveSeq">
                <p:stCondLst>
                  <p:cond evt="onClick" delay="0">
                    <p:tgtEl>
                      <p:spTgt spid="55341"/>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3" presetClass="exit" presetSubtype="10" fill="hold" grpId="1" nodeType="clickEffect">
                                  <p:stCondLst>
                                    <p:cond delay="0"/>
                                  </p:stCondLst>
                                  <p:childTnLst>
                                    <p:animEffect transition="out" filter="blinds(horizontal)">
                                      <p:cBhvr>
                                        <p:cTn id="131" dur="500"/>
                                        <p:tgtEl>
                                          <p:spTgt spid="55341"/>
                                        </p:tgtEl>
                                      </p:cBhvr>
                                    </p:animEffect>
                                    <p:set>
                                      <p:cBhvr>
                                        <p:cTn id="132" dur="1" fill="hold">
                                          <p:stCondLst>
                                            <p:cond delay="499"/>
                                          </p:stCondLst>
                                        </p:cTn>
                                        <p:tgtEl>
                                          <p:spTgt spid="55341"/>
                                        </p:tgtEl>
                                        <p:attrNameLst>
                                          <p:attrName>style.visibility</p:attrName>
                                        </p:attrNameLst>
                                      </p:cBhvr>
                                      <p:to>
                                        <p:strVal val="hidden"/>
                                      </p:to>
                                    </p:set>
                                  </p:childTnLst>
                                  <p:subTnLst>
                                    <p:audio>
                                      <p:cMediaNode>
                                        <p:cTn display="0" masterRel="sameClick">
                                          <p:stCondLst>
                                            <p:cond evt="begin" delay="0">
                                              <p:tn val="13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5341"/>
                  </p:tgtEl>
                </p:cond>
              </p:nextCondLst>
            </p:seq>
            <p:seq concurrent="1" nextAc="seek">
              <p:cTn id="133" restart="whenNotActive" fill="hold" evtFilter="cancelBubble" nodeType="interactiveSeq">
                <p:stCondLst>
                  <p:cond evt="onClick" delay="0">
                    <p:tgtEl>
                      <p:spTgt spid="55340"/>
                    </p:tgtEl>
                  </p:cond>
                </p:stCondLst>
                <p:endSync evt="end" delay="0">
                  <p:rtn val="all"/>
                </p:endSync>
                <p:childTnLst>
                  <p:par>
                    <p:cTn id="134" fill="hold" nodeType="clickPar">
                      <p:stCondLst>
                        <p:cond delay="0"/>
                      </p:stCondLst>
                      <p:childTnLst>
                        <p:par>
                          <p:cTn id="135" fill="hold" nodeType="withGroup">
                            <p:stCondLst>
                              <p:cond delay="0"/>
                            </p:stCondLst>
                            <p:childTnLst>
                              <p:par>
                                <p:cTn id="136" presetID="3" presetClass="exit" presetSubtype="10" fill="hold" grpId="1" nodeType="clickEffect">
                                  <p:stCondLst>
                                    <p:cond delay="0"/>
                                  </p:stCondLst>
                                  <p:childTnLst>
                                    <p:animEffect transition="out" filter="blinds(horizontal)">
                                      <p:cBhvr>
                                        <p:cTn id="137" dur="500"/>
                                        <p:tgtEl>
                                          <p:spTgt spid="55340"/>
                                        </p:tgtEl>
                                      </p:cBhvr>
                                    </p:animEffect>
                                    <p:set>
                                      <p:cBhvr>
                                        <p:cTn id="138" dur="1" fill="hold">
                                          <p:stCondLst>
                                            <p:cond delay="499"/>
                                          </p:stCondLst>
                                        </p:cTn>
                                        <p:tgtEl>
                                          <p:spTgt spid="55340"/>
                                        </p:tgtEl>
                                        <p:attrNameLst>
                                          <p:attrName>style.visibility</p:attrName>
                                        </p:attrNameLst>
                                      </p:cBhvr>
                                      <p:to>
                                        <p:strVal val="hidden"/>
                                      </p:to>
                                    </p:set>
                                  </p:childTnLst>
                                  <p:subTnLst>
                                    <p:audio>
                                      <p:cMediaNode>
                                        <p:cTn display="0" masterRel="sameClick">
                                          <p:stCondLst>
                                            <p:cond evt="begin" delay="0">
                                              <p:tn val="13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5340"/>
                  </p:tgtEl>
                </p:cond>
              </p:nextCondLst>
            </p:seq>
          </p:childTnLst>
        </p:cTn>
      </p:par>
    </p:tnLst>
    <p:bldLst>
      <p:bldP spid="55300" grpId="0" animBg="1"/>
      <p:bldP spid="55301" grpId="0" animBg="1"/>
      <p:bldP spid="55302" grpId="0" animBg="1"/>
      <p:bldP spid="55303" grpId="0" animBg="1"/>
      <p:bldP spid="55304" grpId="0" animBg="1"/>
      <p:bldP spid="55305" grpId="0" animBg="1"/>
      <p:bldP spid="55306" grpId="0" animBg="1"/>
      <p:bldP spid="55307" grpId="0" animBg="1"/>
      <p:bldP spid="55308" grpId="0" animBg="1"/>
      <p:bldP spid="55309" grpId="0" animBg="1"/>
      <p:bldP spid="55310" grpId="0" animBg="1"/>
      <p:bldP spid="55311" grpId="0" animBg="1"/>
      <p:bldP spid="55312" grpId="0" animBg="1"/>
      <p:bldP spid="55313" grpId="0" animBg="1"/>
      <p:bldP spid="55314" grpId="0" animBg="1"/>
      <p:bldP spid="55315" grpId="0" animBg="1"/>
      <p:bldP spid="55316" grpId="0" animBg="1"/>
      <p:bldP spid="55317" grpId="0" animBg="1"/>
      <p:bldP spid="55318" grpId="0" animBg="1"/>
      <p:bldP spid="55319" grpId="0" animBg="1"/>
      <p:bldP spid="55320" grpId="0" animBg="1"/>
      <p:bldP spid="55339" grpId="0" animBg="1"/>
      <p:bldP spid="55339" grpId="1" animBg="1"/>
      <p:bldP spid="55339" grpId="2" animBg="1"/>
      <p:bldP spid="55340" grpId="0" animBg="1"/>
      <p:bldP spid="55340" grpId="1" animBg="1"/>
      <p:bldP spid="55340" grpId="2" animBg="1"/>
      <p:bldP spid="55341" grpId="0" animBg="1"/>
      <p:bldP spid="55341" grpId="1" animBg="1"/>
      <p:bldP spid="55341" grpId="2" animBg="1"/>
      <p:bldP spid="55342" grpId="0" animBg="1"/>
      <p:bldP spid="55342" grpId="1" animBg="1"/>
      <p:bldP spid="55342" grpId="2"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57200" y="762000"/>
            <a:ext cx="6324600" cy="5029200"/>
          </a:xfrm>
          <a:prstGeom prst="rect">
            <a:avLst/>
          </a:prstGeom>
          <a:noFill/>
          <a:effectLst>
            <a:reflection blurRad="6350" stA="50000" endA="275" endPos="40000" dist="101600" dir="5400000" sy="-100000" algn="bl" rotWithShape="0"/>
          </a:effectLst>
        </p:spPr>
        <p:txBody>
          <a:bodyPr wrap="none" lIns="91440" tIns="45720" rIns="91440" bIns="45720">
            <a:prstTxWarp prst="textArchUpPour">
              <a:avLst/>
            </a:prstTxWarp>
            <a:spAutoFit/>
          </a:bodyPr>
          <a:lstStyle/>
          <a:p>
            <a:pPr algn="ctr"/>
            <a:r>
              <a:rPr lang="en-US" sz="5400"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Chúc</a:t>
            </a:r>
            <a:r>
              <a:rPr lang="en-U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t>
            </a:r>
            <a:r>
              <a:rPr lang="en-US" sz="5400"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các</a:t>
            </a:r>
            <a:r>
              <a:rPr lang="en-U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t>
            </a:r>
            <a:r>
              <a:rPr lang="en-US" sz="5400"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em</a:t>
            </a:r>
            <a:r>
              <a:rPr lang="en-U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t>
            </a:r>
            <a:r>
              <a:rPr lang="en-US" sz="5400"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học</a:t>
            </a:r>
            <a:r>
              <a:rPr lang="en-U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t>
            </a:r>
            <a:r>
              <a:rPr lang="en-US" sz="5400"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tốt</a:t>
            </a:r>
            <a:endPar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1709542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228600" y="248920"/>
            <a:ext cx="8610600" cy="6380480"/>
            <a:chOff x="1306" y="165"/>
            <a:chExt cx="8496" cy="6328"/>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0" y="165"/>
              <a:ext cx="8378" cy="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a:spLocks/>
            </p:cNvSpPr>
            <p:nvPr/>
          </p:nvSpPr>
          <p:spPr bwMode="auto">
            <a:xfrm>
              <a:off x="1306" y="165"/>
              <a:ext cx="8496" cy="6328"/>
            </a:xfrm>
            <a:custGeom>
              <a:avLst/>
              <a:gdLst>
                <a:gd name="T0" fmla="+- 0 1533 1306"/>
                <a:gd name="T1" fmla="*/ T0 w 8496"/>
                <a:gd name="T2" fmla="+- 0 166 166"/>
                <a:gd name="T3" fmla="*/ 166 h 6328"/>
                <a:gd name="T4" fmla="+- 0 1462 1306"/>
                <a:gd name="T5" fmla="*/ T4 w 8496"/>
                <a:gd name="T6" fmla="+- 0 177 166"/>
                <a:gd name="T7" fmla="*/ 177 h 6328"/>
                <a:gd name="T8" fmla="+- 0 1399 1306"/>
                <a:gd name="T9" fmla="*/ T8 w 8496"/>
                <a:gd name="T10" fmla="+- 0 209 166"/>
                <a:gd name="T11" fmla="*/ 209 h 6328"/>
                <a:gd name="T12" fmla="+- 0 1350 1306"/>
                <a:gd name="T13" fmla="*/ T12 w 8496"/>
                <a:gd name="T14" fmla="+- 0 258 166"/>
                <a:gd name="T15" fmla="*/ 258 h 6328"/>
                <a:gd name="T16" fmla="+- 0 1318 1306"/>
                <a:gd name="T17" fmla="*/ T16 w 8496"/>
                <a:gd name="T18" fmla="+- 0 321 166"/>
                <a:gd name="T19" fmla="*/ 321 h 6328"/>
                <a:gd name="T20" fmla="+- 0 1306 1306"/>
                <a:gd name="T21" fmla="*/ T20 w 8496"/>
                <a:gd name="T22" fmla="+- 0 392 166"/>
                <a:gd name="T23" fmla="*/ 392 h 6328"/>
                <a:gd name="T24" fmla="+- 0 1306 1306"/>
                <a:gd name="T25" fmla="*/ T24 w 8496"/>
                <a:gd name="T26" fmla="+- 0 6267 166"/>
                <a:gd name="T27" fmla="*/ 6267 h 6328"/>
                <a:gd name="T28" fmla="+- 0 1318 1306"/>
                <a:gd name="T29" fmla="*/ T28 w 8496"/>
                <a:gd name="T30" fmla="+- 0 6338 166"/>
                <a:gd name="T31" fmla="*/ 6338 h 6328"/>
                <a:gd name="T32" fmla="+- 0 1350 1306"/>
                <a:gd name="T33" fmla="*/ T32 w 8496"/>
                <a:gd name="T34" fmla="+- 0 6401 166"/>
                <a:gd name="T35" fmla="*/ 6401 h 6328"/>
                <a:gd name="T36" fmla="+- 0 1399 1306"/>
                <a:gd name="T37" fmla="*/ T36 w 8496"/>
                <a:gd name="T38" fmla="+- 0 6450 166"/>
                <a:gd name="T39" fmla="*/ 6450 h 6328"/>
                <a:gd name="T40" fmla="+- 0 1462 1306"/>
                <a:gd name="T41" fmla="*/ T40 w 8496"/>
                <a:gd name="T42" fmla="+- 0 6482 166"/>
                <a:gd name="T43" fmla="*/ 6482 h 6328"/>
                <a:gd name="T44" fmla="+- 0 1533 1306"/>
                <a:gd name="T45" fmla="*/ T44 w 8496"/>
                <a:gd name="T46" fmla="+- 0 6493 166"/>
                <a:gd name="T47" fmla="*/ 6493 h 6328"/>
                <a:gd name="T48" fmla="+- 0 9575 1306"/>
                <a:gd name="T49" fmla="*/ T48 w 8496"/>
                <a:gd name="T50" fmla="+- 0 6493 166"/>
                <a:gd name="T51" fmla="*/ 6493 h 6328"/>
                <a:gd name="T52" fmla="+- 0 9647 1306"/>
                <a:gd name="T53" fmla="*/ T52 w 8496"/>
                <a:gd name="T54" fmla="+- 0 6482 166"/>
                <a:gd name="T55" fmla="*/ 6482 h 6328"/>
                <a:gd name="T56" fmla="+- 0 9709 1306"/>
                <a:gd name="T57" fmla="*/ T56 w 8496"/>
                <a:gd name="T58" fmla="+- 0 6450 166"/>
                <a:gd name="T59" fmla="*/ 6450 h 6328"/>
                <a:gd name="T60" fmla="+- 0 9758 1306"/>
                <a:gd name="T61" fmla="*/ T60 w 8496"/>
                <a:gd name="T62" fmla="+- 0 6401 166"/>
                <a:gd name="T63" fmla="*/ 6401 h 6328"/>
                <a:gd name="T64" fmla="+- 0 9790 1306"/>
                <a:gd name="T65" fmla="*/ T64 w 8496"/>
                <a:gd name="T66" fmla="+- 0 6338 166"/>
                <a:gd name="T67" fmla="*/ 6338 h 6328"/>
                <a:gd name="T68" fmla="+- 0 9802 1306"/>
                <a:gd name="T69" fmla="*/ T68 w 8496"/>
                <a:gd name="T70" fmla="+- 0 6267 166"/>
                <a:gd name="T71" fmla="*/ 6267 h 6328"/>
                <a:gd name="T72" fmla="+- 0 9802 1306"/>
                <a:gd name="T73" fmla="*/ T72 w 8496"/>
                <a:gd name="T74" fmla="+- 0 392 166"/>
                <a:gd name="T75" fmla="*/ 392 h 6328"/>
                <a:gd name="T76" fmla="+- 0 9790 1306"/>
                <a:gd name="T77" fmla="*/ T76 w 8496"/>
                <a:gd name="T78" fmla="+- 0 321 166"/>
                <a:gd name="T79" fmla="*/ 321 h 6328"/>
                <a:gd name="T80" fmla="+- 0 9758 1306"/>
                <a:gd name="T81" fmla="*/ T80 w 8496"/>
                <a:gd name="T82" fmla="+- 0 258 166"/>
                <a:gd name="T83" fmla="*/ 258 h 6328"/>
                <a:gd name="T84" fmla="+- 0 9709 1306"/>
                <a:gd name="T85" fmla="*/ T84 w 8496"/>
                <a:gd name="T86" fmla="+- 0 209 166"/>
                <a:gd name="T87" fmla="*/ 209 h 6328"/>
                <a:gd name="T88" fmla="+- 0 9647 1306"/>
                <a:gd name="T89" fmla="*/ T88 w 8496"/>
                <a:gd name="T90" fmla="+- 0 177 166"/>
                <a:gd name="T91" fmla="*/ 177 h 6328"/>
                <a:gd name="T92" fmla="+- 0 9575 1306"/>
                <a:gd name="T93" fmla="*/ T92 w 8496"/>
                <a:gd name="T94" fmla="+- 0 166 166"/>
                <a:gd name="T95" fmla="*/ 166 h 6328"/>
                <a:gd name="T96" fmla="+- 0 1533 1306"/>
                <a:gd name="T97" fmla="*/ T96 w 8496"/>
                <a:gd name="T98" fmla="+- 0 166 166"/>
                <a:gd name="T99" fmla="*/ 166 h 63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496" h="6328">
                  <a:moveTo>
                    <a:pt x="227" y="0"/>
                  </a:moveTo>
                  <a:lnTo>
                    <a:pt x="156" y="11"/>
                  </a:lnTo>
                  <a:lnTo>
                    <a:pt x="93" y="43"/>
                  </a:lnTo>
                  <a:lnTo>
                    <a:pt x="44" y="92"/>
                  </a:lnTo>
                  <a:lnTo>
                    <a:pt x="12" y="155"/>
                  </a:lnTo>
                  <a:lnTo>
                    <a:pt x="0" y="226"/>
                  </a:lnTo>
                  <a:lnTo>
                    <a:pt x="0" y="6101"/>
                  </a:lnTo>
                  <a:lnTo>
                    <a:pt x="12" y="6172"/>
                  </a:lnTo>
                  <a:lnTo>
                    <a:pt x="44" y="6235"/>
                  </a:lnTo>
                  <a:lnTo>
                    <a:pt x="93" y="6284"/>
                  </a:lnTo>
                  <a:lnTo>
                    <a:pt x="156" y="6316"/>
                  </a:lnTo>
                  <a:lnTo>
                    <a:pt x="227" y="6327"/>
                  </a:lnTo>
                  <a:lnTo>
                    <a:pt x="8269" y="6327"/>
                  </a:lnTo>
                  <a:lnTo>
                    <a:pt x="8341" y="6316"/>
                  </a:lnTo>
                  <a:lnTo>
                    <a:pt x="8403" y="6284"/>
                  </a:lnTo>
                  <a:lnTo>
                    <a:pt x="8452" y="6235"/>
                  </a:lnTo>
                  <a:lnTo>
                    <a:pt x="8484" y="6172"/>
                  </a:lnTo>
                  <a:lnTo>
                    <a:pt x="8496" y="6101"/>
                  </a:lnTo>
                  <a:lnTo>
                    <a:pt x="8496" y="226"/>
                  </a:lnTo>
                  <a:lnTo>
                    <a:pt x="8484" y="155"/>
                  </a:lnTo>
                  <a:lnTo>
                    <a:pt x="8452" y="92"/>
                  </a:lnTo>
                  <a:lnTo>
                    <a:pt x="8403" y="43"/>
                  </a:lnTo>
                  <a:lnTo>
                    <a:pt x="8341" y="11"/>
                  </a:lnTo>
                  <a:lnTo>
                    <a:pt x="8269" y="0"/>
                  </a:lnTo>
                  <a:lnTo>
                    <a:pt x="227" y="0"/>
                  </a:lnTo>
                  <a:close/>
                </a:path>
              </a:pathLst>
            </a:custGeom>
            <a:noFill/>
            <a:ln w="3238">
              <a:solidFill>
                <a:srgbClr val="00AEE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1712109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6688"/>
            <a:ext cx="8839200" cy="5410712"/>
          </a:xfrm>
          <a:prstGeom prst="rect">
            <a:avLst/>
          </a:prstGeom>
        </p:spPr>
        <p:txBody>
          <a:bodyPr wrap="square">
            <a:spAutoFit/>
          </a:bodyPr>
          <a:lstStyle/>
          <a:p>
            <a:pPr marL="441325" marR="198120" indent="179705" algn="just">
              <a:lnSpc>
                <a:spcPct val="120000"/>
              </a:lnSpc>
              <a:spcBef>
                <a:spcPts val="140"/>
              </a:spcBef>
              <a:spcAft>
                <a:spcPts val="0"/>
              </a:spcAft>
            </a:pPr>
            <a:r>
              <a:rPr lang="vi-VN" sz="36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Danh nhân Quảng Nam là những người khởi xướng, tổ chức và lãnh đạo các phong trào yêu nước và cách mạng; lãnh đạo, tổ chức các cuộc kháng chiến chống ngoại xâm; tiêu biểu như: Phạm Phú Thứ, Hoàng Diệu, Trần Cao Vân, Thái Phiên, Trần Quý Cáp, Phan Châu Trinh, Huỳnh Thúc Kháng, Võ Chí Công,...</a:t>
            </a:r>
            <a:endParaRPr lang="en-US" sz="36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05381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
            <a:ext cx="9144000" cy="7417928"/>
          </a:xfrm>
          <a:prstGeom prst="rect">
            <a:avLst/>
          </a:prstGeom>
        </p:spPr>
        <p:txBody>
          <a:bodyPr wrap="square">
            <a:spAutoFit/>
          </a:bodyPr>
          <a:lstStyle/>
          <a:p>
            <a:pPr marL="441325" marR="197485" lvl="0" indent="179705" algn="just">
              <a:lnSpc>
                <a:spcPct val="120000"/>
              </a:lnSpc>
              <a:spcBef>
                <a:spcPts val="145"/>
              </a:spcBef>
            </a:pP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Không những thế, họ còn góp phần quan trọng cho sự phát triển văn hoá, khoa học – </a:t>
            </a:r>
            <a:r>
              <a:rPr lang="vi-VN" sz="2800" spc="1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công nghệ, giáo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dục và đào </a:t>
            </a:r>
            <a:r>
              <a:rPr lang="vi-VN" sz="2800" spc="1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tạo;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có ảnh </a:t>
            </a:r>
            <a:r>
              <a:rPr lang="vi-VN" sz="2800" spc="1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hưởng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tới đời </a:t>
            </a:r>
            <a:r>
              <a:rPr lang="vi-VN" sz="2800" spc="1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sống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xã </a:t>
            </a:r>
            <a:r>
              <a:rPr lang="vi-VN" sz="2800" spc="1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hội, </a:t>
            </a:r>
            <a:r>
              <a:rPr lang="vi-VN" sz="28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được </a:t>
            </a:r>
            <a:r>
              <a:rPr lang="vi-VN" sz="2800" spc="1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lịch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sử ghi </a:t>
            </a:r>
            <a:r>
              <a:rPr lang="vi-VN" sz="2800" spc="1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nhận.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Có thể kể đến </a:t>
            </a:r>
            <a:r>
              <a:rPr lang="vi-VN" sz="2800" spc="1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những danh nhân như: Giáo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sư </a:t>
            </a:r>
            <a:r>
              <a:rPr lang="vi-VN" sz="2800" spc="1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Hoàng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Tuỵ, </a:t>
            </a:r>
            <a:r>
              <a:rPr lang="vi-VN" sz="28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người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có</a:t>
            </a:r>
            <a:r>
              <a:rPr lang="vi-VN" sz="2800" spc="1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1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đóng</a:t>
            </a:r>
            <a:r>
              <a:rPr lang="vi-VN" sz="2800" spc="1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góp</a:t>
            </a:r>
            <a:r>
              <a:rPr lang="vi-VN" sz="2800" spc="1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lớn</a:t>
            </a:r>
            <a:r>
              <a:rPr lang="vi-VN" sz="2800" spc="1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1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trong</a:t>
            </a:r>
            <a:r>
              <a:rPr lang="vi-VN" sz="2800" spc="10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Toán</a:t>
            </a:r>
            <a:r>
              <a:rPr lang="vi-VN" sz="2800" spc="1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học</a:t>
            </a:r>
            <a:r>
              <a:rPr lang="vi-VN" sz="2800" spc="1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1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ứng</a:t>
            </a:r>
            <a:r>
              <a:rPr lang="vi-VN" sz="2800" spc="1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dụng</a:t>
            </a:r>
            <a:r>
              <a:rPr lang="vi-VN" sz="2800" spc="1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và</a:t>
            </a:r>
            <a:r>
              <a:rPr lang="vi-VN" sz="2800" spc="1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được</a:t>
            </a:r>
            <a:r>
              <a:rPr lang="vi-VN" sz="2800" spc="1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xem</a:t>
            </a:r>
            <a:r>
              <a:rPr lang="vi-VN" sz="2800" spc="1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là</a:t>
            </a:r>
            <a:r>
              <a:rPr lang="vi-VN" sz="2800" spc="1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cha</a:t>
            </a:r>
            <a:r>
              <a:rPr lang="vi-VN" sz="2800" spc="1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đẻ</a:t>
            </a:r>
            <a:r>
              <a:rPr lang="vi-VN" sz="2800" spc="1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của</a:t>
            </a:r>
            <a:r>
              <a:rPr lang="vi-VN" sz="2800" spc="1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lĩnh</a:t>
            </a:r>
            <a:r>
              <a:rPr lang="vi-VN" sz="2800" spc="1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1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vực</a:t>
            </a:r>
            <a:r>
              <a:rPr lang="en-US" sz="2800" spc="1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altLang="en-US"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tối ưu toàn cục. Phan Khôi, người mở đầu và cổ vũ mạnh mẽ cho phong trào Thơ mới Việt Nam đầu thế kỉ XX. Hoàng Châu Ký, người có đóng góp to lớn trong việc nghiên cứu, bảo tồn, phát triển và truyền bá nghệ thuật tuồng. Ngoài ra, trong lĩnh vực âm nhạc, Quảng nam còn có nhiều nhạc sĩ nổi tiếng có đóng góp lớn cho nền âm nhạc Việt Nam như: La Hối, Phan Huỳnh Điểu, Thuận Yến,...</a:t>
            </a:r>
            <a:endParaRPr lang="vi-VN" altLang="en-US" sz="2800" dirty="0">
              <a:latin typeface="Times New Roman" panose="02020603050405020304" pitchFamily="18" charset="0"/>
              <a:cs typeface="Times New Roman" panose="02020603050405020304" pitchFamily="18" charset="0"/>
            </a:endParaRPr>
          </a:p>
          <a:p>
            <a:pPr marL="441325" marR="197485" indent="179705" algn="just">
              <a:lnSpc>
                <a:spcPct val="120000"/>
              </a:lnSpc>
              <a:spcBef>
                <a:spcPts val="145"/>
              </a:spcBef>
              <a:spcAft>
                <a:spcPts val="0"/>
              </a:spcAft>
            </a:pPr>
            <a:r>
              <a:rPr lang="en-US" sz="3200" spc="1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2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7054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5211683"/>
          </a:xfrm>
          <a:prstGeom prst="rect">
            <a:avLst/>
          </a:prstGeom>
        </p:spPr>
        <p:txBody>
          <a:bodyPr wrap="square">
            <a:spAutoFit/>
          </a:bodyPr>
          <a:lstStyle/>
          <a:p>
            <a:pPr lvl="0" algn="r">
              <a:spcBef>
                <a:spcPts val="1770"/>
              </a:spcBef>
              <a:spcAft>
                <a:spcPts val="0"/>
              </a:spcAft>
              <a:buClr>
                <a:srgbClr val="00AEEF"/>
              </a:buClr>
              <a:buSzPts val="1150"/>
              <a:tabLst>
                <a:tab pos="896620" algn="l"/>
              </a:tabLst>
            </a:pPr>
            <a:r>
              <a:rPr lang="en-US" sz="3600" b="1" spc="-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3.</a:t>
            </a:r>
            <a:r>
              <a:rPr lang="vi-VN" sz="3600" b="1" spc="-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Một </a:t>
            </a:r>
            <a:r>
              <a:rPr lang="vi-VN" sz="3600" b="1" spc="-5"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số danh nhân Quảng</a:t>
            </a:r>
            <a:r>
              <a:rPr lang="vi-VN" sz="3600" b="1" spc="5"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vi-VN" sz="3600" b="1" spc="-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Nam</a:t>
            </a:r>
            <a:endParaRPr lang="en-US" sz="3600" b="1" spc="-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a:p>
            <a:pPr lvl="0" algn="r">
              <a:spcBef>
                <a:spcPts val="1770"/>
              </a:spcBef>
              <a:spcAft>
                <a:spcPts val="0"/>
              </a:spcAft>
              <a:buClr>
                <a:srgbClr val="00AEEF"/>
              </a:buClr>
              <a:buSzPts val="1150"/>
              <a:tabLst>
                <a:tab pos="896620" algn="l"/>
              </a:tabLst>
            </a:pPr>
            <a:endParaRPr lang="en-US" sz="3600" b="1" spc="-5"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a:p>
            <a:pPr marL="732155" algn="just">
              <a:spcBef>
                <a:spcPts val="440"/>
              </a:spcBef>
              <a:spcAft>
                <a:spcPts val="0"/>
              </a:spcAft>
            </a:pPr>
            <a:r>
              <a:rPr lang="vi-VN" sz="36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3.1. Đoàn Quý Phi (1601 – 1661</a:t>
            </a:r>
            <a:r>
              <a:rPr lang="vi-VN" sz="3600" b="1"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b="1"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a:p>
            <a:pPr marL="732155" algn="just">
              <a:spcBef>
                <a:spcPts val="440"/>
              </a:spcBef>
            </a:pPr>
            <a:r>
              <a:rPr lang="vi-VN" sz="36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3.2. Hoàng Diệu (1829 – 1882)</a:t>
            </a:r>
            <a:endParaRPr lang="en-US" sz="36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a:p>
            <a:pPr marL="732155" lvl="1" algn="just">
              <a:spcBef>
                <a:spcPts val="440"/>
              </a:spcBef>
            </a:pPr>
            <a:r>
              <a:rPr lang="en-US" sz="3600" b="1" spc="-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3.3.</a:t>
            </a:r>
            <a:r>
              <a:rPr lang="vi-VN" sz="3600" b="1" spc="-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Phan </a:t>
            </a:r>
            <a:r>
              <a:rPr lang="vi-VN" sz="3600" b="1" spc="-5"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Châu </a:t>
            </a:r>
            <a:r>
              <a:rPr lang="vi-VN" sz="3600" b="1" spc="-2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Trinh </a:t>
            </a:r>
            <a:r>
              <a:rPr lang="vi-VN" sz="3600" b="1" spc="-5"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(1872 – 1926</a:t>
            </a:r>
            <a:r>
              <a:rPr lang="vi-VN" sz="3600" b="1" spc="-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b="1" spc="-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a:p>
            <a:pPr marL="732155" lvl="1" algn="just">
              <a:spcBef>
                <a:spcPts val="440"/>
              </a:spcBef>
            </a:pPr>
            <a:r>
              <a:rPr lang="en-US" sz="3600" b="1" spc="-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3.4. </a:t>
            </a:r>
            <a:r>
              <a:rPr lang="vi-VN" sz="3600" b="1" spc="-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Huỳnh </a:t>
            </a:r>
            <a:r>
              <a:rPr lang="vi-VN" sz="3600" b="1" spc="-5"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Thúc Kháng (1876 –</a:t>
            </a:r>
            <a:r>
              <a:rPr lang="vi-VN" sz="3600" b="1" spc="-17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vi-VN" sz="3600" b="1" spc="-5"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1947</a:t>
            </a:r>
            <a:r>
              <a:rPr lang="vi-VN" sz="3600" b="1" spc="-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b="1" spc="-5"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a:p>
            <a:pPr marL="732155" lvl="1" algn="just">
              <a:spcBef>
                <a:spcPts val="440"/>
              </a:spcBef>
            </a:pPr>
            <a:r>
              <a:rPr lang="en-US" sz="3600" b="1"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3.5. </a:t>
            </a:r>
            <a:r>
              <a:rPr lang="vi-VN" sz="3600" b="1"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Võ </a:t>
            </a:r>
            <a:r>
              <a:rPr lang="vi-VN" sz="36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Chí Công (1912 – 2011)</a:t>
            </a:r>
            <a:endParaRPr lang="en-US" sz="36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a:p>
            <a:pPr marL="732155" lvl="1" algn="just">
              <a:spcBef>
                <a:spcPts val="440"/>
              </a:spcBef>
            </a:pPr>
            <a:endParaRPr lang="en-US" sz="1150" b="1" spc="-5" dirty="0">
              <a:solidFill>
                <a:srgbClr val="0000FF"/>
              </a:solidFill>
              <a:latin typeface="Arial" panose="020B0604020202020204" pitchFamily="34" charset="0"/>
              <a:ea typeface="Arial" panose="020B0604020202020204" pitchFamily="34" charset="0"/>
            </a:endParaRPr>
          </a:p>
          <a:p>
            <a:pPr marL="732155" lvl="1" algn="just">
              <a:spcBef>
                <a:spcPts val="440"/>
              </a:spcBef>
            </a:pPr>
            <a:endParaRPr lang="en-US" sz="1150" b="1" spc="-5" dirty="0">
              <a:latin typeface="Arial" panose="020B0604020202020204" pitchFamily="34" charset="0"/>
              <a:ea typeface="Arial" panose="020B0604020202020204" pitchFamily="34" charset="0"/>
            </a:endParaRPr>
          </a:p>
          <a:p>
            <a:pPr marL="732155" algn="just">
              <a:spcBef>
                <a:spcPts val="440"/>
              </a:spcBef>
              <a:spcAft>
                <a:spcPts val="0"/>
              </a:spcAft>
            </a:pPr>
            <a:endParaRPr lang="en-US" sz="16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65996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9448800" cy="5752857"/>
          </a:xfrm>
          <a:prstGeom prst="rect">
            <a:avLst/>
          </a:prstGeom>
        </p:spPr>
        <p:txBody>
          <a:bodyPr wrap="square">
            <a:spAutoFit/>
          </a:bodyPr>
          <a:lstStyle/>
          <a:p>
            <a:pPr marL="732155" algn="ctr">
              <a:spcBef>
                <a:spcPts val="440"/>
              </a:spcBef>
              <a:spcAft>
                <a:spcPts val="0"/>
              </a:spcAft>
            </a:pPr>
            <a:r>
              <a:rPr lang="vi-VN" sz="36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3.1</a:t>
            </a:r>
            <a:r>
              <a:rPr lang="vi-VN"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Đoàn Quý Phi (1601 – 1661)</a:t>
            </a:r>
            <a:endParaRPr lang="en-US" sz="360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marL="551815" marR="90170" indent="179705" algn="just">
              <a:lnSpc>
                <a:spcPct val="128000"/>
              </a:lnSpc>
              <a:spcBef>
                <a:spcPts val="520"/>
              </a:spcBef>
              <a:spcAft>
                <a:spcPts val="0"/>
              </a:spcAft>
            </a:pP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Đoàn Quý Phi tên thật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là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Đoàn Thị Ngọc sinh năm 1601 tại làng Chiêm Sơn </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(nay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thuộc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xã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Duy </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Trinh,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huyện Duy </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Xuyên)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là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con gái thứ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ba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của Thạch Quận công </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Đoàn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Công</a:t>
            </a:r>
            <a:r>
              <a:rPr lang="vi-VN" sz="3200" spc="-9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Nhạn.</a:t>
            </a:r>
            <a:r>
              <a:rPr lang="vi-VN" sz="3200" spc="-9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Đoàn</a:t>
            </a:r>
            <a:r>
              <a:rPr lang="vi-VN" sz="32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Quý</a:t>
            </a:r>
            <a:r>
              <a:rPr lang="vi-VN" sz="32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Phi</a:t>
            </a:r>
            <a:r>
              <a:rPr lang="vi-VN" sz="32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là</a:t>
            </a:r>
            <a:r>
              <a:rPr lang="vi-VN" sz="32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vợ</a:t>
            </a:r>
            <a:r>
              <a:rPr lang="vi-VN" sz="32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của</a:t>
            </a:r>
            <a:r>
              <a:rPr lang="vi-VN" sz="3200" spc="-8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Chúa</a:t>
            </a:r>
            <a:r>
              <a:rPr lang="vi-VN" sz="3200" spc="-1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Thượng</a:t>
            </a:r>
            <a:r>
              <a:rPr lang="vi-VN" sz="32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Nguyễn</a:t>
            </a:r>
            <a:r>
              <a:rPr lang="vi-VN" sz="3200" spc="-9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Phước</a:t>
            </a:r>
            <a:r>
              <a:rPr lang="vi-VN" sz="3200" spc="-8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Lan,</a:t>
            </a:r>
            <a:r>
              <a:rPr lang="vi-VN" sz="3200" spc="-9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thân</a:t>
            </a:r>
            <a:r>
              <a:rPr lang="vi-VN" sz="3200" spc="-8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mẫu</a:t>
            </a:r>
            <a:r>
              <a:rPr lang="vi-VN" sz="3200" spc="-9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của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Chúa</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Hiền</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Nguyễn</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Phước</a:t>
            </a:r>
            <a:r>
              <a:rPr lang="vi-VN" sz="3200" spc="-8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Tần.</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Năm</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Gia</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Long</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thứ</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5</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(1806),</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nhà</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vua</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đã</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truy</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tôn</a:t>
            </a:r>
            <a:r>
              <a:rPr lang="vi-VN" sz="3200" spc="-6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bà</a:t>
            </a:r>
            <a:r>
              <a:rPr lang="vi-VN" sz="3200" spc="-6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là </a:t>
            </a:r>
            <a:r>
              <a:rPr lang="vi-VN" sz="32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Trinh</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Thục</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1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Từ</a:t>
            </a:r>
            <a:r>
              <a:rPr lang="vi-VN" sz="3200" spc="-7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Tĩnh</a:t>
            </a:r>
            <a:r>
              <a:rPr lang="vi-VN" sz="3200" spc="-5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Mẫu</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Duệ</a:t>
            </a:r>
            <a:r>
              <a:rPr lang="vi-VN" sz="3200" spc="-5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Huệ</a:t>
            </a:r>
            <a:r>
              <a:rPr lang="vi-VN" sz="3200" spc="-5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Kính</a:t>
            </a:r>
            <a:r>
              <a:rPr lang="vi-VN" sz="3200" spc="-5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Hiếu</a:t>
            </a:r>
            <a:r>
              <a:rPr lang="vi-VN" sz="3200" spc="-5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Chiêu</a:t>
            </a:r>
            <a:r>
              <a:rPr lang="vi-VN" sz="3200" spc="-4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hoàng</a:t>
            </a:r>
            <a:r>
              <a:rPr lang="vi-VN" sz="3200" spc="-5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3200" spc="-2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hậu.</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8490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6213771</TotalTime>
  <Words>3325</Words>
  <Application>Microsoft Office PowerPoint</Application>
  <PresentationFormat>On-screen Show (4:3)</PresentationFormat>
  <Paragraphs>157</Paragraphs>
  <Slides>42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Admin</cp:lastModifiedBy>
  <cp:revision>345</cp:revision>
  <cp:lastPrinted>2007-04-25T23:03:38Z</cp:lastPrinted>
  <dcterms:created xsi:type="dcterms:W3CDTF">2013-08-05T12:45:55Z</dcterms:created>
  <dcterms:modified xsi:type="dcterms:W3CDTF">2023-09-08T01:46:08Z</dcterms:modified>
</cp:coreProperties>
</file>