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2a1BHu0ldrOAcx7XYaVBbsiQt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V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êu đề và Nội dung" type="obj">
  <p:cSld name="OBJEC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5"/>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imes New Roman"/>
                <a:ea typeface="Times New Roman"/>
                <a:cs typeface="Times New Roman"/>
                <a:sym typeface="Times New Roman"/>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imes New Roman"/>
                <a:ea typeface="Times New Roman"/>
                <a:cs typeface="Times New Roman"/>
                <a:sym typeface="Times New Roman"/>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imes New Roman"/>
                <a:ea typeface="Times New Roman"/>
                <a:cs typeface="Times New Roman"/>
                <a:sym typeface="Times New Roman"/>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5" name="Google Shape;55;p1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6" name="Google Shape;56;p1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7" name="Google Shape;57;p1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Twentieth Century"/>
                <a:ea typeface="Twentieth Century"/>
                <a:cs typeface="Twentieth Century"/>
                <a:sym typeface="Twentieth Century"/>
              </a:defRPr>
            </a:lvl1pPr>
            <a:lvl2pPr marL="0" marR="0" lvl="1" indent="0" algn="l" rtl="0">
              <a:spcBef>
                <a:spcPts val="0"/>
              </a:spcBef>
              <a:buNone/>
              <a:defRPr sz="1800" b="0" i="0" u="none" strike="noStrike" cap="none">
                <a:solidFill>
                  <a:schemeClr val="lt1"/>
                </a:solidFill>
                <a:latin typeface="Twentieth Century"/>
                <a:ea typeface="Twentieth Century"/>
                <a:cs typeface="Twentieth Century"/>
                <a:sym typeface="Twentieth Century"/>
              </a:defRPr>
            </a:lvl2pPr>
            <a:lvl3pPr marL="0" marR="0" lvl="2" indent="0" algn="l" rtl="0">
              <a:spcBef>
                <a:spcPts val="0"/>
              </a:spcBef>
              <a:buNone/>
              <a:defRPr sz="1800" b="0" i="0" u="none" strike="noStrike" cap="none">
                <a:solidFill>
                  <a:schemeClr val="lt1"/>
                </a:solidFill>
                <a:latin typeface="Twentieth Century"/>
                <a:ea typeface="Twentieth Century"/>
                <a:cs typeface="Twentieth Century"/>
                <a:sym typeface="Twentieth Century"/>
              </a:defRPr>
            </a:lvl3pPr>
            <a:lvl4pPr marL="0" marR="0" lvl="3" indent="0" algn="l" rtl="0">
              <a:spcBef>
                <a:spcPts val="0"/>
              </a:spcBef>
              <a:buNone/>
              <a:defRPr sz="1800" b="0" i="0" u="none" strike="noStrike" cap="none">
                <a:solidFill>
                  <a:schemeClr val="lt1"/>
                </a:solidFill>
                <a:latin typeface="Twentieth Century"/>
                <a:ea typeface="Twentieth Century"/>
                <a:cs typeface="Twentieth Century"/>
                <a:sym typeface="Twentieth Century"/>
              </a:defRPr>
            </a:lvl4pPr>
            <a:lvl5pPr marL="0" marR="0" lvl="4" indent="0" algn="l" rtl="0">
              <a:spcBef>
                <a:spcPts val="0"/>
              </a:spcBef>
              <a:buNone/>
              <a:defRPr sz="1800" b="0" i="0" u="none" strike="noStrike" cap="none">
                <a:solidFill>
                  <a:schemeClr val="lt1"/>
                </a:solidFill>
                <a:latin typeface="Twentieth Century"/>
                <a:ea typeface="Twentieth Century"/>
                <a:cs typeface="Twentieth Century"/>
                <a:sym typeface="Twentieth Century"/>
              </a:defRPr>
            </a:lvl5pPr>
            <a:lvl6pPr marL="0" marR="0" lvl="5" indent="0" algn="l" rtl="0">
              <a:spcBef>
                <a:spcPts val="0"/>
              </a:spcBef>
              <a:buNone/>
              <a:defRPr sz="1800" b="0" i="0" u="none" strike="noStrike" cap="none">
                <a:solidFill>
                  <a:schemeClr val="lt1"/>
                </a:solidFill>
                <a:latin typeface="Twentieth Century"/>
                <a:ea typeface="Twentieth Century"/>
                <a:cs typeface="Twentieth Century"/>
                <a:sym typeface="Twentieth Century"/>
              </a:defRPr>
            </a:lvl6pPr>
            <a:lvl7pPr marL="0" marR="0" lvl="6" indent="0" algn="l" rtl="0">
              <a:spcBef>
                <a:spcPts val="0"/>
              </a:spcBef>
              <a:buNone/>
              <a:defRPr sz="1800" b="0" i="0" u="none" strike="noStrike" cap="none">
                <a:solidFill>
                  <a:schemeClr val="lt1"/>
                </a:solidFill>
                <a:latin typeface="Twentieth Century"/>
                <a:ea typeface="Twentieth Century"/>
                <a:cs typeface="Twentieth Century"/>
                <a:sym typeface="Twentieth Century"/>
              </a:defRPr>
            </a:lvl7pPr>
            <a:lvl8pPr marL="0" marR="0" lvl="7" indent="0" algn="l" rtl="0">
              <a:spcBef>
                <a:spcPts val="0"/>
              </a:spcBef>
              <a:buNone/>
              <a:defRPr sz="1800" b="0" i="0" u="none" strike="noStrike" cap="none">
                <a:solidFill>
                  <a:schemeClr val="lt1"/>
                </a:solidFill>
                <a:latin typeface="Twentieth Century"/>
                <a:ea typeface="Twentieth Century"/>
                <a:cs typeface="Twentieth Century"/>
                <a:sym typeface="Twentieth Century"/>
              </a:defRPr>
            </a:lvl8pPr>
            <a:lvl9pPr marL="0" marR="0" lvl="8" indent="0" algn="l" rtl="0">
              <a:spcBef>
                <a:spcPts val="0"/>
              </a:spcBef>
              <a:buNone/>
              <a:defRPr sz="1800" b="0"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Ảnh Toàn cảnh cùng với Chú thích">
  <p:cSld name="Ảnh Toàn cảnh cùng với Chú thích">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200"/>
              <a:buFont typeface="Twentieth Century"/>
              <a:buNone/>
              <a:defRPr sz="32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4"/>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68" name="Google Shape;168;p24"/>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20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750"/>
              <a:buFont typeface="Arial"/>
              <a:buNone/>
              <a:defRPr sz="14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9" name="Google Shape;169;p2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70" name="Google Shape;170;p2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71" name="Google Shape;171;p2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êu đề và Chú thích">
  <p:cSld name="Tiêu đề và Chú thích">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25"/>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120000"/>
              </a:lnSpc>
              <a:spcBef>
                <a:spcPts val="1000"/>
              </a:spcBef>
              <a:spcAft>
                <a:spcPts val="0"/>
              </a:spcAft>
              <a:buClr>
                <a:schemeClr val="lt1"/>
              </a:buClr>
              <a:buSzPts val="2250"/>
              <a:buFont typeface="Arial"/>
              <a:buNone/>
              <a:defRPr sz="18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750"/>
              <a:buFont typeface="Arial"/>
              <a:buNone/>
              <a:defRPr sz="14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75" name="Google Shape;175;p2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76" name="Google Shape;176;p2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77" name="Google Shape;177;p2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ích dẫn cùng với Chú thích">
  <p:cSld name="Trích dẫn cùng với Chú thích">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0" name="Google Shape;180;p26"/>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1750"/>
              <a:buFont typeface="Arial"/>
              <a:buNone/>
              <a:defRPr sz="1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750"/>
              <a:buFont typeface="Arial"/>
              <a:buNone/>
              <a:defRPr sz="14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81" name="Google Shape;181;p26"/>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120000"/>
              </a:lnSpc>
              <a:spcBef>
                <a:spcPts val="1000"/>
              </a:spcBef>
              <a:spcAft>
                <a:spcPts val="0"/>
              </a:spcAft>
              <a:buClr>
                <a:schemeClr val="lt1"/>
              </a:buClr>
              <a:buSzPts val="2250"/>
              <a:buFont typeface="Arial"/>
              <a:buNone/>
              <a:defRPr sz="18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750"/>
              <a:buFont typeface="Arial"/>
              <a:buNone/>
              <a:defRPr sz="14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82" name="Google Shape;182;p2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83" name="Google Shape;183;p2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84" name="Google Shape;184;p2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
        <p:nvSpPr>
          <p:cNvPr id="185" name="Google Shape;185;p26"/>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vi-VN" sz="8000" b="0" cap="none">
                <a:solidFill>
                  <a:schemeClr val="lt1"/>
                </a:solidFill>
                <a:latin typeface="Twentieth Century"/>
                <a:ea typeface="Twentieth Century"/>
                <a:cs typeface="Twentieth Century"/>
                <a:sym typeface="Twentieth Century"/>
              </a:rPr>
              <a:t>“</a:t>
            </a:r>
            <a:endParaRPr/>
          </a:p>
        </p:txBody>
      </p:sp>
      <p:sp>
        <p:nvSpPr>
          <p:cNvPr id="186" name="Google Shape;186;p26"/>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vi-VN" sz="8000" b="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anh Thiếp">
  <p:cSld name="Danh Thiếp">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Google Shape;189;p27"/>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2250"/>
              <a:buFont typeface="Arial"/>
              <a:buNone/>
              <a:defRPr sz="18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750"/>
              <a:buFont typeface="Arial"/>
              <a:buNone/>
              <a:defRPr sz="14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90" name="Google Shape;190;p2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91" name="Google Shape;191;p2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92" name="Google Shape;192;p2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ột">
  <p:cSld name="3 Cột">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28"/>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30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2500"/>
              <a:buFont typeface="Arial"/>
              <a:buNone/>
              <a:defRPr sz="2000" b="1"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2250"/>
              <a:buFont typeface="Arial"/>
              <a:buNone/>
              <a:defRPr sz="1800" b="1"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9pPr>
          </a:lstStyle>
          <a:p>
            <a:endParaRPr/>
          </a:p>
        </p:txBody>
      </p:sp>
      <p:sp>
        <p:nvSpPr>
          <p:cNvPr id="196" name="Google Shape;196;p28"/>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1750"/>
              <a:buFont typeface="Arial"/>
              <a:buNone/>
              <a:defRPr sz="1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97" name="Google Shape;197;p28"/>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30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2500"/>
              <a:buFont typeface="Arial"/>
              <a:buNone/>
              <a:defRPr sz="2000" b="1"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2250"/>
              <a:buFont typeface="Arial"/>
              <a:buNone/>
              <a:defRPr sz="1800" b="1"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9pPr>
          </a:lstStyle>
          <a:p>
            <a:endParaRPr/>
          </a:p>
        </p:txBody>
      </p:sp>
      <p:sp>
        <p:nvSpPr>
          <p:cNvPr id="198" name="Google Shape;198;p28"/>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1750"/>
              <a:buFont typeface="Arial"/>
              <a:buNone/>
              <a:defRPr sz="1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99" name="Google Shape;199;p28"/>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30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2500"/>
              <a:buFont typeface="Arial"/>
              <a:buNone/>
              <a:defRPr sz="2000" b="1"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2250"/>
              <a:buFont typeface="Arial"/>
              <a:buNone/>
              <a:defRPr sz="1800" b="1"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9pPr>
          </a:lstStyle>
          <a:p>
            <a:endParaRPr/>
          </a:p>
        </p:txBody>
      </p:sp>
      <p:sp>
        <p:nvSpPr>
          <p:cNvPr id="200" name="Google Shape;200;p28"/>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1750"/>
              <a:buFont typeface="Arial"/>
              <a:buNone/>
              <a:defRPr sz="1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01" name="Google Shape;201;p2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02" name="Google Shape;202;p2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03" name="Google Shape;203;p2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ột Hình ảnh">
  <p:cSld name="3 Cột Hình ảnh">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29"/>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500"/>
              <a:buFont typeface="Arial"/>
              <a:buNone/>
              <a:defRPr sz="20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2500"/>
              <a:buFont typeface="Arial"/>
              <a:buNone/>
              <a:defRPr sz="2000" b="1"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2250"/>
              <a:buFont typeface="Arial"/>
              <a:buNone/>
              <a:defRPr sz="1800" b="1"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9pPr>
          </a:lstStyle>
          <a:p>
            <a:endParaRPr/>
          </a:p>
        </p:txBody>
      </p:sp>
      <p:sp>
        <p:nvSpPr>
          <p:cNvPr id="207" name="Google Shape;207;p29"/>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08" name="Google Shape;208;p29"/>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1750"/>
              <a:buFont typeface="Arial"/>
              <a:buNone/>
              <a:defRPr sz="1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09" name="Google Shape;209;p29"/>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500"/>
              <a:buFont typeface="Arial"/>
              <a:buNone/>
              <a:defRPr sz="20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2500"/>
              <a:buFont typeface="Arial"/>
              <a:buNone/>
              <a:defRPr sz="2000" b="1"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2250"/>
              <a:buFont typeface="Arial"/>
              <a:buNone/>
              <a:defRPr sz="1800" b="1"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9pPr>
          </a:lstStyle>
          <a:p>
            <a:endParaRPr/>
          </a:p>
        </p:txBody>
      </p:sp>
      <p:sp>
        <p:nvSpPr>
          <p:cNvPr id="210" name="Google Shape;210;p29"/>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1" name="Google Shape;211;p29"/>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1750"/>
              <a:buFont typeface="Arial"/>
              <a:buNone/>
              <a:defRPr sz="1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2" name="Google Shape;212;p29"/>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500"/>
              <a:buFont typeface="Arial"/>
              <a:buNone/>
              <a:defRPr sz="20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2500"/>
              <a:buFont typeface="Arial"/>
              <a:buNone/>
              <a:defRPr sz="2000" b="1"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2250"/>
              <a:buFont typeface="Arial"/>
              <a:buNone/>
              <a:defRPr sz="1800" b="1"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9pPr>
          </a:lstStyle>
          <a:p>
            <a:endParaRPr/>
          </a:p>
        </p:txBody>
      </p:sp>
      <p:sp>
        <p:nvSpPr>
          <p:cNvPr id="213" name="Google Shape;213;p29"/>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4" name="Google Shape;214;p29"/>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1750"/>
              <a:buFont typeface="Arial"/>
              <a:buNone/>
              <a:defRPr sz="1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125"/>
              <a:buFont typeface="Arial"/>
              <a:buNone/>
              <a:defRPr sz="9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5" name="Google Shape;215;p2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6" name="Google Shape;216;p2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7" name="Google Shape;217;p2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êu đề và Văn bản Dọc" type="vertTx">
  <p:cSld name="VERTICAL_TEXT">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0" name="Google Shape;220;p30"/>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imes New Roman"/>
                <a:ea typeface="Times New Roman"/>
                <a:cs typeface="Times New Roman"/>
                <a:sym typeface="Times New Roman"/>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imes New Roman"/>
                <a:ea typeface="Times New Roman"/>
                <a:cs typeface="Times New Roman"/>
                <a:sym typeface="Times New Roman"/>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imes New Roman"/>
                <a:ea typeface="Times New Roman"/>
                <a:cs typeface="Times New Roman"/>
                <a:sym typeface="Times New Roman"/>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21" name="Google Shape;221;p3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22" name="Google Shape;222;p3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23" name="Google Shape;223;p3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êu đề Dọc và Văn bản" type="vertTitleAndTx">
  <p:cSld name="VERTICAL_TITLE_AND_VERTICAL_TEXT">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6" name="Google Shape;226;p31"/>
          <p:cNvSpPr txBox="1">
            <a:spLocks noGrp="1"/>
          </p:cNvSpPr>
          <p:nvPr>
            <p:ph type="body" idx="1"/>
          </p:nvPr>
        </p:nvSpPr>
        <p:spPr>
          <a:xfrm rot="5400000">
            <a:off x="2424905" y="-673895"/>
            <a:ext cx="5181601" cy="774859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imes New Roman"/>
                <a:ea typeface="Times New Roman"/>
                <a:cs typeface="Times New Roman"/>
                <a:sym typeface="Times New Roman"/>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imes New Roman"/>
                <a:ea typeface="Times New Roman"/>
                <a:cs typeface="Times New Roman"/>
                <a:sym typeface="Times New Roman"/>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imes New Roman"/>
                <a:ea typeface="Times New Roman"/>
                <a:cs typeface="Times New Roman"/>
                <a:sym typeface="Times New Roman"/>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27" name="Google Shape;227;p3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28" name="Google Shape;228;p3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29" name="Google Shape;229;p3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êu đề Bản chiếu" type="title">
  <p:cSld name="TITLE">
    <p:spTree>
      <p:nvGrpSpPr>
        <p:cNvPr id="1" name="Shape 58"/>
        <p:cNvGrpSpPr/>
        <p:nvPr/>
      </p:nvGrpSpPr>
      <p:grpSpPr>
        <a:xfrm>
          <a:off x="0" y="0"/>
          <a:ext cx="0" cy="0"/>
          <a:chOff x="0" y="0"/>
          <a:chExt cx="0" cy="0"/>
        </a:xfrm>
      </p:grpSpPr>
      <p:pic>
        <p:nvPicPr>
          <p:cNvPr id="59" name="Google Shape;59;p16"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60" name="Google Shape;60;p16"/>
          <p:cNvGrpSpPr/>
          <p:nvPr/>
        </p:nvGrpSpPr>
        <p:grpSpPr>
          <a:xfrm>
            <a:off x="0" y="0"/>
            <a:ext cx="2305051" cy="6858001"/>
            <a:chOff x="0" y="0"/>
            <a:chExt cx="2305051" cy="6858001"/>
          </a:xfrm>
        </p:grpSpPr>
        <p:sp>
          <p:nvSpPr>
            <p:cNvPr id="61" name="Google Shape;61;p16"/>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6"/>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6"/>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7" name="Google Shape;67;p16"/>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8" name="Google Shape;68;p16"/>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70" name="Google Shape;70;p16"/>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71" name="Google Shape;71;p16"/>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74" name="Google Shape;74;p16"/>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6" name="Google Shape;76;p16"/>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9" name="Google Shape;79;p16"/>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82" name="Google Shape;82;p16"/>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84" name="Google Shape;84;p16"/>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6" name="Google Shape;86;p16"/>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8" name="Google Shape;88;p16"/>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92" name="Google Shape;92;p16"/>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93" name="Google Shape;93;p16"/>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95" name="Google Shape;95;p16"/>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6" name="Google Shape;96;p16"/>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8" name="Google Shape;98;p16"/>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100" name="Google Shape;100;p16"/>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03" name="Google Shape;103;p16"/>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05" name="Google Shape;105;p16"/>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8" name="Google Shape;108;p16"/>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9" name="Google Shape;109;p16"/>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12" name="Google Shape;112;p16"/>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14" name="Google Shape;114;p16"/>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6"/>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800"/>
              <a:buFont typeface="Twentieth Century"/>
              <a:buNone/>
              <a:defRPr sz="48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6"/>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chemeClr val="lt2"/>
              </a:buClr>
              <a:buSzPts val="2500"/>
              <a:buFont typeface="Arial"/>
              <a:buNone/>
              <a:defRPr sz="2000" b="0" i="0" u="none" strike="noStrike" cap="none">
                <a:solidFill>
                  <a:schemeClr val="lt2"/>
                </a:solidFill>
                <a:latin typeface="Times New Roman"/>
                <a:ea typeface="Times New Roman"/>
                <a:cs typeface="Times New Roman"/>
                <a:sym typeface="Times New Roman"/>
              </a:defRPr>
            </a:lvl1pPr>
            <a:lvl2pPr marR="0" lvl="1" algn="ctr"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2pPr>
            <a:lvl3pPr marR="0" lvl="2" algn="ctr" rtl="0">
              <a:lnSpc>
                <a:spcPct val="120000"/>
              </a:lnSpc>
              <a:spcBef>
                <a:spcPts val="500"/>
              </a:spcBef>
              <a:spcAft>
                <a:spcPts val="0"/>
              </a:spcAft>
              <a:buClr>
                <a:schemeClr val="lt1"/>
              </a:buClr>
              <a:buSzPts val="225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ctr"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4pPr>
            <a:lvl5pPr marR="0" lvl="4" algn="ctr"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5pPr>
            <a:lvl6pPr marR="0" lvl="5" algn="ctr"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6pPr>
            <a:lvl7pPr marR="0" lvl="6" algn="ctr"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7pPr>
            <a:lvl8pPr marR="0" lvl="7" algn="ctr"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8pPr>
            <a:lvl9pPr marR="0" lvl="8" algn="ctr"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17" name="Google Shape;117;p16"/>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18" name="Google Shape;118;p16"/>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19" name="Google Shape;119;p16"/>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Đầu trang của Phần" type="secHead">
  <p:cSld name="SECTION_HEADER">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2" name="Google Shape;122;p17"/>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lt1"/>
              </a:buClr>
              <a:buSzPts val="2250"/>
              <a:buFont typeface="Arial"/>
              <a:buNone/>
              <a:defRPr sz="18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2250"/>
              <a:buFont typeface="Arial"/>
              <a:buNone/>
              <a:defRPr sz="18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2250"/>
              <a:buFont typeface="Arial"/>
              <a:buNone/>
              <a:defRPr sz="18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2000"/>
              <a:buFont typeface="Arial"/>
              <a:buNone/>
              <a:defRPr sz="16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3" name="Google Shape;123;p1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4" name="Google Shape;124;p1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5" name="Google Shape;125;p1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ai Nội dung" type="twoObj">
  <p:cSld name="TWO_OBJECTS">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18"/>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imes New Roman"/>
                <a:ea typeface="Times New Roman"/>
                <a:cs typeface="Times New Roman"/>
                <a:sym typeface="Times New Roman"/>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imes New Roman"/>
                <a:ea typeface="Times New Roman"/>
                <a:cs typeface="Times New Roman"/>
                <a:sym typeface="Times New Roman"/>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imes New Roman"/>
                <a:ea typeface="Times New Roman"/>
                <a:cs typeface="Times New Roman"/>
                <a:sym typeface="Times New Roman"/>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9" name="Google Shape;129;p18"/>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imes New Roman"/>
                <a:ea typeface="Times New Roman"/>
                <a:cs typeface="Times New Roman"/>
                <a:sym typeface="Times New Roman"/>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imes New Roman"/>
                <a:ea typeface="Times New Roman"/>
                <a:cs typeface="Times New Roman"/>
                <a:sym typeface="Times New Roman"/>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imes New Roman"/>
                <a:ea typeface="Times New Roman"/>
                <a:cs typeface="Times New Roman"/>
                <a:sym typeface="Times New Roman"/>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0" name="Google Shape;130;p1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1" name="Google Shape;131;p1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2" name="Google Shape;132;p1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ép so sánh" type="twoTxTwoObj">
  <p:cSld name="TWO_OBJECTS_WITH_TEXT">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19"/>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30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2500"/>
              <a:buFont typeface="Arial"/>
              <a:buNone/>
              <a:defRPr sz="2000" b="1"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2250"/>
              <a:buFont typeface="Arial"/>
              <a:buNone/>
              <a:defRPr sz="1800" b="1"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9pPr>
          </a:lstStyle>
          <a:p>
            <a:endParaRPr/>
          </a:p>
        </p:txBody>
      </p:sp>
      <p:sp>
        <p:nvSpPr>
          <p:cNvPr id="136" name="Google Shape;136;p19"/>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imes New Roman"/>
                <a:ea typeface="Times New Roman"/>
                <a:cs typeface="Times New Roman"/>
                <a:sym typeface="Times New Roman"/>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imes New Roman"/>
                <a:ea typeface="Times New Roman"/>
                <a:cs typeface="Times New Roman"/>
                <a:sym typeface="Times New Roman"/>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imes New Roman"/>
                <a:ea typeface="Times New Roman"/>
                <a:cs typeface="Times New Roman"/>
                <a:sym typeface="Times New Roman"/>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7" name="Google Shape;137;p19"/>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30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2500"/>
              <a:buFont typeface="Arial"/>
              <a:buNone/>
              <a:defRPr sz="2000" b="1"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2250"/>
              <a:buFont typeface="Arial"/>
              <a:buNone/>
              <a:defRPr sz="1800" b="1"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2000"/>
              <a:buFont typeface="Arial"/>
              <a:buNone/>
              <a:defRPr sz="1600" b="1" i="0" u="none" strike="noStrike" cap="none">
                <a:solidFill>
                  <a:schemeClr val="lt1"/>
                </a:solidFill>
                <a:latin typeface="Twentieth Century"/>
                <a:ea typeface="Twentieth Century"/>
                <a:cs typeface="Twentieth Century"/>
                <a:sym typeface="Twentieth Century"/>
              </a:defRPr>
            </a:lvl9pPr>
          </a:lstStyle>
          <a:p>
            <a:endParaRPr/>
          </a:p>
        </p:txBody>
      </p:sp>
      <p:sp>
        <p:nvSpPr>
          <p:cNvPr id="138" name="Google Shape;138;p19"/>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imes New Roman"/>
                <a:ea typeface="Times New Roman"/>
                <a:cs typeface="Times New Roman"/>
                <a:sym typeface="Times New Roman"/>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imes New Roman"/>
                <a:ea typeface="Times New Roman"/>
                <a:cs typeface="Times New Roman"/>
                <a:sym typeface="Times New Roman"/>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imes New Roman"/>
                <a:ea typeface="Times New Roman"/>
                <a:cs typeface="Times New Roman"/>
                <a:sym typeface="Times New Roman"/>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9" name="Google Shape;139;p1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0" name="Google Shape;140;p1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1" name="Google Shape;141;p1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ỉ Tiêu đề" type="titleOnly">
  <p:cSld name="TITLE_ONLY">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4" name="Google Shape;144;p2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5" name="Google Shape;145;p2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6" name="Google Shape;146;p2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ống" type="blank">
  <p:cSld name="BLANK">
    <p:spTree>
      <p:nvGrpSpPr>
        <p:cNvPr id="1" name="Shape 147"/>
        <p:cNvGrpSpPr/>
        <p:nvPr/>
      </p:nvGrpSpPr>
      <p:grpSpPr>
        <a:xfrm>
          <a:off x="0" y="0"/>
          <a:ext cx="0" cy="0"/>
          <a:chOff x="0" y="0"/>
          <a:chExt cx="0" cy="0"/>
        </a:xfrm>
      </p:grpSpPr>
      <p:sp>
        <p:nvSpPr>
          <p:cNvPr id="148" name="Google Shape;148;p2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9" name="Google Shape;149;p2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50" name="Google Shape;150;p2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ội dung với Chú thích" type="objTx">
  <p:cSld name="OBJECT_WITH_CAPTION_TEXT">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Twentieth Century"/>
              <a:buNone/>
              <a:defRPr sz="32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 name="Google Shape;153;p22"/>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imes New Roman"/>
                <a:ea typeface="Times New Roman"/>
                <a:cs typeface="Times New Roman"/>
                <a:sym typeface="Times New Roman"/>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imes New Roman"/>
                <a:ea typeface="Times New Roman"/>
                <a:cs typeface="Times New Roman"/>
                <a:sym typeface="Times New Roman"/>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imes New Roman"/>
                <a:ea typeface="Times New Roman"/>
                <a:cs typeface="Times New Roman"/>
                <a:sym typeface="Times New Roman"/>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imes New Roman"/>
                <a:ea typeface="Times New Roman"/>
                <a:cs typeface="Times New Roman"/>
                <a:sym typeface="Times New Roman"/>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54" name="Google Shape;154;p22"/>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750"/>
              <a:buFont typeface="Arial"/>
              <a:buNone/>
              <a:defRPr sz="14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55" name="Google Shape;155;p2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56" name="Google Shape;156;p2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57" name="Google Shape;157;p2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nh với Chú thích" type="picTx">
  <p:cSld name="PICTURE_WITH_CAPTION_TEXT">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Twentieth Century"/>
              <a:buNone/>
              <a:defRPr sz="32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23"/>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61" name="Google Shape;161;p23"/>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000"/>
              </a:spcBef>
              <a:spcAft>
                <a:spcPts val="0"/>
              </a:spcAft>
              <a:buClr>
                <a:schemeClr val="lt1"/>
              </a:buClr>
              <a:buSzPts val="20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228600" algn="l" rtl="0">
              <a:lnSpc>
                <a:spcPct val="120000"/>
              </a:lnSpc>
              <a:spcBef>
                <a:spcPts val="500"/>
              </a:spcBef>
              <a:spcAft>
                <a:spcPts val="0"/>
              </a:spcAft>
              <a:buClr>
                <a:schemeClr val="lt1"/>
              </a:buClr>
              <a:buSzPts val="1750"/>
              <a:buFont typeface="Arial"/>
              <a:buNone/>
              <a:defRPr sz="1400" b="0" i="0" u="none" strike="noStrike" cap="none">
                <a:solidFill>
                  <a:schemeClr val="lt1"/>
                </a:solidFill>
                <a:latin typeface="Twentieth Century"/>
                <a:ea typeface="Twentieth Century"/>
                <a:cs typeface="Twentieth Century"/>
                <a:sym typeface="Twentieth Century"/>
              </a:defRPr>
            </a:lvl2pPr>
            <a:lvl3pPr marL="1371600" marR="0" lvl="2" indent="-228600" algn="l" rtl="0">
              <a:lnSpc>
                <a:spcPct val="120000"/>
              </a:lnSpc>
              <a:spcBef>
                <a:spcPts val="500"/>
              </a:spcBef>
              <a:spcAft>
                <a:spcPts val="0"/>
              </a:spcAft>
              <a:buClr>
                <a:schemeClr val="lt1"/>
              </a:buClr>
              <a:buSzPts val="1500"/>
              <a:buFont typeface="Arial"/>
              <a:buNone/>
              <a:defRPr sz="1200" b="0" i="0" u="none" strike="noStrike" cap="none">
                <a:solidFill>
                  <a:schemeClr val="lt1"/>
                </a:solidFill>
                <a:latin typeface="Twentieth Century"/>
                <a:ea typeface="Twentieth Century"/>
                <a:cs typeface="Twentieth Century"/>
                <a:sym typeface="Twentieth Century"/>
              </a:defRPr>
            </a:lvl3pPr>
            <a:lvl4pPr marL="1828800" marR="0" lvl="3"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4pPr>
            <a:lvl5pPr marL="2286000" marR="0" lvl="4"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5pPr>
            <a:lvl6pPr marL="2743200" marR="0" lvl="5"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6pPr>
            <a:lvl7pPr marL="3200400" marR="0" lvl="6"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7pPr>
            <a:lvl8pPr marL="3657600" marR="0" lvl="7"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8pPr>
            <a:lvl9pPr marL="4114800" marR="0" lvl="8" indent="-228600" algn="l" rtl="0">
              <a:lnSpc>
                <a:spcPct val="120000"/>
              </a:lnSpc>
              <a:spcBef>
                <a:spcPts val="500"/>
              </a:spcBef>
              <a:spcAft>
                <a:spcPts val="0"/>
              </a:spcAft>
              <a:buClr>
                <a:schemeClr val="lt1"/>
              </a:buClr>
              <a:buSzPts val="1250"/>
              <a:buFont typeface="Arial"/>
              <a:buNone/>
              <a:defRPr sz="1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2" name="Google Shape;162;p2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3" name="Google Shape;163;p2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4" name="Google Shape;164;p2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Twentieth Century"/>
                <a:ea typeface="Twentieth Century"/>
                <a:cs typeface="Twentieth Century"/>
                <a:sym typeface="Twentieth Century"/>
              </a:defRPr>
            </a:lvl1pPr>
            <a:lvl2pPr marL="0" marR="0" lvl="1" indent="0" algn="l" rtl="0">
              <a:spcBef>
                <a:spcPts val="0"/>
              </a:spcBef>
              <a:buNone/>
              <a:defRPr sz="1800">
                <a:solidFill>
                  <a:schemeClr val="lt1"/>
                </a:solidFill>
                <a:latin typeface="Twentieth Century"/>
                <a:ea typeface="Twentieth Century"/>
                <a:cs typeface="Twentieth Century"/>
                <a:sym typeface="Twentieth Century"/>
              </a:defRPr>
            </a:lvl2pPr>
            <a:lvl3pPr marL="0" marR="0" lvl="2" indent="0" algn="l" rtl="0">
              <a:spcBef>
                <a:spcPts val="0"/>
              </a:spcBef>
              <a:buNone/>
              <a:defRPr sz="1800">
                <a:solidFill>
                  <a:schemeClr val="lt1"/>
                </a:solidFill>
                <a:latin typeface="Twentieth Century"/>
                <a:ea typeface="Twentieth Century"/>
                <a:cs typeface="Twentieth Century"/>
                <a:sym typeface="Twentieth Century"/>
              </a:defRPr>
            </a:lvl3pPr>
            <a:lvl4pPr marL="0" marR="0" lvl="3" indent="0" algn="l" rtl="0">
              <a:spcBef>
                <a:spcPts val="0"/>
              </a:spcBef>
              <a:buNone/>
              <a:defRPr sz="1800">
                <a:solidFill>
                  <a:schemeClr val="lt1"/>
                </a:solidFill>
                <a:latin typeface="Twentieth Century"/>
                <a:ea typeface="Twentieth Century"/>
                <a:cs typeface="Twentieth Century"/>
                <a:sym typeface="Twentieth Century"/>
              </a:defRPr>
            </a:lvl4pPr>
            <a:lvl5pPr marL="0" marR="0" lvl="4" indent="0" algn="l" rtl="0">
              <a:spcBef>
                <a:spcPts val="0"/>
              </a:spcBef>
              <a:buNone/>
              <a:defRPr sz="1800">
                <a:solidFill>
                  <a:schemeClr val="lt1"/>
                </a:solidFill>
                <a:latin typeface="Twentieth Century"/>
                <a:ea typeface="Twentieth Century"/>
                <a:cs typeface="Twentieth Century"/>
                <a:sym typeface="Twentieth Century"/>
              </a:defRPr>
            </a:lvl5pPr>
            <a:lvl6pPr marL="0" marR="0" lvl="5" indent="0" algn="l" rtl="0">
              <a:spcBef>
                <a:spcPts val="0"/>
              </a:spcBef>
              <a:buNone/>
              <a:defRPr sz="1800">
                <a:solidFill>
                  <a:schemeClr val="lt1"/>
                </a:solidFill>
                <a:latin typeface="Twentieth Century"/>
                <a:ea typeface="Twentieth Century"/>
                <a:cs typeface="Twentieth Century"/>
                <a:sym typeface="Twentieth Century"/>
              </a:defRPr>
            </a:lvl6pPr>
            <a:lvl7pPr marL="0" marR="0" lvl="6" indent="0" algn="l" rtl="0">
              <a:spcBef>
                <a:spcPts val="0"/>
              </a:spcBef>
              <a:buNone/>
              <a:defRPr sz="1800">
                <a:solidFill>
                  <a:schemeClr val="lt1"/>
                </a:solidFill>
                <a:latin typeface="Twentieth Century"/>
                <a:ea typeface="Twentieth Century"/>
                <a:cs typeface="Twentieth Century"/>
                <a:sym typeface="Twentieth Century"/>
              </a:defRPr>
            </a:lvl7pPr>
            <a:lvl8pPr marL="0" marR="0" lvl="7" indent="0" algn="l" rtl="0">
              <a:spcBef>
                <a:spcPts val="0"/>
              </a:spcBef>
              <a:buNone/>
              <a:defRPr sz="1800">
                <a:solidFill>
                  <a:schemeClr val="lt1"/>
                </a:solidFill>
                <a:latin typeface="Twentieth Century"/>
                <a:ea typeface="Twentieth Century"/>
                <a:cs typeface="Twentieth Century"/>
                <a:sym typeface="Twentieth Century"/>
              </a:defRPr>
            </a:lvl8pPr>
            <a:lvl9pPr marL="0" marR="0" lvl="8" indent="0" algn="l" rtl="0">
              <a:spcBef>
                <a:spcPts val="0"/>
              </a:spcBef>
              <a:buNone/>
              <a:defRPr sz="18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4"/>
          <p:cNvGrpSpPr/>
          <p:nvPr/>
        </p:nvGrpSpPr>
        <p:grpSpPr>
          <a:xfrm>
            <a:off x="-14288" y="0"/>
            <a:ext cx="12053888" cy="6858001"/>
            <a:chOff x="-14288" y="0"/>
            <a:chExt cx="12053888" cy="6858001"/>
          </a:xfrm>
        </p:grpSpPr>
        <p:grpSp>
          <p:nvGrpSpPr>
            <p:cNvPr id="11" name="Google Shape;11;p14"/>
            <p:cNvGrpSpPr/>
            <p:nvPr/>
          </p:nvGrpSpPr>
          <p:grpSpPr>
            <a:xfrm>
              <a:off x="-14288" y="0"/>
              <a:ext cx="1220788" cy="6858001"/>
              <a:chOff x="-14288" y="0"/>
              <a:chExt cx="1220788" cy="6858001"/>
            </a:xfrm>
          </p:grpSpPr>
          <p:sp>
            <p:nvSpPr>
              <p:cNvPr id="12" name="Google Shape;12;p14"/>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4"/>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4"/>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4"/>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6" name="Google Shape;16;p14"/>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4"/>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8" name="Google Shape;18;p14"/>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9" name="Google Shape;19;p14"/>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4"/>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4"/>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2" name="Google Shape;22;p14"/>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14"/>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24" name="Google Shape;24;p14"/>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5" name="Google Shape;25;p14"/>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6" name="Google Shape;26;p14"/>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7" name="Google Shape;27;p14"/>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4"/>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4"/>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0" name="Google Shape;30;p14"/>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4"/>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2" name="Google Shape;32;p14"/>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4"/>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4" name="Google Shape;34;p14"/>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5" name="Google Shape;35;p14"/>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4"/>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4"/>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8" name="Google Shape;38;p14"/>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14"/>
            <p:cNvGrpSpPr/>
            <p:nvPr/>
          </p:nvGrpSpPr>
          <p:grpSpPr>
            <a:xfrm>
              <a:off x="11364912" y="0"/>
              <a:ext cx="674688" cy="6848476"/>
              <a:chOff x="11364912" y="0"/>
              <a:chExt cx="674688" cy="6848476"/>
            </a:xfrm>
          </p:grpSpPr>
          <p:sp>
            <p:nvSpPr>
              <p:cNvPr id="40" name="Google Shape;40;p14"/>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41" name="Google Shape;41;p14"/>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4"/>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4"/>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4" name="Google Shape;44;p14"/>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4"/>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6" name="Google Shape;46;p14"/>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4"/>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8" name="Google Shape;48;p14"/>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4"/>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 name="Google Shape;50;p14"/>
          <p:cNvSpPr txBox="1"/>
          <p:nvPr/>
        </p:nvSpPr>
        <p:spPr>
          <a:xfrm>
            <a:off x="1544161" y="126940"/>
            <a:ext cx="1041923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800" b="1" i="0" u="none" strike="noStrike" cap="none">
                <a:solidFill>
                  <a:srgbClr val="FF0000"/>
                </a:solidFill>
                <a:latin typeface="Twentieth Century"/>
                <a:ea typeface="Twentieth Century"/>
                <a:cs typeface="Twentieth Century"/>
                <a:sym typeface="Twentieth Century"/>
              </a:rPr>
              <a:t>CHỦ ĐỀ 3: </a:t>
            </a:r>
            <a:endParaRPr/>
          </a:p>
          <a:p>
            <a:pPr marL="0" marR="0" lvl="0" indent="0" algn="ctr" rtl="0">
              <a:spcBef>
                <a:spcPts val="0"/>
              </a:spcBef>
              <a:spcAft>
                <a:spcPts val="0"/>
              </a:spcAft>
              <a:buNone/>
            </a:pPr>
            <a:r>
              <a:rPr lang="vi-VN" sz="2800" b="1" i="0" u="none" strike="noStrike" cap="none">
                <a:solidFill>
                  <a:srgbClr val="002060"/>
                </a:solidFill>
                <a:latin typeface="Twentieth Century"/>
                <a:ea typeface="Twentieth Century"/>
                <a:cs typeface="Twentieth Century"/>
                <a:sym typeface="Twentieth Century"/>
              </a:rPr>
              <a:t>RÈN LUYỆN BẢN THÂN </a:t>
            </a:r>
            <a:endParaRPr sz="2800" b="1" i="0" u="none" strike="noStrike" cap="none">
              <a:solidFill>
                <a:srgbClr val="002060"/>
              </a:solidFill>
              <a:latin typeface="Twentieth Century"/>
              <a:ea typeface="Twentieth Century"/>
              <a:cs typeface="Twentieth Century"/>
              <a:sym typeface="Twentieth Century"/>
            </a:endParaRPr>
          </a:p>
        </p:txBody>
      </p:sp>
      <p:sp>
        <p:nvSpPr>
          <p:cNvPr id="51" name="Google Shape;51;p14"/>
          <p:cNvSpPr/>
          <p:nvPr/>
        </p:nvSpPr>
        <p:spPr>
          <a:xfrm>
            <a:off x="-31751" y="-15779"/>
            <a:ext cx="2105026" cy="2269934"/>
          </a:xfrm>
          <a:prstGeom prst="ellipse">
            <a:avLst/>
          </a:prstGeom>
          <a:blipFill rotWithShape="1">
            <a:blip r:embed="rId20">
              <a:alphaModFix/>
            </a:blip>
            <a:stretch>
              <a:fillRect/>
            </a:stretch>
          </a:blipFill>
          <a:ln w="15875" cap="flat" cmpd="sng">
            <a:solidFill>
              <a:srgbClr val="7095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
          <p:cNvPicPr preferRelativeResize="0"/>
          <p:nvPr/>
        </p:nvPicPr>
        <p:blipFill rotWithShape="1">
          <a:blip r:embed="rId3">
            <a:alphaModFix/>
          </a:blip>
          <a:srcRect l="31613" t="22939" r="31451" b="11541"/>
          <a:stretch/>
        </p:blipFill>
        <p:spPr>
          <a:xfrm>
            <a:off x="3864078" y="1187361"/>
            <a:ext cx="5683046" cy="56706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0">
            <a:hlinkClick r:id="rId3" action="ppaction://hlinksldjump"/>
          </p:cNvPr>
          <p:cNvSpPr/>
          <p:nvPr/>
        </p:nvSpPr>
        <p:spPr>
          <a:xfrm>
            <a:off x="2468122" y="1467379"/>
            <a:ext cx="7275646"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000" b="1">
                <a:solidFill>
                  <a:schemeClr val="dk1"/>
                </a:solidFill>
                <a:latin typeface="Twentieth Century"/>
                <a:ea typeface="Twentieth Century"/>
                <a:cs typeface="Twentieth Century"/>
                <a:sym typeface="Twentieth Century"/>
              </a:rPr>
              <a:t>Thể hiện trách nhiệm, tự chủ, tự trọng, ý chí vượt khó</a:t>
            </a:r>
            <a:endParaRPr sz="2000" b="1">
              <a:solidFill>
                <a:schemeClr val="dk1"/>
              </a:solidFill>
              <a:latin typeface="Twentieth Century"/>
              <a:ea typeface="Twentieth Century"/>
              <a:cs typeface="Twentieth Century"/>
              <a:sym typeface="Twentieth Century"/>
            </a:endParaRPr>
          </a:p>
        </p:txBody>
      </p:sp>
      <p:grpSp>
        <p:nvGrpSpPr>
          <p:cNvPr id="362" name="Google Shape;362;p10"/>
          <p:cNvGrpSpPr/>
          <p:nvPr/>
        </p:nvGrpSpPr>
        <p:grpSpPr>
          <a:xfrm>
            <a:off x="1700981" y="1392391"/>
            <a:ext cx="812415" cy="563102"/>
            <a:chOff x="3212828" y="3429412"/>
            <a:chExt cx="1248697" cy="839775"/>
          </a:xfrm>
        </p:grpSpPr>
        <p:grpSp>
          <p:nvGrpSpPr>
            <p:cNvPr id="363" name="Google Shape;363;p10"/>
            <p:cNvGrpSpPr/>
            <p:nvPr/>
          </p:nvGrpSpPr>
          <p:grpSpPr>
            <a:xfrm rot="10800000" flipH="1">
              <a:off x="3212828" y="3429412"/>
              <a:ext cx="1248697" cy="839775"/>
              <a:chOff x="2075" y="1642"/>
              <a:chExt cx="1615" cy="1691"/>
            </a:xfrm>
          </p:grpSpPr>
          <p:sp>
            <p:nvSpPr>
              <p:cNvPr id="364" name="Google Shape;364;p10"/>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65" name="Google Shape;365;p10"/>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66" name="Google Shape;366;p10"/>
              <p:cNvSpPr/>
              <p:nvPr/>
            </p:nvSpPr>
            <p:spPr>
              <a:xfrm>
                <a:off x="2253" y="1642"/>
                <a:ext cx="516" cy="169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67" name="Google Shape;367;p10"/>
              <p:cNvSpPr/>
              <p:nvPr/>
            </p:nvSpPr>
            <p:spPr>
              <a:xfrm>
                <a:off x="2254" y="1643"/>
                <a:ext cx="516" cy="169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68" name="Google Shape;368;p10"/>
              <p:cNvSpPr/>
              <p:nvPr/>
            </p:nvSpPr>
            <p:spPr>
              <a:xfrm>
                <a:off x="2334" y="1643"/>
                <a:ext cx="1097" cy="169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69" name="Google Shape;369;p10"/>
              <p:cNvSpPr/>
              <p:nvPr/>
            </p:nvSpPr>
            <p:spPr>
              <a:xfrm>
                <a:off x="2337" y="1643"/>
                <a:ext cx="1096" cy="169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grpSp>
        <p:sp>
          <p:nvSpPr>
            <p:cNvPr id="370" name="Google Shape;370;p10"/>
            <p:cNvSpPr txBox="1"/>
            <p:nvPr/>
          </p:nvSpPr>
          <p:spPr>
            <a:xfrm>
              <a:off x="3620183" y="3558067"/>
              <a:ext cx="611049" cy="5966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rgbClr val="21FFFE"/>
                  </a:solidFill>
                  <a:latin typeface="Twentieth Century"/>
                  <a:ea typeface="Twentieth Century"/>
                  <a:cs typeface="Twentieth Century"/>
                  <a:sym typeface="Twentieth Century"/>
                </a:rPr>
                <a:t>5</a:t>
              </a:r>
              <a:endParaRPr sz="2000" b="1">
                <a:solidFill>
                  <a:srgbClr val="21FFFE"/>
                </a:solidFill>
                <a:latin typeface="Twentieth Century"/>
                <a:ea typeface="Twentieth Century"/>
                <a:cs typeface="Twentieth Century"/>
                <a:sym typeface="Twentieth Century"/>
              </a:endParaRPr>
            </a:p>
          </p:txBody>
        </p:sp>
      </p:grpSp>
      <p:sp>
        <p:nvSpPr>
          <p:cNvPr id="371" name="Google Shape;371;p10"/>
          <p:cNvSpPr txBox="1"/>
          <p:nvPr/>
        </p:nvSpPr>
        <p:spPr>
          <a:xfrm>
            <a:off x="1406013" y="2136338"/>
            <a:ext cx="10176387" cy="3477875"/>
          </a:xfrm>
          <a:prstGeom prst="rect">
            <a:avLst/>
          </a:prstGeom>
          <a:solidFill>
            <a:srgbClr val="E6FFF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200">
                <a:solidFill>
                  <a:schemeClr val="dk1"/>
                </a:solidFill>
                <a:latin typeface="Twentieth Century"/>
                <a:ea typeface="Twentieth Century"/>
                <a:cs typeface="Twentieth Century"/>
                <a:sym typeface="Twentieth Century"/>
              </a:rPr>
              <a:t>	</a:t>
            </a:r>
            <a:r>
              <a:rPr lang="vi-VN" sz="2200" b="1">
                <a:solidFill>
                  <a:schemeClr val="dk1"/>
                </a:solidFill>
                <a:latin typeface="Twentieth Century"/>
                <a:ea typeface="Twentieth Century"/>
                <a:cs typeface="Twentieth Century"/>
                <a:sym typeface="Twentieth Century"/>
              </a:rPr>
              <a:t>Đề xuất cách thể hiện trách nhiệm, tự chủ, tự trọng và ý chí vượt khó trong các tình huống sau:</a:t>
            </a:r>
            <a:endParaRPr sz="2200" b="1">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vi-VN" sz="2200">
                <a:solidFill>
                  <a:schemeClr val="dk1"/>
                </a:solidFill>
                <a:latin typeface="Twentieth Century"/>
                <a:ea typeface="Twentieth Century"/>
                <a:cs typeface="Twentieth Century"/>
                <a:sym typeface="Twentieth Century"/>
              </a:rPr>
              <a:t>	</a:t>
            </a:r>
            <a:r>
              <a:rPr lang="vi-VN" sz="2200">
                <a:solidFill>
                  <a:srgbClr val="FF0000"/>
                </a:solidFill>
                <a:latin typeface="Twentieth Century"/>
                <a:ea typeface="Twentieth Century"/>
                <a:cs typeface="Twentieth Century"/>
                <a:sym typeface="Twentieth Century"/>
              </a:rPr>
              <a:t>Tình huống 1:</a:t>
            </a:r>
            <a:r>
              <a:rPr lang="vi-VN" sz="2200">
                <a:solidFill>
                  <a:schemeClr val="dk1"/>
                </a:solidFill>
                <a:latin typeface="Twentieth Century"/>
                <a:ea typeface="Twentieth Century"/>
                <a:cs typeface="Twentieth Century"/>
                <a:sym typeface="Twentieth Century"/>
              </a:rPr>
              <a:t> Quân được chuyển đến học tại trường mới mà ở đó các bạn đều học giỏi mônTin học. Một số bạn có thái độ coi thường Quân khi thực hiện nhiệm vụ chung.</a:t>
            </a:r>
            <a:endParaRPr sz="22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vi-VN" sz="2200">
                <a:solidFill>
                  <a:schemeClr val="dk1"/>
                </a:solidFill>
                <a:latin typeface="Twentieth Century"/>
                <a:ea typeface="Twentieth Century"/>
                <a:cs typeface="Twentieth Century"/>
                <a:sym typeface="Twentieth Century"/>
              </a:rPr>
              <a:t>	</a:t>
            </a:r>
            <a:r>
              <a:rPr lang="vi-VN" sz="2200">
                <a:solidFill>
                  <a:srgbClr val="FF0000"/>
                </a:solidFill>
                <a:latin typeface="Twentieth Century"/>
                <a:ea typeface="Twentieth Century"/>
                <a:cs typeface="Twentieth Century"/>
                <a:sym typeface="Twentieth Century"/>
              </a:rPr>
              <a:t>Tình huống 2: </a:t>
            </a:r>
            <a:r>
              <a:rPr lang="vi-VN" sz="2200">
                <a:solidFill>
                  <a:schemeClr val="dk1"/>
                </a:solidFill>
                <a:latin typeface="Twentieth Century"/>
                <a:ea typeface="Twentieth Century"/>
                <a:cs typeface="Twentieth Century"/>
                <a:sym typeface="Twentieth Century"/>
              </a:rPr>
              <a:t>Vân được phân công làm một video clip về bảo tồn cảnh quan thiên nhiên ở địa phương nhưng bạn chưa thành thạo kĩ thuật dựng clip.</a:t>
            </a:r>
            <a:endParaRPr sz="22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vi-VN" sz="2200">
                <a:solidFill>
                  <a:schemeClr val="dk1"/>
                </a:solidFill>
                <a:latin typeface="Twentieth Century"/>
                <a:ea typeface="Twentieth Century"/>
                <a:cs typeface="Twentieth Century"/>
                <a:sym typeface="Twentieth Century"/>
              </a:rPr>
              <a:t>	</a:t>
            </a:r>
            <a:r>
              <a:rPr lang="vi-VN" sz="2200">
                <a:solidFill>
                  <a:srgbClr val="FF0000"/>
                </a:solidFill>
                <a:latin typeface="Twentieth Century"/>
                <a:ea typeface="Twentieth Century"/>
                <a:cs typeface="Twentieth Century"/>
                <a:sym typeface="Twentieth Century"/>
              </a:rPr>
              <a:t>Tình huống 3</a:t>
            </a:r>
            <a:r>
              <a:rPr lang="vi-VN" sz="2200">
                <a:solidFill>
                  <a:schemeClr val="dk1"/>
                </a:solidFill>
                <a:latin typeface="Twentieth Century"/>
                <a:ea typeface="Twentieth Century"/>
                <a:cs typeface="Twentieth Century"/>
                <a:sym typeface="Twentieth Century"/>
              </a:rPr>
              <a:t>: Phương là đội trưởng đội tuyển điền kinh của trường. Gần đến ngày thi đấuPhương không m, ay bị chấn thương khi luyện tập.</a:t>
            </a:r>
            <a:endParaRPr sz="22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vi-VN" sz="2200">
                <a:solidFill>
                  <a:schemeClr val="dk1"/>
                </a:solidFill>
                <a:latin typeface="Twentieth Century"/>
                <a:ea typeface="Twentieth Century"/>
                <a:cs typeface="Twentieth Century"/>
                <a:sym typeface="Twentieth Century"/>
              </a:rPr>
              <a:t>	</a:t>
            </a:r>
            <a:r>
              <a:rPr lang="vi-VN" sz="2200">
                <a:solidFill>
                  <a:srgbClr val="FF0000"/>
                </a:solidFill>
                <a:latin typeface="Twentieth Century"/>
                <a:ea typeface="Twentieth Century"/>
                <a:cs typeface="Twentieth Century"/>
                <a:sym typeface="Twentieth Century"/>
              </a:rPr>
              <a:t>Tình huống 4: </a:t>
            </a:r>
            <a:r>
              <a:rPr lang="vi-VN" sz="2200">
                <a:solidFill>
                  <a:schemeClr val="dk1"/>
                </a:solidFill>
                <a:latin typeface="Twentieth Century"/>
                <a:ea typeface="Twentieth Century"/>
                <a:cs typeface="Twentieth Century"/>
                <a:sym typeface="Twentieth Century"/>
              </a:rPr>
              <a:t>Ngọc và Tuấn là đôi bạn học cùng lớp. Ngọc học tốt tiếng Anh. Trong khi đó,Tuấn lại gặp khó khăn trong việc học tiếng Anh.</a:t>
            </a:r>
            <a:endParaRPr sz="2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1">
            <a:hlinkClick r:id="rId3" action="ppaction://hlinksldjump"/>
          </p:cNvPr>
          <p:cNvSpPr/>
          <p:nvPr/>
        </p:nvSpPr>
        <p:spPr>
          <a:xfrm>
            <a:off x="2782755" y="1235474"/>
            <a:ext cx="7275646"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000" b="1">
                <a:solidFill>
                  <a:schemeClr val="dk1"/>
                </a:solidFill>
                <a:latin typeface="Twentieth Century"/>
                <a:ea typeface="Twentieth Century"/>
                <a:cs typeface="Twentieth Century"/>
                <a:sym typeface="Twentieth Century"/>
              </a:rPr>
              <a:t>Thể hiện trách nhiệm, tự chủ, tự trọng, ý chí vượt khó</a:t>
            </a:r>
            <a:endParaRPr sz="2000" b="1">
              <a:solidFill>
                <a:schemeClr val="dk1"/>
              </a:solidFill>
              <a:latin typeface="Twentieth Century"/>
              <a:ea typeface="Twentieth Century"/>
              <a:cs typeface="Twentieth Century"/>
              <a:sym typeface="Twentieth Century"/>
            </a:endParaRPr>
          </a:p>
        </p:txBody>
      </p:sp>
      <p:grpSp>
        <p:nvGrpSpPr>
          <p:cNvPr id="377" name="Google Shape;377;p11"/>
          <p:cNvGrpSpPr/>
          <p:nvPr/>
        </p:nvGrpSpPr>
        <p:grpSpPr>
          <a:xfrm>
            <a:off x="2015614" y="1160486"/>
            <a:ext cx="812415" cy="563102"/>
            <a:chOff x="3212828" y="3429412"/>
            <a:chExt cx="1248697" cy="839775"/>
          </a:xfrm>
        </p:grpSpPr>
        <p:grpSp>
          <p:nvGrpSpPr>
            <p:cNvPr id="378" name="Google Shape;378;p11"/>
            <p:cNvGrpSpPr/>
            <p:nvPr/>
          </p:nvGrpSpPr>
          <p:grpSpPr>
            <a:xfrm rot="10800000" flipH="1">
              <a:off x="3212828" y="3429412"/>
              <a:ext cx="1248697" cy="839775"/>
              <a:chOff x="2075" y="1642"/>
              <a:chExt cx="1615" cy="1691"/>
            </a:xfrm>
          </p:grpSpPr>
          <p:sp>
            <p:nvSpPr>
              <p:cNvPr id="379" name="Google Shape;379;p11"/>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80" name="Google Shape;380;p11"/>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81" name="Google Shape;381;p11"/>
              <p:cNvSpPr/>
              <p:nvPr/>
            </p:nvSpPr>
            <p:spPr>
              <a:xfrm>
                <a:off x="2253" y="1642"/>
                <a:ext cx="516" cy="169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82" name="Google Shape;382;p11"/>
              <p:cNvSpPr/>
              <p:nvPr/>
            </p:nvSpPr>
            <p:spPr>
              <a:xfrm>
                <a:off x="2254" y="1643"/>
                <a:ext cx="516" cy="169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83" name="Google Shape;383;p11"/>
              <p:cNvSpPr/>
              <p:nvPr/>
            </p:nvSpPr>
            <p:spPr>
              <a:xfrm>
                <a:off x="2334" y="1643"/>
                <a:ext cx="1097" cy="169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84" name="Google Shape;384;p11"/>
              <p:cNvSpPr/>
              <p:nvPr/>
            </p:nvSpPr>
            <p:spPr>
              <a:xfrm>
                <a:off x="2337" y="1643"/>
                <a:ext cx="1096" cy="169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grpSp>
        <p:sp>
          <p:nvSpPr>
            <p:cNvPr id="385" name="Google Shape;385;p11"/>
            <p:cNvSpPr txBox="1"/>
            <p:nvPr/>
          </p:nvSpPr>
          <p:spPr>
            <a:xfrm>
              <a:off x="3620183" y="3558067"/>
              <a:ext cx="611049" cy="5966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rgbClr val="21FFFE"/>
                  </a:solidFill>
                  <a:latin typeface="Twentieth Century"/>
                  <a:ea typeface="Twentieth Century"/>
                  <a:cs typeface="Twentieth Century"/>
                  <a:sym typeface="Twentieth Century"/>
                </a:rPr>
                <a:t>5</a:t>
              </a:r>
              <a:endParaRPr sz="2000" b="1">
                <a:solidFill>
                  <a:srgbClr val="21FFFE"/>
                </a:solidFill>
                <a:latin typeface="Twentieth Century"/>
                <a:ea typeface="Twentieth Century"/>
                <a:cs typeface="Twentieth Century"/>
                <a:sym typeface="Twentieth Century"/>
              </a:endParaRPr>
            </a:p>
          </p:txBody>
        </p:sp>
      </p:grpSp>
      <p:sp>
        <p:nvSpPr>
          <p:cNvPr id="386" name="Google Shape;386;p11"/>
          <p:cNvSpPr txBox="1"/>
          <p:nvPr/>
        </p:nvSpPr>
        <p:spPr>
          <a:xfrm>
            <a:off x="904569" y="1808585"/>
            <a:ext cx="4198374" cy="5078313"/>
          </a:xfrm>
          <a:prstGeom prst="rect">
            <a:avLst/>
          </a:prstGeom>
          <a:solidFill>
            <a:srgbClr val="E6FFFE"/>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1800">
                <a:solidFill>
                  <a:schemeClr val="dk1"/>
                </a:solidFill>
                <a:latin typeface="Times New Roman"/>
                <a:ea typeface="Times New Roman"/>
                <a:cs typeface="Times New Roman"/>
                <a:sym typeface="Times New Roman"/>
              </a:rPr>
              <a:t>	</a:t>
            </a:r>
            <a:r>
              <a:rPr lang="vi-VN" sz="1800">
                <a:solidFill>
                  <a:srgbClr val="FF0000"/>
                </a:solidFill>
                <a:latin typeface="Times New Roman"/>
                <a:ea typeface="Times New Roman"/>
                <a:cs typeface="Times New Roman"/>
                <a:sym typeface="Times New Roman"/>
              </a:rPr>
              <a:t>Tình huống 1:</a:t>
            </a:r>
            <a:r>
              <a:rPr lang="vi-VN" sz="1800">
                <a:solidFill>
                  <a:schemeClr val="dk1"/>
                </a:solidFill>
                <a:latin typeface="Times New Roman"/>
                <a:ea typeface="Times New Roman"/>
                <a:cs typeface="Times New Roman"/>
                <a:sym typeface="Times New Roman"/>
              </a:rPr>
              <a:t> Quân được chuyển đến học tại trường mới mà ở đó các bạn đều học giỏi mônTin học. Một số bạn có thái độ coi thường Quân khi thực hiện nhiệm vụ chung.</a:t>
            </a:r>
            <a:endParaRPr sz="1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vi-VN" sz="1800">
                <a:solidFill>
                  <a:schemeClr val="dk1"/>
                </a:solidFill>
                <a:latin typeface="Times New Roman"/>
                <a:ea typeface="Times New Roman"/>
                <a:cs typeface="Times New Roman"/>
                <a:sym typeface="Times New Roman"/>
              </a:rPr>
              <a:t>	</a:t>
            </a:r>
            <a:r>
              <a:rPr lang="vi-VN" sz="1800">
                <a:solidFill>
                  <a:srgbClr val="FF0000"/>
                </a:solidFill>
                <a:latin typeface="Times New Roman"/>
                <a:ea typeface="Times New Roman"/>
                <a:cs typeface="Times New Roman"/>
                <a:sym typeface="Times New Roman"/>
              </a:rPr>
              <a:t>Tình huống 2: </a:t>
            </a:r>
            <a:r>
              <a:rPr lang="vi-VN" sz="1800">
                <a:solidFill>
                  <a:schemeClr val="dk1"/>
                </a:solidFill>
                <a:latin typeface="Times New Roman"/>
                <a:ea typeface="Times New Roman"/>
                <a:cs typeface="Times New Roman"/>
                <a:sym typeface="Times New Roman"/>
              </a:rPr>
              <a:t>Vân được phân công làm một video clip về bảo tồn cảnh quan thiên nhiên ở địa phương nhưng bạn chưa thành thạo kĩ thuật dựng clip.</a:t>
            </a:r>
            <a:endParaRPr sz="1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vi-VN" sz="1800">
                <a:solidFill>
                  <a:schemeClr val="dk1"/>
                </a:solidFill>
                <a:latin typeface="Times New Roman"/>
                <a:ea typeface="Times New Roman"/>
                <a:cs typeface="Times New Roman"/>
                <a:sym typeface="Times New Roman"/>
              </a:rPr>
              <a:t>	</a:t>
            </a:r>
            <a:r>
              <a:rPr lang="vi-VN" sz="1800">
                <a:solidFill>
                  <a:srgbClr val="FF0000"/>
                </a:solidFill>
                <a:latin typeface="Times New Roman"/>
                <a:ea typeface="Times New Roman"/>
                <a:cs typeface="Times New Roman"/>
                <a:sym typeface="Times New Roman"/>
              </a:rPr>
              <a:t>Tình huống 3</a:t>
            </a:r>
            <a:r>
              <a:rPr lang="vi-VN" sz="1800">
                <a:solidFill>
                  <a:schemeClr val="dk1"/>
                </a:solidFill>
                <a:latin typeface="Times New Roman"/>
                <a:ea typeface="Times New Roman"/>
                <a:cs typeface="Times New Roman"/>
                <a:sym typeface="Times New Roman"/>
              </a:rPr>
              <a:t>: Phương là đội trưởng đội tuyển điền kinh của trường. Gần đến ngày thi đấuPhương không m, ay bị chấn thương khi luyện tập.</a:t>
            </a:r>
            <a:endParaRPr sz="1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vi-VN" sz="1800">
                <a:solidFill>
                  <a:schemeClr val="dk1"/>
                </a:solidFill>
                <a:latin typeface="Times New Roman"/>
                <a:ea typeface="Times New Roman"/>
                <a:cs typeface="Times New Roman"/>
                <a:sym typeface="Times New Roman"/>
              </a:rPr>
              <a:t>	</a:t>
            </a:r>
            <a:r>
              <a:rPr lang="vi-VN" sz="1800">
                <a:solidFill>
                  <a:srgbClr val="FF0000"/>
                </a:solidFill>
                <a:latin typeface="Times New Roman"/>
                <a:ea typeface="Times New Roman"/>
                <a:cs typeface="Times New Roman"/>
                <a:sym typeface="Times New Roman"/>
              </a:rPr>
              <a:t>Tình huống 4: </a:t>
            </a:r>
            <a:r>
              <a:rPr lang="vi-VN" sz="1800">
                <a:solidFill>
                  <a:schemeClr val="dk1"/>
                </a:solidFill>
                <a:latin typeface="Times New Roman"/>
                <a:ea typeface="Times New Roman"/>
                <a:cs typeface="Times New Roman"/>
                <a:sym typeface="Times New Roman"/>
              </a:rPr>
              <a:t>Ngọc và Tuấn là đôi bạn học cùng lớp. Ngọc học tốt tiếng Anh. Trong khi đó,Tuấn lại gặp khó khăn trong việc học tiếng Anh.</a:t>
            </a:r>
            <a:endParaRPr sz="1800">
              <a:solidFill>
                <a:schemeClr val="dk1"/>
              </a:solidFill>
              <a:latin typeface="Times New Roman"/>
              <a:ea typeface="Times New Roman"/>
              <a:cs typeface="Times New Roman"/>
              <a:sym typeface="Times New Roman"/>
            </a:endParaRPr>
          </a:p>
        </p:txBody>
      </p:sp>
      <p:sp>
        <p:nvSpPr>
          <p:cNvPr id="387" name="Google Shape;387;p11"/>
          <p:cNvSpPr/>
          <p:nvPr/>
        </p:nvSpPr>
        <p:spPr>
          <a:xfrm>
            <a:off x="5201264" y="1813238"/>
            <a:ext cx="6086168" cy="5009898"/>
          </a:xfrm>
          <a:prstGeom prst="rect">
            <a:avLst/>
          </a:prstGeom>
          <a:solidFill>
            <a:srgbClr val="F6DDD7"/>
          </a:solid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vi-VN" sz="2000">
                <a:solidFill>
                  <a:srgbClr val="FF0000"/>
                </a:solidFill>
                <a:latin typeface="Times New Roman"/>
                <a:ea typeface="Times New Roman"/>
                <a:cs typeface="Times New Roman"/>
                <a:sym typeface="Times New Roman"/>
              </a:rPr>
              <a:t>Tình huống 1: </a:t>
            </a:r>
            <a:r>
              <a:rPr lang="vi-VN" sz="2000">
                <a:solidFill>
                  <a:srgbClr val="0000CC"/>
                </a:solidFill>
                <a:latin typeface="Times New Roman"/>
                <a:ea typeface="Times New Roman"/>
                <a:cs typeface="Times New Roman"/>
                <a:sym typeface="Times New Roman"/>
              </a:rPr>
              <a:t>Làm quen và giúp đỡ Quân để bạn tự tin hơn với môi trường mới. Trong học tập, nhất là với môn Tin học, cùng bạn học tập, giải đáp những thắc mắc, hướng dẫn và chia sẻ những kiến thức mà mình học được với bạn.</a:t>
            </a:r>
            <a:endParaRPr sz="2000">
              <a:solidFill>
                <a:srgbClr val="0000CC"/>
              </a:solidFill>
              <a:latin typeface="Arial"/>
              <a:ea typeface="Arial"/>
              <a:cs typeface="Arial"/>
              <a:sym typeface="Arial"/>
            </a:endParaRPr>
          </a:p>
          <a:p>
            <a:pPr marL="0" marR="0" lvl="0" indent="0" algn="just" rtl="0">
              <a:lnSpc>
                <a:spcPct val="107000"/>
              </a:lnSpc>
              <a:spcBef>
                <a:spcPts val="0"/>
              </a:spcBef>
              <a:spcAft>
                <a:spcPts val="0"/>
              </a:spcAft>
              <a:buNone/>
            </a:pPr>
            <a:r>
              <a:rPr lang="vi-VN" sz="2000">
                <a:solidFill>
                  <a:srgbClr val="FF0000"/>
                </a:solidFill>
                <a:latin typeface="Times New Roman"/>
                <a:ea typeface="Times New Roman"/>
                <a:cs typeface="Times New Roman"/>
                <a:sym typeface="Times New Roman"/>
              </a:rPr>
              <a:t>Tình huống 2: </a:t>
            </a:r>
            <a:r>
              <a:rPr lang="vi-VN" sz="2000">
                <a:solidFill>
                  <a:srgbClr val="0000CC"/>
                </a:solidFill>
                <a:latin typeface="Times New Roman"/>
                <a:ea typeface="Times New Roman"/>
                <a:cs typeface="Times New Roman"/>
                <a:sym typeface="Times New Roman"/>
              </a:rPr>
              <a:t>Chủ động đề xuất, hướng dẫn và dậy cho Vân kĩ thuật dựng clip và cùng bạn thực hành kĩ thuật dựng clip.</a:t>
            </a:r>
            <a:endParaRPr sz="2000">
              <a:solidFill>
                <a:srgbClr val="0000CC"/>
              </a:solidFill>
              <a:latin typeface="Arial"/>
              <a:ea typeface="Arial"/>
              <a:cs typeface="Arial"/>
              <a:sym typeface="Arial"/>
            </a:endParaRPr>
          </a:p>
          <a:p>
            <a:pPr marL="0" marR="0" lvl="0" indent="0" algn="just" rtl="0">
              <a:lnSpc>
                <a:spcPct val="107000"/>
              </a:lnSpc>
              <a:spcBef>
                <a:spcPts val="0"/>
              </a:spcBef>
              <a:spcAft>
                <a:spcPts val="0"/>
              </a:spcAft>
              <a:buNone/>
            </a:pPr>
            <a:r>
              <a:rPr lang="vi-VN" sz="2000">
                <a:solidFill>
                  <a:srgbClr val="FF0000"/>
                </a:solidFill>
                <a:latin typeface="Times New Roman"/>
                <a:ea typeface="Times New Roman"/>
                <a:cs typeface="Times New Roman"/>
                <a:sym typeface="Times New Roman"/>
              </a:rPr>
              <a:t>Tình huống 3</a:t>
            </a:r>
            <a:r>
              <a:rPr lang="vi-VN" sz="2000">
                <a:solidFill>
                  <a:srgbClr val="0000CC"/>
                </a:solidFill>
                <a:latin typeface="Times New Roman"/>
                <a:ea typeface="Times New Roman"/>
                <a:cs typeface="Times New Roman"/>
                <a:sym typeface="Times New Roman"/>
              </a:rPr>
              <a:t>: Động viên, an ủi bạn khi bạn không may gặp phải chấn thương khi luyện tập. Nhắc nhở bạn chú ý giữ gìn sức khỏe để sức khỏe ổn định chờ đến ngày thi đấu.</a:t>
            </a:r>
            <a:endParaRPr sz="2000">
              <a:solidFill>
                <a:srgbClr val="0000CC"/>
              </a:solidFill>
              <a:latin typeface="Arial"/>
              <a:ea typeface="Arial"/>
              <a:cs typeface="Arial"/>
              <a:sym typeface="Arial"/>
            </a:endParaRPr>
          </a:p>
          <a:p>
            <a:pPr marL="0" marR="0" lvl="0" indent="0" algn="just" rtl="0">
              <a:lnSpc>
                <a:spcPct val="107000"/>
              </a:lnSpc>
              <a:spcBef>
                <a:spcPts val="0"/>
              </a:spcBef>
              <a:spcAft>
                <a:spcPts val="0"/>
              </a:spcAft>
              <a:buNone/>
            </a:pPr>
            <a:r>
              <a:rPr lang="vi-VN" sz="2000">
                <a:solidFill>
                  <a:srgbClr val="FF0000"/>
                </a:solidFill>
                <a:latin typeface="Times New Roman"/>
                <a:ea typeface="Times New Roman"/>
                <a:cs typeface="Times New Roman"/>
                <a:sym typeface="Times New Roman"/>
              </a:rPr>
              <a:t>Tình huống 4:</a:t>
            </a:r>
            <a:r>
              <a:rPr lang="vi-VN" sz="2000">
                <a:solidFill>
                  <a:srgbClr val="0000CC"/>
                </a:solidFill>
                <a:latin typeface="Times New Roman"/>
                <a:ea typeface="Times New Roman"/>
                <a:cs typeface="Times New Roman"/>
                <a:sym typeface="Times New Roman"/>
              </a:rPr>
              <a:t> Ngọc chủ động học cùng và giúp Tuấn trong việc ôn luyện và làm bài tập môn tiếng Anh, để giúp bạn cùng tiến bộ.</a:t>
            </a:r>
            <a:endParaRPr sz="2000">
              <a:solidFill>
                <a:srgbClr val="0000CC"/>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500"/>
                                        <p:tgtEl>
                                          <p:spTgt spid="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Effect transition="in" filter="fade">
                                      <p:cBhvr>
                                        <p:cTn id="12" dur="500"/>
                                        <p:tgtEl>
                                          <p:spTgt spid="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Effect transition="in" filter="fade">
                                      <p:cBhvr>
                                        <p:cTn id="17" dur="500"/>
                                        <p:tgtEl>
                                          <p:spTgt spid="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Effect transition="in" filter="fade">
                                      <p:cBhvr>
                                        <p:cTn id="22" dur="500"/>
                                        <p:tgtEl>
                                          <p:spTgt spid="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6">
                                            <p:txEl>
                                              <p:pRg st="4" end="4"/>
                                            </p:txEl>
                                          </p:spTgt>
                                        </p:tgtEl>
                                        <p:attrNameLst>
                                          <p:attrName>style.visibility</p:attrName>
                                        </p:attrNameLst>
                                      </p:cBhvr>
                                      <p:to>
                                        <p:strVal val="visible"/>
                                      </p:to>
                                    </p:set>
                                    <p:animEffect transition="in" filter="fade">
                                      <p:cBhvr>
                                        <p:cTn id="27" dur="500"/>
                                        <p:tgtEl>
                                          <p:spTgt spid="38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87">
                                            <p:txEl>
                                              <p:pRg st="0" end="0"/>
                                            </p:txEl>
                                          </p:spTgt>
                                        </p:tgtEl>
                                        <p:attrNameLst>
                                          <p:attrName>style.visibility</p:attrName>
                                        </p:attrNameLst>
                                      </p:cBhvr>
                                      <p:to>
                                        <p:strVal val="visible"/>
                                      </p:to>
                                    </p:set>
                                    <p:animEffect transition="in" filter="fade">
                                      <p:cBhvr>
                                        <p:cTn id="30" dur="500"/>
                                        <p:tgtEl>
                                          <p:spTgt spid="387">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87">
                                            <p:txEl>
                                              <p:pRg st="1" end="1"/>
                                            </p:txEl>
                                          </p:spTgt>
                                        </p:tgtEl>
                                        <p:attrNameLst>
                                          <p:attrName>style.visibility</p:attrName>
                                        </p:attrNameLst>
                                      </p:cBhvr>
                                      <p:to>
                                        <p:strVal val="visible"/>
                                      </p:to>
                                    </p:set>
                                    <p:animEffect transition="in" filter="fade">
                                      <p:cBhvr>
                                        <p:cTn id="33" dur="500"/>
                                        <p:tgtEl>
                                          <p:spTgt spid="387">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87">
                                            <p:txEl>
                                              <p:pRg st="2" end="2"/>
                                            </p:txEl>
                                          </p:spTgt>
                                        </p:tgtEl>
                                        <p:attrNameLst>
                                          <p:attrName>style.visibility</p:attrName>
                                        </p:attrNameLst>
                                      </p:cBhvr>
                                      <p:to>
                                        <p:strVal val="visible"/>
                                      </p:to>
                                    </p:set>
                                    <p:animEffect transition="in" filter="fade">
                                      <p:cBhvr>
                                        <p:cTn id="36" dur="500"/>
                                        <p:tgtEl>
                                          <p:spTgt spid="387">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87">
                                            <p:txEl>
                                              <p:pRg st="3" end="3"/>
                                            </p:txEl>
                                          </p:spTgt>
                                        </p:tgtEl>
                                        <p:attrNameLst>
                                          <p:attrName>style.visibility</p:attrName>
                                        </p:attrNameLst>
                                      </p:cBhvr>
                                      <p:to>
                                        <p:strVal val="visible"/>
                                      </p:to>
                                    </p:set>
                                    <p:animEffect transition="in" filter="fade">
                                      <p:cBhvr>
                                        <p:cTn id="39" dur="500"/>
                                        <p:tgtEl>
                                          <p:spTgt spid="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2">
            <a:hlinkClick r:id="rId3" action="ppaction://hlinksldjump"/>
          </p:cNvPr>
          <p:cNvSpPr/>
          <p:nvPr/>
        </p:nvSpPr>
        <p:spPr>
          <a:xfrm>
            <a:off x="2468122" y="1339560"/>
            <a:ext cx="5790976" cy="614601"/>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000">
                <a:solidFill>
                  <a:srgbClr val="FF0000"/>
                </a:solidFill>
                <a:latin typeface="Times New Roman"/>
                <a:ea typeface="Times New Roman"/>
                <a:cs typeface="Times New Roman"/>
                <a:sym typeface="Times New Roman"/>
              </a:rPr>
              <a:t>	</a:t>
            </a:r>
            <a:r>
              <a:rPr lang="vi-VN" sz="2000" b="1">
                <a:solidFill>
                  <a:srgbClr val="FF0000"/>
                </a:solidFill>
                <a:latin typeface="Twentieth Century"/>
                <a:ea typeface="Twentieth Century"/>
                <a:cs typeface="Twentieth Century"/>
                <a:sym typeface="Twentieth Century"/>
              </a:rPr>
              <a:t>RÈN LUYỆN TƯ DUY PHẢN BIỆN</a:t>
            </a:r>
            <a:endParaRPr sz="2000">
              <a:solidFill>
                <a:srgbClr val="FF0000"/>
              </a:solidFill>
              <a:latin typeface="Times New Roman"/>
              <a:ea typeface="Times New Roman"/>
              <a:cs typeface="Times New Roman"/>
              <a:sym typeface="Times New Roman"/>
            </a:endParaRPr>
          </a:p>
        </p:txBody>
      </p:sp>
      <p:grpSp>
        <p:nvGrpSpPr>
          <p:cNvPr id="393" name="Google Shape;393;p12"/>
          <p:cNvGrpSpPr/>
          <p:nvPr/>
        </p:nvGrpSpPr>
        <p:grpSpPr>
          <a:xfrm>
            <a:off x="1700981" y="1392391"/>
            <a:ext cx="812415" cy="563102"/>
            <a:chOff x="3212828" y="3429412"/>
            <a:chExt cx="1248697" cy="839775"/>
          </a:xfrm>
        </p:grpSpPr>
        <p:grpSp>
          <p:nvGrpSpPr>
            <p:cNvPr id="394" name="Google Shape;394;p12"/>
            <p:cNvGrpSpPr/>
            <p:nvPr/>
          </p:nvGrpSpPr>
          <p:grpSpPr>
            <a:xfrm rot="10800000" flipH="1">
              <a:off x="3212828" y="3429412"/>
              <a:ext cx="1248697" cy="839775"/>
              <a:chOff x="2075" y="1642"/>
              <a:chExt cx="1615" cy="1691"/>
            </a:xfrm>
          </p:grpSpPr>
          <p:sp>
            <p:nvSpPr>
              <p:cNvPr id="395" name="Google Shape;395;p12"/>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96" name="Google Shape;396;p12"/>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97" name="Google Shape;397;p12"/>
              <p:cNvSpPr/>
              <p:nvPr/>
            </p:nvSpPr>
            <p:spPr>
              <a:xfrm>
                <a:off x="2253" y="1642"/>
                <a:ext cx="516" cy="169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98" name="Google Shape;398;p12"/>
              <p:cNvSpPr/>
              <p:nvPr/>
            </p:nvSpPr>
            <p:spPr>
              <a:xfrm>
                <a:off x="2254" y="1643"/>
                <a:ext cx="516" cy="169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99" name="Google Shape;399;p12"/>
              <p:cNvSpPr/>
              <p:nvPr/>
            </p:nvSpPr>
            <p:spPr>
              <a:xfrm>
                <a:off x="2334" y="1643"/>
                <a:ext cx="1097" cy="169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400" name="Google Shape;400;p12"/>
              <p:cNvSpPr/>
              <p:nvPr/>
            </p:nvSpPr>
            <p:spPr>
              <a:xfrm>
                <a:off x="2337" y="1643"/>
                <a:ext cx="1096" cy="169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grpSp>
        <p:sp>
          <p:nvSpPr>
            <p:cNvPr id="401" name="Google Shape;401;p12"/>
            <p:cNvSpPr txBox="1"/>
            <p:nvPr/>
          </p:nvSpPr>
          <p:spPr>
            <a:xfrm>
              <a:off x="3620183" y="3558067"/>
              <a:ext cx="611049" cy="5966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rgbClr val="21FFFE"/>
                  </a:solidFill>
                  <a:latin typeface="Twentieth Century"/>
                  <a:ea typeface="Twentieth Century"/>
                  <a:cs typeface="Twentieth Century"/>
                  <a:sym typeface="Twentieth Century"/>
                </a:rPr>
                <a:t>6</a:t>
              </a:r>
              <a:endParaRPr sz="2000" b="1">
                <a:solidFill>
                  <a:srgbClr val="21FFFE"/>
                </a:solidFill>
                <a:latin typeface="Twentieth Century"/>
                <a:ea typeface="Twentieth Century"/>
                <a:cs typeface="Twentieth Century"/>
                <a:sym typeface="Twentieth Century"/>
              </a:endParaRPr>
            </a:p>
          </p:txBody>
        </p:sp>
      </p:grpSp>
      <p:sp>
        <p:nvSpPr>
          <p:cNvPr id="402" name="Google Shape;402;p12"/>
          <p:cNvSpPr txBox="1"/>
          <p:nvPr/>
        </p:nvSpPr>
        <p:spPr>
          <a:xfrm>
            <a:off x="1748769" y="2416277"/>
            <a:ext cx="8948727" cy="1569660"/>
          </a:xfrm>
          <a:prstGeom prst="rect">
            <a:avLst/>
          </a:prstGeom>
          <a:solidFill>
            <a:srgbClr val="FDDCAF"/>
          </a:solidFill>
          <a:ln>
            <a:noFill/>
          </a:ln>
        </p:spPr>
        <p:txBody>
          <a:bodyPr spcFirstLastPara="1" wrap="square" lIns="91425" tIns="45700" rIns="91425" bIns="45700" anchor="t" anchorCtr="0">
            <a:spAutoFit/>
          </a:bodyPr>
          <a:lstStyle/>
          <a:p>
            <a:pPr marL="0" marR="0" lvl="1" indent="457200" algn="l" rtl="0">
              <a:spcBef>
                <a:spcPts val="0"/>
              </a:spcBef>
              <a:spcAft>
                <a:spcPts val="0"/>
              </a:spcAft>
              <a:buNone/>
            </a:pPr>
            <a:r>
              <a:rPr lang="vi-VN" sz="2400" b="0" i="0" u="none" strike="noStrike" cap="none">
                <a:solidFill>
                  <a:srgbClr val="0000CC"/>
                </a:solidFill>
                <a:latin typeface="Times New Roman"/>
                <a:ea typeface="Times New Roman"/>
                <a:cs typeface="Times New Roman"/>
                <a:sym typeface="Times New Roman"/>
              </a:rPr>
              <a:t>Sử dụng tư duy phản biện để nhận xét, đánh giá những nhận định sau:</a:t>
            </a:r>
            <a:endParaRPr sz="2400" b="0" i="0" u="none" strike="noStrike" cap="none">
              <a:solidFill>
                <a:srgbClr val="0000CC"/>
              </a:solidFill>
              <a:latin typeface="Times New Roman"/>
              <a:ea typeface="Times New Roman"/>
              <a:cs typeface="Times New Roman"/>
              <a:sym typeface="Times New Roman"/>
            </a:endParaRPr>
          </a:p>
          <a:p>
            <a:pPr marL="628650" marR="0" lvl="0" indent="-342900" algn="l" rtl="0">
              <a:spcBef>
                <a:spcPts val="0"/>
              </a:spcBef>
              <a:spcAft>
                <a:spcPts val="0"/>
              </a:spcAft>
              <a:buClr>
                <a:srgbClr val="0000CC"/>
              </a:buClr>
              <a:buSzPts val="2400"/>
              <a:buFont typeface="Twentieth Century"/>
              <a:buAutoNum type="arabicPeriod"/>
            </a:pPr>
            <a:r>
              <a:rPr lang="vi-VN" sz="2400" i="1">
                <a:solidFill>
                  <a:srgbClr val="0000CC"/>
                </a:solidFill>
                <a:latin typeface="Times New Roman"/>
                <a:ea typeface="Times New Roman"/>
                <a:cs typeface="Times New Roman"/>
                <a:sym typeface="Times New Roman"/>
              </a:rPr>
              <a:t>Đại học là con đường ngắn nhất để thành công.</a:t>
            </a:r>
            <a:endParaRPr sz="2400" i="1">
              <a:solidFill>
                <a:srgbClr val="0000CC"/>
              </a:solidFill>
              <a:latin typeface="Times New Roman"/>
              <a:ea typeface="Times New Roman"/>
              <a:cs typeface="Times New Roman"/>
              <a:sym typeface="Times New Roman"/>
            </a:endParaRPr>
          </a:p>
          <a:p>
            <a:pPr marL="628650" marR="0" lvl="0" indent="-342900" algn="l" rtl="0">
              <a:spcBef>
                <a:spcPts val="0"/>
              </a:spcBef>
              <a:spcAft>
                <a:spcPts val="0"/>
              </a:spcAft>
              <a:buClr>
                <a:srgbClr val="0000CC"/>
              </a:buClr>
              <a:buSzPts val="2400"/>
              <a:buFont typeface="Twentieth Century"/>
              <a:buAutoNum type="arabicPeriod"/>
            </a:pPr>
            <a:r>
              <a:rPr lang="vi-VN" sz="2400" i="1">
                <a:solidFill>
                  <a:srgbClr val="0000CC"/>
                </a:solidFill>
                <a:latin typeface="Times New Roman"/>
                <a:ea typeface="Times New Roman"/>
                <a:cs typeface="Times New Roman"/>
                <a:sym typeface="Times New Roman"/>
              </a:rPr>
              <a:t>Những người học giỏi bao giờ cũng là những người bạn tuyệt vời.</a:t>
            </a:r>
            <a:endParaRPr sz="2400" i="1">
              <a:solidFill>
                <a:srgbClr val="0000CC"/>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a:hlinkClick r:id="rId3" action="ppaction://hlinksldjump"/>
          </p:cNvPr>
          <p:cNvSpPr/>
          <p:nvPr/>
        </p:nvSpPr>
        <p:spPr>
          <a:xfrm>
            <a:off x="2468122" y="1467379"/>
            <a:ext cx="6812501"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b="1">
                <a:solidFill>
                  <a:srgbClr val="FF0000"/>
                </a:solidFill>
                <a:latin typeface="Twentieth Century"/>
                <a:ea typeface="Twentieth Century"/>
                <a:cs typeface="Twentieth Century"/>
                <a:sym typeface="Twentieth Century"/>
              </a:rPr>
              <a:t>BIỂU HIỆN CỦA NGƯỜI CÓ TRÁCH NHIỆM</a:t>
            </a:r>
            <a:endParaRPr sz="1800" b="1">
              <a:solidFill>
                <a:srgbClr val="FF0000"/>
              </a:solidFill>
              <a:latin typeface="Twentieth Century"/>
              <a:ea typeface="Twentieth Century"/>
              <a:cs typeface="Twentieth Century"/>
              <a:sym typeface="Twentieth Century"/>
            </a:endParaRPr>
          </a:p>
        </p:txBody>
      </p:sp>
      <p:grpSp>
        <p:nvGrpSpPr>
          <p:cNvPr id="240" name="Google Shape;240;p2"/>
          <p:cNvGrpSpPr/>
          <p:nvPr/>
        </p:nvGrpSpPr>
        <p:grpSpPr>
          <a:xfrm>
            <a:off x="1700981" y="1392391"/>
            <a:ext cx="812415" cy="563102"/>
            <a:chOff x="3212828" y="3429412"/>
            <a:chExt cx="1248697" cy="839775"/>
          </a:xfrm>
        </p:grpSpPr>
        <p:grpSp>
          <p:nvGrpSpPr>
            <p:cNvPr id="241" name="Google Shape;241;p2"/>
            <p:cNvGrpSpPr/>
            <p:nvPr/>
          </p:nvGrpSpPr>
          <p:grpSpPr>
            <a:xfrm rot="10800000" flipH="1">
              <a:off x="3212828" y="3429412"/>
              <a:ext cx="1248697" cy="839775"/>
              <a:chOff x="2075" y="1642"/>
              <a:chExt cx="1615" cy="1691"/>
            </a:xfrm>
          </p:grpSpPr>
          <p:sp>
            <p:nvSpPr>
              <p:cNvPr id="242" name="Google Shape;242;p2"/>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43" name="Google Shape;243;p2"/>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44" name="Google Shape;244;p2"/>
              <p:cNvSpPr/>
              <p:nvPr/>
            </p:nvSpPr>
            <p:spPr>
              <a:xfrm>
                <a:off x="2253" y="1642"/>
                <a:ext cx="516" cy="169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45" name="Google Shape;245;p2"/>
              <p:cNvSpPr/>
              <p:nvPr/>
            </p:nvSpPr>
            <p:spPr>
              <a:xfrm>
                <a:off x="2254" y="1643"/>
                <a:ext cx="516" cy="169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46" name="Google Shape;246;p2"/>
              <p:cNvSpPr/>
              <p:nvPr/>
            </p:nvSpPr>
            <p:spPr>
              <a:xfrm>
                <a:off x="2334" y="1643"/>
                <a:ext cx="1097" cy="169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47" name="Google Shape;247;p2"/>
              <p:cNvSpPr/>
              <p:nvPr/>
            </p:nvSpPr>
            <p:spPr>
              <a:xfrm>
                <a:off x="2337" y="1643"/>
                <a:ext cx="1096" cy="169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grpSp>
        <p:sp>
          <p:nvSpPr>
            <p:cNvPr id="248" name="Google Shape;248;p2"/>
            <p:cNvSpPr txBox="1"/>
            <p:nvPr/>
          </p:nvSpPr>
          <p:spPr>
            <a:xfrm>
              <a:off x="3620183" y="3558067"/>
              <a:ext cx="611049" cy="5966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rgbClr val="21FFFE"/>
                  </a:solidFill>
                  <a:latin typeface="Twentieth Century"/>
                  <a:ea typeface="Twentieth Century"/>
                  <a:cs typeface="Twentieth Century"/>
                  <a:sym typeface="Twentieth Century"/>
                </a:rPr>
                <a:t>1</a:t>
              </a:r>
              <a:endParaRPr/>
            </a:p>
          </p:txBody>
        </p:sp>
      </p:grpSp>
      <p:sp>
        <p:nvSpPr>
          <p:cNvPr id="249" name="Google Shape;249;p2"/>
          <p:cNvSpPr txBox="1"/>
          <p:nvPr/>
        </p:nvSpPr>
        <p:spPr>
          <a:xfrm>
            <a:off x="2241755" y="2124689"/>
            <a:ext cx="9006347" cy="3170099"/>
          </a:xfrm>
          <a:prstGeom prst="rect">
            <a:avLst/>
          </a:prstGeom>
          <a:solidFill>
            <a:srgbClr val="EEDCF6"/>
          </a:solid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000"/>
              <a:buFont typeface="Noto Sans Symbols"/>
              <a:buChar char="⮚"/>
            </a:pPr>
            <a:r>
              <a:rPr lang="vi-VN" sz="2000">
                <a:solidFill>
                  <a:schemeClr val="dk1"/>
                </a:solidFill>
                <a:latin typeface="Twentieth Century"/>
                <a:ea typeface="Twentieth Century"/>
                <a:cs typeface="Twentieth Century"/>
                <a:sym typeface="Twentieth Century"/>
              </a:rPr>
              <a:t>Trách nhiệm trong công việc: </a:t>
            </a:r>
            <a:r>
              <a:rPr lang="vi-VN" sz="2000">
                <a:solidFill>
                  <a:srgbClr val="0000CC"/>
                </a:solidFill>
                <a:latin typeface="Twentieth Century"/>
                <a:ea typeface="Twentieth Century"/>
                <a:cs typeface="Twentieth Century"/>
                <a:sym typeface="Twentieth Century"/>
              </a:rPr>
              <a:t>bảo đảm hoàn thành các công việc được giao.</a:t>
            </a:r>
            <a:endParaRPr sz="2000">
              <a:solidFill>
                <a:srgbClr val="0000CC"/>
              </a:solidFill>
              <a:latin typeface="Twentieth Century"/>
              <a:ea typeface="Twentieth Century"/>
              <a:cs typeface="Twentieth Century"/>
              <a:sym typeface="Twentieth Century"/>
            </a:endParaRPr>
          </a:p>
          <a:p>
            <a:pPr marL="342900" marR="0" lvl="0" indent="-342900" algn="just" rtl="0">
              <a:spcBef>
                <a:spcPts val="0"/>
              </a:spcBef>
              <a:spcAft>
                <a:spcPts val="0"/>
              </a:spcAft>
              <a:buClr>
                <a:schemeClr val="dk1"/>
              </a:buClr>
              <a:buSzPts val="2000"/>
              <a:buFont typeface="Noto Sans Symbols"/>
              <a:buChar char="⮚"/>
            </a:pPr>
            <a:r>
              <a:rPr lang="vi-VN" sz="2000">
                <a:solidFill>
                  <a:schemeClr val="dk1"/>
                </a:solidFill>
                <a:latin typeface="Twentieth Century"/>
                <a:ea typeface="Twentieth Century"/>
                <a:cs typeface="Twentieth Century"/>
                <a:sym typeface="Twentieth Century"/>
              </a:rPr>
              <a:t>Trách nhiệm trong việc hỗ trợ người khác: </a:t>
            </a:r>
            <a:r>
              <a:rPr lang="vi-VN" sz="2000">
                <a:solidFill>
                  <a:srgbClr val="0000CC"/>
                </a:solidFill>
                <a:latin typeface="Twentieth Century"/>
                <a:ea typeface="Twentieth Century"/>
                <a:cs typeface="Twentieth Century"/>
                <a:sym typeface="Twentieth Century"/>
              </a:rPr>
              <a:t>hướng dẫn cách làm, cho lời khuyên.</a:t>
            </a:r>
            <a:endParaRPr sz="2000">
              <a:solidFill>
                <a:srgbClr val="0000CC"/>
              </a:solidFill>
              <a:latin typeface="Twentieth Century"/>
              <a:ea typeface="Twentieth Century"/>
              <a:cs typeface="Twentieth Century"/>
              <a:sym typeface="Twentieth Century"/>
            </a:endParaRPr>
          </a:p>
          <a:p>
            <a:pPr marL="342900" marR="0" lvl="0" indent="-342900" algn="just" rtl="0">
              <a:spcBef>
                <a:spcPts val="0"/>
              </a:spcBef>
              <a:spcAft>
                <a:spcPts val="0"/>
              </a:spcAft>
              <a:buClr>
                <a:schemeClr val="dk1"/>
              </a:buClr>
              <a:buSzPts val="2000"/>
              <a:buFont typeface="Noto Sans Symbols"/>
              <a:buChar char="⮚"/>
            </a:pPr>
            <a:r>
              <a:rPr lang="vi-VN" sz="2000">
                <a:solidFill>
                  <a:schemeClr val="dk1"/>
                </a:solidFill>
                <a:latin typeface="Twentieth Century"/>
                <a:ea typeface="Twentieth Century"/>
                <a:cs typeface="Twentieth Century"/>
                <a:sym typeface="Twentieth Century"/>
              </a:rPr>
              <a:t>Trách nhiệm trong cuộc sống:</a:t>
            </a:r>
            <a:endParaRPr sz="2000">
              <a:solidFill>
                <a:schemeClr val="dk1"/>
              </a:solidFill>
              <a:latin typeface="Twentieth Century"/>
              <a:ea typeface="Twentieth Century"/>
              <a:cs typeface="Twentieth Century"/>
              <a:sym typeface="Twentieth Century"/>
            </a:endParaRPr>
          </a:p>
          <a:p>
            <a:pPr marL="855663" marR="0" lvl="0" indent="-342900" algn="just" rtl="0">
              <a:spcBef>
                <a:spcPts val="0"/>
              </a:spcBef>
              <a:spcAft>
                <a:spcPts val="0"/>
              </a:spcAft>
              <a:buClr>
                <a:srgbClr val="0000CC"/>
              </a:buClr>
              <a:buSzPts val="2000"/>
              <a:buFont typeface="Noto Sans Symbols"/>
              <a:buChar char="✔"/>
            </a:pPr>
            <a:r>
              <a:rPr lang="vi-VN" sz="2000">
                <a:solidFill>
                  <a:srgbClr val="0000CC"/>
                </a:solidFill>
                <a:latin typeface="Twentieth Century"/>
                <a:ea typeface="Twentieth Century"/>
                <a:cs typeface="Twentieth Century"/>
                <a:sym typeface="Twentieth Century"/>
              </a:rPr>
              <a:t>Biết coi trọng thời gian.</a:t>
            </a:r>
            <a:endParaRPr sz="2000">
              <a:solidFill>
                <a:srgbClr val="0000CC"/>
              </a:solidFill>
              <a:latin typeface="Twentieth Century"/>
              <a:ea typeface="Twentieth Century"/>
              <a:cs typeface="Twentieth Century"/>
              <a:sym typeface="Twentieth Century"/>
            </a:endParaRPr>
          </a:p>
          <a:p>
            <a:pPr marL="855663" marR="0" lvl="0" indent="-342900" algn="just" rtl="0">
              <a:spcBef>
                <a:spcPts val="0"/>
              </a:spcBef>
              <a:spcAft>
                <a:spcPts val="0"/>
              </a:spcAft>
              <a:buClr>
                <a:srgbClr val="0000CC"/>
              </a:buClr>
              <a:buSzPts val="2000"/>
              <a:buFont typeface="Noto Sans Symbols"/>
              <a:buChar char="✔"/>
            </a:pPr>
            <a:r>
              <a:rPr lang="vi-VN" sz="2000">
                <a:solidFill>
                  <a:srgbClr val="0000CC"/>
                </a:solidFill>
                <a:latin typeface="Twentieth Century"/>
                <a:ea typeface="Twentieth Century"/>
                <a:cs typeface="Twentieth Century"/>
                <a:sym typeface="Twentieth Century"/>
              </a:rPr>
              <a:t>Biết chịu trách nhiệm trong mọi việc, hiểu được trách nhiệm phải do nỗ lực mới có được.</a:t>
            </a:r>
            <a:endParaRPr sz="2000">
              <a:solidFill>
                <a:srgbClr val="0000CC"/>
              </a:solidFill>
              <a:latin typeface="Twentieth Century"/>
              <a:ea typeface="Twentieth Century"/>
              <a:cs typeface="Twentieth Century"/>
              <a:sym typeface="Twentieth Century"/>
            </a:endParaRPr>
          </a:p>
          <a:p>
            <a:pPr marL="855663" marR="0" lvl="0" indent="-342900" algn="just" rtl="0">
              <a:spcBef>
                <a:spcPts val="0"/>
              </a:spcBef>
              <a:spcAft>
                <a:spcPts val="0"/>
              </a:spcAft>
              <a:buClr>
                <a:srgbClr val="0000CC"/>
              </a:buClr>
              <a:buSzPts val="2000"/>
              <a:buFont typeface="Noto Sans Symbols"/>
              <a:buChar char="✔"/>
            </a:pPr>
            <a:r>
              <a:rPr lang="vi-VN" sz="2000">
                <a:solidFill>
                  <a:srgbClr val="0000CC"/>
                </a:solidFill>
                <a:latin typeface="Twentieth Century"/>
                <a:ea typeface="Twentieth Century"/>
                <a:cs typeface="Twentieth Century"/>
                <a:sym typeface="Twentieth Century"/>
              </a:rPr>
              <a:t>Lập kế hoạch cho mọi thứ.</a:t>
            </a:r>
            <a:endParaRPr sz="2000">
              <a:solidFill>
                <a:srgbClr val="0000CC"/>
              </a:solidFill>
              <a:latin typeface="Twentieth Century"/>
              <a:ea typeface="Twentieth Century"/>
              <a:cs typeface="Twentieth Century"/>
              <a:sym typeface="Twentieth Century"/>
            </a:endParaRPr>
          </a:p>
          <a:p>
            <a:pPr marL="855663" marR="0" lvl="0" indent="-342900" algn="just" rtl="0">
              <a:spcBef>
                <a:spcPts val="0"/>
              </a:spcBef>
              <a:spcAft>
                <a:spcPts val="0"/>
              </a:spcAft>
              <a:buClr>
                <a:srgbClr val="0000CC"/>
              </a:buClr>
              <a:buSzPts val="2000"/>
              <a:buFont typeface="Noto Sans Symbols"/>
              <a:buChar char="✔"/>
            </a:pPr>
            <a:r>
              <a:rPr lang="vi-VN" sz="2000">
                <a:solidFill>
                  <a:srgbClr val="0000CC"/>
                </a:solidFill>
                <a:latin typeface="Twentieth Century"/>
                <a:ea typeface="Twentieth Century"/>
                <a:cs typeface="Twentieth Century"/>
                <a:sym typeface="Twentieth Century"/>
              </a:rPr>
              <a:t>Biết cách tập trung.</a:t>
            </a:r>
            <a:endParaRPr sz="2000">
              <a:solidFill>
                <a:srgbClr val="0000CC"/>
              </a:solidFill>
              <a:latin typeface="Twentieth Century"/>
              <a:ea typeface="Twentieth Century"/>
              <a:cs typeface="Twentieth Century"/>
              <a:sym typeface="Twentieth Century"/>
            </a:endParaRPr>
          </a:p>
          <a:p>
            <a:pPr marL="855663" marR="0" lvl="0" indent="-342900" algn="just" rtl="0">
              <a:spcBef>
                <a:spcPts val="0"/>
              </a:spcBef>
              <a:spcAft>
                <a:spcPts val="0"/>
              </a:spcAft>
              <a:buClr>
                <a:srgbClr val="0000CC"/>
              </a:buClr>
              <a:buSzPts val="2000"/>
              <a:buFont typeface="Noto Sans Symbols"/>
              <a:buChar char="✔"/>
            </a:pPr>
            <a:r>
              <a:rPr lang="vi-VN" sz="2000">
                <a:solidFill>
                  <a:srgbClr val="0000CC"/>
                </a:solidFill>
                <a:latin typeface="Twentieth Century"/>
                <a:ea typeface="Twentieth Century"/>
                <a:cs typeface="Twentieth Century"/>
                <a:sym typeface="Twentieth Century"/>
              </a:rPr>
              <a:t>Không đổ lỗi và luôn tôn trọng sự cố gắng của người khác.</a:t>
            </a:r>
            <a:endParaRPr sz="2000">
              <a:solidFill>
                <a:srgbClr val="0000CC"/>
              </a:solidFill>
              <a:latin typeface="Twentieth Century"/>
              <a:ea typeface="Twentieth Century"/>
              <a:cs typeface="Twentieth Century"/>
              <a:sym typeface="Twentieth Century"/>
            </a:endParaRPr>
          </a:p>
          <a:p>
            <a:pPr marL="855663" marR="0" lvl="0" indent="-342900" algn="just" rtl="0">
              <a:spcBef>
                <a:spcPts val="0"/>
              </a:spcBef>
              <a:spcAft>
                <a:spcPts val="0"/>
              </a:spcAft>
              <a:buClr>
                <a:srgbClr val="0000CC"/>
              </a:buClr>
              <a:buSzPts val="2000"/>
              <a:buFont typeface="Noto Sans Symbols"/>
              <a:buChar char="✔"/>
            </a:pPr>
            <a:r>
              <a:rPr lang="vi-VN" sz="2000">
                <a:solidFill>
                  <a:srgbClr val="0000CC"/>
                </a:solidFill>
                <a:latin typeface="Twentieth Century"/>
                <a:ea typeface="Twentieth Century"/>
                <a:cs typeface="Twentieth Century"/>
                <a:sym typeface="Twentieth Century"/>
              </a:rPr>
              <a:t>Không than thở và không viện cớ. Thừa nhận sai trái.</a:t>
            </a:r>
            <a:endParaRPr sz="2000">
              <a:solidFill>
                <a:srgbClr val="0000CC"/>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
            <a:hlinkClick r:id="rId3" action="ppaction://hlinksldjump"/>
          </p:cNvPr>
          <p:cNvSpPr/>
          <p:nvPr/>
        </p:nvSpPr>
        <p:spPr>
          <a:xfrm>
            <a:off x="2468122" y="1467379"/>
            <a:ext cx="6812501"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1800" b="1">
                <a:solidFill>
                  <a:srgbClr val="FF0000"/>
                </a:solidFill>
                <a:latin typeface="Twentieth Century"/>
                <a:ea typeface="Twentieth Century"/>
                <a:cs typeface="Twentieth Century"/>
                <a:sym typeface="Twentieth Century"/>
              </a:rPr>
              <a:t>BIỂU HIỆN CỦA NGƯỜI CÓ TRÁCH NHIỆM</a:t>
            </a:r>
            <a:endParaRPr sz="1800" b="1">
              <a:solidFill>
                <a:srgbClr val="FF0000"/>
              </a:solidFill>
              <a:latin typeface="Twentieth Century"/>
              <a:ea typeface="Twentieth Century"/>
              <a:cs typeface="Twentieth Century"/>
              <a:sym typeface="Twentieth Century"/>
            </a:endParaRPr>
          </a:p>
        </p:txBody>
      </p:sp>
      <p:grpSp>
        <p:nvGrpSpPr>
          <p:cNvPr id="255" name="Google Shape;255;p3"/>
          <p:cNvGrpSpPr/>
          <p:nvPr/>
        </p:nvGrpSpPr>
        <p:grpSpPr>
          <a:xfrm>
            <a:off x="1700981" y="1392391"/>
            <a:ext cx="812415" cy="563102"/>
            <a:chOff x="3212828" y="3429412"/>
            <a:chExt cx="1248697" cy="839775"/>
          </a:xfrm>
        </p:grpSpPr>
        <p:grpSp>
          <p:nvGrpSpPr>
            <p:cNvPr id="256" name="Google Shape;256;p3"/>
            <p:cNvGrpSpPr/>
            <p:nvPr/>
          </p:nvGrpSpPr>
          <p:grpSpPr>
            <a:xfrm rot="10800000" flipH="1">
              <a:off x="3212828" y="3429412"/>
              <a:ext cx="1248697" cy="839775"/>
              <a:chOff x="2075" y="1642"/>
              <a:chExt cx="1615" cy="1691"/>
            </a:xfrm>
          </p:grpSpPr>
          <p:sp>
            <p:nvSpPr>
              <p:cNvPr id="257" name="Google Shape;257;p3"/>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58" name="Google Shape;258;p3"/>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59" name="Google Shape;259;p3"/>
              <p:cNvSpPr/>
              <p:nvPr/>
            </p:nvSpPr>
            <p:spPr>
              <a:xfrm>
                <a:off x="2253" y="1642"/>
                <a:ext cx="516" cy="169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60" name="Google Shape;260;p3"/>
              <p:cNvSpPr/>
              <p:nvPr/>
            </p:nvSpPr>
            <p:spPr>
              <a:xfrm>
                <a:off x="2254" y="1643"/>
                <a:ext cx="516" cy="169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61" name="Google Shape;261;p3"/>
              <p:cNvSpPr/>
              <p:nvPr/>
            </p:nvSpPr>
            <p:spPr>
              <a:xfrm>
                <a:off x="2334" y="1643"/>
                <a:ext cx="1097" cy="169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262" name="Google Shape;262;p3"/>
              <p:cNvSpPr/>
              <p:nvPr/>
            </p:nvSpPr>
            <p:spPr>
              <a:xfrm>
                <a:off x="2337" y="1643"/>
                <a:ext cx="1096" cy="169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grpSp>
        <p:sp>
          <p:nvSpPr>
            <p:cNvPr id="263" name="Google Shape;263;p3"/>
            <p:cNvSpPr txBox="1"/>
            <p:nvPr/>
          </p:nvSpPr>
          <p:spPr>
            <a:xfrm>
              <a:off x="3620183" y="3558067"/>
              <a:ext cx="611049" cy="5966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rgbClr val="21FFFE"/>
                  </a:solidFill>
                  <a:latin typeface="Twentieth Century"/>
                  <a:ea typeface="Twentieth Century"/>
                  <a:cs typeface="Twentieth Century"/>
                  <a:sym typeface="Twentieth Century"/>
                </a:rPr>
                <a:t>1</a:t>
              </a:r>
              <a:endParaRPr/>
            </a:p>
          </p:txBody>
        </p:sp>
      </p:grpSp>
      <p:sp>
        <p:nvSpPr>
          <p:cNvPr id="264" name="Google Shape;264;p3"/>
          <p:cNvSpPr txBox="1"/>
          <p:nvPr/>
        </p:nvSpPr>
        <p:spPr>
          <a:xfrm>
            <a:off x="2424268" y="2622764"/>
            <a:ext cx="8391216" cy="267765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CC"/>
              </a:buClr>
              <a:buSzPts val="2400"/>
              <a:buFont typeface="Noto Sans Symbols"/>
              <a:buChar char="▪"/>
            </a:pPr>
            <a:r>
              <a:rPr lang="vi-VN" sz="2400">
                <a:solidFill>
                  <a:srgbClr val="0000CC"/>
                </a:solidFill>
                <a:latin typeface="Twentieth Century"/>
                <a:ea typeface="Twentieth Century"/>
                <a:cs typeface="Twentieth Century"/>
                <a:sym typeface="Twentieth Century"/>
              </a:rPr>
              <a:t>Chăm lo học tập tốt, hoàn thành bài tập về nhà và chuẩn bị bài mới trước khi đến lớp.</a:t>
            </a:r>
            <a:endParaRPr sz="2400">
              <a:solidFill>
                <a:srgbClr val="0000CC"/>
              </a:solidFill>
              <a:latin typeface="Twentieth Century"/>
              <a:ea typeface="Twentieth Century"/>
              <a:cs typeface="Twentieth Century"/>
              <a:sym typeface="Twentieth Century"/>
            </a:endParaRPr>
          </a:p>
          <a:p>
            <a:pPr marL="342900" marR="0" lvl="0" indent="-342900" algn="just" rtl="0">
              <a:spcBef>
                <a:spcPts val="0"/>
              </a:spcBef>
              <a:spcAft>
                <a:spcPts val="0"/>
              </a:spcAft>
              <a:buClr>
                <a:srgbClr val="0000CC"/>
              </a:buClr>
              <a:buSzPts val="2400"/>
              <a:buFont typeface="Noto Sans Symbols"/>
              <a:buChar char="▪"/>
            </a:pPr>
            <a:r>
              <a:rPr lang="vi-VN" sz="2400">
                <a:solidFill>
                  <a:srgbClr val="0000CC"/>
                </a:solidFill>
                <a:latin typeface="Twentieth Century"/>
                <a:ea typeface="Twentieth Century"/>
                <a:cs typeface="Twentieth Century"/>
                <a:sym typeface="Twentieth Century"/>
              </a:rPr>
              <a:t>Nghiêm chỉnh thực hiện các quy định của nhà trường.</a:t>
            </a:r>
            <a:endParaRPr sz="2400">
              <a:solidFill>
                <a:srgbClr val="0000CC"/>
              </a:solidFill>
              <a:latin typeface="Twentieth Century"/>
              <a:ea typeface="Twentieth Century"/>
              <a:cs typeface="Twentieth Century"/>
              <a:sym typeface="Twentieth Century"/>
            </a:endParaRPr>
          </a:p>
          <a:p>
            <a:pPr marL="342900" marR="0" lvl="0" indent="-342900" algn="just" rtl="0">
              <a:spcBef>
                <a:spcPts val="0"/>
              </a:spcBef>
              <a:spcAft>
                <a:spcPts val="0"/>
              </a:spcAft>
              <a:buClr>
                <a:srgbClr val="0000CC"/>
              </a:buClr>
              <a:buSzPts val="2400"/>
              <a:buFont typeface="Noto Sans Symbols"/>
              <a:buChar char="▪"/>
            </a:pPr>
            <a:r>
              <a:rPr lang="vi-VN" sz="2400">
                <a:solidFill>
                  <a:srgbClr val="0000CC"/>
                </a:solidFill>
                <a:latin typeface="Twentieth Century"/>
                <a:ea typeface="Twentieth Century"/>
                <a:cs typeface="Twentieth Century"/>
                <a:sym typeface="Twentieth Century"/>
              </a:rPr>
              <a:t>Có mục đích học tập định hướng tương lai nghề nghiệp rõ ràng.</a:t>
            </a:r>
            <a:endParaRPr sz="2400">
              <a:solidFill>
                <a:srgbClr val="0000CC"/>
              </a:solidFill>
              <a:latin typeface="Twentieth Century"/>
              <a:ea typeface="Twentieth Century"/>
              <a:cs typeface="Twentieth Century"/>
              <a:sym typeface="Twentieth Century"/>
            </a:endParaRPr>
          </a:p>
          <a:p>
            <a:pPr marL="342900" marR="0" lvl="0" indent="-342900" algn="just" rtl="0">
              <a:spcBef>
                <a:spcPts val="0"/>
              </a:spcBef>
              <a:spcAft>
                <a:spcPts val="0"/>
              </a:spcAft>
              <a:buClr>
                <a:srgbClr val="0000CC"/>
              </a:buClr>
              <a:buSzPts val="2400"/>
              <a:buFont typeface="Noto Sans Symbols"/>
              <a:buChar char="▪"/>
            </a:pPr>
            <a:r>
              <a:rPr lang="vi-VN" sz="2400">
                <a:solidFill>
                  <a:srgbClr val="0000CC"/>
                </a:solidFill>
                <a:latin typeface="Twentieth Century"/>
                <a:ea typeface="Twentieth Century"/>
                <a:cs typeface="Twentieth Century"/>
                <a:sym typeface="Twentieth Century"/>
              </a:rPr>
              <a:t>Giúp đỡ nhiệt tình, giảng bài cho bạn khi học và làm bài tập nhóm cùng nhau.</a:t>
            </a:r>
            <a:endParaRPr sz="2400">
              <a:solidFill>
                <a:srgbClr val="0000CC"/>
              </a:solidFill>
              <a:latin typeface="Twentieth Century"/>
              <a:ea typeface="Twentieth Century"/>
              <a:cs typeface="Twentieth Century"/>
              <a:sym typeface="Twentieth Century"/>
            </a:endParaRPr>
          </a:p>
          <a:p>
            <a:pPr marL="342900" marR="0" lvl="0" indent="-342900" algn="just" rtl="0">
              <a:spcBef>
                <a:spcPts val="0"/>
              </a:spcBef>
              <a:spcAft>
                <a:spcPts val="0"/>
              </a:spcAft>
              <a:buClr>
                <a:srgbClr val="0000CC"/>
              </a:buClr>
              <a:buSzPts val="2400"/>
              <a:buFont typeface="Noto Sans Symbols"/>
              <a:buChar char="▪"/>
            </a:pPr>
            <a:r>
              <a:rPr lang="vi-VN" sz="2400">
                <a:solidFill>
                  <a:srgbClr val="0000CC"/>
                </a:solidFill>
                <a:latin typeface="Twentieth Century"/>
                <a:ea typeface="Twentieth Century"/>
                <a:cs typeface="Twentieth Century"/>
                <a:sym typeface="Twentieth Century"/>
              </a:rPr>
              <a:t>…</a:t>
            </a:r>
            <a:endParaRPr sz="2400">
              <a:solidFill>
                <a:srgbClr val="0000CC"/>
              </a:solidFill>
              <a:latin typeface="Twentieth Century"/>
              <a:ea typeface="Twentieth Century"/>
              <a:cs typeface="Twentieth Century"/>
              <a:sym typeface="Twentieth Century"/>
            </a:endParaRPr>
          </a:p>
        </p:txBody>
      </p:sp>
      <p:sp>
        <p:nvSpPr>
          <p:cNvPr id="265" name="Google Shape;265;p3">
            <a:hlinkClick r:id="rId3" action="ppaction://hlinksldjump"/>
          </p:cNvPr>
          <p:cNvSpPr/>
          <p:nvPr/>
        </p:nvSpPr>
        <p:spPr>
          <a:xfrm>
            <a:off x="2468122" y="2157627"/>
            <a:ext cx="3765530" cy="465137"/>
          </a:xfrm>
          <a:prstGeom prst="roundRect">
            <a:avLst>
              <a:gd name="adj" fmla="val 50000"/>
            </a:avLst>
          </a:prstGeom>
          <a:solidFill>
            <a:srgbClr val="FDDCAF"/>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000" b="1">
                <a:solidFill>
                  <a:srgbClr val="FF0000"/>
                </a:solidFill>
                <a:latin typeface="Twentieth Century"/>
                <a:ea typeface="Twentieth Century"/>
                <a:cs typeface="Twentieth Century"/>
                <a:sym typeface="Twentieth Century"/>
              </a:rPr>
              <a:t>Trách nhiệm của bản thân </a:t>
            </a:r>
            <a:endParaRPr sz="20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
            <a:hlinkClick r:id="rId3" action="ppaction://hlinksldjump"/>
          </p:cNvPr>
          <p:cNvSpPr/>
          <p:nvPr/>
        </p:nvSpPr>
        <p:spPr>
          <a:xfrm>
            <a:off x="2509282" y="1860339"/>
            <a:ext cx="7892788"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200" b="1">
                <a:solidFill>
                  <a:srgbClr val="FF0000"/>
                </a:solidFill>
                <a:latin typeface="Twentieth Century"/>
                <a:ea typeface="Twentieth Century"/>
                <a:cs typeface="Twentieth Century"/>
                <a:sym typeface="Twentieth Century"/>
              </a:rPr>
              <a:t>Thể hiện sự tự chủ, tự trọng, ý chí vượt khó</a:t>
            </a:r>
            <a:endParaRPr sz="2200" b="1">
              <a:solidFill>
                <a:srgbClr val="FF0000"/>
              </a:solidFill>
              <a:latin typeface="Twentieth Century"/>
              <a:ea typeface="Twentieth Century"/>
              <a:cs typeface="Twentieth Century"/>
              <a:sym typeface="Twentieth Century"/>
            </a:endParaRPr>
          </a:p>
        </p:txBody>
      </p:sp>
      <p:grpSp>
        <p:nvGrpSpPr>
          <p:cNvPr id="271" name="Google Shape;271;p4"/>
          <p:cNvGrpSpPr/>
          <p:nvPr/>
        </p:nvGrpSpPr>
        <p:grpSpPr>
          <a:xfrm>
            <a:off x="1742141" y="1763706"/>
            <a:ext cx="812415" cy="606392"/>
            <a:chOff x="3212828" y="3397132"/>
            <a:chExt cx="1248697" cy="904335"/>
          </a:xfrm>
        </p:grpSpPr>
        <p:grpSp>
          <p:nvGrpSpPr>
            <p:cNvPr id="272" name="Google Shape;272;p4"/>
            <p:cNvGrpSpPr/>
            <p:nvPr/>
          </p:nvGrpSpPr>
          <p:grpSpPr>
            <a:xfrm rot="10800000" flipH="1">
              <a:off x="3212828" y="3397132"/>
              <a:ext cx="1248697" cy="904335"/>
              <a:chOff x="2075" y="1577"/>
              <a:chExt cx="1615" cy="1821"/>
            </a:xfrm>
          </p:grpSpPr>
          <p:sp>
            <p:nvSpPr>
              <p:cNvPr id="273" name="Google Shape;273;p4"/>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74" name="Google Shape;274;p4"/>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75" name="Google Shape;275;p4"/>
              <p:cNvSpPr/>
              <p:nvPr/>
            </p:nvSpPr>
            <p:spPr>
              <a:xfrm>
                <a:off x="2253" y="1577"/>
                <a:ext cx="516" cy="182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76" name="Google Shape;276;p4"/>
              <p:cNvSpPr/>
              <p:nvPr/>
            </p:nvSpPr>
            <p:spPr>
              <a:xfrm>
                <a:off x="2254" y="1578"/>
                <a:ext cx="516" cy="182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77" name="Google Shape;277;p4"/>
              <p:cNvSpPr/>
              <p:nvPr/>
            </p:nvSpPr>
            <p:spPr>
              <a:xfrm>
                <a:off x="2334" y="1578"/>
                <a:ext cx="1097" cy="182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78" name="Google Shape;278;p4"/>
              <p:cNvSpPr/>
              <p:nvPr/>
            </p:nvSpPr>
            <p:spPr>
              <a:xfrm>
                <a:off x="2337" y="1578"/>
                <a:ext cx="1096" cy="182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grpSp>
        <p:sp>
          <p:nvSpPr>
            <p:cNvPr id="279" name="Google Shape;279;p4"/>
            <p:cNvSpPr txBox="1"/>
            <p:nvPr/>
          </p:nvSpPr>
          <p:spPr>
            <a:xfrm>
              <a:off x="3620183" y="3558067"/>
              <a:ext cx="611049" cy="642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200" b="1">
                  <a:solidFill>
                    <a:srgbClr val="21FFFE"/>
                  </a:solidFill>
                  <a:latin typeface="Times New Roman"/>
                  <a:ea typeface="Times New Roman"/>
                  <a:cs typeface="Times New Roman"/>
                  <a:sym typeface="Times New Roman"/>
                </a:rPr>
                <a:t>2</a:t>
              </a:r>
              <a:endParaRPr sz="2200" b="1">
                <a:solidFill>
                  <a:srgbClr val="21FFFE"/>
                </a:solidFill>
                <a:latin typeface="Times New Roman"/>
                <a:ea typeface="Times New Roman"/>
                <a:cs typeface="Times New Roman"/>
                <a:sym typeface="Times New Roman"/>
              </a:endParaRPr>
            </a:p>
          </p:txBody>
        </p:sp>
      </p:grpSp>
      <p:sp>
        <p:nvSpPr>
          <p:cNvPr id="280" name="Google Shape;280;p4"/>
          <p:cNvSpPr txBox="1"/>
          <p:nvPr/>
        </p:nvSpPr>
        <p:spPr>
          <a:xfrm>
            <a:off x="2554556" y="2622764"/>
            <a:ext cx="7847514" cy="2462213"/>
          </a:xfrm>
          <a:prstGeom prst="rect">
            <a:avLst/>
          </a:prstGeom>
          <a:solidFill>
            <a:srgbClr val="E6FFFE"/>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200" b="1">
                <a:solidFill>
                  <a:srgbClr val="0C0C0C"/>
                </a:solidFill>
                <a:latin typeface="Times New Roman"/>
                <a:ea typeface="Times New Roman"/>
                <a:cs typeface="Times New Roman"/>
                <a:sym typeface="Times New Roman"/>
              </a:rPr>
              <a:t>Những việc làm thể hiện sự tự chủ, tự trọng và ý chí vượt khó:</a:t>
            </a:r>
            <a:endParaRPr sz="2200" b="1">
              <a:solidFill>
                <a:srgbClr val="0C0C0C"/>
              </a:solidFill>
              <a:latin typeface="Times New Roman"/>
              <a:ea typeface="Times New Roman"/>
              <a:cs typeface="Times New Roman"/>
              <a:sym typeface="Times New Roman"/>
            </a:endParaRPr>
          </a:p>
          <a:p>
            <a:pPr marL="342900" marR="0" lvl="0" indent="-342900" algn="just" rtl="0">
              <a:spcBef>
                <a:spcPts val="0"/>
              </a:spcBef>
              <a:spcAft>
                <a:spcPts val="0"/>
              </a:spcAft>
              <a:buClr>
                <a:srgbClr val="0C0C0C"/>
              </a:buClr>
              <a:buSzPts val="2200"/>
              <a:buFont typeface="Courier New"/>
              <a:buChar char="o"/>
            </a:pPr>
            <a:r>
              <a:rPr lang="vi-VN" sz="2200">
                <a:solidFill>
                  <a:srgbClr val="0C0C0C"/>
                </a:solidFill>
                <a:latin typeface="Times New Roman"/>
                <a:ea typeface="Times New Roman"/>
                <a:cs typeface="Times New Roman"/>
                <a:sym typeface="Times New Roman"/>
              </a:rPr>
              <a:t>	Việc làm thể hiện sự tự chủ: quyết định tham gia câu lạc bộ phù hợp với sở thích, khả năng của bản thân, không theo người khác hoặc số đông.</a:t>
            </a:r>
            <a:endParaRPr sz="2200">
              <a:solidFill>
                <a:srgbClr val="0C0C0C"/>
              </a:solidFill>
              <a:latin typeface="Times New Roman"/>
              <a:ea typeface="Times New Roman"/>
              <a:cs typeface="Times New Roman"/>
              <a:sym typeface="Times New Roman"/>
            </a:endParaRPr>
          </a:p>
          <a:p>
            <a:pPr marL="342900" marR="0" lvl="0" indent="-342900" algn="just" rtl="0">
              <a:spcBef>
                <a:spcPts val="0"/>
              </a:spcBef>
              <a:spcAft>
                <a:spcPts val="0"/>
              </a:spcAft>
              <a:buClr>
                <a:srgbClr val="0C0C0C"/>
              </a:buClr>
              <a:buSzPts val="2200"/>
              <a:buFont typeface="Courier New"/>
              <a:buChar char="o"/>
            </a:pPr>
            <a:r>
              <a:rPr lang="vi-VN" sz="2200">
                <a:solidFill>
                  <a:srgbClr val="0C0C0C"/>
                </a:solidFill>
                <a:latin typeface="Times New Roman"/>
                <a:ea typeface="Times New Roman"/>
                <a:cs typeface="Times New Roman"/>
                <a:sym typeface="Times New Roman"/>
              </a:rPr>
              <a:t>	Việc làm thể hiện ý chí vượt khó: vượt lên khó khăn để hoàn thành các nhiệm vụ được giao.</a:t>
            </a:r>
            <a:endParaRPr sz="2200">
              <a:solidFill>
                <a:srgbClr val="0C0C0C"/>
              </a:solidFill>
              <a:latin typeface="Times New Roman"/>
              <a:ea typeface="Times New Roman"/>
              <a:cs typeface="Times New Roman"/>
              <a:sym typeface="Times New Roman"/>
            </a:endParaRPr>
          </a:p>
          <a:p>
            <a:pPr marL="342900" marR="0" lvl="0" indent="-342900" algn="just" rtl="0">
              <a:spcBef>
                <a:spcPts val="0"/>
              </a:spcBef>
              <a:spcAft>
                <a:spcPts val="0"/>
              </a:spcAft>
              <a:buClr>
                <a:srgbClr val="0C0C0C"/>
              </a:buClr>
              <a:buSzPts val="2200"/>
              <a:buFont typeface="Courier New"/>
              <a:buChar char="o"/>
            </a:pPr>
            <a:r>
              <a:rPr lang="vi-VN" sz="2200">
                <a:solidFill>
                  <a:srgbClr val="0C0C0C"/>
                </a:solidFill>
                <a:latin typeface="Times New Roman"/>
                <a:ea typeface="Times New Roman"/>
                <a:cs typeface="Times New Roman"/>
                <a:sym typeface="Times New Roman"/>
              </a:rPr>
              <a:t>	Việc làm thể hiện sự tự trọng: hoàn thành công việc được giao.</a:t>
            </a:r>
            <a:endParaRPr sz="2200">
              <a:solidFill>
                <a:srgbClr val="0C0C0C"/>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
            <a:hlinkClick r:id="rId3" action="ppaction://hlinksldjump"/>
          </p:cNvPr>
          <p:cNvSpPr/>
          <p:nvPr/>
        </p:nvSpPr>
        <p:spPr>
          <a:xfrm>
            <a:off x="2509282" y="1604700"/>
            <a:ext cx="7892788"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200" b="1">
                <a:solidFill>
                  <a:srgbClr val="FF0000"/>
                </a:solidFill>
                <a:latin typeface="Twentieth Century"/>
                <a:ea typeface="Twentieth Century"/>
                <a:cs typeface="Twentieth Century"/>
                <a:sym typeface="Twentieth Century"/>
              </a:rPr>
              <a:t>Thể hiện sự tự chủ, tự trọng, ý chí vượt khó</a:t>
            </a:r>
            <a:endParaRPr sz="2200" b="1">
              <a:solidFill>
                <a:srgbClr val="FF0000"/>
              </a:solidFill>
              <a:latin typeface="Twentieth Century"/>
              <a:ea typeface="Twentieth Century"/>
              <a:cs typeface="Twentieth Century"/>
              <a:sym typeface="Twentieth Century"/>
            </a:endParaRPr>
          </a:p>
        </p:txBody>
      </p:sp>
      <p:grpSp>
        <p:nvGrpSpPr>
          <p:cNvPr id="286" name="Google Shape;286;p5"/>
          <p:cNvGrpSpPr/>
          <p:nvPr/>
        </p:nvGrpSpPr>
        <p:grpSpPr>
          <a:xfrm>
            <a:off x="1742141" y="1508067"/>
            <a:ext cx="812415" cy="606392"/>
            <a:chOff x="3212828" y="3397132"/>
            <a:chExt cx="1248697" cy="904335"/>
          </a:xfrm>
        </p:grpSpPr>
        <p:grpSp>
          <p:nvGrpSpPr>
            <p:cNvPr id="287" name="Google Shape;287;p5"/>
            <p:cNvGrpSpPr/>
            <p:nvPr/>
          </p:nvGrpSpPr>
          <p:grpSpPr>
            <a:xfrm rot="10800000" flipH="1">
              <a:off x="3212828" y="3397132"/>
              <a:ext cx="1248697" cy="904335"/>
              <a:chOff x="2075" y="1577"/>
              <a:chExt cx="1615" cy="1821"/>
            </a:xfrm>
          </p:grpSpPr>
          <p:sp>
            <p:nvSpPr>
              <p:cNvPr id="288" name="Google Shape;288;p5"/>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89" name="Google Shape;289;p5"/>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90" name="Google Shape;290;p5"/>
              <p:cNvSpPr/>
              <p:nvPr/>
            </p:nvSpPr>
            <p:spPr>
              <a:xfrm>
                <a:off x="2253" y="1577"/>
                <a:ext cx="516" cy="182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91" name="Google Shape;291;p5"/>
              <p:cNvSpPr/>
              <p:nvPr/>
            </p:nvSpPr>
            <p:spPr>
              <a:xfrm>
                <a:off x="2254" y="1578"/>
                <a:ext cx="516" cy="182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92" name="Google Shape;292;p5"/>
              <p:cNvSpPr/>
              <p:nvPr/>
            </p:nvSpPr>
            <p:spPr>
              <a:xfrm>
                <a:off x="2334" y="1578"/>
                <a:ext cx="1097" cy="182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293" name="Google Shape;293;p5"/>
              <p:cNvSpPr/>
              <p:nvPr/>
            </p:nvSpPr>
            <p:spPr>
              <a:xfrm>
                <a:off x="2337" y="1578"/>
                <a:ext cx="1096" cy="182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grpSp>
        <p:sp>
          <p:nvSpPr>
            <p:cNvPr id="294" name="Google Shape;294;p5"/>
            <p:cNvSpPr txBox="1"/>
            <p:nvPr/>
          </p:nvSpPr>
          <p:spPr>
            <a:xfrm>
              <a:off x="3620183" y="3558067"/>
              <a:ext cx="611049" cy="642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200" b="1">
                  <a:solidFill>
                    <a:srgbClr val="21FFFE"/>
                  </a:solidFill>
                  <a:latin typeface="Times New Roman"/>
                  <a:ea typeface="Times New Roman"/>
                  <a:cs typeface="Times New Roman"/>
                  <a:sym typeface="Times New Roman"/>
                </a:rPr>
                <a:t>2</a:t>
              </a:r>
              <a:endParaRPr sz="2200" b="1">
                <a:solidFill>
                  <a:srgbClr val="21FFFE"/>
                </a:solidFill>
                <a:latin typeface="Times New Roman"/>
                <a:ea typeface="Times New Roman"/>
                <a:cs typeface="Times New Roman"/>
                <a:sym typeface="Times New Roman"/>
              </a:endParaRPr>
            </a:p>
          </p:txBody>
        </p:sp>
      </p:grpSp>
      <p:sp>
        <p:nvSpPr>
          <p:cNvPr id="295" name="Google Shape;295;p5"/>
          <p:cNvSpPr txBox="1"/>
          <p:nvPr/>
        </p:nvSpPr>
        <p:spPr>
          <a:xfrm>
            <a:off x="1872429" y="2308132"/>
            <a:ext cx="8775906" cy="4154984"/>
          </a:xfrm>
          <a:prstGeom prst="rect">
            <a:avLst/>
          </a:prstGeom>
          <a:solidFill>
            <a:srgbClr val="E6FFFE"/>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200">
                <a:solidFill>
                  <a:srgbClr val="0C0C0C"/>
                </a:solidFill>
                <a:latin typeface="Times New Roman"/>
                <a:ea typeface="Times New Roman"/>
                <a:cs typeface="Times New Roman"/>
                <a:sym typeface="Times New Roman"/>
              </a:rPr>
              <a:t>	</a:t>
            </a:r>
            <a:r>
              <a:rPr lang="vi-VN" sz="2200" b="1">
                <a:solidFill>
                  <a:srgbClr val="0C0C0C"/>
                </a:solidFill>
                <a:latin typeface="Times New Roman"/>
                <a:ea typeface="Times New Roman"/>
                <a:cs typeface="Times New Roman"/>
                <a:sym typeface="Times New Roman"/>
              </a:rPr>
              <a:t>Thảo luận để xác định những việc làm thể hiện sự tự chủ, tự trọng và ý chí vượt khó trong tình huống sau:</a:t>
            </a:r>
            <a:endParaRPr sz="2200" b="1">
              <a:solidFill>
                <a:srgbClr val="0C0C0C"/>
              </a:solidFill>
              <a:latin typeface="Times New Roman"/>
              <a:ea typeface="Times New Roman"/>
              <a:cs typeface="Times New Roman"/>
              <a:sym typeface="Times New Roman"/>
            </a:endParaRPr>
          </a:p>
          <a:p>
            <a:pPr marL="0" marR="0" lvl="0" indent="0" algn="just" rtl="0">
              <a:spcBef>
                <a:spcPts val="0"/>
              </a:spcBef>
              <a:spcAft>
                <a:spcPts val="0"/>
              </a:spcAft>
              <a:buNone/>
            </a:pPr>
            <a:r>
              <a:rPr lang="vi-VN" sz="2200">
                <a:solidFill>
                  <a:srgbClr val="0C0C0C"/>
                </a:solidFill>
                <a:latin typeface="Times New Roman"/>
                <a:ea typeface="Times New Roman"/>
                <a:cs typeface="Times New Roman"/>
                <a:sym typeface="Times New Roman"/>
              </a:rPr>
              <a:t>	</a:t>
            </a:r>
            <a:r>
              <a:rPr lang="vi-VN" sz="2200" i="1">
                <a:solidFill>
                  <a:srgbClr val="0C0C0C"/>
                </a:solidFill>
                <a:latin typeface="Times New Roman"/>
                <a:ea typeface="Times New Roman"/>
                <a:cs typeface="Times New Roman"/>
                <a:sym typeface="Times New Roman"/>
              </a:rPr>
              <a:t>Từ ngày bố mẹ đi làm xa, hai anh em Vinh chuyển đến ở cùng ông bà. Do có tính tự chủ từ nhỏ, Vinh đã sắp xếp thời gian, phân công công việc hợp lí giữa việc học và giúp đỡ ông bà. Vinh cũng hứa với bố mẹ chăm sóc, bảo ban em trai học hành. </a:t>
            </a:r>
            <a:endParaRPr sz="2200" i="1">
              <a:solidFill>
                <a:srgbClr val="0C0C0C"/>
              </a:solidFill>
              <a:latin typeface="Times New Roman"/>
              <a:ea typeface="Times New Roman"/>
              <a:cs typeface="Times New Roman"/>
              <a:sym typeface="Times New Roman"/>
            </a:endParaRPr>
          </a:p>
          <a:p>
            <a:pPr marL="0" marR="0" lvl="0" indent="0" algn="just" rtl="0">
              <a:spcBef>
                <a:spcPts val="0"/>
              </a:spcBef>
              <a:spcAft>
                <a:spcPts val="0"/>
              </a:spcAft>
              <a:buNone/>
            </a:pPr>
            <a:r>
              <a:rPr lang="vi-VN" sz="2200" i="1">
                <a:solidFill>
                  <a:srgbClr val="0C0C0C"/>
                </a:solidFill>
                <a:latin typeface="Times New Roman"/>
                <a:ea typeface="Times New Roman"/>
                <a:cs typeface="Times New Roman"/>
                <a:sym typeface="Times New Roman"/>
              </a:rPr>
              <a:t>	Ngoài việc học, giúp đỡ ông bà việc nhà, Vinh còn tranh thủ làm thêm những công việc phù hợp với khả năng của bản thân. Anh họ thấy Vinh vất vả, muốn giúp đỡ nhưng Vinh nói: "Khi nào thực sự khó khăn, em sẽ nhờ anh và các bác, các cô, các chú giúp". </a:t>
            </a:r>
            <a:endParaRPr sz="2200" i="1">
              <a:solidFill>
                <a:srgbClr val="0C0C0C"/>
              </a:solidFill>
              <a:latin typeface="Times New Roman"/>
              <a:ea typeface="Times New Roman"/>
              <a:cs typeface="Times New Roman"/>
              <a:sym typeface="Times New Roman"/>
            </a:endParaRPr>
          </a:p>
          <a:p>
            <a:pPr marL="0" marR="0" lvl="0" indent="0" algn="just" rtl="0">
              <a:spcBef>
                <a:spcPts val="0"/>
              </a:spcBef>
              <a:spcAft>
                <a:spcPts val="0"/>
              </a:spcAft>
              <a:buNone/>
            </a:pPr>
            <a:r>
              <a:rPr lang="vi-VN" sz="2200" i="1">
                <a:solidFill>
                  <a:srgbClr val="0C0C0C"/>
                </a:solidFill>
                <a:latin typeface="Times New Roman"/>
                <a:ea typeface="Times New Roman"/>
                <a:cs typeface="Times New Roman"/>
                <a:sym typeface="Times New Roman"/>
              </a:rPr>
              <a:t>	Tuy vất vả nhưng kết quả học tập của anh em Vinh đều rất tốt. Vinh luôn được thầy yêu, bạn mến và là niềm tự hào của ông bà, bố mẹ.</a:t>
            </a:r>
            <a:endParaRPr sz="2200" i="1">
              <a:solidFill>
                <a:srgbClr val="0C0C0C"/>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a:hlinkClick r:id="rId3" action="ppaction://hlinksldjump"/>
          </p:cNvPr>
          <p:cNvSpPr/>
          <p:nvPr/>
        </p:nvSpPr>
        <p:spPr>
          <a:xfrm>
            <a:off x="2509282" y="1604700"/>
            <a:ext cx="7892788"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200" b="1">
                <a:solidFill>
                  <a:srgbClr val="FF0000"/>
                </a:solidFill>
                <a:latin typeface="Twentieth Century"/>
                <a:ea typeface="Twentieth Century"/>
                <a:cs typeface="Twentieth Century"/>
                <a:sym typeface="Twentieth Century"/>
              </a:rPr>
              <a:t>Thể hiện sự tự chủ, tự trọng, ý chí vượt khó</a:t>
            </a:r>
            <a:endParaRPr sz="2200" b="1">
              <a:solidFill>
                <a:srgbClr val="FF0000"/>
              </a:solidFill>
              <a:latin typeface="Twentieth Century"/>
              <a:ea typeface="Twentieth Century"/>
              <a:cs typeface="Twentieth Century"/>
              <a:sym typeface="Twentieth Century"/>
            </a:endParaRPr>
          </a:p>
        </p:txBody>
      </p:sp>
      <p:grpSp>
        <p:nvGrpSpPr>
          <p:cNvPr id="301" name="Google Shape;301;p6"/>
          <p:cNvGrpSpPr/>
          <p:nvPr/>
        </p:nvGrpSpPr>
        <p:grpSpPr>
          <a:xfrm>
            <a:off x="1742141" y="1508067"/>
            <a:ext cx="812415" cy="606392"/>
            <a:chOff x="3212828" y="3397132"/>
            <a:chExt cx="1248697" cy="904335"/>
          </a:xfrm>
        </p:grpSpPr>
        <p:grpSp>
          <p:nvGrpSpPr>
            <p:cNvPr id="302" name="Google Shape;302;p6"/>
            <p:cNvGrpSpPr/>
            <p:nvPr/>
          </p:nvGrpSpPr>
          <p:grpSpPr>
            <a:xfrm rot="10800000" flipH="1">
              <a:off x="3212828" y="3397132"/>
              <a:ext cx="1248697" cy="904335"/>
              <a:chOff x="2075" y="1577"/>
              <a:chExt cx="1615" cy="1821"/>
            </a:xfrm>
          </p:grpSpPr>
          <p:sp>
            <p:nvSpPr>
              <p:cNvPr id="303" name="Google Shape;303;p6"/>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304" name="Google Shape;304;p6"/>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305" name="Google Shape;305;p6"/>
              <p:cNvSpPr/>
              <p:nvPr/>
            </p:nvSpPr>
            <p:spPr>
              <a:xfrm>
                <a:off x="2253" y="1577"/>
                <a:ext cx="516" cy="182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306" name="Google Shape;306;p6"/>
              <p:cNvSpPr/>
              <p:nvPr/>
            </p:nvSpPr>
            <p:spPr>
              <a:xfrm>
                <a:off x="2254" y="1578"/>
                <a:ext cx="516" cy="182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307" name="Google Shape;307;p6"/>
              <p:cNvSpPr/>
              <p:nvPr/>
            </p:nvSpPr>
            <p:spPr>
              <a:xfrm>
                <a:off x="2334" y="1578"/>
                <a:ext cx="1097" cy="182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sp>
            <p:nvSpPr>
              <p:cNvPr id="308" name="Google Shape;308;p6"/>
              <p:cNvSpPr/>
              <p:nvPr/>
            </p:nvSpPr>
            <p:spPr>
              <a:xfrm>
                <a:off x="2337" y="1578"/>
                <a:ext cx="1096" cy="182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200">
                  <a:solidFill>
                    <a:srgbClr val="21FFFE"/>
                  </a:solidFill>
                  <a:latin typeface="Times New Roman"/>
                  <a:ea typeface="Times New Roman"/>
                  <a:cs typeface="Times New Roman"/>
                  <a:sym typeface="Times New Roman"/>
                </a:endParaRPr>
              </a:p>
            </p:txBody>
          </p:sp>
        </p:grpSp>
        <p:sp>
          <p:nvSpPr>
            <p:cNvPr id="309" name="Google Shape;309;p6"/>
            <p:cNvSpPr txBox="1"/>
            <p:nvPr/>
          </p:nvSpPr>
          <p:spPr>
            <a:xfrm>
              <a:off x="3620183" y="3558067"/>
              <a:ext cx="611049" cy="642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200" b="1">
                  <a:solidFill>
                    <a:srgbClr val="21FFFE"/>
                  </a:solidFill>
                  <a:latin typeface="Times New Roman"/>
                  <a:ea typeface="Times New Roman"/>
                  <a:cs typeface="Times New Roman"/>
                  <a:sym typeface="Times New Roman"/>
                </a:rPr>
                <a:t>2</a:t>
              </a:r>
              <a:endParaRPr sz="2200" b="1">
                <a:solidFill>
                  <a:srgbClr val="21FFFE"/>
                </a:solidFill>
                <a:latin typeface="Times New Roman"/>
                <a:ea typeface="Times New Roman"/>
                <a:cs typeface="Times New Roman"/>
                <a:sym typeface="Times New Roman"/>
              </a:endParaRPr>
            </a:p>
          </p:txBody>
        </p:sp>
      </p:grpSp>
      <p:sp>
        <p:nvSpPr>
          <p:cNvPr id="310" name="Google Shape;310;p6"/>
          <p:cNvSpPr txBox="1"/>
          <p:nvPr/>
        </p:nvSpPr>
        <p:spPr>
          <a:xfrm>
            <a:off x="1321821" y="2441253"/>
            <a:ext cx="10073765" cy="2800767"/>
          </a:xfrm>
          <a:prstGeom prst="rect">
            <a:avLst/>
          </a:prstGeom>
          <a:solidFill>
            <a:srgbClr val="E6FFF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200">
                <a:solidFill>
                  <a:srgbClr val="0000CC"/>
                </a:solidFill>
                <a:latin typeface="Times New Roman"/>
                <a:ea typeface="Times New Roman"/>
                <a:cs typeface="Times New Roman"/>
                <a:sym typeface="Times New Roman"/>
              </a:rPr>
              <a:t>	</a:t>
            </a:r>
            <a:r>
              <a:rPr lang="vi-VN" sz="2200" b="1">
                <a:solidFill>
                  <a:schemeClr val="dk1"/>
                </a:solidFill>
                <a:latin typeface="Times New Roman"/>
                <a:ea typeface="Times New Roman"/>
                <a:cs typeface="Times New Roman"/>
                <a:sym typeface="Times New Roman"/>
              </a:rPr>
              <a:t>Xác định những việc làm thể hiện sự tự chủ, tự trọng và ý chí vượt khó trong tình huống:</a:t>
            </a:r>
            <a:endParaRPr sz="2200" b="1">
              <a:solidFill>
                <a:schemeClr val="dk1"/>
              </a:solidFill>
              <a:latin typeface="Times New Roman"/>
              <a:ea typeface="Times New Roman"/>
              <a:cs typeface="Times New Roman"/>
              <a:sym typeface="Times New Roman"/>
            </a:endParaRPr>
          </a:p>
          <a:p>
            <a:pPr marL="344488" marR="0" lvl="0" indent="-344488" algn="l" rtl="0">
              <a:spcBef>
                <a:spcPts val="0"/>
              </a:spcBef>
              <a:spcAft>
                <a:spcPts val="0"/>
              </a:spcAft>
              <a:buClr>
                <a:srgbClr val="0000CC"/>
              </a:buClr>
              <a:buSzPts val="2200"/>
              <a:buFont typeface="Twentieth Century"/>
              <a:buAutoNum type="arabicParenR"/>
            </a:pPr>
            <a:r>
              <a:rPr lang="vi-VN" sz="2200">
                <a:solidFill>
                  <a:srgbClr val="0000CC"/>
                </a:solidFill>
                <a:latin typeface="Times New Roman"/>
                <a:ea typeface="Times New Roman"/>
                <a:cs typeface="Times New Roman"/>
                <a:sym typeface="Times New Roman"/>
              </a:rPr>
              <a:t>Vinh sắp xếp thời gian, phân công công việc hợp lí giữa việc học và giúp đỡ ông bà.</a:t>
            </a:r>
            <a:endParaRPr sz="2200">
              <a:solidFill>
                <a:srgbClr val="0000CC"/>
              </a:solidFill>
              <a:latin typeface="Times New Roman"/>
              <a:ea typeface="Times New Roman"/>
              <a:cs typeface="Times New Roman"/>
              <a:sym typeface="Times New Roman"/>
            </a:endParaRPr>
          </a:p>
          <a:p>
            <a:pPr marL="344488" marR="0" lvl="0" indent="-344488" algn="l" rtl="0">
              <a:spcBef>
                <a:spcPts val="0"/>
              </a:spcBef>
              <a:spcAft>
                <a:spcPts val="0"/>
              </a:spcAft>
              <a:buClr>
                <a:srgbClr val="0000CC"/>
              </a:buClr>
              <a:buSzPts val="2200"/>
              <a:buFont typeface="Twentieth Century"/>
              <a:buAutoNum type="arabicParenR"/>
            </a:pPr>
            <a:r>
              <a:rPr lang="vi-VN" sz="2200">
                <a:solidFill>
                  <a:srgbClr val="0000CC"/>
                </a:solidFill>
                <a:latin typeface="Times New Roman"/>
                <a:ea typeface="Times New Roman"/>
                <a:cs typeface="Times New Roman"/>
                <a:sym typeface="Times New Roman"/>
              </a:rPr>
              <a:t>Vinh hứa với bố mẹ chăm sóc em, bảo ban em học hành.</a:t>
            </a:r>
            <a:endParaRPr sz="2200">
              <a:solidFill>
                <a:srgbClr val="0000CC"/>
              </a:solidFill>
              <a:latin typeface="Times New Roman"/>
              <a:ea typeface="Times New Roman"/>
              <a:cs typeface="Times New Roman"/>
              <a:sym typeface="Times New Roman"/>
            </a:endParaRPr>
          </a:p>
          <a:p>
            <a:pPr marL="344488" marR="0" lvl="0" indent="-344488" algn="l" rtl="0">
              <a:spcBef>
                <a:spcPts val="0"/>
              </a:spcBef>
              <a:spcAft>
                <a:spcPts val="0"/>
              </a:spcAft>
              <a:buClr>
                <a:srgbClr val="0000CC"/>
              </a:buClr>
              <a:buSzPts val="2200"/>
              <a:buFont typeface="Twentieth Century"/>
              <a:buAutoNum type="arabicParenR"/>
            </a:pPr>
            <a:r>
              <a:rPr lang="vi-VN" sz="2200">
                <a:solidFill>
                  <a:srgbClr val="0000CC"/>
                </a:solidFill>
                <a:latin typeface="Times New Roman"/>
                <a:ea typeface="Times New Roman"/>
                <a:cs typeface="Times New Roman"/>
                <a:sym typeface="Times New Roman"/>
              </a:rPr>
              <a:t>Vinh giúp đỡ ông bà.</a:t>
            </a:r>
            <a:endParaRPr sz="2200">
              <a:solidFill>
                <a:srgbClr val="0000CC"/>
              </a:solidFill>
              <a:latin typeface="Times New Roman"/>
              <a:ea typeface="Times New Roman"/>
              <a:cs typeface="Times New Roman"/>
              <a:sym typeface="Times New Roman"/>
            </a:endParaRPr>
          </a:p>
          <a:p>
            <a:pPr marL="344488" marR="0" lvl="0" indent="-344488" algn="l" rtl="0">
              <a:spcBef>
                <a:spcPts val="0"/>
              </a:spcBef>
              <a:spcAft>
                <a:spcPts val="0"/>
              </a:spcAft>
              <a:buClr>
                <a:srgbClr val="0000CC"/>
              </a:buClr>
              <a:buSzPts val="2200"/>
              <a:buFont typeface="Twentieth Century"/>
              <a:buAutoNum type="arabicParenR"/>
            </a:pPr>
            <a:r>
              <a:rPr lang="vi-VN" sz="2200">
                <a:solidFill>
                  <a:srgbClr val="0000CC"/>
                </a:solidFill>
                <a:latin typeface="Times New Roman"/>
                <a:ea typeface="Times New Roman"/>
                <a:cs typeface="Times New Roman"/>
                <a:sym typeface="Times New Roman"/>
              </a:rPr>
              <a:t>Vinh tranh thủ làm thêm những công việc phù hợp với khả năng của bản thân.</a:t>
            </a:r>
            <a:endParaRPr sz="2200">
              <a:solidFill>
                <a:srgbClr val="0000CC"/>
              </a:solidFill>
              <a:latin typeface="Times New Roman"/>
              <a:ea typeface="Times New Roman"/>
              <a:cs typeface="Times New Roman"/>
              <a:sym typeface="Times New Roman"/>
            </a:endParaRPr>
          </a:p>
          <a:p>
            <a:pPr marL="344488" marR="0" lvl="0" indent="-344488" algn="l" rtl="0">
              <a:spcBef>
                <a:spcPts val="0"/>
              </a:spcBef>
              <a:spcAft>
                <a:spcPts val="0"/>
              </a:spcAft>
              <a:buClr>
                <a:srgbClr val="0000CC"/>
              </a:buClr>
              <a:buSzPts val="2200"/>
              <a:buFont typeface="Twentieth Century"/>
              <a:buAutoNum type="arabicParenR"/>
            </a:pPr>
            <a:r>
              <a:rPr lang="vi-VN" sz="2200">
                <a:solidFill>
                  <a:srgbClr val="0000CC"/>
                </a:solidFill>
                <a:latin typeface="Times New Roman"/>
                <a:ea typeface="Times New Roman"/>
                <a:cs typeface="Times New Roman"/>
                <a:sym typeface="Times New Roman"/>
              </a:rPr>
              <a:t>Khi thật sự khó khăn, Vinh mới nhờ đến sự giúp đỡ của các bác, các cô chú.</a:t>
            </a:r>
            <a:endParaRPr sz="2200">
              <a:solidFill>
                <a:srgbClr val="0000CC"/>
              </a:solidFill>
              <a:latin typeface="Times New Roman"/>
              <a:ea typeface="Times New Roman"/>
              <a:cs typeface="Times New Roman"/>
              <a:sym typeface="Times New Roman"/>
            </a:endParaRPr>
          </a:p>
          <a:p>
            <a:pPr marL="344488" marR="0" lvl="0" indent="-344488" algn="l" rtl="0">
              <a:spcBef>
                <a:spcPts val="0"/>
              </a:spcBef>
              <a:spcAft>
                <a:spcPts val="0"/>
              </a:spcAft>
              <a:buClr>
                <a:srgbClr val="0000CC"/>
              </a:buClr>
              <a:buSzPts val="2200"/>
              <a:buFont typeface="Twentieth Century"/>
              <a:buAutoNum type="arabicParenR"/>
            </a:pPr>
            <a:r>
              <a:rPr lang="vi-VN" sz="2200">
                <a:solidFill>
                  <a:srgbClr val="0000CC"/>
                </a:solidFill>
                <a:latin typeface="Times New Roman"/>
                <a:ea typeface="Times New Roman"/>
                <a:cs typeface="Times New Roman"/>
                <a:sym typeface="Times New Roman"/>
              </a:rPr>
              <a:t>Kết quả học tập của Vinh rất tốt.</a:t>
            </a:r>
            <a:endParaRPr sz="2200">
              <a:solidFill>
                <a:srgbClr val="0000CC"/>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
            <a:hlinkClick r:id="rId3" action="ppaction://hlinksldjump"/>
          </p:cNvPr>
          <p:cNvSpPr/>
          <p:nvPr/>
        </p:nvSpPr>
        <p:spPr>
          <a:xfrm>
            <a:off x="2468122" y="1467379"/>
            <a:ext cx="6812501"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200" b="1">
                <a:solidFill>
                  <a:srgbClr val="FF0000"/>
                </a:solidFill>
                <a:latin typeface="Twentieth Century"/>
                <a:ea typeface="Twentieth Century"/>
                <a:cs typeface="Twentieth Century"/>
                <a:sym typeface="Twentieth Century"/>
              </a:rPr>
              <a:t>BIỂU HIỆN CỦA NGƯỜI CÓ TƯ DUY PHẢN BIỆN</a:t>
            </a:r>
            <a:endParaRPr sz="2200">
              <a:solidFill>
                <a:srgbClr val="FF0000"/>
              </a:solidFill>
              <a:latin typeface="Twentieth Century"/>
              <a:ea typeface="Twentieth Century"/>
              <a:cs typeface="Twentieth Century"/>
              <a:sym typeface="Twentieth Century"/>
            </a:endParaRPr>
          </a:p>
        </p:txBody>
      </p:sp>
      <p:grpSp>
        <p:nvGrpSpPr>
          <p:cNvPr id="316" name="Google Shape;316;p7"/>
          <p:cNvGrpSpPr/>
          <p:nvPr/>
        </p:nvGrpSpPr>
        <p:grpSpPr>
          <a:xfrm>
            <a:off x="1700981" y="1392391"/>
            <a:ext cx="812415" cy="563102"/>
            <a:chOff x="3212828" y="3429412"/>
            <a:chExt cx="1248697" cy="839775"/>
          </a:xfrm>
        </p:grpSpPr>
        <p:grpSp>
          <p:nvGrpSpPr>
            <p:cNvPr id="317" name="Google Shape;317;p7"/>
            <p:cNvGrpSpPr/>
            <p:nvPr/>
          </p:nvGrpSpPr>
          <p:grpSpPr>
            <a:xfrm rot="10800000" flipH="1">
              <a:off x="3212828" y="3429412"/>
              <a:ext cx="1248697" cy="839775"/>
              <a:chOff x="2075" y="1642"/>
              <a:chExt cx="1615" cy="1691"/>
            </a:xfrm>
          </p:grpSpPr>
          <p:sp>
            <p:nvSpPr>
              <p:cNvPr id="318" name="Google Shape;318;p7"/>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19" name="Google Shape;319;p7"/>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20" name="Google Shape;320;p7"/>
              <p:cNvSpPr/>
              <p:nvPr/>
            </p:nvSpPr>
            <p:spPr>
              <a:xfrm>
                <a:off x="2253" y="1642"/>
                <a:ext cx="516" cy="169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21" name="Google Shape;321;p7"/>
              <p:cNvSpPr/>
              <p:nvPr/>
            </p:nvSpPr>
            <p:spPr>
              <a:xfrm>
                <a:off x="2254" y="1643"/>
                <a:ext cx="516" cy="169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22" name="Google Shape;322;p7"/>
              <p:cNvSpPr/>
              <p:nvPr/>
            </p:nvSpPr>
            <p:spPr>
              <a:xfrm>
                <a:off x="2334" y="1643"/>
                <a:ext cx="1097" cy="169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23" name="Google Shape;323;p7"/>
              <p:cNvSpPr/>
              <p:nvPr/>
            </p:nvSpPr>
            <p:spPr>
              <a:xfrm>
                <a:off x="2337" y="1643"/>
                <a:ext cx="1096" cy="169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grpSp>
        <p:sp>
          <p:nvSpPr>
            <p:cNvPr id="324" name="Google Shape;324;p7"/>
            <p:cNvSpPr txBox="1"/>
            <p:nvPr/>
          </p:nvSpPr>
          <p:spPr>
            <a:xfrm>
              <a:off x="3620183" y="3558067"/>
              <a:ext cx="611049" cy="5966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rgbClr val="21FFFE"/>
                  </a:solidFill>
                  <a:latin typeface="Twentieth Century"/>
                  <a:ea typeface="Twentieth Century"/>
                  <a:cs typeface="Twentieth Century"/>
                  <a:sym typeface="Twentieth Century"/>
                </a:rPr>
                <a:t>3</a:t>
              </a:r>
              <a:endParaRPr sz="2000" b="1">
                <a:solidFill>
                  <a:srgbClr val="21FFFE"/>
                </a:solidFill>
                <a:latin typeface="Twentieth Century"/>
                <a:ea typeface="Twentieth Century"/>
                <a:cs typeface="Twentieth Century"/>
                <a:sym typeface="Twentieth Century"/>
              </a:endParaRPr>
            </a:p>
          </p:txBody>
        </p:sp>
      </p:grpSp>
      <p:sp>
        <p:nvSpPr>
          <p:cNvPr id="325" name="Google Shape;325;p7"/>
          <p:cNvSpPr txBox="1"/>
          <p:nvPr/>
        </p:nvSpPr>
        <p:spPr>
          <a:xfrm>
            <a:off x="2592054" y="2136338"/>
            <a:ext cx="7466346" cy="2308324"/>
          </a:xfrm>
          <a:prstGeom prst="rect">
            <a:avLst/>
          </a:prstGeom>
          <a:solidFill>
            <a:srgbClr val="FDDCAF"/>
          </a:solid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CC"/>
              </a:buClr>
              <a:buSzPts val="2400"/>
              <a:buFont typeface="Noto Sans Symbols"/>
              <a:buChar char="⮚"/>
            </a:pPr>
            <a:r>
              <a:rPr lang="vi-VN" sz="2400">
                <a:solidFill>
                  <a:srgbClr val="0000CC"/>
                </a:solidFill>
                <a:latin typeface="Twentieth Century"/>
                <a:ea typeface="Twentieth Century"/>
                <a:cs typeface="Twentieth Century"/>
                <a:sym typeface="Twentieth Century"/>
              </a:rPr>
              <a:t>Luôn tự đặt nhiều câu hỏi về sự vật, hiện tượng.</a:t>
            </a:r>
            <a:endParaRPr sz="2400">
              <a:solidFill>
                <a:srgbClr val="0000CC"/>
              </a:solidFill>
              <a:latin typeface="Twentieth Century"/>
              <a:ea typeface="Twentieth Century"/>
              <a:cs typeface="Twentieth Century"/>
              <a:sym typeface="Twentieth Century"/>
            </a:endParaRPr>
          </a:p>
          <a:p>
            <a:pPr marL="342900" marR="0" lvl="0" indent="-342900" algn="just" rtl="0">
              <a:spcBef>
                <a:spcPts val="0"/>
              </a:spcBef>
              <a:spcAft>
                <a:spcPts val="0"/>
              </a:spcAft>
              <a:buClr>
                <a:srgbClr val="0000CC"/>
              </a:buClr>
              <a:buSzPts val="2400"/>
              <a:buFont typeface="Noto Sans Symbols"/>
              <a:buChar char="⮚"/>
            </a:pPr>
            <a:r>
              <a:rPr lang="vi-VN" sz="2400">
                <a:solidFill>
                  <a:srgbClr val="0000CC"/>
                </a:solidFill>
                <a:latin typeface="Twentieth Century"/>
                <a:ea typeface="Twentieth Century"/>
                <a:cs typeface="Twentieth Century"/>
                <a:sym typeface="Twentieth Century"/>
              </a:rPr>
              <a:t>Luôn suy nghĩ từ nhiều góc độ khác nhau.</a:t>
            </a:r>
            <a:endParaRPr sz="2400">
              <a:solidFill>
                <a:srgbClr val="0000CC"/>
              </a:solidFill>
              <a:latin typeface="Twentieth Century"/>
              <a:ea typeface="Twentieth Century"/>
              <a:cs typeface="Twentieth Century"/>
              <a:sym typeface="Twentieth Century"/>
            </a:endParaRPr>
          </a:p>
          <a:p>
            <a:pPr marL="342900" marR="0" lvl="0" indent="-342900" algn="just" rtl="0">
              <a:spcBef>
                <a:spcPts val="0"/>
              </a:spcBef>
              <a:spcAft>
                <a:spcPts val="0"/>
              </a:spcAft>
              <a:buClr>
                <a:srgbClr val="0000CC"/>
              </a:buClr>
              <a:buSzPts val="2400"/>
              <a:buFont typeface="Noto Sans Symbols"/>
              <a:buChar char="⮚"/>
            </a:pPr>
            <a:r>
              <a:rPr lang="vi-VN" sz="2400">
                <a:solidFill>
                  <a:srgbClr val="0000CC"/>
                </a:solidFill>
                <a:latin typeface="Twentieth Century"/>
                <a:ea typeface="Twentieth Century"/>
                <a:cs typeface="Twentieth Century"/>
                <a:sym typeface="Twentieth Century"/>
              </a:rPr>
              <a:t>Luôn chủ động tìm hiểu những lí lẽ và dẫn chứng khi đánh giá.</a:t>
            </a:r>
            <a:endParaRPr sz="2400">
              <a:solidFill>
                <a:srgbClr val="0000CC"/>
              </a:solidFill>
              <a:latin typeface="Twentieth Century"/>
              <a:ea typeface="Twentieth Century"/>
              <a:cs typeface="Twentieth Century"/>
              <a:sym typeface="Twentieth Century"/>
            </a:endParaRPr>
          </a:p>
          <a:p>
            <a:pPr marL="342900" marR="0" lvl="0" indent="-342900" algn="just" rtl="0">
              <a:spcBef>
                <a:spcPts val="0"/>
              </a:spcBef>
              <a:spcAft>
                <a:spcPts val="0"/>
              </a:spcAft>
              <a:buClr>
                <a:srgbClr val="0000CC"/>
              </a:buClr>
              <a:buSzPts val="2400"/>
              <a:buFont typeface="Noto Sans Symbols"/>
              <a:buChar char="⮚"/>
            </a:pPr>
            <a:r>
              <a:rPr lang="vi-VN" sz="2400">
                <a:solidFill>
                  <a:srgbClr val="0000CC"/>
                </a:solidFill>
                <a:latin typeface="Twentieth Century"/>
                <a:ea typeface="Twentieth Century"/>
                <a:cs typeface="Twentieth Century"/>
                <a:sym typeface="Twentieth Century"/>
              </a:rPr>
              <a:t>Tiếp nhận và phân tích những thông tin, quan điểm trái chiều trước khi đánh giá.</a:t>
            </a:r>
            <a:endParaRPr sz="2400">
              <a:solidFill>
                <a:srgbClr val="0000CC"/>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8">
            <a:hlinkClick r:id="rId3" action="ppaction://hlinksldjump"/>
          </p:cNvPr>
          <p:cNvSpPr/>
          <p:nvPr/>
        </p:nvSpPr>
        <p:spPr>
          <a:xfrm>
            <a:off x="2468122" y="1467379"/>
            <a:ext cx="6812501"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200" b="1">
                <a:solidFill>
                  <a:srgbClr val="FF0000"/>
                </a:solidFill>
                <a:latin typeface="Twentieth Century"/>
                <a:ea typeface="Twentieth Century"/>
                <a:cs typeface="Twentieth Century"/>
                <a:sym typeface="Twentieth Century"/>
              </a:rPr>
              <a:t>BIỂU HIỆN CỦA NGƯỜI CÓ TƯ DUY PHẢN BIỆN</a:t>
            </a:r>
            <a:endParaRPr sz="2200">
              <a:solidFill>
                <a:srgbClr val="FF0000"/>
              </a:solidFill>
              <a:latin typeface="Twentieth Century"/>
              <a:ea typeface="Twentieth Century"/>
              <a:cs typeface="Twentieth Century"/>
              <a:sym typeface="Twentieth Century"/>
            </a:endParaRPr>
          </a:p>
        </p:txBody>
      </p:sp>
      <p:grpSp>
        <p:nvGrpSpPr>
          <p:cNvPr id="331" name="Google Shape;331;p8"/>
          <p:cNvGrpSpPr/>
          <p:nvPr/>
        </p:nvGrpSpPr>
        <p:grpSpPr>
          <a:xfrm>
            <a:off x="1700981" y="1392391"/>
            <a:ext cx="812415" cy="563102"/>
            <a:chOff x="3212828" y="3429412"/>
            <a:chExt cx="1248697" cy="839775"/>
          </a:xfrm>
        </p:grpSpPr>
        <p:grpSp>
          <p:nvGrpSpPr>
            <p:cNvPr id="332" name="Google Shape;332;p8"/>
            <p:cNvGrpSpPr/>
            <p:nvPr/>
          </p:nvGrpSpPr>
          <p:grpSpPr>
            <a:xfrm rot="10800000" flipH="1">
              <a:off x="3212828" y="3429412"/>
              <a:ext cx="1248697" cy="839775"/>
              <a:chOff x="2075" y="1642"/>
              <a:chExt cx="1615" cy="1691"/>
            </a:xfrm>
          </p:grpSpPr>
          <p:sp>
            <p:nvSpPr>
              <p:cNvPr id="333" name="Google Shape;333;p8"/>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34" name="Google Shape;334;p8"/>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35" name="Google Shape;335;p8"/>
              <p:cNvSpPr/>
              <p:nvPr/>
            </p:nvSpPr>
            <p:spPr>
              <a:xfrm>
                <a:off x="2253" y="1642"/>
                <a:ext cx="516" cy="169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36" name="Google Shape;336;p8"/>
              <p:cNvSpPr/>
              <p:nvPr/>
            </p:nvSpPr>
            <p:spPr>
              <a:xfrm>
                <a:off x="2254" y="1643"/>
                <a:ext cx="516" cy="169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37" name="Google Shape;337;p8"/>
              <p:cNvSpPr/>
              <p:nvPr/>
            </p:nvSpPr>
            <p:spPr>
              <a:xfrm>
                <a:off x="2334" y="1643"/>
                <a:ext cx="1097" cy="169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38" name="Google Shape;338;p8"/>
              <p:cNvSpPr/>
              <p:nvPr/>
            </p:nvSpPr>
            <p:spPr>
              <a:xfrm>
                <a:off x="2337" y="1643"/>
                <a:ext cx="1096" cy="169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grpSp>
        <p:sp>
          <p:nvSpPr>
            <p:cNvPr id="339" name="Google Shape;339;p8"/>
            <p:cNvSpPr txBox="1"/>
            <p:nvPr/>
          </p:nvSpPr>
          <p:spPr>
            <a:xfrm>
              <a:off x="3620183" y="3558067"/>
              <a:ext cx="611049" cy="5966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rgbClr val="21FFFE"/>
                  </a:solidFill>
                  <a:latin typeface="Twentieth Century"/>
                  <a:ea typeface="Twentieth Century"/>
                  <a:cs typeface="Twentieth Century"/>
                  <a:sym typeface="Twentieth Century"/>
                </a:rPr>
                <a:t>3</a:t>
              </a:r>
              <a:endParaRPr sz="2000" b="1">
                <a:solidFill>
                  <a:srgbClr val="21FFFE"/>
                </a:solidFill>
                <a:latin typeface="Twentieth Century"/>
                <a:ea typeface="Twentieth Century"/>
                <a:cs typeface="Twentieth Century"/>
                <a:sym typeface="Twentieth Century"/>
              </a:endParaRPr>
            </a:p>
          </p:txBody>
        </p:sp>
      </p:grpSp>
      <p:sp>
        <p:nvSpPr>
          <p:cNvPr id="340" name="Google Shape;340;p8"/>
          <p:cNvSpPr txBox="1"/>
          <p:nvPr/>
        </p:nvSpPr>
        <p:spPr>
          <a:xfrm>
            <a:off x="1966010" y="2197893"/>
            <a:ext cx="8970681" cy="2462213"/>
          </a:xfrm>
          <a:prstGeom prst="rect">
            <a:avLst/>
          </a:prstGeom>
          <a:solidFill>
            <a:srgbClr val="FDDCA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200" b="1">
                <a:solidFill>
                  <a:srgbClr val="0000CC"/>
                </a:solidFill>
                <a:latin typeface="Twentieth Century"/>
                <a:ea typeface="Twentieth Century"/>
                <a:cs typeface="Twentieth Century"/>
                <a:sym typeface="Twentieth Century"/>
              </a:rPr>
              <a:t>Các yêu cầu khi tư duy phản biện:</a:t>
            </a:r>
            <a:endParaRPr sz="2200" b="1">
              <a:solidFill>
                <a:srgbClr val="0000CC"/>
              </a:solidFill>
              <a:latin typeface="Twentieth Century"/>
              <a:ea typeface="Twentieth Century"/>
              <a:cs typeface="Twentieth Century"/>
              <a:sym typeface="Twentieth Century"/>
            </a:endParaRPr>
          </a:p>
          <a:p>
            <a:pPr marL="342900" marR="0" lvl="0" indent="-342900" algn="l" rtl="0">
              <a:spcBef>
                <a:spcPts val="0"/>
              </a:spcBef>
              <a:spcAft>
                <a:spcPts val="0"/>
              </a:spcAft>
              <a:buClr>
                <a:srgbClr val="0000CC"/>
              </a:buClr>
              <a:buSzPts val="2200"/>
              <a:buFont typeface="Twentieth Century"/>
              <a:buChar char="*"/>
            </a:pPr>
            <a:r>
              <a:rPr lang="vi-VN" sz="2200">
                <a:solidFill>
                  <a:srgbClr val="0000CC"/>
                </a:solidFill>
                <a:latin typeface="Twentieth Century"/>
                <a:ea typeface="Twentieth Century"/>
                <a:cs typeface="Twentieth Century"/>
                <a:sym typeface="Twentieth Century"/>
              </a:rPr>
              <a:t>Suy nghĩ độc lập.</a:t>
            </a:r>
            <a:endParaRPr sz="2200">
              <a:solidFill>
                <a:srgbClr val="0000CC"/>
              </a:solidFill>
              <a:latin typeface="Twentieth Century"/>
              <a:ea typeface="Twentieth Century"/>
              <a:cs typeface="Twentieth Century"/>
              <a:sym typeface="Twentieth Century"/>
            </a:endParaRPr>
          </a:p>
          <a:p>
            <a:pPr marL="342900" marR="0" lvl="0" indent="-342900" algn="l" rtl="0">
              <a:spcBef>
                <a:spcPts val="0"/>
              </a:spcBef>
              <a:spcAft>
                <a:spcPts val="0"/>
              </a:spcAft>
              <a:buClr>
                <a:srgbClr val="0000CC"/>
              </a:buClr>
              <a:buSzPts val="2200"/>
              <a:buFont typeface="Twentieth Century"/>
              <a:buChar char="*"/>
            </a:pPr>
            <a:r>
              <a:rPr lang="vi-VN" sz="2200">
                <a:solidFill>
                  <a:srgbClr val="0000CC"/>
                </a:solidFill>
                <a:latin typeface="Twentieth Century"/>
                <a:ea typeface="Twentieth Century"/>
                <a:cs typeface="Twentieth Century"/>
                <a:sym typeface="Twentieth Century"/>
              </a:rPr>
              <a:t>Lắng nghe các quan điểm khác nhau.</a:t>
            </a:r>
            <a:endParaRPr sz="2200">
              <a:solidFill>
                <a:srgbClr val="0000CC"/>
              </a:solidFill>
              <a:latin typeface="Twentieth Century"/>
              <a:ea typeface="Twentieth Century"/>
              <a:cs typeface="Twentieth Century"/>
              <a:sym typeface="Twentieth Century"/>
            </a:endParaRPr>
          </a:p>
          <a:p>
            <a:pPr marL="342900" marR="0" lvl="0" indent="-342900" algn="l" rtl="0">
              <a:spcBef>
                <a:spcPts val="0"/>
              </a:spcBef>
              <a:spcAft>
                <a:spcPts val="0"/>
              </a:spcAft>
              <a:buClr>
                <a:srgbClr val="0000CC"/>
              </a:buClr>
              <a:buSzPts val="2200"/>
              <a:buFont typeface="Twentieth Century"/>
              <a:buChar char="*"/>
            </a:pPr>
            <a:r>
              <a:rPr lang="vi-VN" sz="2200">
                <a:solidFill>
                  <a:srgbClr val="0000CC"/>
                </a:solidFill>
                <a:latin typeface="Twentieth Century"/>
                <a:ea typeface="Twentieth Century"/>
                <a:cs typeface="Twentieth Century"/>
                <a:sym typeface="Twentieth Century"/>
              </a:rPr>
              <a:t>Đặt ra các câu hỏi: Như thế nào? Tại sao? Khi nào? Ở đâu? Với ai? Cái gì?</a:t>
            </a:r>
            <a:endParaRPr sz="2200">
              <a:solidFill>
                <a:srgbClr val="0000CC"/>
              </a:solidFill>
              <a:latin typeface="Twentieth Century"/>
              <a:ea typeface="Twentieth Century"/>
              <a:cs typeface="Twentieth Century"/>
              <a:sym typeface="Twentieth Century"/>
            </a:endParaRPr>
          </a:p>
          <a:p>
            <a:pPr marL="342900" marR="0" lvl="0" indent="-342900" algn="l" rtl="0">
              <a:spcBef>
                <a:spcPts val="0"/>
              </a:spcBef>
              <a:spcAft>
                <a:spcPts val="0"/>
              </a:spcAft>
              <a:buClr>
                <a:srgbClr val="0000CC"/>
              </a:buClr>
              <a:buSzPts val="2200"/>
              <a:buFont typeface="Twentieth Century"/>
              <a:buChar char="*"/>
            </a:pPr>
            <a:r>
              <a:rPr lang="vi-VN" sz="2200">
                <a:solidFill>
                  <a:srgbClr val="0000CC"/>
                </a:solidFill>
                <a:latin typeface="Twentieth Century"/>
                <a:ea typeface="Twentieth Century"/>
                <a:cs typeface="Twentieth Century"/>
                <a:sym typeface="Twentieth Century"/>
              </a:rPr>
              <a:t>Cập nhật và sàng lọc, kiểm tra độ tin cậy của thông tin.</a:t>
            </a:r>
            <a:endParaRPr sz="2200">
              <a:solidFill>
                <a:srgbClr val="0000CC"/>
              </a:solidFill>
              <a:latin typeface="Twentieth Century"/>
              <a:ea typeface="Twentieth Century"/>
              <a:cs typeface="Twentieth Century"/>
              <a:sym typeface="Twentieth Century"/>
            </a:endParaRPr>
          </a:p>
          <a:p>
            <a:pPr marL="342900" marR="0" lvl="0" indent="-342900" algn="l" rtl="0">
              <a:spcBef>
                <a:spcPts val="0"/>
              </a:spcBef>
              <a:spcAft>
                <a:spcPts val="0"/>
              </a:spcAft>
              <a:buClr>
                <a:srgbClr val="0000CC"/>
              </a:buClr>
              <a:buSzPts val="2200"/>
              <a:buFont typeface="Twentieth Century"/>
              <a:buChar char="*"/>
            </a:pPr>
            <a:r>
              <a:rPr lang="vi-VN" sz="2200">
                <a:solidFill>
                  <a:srgbClr val="0000CC"/>
                </a:solidFill>
                <a:latin typeface="Twentieth Century"/>
                <a:ea typeface="Twentieth Century"/>
                <a:cs typeface="Twentieth Century"/>
                <a:sym typeface="Twentieth Century"/>
              </a:rPr>
              <a:t>Tư duy mở.</a:t>
            </a:r>
            <a:endParaRPr sz="2200">
              <a:solidFill>
                <a:srgbClr val="0000CC"/>
              </a:solidFill>
              <a:latin typeface="Twentieth Century"/>
              <a:ea typeface="Twentieth Century"/>
              <a:cs typeface="Twentieth Century"/>
              <a:sym typeface="Twentieth Century"/>
            </a:endParaRPr>
          </a:p>
          <a:p>
            <a:pPr marL="342900" marR="0" lvl="0" indent="-342900" algn="l" rtl="0">
              <a:spcBef>
                <a:spcPts val="0"/>
              </a:spcBef>
              <a:spcAft>
                <a:spcPts val="0"/>
              </a:spcAft>
              <a:buClr>
                <a:srgbClr val="0000CC"/>
              </a:buClr>
              <a:buSzPts val="2200"/>
              <a:buFont typeface="Twentieth Century"/>
              <a:buChar char="*"/>
            </a:pPr>
            <a:r>
              <a:rPr lang="vi-VN" sz="2200">
                <a:solidFill>
                  <a:srgbClr val="0000CC"/>
                </a:solidFill>
                <a:latin typeface="Twentieth Century"/>
                <a:ea typeface="Twentieth Century"/>
                <a:cs typeface="Twentieth Century"/>
                <a:sym typeface="Twentieth Century"/>
              </a:rPr>
              <a:t>Lắng nghe các quan điểm khác nhau.</a:t>
            </a:r>
            <a:endParaRPr sz="2200">
              <a:solidFill>
                <a:srgbClr val="0000CC"/>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9">
            <a:hlinkClick r:id="rId3" action="ppaction://hlinksldjump"/>
          </p:cNvPr>
          <p:cNvSpPr/>
          <p:nvPr/>
        </p:nvSpPr>
        <p:spPr>
          <a:xfrm>
            <a:off x="2468122" y="1467379"/>
            <a:ext cx="7128162" cy="465137"/>
          </a:xfrm>
          <a:prstGeom prst="roundRect">
            <a:avLst>
              <a:gd name="adj" fmla="val 50000"/>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vi-VN" sz="2400" b="1">
                <a:solidFill>
                  <a:srgbClr val="FF0000"/>
                </a:solidFill>
                <a:latin typeface="Twentieth Century"/>
                <a:ea typeface="Twentieth Century"/>
                <a:cs typeface="Twentieth Century"/>
                <a:sym typeface="Twentieth Century"/>
              </a:rPr>
              <a:t>Tìm hiểu về kế hoạch tài chính cá nhân</a:t>
            </a:r>
            <a:endParaRPr sz="2400" b="1">
              <a:solidFill>
                <a:srgbClr val="FF0000"/>
              </a:solidFill>
              <a:latin typeface="Twentieth Century"/>
              <a:ea typeface="Twentieth Century"/>
              <a:cs typeface="Twentieth Century"/>
              <a:sym typeface="Twentieth Century"/>
            </a:endParaRPr>
          </a:p>
        </p:txBody>
      </p:sp>
      <p:grpSp>
        <p:nvGrpSpPr>
          <p:cNvPr id="346" name="Google Shape;346;p9"/>
          <p:cNvGrpSpPr/>
          <p:nvPr/>
        </p:nvGrpSpPr>
        <p:grpSpPr>
          <a:xfrm>
            <a:off x="1700981" y="1392391"/>
            <a:ext cx="812415" cy="563102"/>
            <a:chOff x="3212828" y="3429412"/>
            <a:chExt cx="1248697" cy="839775"/>
          </a:xfrm>
        </p:grpSpPr>
        <p:grpSp>
          <p:nvGrpSpPr>
            <p:cNvPr id="347" name="Google Shape;347;p9"/>
            <p:cNvGrpSpPr/>
            <p:nvPr/>
          </p:nvGrpSpPr>
          <p:grpSpPr>
            <a:xfrm rot="10800000" flipH="1">
              <a:off x="3212828" y="3429412"/>
              <a:ext cx="1248697" cy="839775"/>
              <a:chOff x="2075" y="1642"/>
              <a:chExt cx="1615" cy="1691"/>
            </a:xfrm>
          </p:grpSpPr>
          <p:sp>
            <p:nvSpPr>
              <p:cNvPr id="348" name="Google Shape;348;p9"/>
              <p:cNvSpPr/>
              <p:nvPr/>
            </p:nvSpPr>
            <p:spPr>
              <a:xfrm>
                <a:off x="2075" y="1646"/>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49" name="Google Shape;349;p9"/>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50" name="Google Shape;350;p9"/>
              <p:cNvSpPr/>
              <p:nvPr/>
            </p:nvSpPr>
            <p:spPr>
              <a:xfrm>
                <a:off x="2253" y="1642"/>
                <a:ext cx="516" cy="169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51" name="Google Shape;351;p9"/>
              <p:cNvSpPr/>
              <p:nvPr/>
            </p:nvSpPr>
            <p:spPr>
              <a:xfrm>
                <a:off x="2254" y="1643"/>
                <a:ext cx="516" cy="169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52" name="Google Shape;352;p9"/>
              <p:cNvSpPr/>
              <p:nvPr/>
            </p:nvSpPr>
            <p:spPr>
              <a:xfrm>
                <a:off x="2334" y="1643"/>
                <a:ext cx="1097" cy="1690"/>
              </a:xfrm>
              <a:prstGeom prst="ellipse">
                <a:avLst/>
              </a:prstGeom>
              <a:gradFill>
                <a:gsLst>
                  <a:gs pos="0">
                    <a:srgbClr val="8BBD41"/>
                  </a:gs>
                  <a:gs pos="50000">
                    <a:schemeClr val="hlink"/>
                  </a:gs>
                  <a:gs pos="100000">
                    <a:srgbClr val="8BBD4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sp>
            <p:nvSpPr>
              <p:cNvPr id="353" name="Google Shape;353;p9"/>
              <p:cNvSpPr/>
              <p:nvPr/>
            </p:nvSpPr>
            <p:spPr>
              <a:xfrm>
                <a:off x="2337" y="1643"/>
                <a:ext cx="1096" cy="169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a:solidFill>
                    <a:srgbClr val="21FFFE"/>
                  </a:solidFill>
                  <a:latin typeface="Twentieth Century"/>
                  <a:ea typeface="Twentieth Century"/>
                  <a:cs typeface="Twentieth Century"/>
                  <a:sym typeface="Twentieth Century"/>
                </a:endParaRPr>
              </a:p>
            </p:txBody>
          </p:sp>
        </p:grpSp>
        <p:sp>
          <p:nvSpPr>
            <p:cNvPr id="354" name="Google Shape;354;p9"/>
            <p:cNvSpPr txBox="1"/>
            <p:nvPr/>
          </p:nvSpPr>
          <p:spPr>
            <a:xfrm>
              <a:off x="3620183" y="3558067"/>
              <a:ext cx="611049" cy="5966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000" b="1">
                  <a:solidFill>
                    <a:srgbClr val="21FFFE"/>
                  </a:solidFill>
                  <a:latin typeface="Twentieth Century"/>
                  <a:ea typeface="Twentieth Century"/>
                  <a:cs typeface="Twentieth Century"/>
                  <a:sym typeface="Twentieth Century"/>
                </a:rPr>
                <a:t>4</a:t>
              </a:r>
              <a:endParaRPr sz="2000" b="1">
                <a:solidFill>
                  <a:srgbClr val="21FFFE"/>
                </a:solidFill>
                <a:latin typeface="Twentieth Century"/>
                <a:ea typeface="Twentieth Century"/>
                <a:cs typeface="Twentieth Century"/>
                <a:sym typeface="Twentieth Century"/>
              </a:endParaRPr>
            </a:p>
          </p:txBody>
        </p:sp>
      </p:grpSp>
      <p:sp>
        <p:nvSpPr>
          <p:cNvPr id="355" name="Google Shape;355;p9"/>
          <p:cNvSpPr/>
          <p:nvPr/>
        </p:nvSpPr>
        <p:spPr>
          <a:xfrm>
            <a:off x="2513396" y="2004247"/>
            <a:ext cx="4350123" cy="1387046"/>
          </a:xfrm>
          <a:prstGeom prst="rect">
            <a:avLst/>
          </a:prstGeom>
          <a:solidFill>
            <a:srgbClr val="E6FFFE"/>
          </a:solid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vi-VN" sz="2000" b="1">
                <a:solidFill>
                  <a:srgbClr val="0000CC"/>
                </a:solidFill>
                <a:latin typeface="Twentieth Century"/>
                <a:ea typeface="Twentieth Century"/>
                <a:cs typeface="Twentieth Century"/>
                <a:sym typeface="Twentieth Century"/>
              </a:rPr>
              <a:t>Các loại kế hoạch tài chính cá nhân:</a:t>
            </a:r>
            <a:endParaRPr sz="2000" b="1">
              <a:solidFill>
                <a:srgbClr val="0000CC"/>
              </a:solidFill>
              <a:latin typeface="Twentieth Century"/>
              <a:ea typeface="Twentieth Century"/>
              <a:cs typeface="Twentieth Century"/>
              <a:sym typeface="Twentieth Century"/>
            </a:endParaRPr>
          </a:p>
          <a:p>
            <a:pPr marL="342900" marR="0" lvl="0" indent="-342900" algn="just" rtl="0">
              <a:lnSpc>
                <a:spcPct val="107000"/>
              </a:lnSpc>
              <a:spcBef>
                <a:spcPts val="0"/>
              </a:spcBef>
              <a:spcAft>
                <a:spcPts val="0"/>
              </a:spcAft>
              <a:buClr>
                <a:srgbClr val="0000CC"/>
              </a:buClr>
              <a:buSzPts val="2000"/>
              <a:buFont typeface="Arial"/>
              <a:buChar char="●"/>
            </a:pPr>
            <a:r>
              <a:rPr lang="vi-VN" sz="2000">
                <a:solidFill>
                  <a:srgbClr val="0000CC"/>
                </a:solidFill>
                <a:latin typeface="Times New Roman"/>
                <a:ea typeface="Times New Roman"/>
                <a:cs typeface="Times New Roman"/>
                <a:sym typeface="Times New Roman"/>
              </a:rPr>
              <a:t>Kế hoạch tài chính ngắn hạn.</a:t>
            </a:r>
            <a:endParaRPr sz="2000">
              <a:solidFill>
                <a:srgbClr val="0000CC"/>
              </a:solidFill>
              <a:latin typeface="Arial"/>
              <a:ea typeface="Arial"/>
              <a:cs typeface="Arial"/>
              <a:sym typeface="Arial"/>
            </a:endParaRPr>
          </a:p>
          <a:p>
            <a:pPr marL="342900" marR="0" lvl="0" indent="-342900" algn="just" rtl="0">
              <a:lnSpc>
                <a:spcPct val="107000"/>
              </a:lnSpc>
              <a:spcBef>
                <a:spcPts val="0"/>
              </a:spcBef>
              <a:spcAft>
                <a:spcPts val="0"/>
              </a:spcAft>
              <a:buClr>
                <a:srgbClr val="0000CC"/>
              </a:buClr>
              <a:buSzPts val="2000"/>
              <a:buFont typeface="Arial"/>
              <a:buChar char="●"/>
            </a:pPr>
            <a:r>
              <a:rPr lang="vi-VN" sz="2000">
                <a:solidFill>
                  <a:srgbClr val="0000CC"/>
                </a:solidFill>
                <a:latin typeface="Times New Roman"/>
                <a:ea typeface="Times New Roman"/>
                <a:cs typeface="Times New Roman"/>
                <a:sym typeface="Times New Roman"/>
              </a:rPr>
              <a:t>Kế hoạch tài chính trung hạn.</a:t>
            </a:r>
            <a:endParaRPr sz="2000">
              <a:solidFill>
                <a:srgbClr val="0000CC"/>
              </a:solidFill>
              <a:latin typeface="Arial"/>
              <a:ea typeface="Arial"/>
              <a:cs typeface="Arial"/>
              <a:sym typeface="Arial"/>
            </a:endParaRPr>
          </a:p>
          <a:p>
            <a:pPr marL="342900" marR="0" lvl="0" indent="-342900" algn="just" rtl="0">
              <a:lnSpc>
                <a:spcPct val="107000"/>
              </a:lnSpc>
              <a:spcBef>
                <a:spcPts val="0"/>
              </a:spcBef>
              <a:spcAft>
                <a:spcPts val="0"/>
              </a:spcAft>
              <a:buClr>
                <a:srgbClr val="0000CC"/>
              </a:buClr>
              <a:buSzPts val="2000"/>
              <a:buFont typeface="Arial"/>
              <a:buChar char="●"/>
            </a:pPr>
            <a:r>
              <a:rPr lang="vi-VN" sz="2000">
                <a:solidFill>
                  <a:srgbClr val="0000CC"/>
                </a:solidFill>
                <a:latin typeface="Times New Roman"/>
                <a:ea typeface="Times New Roman"/>
                <a:cs typeface="Times New Roman"/>
                <a:sym typeface="Times New Roman"/>
              </a:rPr>
              <a:t>Kế hoạch tài chính dài hạn.</a:t>
            </a:r>
            <a:endParaRPr sz="2000">
              <a:solidFill>
                <a:srgbClr val="0000CC"/>
              </a:solidFill>
              <a:latin typeface="Arial"/>
              <a:ea typeface="Arial"/>
              <a:cs typeface="Arial"/>
              <a:sym typeface="Arial"/>
            </a:endParaRPr>
          </a:p>
        </p:txBody>
      </p:sp>
      <p:sp>
        <p:nvSpPr>
          <p:cNvPr id="356" name="Google Shape;356;p9"/>
          <p:cNvSpPr/>
          <p:nvPr/>
        </p:nvSpPr>
        <p:spPr>
          <a:xfrm>
            <a:off x="1966010" y="3550343"/>
            <a:ext cx="8475407" cy="2704330"/>
          </a:xfrm>
          <a:prstGeom prst="rect">
            <a:avLst/>
          </a:prstGeom>
          <a:solidFill>
            <a:srgbClr val="FEEDD6"/>
          </a:solid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vi-VN" sz="2000" b="1">
                <a:solidFill>
                  <a:srgbClr val="0000CC"/>
                </a:solidFill>
                <a:latin typeface="Times New Roman"/>
                <a:ea typeface="Times New Roman"/>
                <a:cs typeface="Times New Roman"/>
                <a:sym typeface="Times New Roman"/>
              </a:rPr>
              <a:t>Cách xây dựng kế hoạch tài chính cá nhân của bạn Trang:</a:t>
            </a:r>
            <a:endParaRPr sz="2000" b="1">
              <a:solidFill>
                <a:srgbClr val="0000CC"/>
              </a:solidFill>
              <a:latin typeface="Arial"/>
              <a:ea typeface="Arial"/>
              <a:cs typeface="Arial"/>
              <a:sym typeface="Arial"/>
            </a:endParaRPr>
          </a:p>
          <a:p>
            <a:pPr marL="342900" marR="0" lvl="0" indent="-342900" algn="just" rtl="0">
              <a:lnSpc>
                <a:spcPct val="107000"/>
              </a:lnSpc>
              <a:spcBef>
                <a:spcPts val="0"/>
              </a:spcBef>
              <a:spcAft>
                <a:spcPts val="0"/>
              </a:spcAft>
              <a:buClr>
                <a:srgbClr val="0000CC"/>
              </a:buClr>
              <a:buSzPts val="2000"/>
              <a:buFont typeface="Arial"/>
              <a:buChar char="●"/>
            </a:pPr>
            <a:r>
              <a:rPr lang="vi-VN" sz="2000">
                <a:solidFill>
                  <a:srgbClr val="0000CC"/>
                </a:solidFill>
                <a:latin typeface="Times New Roman"/>
                <a:ea typeface="Times New Roman"/>
                <a:cs typeface="Times New Roman"/>
                <a:sym typeface="Times New Roman"/>
              </a:rPr>
              <a:t>Thời gian thực hiện kế hoạch: 6 tháng.</a:t>
            </a:r>
            <a:endParaRPr sz="2000">
              <a:solidFill>
                <a:srgbClr val="0000CC"/>
              </a:solidFill>
              <a:latin typeface="Arial"/>
              <a:ea typeface="Arial"/>
              <a:cs typeface="Arial"/>
              <a:sym typeface="Arial"/>
            </a:endParaRPr>
          </a:p>
          <a:p>
            <a:pPr marL="342900" marR="0" lvl="0" indent="-342900" algn="just" rtl="0">
              <a:lnSpc>
                <a:spcPct val="107000"/>
              </a:lnSpc>
              <a:spcBef>
                <a:spcPts val="0"/>
              </a:spcBef>
              <a:spcAft>
                <a:spcPts val="0"/>
              </a:spcAft>
              <a:buClr>
                <a:srgbClr val="0000CC"/>
              </a:buClr>
              <a:buSzPts val="2000"/>
              <a:buFont typeface="Arial"/>
              <a:buChar char="●"/>
            </a:pPr>
            <a:r>
              <a:rPr lang="vi-VN" sz="2000">
                <a:solidFill>
                  <a:srgbClr val="0000CC"/>
                </a:solidFill>
                <a:latin typeface="Times New Roman"/>
                <a:ea typeface="Times New Roman"/>
                <a:cs typeface="Times New Roman"/>
                <a:sym typeface="Times New Roman"/>
              </a:rPr>
              <a:t>Xác định loại kế hoạch: Kế hoạch tài chính.</a:t>
            </a:r>
            <a:endParaRPr sz="2000">
              <a:solidFill>
                <a:srgbClr val="0000CC"/>
              </a:solidFill>
              <a:latin typeface="Arial"/>
              <a:ea typeface="Arial"/>
              <a:cs typeface="Arial"/>
              <a:sym typeface="Arial"/>
            </a:endParaRPr>
          </a:p>
          <a:p>
            <a:pPr marL="342900" marR="0" lvl="0" indent="-342900" algn="just" rtl="0">
              <a:lnSpc>
                <a:spcPct val="107000"/>
              </a:lnSpc>
              <a:spcBef>
                <a:spcPts val="0"/>
              </a:spcBef>
              <a:spcAft>
                <a:spcPts val="0"/>
              </a:spcAft>
              <a:buClr>
                <a:srgbClr val="0000CC"/>
              </a:buClr>
              <a:buSzPts val="2000"/>
              <a:buFont typeface="Arial"/>
              <a:buChar char="●"/>
            </a:pPr>
            <a:r>
              <a:rPr lang="vi-VN" sz="2000">
                <a:solidFill>
                  <a:srgbClr val="0000CC"/>
                </a:solidFill>
                <a:latin typeface="Times New Roman"/>
                <a:ea typeface="Times New Roman"/>
                <a:cs typeface="Times New Roman"/>
                <a:sym typeface="Times New Roman"/>
              </a:rPr>
              <a:t>Mục tiêu kế hoạch: mua 1 chiếc máy tính phục vụ học tập, giá 5 triệu đồng.</a:t>
            </a:r>
            <a:endParaRPr sz="2000">
              <a:solidFill>
                <a:srgbClr val="0000CC"/>
              </a:solidFill>
              <a:latin typeface="Arial"/>
              <a:ea typeface="Arial"/>
              <a:cs typeface="Arial"/>
              <a:sym typeface="Arial"/>
            </a:endParaRPr>
          </a:p>
          <a:p>
            <a:pPr marL="342900" marR="0" lvl="0" indent="-342900" algn="just" rtl="0">
              <a:lnSpc>
                <a:spcPct val="107000"/>
              </a:lnSpc>
              <a:spcBef>
                <a:spcPts val="0"/>
              </a:spcBef>
              <a:spcAft>
                <a:spcPts val="0"/>
              </a:spcAft>
              <a:buClr>
                <a:srgbClr val="0000CC"/>
              </a:buClr>
              <a:buSzPts val="2000"/>
              <a:buFont typeface="Arial"/>
              <a:buChar char="●"/>
            </a:pPr>
            <a:r>
              <a:rPr lang="vi-VN" sz="2000">
                <a:solidFill>
                  <a:srgbClr val="0000CC"/>
                </a:solidFill>
                <a:latin typeface="Times New Roman"/>
                <a:ea typeface="Times New Roman"/>
                <a:cs typeface="Times New Roman"/>
                <a:sym typeface="Times New Roman"/>
              </a:rPr>
              <a:t>Cách thực hiện kế hoạch:</a:t>
            </a:r>
            <a:endParaRPr sz="2000">
              <a:solidFill>
                <a:srgbClr val="0000CC"/>
              </a:solidFill>
              <a:latin typeface="Arial"/>
              <a:ea typeface="Arial"/>
              <a:cs typeface="Arial"/>
              <a:sym typeface="Arial"/>
            </a:endParaRPr>
          </a:p>
          <a:p>
            <a:pPr marL="1139825" marR="0" lvl="0" indent="-342900" algn="just" rtl="0">
              <a:lnSpc>
                <a:spcPct val="107000"/>
              </a:lnSpc>
              <a:spcBef>
                <a:spcPts val="0"/>
              </a:spcBef>
              <a:spcAft>
                <a:spcPts val="0"/>
              </a:spcAft>
              <a:buClr>
                <a:srgbClr val="0000CC"/>
              </a:buClr>
              <a:buSzPts val="2000"/>
              <a:buFont typeface="Noto Sans Symbols"/>
              <a:buChar char="⮚"/>
            </a:pPr>
            <a:r>
              <a:rPr lang="vi-VN" sz="2000">
                <a:solidFill>
                  <a:srgbClr val="0000CC"/>
                </a:solidFill>
                <a:latin typeface="Times New Roman"/>
                <a:ea typeface="Times New Roman"/>
                <a:cs typeface="Times New Roman"/>
                <a:sym typeface="Times New Roman"/>
              </a:rPr>
              <a:t>Làm rau mầm, nước giải khát, đồ thủ công,... để bán.</a:t>
            </a:r>
            <a:endParaRPr sz="2000">
              <a:solidFill>
                <a:srgbClr val="0000CC"/>
              </a:solidFill>
              <a:latin typeface="Arial"/>
              <a:ea typeface="Arial"/>
              <a:cs typeface="Arial"/>
              <a:sym typeface="Arial"/>
            </a:endParaRPr>
          </a:p>
          <a:p>
            <a:pPr marL="1139825" marR="0" lvl="0" indent="-342900" algn="just" rtl="0">
              <a:lnSpc>
                <a:spcPct val="107000"/>
              </a:lnSpc>
              <a:spcBef>
                <a:spcPts val="0"/>
              </a:spcBef>
              <a:spcAft>
                <a:spcPts val="0"/>
              </a:spcAft>
              <a:buClr>
                <a:srgbClr val="0000CC"/>
              </a:buClr>
              <a:buSzPts val="2000"/>
              <a:buFont typeface="Noto Sans Symbols"/>
              <a:buChar char="⮚"/>
            </a:pPr>
            <a:r>
              <a:rPr lang="vi-VN" sz="2000">
                <a:solidFill>
                  <a:srgbClr val="0000CC"/>
                </a:solidFill>
                <a:latin typeface="Times New Roman"/>
                <a:ea typeface="Times New Roman"/>
                <a:cs typeface="Times New Roman"/>
                <a:sym typeface="Times New Roman"/>
              </a:rPr>
              <a:t>Thu gom giấy báo cũ, vỏ chai,....để bán.</a:t>
            </a:r>
            <a:endParaRPr sz="2000">
              <a:solidFill>
                <a:srgbClr val="0000CC"/>
              </a:solidFill>
              <a:latin typeface="Arial"/>
              <a:ea typeface="Arial"/>
              <a:cs typeface="Arial"/>
              <a:sym typeface="Arial"/>
            </a:endParaRPr>
          </a:p>
          <a:p>
            <a:pPr marL="1139825" marR="0" lvl="0" indent="-342900" algn="just" rtl="0">
              <a:lnSpc>
                <a:spcPct val="107000"/>
              </a:lnSpc>
              <a:spcBef>
                <a:spcPts val="0"/>
              </a:spcBef>
              <a:spcAft>
                <a:spcPts val="0"/>
              </a:spcAft>
              <a:buClr>
                <a:srgbClr val="0000CC"/>
              </a:buClr>
              <a:buSzPts val="2000"/>
              <a:buFont typeface="Noto Sans Symbols"/>
              <a:buChar char="⮚"/>
            </a:pPr>
            <a:r>
              <a:rPr lang="vi-VN" sz="2000">
                <a:solidFill>
                  <a:srgbClr val="0000CC"/>
                </a:solidFill>
                <a:latin typeface="Times New Roman"/>
                <a:ea typeface="Times New Roman"/>
                <a:cs typeface="Times New Roman"/>
                <a:sym typeface="Times New Roman"/>
              </a:rPr>
              <a:t>Tiết kiệm tiền tiêu vặt trong vòng 6 tháng.</a:t>
            </a:r>
            <a:endParaRPr sz="2000">
              <a:solidFill>
                <a:srgbClr val="0000C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Vòng tròn">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Widescreen</PresentationFormat>
  <Paragraphs>92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Noto Sans Symbols</vt:lpstr>
      <vt:lpstr>Times New Roman</vt:lpstr>
      <vt:lpstr>Twentieth Century</vt:lpstr>
      <vt:lpstr>Vòng tròn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Bách Sa</dc:creator>
  <cp:lastModifiedBy>Admin</cp:lastModifiedBy>
  <cp:revision>1</cp:revision>
  <dcterms:created xsi:type="dcterms:W3CDTF">2022-08-27T06:19:11Z</dcterms:created>
  <dcterms:modified xsi:type="dcterms:W3CDTF">2025-10-03T09:52:28Z</dcterms:modified>
</cp:coreProperties>
</file>