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256" r:id="rId4"/>
    <p:sldId id="257" r:id="rId5"/>
    <p:sldId id="258" r:id="rId6"/>
    <p:sldId id="261" r:id="rId7"/>
    <p:sldId id="259" r:id="rId8"/>
    <p:sldId id="262" r:id="rId9"/>
    <p:sldId id="260" r:id="rId10"/>
    <p:sldId id="263" r:id="rId11"/>
    <p:sldId id="264" r:id="rId12"/>
    <p:sldId id="265" r:id="rId13"/>
    <p:sldId id="268" r:id="rId14"/>
    <p:sldId id="276" r:id="rId15"/>
    <p:sldId id="266" r:id="rId16"/>
    <p:sldId id="271" r:id="rId17"/>
    <p:sldId id="269" r:id="rId18"/>
    <p:sldId id="272" r:id="rId19"/>
    <p:sldId id="270" r:id="rId20"/>
    <p:sldId id="267" r:id="rId21"/>
    <p:sldId id="273" r:id="rId22"/>
    <p:sldId id="275" r:id="rId23"/>
    <p:sldId id="274" r:id="rId24"/>
    <p:sldId id="277" r:id="rId25"/>
    <p:sldId id="278" r:id="rId26"/>
    <p:sldId id="280" r:id="rId27"/>
    <p:sldId id="279" r:id="rId28"/>
    <p:sldId id="283" r:id="rId29"/>
    <p:sldId id="284" r:id="rId30"/>
    <p:sldId id="285" r:id="rId31"/>
    <p:sldId id="282" r:id="rId32"/>
    <p:sldId id="281" r:id="rId33"/>
    <p:sldId id="287" r:id="rId34"/>
    <p:sldId id="286" r:id="rId35"/>
    <p:sldId id="288" r:id="rId36"/>
    <p:sldId id="292" r:id="rId37"/>
    <p:sldId id="291" r:id="rId38"/>
    <p:sldId id="290" r:id="rId39"/>
    <p:sldId id="289" r:id="rId40"/>
    <p:sldId id="295" r:id="rId41"/>
    <p:sldId id="294" r:id="rId42"/>
    <p:sldId id="293" r:id="rId43"/>
    <p:sldId id="296"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CCE"/>
    <a:srgbClr val="D5D3C5"/>
    <a:srgbClr val="D6D4C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emf"/><Relationship Id="rId1" Type="http://schemas.openxmlformats.org/officeDocument/2006/relationships/image" Target="../media/image108.e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image" Target="../media/image13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emf"/><Relationship Id="rId5" Type="http://schemas.openxmlformats.org/officeDocument/2006/relationships/image" Target="../media/image151.wmf"/><Relationship Id="rId4" Type="http://schemas.openxmlformats.org/officeDocument/2006/relationships/image" Target="../media/image1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image" Target="../media/image162.emf"/><Relationship Id="rId1" Type="http://schemas.openxmlformats.org/officeDocument/2006/relationships/image" Target="../media/image161.emf"/><Relationship Id="rId4" Type="http://schemas.openxmlformats.org/officeDocument/2006/relationships/image" Target="../media/image16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78.wmf"/><Relationship Id="rId1" Type="http://schemas.openxmlformats.org/officeDocument/2006/relationships/image" Target="../media/image1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image" Target="../media/image187.emf"/><Relationship Id="rId1" Type="http://schemas.openxmlformats.org/officeDocument/2006/relationships/image" Target="../media/image186.emf"/><Relationship Id="rId6" Type="http://schemas.openxmlformats.org/officeDocument/2006/relationships/image" Target="../media/image191.wmf"/><Relationship Id="rId5" Type="http://schemas.openxmlformats.org/officeDocument/2006/relationships/image" Target="../media/image190.emf"/><Relationship Id="rId4" Type="http://schemas.openxmlformats.org/officeDocument/2006/relationships/image" Target="../media/image18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image" Target="../media/image198.emf"/><Relationship Id="rId4" Type="http://schemas.openxmlformats.org/officeDocument/2006/relationships/image" Target="../media/image20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image" Target="../media/image20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13.emf"/><Relationship Id="rId3" Type="http://schemas.openxmlformats.org/officeDocument/2006/relationships/image" Target="../media/image208.emf"/><Relationship Id="rId7" Type="http://schemas.openxmlformats.org/officeDocument/2006/relationships/image" Target="../media/image212.e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emf"/><Relationship Id="rId5" Type="http://schemas.openxmlformats.org/officeDocument/2006/relationships/image" Target="../media/image210.emf"/><Relationship Id="rId4" Type="http://schemas.openxmlformats.org/officeDocument/2006/relationships/image" Target="../media/image209.emf"/><Relationship Id="rId9" Type="http://schemas.openxmlformats.org/officeDocument/2006/relationships/image" Target="../media/image2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e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A73DA-049F-47C9-BD65-5B63CE3DCB40}"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AC0C7-9181-4C1B-9F5B-DDF902207191}" type="slidenum">
              <a:rPr lang="en-US" smtClean="0"/>
              <a:t>‹#›</a:t>
            </a:fld>
            <a:endParaRPr lang="en-US"/>
          </a:p>
        </p:txBody>
      </p:sp>
    </p:spTree>
    <p:extLst>
      <p:ext uri="{BB962C8B-B14F-4D97-AF65-F5344CB8AC3E}">
        <p14:creationId xmlns:p14="http://schemas.microsoft.com/office/powerpoint/2010/main" val="59388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06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57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23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70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82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614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2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29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3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6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75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18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889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56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666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698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345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720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89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985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811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22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52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60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07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407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875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989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954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35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115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9907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57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716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8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66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75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57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40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01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C73D-95F2-436B-9F4D-244AF8492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1DB8E-E0C6-45F4-BB1D-34E3DAFBE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38BB2C-682E-49F7-BC20-6E275751F161}"/>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5" name="Footer Placeholder 4">
            <a:extLst>
              <a:ext uri="{FF2B5EF4-FFF2-40B4-BE49-F238E27FC236}">
                <a16:creationId xmlns:a16="http://schemas.microsoft.com/office/drawing/2014/main" id="{0FAC84DB-CB99-4AFA-8838-5CAA13D91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228B5-721F-4546-91E5-F41D914C6CA6}"/>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233917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D5EF-7BA1-4217-9F25-5DEED351E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4D3137-EFBD-4904-B261-EFAD5418B6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94A3B-2AB4-4F56-AA06-A32A918C796B}"/>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5" name="Footer Placeholder 4">
            <a:extLst>
              <a:ext uri="{FF2B5EF4-FFF2-40B4-BE49-F238E27FC236}">
                <a16:creationId xmlns:a16="http://schemas.microsoft.com/office/drawing/2014/main" id="{72970AE9-CDB5-486C-BF79-707988AFD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7721F-353E-4B2B-B36D-A4D62CC730D6}"/>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2772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95EA0-B9F0-471E-8B42-7648571FBD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ACEC4D-F4D8-42DE-8609-72A8DC2195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5CBD2-B4BC-422F-9C70-D949D4347C99}"/>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5" name="Footer Placeholder 4">
            <a:extLst>
              <a:ext uri="{FF2B5EF4-FFF2-40B4-BE49-F238E27FC236}">
                <a16:creationId xmlns:a16="http://schemas.microsoft.com/office/drawing/2014/main" id="{5C53B3D9-B50C-4B34-89F5-55BB4A004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4A307-8089-4908-BF45-D75064A88FD9}"/>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106172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28445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9783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8119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2165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19684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008840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08776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1155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D8FD-2A9C-491D-AF27-1B5B8C50A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A56C3-6E87-4140-9629-74AA8B3439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716B3-35A9-4095-BC5B-EA2807049A59}"/>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5" name="Footer Placeholder 4">
            <a:extLst>
              <a:ext uri="{FF2B5EF4-FFF2-40B4-BE49-F238E27FC236}">
                <a16:creationId xmlns:a16="http://schemas.microsoft.com/office/drawing/2014/main" id="{B0322C32-AB75-4D33-A901-418DDBACB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370E6-B9CA-430E-BD20-47E324096141}"/>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29213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504700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867990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0210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62929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869833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928357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05009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09310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420872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04155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E118-B677-4EE9-BBF6-721F65C927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D5955-77D8-4148-B141-005743DFC7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86E95A-F362-45CA-9529-C31D767B6CCA}"/>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5" name="Footer Placeholder 4">
            <a:extLst>
              <a:ext uri="{FF2B5EF4-FFF2-40B4-BE49-F238E27FC236}">
                <a16:creationId xmlns:a16="http://schemas.microsoft.com/office/drawing/2014/main" id="{FB4FFF59-ED3D-48F7-BEBF-1A71B6247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E276F-F863-4BD7-B09A-64C08229BFEC}"/>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1236006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260787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929798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530221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95820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1623-5DA6-41D3-A2E0-B2E8285CF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3CAEA-429A-47F6-8AAB-6B070B5A5E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0A807-3903-4782-9626-616A4569A3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EE9C60-4CFA-471F-92E7-109CE2B7E95F}"/>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6" name="Footer Placeholder 5">
            <a:extLst>
              <a:ext uri="{FF2B5EF4-FFF2-40B4-BE49-F238E27FC236}">
                <a16:creationId xmlns:a16="http://schemas.microsoft.com/office/drawing/2014/main" id="{090669B6-3B5D-477D-AFAA-E8EBEBC8D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3A3AE-AF28-4E2B-BDBB-22AC8463D3C3}"/>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90350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711-5062-49D4-BAC5-6112227935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C1476-5FF9-44F9-8385-B91A9EE3A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B55D09-81E0-41A8-8200-38D469FC7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0E8D9-4018-4CB7-84A2-153DA8663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FF971-33DB-4544-9D17-D898345BA6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16A07C-9ABE-40F6-833E-E252F6482946}"/>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8" name="Footer Placeholder 7">
            <a:extLst>
              <a:ext uri="{FF2B5EF4-FFF2-40B4-BE49-F238E27FC236}">
                <a16:creationId xmlns:a16="http://schemas.microsoft.com/office/drawing/2014/main" id="{36C985F8-B452-453D-B5CE-CF746D311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64E372-46C0-45D0-A5A9-AE539589E6D1}"/>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127417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F881-ED95-46F5-8CDF-4A96D3404E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505EDA-159D-4A66-8256-A3F672EEFA41}"/>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4" name="Footer Placeholder 3">
            <a:extLst>
              <a:ext uri="{FF2B5EF4-FFF2-40B4-BE49-F238E27FC236}">
                <a16:creationId xmlns:a16="http://schemas.microsoft.com/office/drawing/2014/main" id="{21A1146D-ED28-423F-ABE4-E2B067CF26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4BBA7-C2DB-42CE-AC26-9C115DFFDEBD}"/>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62958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75CD0-FBE2-4FF0-A728-478323A6C801}"/>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3" name="Footer Placeholder 2">
            <a:extLst>
              <a:ext uri="{FF2B5EF4-FFF2-40B4-BE49-F238E27FC236}">
                <a16:creationId xmlns:a16="http://schemas.microsoft.com/office/drawing/2014/main" id="{80714298-A307-4979-8A3E-CF0AB3C59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6E4924-4EE8-4216-9F2C-17430BF1F871}"/>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111127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B9FE-CF69-4B53-88F8-DFB9214C0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B1B9D8-CCD3-4CDF-AF51-6BC1BA894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0CA1F-C19C-46A0-BE6D-9BA6071E1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B09147-CC5F-4780-BCA7-147EE9ECAFCB}"/>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6" name="Footer Placeholder 5">
            <a:extLst>
              <a:ext uri="{FF2B5EF4-FFF2-40B4-BE49-F238E27FC236}">
                <a16:creationId xmlns:a16="http://schemas.microsoft.com/office/drawing/2014/main" id="{61CA0A24-B183-4B0A-A23A-5376C8326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16057-EF49-4554-8FD5-79A7CF73E104}"/>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209625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40BE-4A2E-47DA-8ED7-778E5E417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EE36E3-3AC9-45F9-9097-324940DF2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71320-8005-4466-930C-AFAB93B5D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A1AB17-1890-4E0A-8632-E52B9A32DEED}"/>
              </a:ext>
            </a:extLst>
          </p:cNvPr>
          <p:cNvSpPr>
            <a:spLocks noGrp="1"/>
          </p:cNvSpPr>
          <p:nvPr>
            <p:ph type="dt" sz="half" idx="10"/>
          </p:nvPr>
        </p:nvSpPr>
        <p:spPr/>
        <p:txBody>
          <a:bodyPr/>
          <a:lstStyle/>
          <a:p>
            <a:fld id="{F71A2DCA-AFEF-41E1-99B8-2FD9D04A1FD9}" type="datetimeFigureOut">
              <a:rPr lang="en-US" smtClean="0"/>
              <a:t>8/26/2024</a:t>
            </a:fld>
            <a:endParaRPr lang="en-US"/>
          </a:p>
        </p:txBody>
      </p:sp>
      <p:sp>
        <p:nvSpPr>
          <p:cNvPr id="6" name="Footer Placeholder 5">
            <a:extLst>
              <a:ext uri="{FF2B5EF4-FFF2-40B4-BE49-F238E27FC236}">
                <a16:creationId xmlns:a16="http://schemas.microsoft.com/office/drawing/2014/main" id="{62CB7CC4-FF9E-495E-8D9C-D41F0C300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31C7D-C83E-4F27-B9B7-AD02BEE9C7B9}"/>
              </a:ext>
            </a:extLst>
          </p:cNvPr>
          <p:cNvSpPr>
            <a:spLocks noGrp="1"/>
          </p:cNvSpPr>
          <p:nvPr>
            <p:ph type="sldNum" sz="quarter" idx="12"/>
          </p:nvPr>
        </p:nvSpPr>
        <p:spPr/>
        <p:txBody>
          <a:bodyPr/>
          <a:lstStyle/>
          <a:p>
            <a:fld id="{98648666-E3D3-4118-9CA8-F3B9E8C2047D}" type="slidenum">
              <a:rPr lang="en-US" smtClean="0"/>
              <a:t>‹#›</a:t>
            </a:fld>
            <a:endParaRPr lang="en-US"/>
          </a:p>
        </p:txBody>
      </p:sp>
    </p:spTree>
    <p:extLst>
      <p:ext uri="{BB962C8B-B14F-4D97-AF65-F5344CB8AC3E}">
        <p14:creationId xmlns:p14="http://schemas.microsoft.com/office/powerpoint/2010/main" val="197927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D8CC7-2479-452E-B2A6-6F54A65D9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B34751-82EC-4F48-B831-765A2B675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5B8A5-9A38-4FF8-823E-70BB5DE5A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A2DCA-AFEF-41E1-99B8-2FD9D04A1FD9}" type="datetimeFigureOut">
              <a:rPr lang="en-US" smtClean="0"/>
              <a:t>8/26/2024</a:t>
            </a:fld>
            <a:endParaRPr lang="en-US"/>
          </a:p>
        </p:txBody>
      </p:sp>
      <p:sp>
        <p:nvSpPr>
          <p:cNvPr id="5" name="Footer Placeholder 4">
            <a:extLst>
              <a:ext uri="{FF2B5EF4-FFF2-40B4-BE49-F238E27FC236}">
                <a16:creationId xmlns:a16="http://schemas.microsoft.com/office/drawing/2014/main" id="{EEED4F9E-426C-4356-9987-93E40F55F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ED6B3E-C55F-455F-99C1-C8FD35BC6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48666-E3D3-4118-9CA8-F3B9E8C2047D}" type="slidenum">
              <a:rPr lang="en-US" smtClean="0"/>
              <a:t>‹#›</a:t>
            </a:fld>
            <a:endParaRPr lang="en-US"/>
          </a:p>
        </p:txBody>
      </p:sp>
    </p:spTree>
    <p:extLst>
      <p:ext uri="{BB962C8B-B14F-4D97-AF65-F5344CB8AC3E}">
        <p14:creationId xmlns:p14="http://schemas.microsoft.com/office/powerpoint/2010/main" val="117273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F611894-28B8-4005-BA35-73238799DD5F}" type="datetimeFigureOut">
              <a:rPr lang="en-US" smtClean="0"/>
              <a:t>8/26/2024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3104610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1"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8/26/2024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3303326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52.png"/><Relationship Id="rId3" Type="http://schemas.openxmlformats.org/officeDocument/2006/relationships/notesSlide" Target="../notesSlides/notesSlide8.xml"/><Relationship Id="rId7" Type="http://schemas.openxmlformats.org/officeDocument/2006/relationships/image" Target="../media/image47.emf"/><Relationship Id="rId12" Type="http://schemas.openxmlformats.org/officeDocument/2006/relationships/image" Target="../media/image57.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51.png"/><Relationship Id="rId5" Type="http://schemas.openxmlformats.org/officeDocument/2006/relationships/image" Target="../media/image46.wmf"/><Relationship Id="rId10" Type="http://schemas.openxmlformats.org/officeDocument/2006/relationships/image" Target="../media/image50.png"/><Relationship Id="rId4" Type="http://schemas.openxmlformats.org/officeDocument/2006/relationships/oleObject" Target="../embeddings/oleObject9.bin"/><Relationship Id="rId9" Type="http://schemas.openxmlformats.org/officeDocument/2006/relationships/image" Target="../media/image48.wmf"/></Relationships>
</file>

<file path=ppt/slides/_rels/slide1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9.xml"/><Relationship Id="rId7" Type="http://schemas.openxmlformats.org/officeDocument/2006/relationships/oleObject" Target="../embeddings/oleObject12.bin"/><Relationship Id="rId12"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63.png"/><Relationship Id="rId11" Type="http://schemas.openxmlformats.org/officeDocument/2006/relationships/image" Target="../media/image64.png"/><Relationship Id="rId5" Type="http://schemas.openxmlformats.org/officeDocument/2006/relationships/image" Target="../media/image55.png"/><Relationship Id="rId10" Type="http://schemas.openxmlformats.org/officeDocument/2006/relationships/image" Target="../media/image54.wmf"/><Relationship Id="rId4" Type="http://schemas.openxmlformats.org/officeDocument/2006/relationships/image" Target="../media/image61.png"/><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2.png"/><Relationship Id="rId3" Type="http://schemas.openxmlformats.org/officeDocument/2006/relationships/notesSlide" Target="../notesSlides/notesSlide10.xml"/><Relationship Id="rId7" Type="http://schemas.openxmlformats.org/officeDocument/2006/relationships/image" Target="../media/image56.wmf"/><Relationship Id="rId12" Type="http://schemas.openxmlformats.org/officeDocument/2006/relationships/image" Target="../media/image58.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59.png"/><Relationship Id="rId10" Type="http://schemas.openxmlformats.org/officeDocument/2006/relationships/image" Target="../media/image57.wmf"/><Relationship Id="rId4" Type="http://schemas.openxmlformats.org/officeDocument/2006/relationships/image" Target="../media/image10.png"/><Relationship Id="rId9"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image" Target="../media/image73.wmf"/><Relationship Id="rId3" Type="http://schemas.openxmlformats.org/officeDocument/2006/relationships/notesSlide" Target="../notesSlides/notesSlide12.xml"/><Relationship Id="rId7" Type="http://schemas.openxmlformats.org/officeDocument/2006/relationships/oleObject" Target="../embeddings/oleObject17.bin"/><Relationship Id="rId12"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76.png"/><Relationship Id="rId11" Type="http://schemas.openxmlformats.org/officeDocument/2006/relationships/image" Target="../media/image73.wmf"/><Relationship Id="rId5" Type="http://schemas.openxmlformats.org/officeDocument/2006/relationships/image" Target="../media/image75.png"/><Relationship Id="rId10" Type="http://schemas.openxmlformats.org/officeDocument/2006/relationships/oleObject" Target="../embeddings/oleObject18.bin"/><Relationship Id="rId4" Type="http://schemas.openxmlformats.org/officeDocument/2006/relationships/image" Target="../media/image74.png"/><Relationship Id="rId9" Type="http://schemas.openxmlformats.org/officeDocument/2006/relationships/image" Target="../media/image77.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oleObject" Target="../embeddings/oleObject20.bin"/><Relationship Id="rId3" Type="http://schemas.openxmlformats.org/officeDocument/2006/relationships/notesSlide" Target="../notesSlides/notesSlide13.xml"/><Relationship Id="rId7" Type="http://schemas.openxmlformats.org/officeDocument/2006/relationships/image" Target="../media/image20.png"/><Relationship Id="rId12" Type="http://schemas.openxmlformats.org/officeDocument/2006/relationships/image" Target="../media/image85.png"/><Relationship Id="rId2" Type="http://schemas.openxmlformats.org/officeDocument/2006/relationships/slideLayout" Target="../slideLayouts/slideLayout13.xml"/><Relationship Id="rId16" Type="http://schemas.openxmlformats.org/officeDocument/2006/relationships/image" Target="../media/image78.wmf"/><Relationship Id="rId1" Type="http://schemas.openxmlformats.org/officeDocument/2006/relationships/vmlDrawing" Target="../drawings/vmlDrawing9.vml"/><Relationship Id="rId6" Type="http://schemas.openxmlformats.org/officeDocument/2006/relationships/image" Target="../media/image51.png"/><Relationship Id="rId11" Type="http://schemas.openxmlformats.org/officeDocument/2006/relationships/image" Target="../media/image84.png"/><Relationship Id="rId5" Type="http://schemas.openxmlformats.org/officeDocument/2006/relationships/image" Target="../media/image82.png"/><Relationship Id="rId15" Type="http://schemas.openxmlformats.org/officeDocument/2006/relationships/oleObject" Target="../embeddings/oleObject21.bin"/><Relationship Id="rId10" Type="http://schemas.openxmlformats.org/officeDocument/2006/relationships/image" Target="../media/image76.wmf"/><Relationship Id="rId4" Type="http://schemas.openxmlformats.org/officeDocument/2006/relationships/image" Target="../media/image79.png"/><Relationship Id="rId9" Type="http://schemas.openxmlformats.org/officeDocument/2006/relationships/oleObject" Target="../embeddings/oleObject19.bin"/><Relationship Id="rId14" Type="http://schemas.openxmlformats.org/officeDocument/2006/relationships/image" Target="../media/image77.wmf"/></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94.png"/><Relationship Id="rId12" Type="http://schemas.openxmlformats.org/officeDocument/2006/relationships/image" Target="../media/image98.png"/><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93.png"/><Relationship Id="rId11" Type="http://schemas.openxmlformats.org/officeDocument/2006/relationships/image" Target="../media/image97.png"/><Relationship Id="rId5" Type="http://schemas.openxmlformats.org/officeDocument/2006/relationships/image" Target="../media/image92.png"/><Relationship Id="rId10" Type="http://schemas.openxmlformats.org/officeDocument/2006/relationships/image" Target="../media/image96.png"/><Relationship Id="rId4" Type="http://schemas.openxmlformats.org/officeDocument/2006/relationships/image" Target="../media/image91.png"/><Relationship Id="rId9" Type="http://schemas.openxmlformats.org/officeDocument/2006/relationships/image" Target="../media/image95.png"/><Relationship Id="rId14" Type="http://schemas.openxmlformats.org/officeDocument/2006/relationships/image" Target="../media/image88.wmf"/></Relationships>
</file>

<file path=ppt/slides/_rels/slide1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03.wmf"/><Relationship Id="rId18" Type="http://schemas.openxmlformats.org/officeDocument/2006/relationships/image" Target="../media/image104.wmf"/><Relationship Id="rId3" Type="http://schemas.openxmlformats.org/officeDocument/2006/relationships/notesSlide" Target="../notesSlides/notesSlide17.xml"/><Relationship Id="rId21" Type="http://schemas.openxmlformats.org/officeDocument/2006/relationships/image" Target="../media/image105.emf"/><Relationship Id="rId7" Type="http://schemas.openxmlformats.org/officeDocument/2006/relationships/image" Target="../media/image112.png"/><Relationship Id="rId12" Type="http://schemas.openxmlformats.org/officeDocument/2006/relationships/oleObject" Target="../embeddings/oleObject24.bin"/><Relationship Id="rId17" Type="http://schemas.openxmlformats.org/officeDocument/2006/relationships/oleObject" Target="../embeddings/oleObject25.bin"/><Relationship Id="rId2" Type="http://schemas.openxmlformats.org/officeDocument/2006/relationships/slideLayout" Target="../slideLayouts/slideLayout13.xml"/><Relationship Id="rId16" Type="http://schemas.openxmlformats.org/officeDocument/2006/relationships/image" Target="../media/image114.png"/><Relationship Id="rId20" Type="http://schemas.openxmlformats.org/officeDocument/2006/relationships/oleObject" Target="../embeddings/oleObject26.bin"/><Relationship Id="rId1" Type="http://schemas.openxmlformats.org/officeDocument/2006/relationships/vmlDrawing" Target="../drawings/vmlDrawing11.vml"/><Relationship Id="rId6" Type="http://schemas.openxmlformats.org/officeDocument/2006/relationships/image" Target="../media/image111.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03.wmf"/><Relationship Id="rId10" Type="http://schemas.openxmlformats.org/officeDocument/2006/relationships/image" Target="../media/image20.png"/><Relationship Id="rId19" Type="http://schemas.openxmlformats.org/officeDocument/2006/relationships/image" Target="../media/image97.png"/><Relationship Id="rId4" Type="http://schemas.openxmlformats.org/officeDocument/2006/relationships/image" Target="../media/image106.png"/><Relationship Id="rId9" Type="http://schemas.openxmlformats.org/officeDocument/2006/relationships/image" Target="../media/image102.wmf"/><Relationship Id="rId1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110.wmf"/><Relationship Id="rId18" Type="http://schemas.openxmlformats.org/officeDocument/2006/relationships/oleObject" Target="../embeddings/oleObject32.bin"/><Relationship Id="rId3" Type="http://schemas.openxmlformats.org/officeDocument/2006/relationships/notesSlide" Target="../notesSlides/notesSlide18.xml"/><Relationship Id="rId7" Type="http://schemas.openxmlformats.org/officeDocument/2006/relationships/image" Target="../media/image97.png"/><Relationship Id="rId12" Type="http://schemas.openxmlformats.org/officeDocument/2006/relationships/oleObject" Target="../embeddings/oleObject29.bin"/><Relationship Id="rId17" Type="http://schemas.openxmlformats.org/officeDocument/2006/relationships/image" Target="../media/image112.wmf"/><Relationship Id="rId2" Type="http://schemas.openxmlformats.org/officeDocument/2006/relationships/slideLayout" Target="../slideLayouts/slideLayout13.xml"/><Relationship Id="rId16" Type="http://schemas.openxmlformats.org/officeDocument/2006/relationships/oleObject" Target="../embeddings/oleObject31.bin"/><Relationship Id="rId1" Type="http://schemas.openxmlformats.org/officeDocument/2006/relationships/vmlDrawing" Target="../drawings/vmlDrawing12.vml"/><Relationship Id="rId6" Type="http://schemas.openxmlformats.org/officeDocument/2006/relationships/image" Target="../media/image117.png"/><Relationship Id="rId11" Type="http://schemas.openxmlformats.org/officeDocument/2006/relationships/image" Target="../media/image109.emf"/><Relationship Id="rId5" Type="http://schemas.openxmlformats.org/officeDocument/2006/relationships/image" Target="../media/image116.png"/><Relationship Id="rId15" Type="http://schemas.openxmlformats.org/officeDocument/2006/relationships/image" Target="../media/image111.wmf"/><Relationship Id="rId10" Type="http://schemas.openxmlformats.org/officeDocument/2006/relationships/oleObject" Target="../embeddings/oleObject28.bin"/><Relationship Id="rId19" Type="http://schemas.openxmlformats.org/officeDocument/2006/relationships/image" Target="../media/image113.wmf"/><Relationship Id="rId4" Type="http://schemas.openxmlformats.org/officeDocument/2006/relationships/image" Target="../media/image115.png"/><Relationship Id="rId9" Type="http://schemas.openxmlformats.org/officeDocument/2006/relationships/image" Target="../media/image108.emf"/><Relationship Id="rId1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119.wmf"/><Relationship Id="rId3" Type="http://schemas.openxmlformats.org/officeDocument/2006/relationships/notesSlide" Target="../notesSlides/notesSlide19.xml"/><Relationship Id="rId7" Type="http://schemas.openxmlformats.org/officeDocument/2006/relationships/image" Target="../media/image129.png"/><Relationship Id="rId12" Type="http://schemas.openxmlformats.org/officeDocument/2006/relationships/oleObject" Target="../embeddings/oleObject34.bin"/><Relationship Id="rId2" Type="http://schemas.openxmlformats.org/officeDocument/2006/relationships/slideLayout" Target="../slideLayouts/slideLayout13.xml"/><Relationship Id="rId16" Type="http://schemas.openxmlformats.org/officeDocument/2006/relationships/image" Target="../media/image122.png"/><Relationship Id="rId1" Type="http://schemas.openxmlformats.org/officeDocument/2006/relationships/vmlDrawing" Target="../drawings/vmlDrawing13.vml"/><Relationship Id="rId6" Type="http://schemas.openxmlformats.org/officeDocument/2006/relationships/image" Target="../media/image128.png"/><Relationship Id="rId11" Type="http://schemas.openxmlformats.org/officeDocument/2006/relationships/image" Target="../media/image130.png"/><Relationship Id="rId5" Type="http://schemas.openxmlformats.org/officeDocument/2006/relationships/image" Target="../media/image121.png"/><Relationship Id="rId15" Type="http://schemas.openxmlformats.org/officeDocument/2006/relationships/image" Target="../media/image119.wmf"/><Relationship Id="rId10" Type="http://schemas.openxmlformats.org/officeDocument/2006/relationships/image" Target="../media/image97.png"/><Relationship Id="rId4" Type="http://schemas.openxmlformats.org/officeDocument/2006/relationships/image" Target="../media/image120.png"/><Relationship Id="rId9" Type="http://schemas.openxmlformats.org/officeDocument/2006/relationships/image" Target="../media/image118.wmf"/><Relationship Id="rId1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oleObject" Target="../embeddings/oleObject36.bin"/><Relationship Id="rId3" Type="http://schemas.openxmlformats.org/officeDocument/2006/relationships/notesSlide" Target="../notesSlides/notesSlide20.xml"/><Relationship Id="rId7" Type="http://schemas.openxmlformats.org/officeDocument/2006/relationships/image" Target="../media/image123.wmf"/><Relationship Id="rId12" Type="http://schemas.openxmlformats.org/officeDocument/2006/relationships/image" Target="../media/image138.png"/><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5.bin"/><Relationship Id="rId11" Type="http://schemas.openxmlformats.org/officeDocument/2006/relationships/image" Target="../media/image126.png"/><Relationship Id="rId5" Type="http://schemas.openxmlformats.org/officeDocument/2006/relationships/image" Target="../media/image134.png"/><Relationship Id="rId15" Type="http://schemas.openxmlformats.org/officeDocument/2006/relationships/image" Target="../media/image127.png"/><Relationship Id="rId10" Type="http://schemas.openxmlformats.org/officeDocument/2006/relationships/image" Target="../media/image136.png"/><Relationship Id="rId4" Type="http://schemas.openxmlformats.org/officeDocument/2006/relationships/image" Target="../media/image115.png"/><Relationship Id="rId9" Type="http://schemas.openxmlformats.org/officeDocument/2006/relationships/image" Target="../media/image20.png"/><Relationship Id="rId14" Type="http://schemas.openxmlformats.org/officeDocument/2006/relationships/image" Target="../media/image124.wmf"/></Relationships>
</file>

<file path=ppt/slides/_rels/slide23.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notesSlide" Target="../notesSlides/notesSlide21.xml"/><Relationship Id="rId7" Type="http://schemas.openxmlformats.org/officeDocument/2006/relationships/image" Target="../media/image135.png"/><Relationship Id="rId12" Type="http://schemas.openxmlformats.org/officeDocument/2006/relationships/image" Target="../media/image115.png"/><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133.png"/><Relationship Id="rId11" Type="http://schemas.openxmlformats.org/officeDocument/2006/relationships/image" Target="../media/image127.png"/><Relationship Id="rId5" Type="http://schemas.openxmlformats.org/officeDocument/2006/relationships/image" Target="../media/image132.png"/><Relationship Id="rId10" Type="http://schemas.openxmlformats.org/officeDocument/2006/relationships/image" Target="../media/image128.wmf"/><Relationship Id="rId4" Type="http://schemas.openxmlformats.org/officeDocument/2006/relationships/image" Target="../media/image131.png"/><Relationship Id="rId9"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notesSlide" Target="../notesSlides/notesSlide22.xml"/><Relationship Id="rId7" Type="http://schemas.openxmlformats.org/officeDocument/2006/relationships/oleObject" Target="../embeddings/oleObject38.bin"/><Relationship Id="rId12" Type="http://schemas.openxmlformats.org/officeDocument/2006/relationships/image" Target="../media/image134.e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141.png"/><Relationship Id="rId11" Type="http://schemas.openxmlformats.org/officeDocument/2006/relationships/oleObject" Target="../embeddings/oleObject40.bin"/><Relationship Id="rId5" Type="http://schemas.openxmlformats.org/officeDocument/2006/relationships/image" Target="../media/image140.png"/><Relationship Id="rId10" Type="http://schemas.openxmlformats.org/officeDocument/2006/relationships/image" Target="../media/image133.emf"/><Relationship Id="rId4" Type="http://schemas.openxmlformats.org/officeDocument/2006/relationships/image" Target="../media/image139.png"/><Relationship Id="rId9"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oleObject" Target="../embeddings/oleObject42.bin"/><Relationship Id="rId3" Type="http://schemas.openxmlformats.org/officeDocument/2006/relationships/notesSlide" Target="../notesSlides/notesSlide23.xml"/><Relationship Id="rId7" Type="http://schemas.openxmlformats.org/officeDocument/2006/relationships/image" Target="../media/image148.png"/><Relationship Id="rId12" Type="http://schemas.openxmlformats.org/officeDocument/2006/relationships/image" Target="../media/image127.png"/><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145.png"/><Relationship Id="rId11" Type="http://schemas.openxmlformats.org/officeDocument/2006/relationships/image" Target="../media/image142.wmf"/><Relationship Id="rId5" Type="http://schemas.openxmlformats.org/officeDocument/2006/relationships/image" Target="../media/image144.png"/><Relationship Id="rId15" Type="http://schemas.openxmlformats.org/officeDocument/2006/relationships/image" Target="../media/image10.png"/><Relationship Id="rId10" Type="http://schemas.openxmlformats.org/officeDocument/2006/relationships/oleObject" Target="../embeddings/oleObject41.bin"/><Relationship Id="rId4" Type="http://schemas.openxmlformats.org/officeDocument/2006/relationships/image" Target="../media/image99.png"/><Relationship Id="rId9" Type="http://schemas.openxmlformats.org/officeDocument/2006/relationships/image" Target="../media/image146.png"/><Relationship Id="rId14" Type="http://schemas.openxmlformats.org/officeDocument/2006/relationships/image" Target="../media/image143.wmf"/></Relationships>
</file>

<file path=ppt/slides/_rels/slide26.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image" Target="../media/image155.png"/><Relationship Id="rId18" Type="http://schemas.openxmlformats.org/officeDocument/2006/relationships/image" Target="../media/image162.png"/><Relationship Id="rId26" Type="http://schemas.openxmlformats.org/officeDocument/2006/relationships/image" Target="../media/image156.png"/><Relationship Id="rId3" Type="http://schemas.openxmlformats.org/officeDocument/2006/relationships/notesSlide" Target="../notesSlides/notesSlide24.xml"/><Relationship Id="rId21" Type="http://schemas.openxmlformats.org/officeDocument/2006/relationships/oleObject" Target="../embeddings/oleObject47.bin"/><Relationship Id="rId7" Type="http://schemas.openxmlformats.org/officeDocument/2006/relationships/oleObject" Target="../embeddings/oleObject43.bin"/><Relationship Id="rId12" Type="http://schemas.openxmlformats.org/officeDocument/2006/relationships/image" Target="../media/image154.png"/><Relationship Id="rId17" Type="http://schemas.openxmlformats.org/officeDocument/2006/relationships/image" Target="../media/image149.wmf"/><Relationship Id="rId25" Type="http://schemas.openxmlformats.org/officeDocument/2006/relationships/oleObject" Target="../embeddings/oleObject49.bin"/><Relationship Id="rId2" Type="http://schemas.openxmlformats.org/officeDocument/2006/relationships/slideLayout" Target="../slideLayouts/slideLayout13.xml"/><Relationship Id="rId16" Type="http://schemas.openxmlformats.org/officeDocument/2006/relationships/oleObject" Target="../embeddings/oleObject45.bin"/><Relationship Id="rId20" Type="http://schemas.openxmlformats.org/officeDocument/2006/relationships/image" Target="../media/image150.wmf"/><Relationship Id="rId1" Type="http://schemas.openxmlformats.org/officeDocument/2006/relationships/vmlDrawing" Target="../drawings/vmlDrawing18.vml"/><Relationship Id="rId6" Type="http://schemas.openxmlformats.org/officeDocument/2006/relationships/image" Target="../media/image153.png"/><Relationship Id="rId11" Type="http://schemas.openxmlformats.org/officeDocument/2006/relationships/image" Target="../media/image20.png"/><Relationship Id="rId24" Type="http://schemas.openxmlformats.org/officeDocument/2006/relationships/image" Target="../media/image152.emf"/><Relationship Id="rId5" Type="http://schemas.openxmlformats.org/officeDocument/2006/relationships/image" Target="../media/image158.png"/><Relationship Id="rId15" Type="http://schemas.openxmlformats.org/officeDocument/2006/relationships/image" Target="../media/image149.wmf"/><Relationship Id="rId23" Type="http://schemas.openxmlformats.org/officeDocument/2006/relationships/oleObject" Target="../embeddings/oleObject48.bin"/><Relationship Id="rId10" Type="http://schemas.openxmlformats.org/officeDocument/2006/relationships/image" Target="../media/image148.wmf"/><Relationship Id="rId19" Type="http://schemas.openxmlformats.org/officeDocument/2006/relationships/oleObject" Target="../embeddings/oleObject46.bin"/><Relationship Id="rId4" Type="http://schemas.openxmlformats.org/officeDocument/2006/relationships/image" Target="../media/image91.png"/><Relationship Id="rId9" Type="http://schemas.openxmlformats.org/officeDocument/2006/relationships/oleObject" Target="../embeddings/oleObject44.bin"/><Relationship Id="rId14" Type="http://schemas.openxmlformats.org/officeDocument/2006/relationships/oleObject" Target="../embeddings/oleObject45.bin"/><Relationship Id="rId22" Type="http://schemas.openxmlformats.org/officeDocument/2006/relationships/image" Target="../media/image151.wmf"/></Relationships>
</file>

<file path=ppt/slides/_rels/slide2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60.png"/><Relationship Id="rId4" Type="http://schemas.openxmlformats.org/officeDocument/2006/relationships/image" Target="../media/image159.png"/></Relationships>
</file>

<file path=ppt/slides/_rels/slide2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67.png"/><Relationship Id="rId5" Type="http://schemas.openxmlformats.org/officeDocument/2006/relationships/image" Target="../media/image160.png"/><Relationship Id="rId4" Type="http://schemas.openxmlformats.org/officeDocument/2006/relationships/image" Target="../media/image159.png"/></Relationships>
</file>

<file path=ppt/slides/_rels/slide29.xml.rels><?xml version="1.0" encoding="UTF-8" standalone="yes"?>
<Relationships xmlns="http://schemas.openxmlformats.org/package/2006/relationships"><Relationship Id="rId8" Type="http://schemas.openxmlformats.org/officeDocument/2006/relationships/image" Target="../media/image161.emf"/><Relationship Id="rId13" Type="http://schemas.openxmlformats.org/officeDocument/2006/relationships/oleObject" Target="../embeddings/oleObject53.bin"/><Relationship Id="rId3" Type="http://schemas.openxmlformats.org/officeDocument/2006/relationships/notesSlide" Target="../notesSlides/notesSlide27.xml"/><Relationship Id="rId7" Type="http://schemas.openxmlformats.org/officeDocument/2006/relationships/oleObject" Target="../embeddings/oleObject50.bin"/><Relationship Id="rId12" Type="http://schemas.openxmlformats.org/officeDocument/2006/relationships/image" Target="../media/image163.emf"/><Relationship Id="rId2" Type="http://schemas.openxmlformats.org/officeDocument/2006/relationships/slideLayout" Target="../slideLayouts/slideLayout13.xml"/><Relationship Id="rId16" Type="http://schemas.openxmlformats.org/officeDocument/2006/relationships/image" Target="../media/image115.png"/><Relationship Id="rId1" Type="http://schemas.openxmlformats.org/officeDocument/2006/relationships/vmlDrawing" Target="../drawings/vmlDrawing19.vml"/><Relationship Id="rId6" Type="http://schemas.openxmlformats.org/officeDocument/2006/relationships/image" Target="../media/image174.png"/><Relationship Id="rId11" Type="http://schemas.openxmlformats.org/officeDocument/2006/relationships/oleObject" Target="../embeddings/oleObject52.bin"/><Relationship Id="rId5" Type="http://schemas.openxmlformats.org/officeDocument/2006/relationships/image" Target="../media/image166.png"/><Relationship Id="rId15" Type="http://schemas.openxmlformats.org/officeDocument/2006/relationships/image" Target="../media/image168.png"/><Relationship Id="rId10" Type="http://schemas.openxmlformats.org/officeDocument/2006/relationships/image" Target="../media/image162.emf"/><Relationship Id="rId4" Type="http://schemas.openxmlformats.org/officeDocument/2006/relationships/image" Target="../media/image165.png"/><Relationship Id="rId9" Type="http://schemas.openxmlformats.org/officeDocument/2006/relationships/oleObject" Target="../embeddings/oleObject51.bin"/><Relationship Id="rId14" Type="http://schemas.openxmlformats.org/officeDocument/2006/relationships/image" Target="../media/image164.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8.xml"/><Relationship Id="rId7" Type="http://schemas.openxmlformats.org/officeDocument/2006/relationships/image" Target="../media/image171.png"/><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101.png"/><Relationship Id="rId11" Type="http://schemas.openxmlformats.org/officeDocument/2006/relationships/image" Target="../media/image115.png"/><Relationship Id="rId5" Type="http://schemas.openxmlformats.org/officeDocument/2006/relationships/image" Target="../media/image169.wmf"/><Relationship Id="rId10" Type="http://schemas.openxmlformats.org/officeDocument/2006/relationships/image" Target="../media/image172.png"/><Relationship Id="rId4" Type="http://schemas.openxmlformats.org/officeDocument/2006/relationships/oleObject" Target="../embeddings/oleObject54.bin"/><Relationship Id="rId9" Type="http://schemas.openxmlformats.org/officeDocument/2006/relationships/image" Target="../media/image170.wmf"/></Relationships>
</file>

<file path=ppt/slides/_rels/slide31.xml.rels><?xml version="1.0" encoding="UTF-8" standalone="yes"?>
<Relationships xmlns="http://schemas.openxmlformats.org/package/2006/relationships"><Relationship Id="rId8" Type="http://schemas.openxmlformats.org/officeDocument/2006/relationships/image" Target="../media/image173.emf"/><Relationship Id="rId3" Type="http://schemas.openxmlformats.org/officeDocument/2006/relationships/notesSlide" Target="../notesSlides/notesSlide29.xml"/><Relationship Id="rId7" Type="http://schemas.openxmlformats.org/officeDocument/2006/relationships/oleObject" Target="../embeddings/oleObject56.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182.png"/><Relationship Id="rId5" Type="http://schemas.openxmlformats.org/officeDocument/2006/relationships/image" Target="../media/image175.png"/><Relationship Id="rId4" Type="http://schemas.openxmlformats.org/officeDocument/2006/relationships/image" Target="../media/image20.png"/><Relationship Id="rId9" Type="http://schemas.openxmlformats.org/officeDocument/2006/relationships/image" Target="../media/image176.png"/></Relationships>
</file>

<file path=ppt/slides/_rels/slide32.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notesSlide" Target="../notesSlides/notesSlide30.xml"/><Relationship Id="rId7" Type="http://schemas.openxmlformats.org/officeDocument/2006/relationships/oleObject" Target="../embeddings/oleObject58.bin"/><Relationship Id="rId12" Type="http://schemas.openxmlformats.org/officeDocument/2006/relationships/image" Target="../media/image184.png"/><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77.wmf"/><Relationship Id="rId11" Type="http://schemas.openxmlformats.org/officeDocument/2006/relationships/image" Target="../media/image183.png"/><Relationship Id="rId5" Type="http://schemas.openxmlformats.org/officeDocument/2006/relationships/oleObject" Target="../embeddings/oleObject57.bin"/><Relationship Id="rId10" Type="http://schemas.openxmlformats.org/officeDocument/2006/relationships/image" Target="../media/image181.png"/><Relationship Id="rId4" Type="http://schemas.openxmlformats.org/officeDocument/2006/relationships/image" Target="../media/image179.png"/><Relationship Id="rId9" Type="http://schemas.openxmlformats.org/officeDocument/2006/relationships/image" Target="../media/image180.png"/></Relationships>
</file>

<file path=ppt/slides/_rels/slide3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85.png"/></Relationships>
</file>

<file path=ppt/slides/_rels/slide34.xml.rels><?xml version="1.0" encoding="UTF-8" standalone="yes"?>
<Relationships xmlns="http://schemas.openxmlformats.org/package/2006/relationships"><Relationship Id="rId8" Type="http://schemas.openxmlformats.org/officeDocument/2006/relationships/image" Target="../media/image186.emf"/><Relationship Id="rId13" Type="http://schemas.openxmlformats.org/officeDocument/2006/relationships/oleObject" Target="../embeddings/oleObject62.bin"/><Relationship Id="rId18" Type="http://schemas.openxmlformats.org/officeDocument/2006/relationships/image" Target="../media/image191.wmf"/><Relationship Id="rId3" Type="http://schemas.openxmlformats.org/officeDocument/2006/relationships/notesSlide" Target="../notesSlides/notesSlide32.xml"/><Relationship Id="rId7" Type="http://schemas.openxmlformats.org/officeDocument/2006/relationships/oleObject" Target="../embeddings/oleObject59.bin"/><Relationship Id="rId12" Type="http://schemas.openxmlformats.org/officeDocument/2006/relationships/image" Target="../media/image188.emf"/><Relationship Id="rId17" Type="http://schemas.openxmlformats.org/officeDocument/2006/relationships/oleObject" Target="../embeddings/oleObject64.bin"/><Relationship Id="rId2" Type="http://schemas.openxmlformats.org/officeDocument/2006/relationships/slideLayout" Target="../slideLayouts/slideLayout13.xml"/><Relationship Id="rId16" Type="http://schemas.openxmlformats.org/officeDocument/2006/relationships/image" Target="../media/image190.emf"/><Relationship Id="rId1" Type="http://schemas.openxmlformats.org/officeDocument/2006/relationships/vmlDrawing" Target="../drawings/vmlDrawing23.vml"/><Relationship Id="rId6" Type="http://schemas.openxmlformats.org/officeDocument/2006/relationships/image" Target="../media/image193.png"/><Relationship Id="rId11" Type="http://schemas.openxmlformats.org/officeDocument/2006/relationships/oleObject" Target="../embeddings/oleObject61.bin"/><Relationship Id="rId5" Type="http://schemas.openxmlformats.org/officeDocument/2006/relationships/image" Target="../media/image192.png"/><Relationship Id="rId15" Type="http://schemas.openxmlformats.org/officeDocument/2006/relationships/oleObject" Target="../embeddings/oleObject63.bin"/><Relationship Id="rId10" Type="http://schemas.openxmlformats.org/officeDocument/2006/relationships/image" Target="../media/image187.emf"/><Relationship Id="rId4" Type="http://schemas.openxmlformats.org/officeDocument/2006/relationships/image" Target="../media/image181.png"/><Relationship Id="rId9" Type="http://schemas.openxmlformats.org/officeDocument/2006/relationships/oleObject" Target="../embeddings/oleObject60.bin"/><Relationship Id="rId14" Type="http://schemas.openxmlformats.org/officeDocument/2006/relationships/image" Target="../media/image189.emf"/></Relationships>
</file>

<file path=ppt/slides/_rels/slide35.xml.rels><?xml version="1.0" encoding="UTF-8" standalone="yes"?>
<Relationships xmlns="http://schemas.openxmlformats.org/package/2006/relationships"><Relationship Id="rId8" Type="http://schemas.openxmlformats.org/officeDocument/2006/relationships/image" Target="../media/image194.emf"/><Relationship Id="rId3" Type="http://schemas.openxmlformats.org/officeDocument/2006/relationships/notesSlide" Target="../notesSlides/notesSlide33.xml"/><Relationship Id="rId7" Type="http://schemas.openxmlformats.org/officeDocument/2006/relationships/oleObject" Target="../embeddings/oleObject65.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196.png"/><Relationship Id="rId11" Type="http://schemas.openxmlformats.org/officeDocument/2006/relationships/image" Target="../media/image197.png"/><Relationship Id="rId5" Type="http://schemas.openxmlformats.org/officeDocument/2006/relationships/image" Target="../media/image192.png"/><Relationship Id="rId10" Type="http://schemas.openxmlformats.org/officeDocument/2006/relationships/image" Target="../media/image195.wmf"/><Relationship Id="rId4" Type="http://schemas.openxmlformats.org/officeDocument/2006/relationships/image" Target="../media/image181.png"/><Relationship Id="rId9" Type="http://schemas.openxmlformats.org/officeDocument/2006/relationships/oleObject" Target="../embeddings/oleObject6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201.wmf"/><Relationship Id="rId3" Type="http://schemas.openxmlformats.org/officeDocument/2006/relationships/notesSlide" Target="../notesSlides/notesSlide34.xml"/><Relationship Id="rId7" Type="http://schemas.openxmlformats.org/officeDocument/2006/relationships/image" Target="../media/image198.emf"/><Relationship Id="rId12" Type="http://schemas.openxmlformats.org/officeDocument/2006/relationships/oleObject" Target="../embeddings/oleObject70.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oleObject" Target="../embeddings/oleObject67.bin"/><Relationship Id="rId11" Type="http://schemas.openxmlformats.org/officeDocument/2006/relationships/image" Target="../media/image200.emf"/><Relationship Id="rId5" Type="http://schemas.openxmlformats.org/officeDocument/2006/relationships/image" Target="../media/image192.png"/><Relationship Id="rId10" Type="http://schemas.openxmlformats.org/officeDocument/2006/relationships/oleObject" Target="../embeddings/oleObject69.bin"/><Relationship Id="rId4" Type="http://schemas.openxmlformats.org/officeDocument/2006/relationships/image" Target="../media/image181.png"/><Relationship Id="rId9" Type="http://schemas.openxmlformats.org/officeDocument/2006/relationships/image" Target="../media/image199.emf"/><Relationship Id="rId14" Type="http://schemas.openxmlformats.org/officeDocument/2006/relationships/image" Target="../media/image202.png"/></Relationships>
</file>

<file path=ppt/slides/_rels/slide37.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notesSlide" Target="../notesSlides/notesSlide35.xml"/><Relationship Id="rId7" Type="http://schemas.openxmlformats.org/officeDocument/2006/relationships/image" Target="../media/image203.wmf"/><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oleObject" Target="../embeddings/oleObject71.bin"/><Relationship Id="rId5" Type="http://schemas.openxmlformats.org/officeDocument/2006/relationships/image" Target="../media/image192.png"/><Relationship Id="rId10" Type="http://schemas.openxmlformats.org/officeDocument/2006/relationships/image" Target="../media/image204.wmf"/><Relationship Id="rId4" Type="http://schemas.openxmlformats.org/officeDocument/2006/relationships/image" Target="../media/image181.png"/><Relationship Id="rId9" Type="http://schemas.openxmlformats.org/officeDocument/2006/relationships/oleObject" Target="../embeddings/oleObject7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209.emf"/><Relationship Id="rId18" Type="http://schemas.openxmlformats.org/officeDocument/2006/relationships/oleObject" Target="../embeddings/oleObject79.bin"/><Relationship Id="rId3" Type="http://schemas.openxmlformats.org/officeDocument/2006/relationships/notesSlide" Target="../notesSlides/notesSlide36.xml"/><Relationship Id="rId21" Type="http://schemas.openxmlformats.org/officeDocument/2006/relationships/image" Target="../media/image213.emf"/><Relationship Id="rId7" Type="http://schemas.openxmlformats.org/officeDocument/2006/relationships/image" Target="../media/image206.wmf"/><Relationship Id="rId12" Type="http://schemas.openxmlformats.org/officeDocument/2006/relationships/oleObject" Target="../embeddings/oleObject76.bin"/><Relationship Id="rId17" Type="http://schemas.openxmlformats.org/officeDocument/2006/relationships/image" Target="../media/image211.emf"/><Relationship Id="rId2" Type="http://schemas.openxmlformats.org/officeDocument/2006/relationships/slideLayout" Target="../slideLayouts/slideLayout13.xml"/><Relationship Id="rId16" Type="http://schemas.openxmlformats.org/officeDocument/2006/relationships/oleObject" Target="../embeddings/oleObject78.bin"/><Relationship Id="rId20" Type="http://schemas.openxmlformats.org/officeDocument/2006/relationships/oleObject" Target="../embeddings/oleObject80.bin"/><Relationship Id="rId1" Type="http://schemas.openxmlformats.org/officeDocument/2006/relationships/vmlDrawing" Target="../drawings/vmlDrawing27.vml"/><Relationship Id="rId6" Type="http://schemas.openxmlformats.org/officeDocument/2006/relationships/oleObject" Target="../embeddings/oleObject73.bin"/><Relationship Id="rId11" Type="http://schemas.openxmlformats.org/officeDocument/2006/relationships/image" Target="../media/image208.emf"/><Relationship Id="rId24" Type="http://schemas.openxmlformats.org/officeDocument/2006/relationships/image" Target="../media/image215.png"/><Relationship Id="rId5" Type="http://schemas.openxmlformats.org/officeDocument/2006/relationships/image" Target="../media/image192.png"/><Relationship Id="rId15" Type="http://schemas.openxmlformats.org/officeDocument/2006/relationships/image" Target="../media/image210.emf"/><Relationship Id="rId23" Type="http://schemas.openxmlformats.org/officeDocument/2006/relationships/image" Target="../media/image214.emf"/><Relationship Id="rId10" Type="http://schemas.openxmlformats.org/officeDocument/2006/relationships/oleObject" Target="../embeddings/oleObject75.bin"/><Relationship Id="rId19" Type="http://schemas.openxmlformats.org/officeDocument/2006/relationships/image" Target="../media/image212.emf"/><Relationship Id="rId4" Type="http://schemas.openxmlformats.org/officeDocument/2006/relationships/image" Target="../media/image181.png"/><Relationship Id="rId9" Type="http://schemas.openxmlformats.org/officeDocument/2006/relationships/image" Target="../media/image207.wmf"/><Relationship Id="rId14" Type="http://schemas.openxmlformats.org/officeDocument/2006/relationships/oleObject" Target="../embeddings/oleObject77.bin"/><Relationship Id="rId22" Type="http://schemas.openxmlformats.org/officeDocument/2006/relationships/oleObject" Target="../embeddings/oleObject81.bin"/></Relationships>
</file>

<file path=ppt/slides/_rels/slide3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19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216.png"/><Relationship Id="rId5" Type="http://schemas.openxmlformats.org/officeDocument/2006/relationships/image" Target="../media/image218.png"/><Relationship Id="rId4" Type="http://schemas.openxmlformats.org/officeDocument/2006/relationships/image" Target="../media/image192.png"/></Relationships>
</file>

<file path=ppt/slides/_rels/slide41.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181.png"/><Relationship Id="rId7" Type="http://schemas.openxmlformats.org/officeDocument/2006/relationships/image" Target="../media/image220.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19.png"/><Relationship Id="rId5" Type="http://schemas.openxmlformats.org/officeDocument/2006/relationships/image" Target="../media/image192.png"/><Relationship Id="rId4" Type="http://schemas.openxmlformats.org/officeDocument/2006/relationships/image" Target="../media/image216.png"/><Relationship Id="rId9" Type="http://schemas.openxmlformats.org/officeDocument/2006/relationships/image" Target="../media/image222.png"/></Relationships>
</file>

<file path=ppt/slides/_rels/slide42.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23.png"/><Relationship Id="rId12" Type="http://schemas.openxmlformats.org/officeDocument/2006/relationships/image" Target="../media/image19.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png"/><Relationship Id="rId11" Type="http://schemas.openxmlformats.org/officeDocument/2006/relationships/oleObject" Target="../embeddings/oleObject1.bin"/><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19.wmf"/></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25.wmf"/><Relationship Id="rId12" Type="http://schemas.openxmlformats.org/officeDocument/2006/relationships/image" Target="../media/image26.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28.png"/><Relationship Id="rId15" Type="http://schemas.openxmlformats.org/officeDocument/2006/relationships/image" Target="../media/image8.png"/><Relationship Id="rId10"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oleObject" Target="../embeddings/oleObject3.bin"/><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9.wmf"/><Relationship Id="rId5" Type="http://schemas.openxmlformats.org/officeDocument/2006/relationships/image" Target="../media/image36.png"/><Relationship Id="rId10" Type="http://schemas.openxmlformats.org/officeDocument/2006/relationships/oleObject" Target="../embeddings/oleObject5.bin"/><Relationship Id="rId4" Type="http://schemas.openxmlformats.org/officeDocument/2006/relationships/image" Target="../media/image35.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39.wmf"/><Relationship Id="rId12" Type="http://schemas.openxmlformats.org/officeDocument/2006/relationships/image" Target="../media/image40.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7.bin"/><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44.png"/><Relationship Id="rId1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62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6C4023-BBC8-4E52-A7E4-9D226C40D9E8}"/>
              </a:ext>
            </a:extLst>
          </p:cNvPr>
          <p:cNvGrpSpPr/>
          <p:nvPr/>
        </p:nvGrpSpPr>
        <p:grpSpPr>
          <a:xfrm>
            <a:off x="1704620" y="3920276"/>
            <a:ext cx="6008566" cy="593969"/>
            <a:chOff x="604200" y="3545604"/>
            <a:chExt cx="6008566" cy="593969"/>
          </a:xfrm>
        </p:grpSpPr>
        <p:graphicFrame>
          <p:nvGraphicFramePr>
            <p:cNvPr id="5" name="Object 4">
              <a:extLst>
                <a:ext uri="{FF2B5EF4-FFF2-40B4-BE49-F238E27FC236}">
                  <a16:creationId xmlns:a16="http://schemas.microsoft.com/office/drawing/2014/main" id="{F2F1573F-081D-4E17-94AF-B4C6EF36E3C7}"/>
                </a:ext>
              </a:extLst>
            </p:cNvPr>
            <p:cNvGraphicFramePr>
              <a:graphicFrameLocks noChangeAspect="1"/>
            </p:cNvGraphicFramePr>
            <p:nvPr>
              <p:extLst>
                <p:ext uri="{D42A27DB-BD31-4B8C-83A1-F6EECF244321}">
                  <p14:modId xmlns:p14="http://schemas.microsoft.com/office/powerpoint/2010/main" val="323502779"/>
                </p:ext>
              </p:extLst>
            </p:nvPr>
          </p:nvGraphicFramePr>
          <p:xfrm>
            <a:off x="1687773" y="3545604"/>
            <a:ext cx="4924993" cy="593969"/>
          </p:xfrm>
          <a:graphic>
            <a:graphicData uri="http://schemas.openxmlformats.org/presentationml/2006/ole">
              <mc:AlternateContent xmlns:mc="http://schemas.openxmlformats.org/markup-compatibility/2006">
                <mc:Choice xmlns:v="urn:schemas-microsoft-com:vml" Requires="v">
                  <p:oleObj spid="_x0000_s5203" name="Equation" r:id="rId4" imgW="2527200" imgH="304560" progId="Equation.DSMT4">
                    <p:embed/>
                  </p:oleObj>
                </mc:Choice>
                <mc:Fallback>
                  <p:oleObj name="Equation" r:id="rId4" imgW="2527200" imgH="304560" progId="Equation.DSMT4">
                    <p:embed/>
                    <p:pic>
                      <p:nvPicPr>
                        <p:cNvPr id="0" name=""/>
                        <p:cNvPicPr/>
                        <p:nvPr/>
                      </p:nvPicPr>
                      <p:blipFill>
                        <a:blip r:embed="rId5"/>
                        <a:stretch>
                          <a:fillRect/>
                        </a:stretch>
                      </p:blipFill>
                      <p:spPr>
                        <a:xfrm>
                          <a:off x="1687773" y="3545604"/>
                          <a:ext cx="4924993" cy="593969"/>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1C81354-F0A5-4C44-B511-97EF60D310A8}"/>
                </a:ext>
              </a:extLst>
            </p:cNvPr>
            <p:cNvSpPr/>
            <p:nvPr/>
          </p:nvSpPr>
          <p:spPr>
            <a:xfrm>
              <a:off x="604200" y="3579980"/>
              <a:ext cx="1164293"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a) Ta có</a:t>
              </a:r>
            </a:p>
          </p:txBody>
        </p:sp>
      </p:grpSp>
      <p:grpSp>
        <p:nvGrpSpPr>
          <p:cNvPr id="6" name="Group 5">
            <a:extLst>
              <a:ext uri="{FF2B5EF4-FFF2-40B4-BE49-F238E27FC236}">
                <a16:creationId xmlns:a16="http://schemas.microsoft.com/office/drawing/2014/main" id="{AB223E12-E51C-47D5-9F0E-8AA3B1368FE5}"/>
              </a:ext>
            </a:extLst>
          </p:cNvPr>
          <p:cNvGrpSpPr/>
          <p:nvPr/>
        </p:nvGrpSpPr>
        <p:grpSpPr>
          <a:xfrm>
            <a:off x="1704620" y="4779226"/>
            <a:ext cx="5487519" cy="593969"/>
            <a:chOff x="1004527" y="4705283"/>
            <a:chExt cx="5487519" cy="593969"/>
          </a:xfrm>
        </p:grpSpPr>
        <p:graphicFrame>
          <p:nvGraphicFramePr>
            <p:cNvPr id="8" name="Object 7">
              <a:extLst>
                <a:ext uri="{FF2B5EF4-FFF2-40B4-BE49-F238E27FC236}">
                  <a16:creationId xmlns:a16="http://schemas.microsoft.com/office/drawing/2014/main" id="{7D6D6BF3-98BF-4EDA-83CA-6F9DB6853F4E}"/>
                </a:ext>
              </a:extLst>
            </p:cNvPr>
            <p:cNvGraphicFramePr>
              <a:graphicFrameLocks noChangeAspect="1"/>
            </p:cNvGraphicFramePr>
            <p:nvPr>
              <p:extLst>
                <p:ext uri="{D42A27DB-BD31-4B8C-83A1-F6EECF244321}">
                  <p14:modId xmlns:p14="http://schemas.microsoft.com/office/powerpoint/2010/main" val="1223844586"/>
                </p:ext>
              </p:extLst>
            </p:nvPr>
          </p:nvGraphicFramePr>
          <p:xfrm>
            <a:off x="1990708" y="4756630"/>
            <a:ext cx="1410676" cy="426916"/>
          </p:xfrm>
          <a:graphic>
            <a:graphicData uri="http://schemas.openxmlformats.org/presentationml/2006/ole">
              <mc:AlternateContent xmlns:mc="http://schemas.openxmlformats.org/markup-compatibility/2006">
                <mc:Choice xmlns:v="urn:schemas-microsoft-com:vml" Requires="v">
                  <p:oleObj spid="_x0000_s5204" name="Equation" r:id="rId6" imgW="723625" imgH="219554" progId="Equation.DSMT4">
                    <p:embed/>
                  </p:oleObj>
                </mc:Choice>
                <mc:Fallback>
                  <p:oleObj name="Equation" r:id="rId6" imgW="723625" imgH="219554" progId="Equation.DSMT4">
                    <p:embed/>
                    <p:pic>
                      <p:nvPicPr>
                        <p:cNvPr id="0" name=""/>
                        <p:cNvPicPr/>
                        <p:nvPr/>
                      </p:nvPicPr>
                      <p:blipFill>
                        <a:blip r:embed="rId7"/>
                        <a:stretch>
                          <a:fillRect/>
                        </a:stretch>
                      </p:blipFill>
                      <p:spPr>
                        <a:xfrm>
                          <a:off x="1990708" y="4756630"/>
                          <a:ext cx="1410676" cy="42691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2D507D7-C9F1-4881-855E-ECC62ED119C7}"/>
                </a:ext>
              </a:extLst>
            </p:cNvPr>
            <p:cNvGraphicFramePr>
              <a:graphicFrameLocks noChangeAspect="1"/>
            </p:cNvGraphicFramePr>
            <p:nvPr>
              <p:extLst>
                <p:ext uri="{D42A27DB-BD31-4B8C-83A1-F6EECF244321}">
                  <p14:modId xmlns:p14="http://schemas.microsoft.com/office/powerpoint/2010/main" val="3720391580"/>
                </p:ext>
              </p:extLst>
            </p:nvPr>
          </p:nvGraphicFramePr>
          <p:xfrm>
            <a:off x="3893430" y="4705283"/>
            <a:ext cx="2598616" cy="593969"/>
          </p:xfrm>
          <a:graphic>
            <a:graphicData uri="http://schemas.openxmlformats.org/presentationml/2006/ole">
              <mc:AlternateContent xmlns:mc="http://schemas.openxmlformats.org/markup-compatibility/2006">
                <mc:Choice xmlns:v="urn:schemas-microsoft-com:vml" Requires="v">
                  <p:oleObj spid="_x0000_s5205" name="Equation" r:id="rId8" imgW="1333440" imgH="304560" progId="Equation.DSMT4">
                    <p:embed/>
                  </p:oleObj>
                </mc:Choice>
                <mc:Fallback>
                  <p:oleObj name="Equation" r:id="rId8" imgW="1333440" imgH="304560" progId="Equation.DSMT4">
                    <p:embed/>
                    <p:pic>
                      <p:nvPicPr>
                        <p:cNvPr id="0" name=""/>
                        <p:cNvPicPr/>
                        <p:nvPr/>
                      </p:nvPicPr>
                      <p:blipFill>
                        <a:blip r:embed="rId9"/>
                        <a:stretch>
                          <a:fillRect/>
                        </a:stretch>
                      </p:blipFill>
                      <p:spPr>
                        <a:xfrm>
                          <a:off x="3893430" y="4705283"/>
                          <a:ext cx="2598616" cy="593969"/>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F8F50E4F-1331-4987-A213-D7EC97396E51}"/>
                </a:ext>
              </a:extLst>
            </p:cNvPr>
            <p:cNvSpPr/>
            <p:nvPr/>
          </p:nvSpPr>
          <p:spPr>
            <a:xfrm>
              <a:off x="1004527" y="4750544"/>
              <a:ext cx="2970685"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b) Nếu                    thì</a:t>
              </a:r>
            </a:p>
          </p:txBody>
        </p:sp>
      </p:grpSp>
      <p:pic>
        <p:nvPicPr>
          <p:cNvPr id="13" name="Picture 12">
            <a:extLst>
              <a:ext uri="{FF2B5EF4-FFF2-40B4-BE49-F238E27FC236}">
                <a16:creationId xmlns:a16="http://schemas.microsoft.com/office/drawing/2014/main" id="{CD856FA0-097E-4F34-B9D3-1E8083CE1DF3}"/>
              </a:ext>
            </a:extLst>
          </p:cNvPr>
          <p:cNvPicPr>
            <a:picLocks noChangeAspect="1"/>
          </p:cNvPicPr>
          <p:nvPr/>
        </p:nvPicPr>
        <p:blipFill>
          <a:blip r:embed="rId10"/>
          <a:stretch>
            <a:fillRect/>
          </a:stretch>
        </p:blipFill>
        <p:spPr>
          <a:xfrm>
            <a:off x="9188072" y="3481612"/>
            <a:ext cx="2598616" cy="3243720"/>
          </a:xfrm>
          <a:prstGeom prst="rect">
            <a:avLst/>
          </a:prstGeom>
        </p:spPr>
      </p:pic>
      <p:pic>
        <p:nvPicPr>
          <p:cNvPr id="7" name="Picture 6">
            <a:extLst>
              <a:ext uri="{FF2B5EF4-FFF2-40B4-BE49-F238E27FC236}">
                <a16:creationId xmlns:a16="http://schemas.microsoft.com/office/drawing/2014/main" id="{4B399CCF-BDA9-4CA0-8010-A2535CA42545}"/>
              </a:ext>
            </a:extLst>
          </p:cNvPr>
          <p:cNvPicPr>
            <a:picLocks noChangeAspect="1"/>
          </p:cNvPicPr>
          <p:nvPr/>
        </p:nvPicPr>
        <p:blipFill>
          <a:blip r:embed="rId11"/>
          <a:stretch>
            <a:fillRect/>
          </a:stretch>
        </p:blipFill>
        <p:spPr>
          <a:xfrm>
            <a:off x="5495492" y="3553493"/>
            <a:ext cx="1201016" cy="280440"/>
          </a:xfrm>
          <a:prstGeom prst="rect">
            <a:avLst/>
          </a:prstGeom>
        </p:spPr>
      </p:pic>
      <p:grpSp>
        <p:nvGrpSpPr>
          <p:cNvPr id="20" name="Group 19">
            <a:extLst>
              <a:ext uri="{FF2B5EF4-FFF2-40B4-BE49-F238E27FC236}">
                <a16:creationId xmlns:a16="http://schemas.microsoft.com/office/drawing/2014/main" id="{95AE32D2-84B7-4E20-A0CB-83B67DE8594D}"/>
              </a:ext>
            </a:extLst>
          </p:cNvPr>
          <p:cNvGrpSpPr/>
          <p:nvPr/>
        </p:nvGrpSpPr>
        <p:grpSpPr>
          <a:xfrm>
            <a:off x="0" y="9670"/>
            <a:ext cx="12160331" cy="3369671"/>
            <a:chOff x="0" y="9670"/>
            <a:chExt cx="12160331" cy="3369671"/>
          </a:xfrm>
        </p:grpSpPr>
        <p:sp>
          <p:nvSpPr>
            <p:cNvPr id="14" name="Rounded Rectangle 22">
              <a:extLst>
                <a:ext uri="{FF2B5EF4-FFF2-40B4-BE49-F238E27FC236}">
                  <a16:creationId xmlns:a16="http://schemas.microsoft.com/office/drawing/2014/main" id="{5F79DF79-5D9F-4681-B5F1-B3D0DD29734A}"/>
                </a:ext>
              </a:extLst>
            </p:cNvPr>
            <p:cNvSpPr/>
            <p:nvPr/>
          </p:nvSpPr>
          <p:spPr>
            <a:xfrm>
              <a:off x="1232685" y="9670"/>
              <a:ext cx="10927646" cy="3369671"/>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72E1AAE-C939-4F0C-9543-806AC4BDE219}"/>
                    </a:ext>
                  </a:extLst>
                </p:cNvPr>
                <p:cNvSpPr/>
                <p:nvPr/>
              </p:nvSpPr>
              <p:spPr>
                <a:xfrm>
                  <a:off x="1486118" y="41424"/>
                  <a:ext cx="10634133" cy="3306161"/>
                </a:xfrm>
                <a:prstGeom prst="rect">
                  <a:avLst/>
                </a:prstGeom>
              </p:spPr>
              <p:txBody>
                <a:bodyPr wrap="square">
                  <a:spAutoFit/>
                </a:bodyPr>
                <a:lstStyle/>
                <a:p>
                  <a:pPr marL="342900" indent="-342900">
                    <a:buFont typeface="Wingdings" panose="05000000000000000000" pitchFamily="2" charset="2"/>
                    <a:buChar char="v"/>
                  </a:pPr>
                  <a:r>
                    <a:rPr lang="vi-VN" sz="2400"/>
                    <a:t>Moment lực là một đại lượng Vật lí, thể hiện tác động gây ra sự quay quanh một điểm hoặc một trục của một vật thể. Trong không gian Oxyz, với đơn vị đo là mét, nếu tác động vào cán mỏ lết tại vị trí P một lực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𝐹</m:t>
                          </m:r>
                          <m:r>
                            <a:rPr lang="en-US" sz="2400" b="0" i="1" smtClean="0">
                              <a:latin typeface="Cambria Math" panose="02040503050406030204" pitchFamily="18" charset="0"/>
                            </a:rPr>
                            <m:t> </m:t>
                          </m:r>
                        </m:e>
                      </m:acc>
                    </m:oMath>
                  </a14:m>
                  <a:r>
                    <a:rPr lang="vi-VN" sz="2400"/>
                    <a:t> để vặn con ốc ở vị trí O (H.5.6) thì moment lực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𝑀</m:t>
                          </m:r>
                          <m:r>
                            <a:rPr lang="en-US" sz="2400" i="1">
                              <a:latin typeface="Cambria Math" panose="02040503050406030204" pitchFamily="18" charset="0"/>
                            </a:rPr>
                            <m:t> </m:t>
                          </m:r>
                        </m:e>
                      </m:acc>
                    </m:oMath>
                  </a14:m>
                  <a:r>
                    <a:rPr lang="vi-VN" sz="2400"/>
                    <a:t> được tính bởi công thức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𝑀</m:t>
                          </m:r>
                          <m:r>
                            <a:rPr lang="en-US" sz="2400" i="1">
                              <a:latin typeface="Cambria Math" panose="02040503050406030204" pitchFamily="18" charset="0"/>
                            </a:rPr>
                            <m:t> </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𝑂𝑃</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𝐹</m:t>
                          </m:r>
                          <m:r>
                            <a:rPr lang="en-US" sz="2400" i="1">
                              <a:latin typeface="Cambria Math" panose="02040503050406030204" pitchFamily="18" charset="0"/>
                            </a:rPr>
                            <m:t> </m:t>
                          </m:r>
                        </m:e>
                      </m:acc>
                    </m:oMath>
                  </a14:m>
                  <a:r>
                    <a:rPr lang="vi-VN" sz="2400"/>
                    <a:t>]. </a:t>
                  </a:r>
                </a:p>
                <a:p>
                  <a:r>
                    <a:rPr lang="en-US" sz="2400"/>
                    <a:t>     </a:t>
                  </a:r>
                  <a:r>
                    <a:rPr lang="vi-VN" sz="2400"/>
                    <a:t>a) Cho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𝑂𝑃</m:t>
                          </m:r>
                        </m:e>
                      </m:acc>
                    </m:oMath>
                  </a14:m>
                  <a:r>
                    <a:rPr lang="vi-VN" sz="2400"/>
                    <a:t> = (</a:t>
                  </a:r>
                  <a:r>
                    <a:rPr lang="vi-VN" sz="2400" i="1"/>
                    <a:t>x;y;z</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𝐹</m:t>
                          </m:r>
                          <m:r>
                            <a:rPr lang="en-US" sz="2400" i="1">
                              <a:latin typeface="Cambria Math" panose="02040503050406030204" pitchFamily="18" charset="0"/>
                            </a:rPr>
                            <m:t> </m:t>
                          </m:r>
                        </m:e>
                      </m:acc>
                    </m:oMath>
                  </a14:m>
                  <a:r>
                    <a:rPr lang="vi-VN" sz="2400"/>
                    <a:t> = (</a:t>
                  </a:r>
                  <a:r>
                    <a:rPr lang="vi-VN" sz="2400" i="1"/>
                    <a:t>a; b;c</a:t>
                  </a:r>
                  <a:r>
                    <a:rPr lang="vi-VN" sz="2400"/>
                    <a:t>). Tính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𝑀</m:t>
                          </m:r>
                          <m:r>
                            <a:rPr lang="en-US" sz="2400" i="1">
                              <a:latin typeface="Cambria Math" panose="02040503050406030204" pitchFamily="18" charset="0"/>
                            </a:rPr>
                            <m:t> </m:t>
                          </m:r>
                        </m:e>
                      </m:acc>
                    </m:oMath>
                  </a14:m>
                  <a:r>
                    <a:rPr lang="vi-VN" sz="2400"/>
                    <a:t>.</a:t>
                  </a:r>
                </a:p>
                <a:p>
                  <a:r>
                    <a:rPr lang="en-US" sz="2400"/>
                    <a:t>     </a:t>
                  </a:r>
                  <a:r>
                    <a:rPr lang="vi-VN" sz="2400"/>
                    <a:t>b) Giải thích vì sao, nếu giữ nguyên lực tác động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𝐹</m:t>
                          </m:r>
                          <m:r>
                            <a:rPr lang="en-US" sz="2400" i="1">
                              <a:latin typeface="Cambria Math" panose="02040503050406030204" pitchFamily="18" charset="0"/>
                            </a:rPr>
                            <m:t> </m:t>
                          </m:r>
                        </m:e>
                      </m:acc>
                    </m:oMath>
                  </a14:m>
                  <a:r>
                    <a:rPr lang="vi-VN" sz="2400"/>
                    <a:t> trong khi thay vị trí đặt lực từ</a:t>
                  </a:r>
                  <a:endParaRPr lang="en-US" sz="2400"/>
                </a:p>
                <a:p>
                  <a:r>
                    <a:rPr lang="en-US" sz="2400"/>
                    <a:t>   </a:t>
                  </a:r>
                  <a:r>
                    <a:rPr lang="vi-VN" sz="2400"/>
                    <a:t> </a:t>
                  </a:r>
                  <a:r>
                    <a:rPr lang="en-US" sz="2400"/>
                    <a:t> </a:t>
                  </a:r>
                  <a:r>
                    <a:rPr lang="vi-VN" sz="2400"/>
                    <a:t>P sang P' sao cho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𝑂𝑃</m:t>
                          </m:r>
                          <m:r>
                            <a:rPr lang="en-US" sz="2400" b="0" i="1" smtClean="0">
                              <a:latin typeface="Cambria Math" panose="02040503050406030204" pitchFamily="18" charset="0"/>
                            </a:rPr>
                            <m:t>′</m:t>
                          </m:r>
                        </m:e>
                      </m:acc>
                    </m:oMath>
                  </a14:m>
                  <a:r>
                    <a:rPr lang="vi-VN" sz="2400"/>
                    <a:t> = </a:t>
                  </a:r>
                  <a14:m>
                    <m:oMath xmlns:m="http://schemas.openxmlformats.org/officeDocument/2006/math">
                      <m:r>
                        <a:rPr lang="en-US" sz="2400" b="0" i="0" smtClean="0">
                          <a:latin typeface="Cambria Math" panose="02040503050406030204" pitchFamily="18" charset="0"/>
                        </a:rPr>
                        <m:t>2</m:t>
                      </m:r>
                      <m:acc>
                        <m:accPr>
                          <m:chr m:val="⃗"/>
                          <m:ctrlPr>
                            <a:rPr lang="vi-VN" sz="2400" i="1">
                              <a:latin typeface="Cambria Math" panose="02040503050406030204" pitchFamily="18" charset="0"/>
                            </a:rPr>
                          </m:ctrlPr>
                        </m:accPr>
                        <m:e>
                          <m:r>
                            <a:rPr lang="en-US" sz="2400" i="1">
                              <a:latin typeface="Cambria Math" panose="02040503050406030204" pitchFamily="18" charset="0"/>
                            </a:rPr>
                            <m:t>𝑂𝑃</m:t>
                          </m:r>
                        </m:e>
                      </m:acc>
                    </m:oMath>
                  </a14:m>
                  <a:r>
                    <a:rPr lang="vi-VN" sz="2400"/>
                    <a:t> thì moment lực sẽ tăng lên gấp đôi. Từ đó, ta có thể</a:t>
                  </a:r>
                  <a:endParaRPr lang="en-US" sz="2400"/>
                </a:p>
                <a:p>
                  <a:r>
                    <a:rPr lang="en-US" sz="2400"/>
                    <a:t>     </a:t>
                  </a:r>
                  <a:r>
                    <a:rPr lang="vi-VN" sz="2400"/>
                    <a:t>rút ra điều gì để đỡ tốn sức khi dùng mỏ lết vặn ốc?</a:t>
                  </a:r>
                  <a:endParaRPr lang="en-US" sz="2400"/>
                </a:p>
              </p:txBody>
            </p:sp>
          </mc:Choice>
          <mc:Fallback xmlns="">
            <p:sp>
              <p:nvSpPr>
                <p:cNvPr id="4" name="Rectangle 3">
                  <a:extLst>
                    <a:ext uri="{FF2B5EF4-FFF2-40B4-BE49-F238E27FC236}">
                      <a16:creationId xmlns:a16="http://schemas.microsoft.com/office/drawing/2014/main" id="{A72E1AAE-C939-4F0C-9543-806AC4BDE219}"/>
                    </a:ext>
                  </a:extLst>
                </p:cNvPr>
                <p:cNvSpPr>
                  <a:spLocks noRot="1" noChangeAspect="1" noMove="1" noResize="1" noEditPoints="1" noAdjustHandles="1" noChangeArrowheads="1" noChangeShapeType="1" noTextEdit="1"/>
                </p:cNvSpPr>
                <p:nvPr/>
              </p:nvSpPr>
              <p:spPr>
                <a:xfrm>
                  <a:off x="1486118" y="41424"/>
                  <a:ext cx="10634133" cy="3306161"/>
                </a:xfrm>
                <a:prstGeom prst="rect">
                  <a:avLst/>
                </a:prstGeom>
                <a:blipFill>
                  <a:blip r:embed="rId12"/>
                  <a:stretch>
                    <a:fillRect l="-803" t="-1476" r="-1032" b="-3321"/>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6242FA88-3DE5-4CF5-B12F-ED03BDBE2D00}"/>
                </a:ext>
              </a:extLst>
            </p:cNvPr>
            <p:cNvPicPr>
              <a:picLocks noChangeAspect="1"/>
            </p:cNvPicPr>
            <p:nvPr/>
          </p:nvPicPr>
          <p:blipFill>
            <a:blip r:embed="rId13"/>
            <a:stretch>
              <a:fillRect/>
            </a:stretch>
          </p:blipFill>
          <p:spPr>
            <a:xfrm>
              <a:off x="0" y="911100"/>
              <a:ext cx="1810669" cy="1566808"/>
            </a:xfrm>
            <a:prstGeom prst="rect">
              <a:avLst/>
            </a:prstGeom>
          </p:spPr>
        </p:pic>
      </p:grpSp>
      <p:sp>
        <p:nvSpPr>
          <p:cNvPr id="19" name="Rectangle 18">
            <a:extLst>
              <a:ext uri="{FF2B5EF4-FFF2-40B4-BE49-F238E27FC236}">
                <a16:creationId xmlns:a16="http://schemas.microsoft.com/office/drawing/2014/main" id="{8A99165A-05B2-4949-A39F-4565024AADFB}"/>
              </a:ext>
            </a:extLst>
          </p:cNvPr>
          <p:cNvSpPr/>
          <p:nvPr/>
        </p:nvSpPr>
        <p:spPr>
          <a:xfrm>
            <a:off x="1958981" y="5596394"/>
            <a:ext cx="5984284" cy="830997"/>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Từ đó, để đỡ tốn sức khi dùng mỏ lết vặn ốc</a:t>
            </a:r>
            <a:r>
              <a:rPr lang="en-US" sz="2400">
                <a:latin typeface="Times New Roman" panose="02020603050405020304" pitchFamily="18" charset="0"/>
                <a:cs typeface="Times New Roman" panose="02020603050405020304" pitchFamily="18" charset="0"/>
              </a:rPr>
              <a:t>, ta cầm </a:t>
            </a:r>
            <a:r>
              <a:rPr lang="vi-VN" sz="2400">
                <a:latin typeface="Times New Roman" panose="02020603050405020304" pitchFamily="18" charset="0"/>
                <a:cs typeface="Times New Roman" panose="02020603050405020304" pitchFamily="18" charset="0"/>
              </a:rPr>
              <a:t>cán mỏ lết tại vị trí </a:t>
            </a:r>
            <a:r>
              <a:rPr lang="en-US" sz="2400">
                <a:latin typeface="Times New Roman" panose="02020603050405020304" pitchFamily="18" charset="0"/>
                <a:cs typeface="Times New Roman" panose="02020603050405020304" pitchFamily="18" charset="0"/>
              </a:rPr>
              <a:t>càng xa O càng tốt</a:t>
            </a:r>
            <a:r>
              <a:rPr lang="vi-VN"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980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A8C62A36-34BC-4B7E-A49F-206FB4EF62E6}"/>
              </a:ext>
            </a:extLst>
          </p:cNvPr>
          <p:cNvSpPr>
            <a:spLocks noChangeArrowheads="1"/>
          </p:cNvSpPr>
          <p:nvPr/>
        </p:nvSpPr>
        <p:spPr bwMode="gray">
          <a:xfrm>
            <a:off x="485422" y="-1254"/>
            <a:ext cx="7676446" cy="56303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219170" eaLnBrk="1" hangingPunct="1">
              <a:defRPr/>
            </a:pPr>
            <a:r>
              <a:rPr lang="en-US" sz="2000" b="1">
                <a:solidFill>
                  <a:srgbClr val="FFFFFF"/>
                </a:solidFill>
                <a:effectLst>
                  <a:outerShdw blurRad="38100" dist="38100" dir="2700000" algn="tl">
                    <a:srgbClr val="000000"/>
                  </a:outerShdw>
                </a:effectLst>
                <a:latin typeface="Arial" pitchFamily="34" charset="0"/>
                <a:cs typeface="Arial" pitchFamily="34" charset="0"/>
              </a:rPr>
              <a:t>II . PH</a:t>
            </a:r>
            <a:r>
              <a:rPr lang="vi-VN" sz="2000" b="1">
                <a:solidFill>
                  <a:srgbClr val="FFFFFF"/>
                </a:solidFill>
                <a:effectLst>
                  <a:outerShdw blurRad="38100" dist="38100" dir="2700000" algn="tl">
                    <a:srgbClr val="000000"/>
                  </a:outerShdw>
                </a:effectLst>
                <a:latin typeface="Arial" pitchFamily="34" charset="0"/>
                <a:cs typeface="Arial" pitchFamily="34" charset="0"/>
              </a:rPr>
              <a:t>Ư</a:t>
            </a:r>
            <a:r>
              <a:rPr lang="en-US" sz="2000" b="1">
                <a:solidFill>
                  <a:srgbClr val="FFFFFF"/>
                </a:solidFill>
                <a:effectLst>
                  <a:outerShdw blurRad="38100" dist="38100" dir="2700000" algn="tl">
                    <a:srgbClr val="000000"/>
                  </a:outerShdw>
                </a:effectLst>
                <a:latin typeface="Arial" pitchFamily="34" charset="0"/>
                <a:cs typeface="Arial" pitchFamily="34" charset="0"/>
              </a:rPr>
              <a:t>ƠNG TRÌNH TỔNG QUÁT  CỦA MẶT PHẲNG </a:t>
            </a:r>
            <a:endParaRPr lang="vi-VN" sz="20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1" name="Group 20">
            <a:extLst>
              <a:ext uri="{FF2B5EF4-FFF2-40B4-BE49-F238E27FC236}">
                <a16:creationId xmlns:a16="http://schemas.microsoft.com/office/drawing/2014/main" id="{F4CEE066-9268-47EC-A028-D7ADDE54DE6A}"/>
              </a:ext>
            </a:extLst>
          </p:cNvPr>
          <p:cNvGrpSpPr/>
          <p:nvPr/>
        </p:nvGrpSpPr>
        <p:grpSpPr>
          <a:xfrm>
            <a:off x="79022" y="724326"/>
            <a:ext cx="12112978" cy="1714074"/>
            <a:chOff x="79022" y="724326"/>
            <a:chExt cx="12112978" cy="1714074"/>
          </a:xfrm>
        </p:grpSpPr>
        <p:sp>
          <p:nvSpPr>
            <p:cNvPr id="8" name="Rounded Rectangle 47">
              <a:extLst>
                <a:ext uri="{FF2B5EF4-FFF2-40B4-BE49-F238E27FC236}">
                  <a16:creationId xmlns:a16="http://schemas.microsoft.com/office/drawing/2014/main" id="{31AAED29-5522-4D31-B5FC-0B498CB874AB}"/>
                </a:ext>
              </a:extLst>
            </p:cNvPr>
            <p:cNvSpPr/>
            <p:nvPr/>
          </p:nvSpPr>
          <p:spPr>
            <a:xfrm>
              <a:off x="1162756" y="724326"/>
              <a:ext cx="10950222" cy="1714074"/>
            </a:xfrm>
            <a:prstGeom prst="roundRect">
              <a:avLst>
                <a:gd name="adj" fmla="val 3662"/>
              </a:avLst>
            </a:prstGeom>
            <a:gradFill flip="none" rotWithShape="1">
              <a:gsLst>
                <a:gs pos="0">
                  <a:srgbClr val="ABB3A9"/>
                </a:gs>
                <a:gs pos="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AD97A5-1831-4247-A78D-E2DB80DBECFC}"/>
                    </a:ext>
                  </a:extLst>
                </p:cNvPr>
                <p:cNvSpPr/>
                <p:nvPr/>
              </p:nvSpPr>
              <p:spPr>
                <a:xfrm>
                  <a:off x="1365956" y="726443"/>
                  <a:ext cx="10826044" cy="1614416"/>
                </a:xfrm>
                <a:prstGeom prst="rect">
                  <a:avLst/>
                </a:prstGeom>
              </p:spPr>
              <p:txBody>
                <a:bodyPr wrap="square">
                  <a:spAutoFit/>
                </a:bodyPr>
                <a:lstStyle/>
                <a:p>
                  <a:pPr marL="342900" indent="-342900">
                    <a:buFont typeface="Wingdings" panose="05000000000000000000" pitchFamily="2" charset="2"/>
                    <a:buChar char="v"/>
                  </a:pPr>
                  <a:r>
                    <a:rPr lang="vi-VN" sz="2400">
                      <a:latin typeface="Times New Roman" panose="02020603050405020304" pitchFamily="18" charset="0"/>
                      <a:cs typeface="Times New Roman" panose="02020603050405020304" pitchFamily="18" charset="0"/>
                    </a:rPr>
                    <a:t>Trong không gian O</a:t>
                  </a:r>
                  <a:r>
                    <a:rPr lang="vi-VN" sz="2400" i="1">
                      <a:latin typeface="Times New Roman" panose="02020603050405020304" pitchFamily="18" charset="0"/>
                      <a:cs typeface="Times New Roman" panose="02020603050405020304" pitchFamily="18" charset="0"/>
                    </a:rPr>
                    <a:t>xyz</a:t>
                  </a:r>
                  <a:r>
                    <a:rPr lang="vi-VN" sz="2400">
                      <a:latin typeface="Times New Roman" panose="02020603050405020304" pitchFamily="18" charset="0"/>
                      <a:cs typeface="Times New Roman" panose="02020603050405020304" pitchFamily="18" charset="0"/>
                    </a:rPr>
                    <a:t>, cho mặt phẳng (</a:t>
                  </a:r>
                  <a14:m>
                    <m:oMath xmlns:m="http://schemas.openxmlformats.org/officeDocument/2006/math">
                      <m:r>
                        <a:rPr lang="vi-VN" sz="2400" i="1" smtClean="0">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 Gọi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Times New Roman" panose="02020603050405020304" pitchFamily="18" charset="0"/>
                      <a:cs typeface="Times New Roman" panose="02020603050405020304" pitchFamily="18" charset="0"/>
                    </a:rPr>
                    <a:t> = (</a:t>
                  </a:r>
                  <a:r>
                    <a:rPr lang="vi-VN" sz="2400" i="1">
                      <a:latin typeface="Times New Roman" panose="02020603050405020304" pitchFamily="18" charset="0"/>
                      <a:cs typeface="Times New Roman" panose="02020603050405020304" pitchFamily="18" charset="0"/>
                    </a:rPr>
                    <a:t>A; B; C</a:t>
                  </a:r>
                  <a:r>
                    <a:rPr lang="vi-VN" sz="2400">
                      <a:latin typeface="Times New Roman" panose="02020603050405020304" pitchFamily="18" charset="0"/>
                      <a:cs typeface="Times New Roman" panose="02020603050405020304" pitchFamily="18" charset="0"/>
                    </a:rPr>
                    <a:t>) là một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 và </a:t>
                  </a:r>
                  <a:r>
                    <a:rPr lang="vi-VN" sz="2400" i="1">
                      <a:latin typeface="Times New Roman" panose="02020603050405020304" pitchFamily="18" charset="0"/>
                      <a:cs typeface="Times New Roman" panose="02020603050405020304" pitchFamily="18" charset="0"/>
                    </a:rPr>
                    <a:t>M</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y</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z</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là một điểm thuộc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a:t>
                  </a:r>
                </a:p>
                <a:p>
                  <a:r>
                    <a:rPr lang="vi-VN" sz="2400">
                      <a:latin typeface="Times New Roman" panose="02020603050405020304" pitchFamily="18" charset="0"/>
                      <a:cs typeface="Times New Roman" panose="02020603050405020304" pitchFamily="18" charset="0"/>
                    </a:rPr>
                    <a:t>a) Một điểm </a:t>
                  </a:r>
                  <a:r>
                    <a:rPr lang="vi-VN" sz="2400" i="1">
                      <a:latin typeface="Times New Roman" panose="02020603050405020304" pitchFamily="18" charset="0"/>
                      <a:cs typeface="Times New Roman" panose="02020603050405020304" pitchFamily="18" charset="0"/>
                    </a:rPr>
                    <a:t>M</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 y, z</a:t>
                  </a:r>
                  <a:r>
                    <a:rPr lang="vi-VN" sz="2400">
                      <a:latin typeface="Times New Roman" panose="02020603050405020304" pitchFamily="18" charset="0"/>
                      <a:cs typeface="Times New Roman" panose="02020603050405020304" pitchFamily="18" charset="0"/>
                    </a:rPr>
                    <a:t>) thuộc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 khi và chỉ khi hai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𝑀𝑀</m:t>
                          </m:r>
                          <m:r>
                            <a:rPr lang="en-US" sz="2400" i="1" baseline="-25000">
                              <a:latin typeface="Cambria Math" panose="02040503050406030204" pitchFamily="18" charset="0"/>
                            </a:rPr>
                            <m:t>0</m:t>
                          </m:r>
                        </m:e>
                      </m:acc>
                    </m:oMath>
                  </a14:m>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có mối quan hệ gì?</a:t>
                  </a:r>
                </a:p>
                <a:p>
                  <a:r>
                    <a:rPr lang="vi-VN" sz="2400">
                      <a:latin typeface="Times New Roman" panose="02020603050405020304" pitchFamily="18" charset="0"/>
                      <a:cs typeface="Times New Roman" panose="02020603050405020304" pitchFamily="18" charset="0"/>
                    </a:rPr>
                    <a:t>b) Điểm </a:t>
                  </a:r>
                  <a:r>
                    <a:rPr lang="vi-VN" sz="2400" i="1">
                      <a:latin typeface="Times New Roman" panose="02020603050405020304" pitchFamily="18" charset="0"/>
                      <a:cs typeface="Times New Roman" panose="02020603050405020304" pitchFamily="18" charset="0"/>
                    </a:rPr>
                    <a:t>M</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 y, z</a:t>
                  </a:r>
                  <a:r>
                    <a:rPr lang="vi-VN" sz="2400">
                      <a:latin typeface="Times New Roman" panose="02020603050405020304" pitchFamily="18" charset="0"/>
                      <a:cs typeface="Times New Roman" panose="02020603050405020304" pitchFamily="18" charset="0"/>
                    </a:rPr>
                    <a:t>) thuộc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 khi và chỉ khi toạ độ của nó thoả mãn hệ thức nào?</a:t>
                  </a:r>
                  <a:endParaRPr lang="en-US" sz="240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B3AD97A5-1831-4247-A78D-E2DB80DBECFC}"/>
                    </a:ext>
                  </a:extLst>
                </p:cNvPr>
                <p:cNvSpPr>
                  <a:spLocks noRot="1" noChangeAspect="1" noMove="1" noResize="1" noEditPoints="1" noAdjustHandles="1" noChangeArrowheads="1" noChangeShapeType="1" noTextEdit="1"/>
                </p:cNvSpPr>
                <p:nvPr/>
              </p:nvSpPr>
              <p:spPr>
                <a:xfrm>
                  <a:off x="1365956" y="726443"/>
                  <a:ext cx="10826044" cy="1614416"/>
                </a:xfrm>
                <a:prstGeom prst="rect">
                  <a:avLst/>
                </a:prstGeom>
                <a:blipFill>
                  <a:blip r:embed="rId4"/>
                  <a:stretch>
                    <a:fillRect l="-845" t="-3019" r="-225" b="-79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D54EB53-8E58-4653-B974-03EAACC59B09}"/>
                </a:ext>
              </a:extLst>
            </p:cNvPr>
            <p:cNvPicPr>
              <a:picLocks noChangeAspect="1"/>
            </p:cNvPicPr>
            <p:nvPr/>
          </p:nvPicPr>
          <p:blipFill>
            <a:blip r:embed="rId5"/>
            <a:stretch>
              <a:fillRect/>
            </a:stretch>
          </p:blipFill>
          <p:spPr>
            <a:xfrm>
              <a:off x="79022" y="928453"/>
              <a:ext cx="1262815" cy="1210396"/>
            </a:xfrm>
            <a:prstGeom prst="rect">
              <a:avLst/>
            </a:prstGeom>
          </p:spPr>
        </p:pic>
      </p:grpSp>
      <p:grpSp>
        <p:nvGrpSpPr>
          <p:cNvPr id="20" name="Group 19">
            <a:extLst>
              <a:ext uri="{FF2B5EF4-FFF2-40B4-BE49-F238E27FC236}">
                <a16:creationId xmlns:a16="http://schemas.microsoft.com/office/drawing/2014/main" id="{7807BE93-570A-40C9-A843-8FC6ACCC7902}"/>
              </a:ext>
            </a:extLst>
          </p:cNvPr>
          <p:cNvGrpSpPr/>
          <p:nvPr/>
        </p:nvGrpSpPr>
        <p:grpSpPr>
          <a:xfrm>
            <a:off x="1049867" y="4928925"/>
            <a:ext cx="11063111" cy="1444979"/>
            <a:chOff x="710429" y="4856335"/>
            <a:chExt cx="11063111" cy="1444979"/>
          </a:xfrm>
        </p:grpSpPr>
        <p:grpSp>
          <p:nvGrpSpPr>
            <p:cNvPr id="16" name="Group 15">
              <a:extLst>
                <a:ext uri="{FF2B5EF4-FFF2-40B4-BE49-F238E27FC236}">
                  <a16:creationId xmlns:a16="http://schemas.microsoft.com/office/drawing/2014/main" id="{ED8EE989-9770-4A5E-8DC6-B6E8D4927A02}"/>
                </a:ext>
              </a:extLst>
            </p:cNvPr>
            <p:cNvGrpSpPr/>
            <p:nvPr/>
          </p:nvGrpSpPr>
          <p:grpSpPr>
            <a:xfrm>
              <a:off x="710429" y="4856335"/>
              <a:ext cx="11063111" cy="1444979"/>
              <a:chOff x="1411109" y="3634091"/>
              <a:chExt cx="6555741" cy="2808986"/>
            </a:xfrm>
          </p:grpSpPr>
          <p:sp>
            <p:nvSpPr>
              <p:cNvPr id="17" name="Rounded Rectangle 16">
                <a:extLst>
                  <a:ext uri="{FF2B5EF4-FFF2-40B4-BE49-F238E27FC236}">
                    <a16:creationId xmlns:a16="http://schemas.microsoft.com/office/drawing/2014/main" id="{C940FFE8-307E-4582-8B31-3578F89E8FDE}"/>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9" name="Rectangle: Rounded Corners 18">
                <a:extLst>
                  <a:ext uri="{FF2B5EF4-FFF2-40B4-BE49-F238E27FC236}">
                    <a16:creationId xmlns:a16="http://schemas.microsoft.com/office/drawing/2014/main" id="{0B90E1E1-2CA0-43C7-8A90-55FCB4625EF4}"/>
                  </a:ext>
                </a:extLst>
              </p:cNvPr>
              <p:cNvSpPr/>
              <p:nvPr/>
            </p:nvSpPr>
            <p:spPr>
              <a:xfrm>
                <a:off x="1411109" y="3636371"/>
                <a:ext cx="6555741" cy="2806706"/>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4705D0E-BF5D-4E54-B648-E5D733F9BB41}"/>
                    </a:ext>
                  </a:extLst>
                </p:cNvPr>
                <p:cNvSpPr/>
                <p:nvPr/>
              </p:nvSpPr>
              <p:spPr>
                <a:xfrm>
                  <a:off x="1137210" y="4951367"/>
                  <a:ext cx="10050080" cy="1200329"/>
                </a:xfrm>
                <a:prstGeom prst="rect">
                  <a:avLst/>
                </a:prstGeom>
              </p:spPr>
              <p:txBody>
                <a:bodyPr wrap="square">
                  <a:spAutoFit/>
                </a:bodyPr>
                <a:lstStyle/>
                <a:p>
                  <a:pPr marL="342900" indent="-342900">
                    <a:buFont typeface="Wingdings" panose="05000000000000000000" pitchFamily="2" charset="2"/>
                    <a:buChar char="v"/>
                  </a:pPr>
                  <a:r>
                    <a:rPr lang="vi-VN" sz="2400" b="1"/>
                    <a:t>Trong không gian O</a:t>
                  </a:r>
                  <a:r>
                    <a:rPr lang="vi-VN" sz="2400" i="1"/>
                    <a:t>xyz</a:t>
                  </a:r>
                  <a:r>
                    <a:rPr lang="vi-VN" sz="2400" b="1"/>
                    <a:t> </a:t>
                  </a:r>
                  <a:endParaRPr lang="en-US" sz="2400" b="1"/>
                </a:p>
                <a:p>
                  <a:r>
                    <a:rPr lang="en-US" sz="2400" b="1"/>
                    <a:t>     M</a:t>
                  </a:r>
                  <a:r>
                    <a:rPr lang="vi-VN" sz="2400" b="1"/>
                    <a:t>ỗi phương trình </a:t>
                  </a:r>
                  <a:r>
                    <a:rPr lang="vi-VN" sz="2400" b="1" i="1">
                      <a:solidFill>
                        <a:srgbClr val="C00000"/>
                      </a:solidFill>
                    </a:rPr>
                    <a:t>A</a:t>
                  </a:r>
                  <a:r>
                    <a:rPr lang="vi-VN" sz="2400" i="1">
                      <a:solidFill>
                        <a:srgbClr val="C00000"/>
                      </a:solidFill>
                    </a:rPr>
                    <a:t>x</a:t>
                  </a:r>
                  <a:r>
                    <a:rPr lang="vi-VN" sz="2400" b="1" i="1">
                      <a:solidFill>
                        <a:srgbClr val="C00000"/>
                      </a:solidFill>
                    </a:rPr>
                    <a:t> + B</a:t>
                  </a:r>
                  <a:r>
                    <a:rPr lang="vi-VN" sz="2400" i="1">
                      <a:solidFill>
                        <a:srgbClr val="C00000"/>
                      </a:solidFill>
                    </a:rPr>
                    <a:t>y</a:t>
                  </a:r>
                  <a:r>
                    <a:rPr lang="vi-VN" sz="2400" b="1" i="1">
                      <a:solidFill>
                        <a:srgbClr val="C00000"/>
                      </a:solidFill>
                    </a:rPr>
                    <a:t> + C</a:t>
                  </a:r>
                  <a:r>
                    <a:rPr lang="vi-VN" sz="2400" i="1">
                      <a:solidFill>
                        <a:srgbClr val="C00000"/>
                      </a:solidFill>
                    </a:rPr>
                    <a:t>z</a:t>
                  </a:r>
                  <a:r>
                    <a:rPr lang="vi-VN" sz="2400" b="1" i="1">
                      <a:solidFill>
                        <a:srgbClr val="C00000"/>
                      </a:solidFill>
                    </a:rPr>
                    <a:t> + D </a:t>
                  </a:r>
                  <a:r>
                    <a:rPr lang="vi-VN" sz="2400" b="1">
                      <a:solidFill>
                        <a:srgbClr val="C00000"/>
                      </a:solidFill>
                    </a:rPr>
                    <a:t>= 0 </a:t>
                  </a:r>
                  <a:r>
                    <a:rPr lang="vi-VN" sz="2400"/>
                    <a:t>(</a:t>
                  </a:r>
                  <a:r>
                    <a:rPr lang="vi-VN" sz="2400" i="1"/>
                    <a:t>A, B, C </a:t>
                  </a:r>
                  <a:r>
                    <a:rPr lang="vi-VN" sz="2400"/>
                    <a:t>không đồng thời bằng 0)</a:t>
                  </a:r>
                  <a:r>
                    <a:rPr lang="vi-VN" sz="2400" b="1"/>
                    <a:t> </a:t>
                  </a:r>
                  <a:endParaRPr lang="en-US" sz="2400" b="1"/>
                </a:p>
                <a:p>
                  <a:r>
                    <a:rPr lang="en-US" sz="2400" b="1"/>
                    <a:t>     </a:t>
                  </a:r>
                  <a:r>
                    <a:rPr lang="vi-VN" sz="2400" b="1"/>
                    <a:t>xác định một mặt phẳng nhận </a:t>
                  </a:r>
                  <a14:m>
                    <m:oMath xmlns:m="http://schemas.openxmlformats.org/officeDocument/2006/math">
                      <m:acc>
                        <m:accPr>
                          <m:chr m:val="⃗"/>
                          <m:ctrlPr>
                            <a:rPr lang="vi-VN" sz="2400" b="1" i="1" smtClean="0">
                              <a:solidFill>
                                <a:srgbClr val="C00000"/>
                              </a:solidFill>
                              <a:latin typeface="Cambria Math" panose="02040503050406030204" pitchFamily="18" charset="0"/>
                            </a:rPr>
                          </m:ctrlPr>
                        </m:accPr>
                        <m:e>
                          <m:r>
                            <a:rPr lang="vi-VN" sz="2400" b="1" i="1">
                              <a:solidFill>
                                <a:srgbClr val="C00000"/>
                              </a:solidFill>
                              <a:latin typeface="Cambria Math" panose="02040503050406030204" pitchFamily="18" charset="0"/>
                            </a:rPr>
                            <m:t>𝒏</m:t>
                          </m:r>
                        </m:e>
                      </m:acc>
                    </m:oMath>
                  </a14:m>
                  <a:r>
                    <a:rPr lang="vi-VN" sz="2400" b="1">
                      <a:solidFill>
                        <a:srgbClr val="C00000"/>
                      </a:solidFill>
                    </a:rPr>
                    <a:t> = (</a:t>
                  </a:r>
                  <a:r>
                    <a:rPr lang="vi-VN" sz="2400" b="1" i="1">
                      <a:solidFill>
                        <a:srgbClr val="C00000"/>
                      </a:solidFill>
                    </a:rPr>
                    <a:t>A; B; C</a:t>
                  </a:r>
                  <a:r>
                    <a:rPr lang="vi-VN" sz="2400" b="1">
                      <a:solidFill>
                        <a:srgbClr val="C00000"/>
                      </a:solidFill>
                    </a:rPr>
                    <a:t>) </a:t>
                  </a:r>
                  <a:r>
                    <a:rPr lang="vi-VN" sz="2400" b="1"/>
                    <a:t>làm một vectơ pháp tuyến.</a:t>
                  </a:r>
                  <a:endParaRPr lang="en-US" sz="2400" b="1"/>
                </a:p>
              </p:txBody>
            </p:sp>
          </mc:Choice>
          <mc:Fallback xmlns="">
            <p:sp>
              <p:nvSpPr>
                <p:cNvPr id="7" name="Rectangle 6">
                  <a:extLst>
                    <a:ext uri="{FF2B5EF4-FFF2-40B4-BE49-F238E27FC236}">
                      <a16:creationId xmlns:a16="http://schemas.microsoft.com/office/drawing/2014/main" id="{04705D0E-BF5D-4E54-B648-E5D733F9BB41}"/>
                    </a:ext>
                  </a:extLst>
                </p:cNvPr>
                <p:cNvSpPr>
                  <a:spLocks noRot="1" noChangeAspect="1" noMove="1" noResize="1" noEditPoints="1" noAdjustHandles="1" noChangeArrowheads="1" noChangeShapeType="1" noTextEdit="1"/>
                </p:cNvSpPr>
                <p:nvPr/>
              </p:nvSpPr>
              <p:spPr>
                <a:xfrm>
                  <a:off x="1137210" y="4951367"/>
                  <a:ext cx="10050080" cy="1200329"/>
                </a:xfrm>
                <a:prstGeom prst="rect">
                  <a:avLst/>
                </a:prstGeom>
                <a:blipFill>
                  <a:blip r:embed="rId6"/>
                  <a:stretch>
                    <a:fillRect l="-788" t="-4061" b="-10660"/>
                  </a:stretch>
                </a:blipFill>
              </p:spPr>
              <p:txBody>
                <a:bodyPr/>
                <a:lstStyle/>
                <a:p>
                  <a:r>
                    <a:rPr lang="en-US">
                      <a:noFill/>
                    </a:rPr>
                    <a:t> </a:t>
                  </a:r>
                </a:p>
              </p:txBody>
            </p:sp>
          </mc:Fallback>
        </mc:AlternateContent>
      </p:grpSp>
      <p:graphicFrame>
        <p:nvGraphicFramePr>
          <p:cNvPr id="11" name="Object 10">
            <a:extLst>
              <a:ext uri="{FF2B5EF4-FFF2-40B4-BE49-F238E27FC236}">
                <a16:creationId xmlns:a16="http://schemas.microsoft.com/office/drawing/2014/main" id="{DEB6418B-F92B-4379-8AA6-9BBBB5789A50}"/>
              </a:ext>
            </a:extLst>
          </p:cNvPr>
          <p:cNvGraphicFramePr>
            <a:graphicFrameLocks noChangeAspect="1"/>
          </p:cNvGraphicFramePr>
          <p:nvPr>
            <p:extLst>
              <p:ext uri="{D42A27DB-BD31-4B8C-83A1-F6EECF244321}">
                <p14:modId xmlns:p14="http://schemas.microsoft.com/office/powerpoint/2010/main" val="1368118883"/>
              </p:ext>
            </p:extLst>
          </p:nvPr>
        </p:nvGraphicFramePr>
        <p:xfrm>
          <a:off x="1497766" y="2926725"/>
          <a:ext cx="3959793" cy="569220"/>
        </p:xfrm>
        <a:graphic>
          <a:graphicData uri="http://schemas.openxmlformats.org/presentationml/2006/ole">
            <mc:AlternateContent xmlns:mc="http://schemas.openxmlformats.org/markup-compatibility/2006">
              <mc:Choice xmlns:v="urn:schemas-microsoft-com:vml" Requires="v">
                <p:oleObj spid="_x0000_s7218" name="Equation" r:id="rId7" imgW="2031840" imgH="291960" progId="Equation.DSMT4">
                  <p:embed/>
                </p:oleObj>
              </mc:Choice>
              <mc:Fallback>
                <p:oleObj name="Equation" r:id="rId7" imgW="2031840" imgH="291960" progId="Equation.DSMT4">
                  <p:embed/>
                  <p:pic>
                    <p:nvPicPr>
                      <p:cNvPr id="0" name=""/>
                      <p:cNvPicPr/>
                      <p:nvPr/>
                    </p:nvPicPr>
                    <p:blipFill>
                      <a:blip r:embed="rId8"/>
                      <a:stretch>
                        <a:fillRect/>
                      </a:stretch>
                    </p:blipFill>
                    <p:spPr>
                      <a:xfrm>
                        <a:off x="1497766" y="2926725"/>
                        <a:ext cx="3959793" cy="56922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DD9C819-2B4F-4288-B131-1109AA987FAD}"/>
              </a:ext>
            </a:extLst>
          </p:cNvPr>
          <p:cNvGraphicFramePr>
            <a:graphicFrameLocks noChangeAspect="1"/>
          </p:cNvGraphicFramePr>
          <p:nvPr>
            <p:extLst>
              <p:ext uri="{D42A27DB-BD31-4B8C-83A1-F6EECF244321}">
                <p14:modId xmlns:p14="http://schemas.microsoft.com/office/powerpoint/2010/main" val="4265575672"/>
              </p:ext>
            </p:extLst>
          </p:nvPr>
        </p:nvGraphicFramePr>
        <p:xfrm>
          <a:off x="1497766" y="3424368"/>
          <a:ext cx="8612188" cy="568325"/>
        </p:xfrm>
        <a:graphic>
          <a:graphicData uri="http://schemas.openxmlformats.org/presentationml/2006/ole">
            <mc:AlternateContent xmlns:mc="http://schemas.openxmlformats.org/markup-compatibility/2006">
              <mc:Choice xmlns:v="urn:schemas-microsoft-com:vml" Requires="v">
                <p:oleObj spid="_x0000_s7219" name="Equation" r:id="rId9" imgW="4419360" imgH="291960" progId="Equation.DSMT4">
                  <p:embed/>
                </p:oleObj>
              </mc:Choice>
              <mc:Fallback>
                <p:oleObj name="Equation" r:id="rId9" imgW="4419360" imgH="291960" progId="Equation.DSMT4">
                  <p:embed/>
                  <p:pic>
                    <p:nvPicPr>
                      <p:cNvPr id="11" name="Object 10">
                        <a:extLst>
                          <a:ext uri="{FF2B5EF4-FFF2-40B4-BE49-F238E27FC236}">
                            <a16:creationId xmlns:a16="http://schemas.microsoft.com/office/drawing/2014/main" id="{DEB6418B-F92B-4379-8AA6-9BBBB5789A50}"/>
                          </a:ext>
                        </a:extLst>
                      </p:cNvPr>
                      <p:cNvPicPr/>
                      <p:nvPr/>
                    </p:nvPicPr>
                    <p:blipFill>
                      <a:blip r:embed="rId10"/>
                      <a:stretch>
                        <a:fillRect/>
                      </a:stretch>
                    </p:blipFill>
                    <p:spPr>
                      <a:xfrm>
                        <a:off x="1497766" y="3424368"/>
                        <a:ext cx="8612188" cy="568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D0261EC-4AF1-4AAB-83E6-97BC0D4C3B53}"/>
                  </a:ext>
                </a:extLst>
              </p:cNvPr>
              <p:cNvSpPr/>
              <p:nvPr/>
            </p:nvSpPr>
            <p:spPr>
              <a:xfrm>
                <a:off x="1459795" y="3992693"/>
                <a:ext cx="9272410"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Vậy</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M</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x, y, z</a:t>
                </a:r>
                <a:r>
                  <a:rPr lang="vi-VN" sz="2400">
                    <a:latin typeface="Times New Roman" panose="02020603050405020304" pitchFamily="18" charset="0"/>
                    <a:cs typeface="Times New Roman" panose="02020603050405020304" pitchFamily="18" charset="0"/>
                  </a:rPr>
                  <a:t>) thuộc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 khi và chỉ khi </a:t>
                </a:r>
                <a:r>
                  <a:rPr lang="en-US" sz="2400"/>
                  <a:t>toạ độ của nó thoả mãn hệ thức (1)</a:t>
                </a:r>
              </a:p>
            </p:txBody>
          </p:sp>
        </mc:Choice>
        <mc:Fallback xmlns="">
          <p:sp>
            <p:nvSpPr>
              <p:cNvPr id="13" name="Rectangle 12">
                <a:extLst>
                  <a:ext uri="{FF2B5EF4-FFF2-40B4-BE49-F238E27FC236}">
                    <a16:creationId xmlns:a16="http://schemas.microsoft.com/office/drawing/2014/main" id="{CD0261EC-4AF1-4AAB-83E6-97BC0D4C3B53}"/>
                  </a:ext>
                </a:extLst>
              </p:cNvPr>
              <p:cNvSpPr>
                <a:spLocks noRot="1" noChangeAspect="1" noMove="1" noResize="1" noEditPoints="1" noAdjustHandles="1" noChangeArrowheads="1" noChangeShapeType="1" noTextEdit="1"/>
              </p:cNvSpPr>
              <p:nvPr/>
            </p:nvSpPr>
            <p:spPr>
              <a:xfrm>
                <a:off x="1459795" y="3992693"/>
                <a:ext cx="9272410" cy="461665"/>
              </a:xfrm>
              <a:prstGeom prst="rect">
                <a:avLst/>
              </a:prstGeom>
              <a:blipFill>
                <a:blip r:embed="rId11"/>
                <a:stretch>
                  <a:fillRect l="-986" t="-10526" r="-66" b="-2894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D1804DB6-3D1F-470F-95D6-52E14CF47E1B}"/>
              </a:ext>
            </a:extLst>
          </p:cNvPr>
          <p:cNvPicPr>
            <a:picLocks noChangeAspect="1"/>
          </p:cNvPicPr>
          <p:nvPr/>
        </p:nvPicPr>
        <p:blipFill>
          <a:blip r:embed="rId12"/>
          <a:stretch>
            <a:fillRect/>
          </a:stretch>
        </p:blipFill>
        <p:spPr>
          <a:xfrm>
            <a:off x="6037359" y="2580043"/>
            <a:ext cx="1201016" cy="280440"/>
          </a:xfrm>
          <a:prstGeom prst="rect">
            <a:avLst/>
          </a:prstGeom>
        </p:spPr>
      </p:pic>
    </p:spTree>
    <p:extLst>
      <p:ext uri="{BB962C8B-B14F-4D97-AF65-F5344CB8AC3E}">
        <p14:creationId xmlns:p14="http://schemas.microsoft.com/office/powerpoint/2010/main" val="14483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6D3A28-D765-49CD-BE7E-11A6ED327D96}"/>
              </a:ext>
            </a:extLst>
          </p:cNvPr>
          <p:cNvPicPr>
            <a:picLocks noChangeAspect="1"/>
          </p:cNvPicPr>
          <p:nvPr/>
        </p:nvPicPr>
        <p:blipFill>
          <a:blip r:embed="rId4"/>
          <a:stretch>
            <a:fillRect/>
          </a:stretch>
        </p:blipFill>
        <p:spPr>
          <a:xfrm>
            <a:off x="-124177" y="232117"/>
            <a:ext cx="1489984" cy="830218"/>
          </a:xfrm>
          <a:prstGeom prst="rect">
            <a:avLst/>
          </a:prstGeom>
        </p:spPr>
      </p:pic>
      <p:grpSp>
        <p:nvGrpSpPr>
          <p:cNvPr id="10" name="Group 9">
            <a:extLst>
              <a:ext uri="{FF2B5EF4-FFF2-40B4-BE49-F238E27FC236}">
                <a16:creationId xmlns:a16="http://schemas.microsoft.com/office/drawing/2014/main" id="{51A0788C-21DF-4C13-A25D-7B463739906D}"/>
              </a:ext>
            </a:extLst>
          </p:cNvPr>
          <p:cNvGrpSpPr/>
          <p:nvPr/>
        </p:nvGrpSpPr>
        <p:grpSpPr>
          <a:xfrm>
            <a:off x="1284515" y="107510"/>
            <a:ext cx="10817172" cy="1298321"/>
            <a:chOff x="2266100" y="462746"/>
            <a:chExt cx="10817172" cy="1298321"/>
          </a:xfrm>
        </p:grpSpPr>
        <p:sp>
          <p:nvSpPr>
            <p:cNvPr id="5" name="Rectangle 4">
              <a:extLst>
                <a:ext uri="{FF2B5EF4-FFF2-40B4-BE49-F238E27FC236}">
                  <a16:creationId xmlns:a16="http://schemas.microsoft.com/office/drawing/2014/main" id="{D86B950A-6BFB-49C8-AEF0-F9E5A9B0D600}"/>
                </a:ext>
              </a:extLst>
            </p:cNvPr>
            <p:cNvSpPr/>
            <p:nvPr/>
          </p:nvSpPr>
          <p:spPr>
            <a:xfrm>
              <a:off x="3138312" y="462746"/>
              <a:ext cx="8771467" cy="1200329"/>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mỗi mặt phẳng đều có phương trình dạn</a:t>
              </a:r>
              <a:r>
                <a:rPr lang="en-US" sz="2400"/>
                <a:t>g                     </a:t>
              </a:r>
              <a:r>
                <a:rPr lang="vi-VN" sz="2400" b="1" i="1">
                  <a:solidFill>
                    <a:srgbClr val="C00000"/>
                  </a:solidFill>
                </a:rPr>
                <a:t>A</a:t>
              </a:r>
              <a:r>
                <a:rPr lang="vi-VN" sz="2400" i="1">
                  <a:solidFill>
                    <a:srgbClr val="C00000"/>
                  </a:solidFill>
                </a:rPr>
                <a:t>x</a:t>
              </a:r>
              <a:r>
                <a:rPr lang="vi-VN" sz="2400" b="1" i="1">
                  <a:solidFill>
                    <a:srgbClr val="C00000"/>
                  </a:solidFill>
                </a:rPr>
                <a:t> + B</a:t>
              </a:r>
              <a:r>
                <a:rPr lang="vi-VN" sz="2400" i="1">
                  <a:solidFill>
                    <a:srgbClr val="C00000"/>
                  </a:solidFill>
                </a:rPr>
                <a:t>y</a:t>
              </a:r>
              <a:r>
                <a:rPr lang="vi-VN" sz="2400" b="1" i="1">
                  <a:solidFill>
                    <a:srgbClr val="C00000"/>
                  </a:solidFill>
                </a:rPr>
                <a:t> + C</a:t>
              </a:r>
              <a:r>
                <a:rPr lang="vi-VN" sz="2400" i="1">
                  <a:solidFill>
                    <a:srgbClr val="C00000"/>
                  </a:solidFill>
                </a:rPr>
                <a:t>z </a:t>
              </a:r>
              <a:r>
                <a:rPr lang="vi-VN" sz="2400" b="1" i="1">
                  <a:solidFill>
                    <a:srgbClr val="C00000"/>
                  </a:solidFill>
                </a:rPr>
                <a:t>+ D </a:t>
              </a:r>
              <a:r>
                <a:rPr lang="vi-VN" sz="2400" b="1">
                  <a:solidFill>
                    <a:srgbClr val="C00000"/>
                  </a:solidFill>
                </a:rPr>
                <a:t>= 0</a:t>
              </a:r>
              <a:r>
                <a:rPr lang="en-US" sz="2400" b="1">
                  <a:solidFill>
                    <a:srgbClr val="C00000"/>
                  </a:solidFill>
                </a:rPr>
                <a:t> </a:t>
              </a:r>
              <a:r>
                <a:rPr lang="en-US" sz="2400"/>
                <a:t>(</a:t>
              </a:r>
              <a:r>
                <a:rPr lang="vi-VN" sz="2400" i="1"/>
                <a:t>A, B, C </a:t>
              </a:r>
              <a:r>
                <a:rPr lang="vi-VN" sz="2400"/>
                <a:t>không đồng thời bằng 0</a:t>
              </a:r>
              <a:r>
                <a:rPr lang="en-US" sz="2400"/>
                <a:t>) </a:t>
              </a:r>
            </a:p>
            <a:p>
              <a:r>
                <a:rPr lang="en-US" sz="2400"/>
                <a:t>    </a:t>
              </a:r>
              <a:r>
                <a:rPr lang="vi-VN" sz="2400"/>
                <a:t>được gọi là </a:t>
              </a:r>
              <a:r>
                <a:rPr lang="vi-VN" sz="2400" b="1">
                  <a:solidFill>
                    <a:srgbClr val="C00000"/>
                  </a:solidFill>
                </a:rPr>
                <a:t>phương trình tổng quát của mặt phẳng</a:t>
              </a:r>
              <a:r>
                <a:rPr lang="vi-VN" sz="2400"/>
                <a:t> đó.</a:t>
              </a:r>
              <a:endParaRPr lang="en-US" sz="2400"/>
            </a:p>
          </p:txBody>
        </p:sp>
        <p:sp>
          <p:nvSpPr>
            <p:cNvPr id="9" name="Rectangle: Rounded Corners 8">
              <a:extLst>
                <a:ext uri="{FF2B5EF4-FFF2-40B4-BE49-F238E27FC236}">
                  <a16:creationId xmlns:a16="http://schemas.microsoft.com/office/drawing/2014/main" id="{0154AC1A-6924-41B7-AA99-C7D8928237C1}"/>
                </a:ext>
              </a:extLst>
            </p:cNvPr>
            <p:cNvSpPr/>
            <p:nvPr/>
          </p:nvSpPr>
          <p:spPr>
            <a:xfrm>
              <a:off x="2266100" y="462746"/>
              <a:ext cx="10817172" cy="1298321"/>
            </a:xfrm>
            <a:prstGeom prst="roundRect">
              <a:avLst>
                <a:gd name="adj" fmla="val 49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33A1D7C-8A36-4D7E-AE5F-8F1D2096645C}"/>
              </a:ext>
            </a:extLst>
          </p:cNvPr>
          <p:cNvSpPr/>
          <p:nvPr/>
        </p:nvSpPr>
        <p:spPr>
          <a:xfrm>
            <a:off x="1365806" y="3262946"/>
            <a:ext cx="10654586" cy="830997"/>
          </a:xfrm>
          <a:prstGeom prst="rect">
            <a:avLst/>
          </a:prstGeom>
        </p:spPr>
        <p:txBody>
          <a:bodyPr wrap="square">
            <a:spAutoFit/>
          </a:bodyPr>
          <a:lstStyle/>
          <a:p>
            <a:pPr marL="342900" indent="-342900">
              <a:buFont typeface="Wingdings" panose="05000000000000000000" pitchFamily="2" charset="2"/>
              <a:buChar char="v"/>
            </a:pPr>
            <a:r>
              <a:rPr lang="en-US" sz="2400"/>
              <a:t>P</a:t>
            </a:r>
            <a:r>
              <a:rPr lang="vi-VN" sz="2400"/>
              <a:t>hương trình </a:t>
            </a:r>
            <a:r>
              <a:rPr lang="vi-VN" sz="2400" i="1"/>
              <a:t>y</a:t>
            </a:r>
            <a:r>
              <a:rPr lang="en-US" sz="2400" i="1"/>
              <a:t> </a:t>
            </a:r>
            <a:r>
              <a:rPr lang="vi-VN" sz="2400"/>
              <a:t>+1=</a:t>
            </a:r>
            <a:r>
              <a:rPr lang="en-US" sz="2400"/>
              <a:t> </a:t>
            </a:r>
            <a:r>
              <a:rPr lang="vi-VN" sz="2400"/>
              <a:t>0 là phương trình mặt phẳng</a:t>
            </a:r>
            <a:r>
              <a:rPr lang="en-US" sz="2400"/>
              <a:t> </a:t>
            </a:r>
            <a:r>
              <a:rPr lang="en-US" sz="2400">
                <a:latin typeface="Times New Roman" panose="02020603050405020304" pitchFamily="18" charset="0"/>
                <a:cs typeface="Times New Roman" panose="02020603050405020304" pitchFamily="18" charset="0"/>
              </a:rPr>
              <a:t>vì:</a:t>
            </a:r>
            <a:r>
              <a:rPr lang="en-US" sz="2400"/>
              <a:t> </a:t>
            </a:r>
            <a:r>
              <a:rPr lang="en-US" sz="2400">
                <a:latin typeface="Times New Roman" panose="02020603050405020304" pitchFamily="18" charset="0"/>
                <a:cs typeface="Times New Roman" panose="02020603050405020304" pitchFamily="18" charset="0"/>
              </a:rPr>
              <a:t>C</a:t>
            </a:r>
            <a:r>
              <a:rPr lang="vi-VN" sz="2400">
                <a:latin typeface="Times New Roman" panose="02020603050405020304" pitchFamily="18" charset="0"/>
                <a:cs typeface="Times New Roman" panose="02020603050405020304" pitchFamily="18" charset="0"/>
              </a:rPr>
              <a:t>ó </a:t>
            </a:r>
            <a:r>
              <a:rPr lang="vi-VN" sz="2400"/>
              <a:t>dạng </a:t>
            </a:r>
            <a:r>
              <a:rPr lang="vi-VN" sz="2400" i="1"/>
              <a:t>Ax + By +Cz+D</a:t>
            </a:r>
            <a:r>
              <a:rPr lang="en-US" sz="2400" i="1"/>
              <a:t> </a:t>
            </a:r>
            <a:r>
              <a:rPr lang="vi-VN" sz="2400" i="1"/>
              <a:t>=</a:t>
            </a:r>
            <a:r>
              <a:rPr lang="en-US" sz="2400" i="1"/>
              <a:t> </a:t>
            </a:r>
            <a:r>
              <a:rPr lang="vi-VN" sz="2400"/>
              <a:t>0 và thoả mãn </a:t>
            </a:r>
            <a:r>
              <a:rPr lang="vi-VN" sz="2400" i="1"/>
              <a:t>A, B, C </a:t>
            </a:r>
            <a:r>
              <a:rPr lang="vi-VN" sz="2400"/>
              <a:t>không đồng thời bằng 0 (</a:t>
            </a:r>
            <a:r>
              <a:rPr lang="vi-VN" sz="2400" i="1"/>
              <a:t>A </a:t>
            </a:r>
            <a:r>
              <a:rPr lang="vi-VN" sz="2400"/>
              <a:t>= 0, </a:t>
            </a:r>
            <a:r>
              <a:rPr lang="vi-VN" sz="2400" i="1"/>
              <a:t>B</a:t>
            </a:r>
            <a:r>
              <a:rPr lang="en-US" sz="2400" i="1"/>
              <a:t> </a:t>
            </a:r>
            <a:r>
              <a:rPr lang="vi-VN" sz="2400"/>
              <a:t>=</a:t>
            </a:r>
            <a:r>
              <a:rPr lang="en-US" sz="2400"/>
              <a:t> </a:t>
            </a:r>
            <a:r>
              <a:rPr lang="vi-VN" sz="2400"/>
              <a:t>1, </a:t>
            </a:r>
            <a:r>
              <a:rPr lang="vi-VN" sz="2400" i="1"/>
              <a:t>C</a:t>
            </a:r>
            <a:r>
              <a:rPr lang="en-US" sz="2400" i="1"/>
              <a:t> </a:t>
            </a:r>
            <a:r>
              <a:rPr lang="vi-VN" sz="2400"/>
              <a:t>=</a:t>
            </a:r>
            <a:r>
              <a:rPr lang="en-US" sz="2400"/>
              <a:t> </a:t>
            </a:r>
            <a:r>
              <a:rPr lang="vi-VN" sz="2400"/>
              <a:t>0). </a:t>
            </a:r>
            <a:endParaRPr lang="en-US" sz="2400"/>
          </a:p>
        </p:txBody>
      </p:sp>
      <p:grpSp>
        <p:nvGrpSpPr>
          <p:cNvPr id="15" name="Group 14">
            <a:extLst>
              <a:ext uri="{FF2B5EF4-FFF2-40B4-BE49-F238E27FC236}">
                <a16:creationId xmlns:a16="http://schemas.microsoft.com/office/drawing/2014/main" id="{51D14D22-1CB9-45C7-BB38-7A282C50B9FE}"/>
              </a:ext>
            </a:extLst>
          </p:cNvPr>
          <p:cNvGrpSpPr/>
          <p:nvPr/>
        </p:nvGrpSpPr>
        <p:grpSpPr>
          <a:xfrm>
            <a:off x="0" y="1441841"/>
            <a:ext cx="12101687" cy="1352187"/>
            <a:chOff x="34621" y="96068"/>
            <a:chExt cx="12101687" cy="1352187"/>
          </a:xfrm>
        </p:grpSpPr>
        <p:sp>
          <p:nvSpPr>
            <p:cNvPr id="16" name="Rounded Rectangle 16">
              <a:extLst>
                <a:ext uri="{FF2B5EF4-FFF2-40B4-BE49-F238E27FC236}">
                  <a16:creationId xmlns:a16="http://schemas.microsoft.com/office/drawing/2014/main" id="{D7EF8BD2-407B-47D1-9225-050156513396}"/>
                </a:ext>
              </a:extLst>
            </p:cNvPr>
            <p:cNvSpPr/>
            <p:nvPr/>
          </p:nvSpPr>
          <p:spPr>
            <a:xfrm>
              <a:off x="1319134" y="184666"/>
              <a:ext cx="10817173" cy="1263589"/>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17" name="Rectangle 16">
              <a:extLst>
                <a:ext uri="{FF2B5EF4-FFF2-40B4-BE49-F238E27FC236}">
                  <a16:creationId xmlns:a16="http://schemas.microsoft.com/office/drawing/2014/main" id="{7053F31B-AD3D-4DD2-84F4-2273ECA836E1}"/>
                </a:ext>
              </a:extLst>
            </p:cNvPr>
            <p:cNvSpPr/>
            <p:nvPr/>
          </p:nvSpPr>
          <p:spPr>
            <a:xfrm>
              <a:off x="1547327" y="184665"/>
              <a:ext cx="10588981"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phương trình nào sau</a:t>
              </a:r>
              <a:r>
                <a:rPr lang="en-US" sz="2400"/>
                <a:t> đây</a:t>
              </a:r>
              <a:r>
                <a:rPr lang="vi-VN" sz="2400"/>
                <a:t> là phương trình tổng quát của một mặt phẳng?</a:t>
              </a:r>
            </a:p>
          </p:txBody>
        </p:sp>
        <p:pic>
          <p:nvPicPr>
            <p:cNvPr id="18" name="Picture 17">
              <a:extLst>
                <a:ext uri="{FF2B5EF4-FFF2-40B4-BE49-F238E27FC236}">
                  <a16:creationId xmlns:a16="http://schemas.microsoft.com/office/drawing/2014/main" id="{114A837B-AA2A-4EB6-BCE1-D9F3615EB79E}"/>
                </a:ext>
              </a:extLst>
            </p:cNvPr>
            <p:cNvPicPr>
              <a:picLocks noChangeAspect="1"/>
            </p:cNvPicPr>
            <p:nvPr/>
          </p:nvPicPr>
          <p:blipFill>
            <a:blip r:embed="rId5"/>
            <a:stretch>
              <a:fillRect/>
            </a:stretch>
          </p:blipFill>
          <p:spPr>
            <a:xfrm>
              <a:off x="34621" y="96068"/>
              <a:ext cx="1229027" cy="1244015"/>
            </a:xfrm>
            <a:prstGeom prst="rect">
              <a:avLst/>
            </a:prstGeom>
          </p:spPr>
        </p:pic>
        <p:graphicFrame>
          <p:nvGraphicFramePr>
            <p:cNvPr id="19" name="Object 18">
              <a:extLst>
                <a:ext uri="{FF2B5EF4-FFF2-40B4-BE49-F238E27FC236}">
                  <a16:creationId xmlns:a16="http://schemas.microsoft.com/office/drawing/2014/main" id="{3A4710A1-FE3B-44AB-AB8E-397D9FCFB234}"/>
                </a:ext>
              </a:extLst>
            </p:cNvPr>
            <p:cNvGraphicFramePr>
              <a:graphicFrameLocks noChangeAspect="1"/>
            </p:cNvGraphicFramePr>
            <p:nvPr>
              <p:extLst>
                <p:ext uri="{D42A27DB-BD31-4B8C-83A1-F6EECF244321}">
                  <p14:modId xmlns:p14="http://schemas.microsoft.com/office/powerpoint/2010/main" val="478338020"/>
                </p:ext>
              </p:extLst>
            </p:nvPr>
          </p:nvGraphicFramePr>
          <p:xfrm>
            <a:off x="4063470" y="583068"/>
            <a:ext cx="6878638" cy="865187"/>
          </p:xfrm>
          <a:graphic>
            <a:graphicData uri="http://schemas.openxmlformats.org/presentationml/2006/ole">
              <mc:AlternateContent xmlns:mc="http://schemas.openxmlformats.org/markup-compatibility/2006">
                <mc:Choice xmlns:v="urn:schemas-microsoft-com:vml" Requires="v">
                  <p:oleObj spid="_x0000_s8262" name="Equation" r:id="rId6" imgW="3530520" imgH="444240" progId="Equation.DSMT4">
                    <p:embed/>
                  </p:oleObj>
                </mc:Choice>
                <mc:Fallback>
                  <p:oleObj name="Equation" r:id="rId6" imgW="3530520" imgH="444240" progId="Equation.DSMT4">
                    <p:embed/>
                    <p:pic>
                      <p:nvPicPr>
                        <p:cNvPr id="8" name="Object 7">
                          <a:extLst>
                            <a:ext uri="{FF2B5EF4-FFF2-40B4-BE49-F238E27FC236}">
                              <a16:creationId xmlns:a16="http://schemas.microsoft.com/office/drawing/2014/main" id="{76611DD1-4D4B-452C-8F4E-69F190D38EFC}"/>
                            </a:ext>
                          </a:extLst>
                        </p:cNvPr>
                        <p:cNvPicPr/>
                        <p:nvPr/>
                      </p:nvPicPr>
                      <p:blipFill>
                        <a:blip r:embed="rId7"/>
                        <a:stretch>
                          <a:fillRect/>
                        </a:stretch>
                      </p:blipFill>
                      <p:spPr>
                        <a:xfrm>
                          <a:off x="4063470" y="583068"/>
                          <a:ext cx="6878638" cy="865187"/>
                        </a:xfrm>
                        <a:prstGeom prst="rect">
                          <a:avLst/>
                        </a:prstGeom>
                      </p:spPr>
                    </p:pic>
                  </p:oleObj>
                </mc:Fallback>
              </mc:AlternateContent>
            </a:graphicData>
          </a:graphic>
        </p:graphicFrame>
      </p:grpSp>
      <p:pic>
        <p:nvPicPr>
          <p:cNvPr id="24" name="Picture 23">
            <a:extLst>
              <a:ext uri="{FF2B5EF4-FFF2-40B4-BE49-F238E27FC236}">
                <a16:creationId xmlns:a16="http://schemas.microsoft.com/office/drawing/2014/main" id="{191B35C8-D154-40A1-8297-294E555A44CE}"/>
              </a:ext>
            </a:extLst>
          </p:cNvPr>
          <p:cNvPicPr>
            <a:picLocks noChangeAspect="1"/>
          </p:cNvPicPr>
          <p:nvPr/>
        </p:nvPicPr>
        <p:blipFill>
          <a:blip r:embed="rId8"/>
          <a:stretch>
            <a:fillRect/>
          </a:stretch>
        </p:blipFill>
        <p:spPr>
          <a:xfrm>
            <a:off x="5511562" y="2899116"/>
            <a:ext cx="1201016" cy="280440"/>
          </a:xfrm>
          <a:prstGeom prst="rect">
            <a:avLst/>
          </a:prstGeom>
        </p:spPr>
      </p:pic>
      <p:grpSp>
        <p:nvGrpSpPr>
          <p:cNvPr id="32" name="Group 31">
            <a:extLst>
              <a:ext uri="{FF2B5EF4-FFF2-40B4-BE49-F238E27FC236}">
                <a16:creationId xmlns:a16="http://schemas.microsoft.com/office/drawing/2014/main" id="{249CADBB-2BA1-4F9C-8AA2-060740B000A7}"/>
              </a:ext>
            </a:extLst>
          </p:cNvPr>
          <p:cNvGrpSpPr/>
          <p:nvPr/>
        </p:nvGrpSpPr>
        <p:grpSpPr>
          <a:xfrm>
            <a:off x="1418896" y="5948195"/>
            <a:ext cx="8271894" cy="816706"/>
            <a:chOff x="1671505" y="5067033"/>
            <a:chExt cx="8271894" cy="816706"/>
          </a:xfrm>
        </p:grpSpPr>
        <p:sp>
          <p:nvSpPr>
            <p:cNvPr id="33" name="Rectangle 32">
              <a:extLst>
                <a:ext uri="{FF2B5EF4-FFF2-40B4-BE49-F238E27FC236}">
                  <a16:creationId xmlns:a16="http://schemas.microsoft.com/office/drawing/2014/main" id="{BEF4D321-7787-4566-B136-83AB1EFFF852}"/>
                </a:ext>
              </a:extLst>
            </p:cNvPr>
            <p:cNvSpPr/>
            <p:nvPr/>
          </p:nvSpPr>
          <p:spPr>
            <a:xfrm>
              <a:off x="1671505" y="5244553"/>
              <a:ext cx="3182717" cy="461665"/>
            </a:xfrm>
            <a:prstGeom prst="rect">
              <a:avLst/>
            </a:prstGeom>
          </p:spPr>
          <p:txBody>
            <a:bodyPr wrap="square">
              <a:spAutoFit/>
            </a:bodyPr>
            <a:lstStyle/>
            <a:p>
              <a:pPr marL="342900" indent="-342900">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ơng tự VD4, ta có </a:t>
              </a:r>
            </a:p>
          </p:txBody>
        </p:sp>
        <p:sp>
          <p:nvSpPr>
            <p:cNvPr id="34" name="Rectangle 33">
              <a:extLst>
                <a:ext uri="{FF2B5EF4-FFF2-40B4-BE49-F238E27FC236}">
                  <a16:creationId xmlns:a16="http://schemas.microsoft.com/office/drawing/2014/main" id="{89584220-9815-40C2-B87A-59562F831498}"/>
                </a:ext>
              </a:extLst>
            </p:cNvPr>
            <p:cNvSpPr/>
            <p:nvPr/>
          </p:nvSpPr>
          <p:spPr>
            <a:xfrm>
              <a:off x="6337925" y="5247926"/>
              <a:ext cx="3605474" cy="461665"/>
            </a:xfrm>
            <a:prstGeom prst="rect">
              <a:avLst/>
            </a:prstGeom>
          </p:spPr>
          <p:txBody>
            <a:bodyPr wrap="none">
              <a:spAutoFit/>
            </a:bodyPr>
            <a:lstStyle/>
            <a:p>
              <a:r>
                <a:rPr lang="vi-VN" sz="2400"/>
                <a:t>là phương trình mặt phẳng</a:t>
              </a:r>
              <a:r>
                <a:rPr lang="en-US" sz="2400"/>
                <a:t>. </a:t>
              </a:r>
            </a:p>
          </p:txBody>
        </p:sp>
        <p:graphicFrame>
          <p:nvGraphicFramePr>
            <p:cNvPr id="35" name="Object 34">
              <a:extLst>
                <a:ext uri="{FF2B5EF4-FFF2-40B4-BE49-F238E27FC236}">
                  <a16:creationId xmlns:a16="http://schemas.microsoft.com/office/drawing/2014/main" id="{557A15D3-6F63-430F-B1C4-D2A806DCC0CD}"/>
                </a:ext>
              </a:extLst>
            </p:cNvPr>
            <p:cNvGraphicFramePr>
              <a:graphicFrameLocks noChangeAspect="1"/>
            </p:cNvGraphicFramePr>
            <p:nvPr>
              <p:extLst>
                <p:ext uri="{D42A27DB-BD31-4B8C-83A1-F6EECF244321}">
                  <p14:modId xmlns:p14="http://schemas.microsoft.com/office/powerpoint/2010/main" val="3923097460"/>
                </p:ext>
              </p:extLst>
            </p:nvPr>
          </p:nvGraphicFramePr>
          <p:xfrm>
            <a:off x="4729257" y="5067033"/>
            <a:ext cx="1608668" cy="816706"/>
          </p:xfrm>
          <a:graphic>
            <a:graphicData uri="http://schemas.openxmlformats.org/presentationml/2006/ole">
              <mc:AlternateContent xmlns:mc="http://schemas.openxmlformats.org/markup-compatibility/2006">
                <mc:Choice xmlns:v="urn:schemas-microsoft-com:vml" Requires="v">
                  <p:oleObj spid="_x0000_s8263" name="Equation" r:id="rId9" imgW="825480" imgH="419040" progId="Equation.DSMT4">
                    <p:embed/>
                  </p:oleObj>
                </mc:Choice>
                <mc:Fallback>
                  <p:oleObj name="Equation" r:id="rId9" imgW="825480" imgH="419040" progId="Equation.DSMT4">
                    <p:embed/>
                    <p:pic>
                      <p:nvPicPr>
                        <p:cNvPr id="18" name="Object 17">
                          <a:extLst>
                            <a:ext uri="{FF2B5EF4-FFF2-40B4-BE49-F238E27FC236}">
                              <a16:creationId xmlns:a16="http://schemas.microsoft.com/office/drawing/2014/main" id="{D9114C7D-D91C-49BB-9190-A0DB7DDD5EF5}"/>
                            </a:ext>
                          </a:extLst>
                        </p:cNvPr>
                        <p:cNvPicPr/>
                        <p:nvPr/>
                      </p:nvPicPr>
                      <p:blipFill>
                        <a:blip r:embed="rId10"/>
                        <a:stretch>
                          <a:fillRect/>
                        </a:stretch>
                      </p:blipFill>
                      <p:spPr>
                        <a:xfrm>
                          <a:off x="4729257" y="5067033"/>
                          <a:ext cx="1608668" cy="816706"/>
                        </a:xfrm>
                        <a:prstGeom prst="rect">
                          <a:avLst/>
                        </a:prstGeom>
                      </p:spPr>
                    </p:pic>
                  </p:oleObj>
                </mc:Fallback>
              </mc:AlternateContent>
            </a:graphicData>
          </a:graphic>
        </p:graphicFrame>
      </p:grpSp>
      <p:pic>
        <p:nvPicPr>
          <p:cNvPr id="36" name="Picture 35">
            <a:extLst>
              <a:ext uri="{FF2B5EF4-FFF2-40B4-BE49-F238E27FC236}">
                <a16:creationId xmlns:a16="http://schemas.microsoft.com/office/drawing/2014/main" id="{BDE71654-35E1-4B21-A836-2F7DA99B888B}"/>
              </a:ext>
            </a:extLst>
          </p:cNvPr>
          <p:cNvPicPr>
            <a:picLocks noChangeAspect="1"/>
          </p:cNvPicPr>
          <p:nvPr/>
        </p:nvPicPr>
        <p:blipFill>
          <a:blip r:embed="rId8"/>
          <a:stretch>
            <a:fillRect/>
          </a:stretch>
        </p:blipFill>
        <p:spPr>
          <a:xfrm>
            <a:off x="5456535" y="5667107"/>
            <a:ext cx="1201016" cy="280440"/>
          </a:xfrm>
          <a:prstGeom prst="rect">
            <a:avLst/>
          </a:prstGeom>
        </p:spPr>
      </p:pic>
      <p:grpSp>
        <p:nvGrpSpPr>
          <p:cNvPr id="37" name="Group 36">
            <a:extLst>
              <a:ext uri="{FF2B5EF4-FFF2-40B4-BE49-F238E27FC236}">
                <a16:creationId xmlns:a16="http://schemas.microsoft.com/office/drawing/2014/main" id="{D799CE5E-7947-48D1-9AB2-22FAF8B6BBF1}"/>
              </a:ext>
            </a:extLst>
          </p:cNvPr>
          <p:cNvGrpSpPr/>
          <p:nvPr/>
        </p:nvGrpSpPr>
        <p:grpSpPr>
          <a:xfrm>
            <a:off x="-124177" y="4234979"/>
            <a:ext cx="12190315" cy="1499480"/>
            <a:chOff x="-54008" y="3223831"/>
            <a:chExt cx="12190315" cy="1499480"/>
          </a:xfrm>
        </p:grpSpPr>
        <p:grpSp>
          <p:nvGrpSpPr>
            <p:cNvPr id="38" name="Group 37">
              <a:extLst>
                <a:ext uri="{FF2B5EF4-FFF2-40B4-BE49-F238E27FC236}">
                  <a16:creationId xmlns:a16="http://schemas.microsoft.com/office/drawing/2014/main" id="{A325C41F-18D6-4A85-ABBA-8E2E839C7BAA}"/>
                </a:ext>
              </a:extLst>
            </p:cNvPr>
            <p:cNvGrpSpPr/>
            <p:nvPr/>
          </p:nvGrpSpPr>
          <p:grpSpPr>
            <a:xfrm>
              <a:off x="1319133" y="3356043"/>
              <a:ext cx="10817174" cy="1235056"/>
              <a:chOff x="1319134" y="3841096"/>
              <a:chExt cx="10817174" cy="1235056"/>
            </a:xfrm>
          </p:grpSpPr>
          <p:sp>
            <p:nvSpPr>
              <p:cNvPr id="40" name="Rounded Rectangle 47">
                <a:extLst>
                  <a:ext uri="{FF2B5EF4-FFF2-40B4-BE49-F238E27FC236}">
                    <a16:creationId xmlns:a16="http://schemas.microsoft.com/office/drawing/2014/main" id="{AF1930F0-687B-4EA9-9D4B-6B0B361B178A}"/>
                  </a:ext>
                </a:extLst>
              </p:cNvPr>
              <p:cNvSpPr/>
              <p:nvPr/>
            </p:nvSpPr>
            <p:spPr>
              <a:xfrm>
                <a:off x="1319134" y="3841097"/>
                <a:ext cx="10817174" cy="1235055"/>
              </a:xfrm>
              <a:prstGeom prst="roundRect">
                <a:avLst>
                  <a:gd name="adj" fmla="val 5068"/>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41" name="Rectangle 40">
                <a:extLst>
                  <a:ext uri="{FF2B5EF4-FFF2-40B4-BE49-F238E27FC236}">
                    <a16:creationId xmlns:a16="http://schemas.microsoft.com/office/drawing/2014/main" id="{BD8BEABF-1D82-4890-8294-DB3C81F0BE01}"/>
                  </a:ext>
                </a:extLst>
              </p:cNvPr>
              <p:cNvSpPr/>
              <p:nvPr/>
            </p:nvSpPr>
            <p:spPr>
              <a:xfrm>
                <a:off x="1488258" y="3841096"/>
                <a:ext cx="10588981"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phương trình nào sau</a:t>
                </a:r>
                <a:r>
                  <a:rPr lang="en-US" sz="2400"/>
                  <a:t> đây</a:t>
                </a:r>
                <a:r>
                  <a:rPr lang="vi-VN" sz="2400"/>
                  <a:t> là phương trình tổng quát của một mặt phẳng?</a:t>
                </a:r>
              </a:p>
            </p:txBody>
          </p:sp>
          <p:graphicFrame>
            <p:nvGraphicFramePr>
              <p:cNvPr id="42" name="Object 41">
                <a:extLst>
                  <a:ext uri="{FF2B5EF4-FFF2-40B4-BE49-F238E27FC236}">
                    <a16:creationId xmlns:a16="http://schemas.microsoft.com/office/drawing/2014/main" id="{84512F83-69BD-4297-8005-82EB474F8CC9}"/>
                  </a:ext>
                </a:extLst>
              </p:cNvPr>
              <p:cNvGraphicFramePr>
                <a:graphicFrameLocks noChangeAspect="1"/>
              </p:cNvGraphicFramePr>
              <p:nvPr>
                <p:extLst>
                  <p:ext uri="{D42A27DB-BD31-4B8C-83A1-F6EECF244321}">
                    <p14:modId xmlns:p14="http://schemas.microsoft.com/office/powerpoint/2010/main" val="1802288623"/>
                  </p:ext>
                </p:extLst>
              </p:nvPr>
            </p:nvGraphicFramePr>
            <p:xfrm>
              <a:off x="3950053" y="4184733"/>
              <a:ext cx="7351713" cy="815975"/>
            </p:xfrm>
            <a:graphic>
              <a:graphicData uri="http://schemas.openxmlformats.org/presentationml/2006/ole">
                <mc:AlternateContent xmlns:mc="http://schemas.openxmlformats.org/markup-compatibility/2006">
                  <mc:Choice xmlns:v="urn:schemas-microsoft-com:vml" Requires="v">
                    <p:oleObj spid="_x0000_s8264" name="Equation" r:id="rId11" imgW="3771720" imgH="419040" progId="Equation.DSMT4">
                      <p:embed/>
                    </p:oleObj>
                  </mc:Choice>
                  <mc:Fallback>
                    <p:oleObj name="Equation" r:id="rId11" imgW="3771720" imgH="419040" progId="Equation.DSMT4">
                      <p:embed/>
                      <p:pic>
                        <p:nvPicPr>
                          <p:cNvPr id="10" name="Object 9">
                            <a:extLst>
                              <a:ext uri="{FF2B5EF4-FFF2-40B4-BE49-F238E27FC236}">
                                <a16:creationId xmlns:a16="http://schemas.microsoft.com/office/drawing/2014/main" id="{214A8776-41E9-4008-A760-2343279B1DAA}"/>
                              </a:ext>
                            </a:extLst>
                          </p:cNvPr>
                          <p:cNvPicPr/>
                          <p:nvPr/>
                        </p:nvPicPr>
                        <p:blipFill>
                          <a:blip r:embed="rId12"/>
                          <a:stretch>
                            <a:fillRect/>
                          </a:stretch>
                        </p:blipFill>
                        <p:spPr>
                          <a:xfrm>
                            <a:off x="3950053" y="4184733"/>
                            <a:ext cx="7351713" cy="815975"/>
                          </a:xfrm>
                          <a:prstGeom prst="rect">
                            <a:avLst/>
                          </a:prstGeom>
                        </p:spPr>
                      </p:pic>
                    </p:oleObj>
                  </mc:Fallback>
                </mc:AlternateContent>
              </a:graphicData>
            </a:graphic>
          </p:graphicFrame>
        </p:grpSp>
        <p:pic>
          <p:nvPicPr>
            <p:cNvPr id="39" name="Picture 38">
              <a:extLst>
                <a:ext uri="{FF2B5EF4-FFF2-40B4-BE49-F238E27FC236}">
                  <a16:creationId xmlns:a16="http://schemas.microsoft.com/office/drawing/2014/main" id="{8A8FDEB7-347D-4382-8E7A-635E7945A8FE}"/>
                </a:ext>
              </a:extLst>
            </p:cNvPr>
            <p:cNvPicPr>
              <a:picLocks noChangeAspect="1"/>
            </p:cNvPicPr>
            <p:nvPr/>
          </p:nvPicPr>
          <p:blipFill>
            <a:blip r:embed="rId13"/>
            <a:stretch>
              <a:fillRect/>
            </a:stretch>
          </p:blipFill>
          <p:spPr>
            <a:xfrm>
              <a:off x="-54008" y="3223831"/>
              <a:ext cx="1504894" cy="1499480"/>
            </a:xfrm>
            <a:prstGeom prst="rect">
              <a:avLst/>
            </a:prstGeom>
          </p:spPr>
        </p:pic>
      </p:grpSp>
    </p:spTree>
    <p:extLst>
      <p:ext uri="{BB962C8B-B14F-4D97-AF65-F5344CB8AC3E}">
        <p14:creationId xmlns:p14="http://schemas.microsoft.com/office/powerpoint/2010/main" val="862467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F74CB4-5D41-4B68-A807-D6168CFEA7F1}"/>
              </a:ext>
            </a:extLst>
          </p:cNvPr>
          <p:cNvGrpSpPr/>
          <p:nvPr/>
        </p:nvGrpSpPr>
        <p:grpSpPr>
          <a:xfrm>
            <a:off x="90311" y="112912"/>
            <a:ext cx="12011378" cy="1569660"/>
            <a:chOff x="90311" y="112912"/>
            <a:chExt cx="12011378" cy="1569660"/>
          </a:xfrm>
        </p:grpSpPr>
        <p:sp>
          <p:nvSpPr>
            <p:cNvPr id="7" name="Rounded Rectangle 16">
              <a:extLst>
                <a:ext uri="{FF2B5EF4-FFF2-40B4-BE49-F238E27FC236}">
                  <a16:creationId xmlns:a16="http://schemas.microsoft.com/office/drawing/2014/main" id="{582A452A-BB82-4360-B115-67D52886FD52}"/>
                </a:ext>
              </a:extLst>
            </p:cNvPr>
            <p:cNvSpPr/>
            <p:nvPr/>
          </p:nvSpPr>
          <p:spPr>
            <a:xfrm>
              <a:off x="1284516" y="112912"/>
              <a:ext cx="10817173" cy="1569660"/>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7395F42-63A8-445E-8158-1FE112E27FBC}"/>
                    </a:ext>
                  </a:extLst>
                </p:cNvPr>
                <p:cNvSpPr/>
                <p:nvPr/>
              </p:nvSpPr>
              <p:spPr>
                <a:xfrm>
                  <a:off x="1546578" y="112912"/>
                  <a:ext cx="9663290" cy="1569660"/>
                </a:xfrm>
                <a:prstGeom prst="rect">
                  <a:avLst/>
                </a:prstGeom>
              </p:spPr>
              <p:txBody>
                <a:bodyPr wrap="square">
                  <a:spAutoFit/>
                </a:bodyPr>
                <a:lstStyle/>
                <a:p>
                  <a:r>
                    <a:rPr lang="vi-VN" sz="2400"/>
                    <a:t>Trong không gian O</a:t>
                  </a:r>
                  <a:r>
                    <a:rPr lang="vi-VN" sz="2400" i="1"/>
                    <a:t>xyz</a:t>
                  </a:r>
                  <a:r>
                    <a:rPr lang="vi-VN" sz="2400"/>
                    <a:t>, cho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a:t>
                  </a:r>
                  <a:r>
                    <a:rPr lang="vi-VN" sz="2400" i="1"/>
                    <a:t>x</a:t>
                  </a:r>
                  <a:r>
                    <a:rPr lang="en-US" sz="2400" i="1"/>
                    <a:t> </a:t>
                  </a:r>
                  <a:r>
                    <a:rPr lang="vi-VN" sz="2400"/>
                    <a:t>+</a:t>
                  </a:r>
                  <a:r>
                    <a:rPr lang="en-US" sz="2400"/>
                    <a:t> </a:t>
                  </a:r>
                  <a:r>
                    <a:rPr lang="vi-VN" sz="2400"/>
                    <a:t>2</a:t>
                  </a:r>
                  <a:r>
                    <a:rPr lang="vi-VN" sz="2400" i="1"/>
                    <a:t>y</a:t>
                  </a:r>
                  <a:r>
                    <a:rPr lang="en-US" sz="2400" i="1"/>
                    <a:t> </a:t>
                  </a:r>
                  <a:r>
                    <a:rPr lang="vi-VN" sz="2400"/>
                    <a:t>–</a:t>
                  </a:r>
                  <a:r>
                    <a:rPr lang="en-US" sz="2400"/>
                    <a:t> </a:t>
                  </a:r>
                  <a:r>
                    <a:rPr lang="vi-VN" sz="2400" i="1"/>
                    <a:t>z</a:t>
                  </a:r>
                  <a:r>
                    <a:rPr lang="en-US" sz="2400" i="1"/>
                    <a:t> </a:t>
                  </a:r>
                  <a:r>
                    <a:rPr lang="vi-VN" sz="2400"/>
                    <a:t>+</a:t>
                  </a:r>
                  <a:r>
                    <a:rPr lang="en-US" sz="2400"/>
                    <a:t> </a:t>
                  </a:r>
                  <a:r>
                    <a:rPr lang="vi-VN" sz="2400"/>
                    <a:t>1</a:t>
                  </a:r>
                  <a:r>
                    <a:rPr lang="en-US" sz="2400"/>
                    <a:t> </a:t>
                  </a:r>
                  <a:r>
                    <a:rPr lang="vi-VN" sz="2400"/>
                    <a:t>=</a:t>
                  </a:r>
                  <a:r>
                    <a:rPr lang="en-US" sz="2400"/>
                    <a:t> </a:t>
                  </a:r>
                  <a:r>
                    <a:rPr lang="vi-VN" sz="2400"/>
                    <a:t>0.</a:t>
                  </a:r>
                </a:p>
                <a:p>
                  <a:r>
                    <a:rPr lang="vi-VN" sz="2400"/>
                    <a:t>a) Hãy chỉ ra một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p>
                <a:p>
                  <a:r>
                    <a:rPr lang="vi-VN" sz="2400"/>
                    <a:t>b) Vect</a:t>
                  </a:r>
                  <a:r>
                    <a:rPr lang="en-US" sz="2400"/>
                    <a:t>ơ</a:t>
                  </a:r>
                  <a:r>
                    <a:rPr lang="vi-VN" sz="2400"/>
                    <a:t>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𝑚</m:t>
                          </m:r>
                        </m:e>
                      </m:acc>
                    </m:oMath>
                  </a14:m>
                  <a:r>
                    <a:rPr lang="vi-VN" sz="2400"/>
                    <a:t> = (2; 4; -2) có là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hay không?</a:t>
                  </a:r>
                </a:p>
                <a:p>
                  <a:r>
                    <a:rPr lang="vi-VN" sz="2400"/>
                    <a:t>c) Trong hai điểm </a:t>
                  </a:r>
                  <a:r>
                    <a:rPr lang="vi-VN" sz="2400" i="1"/>
                    <a:t>A</a:t>
                  </a:r>
                  <a:r>
                    <a:rPr lang="vi-VN" sz="2400"/>
                    <a:t>(1; 3; 2), </a:t>
                  </a:r>
                  <a:r>
                    <a:rPr lang="vi-VN" sz="2400" i="1"/>
                    <a:t>B</a:t>
                  </a:r>
                  <a:r>
                    <a:rPr lang="vi-VN" sz="2400"/>
                    <a:t>(1; 1; 4), điểm nào thuộc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endParaRPr lang="en-US" sz="2400"/>
                </a:p>
              </p:txBody>
            </p:sp>
          </mc:Choice>
          <mc:Fallback xmlns="">
            <p:sp>
              <p:nvSpPr>
                <p:cNvPr id="2" name="Rectangle 1">
                  <a:extLst>
                    <a:ext uri="{FF2B5EF4-FFF2-40B4-BE49-F238E27FC236}">
                      <a16:creationId xmlns:a16="http://schemas.microsoft.com/office/drawing/2014/main" id="{97395F42-63A8-445E-8158-1FE112E27FBC}"/>
                    </a:ext>
                  </a:extLst>
                </p:cNvPr>
                <p:cNvSpPr>
                  <a:spLocks noRot="1" noChangeAspect="1" noMove="1" noResize="1" noEditPoints="1" noAdjustHandles="1" noChangeArrowheads="1" noChangeShapeType="1" noTextEdit="1"/>
                </p:cNvSpPr>
                <p:nvPr/>
              </p:nvSpPr>
              <p:spPr>
                <a:xfrm>
                  <a:off x="1546578" y="112912"/>
                  <a:ext cx="9663290" cy="1569660"/>
                </a:xfrm>
                <a:prstGeom prst="rect">
                  <a:avLst/>
                </a:prstGeom>
                <a:blipFill>
                  <a:blip r:embed="rId3"/>
                  <a:stretch>
                    <a:fillRect l="-1009" t="-3113" b="-817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03709F7-24B8-4551-89FF-5AC159CAA507}"/>
                </a:ext>
              </a:extLst>
            </p:cNvPr>
            <p:cNvPicPr>
              <a:picLocks noChangeAspect="1"/>
            </p:cNvPicPr>
            <p:nvPr/>
          </p:nvPicPr>
          <p:blipFill>
            <a:blip r:embed="rId4"/>
            <a:stretch>
              <a:fillRect/>
            </a:stretch>
          </p:blipFill>
          <p:spPr>
            <a:xfrm>
              <a:off x="90311" y="314987"/>
              <a:ext cx="1151467" cy="1165510"/>
            </a:xfrm>
            <a:prstGeom prst="rect">
              <a:avLst/>
            </a:prstGeom>
          </p:spPr>
        </p:pic>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AEB1255-2EF2-4C71-B753-46DEC1404145}"/>
                  </a:ext>
                </a:extLst>
              </p:cNvPr>
              <p:cNvSpPr/>
              <p:nvPr/>
            </p:nvSpPr>
            <p:spPr>
              <a:xfrm>
                <a:off x="1546578" y="3072680"/>
                <a:ext cx="10024533" cy="830997"/>
              </a:xfrm>
              <a:prstGeom prst="rect">
                <a:avLst/>
              </a:prstGeom>
            </p:spPr>
            <p:txBody>
              <a:bodyPr wrap="square">
                <a:spAutoFit/>
              </a:bodyPr>
              <a:lstStyle/>
              <a:p>
                <a:r>
                  <a:rPr lang="vi-VN" sz="2400"/>
                  <a:t>c) 1</a:t>
                </a:r>
                <a:r>
                  <a:rPr lang="en-US" sz="2400"/>
                  <a:t> </a:t>
                </a:r>
                <a:r>
                  <a:rPr lang="vi-VN" sz="2400"/>
                  <a:t>+</a:t>
                </a:r>
                <a:r>
                  <a:rPr lang="en-US" sz="2400"/>
                  <a:t> </a:t>
                </a:r>
                <a:r>
                  <a:rPr lang="vi-VN" sz="2400"/>
                  <a:t>2</a:t>
                </a:r>
                <a:r>
                  <a:rPr lang="en-US" sz="2400"/>
                  <a:t> </a:t>
                </a:r>
                <a:r>
                  <a:rPr lang="vi-VN" sz="2400"/>
                  <a:t>–</a:t>
                </a:r>
                <a:r>
                  <a:rPr lang="en-US" sz="2400"/>
                  <a:t> </a:t>
                </a:r>
                <a:r>
                  <a:rPr lang="vi-VN" sz="2400"/>
                  <a:t>1</a:t>
                </a:r>
                <a:r>
                  <a:rPr lang="en-US" sz="2400"/>
                  <a:t> </a:t>
                </a:r>
                <a:r>
                  <a:rPr lang="vi-VN" sz="2400"/>
                  <a:t>-</a:t>
                </a:r>
                <a:r>
                  <a:rPr lang="en-US" sz="2400"/>
                  <a:t> </a:t>
                </a:r>
                <a:r>
                  <a:rPr lang="vi-VN" sz="2400"/>
                  <a:t>4</a:t>
                </a:r>
                <a:r>
                  <a:rPr lang="en-US" sz="2400"/>
                  <a:t> </a:t>
                </a:r>
                <a:r>
                  <a:rPr lang="vi-VN" sz="2400"/>
                  <a:t>+1</a:t>
                </a:r>
                <a:r>
                  <a:rPr lang="en-US" sz="2400"/>
                  <a:t> </a:t>
                </a:r>
                <a:r>
                  <a:rPr lang="vi-VN" sz="2400"/>
                  <a:t>=</a:t>
                </a:r>
                <a:r>
                  <a:rPr lang="en-US" sz="2400"/>
                  <a:t> </a:t>
                </a:r>
                <a:r>
                  <a:rPr lang="vi-VN" sz="2400"/>
                  <a:t>0 nên toạ độ điểm B thoả mãn phương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Vậy điểm B thuộc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a:t>
                </a:r>
              </a:p>
            </p:txBody>
          </p:sp>
        </mc:Choice>
        <mc:Fallback xmlns="">
          <p:sp>
            <p:nvSpPr>
              <p:cNvPr id="4" name="Rectangle 3">
                <a:extLst>
                  <a:ext uri="{FF2B5EF4-FFF2-40B4-BE49-F238E27FC236}">
                    <a16:creationId xmlns:a16="http://schemas.microsoft.com/office/drawing/2014/main" id="{9AEB1255-2EF2-4C71-B753-46DEC1404145}"/>
                  </a:ext>
                </a:extLst>
              </p:cNvPr>
              <p:cNvSpPr>
                <a:spLocks noRot="1" noChangeAspect="1" noMove="1" noResize="1" noEditPoints="1" noAdjustHandles="1" noChangeArrowheads="1" noChangeShapeType="1" noTextEdit="1"/>
              </p:cNvSpPr>
              <p:nvPr/>
            </p:nvSpPr>
            <p:spPr>
              <a:xfrm>
                <a:off x="1546578" y="3072680"/>
                <a:ext cx="10024533" cy="830997"/>
              </a:xfrm>
              <a:prstGeom prst="rect">
                <a:avLst/>
              </a:prstGeom>
              <a:blipFill>
                <a:blip r:embed="rId5"/>
                <a:stretch>
                  <a:fillRect l="-973" t="-5882" r="-791"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C11A239-1BAD-4513-BB46-6DA5481116F2}"/>
                  </a:ext>
                </a:extLst>
              </p:cNvPr>
              <p:cNvSpPr/>
              <p:nvPr/>
            </p:nvSpPr>
            <p:spPr>
              <a:xfrm>
                <a:off x="1546578" y="2037018"/>
                <a:ext cx="8137292" cy="461665"/>
              </a:xfrm>
              <a:prstGeom prst="rect">
                <a:avLst/>
              </a:prstGeom>
            </p:spPr>
            <p:txBody>
              <a:bodyPr wrap="none">
                <a:spAutoFit/>
              </a:bodyPr>
              <a:lstStyle/>
              <a:p>
                <a:r>
                  <a:rPr lang="vi-VN" sz="2400"/>
                  <a:t>a)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nhận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𝑛</m:t>
                        </m:r>
                      </m:e>
                    </m:acc>
                  </m:oMath>
                </a14:m>
                <a:r>
                  <a:rPr lang="vi-VN" sz="2400"/>
                  <a:t> = (1; 2; – 1) làm một vectơ pháp tuyến.</a:t>
                </a:r>
              </a:p>
            </p:txBody>
          </p:sp>
        </mc:Choice>
        <mc:Fallback xmlns="">
          <p:sp>
            <p:nvSpPr>
              <p:cNvPr id="5" name="Rectangle 4">
                <a:extLst>
                  <a:ext uri="{FF2B5EF4-FFF2-40B4-BE49-F238E27FC236}">
                    <a16:creationId xmlns:a16="http://schemas.microsoft.com/office/drawing/2014/main" id="{6C11A239-1BAD-4513-BB46-6DA5481116F2}"/>
                  </a:ext>
                </a:extLst>
              </p:cNvPr>
              <p:cNvSpPr>
                <a:spLocks noRot="1" noChangeAspect="1" noMove="1" noResize="1" noEditPoints="1" noAdjustHandles="1" noChangeArrowheads="1" noChangeShapeType="1" noTextEdit="1"/>
              </p:cNvSpPr>
              <p:nvPr/>
            </p:nvSpPr>
            <p:spPr>
              <a:xfrm>
                <a:off x="1546578" y="2037018"/>
                <a:ext cx="8137292" cy="461665"/>
              </a:xfrm>
              <a:prstGeom prst="rect">
                <a:avLst/>
              </a:prstGeom>
              <a:blipFill>
                <a:blip r:embed="rId6"/>
                <a:stretch>
                  <a:fillRect l="-1199" t="-10526" r="-7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C459C3A-8B56-4DDE-9232-C2923E640FF3}"/>
                  </a:ext>
                </a:extLst>
              </p:cNvPr>
              <p:cNvSpPr/>
              <p:nvPr/>
            </p:nvSpPr>
            <p:spPr>
              <a:xfrm>
                <a:off x="1546578" y="2554849"/>
                <a:ext cx="7179733" cy="461665"/>
              </a:xfrm>
              <a:prstGeom prst="rect">
                <a:avLst/>
              </a:prstGeom>
            </p:spPr>
            <p:txBody>
              <a:bodyPr wrap="square">
                <a:spAutoFit/>
              </a:bodyPr>
              <a:lstStyle/>
              <a:p>
                <a:r>
                  <a:rPr lang="vi-VN" sz="2400"/>
                  <a:t>b) Do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𝑚</m:t>
                        </m:r>
                      </m:e>
                    </m:acc>
                  </m:oMath>
                </a14:m>
                <a:r>
                  <a:rPr lang="vi-VN" sz="2400"/>
                  <a:t> = 2</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𝑛</m:t>
                        </m:r>
                      </m:e>
                    </m:acc>
                  </m:oMath>
                </a14:m>
                <a:r>
                  <a:rPr lang="vi-VN" sz="2400"/>
                  <a:t> nên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𝑚</m:t>
                        </m:r>
                      </m:e>
                    </m:acc>
                  </m:oMath>
                </a14:m>
                <a:r>
                  <a:rPr lang="vi-VN" sz="2400"/>
                  <a:t> cũng là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p>
            </p:txBody>
          </p:sp>
        </mc:Choice>
        <mc:Fallback xmlns="">
          <p:sp>
            <p:nvSpPr>
              <p:cNvPr id="6" name="Rectangle 5">
                <a:extLst>
                  <a:ext uri="{FF2B5EF4-FFF2-40B4-BE49-F238E27FC236}">
                    <a16:creationId xmlns:a16="http://schemas.microsoft.com/office/drawing/2014/main" id="{FC459C3A-8B56-4DDE-9232-C2923E640FF3}"/>
                  </a:ext>
                </a:extLst>
              </p:cNvPr>
              <p:cNvSpPr>
                <a:spLocks noRot="1" noChangeAspect="1" noMove="1" noResize="1" noEditPoints="1" noAdjustHandles="1" noChangeArrowheads="1" noChangeShapeType="1" noTextEdit="1"/>
              </p:cNvSpPr>
              <p:nvPr/>
            </p:nvSpPr>
            <p:spPr>
              <a:xfrm>
                <a:off x="1546578" y="2554849"/>
                <a:ext cx="7179733" cy="461665"/>
              </a:xfrm>
              <a:prstGeom prst="rect">
                <a:avLst/>
              </a:prstGeom>
              <a:blipFill>
                <a:blip r:embed="rId7"/>
                <a:stretch>
                  <a:fillRect l="-1359" t="-10526" b="-2894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3145896-932B-4E6F-B21D-C1C2B7A9A618}"/>
              </a:ext>
            </a:extLst>
          </p:cNvPr>
          <p:cNvPicPr>
            <a:picLocks noChangeAspect="1"/>
          </p:cNvPicPr>
          <p:nvPr/>
        </p:nvPicPr>
        <p:blipFill>
          <a:blip r:embed="rId8"/>
          <a:stretch>
            <a:fillRect/>
          </a:stretch>
        </p:blipFill>
        <p:spPr>
          <a:xfrm>
            <a:off x="5495492" y="1749592"/>
            <a:ext cx="1201016" cy="280440"/>
          </a:xfrm>
          <a:prstGeom prst="rect">
            <a:avLst/>
          </a:prstGeom>
        </p:spPr>
      </p:pic>
      <p:grpSp>
        <p:nvGrpSpPr>
          <p:cNvPr id="16" name="Group 15">
            <a:extLst>
              <a:ext uri="{FF2B5EF4-FFF2-40B4-BE49-F238E27FC236}">
                <a16:creationId xmlns:a16="http://schemas.microsoft.com/office/drawing/2014/main" id="{062AEDAC-2BD2-4029-8080-D474FDF0B702}"/>
              </a:ext>
            </a:extLst>
          </p:cNvPr>
          <p:cNvGrpSpPr/>
          <p:nvPr/>
        </p:nvGrpSpPr>
        <p:grpSpPr>
          <a:xfrm>
            <a:off x="0" y="3903677"/>
            <a:ext cx="12101689" cy="1350681"/>
            <a:chOff x="0" y="3903677"/>
            <a:chExt cx="12101689" cy="1350681"/>
          </a:xfrm>
        </p:grpSpPr>
        <p:sp>
          <p:nvSpPr>
            <p:cNvPr id="12" name="Rounded Rectangle 53">
              <a:extLst>
                <a:ext uri="{FF2B5EF4-FFF2-40B4-BE49-F238E27FC236}">
                  <a16:creationId xmlns:a16="http://schemas.microsoft.com/office/drawing/2014/main" id="{74CD050F-82F2-4F30-BE0C-DB302C346604}"/>
                </a:ext>
              </a:extLst>
            </p:cNvPr>
            <p:cNvSpPr/>
            <p:nvPr/>
          </p:nvSpPr>
          <p:spPr>
            <a:xfrm>
              <a:off x="1284516" y="4083429"/>
              <a:ext cx="10817173" cy="1030438"/>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187239C-D78A-472F-84E5-40C6AB681AB5}"/>
                    </a:ext>
                  </a:extLst>
                </p:cNvPr>
                <p:cNvSpPr/>
                <p:nvPr/>
              </p:nvSpPr>
              <p:spPr>
                <a:xfrm>
                  <a:off x="1546578" y="4141197"/>
                  <a:ext cx="10284178" cy="830997"/>
                </a:xfrm>
                <a:prstGeom prst="rect">
                  <a:avLst/>
                </a:prstGeom>
              </p:spPr>
              <p:txBody>
                <a:bodyPr wrap="square">
                  <a:spAutoFit/>
                </a:bodyPr>
                <a:lstStyle/>
                <a:p>
                  <a:r>
                    <a:rPr lang="vi-VN" sz="2400"/>
                    <a:t>Trong không gian O</a:t>
                  </a:r>
                  <a:r>
                    <a:rPr lang="vi-VN" sz="2400" i="1"/>
                    <a:t>xyz</a:t>
                  </a:r>
                  <a:r>
                    <a:rPr lang="vi-VN" sz="2400"/>
                    <a:t>, cho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a:t>
                  </a:r>
                  <a:r>
                    <a:rPr lang="vi-VN" sz="2400" i="1"/>
                    <a:t>x</a:t>
                  </a:r>
                  <a:r>
                    <a:rPr lang="vi-VN" sz="2400"/>
                    <a:t> + 2 = 0.</a:t>
                  </a:r>
                </a:p>
                <a:p>
                  <a:r>
                    <a:rPr lang="vi-VN" sz="2400"/>
                    <a:t>Điểm </a:t>
                  </a:r>
                  <a:r>
                    <a:rPr lang="vi-VN" sz="2400" i="1"/>
                    <a:t>A</a:t>
                  </a:r>
                  <a:r>
                    <a:rPr lang="vi-VN" sz="2400"/>
                    <a:t>(-2; 1; 0) thuộc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hay không?</a:t>
                  </a:r>
                  <a:r>
                    <a:rPr lang="en-US" sz="2400"/>
                    <a:t>  </a:t>
                  </a:r>
                  <a:r>
                    <a:rPr lang="vi-VN" sz="2400"/>
                    <a:t>Hãy chỉ ra một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endParaRPr lang="en-US" sz="2400"/>
                </a:p>
              </p:txBody>
            </p:sp>
          </mc:Choice>
          <mc:Fallback xmlns="">
            <p:sp>
              <p:nvSpPr>
                <p:cNvPr id="10" name="Rectangle 9">
                  <a:extLst>
                    <a:ext uri="{FF2B5EF4-FFF2-40B4-BE49-F238E27FC236}">
                      <a16:creationId xmlns:a16="http://schemas.microsoft.com/office/drawing/2014/main" id="{D187239C-D78A-472F-84E5-40C6AB681AB5}"/>
                    </a:ext>
                  </a:extLst>
                </p:cNvPr>
                <p:cNvSpPr>
                  <a:spLocks noRot="1" noChangeAspect="1" noMove="1" noResize="1" noEditPoints="1" noAdjustHandles="1" noChangeArrowheads="1" noChangeShapeType="1" noTextEdit="1"/>
                </p:cNvSpPr>
                <p:nvPr/>
              </p:nvSpPr>
              <p:spPr>
                <a:xfrm>
                  <a:off x="1546578" y="4141197"/>
                  <a:ext cx="10284178" cy="830997"/>
                </a:xfrm>
                <a:prstGeom prst="rect">
                  <a:avLst/>
                </a:prstGeom>
                <a:blipFill>
                  <a:blip r:embed="rId9"/>
                  <a:stretch>
                    <a:fillRect l="-948"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2D9440C-2715-4713-B65D-E8E7A0B4DA96}"/>
                </a:ext>
              </a:extLst>
            </p:cNvPr>
            <p:cNvPicPr>
              <a:picLocks noChangeAspect="1"/>
            </p:cNvPicPr>
            <p:nvPr/>
          </p:nvPicPr>
          <p:blipFill>
            <a:blip r:embed="rId10"/>
            <a:stretch>
              <a:fillRect/>
            </a:stretch>
          </p:blipFill>
          <p:spPr>
            <a:xfrm>
              <a:off x="0" y="3903677"/>
              <a:ext cx="1355558" cy="1350681"/>
            </a:xfrm>
            <a:prstGeom prst="rect">
              <a:avLst/>
            </a:prstGeom>
          </p:spPr>
        </p:pic>
      </p:grpSp>
      <p:pic>
        <p:nvPicPr>
          <p:cNvPr id="13" name="Picture 12">
            <a:extLst>
              <a:ext uri="{FF2B5EF4-FFF2-40B4-BE49-F238E27FC236}">
                <a16:creationId xmlns:a16="http://schemas.microsoft.com/office/drawing/2014/main" id="{C3DC5556-4083-4050-BC1C-6E015B13C702}"/>
              </a:ext>
            </a:extLst>
          </p:cNvPr>
          <p:cNvPicPr>
            <a:picLocks noChangeAspect="1"/>
          </p:cNvPicPr>
          <p:nvPr/>
        </p:nvPicPr>
        <p:blipFill>
          <a:blip r:embed="rId8"/>
          <a:stretch>
            <a:fillRect/>
          </a:stretch>
        </p:blipFill>
        <p:spPr>
          <a:xfrm>
            <a:off x="5301384" y="5224354"/>
            <a:ext cx="1201016" cy="280440"/>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F75A414-C95B-4A23-8C19-C11736959CDC}"/>
                  </a:ext>
                </a:extLst>
              </p:cNvPr>
              <p:cNvSpPr/>
              <p:nvPr/>
            </p:nvSpPr>
            <p:spPr>
              <a:xfrm>
                <a:off x="1546578" y="5570285"/>
                <a:ext cx="6096000" cy="461665"/>
              </a:xfrm>
              <a:prstGeom prst="rect">
                <a:avLst/>
              </a:prstGeom>
            </p:spPr>
            <p:txBody>
              <a:bodyPr>
                <a:spAutoFit/>
              </a:bodyPr>
              <a:lstStyle/>
              <a:p>
                <a:r>
                  <a:rPr lang="vi-VN" sz="2400"/>
                  <a:t>Điểm </a:t>
                </a:r>
                <a:r>
                  <a:rPr lang="vi-VN" sz="2400" i="1"/>
                  <a:t>A</a:t>
                </a:r>
                <a:r>
                  <a:rPr lang="vi-VN" sz="2400"/>
                  <a:t>(-2; 1; 0) thuộc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 vì – 2 + 2 = 0.</a:t>
                </a:r>
                <a:r>
                  <a:rPr lang="vi-VN" sz="2400"/>
                  <a:t> </a:t>
                </a:r>
                <a:endParaRPr lang="en-US" sz="2400"/>
              </a:p>
            </p:txBody>
          </p:sp>
        </mc:Choice>
        <mc:Fallback xmlns="">
          <p:sp>
            <p:nvSpPr>
              <p:cNvPr id="14" name="Rectangle 13">
                <a:extLst>
                  <a:ext uri="{FF2B5EF4-FFF2-40B4-BE49-F238E27FC236}">
                    <a16:creationId xmlns:a16="http://schemas.microsoft.com/office/drawing/2014/main" id="{6F75A414-C95B-4A23-8C19-C11736959CDC}"/>
                  </a:ext>
                </a:extLst>
              </p:cNvPr>
              <p:cNvSpPr>
                <a:spLocks noRot="1" noChangeAspect="1" noMove="1" noResize="1" noEditPoints="1" noAdjustHandles="1" noChangeArrowheads="1" noChangeShapeType="1" noTextEdit="1"/>
              </p:cNvSpPr>
              <p:nvPr/>
            </p:nvSpPr>
            <p:spPr>
              <a:xfrm>
                <a:off x="1546578" y="5570285"/>
                <a:ext cx="6096000" cy="461665"/>
              </a:xfrm>
              <a:prstGeom prst="rect">
                <a:avLst/>
              </a:prstGeom>
              <a:blipFill>
                <a:blip r:embed="rId11"/>
                <a:stretch>
                  <a:fillRect l="-1600"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6D056AD-73D7-4F50-B4EA-35E40B3F4344}"/>
                  </a:ext>
                </a:extLst>
              </p:cNvPr>
              <p:cNvSpPr/>
              <p:nvPr/>
            </p:nvSpPr>
            <p:spPr>
              <a:xfrm>
                <a:off x="1546578" y="6180782"/>
                <a:ext cx="5917133" cy="461665"/>
              </a:xfrm>
              <a:prstGeom prst="rect">
                <a:avLst/>
              </a:prstGeom>
            </p:spPr>
            <p:txBody>
              <a:bodyPr wrap="none">
                <a:spAutoFit/>
              </a:bodyPr>
              <a:lstStyle/>
              <a:p>
                <a:r>
                  <a:rPr lang="en-US" sz="2400"/>
                  <a:t>M</a:t>
                </a:r>
                <a:r>
                  <a:rPr lang="vi-VN" sz="2400"/>
                  <a:t>ột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 là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𝑛</m:t>
                        </m:r>
                      </m:e>
                    </m:acc>
                  </m:oMath>
                </a14:m>
                <a:r>
                  <a:rPr lang="vi-VN" sz="2400"/>
                  <a:t> = (</a:t>
                </a:r>
                <a:r>
                  <a:rPr lang="en-US" sz="2400"/>
                  <a:t>1</a:t>
                </a:r>
                <a:r>
                  <a:rPr lang="vi-VN" sz="2400"/>
                  <a:t>; </a:t>
                </a:r>
                <a:r>
                  <a:rPr lang="en-US" sz="2400"/>
                  <a:t>0</a:t>
                </a:r>
                <a:r>
                  <a:rPr lang="vi-VN" sz="2400"/>
                  <a:t>; </a:t>
                </a:r>
                <a:r>
                  <a:rPr lang="en-US" sz="2400"/>
                  <a:t>0</a:t>
                </a:r>
                <a:r>
                  <a:rPr lang="vi-VN" sz="2400"/>
                  <a:t>) </a:t>
                </a:r>
                <a:endParaRPr lang="en-US" sz="2400"/>
              </a:p>
            </p:txBody>
          </p:sp>
        </mc:Choice>
        <mc:Fallback xmlns="">
          <p:sp>
            <p:nvSpPr>
              <p:cNvPr id="15" name="Rectangle 14">
                <a:extLst>
                  <a:ext uri="{FF2B5EF4-FFF2-40B4-BE49-F238E27FC236}">
                    <a16:creationId xmlns:a16="http://schemas.microsoft.com/office/drawing/2014/main" id="{26D056AD-73D7-4F50-B4EA-35E40B3F4344}"/>
                  </a:ext>
                </a:extLst>
              </p:cNvPr>
              <p:cNvSpPr>
                <a:spLocks noRot="1" noChangeAspect="1" noMove="1" noResize="1" noEditPoints="1" noAdjustHandles="1" noChangeArrowheads="1" noChangeShapeType="1" noTextEdit="1"/>
              </p:cNvSpPr>
              <p:nvPr/>
            </p:nvSpPr>
            <p:spPr>
              <a:xfrm>
                <a:off x="1546578" y="6180782"/>
                <a:ext cx="5917133" cy="461665"/>
              </a:xfrm>
              <a:prstGeom prst="rect">
                <a:avLst/>
              </a:prstGeom>
              <a:blipFill>
                <a:blip r:embed="rId12"/>
                <a:stretch>
                  <a:fillRect l="-1649"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6655207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F773B861-EE0F-456F-9388-03657A333824}"/>
              </a:ext>
            </a:extLst>
          </p:cNvPr>
          <p:cNvSpPr>
            <a:spLocks noChangeArrowheads="1"/>
          </p:cNvSpPr>
          <p:nvPr/>
        </p:nvSpPr>
        <p:spPr bwMode="gray">
          <a:xfrm>
            <a:off x="485422" y="-1253"/>
            <a:ext cx="8003822" cy="50815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219170" eaLnBrk="1" hangingPunct="1">
              <a:defRPr/>
            </a:pPr>
            <a:r>
              <a:rPr lang="en-US" sz="2000" b="1">
                <a:solidFill>
                  <a:srgbClr val="FFFFFF"/>
                </a:solidFill>
                <a:effectLst>
                  <a:outerShdw blurRad="38100" dist="38100" dir="2700000" algn="tl">
                    <a:srgbClr val="000000"/>
                  </a:outerShdw>
                </a:effectLst>
                <a:latin typeface="Arial" pitchFamily="34" charset="0"/>
                <a:cs typeface="Arial" pitchFamily="34" charset="0"/>
              </a:rPr>
              <a:t>II</a:t>
            </a:r>
            <a:r>
              <a:rPr lang="vi-VN" sz="2000" b="1">
                <a:solidFill>
                  <a:srgbClr val="FFFFFF"/>
                </a:solidFill>
                <a:effectLst>
                  <a:outerShdw blurRad="38100" dist="38100" dir="2700000" algn="tl">
                    <a:srgbClr val="000000"/>
                  </a:outerShdw>
                </a:effectLst>
                <a:latin typeface="Arial" pitchFamily="34" charset="0"/>
                <a:cs typeface="Arial" pitchFamily="34" charset="0"/>
              </a:rPr>
              <a:t>I</a:t>
            </a:r>
            <a:r>
              <a:rPr lang="en-US" sz="2000" b="1">
                <a:solidFill>
                  <a:srgbClr val="FFFFFF"/>
                </a:solidFill>
                <a:effectLst>
                  <a:outerShdw blurRad="38100" dist="38100" dir="2700000" algn="tl">
                    <a:srgbClr val="000000"/>
                  </a:outerShdw>
                </a:effectLst>
                <a:latin typeface="Arial" pitchFamily="34" charset="0"/>
                <a:cs typeface="Arial" pitchFamily="34" charset="0"/>
              </a:rPr>
              <a:t> . </a:t>
            </a:r>
            <a:r>
              <a:rPr lang="vi-VN" sz="2000" b="1">
                <a:solidFill>
                  <a:srgbClr val="FFFFFF"/>
                </a:solidFill>
                <a:effectLst>
                  <a:outerShdw blurRad="38100" dist="38100" dir="2700000" algn="tl">
                    <a:srgbClr val="000000"/>
                  </a:outerShdw>
                </a:effectLst>
                <a:latin typeface="Arial" pitchFamily="34" charset="0"/>
                <a:cs typeface="Arial" pitchFamily="34" charset="0"/>
              </a:rPr>
              <a:t>LẬP </a:t>
            </a:r>
            <a:r>
              <a:rPr lang="en-US" sz="2000" b="1">
                <a:solidFill>
                  <a:srgbClr val="FFFFFF"/>
                </a:solidFill>
                <a:effectLst>
                  <a:outerShdw blurRad="38100" dist="38100" dir="2700000" algn="tl">
                    <a:srgbClr val="000000"/>
                  </a:outerShdw>
                </a:effectLst>
                <a:latin typeface="Arial" pitchFamily="34" charset="0"/>
                <a:cs typeface="Arial" pitchFamily="34" charset="0"/>
              </a:rPr>
              <a:t>PH</a:t>
            </a:r>
            <a:r>
              <a:rPr lang="vi-VN" sz="2000" b="1">
                <a:solidFill>
                  <a:srgbClr val="FFFFFF"/>
                </a:solidFill>
                <a:effectLst>
                  <a:outerShdw blurRad="38100" dist="38100" dir="2700000" algn="tl">
                    <a:srgbClr val="000000"/>
                  </a:outerShdw>
                </a:effectLst>
                <a:latin typeface="Arial" pitchFamily="34" charset="0"/>
                <a:cs typeface="Arial" pitchFamily="34" charset="0"/>
              </a:rPr>
              <a:t>Ư</a:t>
            </a:r>
            <a:r>
              <a:rPr lang="en-US" sz="2000" b="1">
                <a:solidFill>
                  <a:srgbClr val="FFFFFF"/>
                </a:solidFill>
                <a:effectLst>
                  <a:outerShdw blurRad="38100" dist="38100" dir="2700000" algn="tl">
                    <a:srgbClr val="000000"/>
                  </a:outerShdw>
                </a:effectLst>
                <a:latin typeface="Arial" pitchFamily="34" charset="0"/>
                <a:cs typeface="Arial" pitchFamily="34" charset="0"/>
              </a:rPr>
              <a:t>ƠNG TRÌNH TỔNG QUÁT  CỦA MẶT PHẲNG </a:t>
            </a:r>
            <a:endParaRPr lang="vi-VN" sz="20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9" name="Group 18">
            <a:extLst>
              <a:ext uri="{FF2B5EF4-FFF2-40B4-BE49-F238E27FC236}">
                <a16:creationId xmlns:a16="http://schemas.microsoft.com/office/drawing/2014/main" id="{78B82B07-503D-4941-9641-815BC538B35B}"/>
              </a:ext>
            </a:extLst>
          </p:cNvPr>
          <p:cNvGrpSpPr/>
          <p:nvPr/>
        </p:nvGrpSpPr>
        <p:grpSpPr>
          <a:xfrm>
            <a:off x="185751" y="714280"/>
            <a:ext cx="11820498" cy="1149981"/>
            <a:chOff x="250790" y="728435"/>
            <a:chExt cx="11820498" cy="1149981"/>
          </a:xfrm>
        </p:grpSpPr>
        <p:sp>
          <p:nvSpPr>
            <p:cNvPr id="11" name="Rounded Rectangle 16">
              <a:extLst>
                <a:ext uri="{FF2B5EF4-FFF2-40B4-BE49-F238E27FC236}">
                  <a16:creationId xmlns:a16="http://schemas.microsoft.com/office/drawing/2014/main" id="{4CEBD538-6B84-48CA-9352-26ED849223F2}"/>
                </a:ext>
              </a:extLst>
            </p:cNvPr>
            <p:cNvSpPr/>
            <p:nvPr/>
          </p:nvSpPr>
          <p:spPr>
            <a:xfrm>
              <a:off x="1543816" y="848940"/>
              <a:ext cx="10527472" cy="908973"/>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DEBA154-C8A0-429B-95E5-E76091B9CED9}"/>
                    </a:ext>
                  </a:extLst>
                </p:cNvPr>
                <p:cNvSpPr/>
                <p:nvPr/>
              </p:nvSpPr>
              <p:spPr>
                <a:xfrm>
                  <a:off x="1889878" y="870793"/>
                  <a:ext cx="10041764" cy="830997"/>
                </a:xfrm>
                <a:prstGeom prst="rect">
                  <a:avLst/>
                </a:prstGeom>
              </p:spPr>
              <p:txBody>
                <a:bodyPr wrap="square">
                  <a:spAutoFit/>
                </a:bodyPr>
                <a:lstStyle/>
                <a:p>
                  <a:pPr marL="342900" indent="-342900">
                    <a:buFont typeface="Wingdings" panose="05000000000000000000" pitchFamily="2" charset="2"/>
                    <a:buChar char="v"/>
                  </a:pPr>
                  <a:r>
                    <a:rPr lang="vi-VN" sz="2400">
                      <a:latin typeface="Times New Roman" panose="02020603050405020304" pitchFamily="18" charset="0"/>
                      <a:cs typeface="Times New Roman" panose="02020603050405020304" pitchFamily="18" charset="0"/>
                    </a:rPr>
                    <a:t>Trong không gian O</a:t>
                  </a:r>
                  <a:r>
                    <a:rPr lang="vi-VN" sz="2400" i="1">
                      <a:latin typeface="Times New Roman" panose="02020603050405020304" pitchFamily="18" charset="0"/>
                      <a:cs typeface="Times New Roman" panose="02020603050405020304" pitchFamily="18" charset="0"/>
                    </a:rPr>
                    <a:t>xyz</a:t>
                  </a:r>
                  <a:r>
                    <a:rPr lang="vi-VN" sz="2400">
                      <a:latin typeface="Times New Roman" panose="02020603050405020304" pitchFamily="18" charset="0"/>
                      <a:cs typeface="Times New Roman" panose="02020603050405020304" pitchFamily="18" charset="0"/>
                    </a:rPr>
                    <a:t>, cho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latin typeface="Times New Roman" panose="02020603050405020304" pitchFamily="18" charset="0"/>
                      <a:cs typeface="Times New Roman" panose="02020603050405020304" pitchFamily="18" charset="0"/>
                    </a:rPr>
                    <a:t>)</a:t>
                  </a:r>
                  <a:r>
                    <a:rPr lang="vi-VN" sz="2400"/>
                    <a:t> đi qua điểm </a:t>
                  </a:r>
                  <a:r>
                    <a:rPr lang="vi-VN" sz="2400" i="1">
                      <a:latin typeface="Times New Roman" panose="02020603050405020304" pitchFamily="18" charset="0"/>
                      <a:cs typeface="Times New Roman" panose="02020603050405020304" pitchFamily="18" charset="0"/>
                    </a:rPr>
                    <a:t>M</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y</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z</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và có </a:t>
                  </a:r>
                  <a:r>
                    <a:rPr lang="vi-VN" sz="2400">
                      <a:latin typeface="Times New Roman" panose="02020603050405020304" pitchFamily="18" charset="0"/>
                      <a:cs typeface="Times New Roman" panose="02020603050405020304" pitchFamily="18" charset="0"/>
                    </a:rPr>
                    <a:t>vectơ pháp tuyến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Times New Roman" panose="02020603050405020304" pitchFamily="18" charset="0"/>
                      <a:cs typeface="Times New Roman" panose="02020603050405020304" pitchFamily="18" charset="0"/>
                    </a:rPr>
                    <a:t> = (</a:t>
                  </a:r>
                  <a:r>
                    <a:rPr lang="vi-VN" sz="2400" i="1">
                      <a:latin typeface="Times New Roman" panose="02020603050405020304" pitchFamily="18" charset="0"/>
                      <a:cs typeface="Times New Roman" panose="02020603050405020304" pitchFamily="18" charset="0"/>
                    </a:rPr>
                    <a:t>A; B; C</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t>Dựa vào HĐ4, hãy nêu phương trình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endParaRPr lang="en-US" sz="2400"/>
                </a:p>
              </p:txBody>
            </p:sp>
          </mc:Choice>
          <mc:Fallback xmlns="">
            <p:sp>
              <p:nvSpPr>
                <p:cNvPr id="4" name="Rectangle 3">
                  <a:extLst>
                    <a:ext uri="{FF2B5EF4-FFF2-40B4-BE49-F238E27FC236}">
                      <a16:creationId xmlns:a16="http://schemas.microsoft.com/office/drawing/2014/main" id="{4DEBA154-C8A0-429B-95E5-E76091B9CED9}"/>
                    </a:ext>
                  </a:extLst>
                </p:cNvPr>
                <p:cNvSpPr>
                  <a:spLocks noRot="1" noChangeAspect="1" noMove="1" noResize="1" noEditPoints="1" noAdjustHandles="1" noChangeArrowheads="1" noChangeShapeType="1" noTextEdit="1"/>
                </p:cNvSpPr>
                <p:nvPr/>
              </p:nvSpPr>
              <p:spPr>
                <a:xfrm>
                  <a:off x="1889878" y="870793"/>
                  <a:ext cx="10041764" cy="830997"/>
                </a:xfrm>
                <a:prstGeom prst="rect">
                  <a:avLst/>
                </a:prstGeom>
                <a:blipFill>
                  <a:blip r:embed="rId4"/>
                  <a:stretch>
                    <a:fillRect l="-789" t="-5882" b="-1617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406CF3C-E2AF-4D6C-B207-A9BD4E017162}"/>
                </a:ext>
              </a:extLst>
            </p:cNvPr>
            <p:cNvPicPr>
              <a:picLocks noChangeAspect="1"/>
            </p:cNvPicPr>
            <p:nvPr/>
          </p:nvPicPr>
          <p:blipFill>
            <a:blip r:embed="rId5"/>
            <a:stretch>
              <a:fillRect/>
            </a:stretch>
          </p:blipFill>
          <p:spPr>
            <a:xfrm>
              <a:off x="250790" y="728435"/>
              <a:ext cx="1199783" cy="1149981"/>
            </a:xfrm>
            <a:prstGeom prst="rect">
              <a:avLst/>
            </a:prstGeom>
          </p:spPr>
        </p:pic>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615003E-4F97-4F05-8761-83C3A47819D7}"/>
                  </a:ext>
                </a:extLst>
              </p:cNvPr>
              <p:cNvSpPr/>
              <p:nvPr/>
            </p:nvSpPr>
            <p:spPr>
              <a:xfrm>
                <a:off x="1751143" y="2268706"/>
                <a:ext cx="8579272" cy="461665"/>
              </a:xfrm>
              <a:prstGeom prst="rect">
                <a:avLst/>
              </a:prstGeom>
            </p:spPr>
            <p:txBody>
              <a:bodyPr wrap="none">
                <a:spAutoFit/>
              </a:bodyPr>
              <a:lstStyle/>
              <a:p>
                <a:r>
                  <a:rPr lang="en-US" sz="2400"/>
                  <a:t>Từ HĐ4, ta thấy điểm </a:t>
                </a:r>
                <a:r>
                  <a:rPr lang="vi-VN" sz="2400" i="1">
                    <a:latin typeface="Times New Roman" panose="02020603050405020304" pitchFamily="18" charset="0"/>
                    <a:cs typeface="Times New Roman" panose="02020603050405020304" pitchFamily="18" charset="0"/>
                  </a:rPr>
                  <a:t>M</a:t>
                </a:r>
                <a:r>
                  <a:rPr lang="vi-VN"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y</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z</a:t>
                </a:r>
                <a:r>
                  <a:rPr lang="vi-VN" sz="2400">
                    <a:latin typeface="Times New Roman" panose="02020603050405020304" pitchFamily="18" charset="0"/>
                    <a:cs typeface="Times New Roman" panose="02020603050405020304" pitchFamily="18" charset="0"/>
                  </a:rPr>
                  <a:t>) </a:t>
                </a:r>
                <a:r>
                  <a:rPr lang="en-US" sz="2400"/>
                  <a:t>thuộc mặt phẳng </a:t>
                </a:r>
                <a:r>
                  <a:rPr lang="vi-VN" sz="2400"/>
                  <a:t>(</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 khi và chỉ khi </a:t>
                </a:r>
              </a:p>
            </p:txBody>
          </p:sp>
        </mc:Choice>
        <mc:Fallback xmlns="">
          <p:sp>
            <p:nvSpPr>
              <p:cNvPr id="3" name="Rectangle 2">
                <a:extLst>
                  <a:ext uri="{FF2B5EF4-FFF2-40B4-BE49-F238E27FC236}">
                    <a16:creationId xmlns:a16="http://schemas.microsoft.com/office/drawing/2014/main" id="{1615003E-4F97-4F05-8761-83C3A47819D7}"/>
                  </a:ext>
                </a:extLst>
              </p:cNvPr>
              <p:cNvSpPr>
                <a:spLocks noRot="1" noChangeAspect="1" noMove="1" noResize="1" noEditPoints="1" noAdjustHandles="1" noChangeArrowheads="1" noChangeShapeType="1" noTextEdit="1"/>
              </p:cNvSpPr>
              <p:nvPr/>
            </p:nvSpPr>
            <p:spPr>
              <a:xfrm>
                <a:off x="1751143" y="2268706"/>
                <a:ext cx="8579272" cy="461665"/>
              </a:xfrm>
              <a:prstGeom prst="rect">
                <a:avLst/>
              </a:prstGeom>
              <a:blipFill>
                <a:blip r:embed="rId6"/>
                <a:stretch>
                  <a:fillRect l="-1065" t="-10526" b="-2894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19FA0DF8-6928-4248-9D92-18C17DA7D438}"/>
              </a:ext>
            </a:extLst>
          </p:cNvPr>
          <p:cNvGrpSpPr/>
          <p:nvPr/>
        </p:nvGrpSpPr>
        <p:grpSpPr>
          <a:xfrm>
            <a:off x="1761539" y="2808966"/>
            <a:ext cx="8497486" cy="517579"/>
            <a:chOff x="1777296" y="3013733"/>
            <a:chExt cx="8497486" cy="517579"/>
          </a:xfrm>
        </p:grpSpPr>
        <p:sp>
          <p:nvSpPr>
            <p:cNvPr id="7" name="Rectangle 6">
              <a:extLst>
                <a:ext uri="{FF2B5EF4-FFF2-40B4-BE49-F238E27FC236}">
                  <a16:creationId xmlns:a16="http://schemas.microsoft.com/office/drawing/2014/main" id="{39BF4898-8326-4375-A9F8-14B31D7AE09A}"/>
                </a:ext>
              </a:extLst>
            </p:cNvPr>
            <p:cNvSpPr/>
            <p:nvPr/>
          </p:nvSpPr>
          <p:spPr>
            <a:xfrm>
              <a:off x="1777296" y="3013733"/>
              <a:ext cx="4107215" cy="461665"/>
            </a:xfrm>
            <a:prstGeom prst="rect">
              <a:avLst/>
            </a:prstGeom>
          </p:spPr>
          <p:txBody>
            <a:bodyPr wrap="none">
              <a:spAutoFit/>
            </a:bodyPr>
            <a:lstStyle/>
            <a:p>
              <a:r>
                <a:rPr lang="en-US" sz="2400"/>
                <a:t>toạ độ của nó thoả mãn hệ thức </a:t>
              </a:r>
            </a:p>
          </p:txBody>
        </p:sp>
        <p:graphicFrame>
          <p:nvGraphicFramePr>
            <p:cNvPr id="8" name="Object 7">
              <a:extLst>
                <a:ext uri="{FF2B5EF4-FFF2-40B4-BE49-F238E27FC236}">
                  <a16:creationId xmlns:a16="http://schemas.microsoft.com/office/drawing/2014/main" id="{1BC5D9FF-2758-4AF8-9302-784064554446}"/>
                </a:ext>
              </a:extLst>
            </p:cNvPr>
            <p:cNvGraphicFramePr>
              <a:graphicFrameLocks noChangeAspect="1"/>
            </p:cNvGraphicFramePr>
            <p:nvPr>
              <p:extLst>
                <p:ext uri="{D42A27DB-BD31-4B8C-83A1-F6EECF244321}">
                  <p14:modId xmlns:p14="http://schemas.microsoft.com/office/powerpoint/2010/main" val="2560330788"/>
                </p:ext>
              </p:extLst>
            </p:nvPr>
          </p:nvGraphicFramePr>
          <p:xfrm>
            <a:off x="5730300" y="3030151"/>
            <a:ext cx="4544482" cy="501161"/>
          </p:xfrm>
          <a:graphic>
            <a:graphicData uri="http://schemas.openxmlformats.org/presentationml/2006/ole">
              <mc:AlternateContent xmlns:mc="http://schemas.openxmlformats.org/markup-compatibility/2006">
                <mc:Choice xmlns:v="urn:schemas-microsoft-com:vml" Requires="v">
                  <p:oleObj spid="_x0000_s9256" name="Equation" r:id="rId7" imgW="2332440" imgH="257409" progId="Equation.DSMT4">
                    <p:embed/>
                  </p:oleObj>
                </mc:Choice>
                <mc:Fallback>
                  <p:oleObj name="Equation" r:id="rId7" imgW="2332440" imgH="257409" progId="Equation.DSMT4">
                    <p:embed/>
                    <p:pic>
                      <p:nvPicPr>
                        <p:cNvPr id="0" name=""/>
                        <p:cNvPicPr/>
                        <p:nvPr/>
                      </p:nvPicPr>
                      <p:blipFill>
                        <a:blip r:embed="rId8"/>
                        <a:stretch>
                          <a:fillRect/>
                        </a:stretch>
                      </p:blipFill>
                      <p:spPr>
                        <a:xfrm>
                          <a:off x="5730300" y="3030151"/>
                          <a:ext cx="4544482" cy="501161"/>
                        </a:xfrm>
                        <a:prstGeom prst="rect">
                          <a:avLst/>
                        </a:prstGeom>
                      </p:spPr>
                    </p:pic>
                  </p:oleObj>
                </mc:Fallback>
              </mc:AlternateContent>
            </a:graphicData>
          </a:graphic>
        </p:graphicFrame>
      </p:grpSp>
      <p:grpSp>
        <p:nvGrpSpPr>
          <p:cNvPr id="21" name="Group 20">
            <a:extLst>
              <a:ext uri="{FF2B5EF4-FFF2-40B4-BE49-F238E27FC236}">
                <a16:creationId xmlns:a16="http://schemas.microsoft.com/office/drawing/2014/main" id="{22841026-2EF6-4E79-B18B-E80DFAC78512}"/>
              </a:ext>
            </a:extLst>
          </p:cNvPr>
          <p:cNvGrpSpPr/>
          <p:nvPr/>
        </p:nvGrpSpPr>
        <p:grpSpPr>
          <a:xfrm>
            <a:off x="1478777" y="3799639"/>
            <a:ext cx="10576597" cy="1444979"/>
            <a:chOff x="1494693" y="3559798"/>
            <a:chExt cx="10576597" cy="1444979"/>
          </a:xfrm>
        </p:grpSpPr>
        <p:grpSp>
          <p:nvGrpSpPr>
            <p:cNvPr id="14" name="Group 13">
              <a:extLst>
                <a:ext uri="{FF2B5EF4-FFF2-40B4-BE49-F238E27FC236}">
                  <a16:creationId xmlns:a16="http://schemas.microsoft.com/office/drawing/2014/main" id="{3ACABA0B-0448-40C5-9421-D45049FADA74}"/>
                </a:ext>
              </a:extLst>
            </p:cNvPr>
            <p:cNvGrpSpPr/>
            <p:nvPr/>
          </p:nvGrpSpPr>
          <p:grpSpPr>
            <a:xfrm>
              <a:off x="1494693" y="3559798"/>
              <a:ext cx="10576597" cy="1444979"/>
              <a:chOff x="1411109" y="3634091"/>
              <a:chExt cx="6555741" cy="2808986"/>
            </a:xfrm>
          </p:grpSpPr>
          <p:sp>
            <p:nvSpPr>
              <p:cNvPr id="16" name="Rounded Rectangle 16">
                <a:extLst>
                  <a:ext uri="{FF2B5EF4-FFF2-40B4-BE49-F238E27FC236}">
                    <a16:creationId xmlns:a16="http://schemas.microsoft.com/office/drawing/2014/main" id="{D32F14A7-F693-4C38-9ED3-94FDBFCFC873}"/>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7" name="Rectangle: Rounded Corners 16">
                <a:extLst>
                  <a:ext uri="{FF2B5EF4-FFF2-40B4-BE49-F238E27FC236}">
                    <a16:creationId xmlns:a16="http://schemas.microsoft.com/office/drawing/2014/main" id="{9E9DA97D-A3E5-4629-A9D3-DEC87FBA67BA}"/>
                  </a:ext>
                </a:extLst>
              </p:cNvPr>
              <p:cNvSpPr/>
              <p:nvPr/>
            </p:nvSpPr>
            <p:spPr>
              <a:xfrm>
                <a:off x="1411109" y="3636371"/>
                <a:ext cx="6555741" cy="2806706"/>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9A7AB7D-4C32-4259-823D-27F59D209452}"/>
                </a:ext>
              </a:extLst>
            </p:cNvPr>
            <p:cNvGrpSpPr/>
            <p:nvPr/>
          </p:nvGrpSpPr>
          <p:grpSpPr>
            <a:xfrm>
              <a:off x="1586267" y="3618881"/>
              <a:ext cx="10471771" cy="1272894"/>
              <a:chOff x="1205629" y="3861625"/>
              <a:chExt cx="10606573" cy="1272894"/>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424449-B501-468E-B0F7-89A09E58161D}"/>
                      </a:ext>
                    </a:extLst>
                  </p:cNvPr>
                  <p:cNvSpPr/>
                  <p:nvPr/>
                </p:nvSpPr>
                <p:spPr>
                  <a:xfrm>
                    <a:off x="1205629" y="3861625"/>
                    <a:ext cx="10606573" cy="1200329"/>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nếu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điểm </a:t>
                    </a:r>
                    <a:r>
                      <a:rPr lang="vi-VN" sz="2400" i="1"/>
                      <a:t>M</a:t>
                    </a:r>
                    <a:r>
                      <a:rPr lang="en-US" sz="2400" i="1" baseline="-25000"/>
                      <a:t>0</a:t>
                    </a:r>
                    <a:r>
                      <a:rPr lang="vi-VN" sz="2400"/>
                      <a:t>(</a:t>
                    </a:r>
                    <a:r>
                      <a:rPr lang="en-US" sz="2400" i="1"/>
                      <a:t>x</a:t>
                    </a:r>
                    <a:r>
                      <a:rPr lang="en-US" sz="2400" i="1" baseline="-25000"/>
                      <a:t>0</a:t>
                    </a:r>
                    <a:r>
                      <a:rPr lang="en-US" sz="2400" i="1"/>
                      <a:t>;y</a:t>
                    </a:r>
                    <a:r>
                      <a:rPr lang="en-US" sz="2400" i="1" baseline="-25000"/>
                      <a:t>0</a:t>
                    </a:r>
                    <a:r>
                      <a:rPr lang="en-US" sz="2400" i="1"/>
                      <a:t>;z</a:t>
                    </a:r>
                    <a:r>
                      <a:rPr lang="en-US" sz="2400" i="1" baseline="-25000"/>
                      <a:t>0</a:t>
                    </a:r>
                    <a:r>
                      <a:rPr lang="vi-VN" sz="2400"/>
                      <a:t>) và có vectơ pháp tuyến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 (</a:t>
                    </a:r>
                    <a:r>
                      <a:rPr lang="vi-VN" sz="2400" i="1"/>
                      <a:t>A; B; C</a:t>
                    </a:r>
                    <a:r>
                      <a:rPr lang="vi-VN" sz="2400"/>
                      <a:t>) thì có phương trình là:</a:t>
                    </a:r>
                  </a:p>
                  <a:p>
                    <a:r>
                      <a:rPr lang="en-US" sz="2400"/>
                      <a:t>                                                                                              , </a:t>
                    </a:r>
                    <a:r>
                      <a:rPr lang="vi-VN" sz="2400" i="1"/>
                      <a:t>D</a:t>
                    </a:r>
                    <a:r>
                      <a:rPr lang="vi-VN" sz="2400"/>
                      <a:t> = - (</a:t>
                    </a:r>
                    <a:r>
                      <a:rPr lang="vi-VN" sz="2400" i="1"/>
                      <a:t>Ax</a:t>
                    </a:r>
                    <a:r>
                      <a:rPr lang="en-US" sz="2400" baseline="-25000"/>
                      <a:t>0</a:t>
                    </a:r>
                    <a:r>
                      <a:rPr lang="vi-VN" sz="2400"/>
                      <a:t> + </a:t>
                    </a:r>
                    <a:r>
                      <a:rPr lang="vi-VN" sz="2400" i="1"/>
                      <a:t>By</a:t>
                    </a:r>
                    <a:r>
                      <a:rPr lang="en-US" sz="2400" baseline="-25000"/>
                      <a:t>0</a:t>
                    </a:r>
                    <a:r>
                      <a:rPr lang="vi-VN" sz="2400"/>
                      <a:t> + </a:t>
                    </a:r>
                    <a:r>
                      <a:rPr lang="vi-VN" sz="2400" i="1"/>
                      <a:t>Cz</a:t>
                    </a:r>
                    <a:r>
                      <a:rPr lang="en-US" sz="2400" baseline="-25000"/>
                      <a:t>0</a:t>
                    </a:r>
                    <a:r>
                      <a:rPr lang="vi-VN" sz="2400"/>
                      <a:t>).</a:t>
                    </a:r>
                    <a:endParaRPr lang="en-US" sz="2400"/>
                  </a:p>
                </p:txBody>
              </p:sp>
            </mc:Choice>
            <mc:Fallback xmlns="">
              <p:sp>
                <p:nvSpPr>
                  <p:cNvPr id="6" name="Rectangle 5">
                    <a:extLst>
                      <a:ext uri="{FF2B5EF4-FFF2-40B4-BE49-F238E27FC236}">
                        <a16:creationId xmlns:a16="http://schemas.microsoft.com/office/drawing/2014/main" id="{44424449-B501-468E-B0F7-89A09E58161D}"/>
                      </a:ext>
                    </a:extLst>
                  </p:cNvPr>
                  <p:cNvSpPr>
                    <a:spLocks noRot="1" noChangeAspect="1" noMove="1" noResize="1" noEditPoints="1" noAdjustHandles="1" noChangeArrowheads="1" noChangeShapeType="1" noTextEdit="1"/>
                  </p:cNvSpPr>
                  <p:nvPr/>
                </p:nvSpPr>
                <p:spPr>
                  <a:xfrm>
                    <a:off x="1205629" y="3861625"/>
                    <a:ext cx="10606573" cy="1200329"/>
                  </a:xfrm>
                  <a:prstGeom prst="rect">
                    <a:avLst/>
                  </a:prstGeom>
                  <a:blipFill>
                    <a:blip r:embed="rId9"/>
                    <a:stretch>
                      <a:fillRect l="-815" t="-4061" r="-408"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Object 8">
                    <a:extLst>
                      <a:ext uri="{FF2B5EF4-FFF2-40B4-BE49-F238E27FC236}">
                        <a16:creationId xmlns:a16="http://schemas.microsoft.com/office/drawing/2014/main" id="{E703095C-D105-436C-8CF4-678771E69CB2}"/>
                      </a:ext>
                    </a:extLst>
                  </p:cNvPr>
                  <p:cNvGraphicFramePr>
                    <a:graphicFrameLocks noChangeAspect="1"/>
                  </p:cNvGraphicFramePr>
                  <p:nvPr>
                    <p:extLst>
                      <p:ext uri="{D42A27DB-BD31-4B8C-83A1-F6EECF244321}">
                        <p14:modId xmlns:p14="http://schemas.microsoft.com/office/powerpoint/2010/main" val="2964371944"/>
                      </p:ext>
                    </p:extLst>
                  </p:nvPr>
                </p:nvGraphicFramePr>
                <p:xfrm>
                  <a:off x="1524603" y="4639219"/>
                  <a:ext cx="7062456" cy="495300"/>
                </p:xfrm>
                <a:graphic>
                  <a:graphicData uri="http://schemas.openxmlformats.org/presentationml/2006/ole">
                    <mc:AlternateContent>
                      <mc:Choice xmlns:v="urn:schemas-microsoft-com:vml" Requires="v">
                        <p:oleObj spid="_x0000_s9257" name="Equation" r:id="rId10" imgW="3809880" imgH="253800" progId="Equation.DSMT4">
                          <p:embed/>
                        </p:oleObj>
                      </mc:Choice>
                      <mc:Fallback>
                        <p:oleObj name="Equation" r:id="rId10" imgW="3809880" imgH="253800" progId="Equation.DSMT4">
                          <p:embed/>
                          <p:pic>
                            <p:nvPicPr>
                              <p:cNvPr id="8" name="Object 7">
                                <a:extLst>
                                  <a:ext uri="{FF2B5EF4-FFF2-40B4-BE49-F238E27FC236}">
                                    <a16:creationId xmlns:a16="http://schemas.microsoft.com/office/drawing/2014/main" id="{1BC5D9FF-2758-4AF8-9302-784064554446}"/>
                                  </a:ext>
                                </a:extLst>
                              </p:cNvPr>
                              <p:cNvPicPr/>
                              <p:nvPr/>
                            </p:nvPicPr>
                            <p:blipFill>
                              <a:blip r:embed="rId11"/>
                              <a:stretch>
                                <a:fillRect/>
                              </a:stretch>
                            </p:blipFill>
                            <p:spPr>
                              <a:xfrm>
                                <a:off x="1524603" y="4639219"/>
                                <a:ext cx="7062456" cy="495300"/>
                              </a:xfrm>
                              <a:prstGeom prst="rect">
                                <a:avLst/>
                              </a:prstGeom>
                            </p:spPr>
                          </p:pic>
                        </p:oleObj>
                      </mc:Fallback>
                    </mc:AlternateContent>
                  </a:graphicData>
                </a:graphic>
              </p:graphicFrame>
            </mc:Choice>
            <mc:Fallback xmlns="">
              <p:graphicFrame>
                <p:nvGraphicFramePr>
                  <p:cNvPr id="9" name="Object 8">
                    <a:extLst>
                      <a:ext uri="{FF2B5EF4-FFF2-40B4-BE49-F238E27FC236}">
                        <a16:creationId xmlns:a16="http://schemas.microsoft.com/office/drawing/2014/main" id="{E703095C-D105-436C-8CF4-678771E69CB2}"/>
                      </a:ext>
                    </a:extLst>
                  </p:cNvPr>
                  <p:cNvGraphicFramePr>
                    <a:graphicFrameLocks noChangeAspect="1"/>
                  </p:cNvGraphicFramePr>
                  <p:nvPr>
                    <p:extLst>
                      <p:ext uri="{D42A27DB-BD31-4B8C-83A1-F6EECF244321}">
                        <p14:modId xmlns:p14="http://schemas.microsoft.com/office/powerpoint/2010/main" val="2964371944"/>
                      </p:ext>
                    </p:extLst>
                  </p:nvPr>
                </p:nvGraphicFramePr>
                <p:xfrm>
                  <a:off x="1524603" y="4639219"/>
                  <a:ext cx="7062456" cy="495300"/>
                </p:xfrm>
                <a:graphic>
                  <a:graphicData uri="http://schemas.openxmlformats.org/presentationml/2006/ole">
                    <mc:AlternateContent>
                      <mc:Choice xmlns:v="urn:schemas-microsoft-com:vml" Requires="v">
                        <p:oleObj spid="_x0000_s9229" name="Equation" r:id="rId12" imgW="3809880" imgH="253800" progId="Equation.DSMT4">
                          <p:embed/>
                        </p:oleObj>
                      </mc:Choice>
                      <mc:Fallback>
                        <p:oleObj name="Equation" r:id="rId12" imgW="3809880" imgH="253800" progId="Equation.DSMT4">
                          <p:embed/>
                          <p:pic>
                            <p:nvPicPr>
                              <p:cNvPr id="8" name="Object 7">
                                <a:extLst>
                                  <a:ext uri="{FF2B5EF4-FFF2-40B4-BE49-F238E27FC236}">
                                    <a16:creationId xmlns:a16="http://schemas.microsoft.com/office/drawing/2014/main" id="{1BC5D9FF-2758-4AF8-9302-784064554446}"/>
                                  </a:ext>
                                </a:extLst>
                              </p:cNvPr>
                              <p:cNvPicPr/>
                              <p:nvPr/>
                            </p:nvPicPr>
                            <p:blipFill>
                              <a:blip r:embed="rId13"/>
                              <a:stretch>
                                <a:fillRect/>
                              </a:stretch>
                            </p:blipFill>
                            <p:spPr>
                              <a:xfrm>
                                <a:off x="1524603" y="4639219"/>
                                <a:ext cx="7062456" cy="495300"/>
                              </a:xfrm>
                              <a:prstGeom prst="rect">
                                <a:avLst/>
                              </a:prstGeom>
                            </p:spPr>
                          </p:pic>
                        </p:oleObj>
                      </mc:Fallback>
                    </mc:AlternateContent>
                  </a:graphicData>
                </a:graphic>
              </p:graphicFrame>
            </mc:Fallback>
          </mc:AlternateContent>
        </p:grpSp>
      </p:grpSp>
      <p:pic>
        <p:nvPicPr>
          <p:cNvPr id="12" name="Picture 11">
            <a:extLst>
              <a:ext uri="{FF2B5EF4-FFF2-40B4-BE49-F238E27FC236}">
                <a16:creationId xmlns:a16="http://schemas.microsoft.com/office/drawing/2014/main" id="{190C128E-5879-4EAA-BB02-BEEC8029CDF6}"/>
              </a:ext>
            </a:extLst>
          </p:cNvPr>
          <p:cNvPicPr>
            <a:picLocks noChangeAspect="1"/>
          </p:cNvPicPr>
          <p:nvPr/>
        </p:nvPicPr>
        <p:blipFill>
          <a:blip r:embed="rId14"/>
          <a:stretch>
            <a:fillRect/>
          </a:stretch>
        </p:blipFill>
        <p:spPr>
          <a:xfrm>
            <a:off x="5709744" y="1893216"/>
            <a:ext cx="1201016" cy="280440"/>
          </a:xfrm>
          <a:prstGeom prst="rect">
            <a:avLst/>
          </a:prstGeom>
        </p:spPr>
      </p:pic>
    </p:spTree>
    <p:extLst>
      <p:ext uri="{BB962C8B-B14F-4D97-AF65-F5344CB8AC3E}">
        <p14:creationId xmlns:p14="http://schemas.microsoft.com/office/powerpoint/2010/main" val="31221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417971-8FE9-4A26-AD7B-503D9DC06FE4}"/>
              </a:ext>
            </a:extLst>
          </p:cNvPr>
          <p:cNvGrpSpPr/>
          <p:nvPr/>
        </p:nvGrpSpPr>
        <p:grpSpPr>
          <a:xfrm>
            <a:off x="166187" y="191433"/>
            <a:ext cx="11859625" cy="1243896"/>
            <a:chOff x="236226" y="4678490"/>
            <a:chExt cx="11859625" cy="1243896"/>
          </a:xfrm>
        </p:grpSpPr>
        <p:pic>
          <p:nvPicPr>
            <p:cNvPr id="3" name="Picture 2">
              <a:extLst>
                <a:ext uri="{FF2B5EF4-FFF2-40B4-BE49-F238E27FC236}">
                  <a16:creationId xmlns:a16="http://schemas.microsoft.com/office/drawing/2014/main" id="{1F0C2241-BC4A-4F30-89CC-199E73B3E7A0}"/>
                </a:ext>
              </a:extLst>
            </p:cNvPr>
            <p:cNvPicPr>
              <a:picLocks noChangeAspect="1"/>
            </p:cNvPicPr>
            <p:nvPr/>
          </p:nvPicPr>
          <p:blipFill>
            <a:blip r:embed="rId4"/>
            <a:stretch>
              <a:fillRect/>
            </a:stretch>
          </p:blipFill>
          <p:spPr>
            <a:xfrm>
              <a:off x="236226" y="4678490"/>
              <a:ext cx="1228909" cy="1243896"/>
            </a:xfrm>
            <a:prstGeom prst="rect">
              <a:avLst/>
            </a:prstGeom>
          </p:spPr>
        </p:pic>
        <p:sp>
          <p:nvSpPr>
            <p:cNvPr id="4" name="Rectangle: Rounded Corners 3">
              <a:extLst>
                <a:ext uri="{FF2B5EF4-FFF2-40B4-BE49-F238E27FC236}">
                  <a16:creationId xmlns:a16="http://schemas.microsoft.com/office/drawing/2014/main" id="{923DA528-BCB1-4D65-AEB8-B69E0B043676}"/>
                </a:ext>
              </a:extLst>
            </p:cNvPr>
            <p:cNvSpPr/>
            <p:nvPr/>
          </p:nvSpPr>
          <p:spPr>
            <a:xfrm>
              <a:off x="1519254" y="4678490"/>
              <a:ext cx="10576597" cy="1243895"/>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FE1E00D-11A3-4ABE-A0F8-CC94CD6FEF6D}"/>
                    </a:ext>
                  </a:extLst>
                </p:cNvPr>
                <p:cNvSpPr/>
                <p:nvPr/>
              </p:nvSpPr>
              <p:spPr>
                <a:xfrm>
                  <a:off x="1725595" y="4888331"/>
                  <a:ext cx="10370256"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viết phương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điểm </a:t>
                  </a:r>
                  <a:r>
                    <a:rPr lang="vi-VN" sz="2400" i="1"/>
                    <a:t>M</a:t>
                  </a:r>
                  <a:r>
                    <a:rPr lang="vi-VN" sz="2400"/>
                    <a:t>(2;-1;0) và có vectơ pháp tuyến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 (3;-4;6).</a:t>
                  </a:r>
                  <a:endParaRPr lang="en-US" sz="2400"/>
                </a:p>
              </p:txBody>
            </p:sp>
          </mc:Choice>
          <mc:Fallback xmlns="">
            <p:sp>
              <p:nvSpPr>
                <p:cNvPr id="5" name="Rectangle 4">
                  <a:extLst>
                    <a:ext uri="{FF2B5EF4-FFF2-40B4-BE49-F238E27FC236}">
                      <a16:creationId xmlns:a16="http://schemas.microsoft.com/office/drawing/2014/main" id="{DFE1E00D-11A3-4ABE-A0F8-CC94CD6FEF6D}"/>
                    </a:ext>
                  </a:extLst>
                </p:cNvPr>
                <p:cNvSpPr>
                  <a:spLocks noRot="1" noChangeAspect="1" noMove="1" noResize="1" noEditPoints="1" noAdjustHandles="1" noChangeArrowheads="1" noChangeShapeType="1" noTextEdit="1"/>
                </p:cNvSpPr>
                <p:nvPr/>
              </p:nvSpPr>
              <p:spPr>
                <a:xfrm>
                  <a:off x="1725595" y="4888331"/>
                  <a:ext cx="10370256" cy="830997"/>
                </a:xfrm>
                <a:prstGeom prst="rect">
                  <a:avLst/>
                </a:prstGeom>
                <a:blipFill>
                  <a:blip r:embed="rId5"/>
                  <a:stretch>
                    <a:fillRect l="-823" t="-5882" r="-470" b="-16176"/>
                  </a:stretch>
                </a:blipFill>
              </p:spPr>
              <p:txBody>
                <a:bodyPr/>
                <a:lstStyle/>
                <a:p>
                  <a:r>
                    <a:rPr lang="en-US">
                      <a:noFill/>
                    </a:rPr>
                    <a:t> </a:t>
                  </a:r>
                </a:p>
              </p:txBody>
            </p:sp>
          </mc:Fallback>
        </mc:AlternateContent>
      </p:grpSp>
      <p:pic>
        <p:nvPicPr>
          <p:cNvPr id="6" name="Picture 5">
            <a:extLst>
              <a:ext uri="{FF2B5EF4-FFF2-40B4-BE49-F238E27FC236}">
                <a16:creationId xmlns:a16="http://schemas.microsoft.com/office/drawing/2014/main" id="{3B8CDA72-102E-4063-9BCA-69E0B460C0D7}"/>
              </a:ext>
            </a:extLst>
          </p:cNvPr>
          <p:cNvPicPr>
            <a:picLocks noChangeAspect="1"/>
          </p:cNvPicPr>
          <p:nvPr/>
        </p:nvPicPr>
        <p:blipFill>
          <a:blip r:embed="rId6"/>
          <a:stretch>
            <a:fillRect/>
          </a:stretch>
        </p:blipFill>
        <p:spPr>
          <a:xfrm>
            <a:off x="5523385" y="1645169"/>
            <a:ext cx="1201016" cy="280440"/>
          </a:xfrm>
          <a:prstGeom prst="rect">
            <a:avLst/>
          </a:prstGeom>
        </p:spPr>
      </p:pic>
      <p:grpSp>
        <p:nvGrpSpPr>
          <p:cNvPr id="7" name="Group 6">
            <a:extLst>
              <a:ext uri="{FF2B5EF4-FFF2-40B4-BE49-F238E27FC236}">
                <a16:creationId xmlns:a16="http://schemas.microsoft.com/office/drawing/2014/main" id="{28A40EB3-B988-40DC-98E7-E7F2EFA71A22}"/>
              </a:ext>
            </a:extLst>
          </p:cNvPr>
          <p:cNvGrpSpPr/>
          <p:nvPr/>
        </p:nvGrpSpPr>
        <p:grpSpPr>
          <a:xfrm>
            <a:off x="166187" y="3429000"/>
            <a:ext cx="11925943" cy="1391513"/>
            <a:chOff x="153398" y="3786843"/>
            <a:chExt cx="11925943" cy="1391513"/>
          </a:xfrm>
        </p:grpSpPr>
        <p:grpSp>
          <p:nvGrpSpPr>
            <p:cNvPr id="8" name="Group 7">
              <a:extLst>
                <a:ext uri="{FF2B5EF4-FFF2-40B4-BE49-F238E27FC236}">
                  <a16:creationId xmlns:a16="http://schemas.microsoft.com/office/drawing/2014/main" id="{985B9ECC-BECF-496B-AB19-13D17696E8CE}"/>
                </a:ext>
              </a:extLst>
            </p:cNvPr>
            <p:cNvGrpSpPr/>
            <p:nvPr/>
          </p:nvGrpSpPr>
          <p:grpSpPr>
            <a:xfrm>
              <a:off x="153398" y="3786843"/>
              <a:ext cx="11925943" cy="1391513"/>
              <a:chOff x="105683" y="-14710"/>
              <a:chExt cx="15431833" cy="1861586"/>
            </a:xfrm>
          </p:grpSpPr>
          <p:sp>
            <p:nvSpPr>
              <p:cNvPr id="10" name="Rectangle 9">
                <a:extLst>
                  <a:ext uri="{FF2B5EF4-FFF2-40B4-BE49-F238E27FC236}">
                    <a16:creationId xmlns:a16="http://schemas.microsoft.com/office/drawing/2014/main" id="{43A62398-3B1B-4734-B890-F7D3FC9D825D}"/>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11" name="Group 10">
                <a:extLst>
                  <a:ext uri="{FF2B5EF4-FFF2-40B4-BE49-F238E27FC236}">
                    <a16:creationId xmlns:a16="http://schemas.microsoft.com/office/drawing/2014/main" id="{F10D2006-9500-4EF2-BACC-0B19F780CA56}"/>
                  </a:ext>
                </a:extLst>
              </p:cNvPr>
              <p:cNvGrpSpPr/>
              <p:nvPr/>
            </p:nvGrpSpPr>
            <p:grpSpPr>
              <a:xfrm>
                <a:off x="105683" y="-14710"/>
                <a:ext cx="15431833" cy="1861586"/>
                <a:chOff x="151679" y="118216"/>
                <a:chExt cx="11905865" cy="1463065"/>
              </a:xfrm>
            </p:grpSpPr>
            <p:sp>
              <p:nvSpPr>
                <p:cNvPr id="12" name="Rounded Rectangle 53">
                  <a:extLst>
                    <a:ext uri="{FF2B5EF4-FFF2-40B4-BE49-F238E27FC236}">
                      <a16:creationId xmlns:a16="http://schemas.microsoft.com/office/drawing/2014/main" id="{280E877A-DE6C-47E7-BADD-A649C7BC2740}"/>
                    </a:ext>
                  </a:extLst>
                </p:cNvPr>
                <p:cNvSpPr/>
                <p:nvPr/>
              </p:nvSpPr>
              <p:spPr>
                <a:xfrm>
                  <a:off x="776162" y="118217"/>
                  <a:ext cx="11281382" cy="1463064"/>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3" name="Oval 12">
                  <a:extLst>
                    <a:ext uri="{FF2B5EF4-FFF2-40B4-BE49-F238E27FC236}">
                      <a16:creationId xmlns:a16="http://schemas.microsoft.com/office/drawing/2014/main" id="{31F649F7-DD0E-45F5-8BB7-2CE4B025A120}"/>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4" name="Oval 13">
                  <a:extLst>
                    <a:ext uri="{FF2B5EF4-FFF2-40B4-BE49-F238E27FC236}">
                      <a16:creationId xmlns:a16="http://schemas.microsoft.com/office/drawing/2014/main" id="{39BA5709-9219-4607-ABB7-FDE28D0C62DD}"/>
                    </a:ext>
                  </a:extLst>
                </p:cNvPr>
                <p:cNvSpPr/>
                <p:nvPr/>
              </p:nvSpPr>
              <p:spPr>
                <a:xfrm>
                  <a:off x="151679" y="199847"/>
                  <a:ext cx="1287679" cy="12744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5" name="Rectangle 14">
                  <a:extLst>
                    <a:ext uri="{FF2B5EF4-FFF2-40B4-BE49-F238E27FC236}">
                      <a16:creationId xmlns:a16="http://schemas.microsoft.com/office/drawing/2014/main" id="{1C64F1A8-6A04-4C1D-806A-86AB06F30476}"/>
                    </a:ext>
                  </a:extLst>
                </p:cNvPr>
                <p:cNvSpPr/>
                <p:nvPr/>
              </p:nvSpPr>
              <p:spPr>
                <a:xfrm>
                  <a:off x="457694" y="407467"/>
                  <a:ext cx="675649" cy="11649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9" name="Picture 8">
              <a:extLst>
                <a:ext uri="{FF2B5EF4-FFF2-40B4-BE49-F238E27FC236}">
                  <a16:creationId xmlns:a16="http://schemas.microsoft.com/office/drawing/2014/main" id="{6B17744F-78A4-4B73-93C8-99B587D8B890}"/>
                </a:ext>
              </a:extLst>
            </p:cNvPr>
            <p:cNvPicPr>
              <a:picLocks noChangeAspect="1"/>
            </p:cNvPicPr>
            <p:nvPr/>
          </p:nvPicPr>
          <p:blipFill>
            <a:blip r:embed="rId7"/>
            <a:stretch>
              <a:fillRect/>
            </a:stretch>
          </p:blipFill>
          <p:spPr>
            <a:xfrm>
              <a:off x="286887" y="4023704"/>
              <a:ext cx="1022875" cy="422279"/>
            </a:xfrm>
            <a:prstGeom prst="rect">
              <a:avLst/>
            </a:prstGeom>
          </p:spPr>
        </p:pic>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5770D38-1E49-48BE-B24D-918EEE10D7A0}"/>
                  </a:ext>
                </a:extLst>
              </p:cNvPr>
              <p:cNvSpPr/>
              <p:nvPr/>
            </p:nvSpPr>
            <p:spPr>
              <a:xfrm>
                <a:off x="1647028" y="2016729"/>
                <a:ext cx="4368183" cy="461665"/>
              </a:xfrm>
              <a:prstGeom prst="rect">
                <a:avLst/>
              </a:prstGeom>
            </p:spPr>
            <p:txBody>
              <a:bodyPr wrap="none">
                <a:spAutoFit/>
              </a:bodyPr>
              <a:lstStyle/>
              <a:p>
                <a:pPr marL="342900" indent="-342900">
                  <a:buFont typeface="Wingdings" panose="05000000000000000000" pitchFamily="2" charset="2"/>
                  <a:buChar char="v"/>
                </a:pPr>
                <a:r>
                  <a:rPr lang="en-US" sz="2400"/>
                  <a:t>P</a:t>
                </a:r>
                <a:r>
                  <a:rPr lang="vi-VN" sz="2400"/>
                  <a:t>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 là</a:t>
                </a:r>
                <a:r>
                  <a:rPr lang="vi-VN" sz="2400"/>
                  <a:t> </a:t>
                </a:r>
                <a:endParaRPr lang="en-US" sz="2400"/>
              </a:p>
            </p:txBody>
          </p:sp>
        </mc:Choice>
        <mc:Fallback xmlns="">
          <p:sp>
            <p:nvSpPr>
              <p:cNvPr id="16" name="Rectangle 15">
                <a:extLst>
                  <a:ext uri="{FF2B5EF4-FFF2-40B4-BE49-F238E27FC236}">
                    <a16:creationId xmlns:a16="http://schemas.microsoft.com/office/drawing/2014/main" id="{75770D38-1E49-48BE-B24D-918EEE10D7A0}"/>
                  </a:ext>
                </a:extLst>
              </p:cNvPr>
              <p:cNvSpPr>
                <a:spLocks noRot="1" noChangeAspect="1" noMove="1" noResize="1" noEditPoints="1" noAdjustHandles="1" noChangeArrowheads="1" noChangeShapeType="1" noTextEdit="1"/>
              </p:cNvSpPr>
              <p:nvPr/>
            </p:nvSpPr>
            <p:spPr>
              <a:xfrm>
                <a:off x="1647028" y="2016729"/>
                <a:ext cx="4368183" cy="461665"/>
              </a:xfrm>
              <a:prstGeom prst="rect">
                <a:avLst/>
              </a:prstGeom>
              <a:blipFill>
                <a:blip r:embed="rId8"/>
                <a:stretch>
                  <a:fillRect l="-1813" t="-10526" b="-28947"/>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C21F9E96-DC1B-4C00-910D-4FE28DA78138}"/>
              </a:ext>
            </a:extLst>
          </p:cNvPr>
          <p:cNvGraphicFramePr>
            <a:graphicFrameLocks noChangeAspect="1"/>
          </p:cNvGraphicFramePr>
          <p:nvPr>
            <p:extLst>
              <p:ext uri="{D42A27DB-BD31-4B8C-83A1-F6EECF244321}">
                <p14:modId xmlns:p14="http://schemas.microsoft.com/office/powerpoint/2010/main" val="1336485360"/>
              </p:ext>
            </p:extLst>
          </p:nvPr>
        </p:nvGraphicFramePr>
        <p:xfrm>
          <a:off x="3249989" y="2628729"/>
          <a:ext cx="6805896" cy="494974"/>
        </p:xfrm>
        <a:graphic>
          <a:graphicData uri="http://schemas.openxmlformats.org/presentationml/2006/ole">
            <mc:AlternateContent xmlns:mc="http://schemas.openxmlformats.org/markup-compatibility/2006">
              <mc:Choice xmlns:v="urn:schemas-microsoft-com:vml" Requires="v">
                <p:oleObj spid="_x0000_s10296" name="Equation" r:id="rId9" imgW="3492360" imgH="253800" progId="Equation.DSMT4">
                  <p:embed/>
                </p:oleObj>
              </mc:Choice>
              <mc:Fallback>
                <p:oleObj name="Equation" r:id="rId9" imgW="3492360" imgH="253800" progId="Equation.DSMT4">
                  <p:embed/>
                  <p:pic>
                    <p:nvPicPr>
                      <p:cNvPr id="0" name=""/>
                      <p:cNvPicPr/>
                      <p:nvPr/>
                    </p:nvPicPr>
                    <p:blipFill>
                      <a:blip r:embed="rId10"/>
                      <a:stretch>
                        <a:fillRect/>
                      </a:stretch>
                    </p:blipFill>
                    <p:spPr>
                      <a:xfrm>
                        <a:off x="3249989" y="2628729"/>
                        <a:ext cx="6805896" cy="49497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F0D1929-2725-4F2F-9E91-9D0F9C3AEFE1}"/>
                  </a:ext>
                </a:extLst>
              </p:cNvPr>
              <p:cNvSpPr/>
              <p:nvPr/>
            </p:nvSpPr>
            <p:spPr>
              <a:xfrm>
                <a:off x="1698072" y="3745177"/>
                <a:ext cx="10394057"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viết phương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điểm </a:t>
                </a:r>
                <a:r>
                  <a:rPr lang="vi-VN" sz="2400" i="1"/>
                  <a:t>M</a:t>
                </a:r>
                <a:r>
                  <a:rPr lang="vi-VN" sz="2400"/>
                  <a:t>(</a:t>
                </a:r>
                <a:r>
                  <a:rPr lang="en-US" sz="2400"/>
                  <a:t>1</a:t>
                </a:r>
                <a:r>
                  <a:rPr lang="vi-VN" sz="2400"/>
                  <a:t>;</a:t>
                </a:r>
                <a:r>
                  <a:rPr lang="en-US" sz="2400"/>
                  <a:t>2</a:t>
                </a:r>
                <a:r>
                  <a:rPr lang="vi-VN" sz="2400"/>
                  <a:t>;</a:t>
                </a:r>
                <a:r>
                  <a:rPr lang="en-US" sz="2400"/>
                  <a:t>-4</a:t>
                </a:r>
                <a:r>
                  <a:rPr lang="vi-VN" sz="2400"/>
                  <a:t>) và </a:t>
                </a:r>
                <a:r>
                  <a:rPr lang="en-US" sz="2400"/>
                  <a:t>vuông góc trục O</a:t>
                </a:r>
                <a:r>
                  <a:rPr lang="en-US" sz="2400" i="1"/>
                  <a:t>z</a:t>
                </a:r>
              </a:p>
            </p:txBody>
          </p:sp>
        </mc:Choice>
        <mc:Fallback xmlns="">
          <p:sp>
            <p:nvSpPr>
              <p:cNvPr id="18" name="Rectangle 17">
                <a:extLst>
                  <a:ext uri="{FF2B5EF4-FFF2-40B4-BE49-F238E27FC236}">
                    <a16:creationId xmlns:a16="http://schemas.microsoft.com/office/drawing/2014/main" id="{2F0D1929-2725-4F2F-9E91-9D0F9C3AEFE1}"/>
                  </a:ext>
                </a:extLst>
              </p:cNvPr>
              <p:cNvSpPr>
                <a:spLocks noRot="1" noChangeAspect="1" noMove="1" noResize="1" noEditPoints="1" noAdjustHandles="1" noChangeArrowheads="1" noChangeShapeType="1" noTextEdit="1"/>
              </p:cNvSpPr>
              <p:nvPr/>
            </p:nvSpPr>
            <p:spPr>
              <a:xfrm>
                <a:off x="1698072" y="3745177"/>
                <a:ext cx="10394057" cy="830997"/>
              </a:xfrm>
              <a:prstGeom prst="rect">
                <a:avLst/>
              </a:prstGeom>
              <a:blipFill>
                <a:blip r:embed="rId11"/>
                <a:stretch>
                  <a:fillRect l="-821" t="-5839" r="-235" b="-1532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CE2B3A2D-5366-4DEE-A1CC-E02D5FF142ED}"/>
              </a:ext>
            </a:extLst>
          </p:cNvPr>
          <p:cNvPicPr>
            <a:picLocks noChangeAspect="1"/>
          </p:cNvPicPr>
          <p:nvPr/>
        </p:nvPicPr>
        <p:blipFill>
          <a:blip r:embed="rId6"/>
          <a:stretch>
            <a:fillRect/>
          </a:stretch>
        </p:blipFill>
        <p:spPr>
          <a:xfrm>
            <a:off x="5495492" y="4996469"/>
            <a:ext cx="1201016" cy="280440"/>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5E65802-BFD4-4582-A8BB-017E21951B45}"/>
                  </a:ext>
                </a:extLst>
              </p:cNvPr>
              <p:cNvSpPr/>
              <p:nvPr/>
            </p:nvSpPr>
            <p:spPr>
              <a:xfrm>
                <a:off x="1755711" y="5320433"/>
                <a:ext cx="10270102" cy="516232"/>
              </a:xfrm>
              <a:prstGeom prst="rect">
                <a:avLst/>
              </a:prstGeom>
            </p:spPr>
            <p:txBody>
              <a:bodyPr wrap="square">
                <a:spAutoFit/>
              </a:bodyPr>
              <a:lstStyle/>
              <a:p>
                <a:pPr marL="342900" indent="-342900">
                  <a:buFont typeface="Wingdings" panose="05000000000000000000" pitchFamily="2" charset="2"/>
                  <a:buChar char="v"/>
                </a:pPr>
                <a:r>
                  <a:rPr lang="en-US" sz="2400"/>
                  <a:t>                nên có vect ơ pháp tuyến là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𝑘</m:t>
                        </m:r>
                      </m:e>
                    </m:acc>
                  </m:oMath>
                </a14:m>
                <a:r>
                  <a:rPr lang="vi-VN" sz="2400"/>
                  <a:t> = (</a:t>
                </a:r>
                <a:r>
                  <a:rPr lang="en-US" sz="2400"/>
                  <a:t>0</a:t>
                </a:r>
                <a:r>
                  <a:rPr lang="vi-VN" sz="2400"/>
                  <a:t>;</a:t>
                </a:r>
                <a:r>
                  <a:rPr lang="en-US" sz="2400"/>
                  <a:t>0</a:t>
                </a:r>
                <a:r>
                  <a:rPr lang="vi-VN" sz="2400"/>
                  <a:t>;</a:t>
                </a:r>
                <a:r>
                  <a:rPr lang="en-US" sz="2400"/>
                  <a:t>1</a:t>
                </a:r>
                <a:r>
                  <a:rPr lang="vi-VN" sz="2400"/>
                  <a:t>).</a:t>
                </a:r>
                <a:r>
                  <a:rPr lang="en-US" sz="2400"/>
                  <a:t> P</a:t>
                </a:r>
                <a:r>
                  <a:rPr lang="vi-VN" sz="2400"/>
                  <a:t>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a:t>
                </a:r>
              </a:p>
            </p:txBody>
          </p:sp>
        </mc:Choice>
        <mc:Fallback xmlns="">
          <p:sp>
            <p:nvSpPr>
              <p:cNvPr id="20" name="Rectangle 19">
                <a:extLst>
                  <a:ext uri="{FF2B5EF4-FFF2-40B4-BE49-F238E27FC236}">
                    <a16:creationId xmlns:a16="http://schemas.microsoft.com/office/drawing/2014/main" id="{E5E65802-BFD4-4582-A8BB-017E21951B45}"/>
                  </a:ext>
                </a:extLst>
              </p:cNvPr>
              <p:cNvSpPr>
                <a:spLocks noRot="1" noChangeAspect="1" noMove="1" noResize="1" noEditPoints="1" noAdjustHandles="1" noChangeArrowheads="1" noChangeShapeType="1" noTextEdit="1"/>
              </p:cNvSpPr>
              <p:nvPr/>
            </p:nvSpPr>
            <p:spPr>
              <a:xfrm>
                <a:off x="1755711" y="5320433"/>
                <a:ext cx="10270102" cy="516232"/>
              </a:xfrm>
              <a:prstGeom prst="rect">
                <a:avLst/>
              </a:prstGeom>
              <a:blipFill>
                <a:blip r:embed="rId12"/>
                <a:stretch>
                  <a:fillRect l="-772" b="-27381"/>
                </a:stretch>
              </a:blipFill>
            </p:spPr>
            <p:txBody>
              <a:bodyPr/>
              <a:lstStyle/>
              <a:p>
                <a:r>
                  <a:rPr lang="en-US">
                    <a:noFill/>
                  </a:rPr>
                  <a:t> </a:t>
                </a:r>
              </a:p>
            </p:txBody>
          </p:sp>
        </mc:Fallback>
      </mc:AlternateContent>
      <p:graphicFrame>
        <p:nvGraphicFramePr>
          <p:cNvPr id="21" name="Object 20">
            <a:extLst>
              <a:ext uri="{FF2B5EF4-FFF2-40B4-BE49-F238E27FC236}">
                <a16:creationId xmlns:a16="http://schemas.microsoft.com/office/drawing/2014/main" id="{DB29C82C-3940-42A8-956D-1BDFA6DA2F63}"/>
              </a:ext>
            </a:extLst>
          </p:cNvPr>
          <p:cNvGraphicFramePr>
            <a:graphicFrameLocks noChangeAspect="1"/>
          </p:cNvGraphicFramePr>
          <p:nvPr>
            <p:extLst>
              <p:ext uri="{D42A27DB-BD31-4B8C-83A1-F6EECF244321}">
                <p14:modId xmlns:p14="http://schemas.microsoft.com/office/powerpoint/2010/main" val="1420154993"/>
              </p:ext>
            </p:extLst>
          </p:nvPr>
        </p:nvGraphicFramePr>
        <p:xfrm>
          <a:off x="3927475" y="5980113"/>
          <a:ext cx="5395913" cy="495300"/>
        </p:xfrm>
        <a:graphic>
          <a:graphicData uri="http://schemas.openxmlformats.org/presentationml/2006/ole">
            <mc:AlternateContent xmlns:mc="http://schemas.openxmlformats.org/markup-compatibility/2006">
              <mc:Choice xmlns:v="urn:schemas-microsoft-com:vml" Requires="v">
                <p:oleObj spid="_x0000_s10297" name="Equation" r:id="rId13" imgW="2768400" imgH="253800" progId="Equation.DSMT4">
                  <p:embed/>
                </p:oleObj>
              </mc:Choice>
              <mc:Fallback>
                <p:oleObj name="Equation" r:id="rId13" imgW="2768400" imgH="253800" progId="Equation.DSMT4">
                  <p:embed/>
                  <p:pic>
                    <p:nvPicPr>
                      <p:cNvPr id="17" name="Object 16">
                        <a:extLst>
                          <a:ext uri="{FF2B5EF4-FFF2-40B4-BE49-F238E27FC236}">
                            <a16:creationId xmlns:a16="http://schemas.microsoft.com/office/drawing/2014/main" id="{C21F9E96-DC1B-4C00-910D-4FE28DA78138}"/>
                          </a:ext>
                        </a:extLst>
                      </p:cNvPr>
                      <p:cNvPicPr/>
                      <p:nvPr/>
                    </p:nvPicPr>
                    <p:blipFill>
                      <a:blip r:embed="rId14"/>
                      <a:stretch>
                        <a:fillRect/>
                      </a:stretch>
                    </p:blipFill>
                    <p:spPr>
                      <a:xfrm>
                        <a:off x="3927475" y="5980113"/>
                        <a:ext cx="5395913" cy="4953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C92B602-0F07-47C0-AF24-E9501B9E5966}"/>
              </a:ext>
            </a:extLst>
          </p:cNvPr>
          <p:cNvGraphicFramePr>
            <a:graphicFrameLocks noChangeAspect="1"/>
          </p:cNvGraphicFramePr>
          <p:nvPr>
            <p:extLst>
              <p:ext uri="{D42A27DB-BD31-4B8C-83A1-F6EECF244321}">
                <p14:modId xmlns:p14="http://schemas.microsoft.com/office/powerpoint/2010/main" val="3472582393"/>
              </p:ext>
            </p:extLst>
          </p:nvPr>
        </p:nvGraphicFramePr>
        <p:xfrm>
          <a:off x="2176425" y="5377647"/>
          <a:ext cx="1187450" cy="495300"/>
        </p:xfrm>
        <a:graphic>
          <a:graphicData uri="http://schemas.openxmlformats.org/presentationml/2006/ole">
            <mc:AlternateContent xmlns:mc="http://schemas.openxmlformats.org/markup-compatibility/2006">
              <mc:Choice xmlns:v="urn:schemas-microsoft-com:vml" Requires="v">
                <p:oleObj spid="_x0000_s10298" name="Equation" r:id="rId15" imgW="609480" imgH="253800" progId="Equation.DSMT4">
                  <p:embed/>
                </p:oleObj>
              </mc:Choice>
              <mc:Fallback>
                <p:oleObj name="Equation" r:id="rId15" imgW="609480" imgH="253800" progId="Equation.DSMT4">
                  <p:embed/>
                  <p:pic>
                    <p:nvPicPr>
                      <p:cNvPr id="21" name="Object 20">
                        <a:extLst>
                          <a:ext uri="{FF2B5EF4-FFF2-40B4-BE49-F238E27FC236}">
                            <a16:creationId xmlns:a16="http://schemas.microsoft.com/office/drawing/2014/main" id="{DB29C82C-3940-42A8-956D-1BDFA6DA2F63}"/>
                          </a:ext>
                        </a:extLst>
                      </p:cNvPr>
                      <p:cNvPicPr/>
                      <p:nvPr/>
                    </p:nvPicPr>
                    <p:blipFill>
                      <a:blip r:embed="rId16"/>
                      <a:stretch>
                        <a:fillRect/>
                      </a:stretch>
                    </p:blipFill>
                    <p:spPr>
                      <a:xfrm>
                        <a:off x="2176425" y="5377647"/>
                        <a:ext cx="1187450" cy="495300"/>
                      </a:xfrm>
                      <a:prstGeom prst="rect">
                        <a:avLst/>
                      </a:prstGeom>
                    </p:spPr>
                  </p:pic>
                </p:oleObj>
              </mc:Fallback>
            </mc:AlternateContent>
          </a:graphicData>
        </a:graphic>
      </p:graphicFrame>
    </p:spTree>
    <p:extLst>
      <p:ext uri="{BB962C8B-B14F-4D97-AF65-F5344CB8AC3E}">
        <p14:creationId xmlns:p14="http://schemas.microsoft.com/office/powerpoint/2010/main" val="2210101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ounded Rectangle 16">
            <a:extLst>
              <a:ext uri="{FF2B5EF4-FFF2-40B4-BE49-F238E27FC236}">
                <a16:creationId xmlns:a16="http://schemas.microsoft.com/office/drawing/2014/main" id="{57905AE2-607B-4141-8A08-E7FEC93AA112}"/>
              </a:ext>
            </a:extLst>
          </p:cNvPr>
          <p:cNvSpPr/>
          <p:nvPr/>
        </p:nvSpPr>
        <p:spPr>
          <a:xfrm>
            <a:off x="954157" y="484033"/>
            <a:ext cx="11148201" cy="1628806"/>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grpSp>
        <p:nvGrpSpPr>
          <p:cNvPr id="20" name="Group 19">
            <a:extLst>
              <a:ext uri="{FF2B5EF4-FFF2-40B4-BE49-F238E27FC236}">
                <a16:creationId xmlns:a16="http://schemas.microsoft.com/office/drawing/2014/main" id="{6D850506-D2A6-472C-810B-81BDD55AFCF2}"/>
              </a:ext>
            </a:extLst>
          </p:cNvPr>
          <p:cNvGrpSpPr/>
          <p:nvPr/>
        </p:nvGrpSpPr>
        <p:grpSpPr>
          <a:xfrm>
            <a:off x="874644" y="4089734"/>
            <a:ext cx="11227714" cy="1933379"/>
            <a:chOff x="1411109" y="3634091"/>
            <a:chExt cx="6555741" cy="2808986"/>
          </a:xfrm>
        </p:grpSpPr>
        <p:sp>
          <p:nvSpPr>
            <p:cNvPr id="24" name="Rounded Rectangle 16">
              <a:extLst>
                <a:ext uri="{FF2B5EF4-FFF2-40B4-BE49-F238E27FC236}">
                  <a16:creationId xmlns:a16="http://schemas.microsoft.com/office/drawing/2014/main" id="{A482D492-A401-4CE4-B5D9-A7BF1DE71437}"/>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5" name="Rectangle: Rounded Corners 24">
              <a:extLst>
                <a:ext uri="{FF2B5EF4-FFF2-40B4-BE49-F238E27FC236}">
                  <a16:creationId xmlns:a16="http://schemas.microsoft.com/office/drawing/2014/main" id="{8A47EB6E-0225-4CDD-9E0C-E49518245F4C}"/>
                </a:ext>
              </a:extLst>
            </p:cNvPr>
            <p:cNvSpPr/>
            <p:nvPr/>
          </p:nvSpPr>
          <p:spPr>
            <a:xfrm>
              <a:off x="1411109" y="3636371"/>
              <a:ext cx="6555741" cy="2806706"/>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F99EF1B-FE87-45E0-980A-7AE9BD05A62F}"/>
                  </a:ext>
                </a:extLst>
              </p:cNvPr>
              <p:cNvSpPr/>
              <p:nvPr/>
            </p:nvSpPr>
            <p:spPr>
              <a:xfrm>
                <a:off x="1496412" y="511711"/>
                <a:ext cx="10577690" cy="1569660"/>
              </a:xfrm>
              <a:prstGeom prst="rect">
                <a:avLst/>
              </a:prstGeom>
            </p:spPr>
            <p:txBody>
              <a:bodyPr wrap="square">
                <a:spAutoFit/>
              </a:bodyPr>
              <a:lstStyle/>
              <a:p>
                <a:r>
                  <a:rPr lang="vi-VN" sz="2400"/>
                  <a:t>Trong không gian O</a:t>
                </a:r>
                <a:r>
                  <a:rPr lang="vi-VN" sz="2400" i="1"/>
                  <a:t>xyz</a:t>
                </a:r>
                <a:r>
                  <a:rPr lang="vi-VN" sz="2400"/>
                  <a:t>, cho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điểm </a:t>
                </a:r>
                <a:r>
                  <a:rPr lang="vi-VN" sz="2400" i="1">
                    <a:latin typeface="Times New Roman" panose="02020603050405020304" pitchFamily="18" charset="0"/>
                    <a:cs typeface="Times New Roman" panose="02020603050405020304" pitchFamily="18" charset="0"/>
                  </a:rPr>
                  <a:t>M</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y</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z</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a:t>
                </a:r>
                <a:r>
                  <a:rPr lang="vi-VN" sz="2400"/>
                  <a:t>và biết cặp vectơ chỉ phương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𝑢</m:t>
                        </m:r>
                      </m:e>
                    </m:acc>
                  </m:oMath>
                </a14:m>
                <a:r>
                  <a:rPr lang="vi-VN" sz="2400"/>
                  <a:t> = (</a:t>
                </a:r>
                <a:r>
                  <a:rPr lang="vi-VN" sz="2400" i="1"/>
                  <a:t>a; b; c</a:t>
                </a:r>
                <a:r>
                  <a:rPr lang="vi-VN" sz="2400"/>
                  <a:t>),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𝑣</m:t>
                        </m:r>
                      </m:e>
                    </m:acc>
                  </m:oMath>
                </a14:m>
                <a:r>
                  <a:rPr lang="vi-VN" sz="2400"/>
                  <a:t> = (</a:t>
                </a:r>
                <a:r>
                  <a:rPr lang="vi-VN" sz="2400" i="1"/>
                  <a:t>a'; b'; c'</a:t>
                </a:r>
                <a:r>
                  <a:rPr lang="vi-VN" sz="2400"/>
                  <a:t>).</a:t>
                </a:r>
              </a:p>
              <a:p>
                <a:r>
                  <a:rPr lang="vi-VN" sz="2400"/>
                  <a:t>a) Hãy chỉ ra một vectơ pháp tuyến của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p>
              <a:p>
                <a:r>
                  <a:rPr lang="vi-VN" sz="2400"/>
                  <a:t>b) Viết phương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endParaRPr lang="en-US" sz="2400"/>
              </a:p>
            </p:txBody>
          </p:sp>
        </mc:Choice>
        <mc:Fallback xmlns="">
          <p:sp>
            <p:nvSpPr>
              <p:cNvPr id="11" name="Rectangle 10">
                <a:extLst>
                  <a:ext uri="{FF2B5EF4-FFF2-40B4-BE49-F238E27FC236}">
                    <a16:creationId xmlns:a16="http://schemas.microsoft.com/office/drawing/2014/main" id="{BF99EF1B-FE87-45E0-980A-7AE9BD05A62F}"/>
                  </a:ext>
                </a:extLst>
              </p:cNvPr>
              <p:cNvSpPr>
                <a:spLocks noRot="1" noChangeAspect="1" noMove="1" noResize="1" noEditPoints="1" noAdjustHandles="1" noChangeArrowheads="1" noChangeShapeType="1" noTextEdit="1"/>
              </p:cNvSpPr>
              <p:nvPr/>
            </p:nvSpPr>
            <p:spPr>
              <a:xfrm>
                <a:off x="1496412" y="511711"/>
                <a:ext cx="10577690" cy="1569660"/>
              </a:xfrm>
              <a:prstGeom prst="rect">
                <a:avLst/>
              </a:prstGeom>
              <a:blipFill>
                <a:blip r:embed="rId3"/>
                <a:stretch>
                  <a:fillRect l="-864"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6B79863-A13B-4793-939D-4B735122EF3B}"/>
                  </a:ext>
                </a:extLst>
              </p:cNvPr>
              <p:cNvSpPr/>
              <p:nvPr/>
            </p:nvSpPr>
            <p:spPr>
              <a:xfrm>
                <a:off x="1077288" y="4270809"/>
                <a:ext cx="11132444" cy="1569660"/>
              </a:xfrm>
              <a:prstGeom prst="rect">
                <a:avLst/>
              </a:prstGeom>
            </p:spPr>
            <p:txBody>
              <a:bodyPr wrap="square">
                <a:spAutoFit/>
              </a:bodyPr>
              <a:lstStyle/>
              <a:p>
                <a:r>
                  <a:rPr lang="vi-VN" sz="2400"/>
                  <a:t>Trong không gian </a:t>
                </a:r>
                <a:r>
                  <a:rPr lang="vi-VN" sz="2400" i="1"/>
                  <a:t>Oxyz,</a:t>
                </a:r>
                <a:r>
                  <a:rPr lang="vi-VN" sz="2400"/>
                  <a:t> bài toán viết phương trình mặt phẳng đi qua điểm M và biết cặp vectơ chỉ phương </a:t>
                </a:r>
                <a14:m>
                  <m:oMath xmlns:m="http://schemas.openxmlformats.org/officeDocument/2006/math">
                    <m:acc>
                      <m:accPr>
                        <m:chr m:val="⃗"/>
                        <m:ctrlPr>
                          <a:rPr lang="vi-VN" sz="2400" i="1">
                            <a:latin typeface="Cambria Math" panose="02040503050406030204" pitchFamily="18" charset="0"/>
                          </a:rPr>
                        </m:ctrlPr>
                      </m:accPr>
                      <m:e>
                        <m:r>
                          <a:rPr lang="en-US" sz="2400" b="0" i="1">
                            <a:latin typeface="Cambria Math" panose="02040503050406030204" pitchFamily="18" charset="0"/>
                          </a:rPr>
                          <m:t>𝑢</m:t>
                        </m:r>
                      </m:e>
                    </m:acc>
                  </m:oMath>
                </a14:m>
                <a:r>
                  <a:rPr lang="en-US" sz="2400"/>
                  <a:t>, </a:t>
                </a:r>
                <a14:m>
                  <m:oMath xmlns:m="http://schemas.openxmlformats.org/officeDocument/2006/math">
                    <m:acc>
                      <m:accPr>
                        <m:chr m:val="⃗"/>
                        <m:ctrlPr>
                          <a:rPr lang="vi-VN" sz="2400" i="1">
                            <a:latin typeface="Cambria Math" panose="02040503050406030204" pitchFamily="18" charset="0"/>
                          </a:rPr>
                        </m:ctrlPr>
                      </m:accPr>
                      <m:e>
                        <m:r>
                          <a:rPr lang="en-US" sz="2400" b="0" i="1">
                            <a:latin typeface="Cambria Math" panose="02040503050406030204" pitchFamily="18" charset="0"/>
                          </a:rPr>
                          <m:t>𝑣</m:t>
                        </m:r>
                      </m:e>
                    </m:acc>
                  </m:oMath>
                </a14:m>
                <a:r>
                  <a:rPr lang="vi-VN" sz="2400"/>
                  <a:t> có thể thực hiện theo các bước sau:</a:t>
                </a:r>
              </a:p>
              <a:p>
                <a:pPr marL="342900" indent="-342900">
                  <a:buFont typeface="Wingdings" panose="05000000000000000000" pitchFamily="2" charset="2"/>
                  <a:buChar char="v"/>
                </a:pPr>
                <a:r>
                  <a:rPr lang="vi-VN" sz="2400" b="1">
                    <a:solidFill>
                      <a:srgbClr val="FF0000"/>
                    </a:solidFill>
                  </a:rPr>
                  <a:t>Tìm vectơ pháp tuyển</a:t>
                </a:r>
                <a:r>
                  <a:rPr lang="vi-VN" sz="2400">
                    <a:solidFill>
                      <a:srgbClr val="FF0000"/>
                    </a:solidFill>
                  </a:rPr>
                  <a:t>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𝑛</m:t>
                        </m:r>
                      </m:e>
                    </m:acc>
                  </m:oMath>
                </a14:m>
                <a:r>
                  <a:rPr lang="en-US" sz="2400">
                    <a:solidFill>
                      <a:srgbClr val="FF0000"/>
                    </a:solidFill>
                  </a:rPr>
                  <a:t> </a:t>
                </a:r>
                <a:r>
                  <a:rPr lang="vi-VN" sz="2400">
                    <a:solidFill>
                      <a:srgbClr val="FF0000"/>
                    </a:solidFill>
                  </a:rPr>
                  <a:t>=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𝑢</m:t>
                        </m:r>
                      </m:e>
                    </m:acc>
                  </m:oMath>
                </a14:m>
                <a:r>
                  <a:rPr lang="en-US" sz="2400">
                    <a:solidFill>
                      <a:srgbClr val="FF0000"/>
                    </a:solidFill>
                  </a:rPr>
                  <a:t>,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𝑣</m:t>
                        </m:r>
                      </m:e>
                    </m:acc>
                  </m:oMath>
                </a14:m>
                <a:r>
                  <a:rPr lang="vi-VN" sz="2400">
                    <a:solidFill>
                      <a:srgbClr val="FF0000"/>
                    </a:solidFill>
                  </a:rPr>
                  <a:t>].</a:t>
                </a:r>
              </a:p>
              <a:p>
                <a:pPr marL="342900" indent="-342900">
                  <a:buFont typeface="Wingdings" panose="05000000000000000000" pitchFamily="2" charset="2"/>
                  <a:buChar char="v"/>
                </a:pPr>
                <a:r>
                  <a:rPr lang="vi-VN" sz="2400" b="1">
                    <a:solidFill>
                      <a:srgbClr val="FF0000"/>
                    </a:solidFill>
                  </a:rPr>
                  <a:t>Lập phương trình tổng quát của mặt phẳng đi qua M và biết vectơ pháp tuyến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𝑛</m:t>
                        </m:r>
                      </m:e>
                    </m:acc>
                  </m:oMath>
                </a14:m>
                <a:r>
                  <a:rPr lang="en-US" sz="2400">
                    <a:solidFill>
                      <a:srgbClr val="FF0000"/>
                    </a:solidFill>
                  </a:rPr>
                  <a:t> </a:t>
                </a:r>
              </a:p>
            </p:txBody>
          </p:sp>
        </mc:Choice>
        <mc:Fallback xmlns="">
          <p:sp>
            <p:nvSpPr>
              <p:cNvPr id="12" name="Rectangle 11">
                <a:extLst>
                  <a:ext uri="{FF2B5EF4-FFF2-40B4-BE49-F238E27FC236}">
                    <a16:creationId xmlns:a16="http://schemas.microsoft.com/office/drawing/2014/main" id="{56B79863-A13B-4793-939D-4B735122EF3B}"/>
                  </a:ext>
                </a:extLst>
              </p:cNvPr>
              <p:cNvSpPr>
                <a:spLocks noRot="1" noChangeAspect="1" noMove="1" noResize="1" noEditPoints="1" noAdjustHandles="1" noChangeArrowheads="1" noChangeShapeType="1" noTextEdit="1"/>
              </p:cNvSpPr>
              <p:nvPr/>
            </p:nvSpPr>
            <p:spPr>
              <a:xfrm>
                <a:off x="1077288" y="4270809"/>
                <a:ext cx="11132444" cy="1569660"/>
              </a:xfrm>
              <a:prstGeom prst="rect">
                <a:avLst/>
              </a:prstGeom>
              <a:blipFill>
                <a:blip r:embed="rId4"/>
                <a:stretch>
                  <a:fillRect l="-876" t="-3113" r="-55" b="-817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BC875546-844D-407B-853C-953D7C40EC8E}"/>
              </a:ext>
            </a:extLst>
          </p:cNvPr>
          <p:cNvPicPr>
            <a:picLocks noChangeAspect="1"/>
          </p:cNvPicPr>
          <p:nvPr/>
        </p:nvPicPr>
        <p:blipFill>
          <a:blip r:embed="rId5"/>
          <a:stretch>
            <a:fillRect/>
          </a:stretch>
        </p:blipFill>
        <p:spPr>
          <a:xfrm>
            <a:off x="0" y="575233"/>
            <a:ext cx="1451424" cy="1391176"/>
          </a:xfrm>
          <a:prstGeom prst="rect">
            <a:avLst/>
          </a:prstGeom>
        </p:spPr>
      </p:pic>
      <p:sp>
        <p:nvSpPr>
          <p:cNvPr id="2" name="Rectangle 1">
            <a:extLst>
              <a:ext uri="{FF2B5EF4-FFF2-40B4-BE49-F238E27FC236}">
                <a16:creationId xmlns:a16="http://schemas.microsoft.com/office/drawing/2014/main" id="{DD602749-3B86-4E03-B029-FC6B3ADE9613}"/>
              </a:ext>
            </a:extLst>
          </p:cNvPr>
          <p:cNvSpPr/>
          <p:nvPr/>
        </p:nvSpPr>
        <p:spPr>
          <a:xfrm>
            <a:off x="1354666" y="0"/>
            <a:ext cx="10577689" cy="461665"/>
          </a:xfrm>
          <a:prstGeom prst="rect">
            <a:avLst/>
          </a:prstGeom>
        </p:spPr>
        <p:txBody>
          <a:bodyPr wrap="square">
            <a:spAutoFit/>
          </a:bodyPr>
          <a:lstStyle/>
          <a:p>
            <a:r>
              <a:rPr lang="vi-VN" sz="2400" b="1" i="1">
                <a:solidFill>
                  <a:srgbClr val="C00000"/>
                </a:solidFill>
              </a:rPr>
              <a:t>Lập phương trình mặt phẳng đi qua một điểm và biết cặp vectơ chỉ phương</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C672B01-DAB0-4565-AACC-CD701BAFE220}"/>
                  </a:ext>
                </a:extLst>
              </p:cNvPr>
              <p:cNvSpPr/>
              <p:nvPr/>
            </p:nvSpPr>
            <p:spPr>
              <a:xfrm>
                <a:off x="1221895" y="2590567"/>
                <a:ext cx="7378302" cy="461665"/>
              </a:xfrm>
              <a:prstGeom prst="rect">
                <a:avLst/>
              </a:prstGeom>
            </p:spPr>
            <p:txBody>
              <a:bodyPr wrap="none">
                <a:spAutoFit/>
              </a:bodyPr>
              <a:lstStyle/>
              <a:p>
                <a:r>
                  <a:rPr lang="vi-VN" sz="2400"/>
                  <a:t>a) Một vectơ pháp tuyến của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là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en-US" sz="2400"/>
                  <a:t> </a:t>
                </a:r>
                <a:r>
                  <a:rPr lang="vi-VN"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𝑢</m:t>
                        </m:r>
                      </m:e>
                    </m:acc>
                  </m:oMath>
                </a14:m>
                <a:r>
                  <a:rPr lang="en-US"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𝑣</m:t>
                        </m:r>
                      </m:e>
                    </m:acc>
                  </m:oMath>
                </a14:m>
                <a:r>
                  <a:rPr lang="vi-VN" sz="2400"/>
                  <a:t>].</a:t>
                </a:r>
                <a:endParaRPr lang="en-US" sz="2400"/>
              </a:p>
            </p:txBody>
          </p:sp>
        </mc:Choice>
        <mc:Fallback xmlns="">
          <p:sp>
            <p:nvSpPr>
              <p:cNvPr id="9" name="Rectangle 8">
                <a:extLst>
                  <a:ext uri="{FF2B5EF4-FFF2-40B4-BE49-F238E27FC236}">
                    <a16:creationId xmlns:a16="http://schemas.microsoft.com/office/drawing/2014/main" id="{CC672B01-DAB0-4565-AACC-CD701BAFE220}"/>
                  </a:ext>
                </a:extLst>
              </p:cNvPr>
              <p:cNvSpPr>
                <a:spLocks noRot="1" noChangeAspect="1" noMove="1" noResize="1" noEditPoints="1" noAdjustHandles="1" noChangeArrowheads="1" noChangeShapeType="1" noTextEdit="1"/>
              </p:cNvSpPr>
              <p:nvPr/>
            </p:nvSpPr>
            <p:spPr>
              <a:xfrm>
                <a:off x="1221895" y="2590567"/>
                <a:ext cx="7378302" cy="461665"/>
              </a:xfrm>
              <a:prstGeom prst="rect">
                <a:avLst/>
              </a:prstGeom>
              <a:blipFill>
                <a:blip r:embed="rId6"/>
                <a:stretch>
                  <a:fillRect l="-1239" t="-1842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2E9A4E2-79AD-4509-988B-796314CEF65A}"/>
                  </a:ext>
                </a:extLst>
              </p:cNvPr>
              <p:cNvSpPr/>
              <p:nvPr/>
            </p:nvSpPr>
            <p:spPr>
              <a:xfrm>
                <a:off x="1221895" y="3108528"/>
                <a:ext cx="10970105" cy="461665"/>
              </a:xfrm>
              <a:prstGeom prst="rect">
                <a:avLst/>
              </a:prstGeom>
            </p:spPr>
            <p:txBody>
              <a:bodyPr wrap="square">
                <a:spAutoFit/>
              </a:bodyPr>
              <a:lstStyle/>
              <a:p>
                <a:r>
                  <a:rPr lang="vi-VN" sz="2400"/>
                  <a:t>b) Viết phương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điểm M và biết vectơ pháp tuyến</a:t>
                </a:r>
                <a:r>
                  <a:rPr lang="en-US"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en-US" sz="2400"/>
                  <a:t> </a:t>
                </a:r>
                <a:r>
                  <a:rPr lang="vi-VN"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𝑢</m:t>
                        </m:r>
                      </m:e>
                    </m:acc>
                  </m:oMath>
                </a14:m>
                <a:r>
                  <a:rPr lang="en-US"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𝑣</m:t>
                        </m:r>
                      </m:e>
                    </m:acc>
                  </m:oMath>
                </a14:m>
                <a:r>
                  <a:rPr lang="vi-VN" sz="2400"/>
                  <a:t>].</a:t>
                </a:r>
                <a:endParaRPr lang="en-US" sz="2400"/>
              </a:p>
            </p:txBody>
          </p:sp>
        </mc:Choice>
        <mc:Fallback xmlns="">
          <p:sp>
            <p:nvSpPr>
              <p:cNvPr id="17" name="Rectangle 16">
                <a:extLst>
                  <a:ext uri="{FF2B5EF4-FFF2-40B4-BE49-F238E27FC236}">
                    <a16:creationId xmlns:a16="http://schemas.microsoft.com/office/drawing/2014/main" id="{52E9A4E2-79AD-4509-988B-796314CEF65A}"/>
                  </a:ext>
                </a:extLst>
              </p:cNvPr>
              <p:cNvSpPr>
                <a:spLocks noRot="1" noChangeAspect="1" noMove="1" noResize="1" noEditPoints="1" noAdjustHandles="1" noChangeArrowheads="1" noChangeShapeType="1" noTextEdit="1"/>
              </p:cNvSpPr>
              <p:nvPr/>
            </p:nvSpPr>
            <p:spPr>
              <a:xfrm>
                <a:off x="1221895" y="3108528"/>
                <a:ext cx="10970105" cy="461665"/>
              </a:xfrm>
              <a:prstGeom prst="rect">
                <a:avLst/>
              </a:prstGeom>
              <a:blipFill>
                <a:blip r:embed="rId7"/>
                <a:stretch>
                  <a:fillRect l="-833" t="-18421" r="-389" b="-28947"/>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99ED3A77-4530-4B33-B5E9-CC36EEF1B2BF}"/>
              </a:ext>
            </a:extLst>
          </p:cNvPr>
          <p:cNvPicPr>
            <a:picLocks noChangeAspect="1"/>
          </p:cNvPicPr>
          <p:nvPr/>
        </p:nvPicPr>
        <p:blipFill>
          <a:blip r:embed="rId8"/>
          <a:stretch>
            <a:fillRect/>
          </a:stretch>
        </p:blipFill>
        <p:spPr>
          <a:xfrm>
            <a:off x="5691820" y="2298340"/>
            <a:ext cx="1201016" cy="280440"/>
          </a:xfrm>
          <a:prstGeom prst="rect">
            <a:avLst/>
          </a:prstGeom>
        </p:spPr>
      </p:pic>
    </p:spTree>
    <p:extLst>
      <p:ext uri="{BB962C8B-B14F-4D97-AF65-F5344CB8AC3E}">
        <p14:creationId xmlns:p14="http://schemas.microsoft.com/office/powerpoint/2010/main" val="1193256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913316B-2634-4EB0-82DA-059350421CE5}"/>
              </a:ext>
            </a:extLst>
          </p:cNvPr>
          <p:cNvGrpSpPr/>
          <p:nvPr/>
        </p:nvGrpSpPr>
        <p:grpSpPr>
          <a:xfrm>
            <a:off x="65149" y="145272"/>
            <a:ext cx="12025484" cy="1116484"/>
            <a:chOff x="65149" y="145272"/>
            <a:chExt cx="12025484" cy="1116484"/>
          </a:xfrm>
        </p:grpSpPr>
        <p:grpSp>
          <p:nvGrpSpPr>
            <p:cNvPr id="5" name="Group 4">
              <a:extLst>
                <a:ext uri="{FF2B5EF4-FFF2-40B4-BE49-F238E27FC236}">
                  <a16:creationId xmlns:a16="http://schemas.microsoft.com/office/drawing/2014/main" id="{D9CC3D5D-46AF-48C3-9C25-AD1D27605A59}"/>
                </a:ext>
              </a:extLst>
            </p:cNvPr>
            <p:cNvGrpSpPr/>
            <p:nvPr/>
          </p:nvGrpSpPr>
          <p:grpSpPr>
            <a:xfrm>
              <a:off x="65149" y="145272"/>
              <a:ext cx="12025484" cy="1116484"/>
              <a:chOff x="501162" y="5527906"/>
              <a:chExt cx="12025484" cy="1116484"/>
            </a:xfrm>
          </p:grpSpPr>
          <p:sp>
            <p:nvSpPr>
              <p:cNvPr id="6" name="Rounded Rectangle 47">
                <a:extLst>
                  <a:ext uri="{FF2B5EF4-FFF2-40B4-BE49-F238E27FC236}">
                    <a16:creationId xmlns:a16="http://schemas.microsoft.com/office/drawing/2014/main" id="{76A2CA6C-DA1E-4837-BF0D-C44ECB52FA63}"/>
                  </a:ext>
                </a:extLst>
              </p:cNvPr>
              <p:cNvSpPr/>
              <p:nvPr/>
            </p:nvSpPr>
            <p:spPr>
              <a:xfrm>
                <a:off x="999375" y="5536392"/>
                <a:ext cx="11527271" cy="1015663"/>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7" name="Group 6">
                <a:extLst>
                  <a:ext uri="{FF2B5EF4-FFF2-40B4-BE49-F238E27FC236}">
                    <a16:creationId xmlns:a16="http://schemas.microsoft.com/office/drawing/2014/main" id="{A95E684B-AB81-4F49-BB90-110C4F9655D8}"/>
                  </a:ext>
                </a:extLst>
              </p:cNvPr>
              <p:cNvGrpSpPr/>
              <p:nvPr/>
            </p:nvGrpSpPr>
            <p:grpSpPr>
              <a:xfrm>
                <a:off x="501162" y="5527906"/>
                <a:ext cx="1139626" cy="1116484"/>
                <a:chOff x="328803" y="4176366"/>
                <a:chExt cx="1597897" cy="1493649"/>
              </a:xfrm>
            </p:grpSpPr>
            <p:grpSp>
              <p:nvGrpSpPr>
                <p:cNvPr id="8" name="Group 7">
                  <a:extLst>
                    <a:ext uri="{FF2B5EF4-FFF2-40B4-BE49-F238E27FC236}">
                      <a16:creationId xmlns:a16="http://schemas.microsoft.com/office/drawing/2014/main" id="{2EACD69B-7587-4F42-B085-74FCFCE52915}"/>
                    </a:ext>
                  </a:extLst>
                </p:cNvPr>
                <p:cNvGrpSpPr/>
                <p:nvPr/>
              </p:nvGrpSpPr>
              <p:grpSpPr>
                <a:xfrm>
                  <a:off x="328803" y="4176366"/>
                  <a:ext cx="1597897" cy="1493649"/>
                  <a:chOff x="56229" y="36620"/>
                  <a:chExt cx="1232799" cy="1173894"/>
                </a:xfrm>
              </p:grpSpPr>
              <p:sp>
                <p:nvSpPr>
                  <p:cNvPr id="10" name="Oval 9">
                    <a:extLst>
                      <a:ext uri="{FF2B5EF4-FFF2-40B4-BE49-F238E27FC236}">
                        <a16:creationId xmlns:a16="http://schemas.microsoft.com/office/drawing/2014/main" id="{CB49FAF5-66EB-4A0A-91EE-0956BBDC0C3F}"/>
                      </a:ext>
                    </a:extLst>
                  </p:cNvPr>
                  <p:cNvSpPr/>
                  <p:nvPr/>
                </p:nvSpPr>
                <p:spPr>
                  <a:xfrm>
                    <a:off x="213371" y="54461"/>
                    <a:ext cx="1075657" cy="1058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2" name="Oval 11">
                    <a:extLst>
                      <a:ext uri="{FF2B5EF4-FFF2-40B4-BE49-F238E27FC236}">
                        <a16:creationId xmlns:a16="http://schemas.microsoft.com/office/drawing/2014/main" id="{98A9F4D4-A7BD-461D-818E-BBF060D41D5C}"/>
                      </a:ext>
                    </a:extLst>
                  </p:cNvPr>
                  <p:cNvSpPr/>
                  <p:nvPr/>
                </p:nvSpPr>
                <p:spPr>
                  <a:xfrm>
                    <a:off x="56229" y="36620"/>
                    <a:ext cx="1134353" cy="106788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3" name="Rectangle 12">
                    <a:extLst>
                      <a:ext uri="{FF2B5EF4-FFF2-40B4-BE49-F238E27FC236}">
                        <a16:creationId xmlns:a16="http://schemas.microsoft.com/office/drawing/2014/main" id="{4E4874AD-7286-41B9-A427-3D30DB8FBA51}"/>
                      </a:ext>
                    </a:extLst>
                  </p:cNvPr>
                  <p:cNvSpPr/>
                  <p:nvPr/>
                </p:nvSpPr>
                <p:spPr>
                  <a:xfrm>
                    <a:off x="310300" y="142625"/>
                    <a:ext cx="685301" cy="106788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rPr>
                      <a:t>7</a:t>
                    </a:r>
                  </a:p>
                </p:txBody>
              </p:sp>
            </p:grpSp>
            <p:pic>
              <p:nvPicPr>
                <p:cNvPr id="9" name="Picture 8">
                  <a:extLst>
                    <a:ext uri="{FF2B5EF4-FFF2-40B4-BE49-F238E27FC236}">
                      <a16:creationId xmlns:a16="http://schemas.microsoft.com/office/drawing/2014/main" id="{477CD405-FAC0-4C82-A7E2-F843CE635BC0}"/>
                    </a:ext>
                  </a:extLst>
                </p:cNvPr>
                <p:cNvPicPr>
                  <a:picLocks noChangeAspect="1"/>
                </p:cNvPicPr>
                <p:nvPr/>
              </p:nvPicPr>
              <p:blipFill>
                <a:blip r:embed="rId4"/>
                <a:stretch>
                  <a:fillRect/>
                </a:stretch>
              </p:blipFill>
              <p:spPr>
                <a:xfrm>
                  <a:off x="379587" y="4290181"/>
                  <a:ext cx="1231645" cy="371447"/>
                </a:xfrm>
                <a:prstGeom prst="rect">
                  <a:avLst/>
                </a:prstGeom>
              </p:spPr>
            </p:pic>
          </p:grpSp>
        </p:grpSp>
        <p:sp>
          <p:nvSpPr>
            <p:cNvPr id="11" name="Rectangle 10">
              <a:extLst>
                <a:ext uri="{FF2B5EF4-FFF2-40B4-BE49-F238E27FC236}">
                  <a16:creationId xmlns:a16="http://schemas.microsoft.com/office/drawing/2014/main" id="{947396C3-AA5A-40ED-B0ED-99CCE8D02ACD}"/>
                </a:ext>
              </a:extLst>
            </p:cNvPr>
            <p:cNvSpPr/>
            <p:nvPr/>
          </p:nvSpPr>
          <p:spPr>
            <a:xfrm>
              <a:off x="1461934" y="246093"/>
              <a:ext cx="10375653" cy="830997"/>
            </a:xfrm>
            <a:prstGeom prst="rect">
              <a:avLst/>
            </a:prstGeom>
          </p:spPr>
          <p:txBody>
            <a:bodyPr wrap="square">
              <a:spAutoFit/>
            </a:bodyPr>
            <a:lstStyle/>
            <a:p>
              <a:pPr marL="342900" indent="-342900">
                <a:buFont typeface="Wingdings" panose="05000000000000000000" pitchFamily="2" charset="2"/>
                <a:buChar char="v"/>
              </a:pPr>
              <a:r>
                <a:rPr lang="en-US" sz="2400"/>
                <a:t>Trong không gian O</a:t>
              </a:r>
              <a:r>
                <a:rPr lang="en-US" sz="2400" i="1"/>
                <a:t>xyz</a:t>
              </a:r>
              <a:r>
                <a:rPr lang="en-US" sz="2400"/>
                <a:t>, cho hình lăng trụ </a:t>
              </a:r>
              <a:r>
                <a:rPr lang="en-US" sz="2400" i="1"/>
                <a:t>ABC.A'B'C' </a:t>
              </a:r>
              <a:r>
                <a:rPr lang="en-US" sz="2400"/>
                <a:t>với </a:t>
              </a:r>
              <a:r>
                <a:rPr lang="en-US" sz="2400" i="1"/>
                <a:t>A</a:t>
              </a:r>
              <a:r>
                <a:rPr lang="en-US" sz="2400"/>
                <a:t>(1; 2; 3), </a:t>
              </a:r>
              <a:r>
                <a:rPr lang="en-US" sz="2400" i="1"/>
                <a:t>B</a:t>
              </a:r>
              <a:r>
                <a:rPr lang="en-US" sz="2400"/>
                <a:t>(4; 3; 5), </a:t>
              </a:r>
              <a:r>
                <a:rPr lang="en-US" sz="2400" i="1"/>
                <a:t>C</a:t>
              </a:r>
              <a:r>
                <a:rPr lang="en-US" sz="2400"/>
                <a:t>(2; 3; 2),</a:t>
              </a:r>
              <a:r>
                <a:rPr lang="en-US" sz="2400" i="1"/>
                <a:t> A'</a:t>
              </a:r>
              <a:r>
                <a:rPr lang="en-US" sz="2400"/>
                <a:t>(1; 1; 1). Viết phương trình mặt phẳng (</a:t>
              </a:r>
              <a:r>
                <a:rPr lang="en-US" sz="2400" i="1"/>
                <a:t>A'B'C</a:t>
              </a:r>
              <a:r>
                <a:rPr lang="en-US" sz="2400"/>
                <a:t>).</a:t>
              </a: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A4F280A-17FA-46BF-9171-2A67A2CB4138}"/>
                  </a:ext>
                </a:extLst>
              </p:cNvPr>
              <p:cNvSpPr/>
              <p:nvPr/>
            </p:nvSpPr>
            <p:spPr>
              <a:xfrm>
                <a:off x="1482242" y="1555267"/>
                <a:ext cx="6825484" cy="1294713"/>
              </a:xfrm>
              <a:prstGeom prst="rect">
                <a:avLst/>
              </a:prstGeom>
            </p:spPr>
            <p:txBody>
              <a:bodyPr wrap="square">
                <a:spAutoFit/>
              </a:bodyPr>
              <a:lstStyle/>
              <a:p>
                <a:r>
                  <a:rPr lang="vi-VN" sz="2400"/>
                  <a:t>Mặt phẳng (</a:t>
                </a:r>
                <a:r>
                  <a:rPr lang="vi-VN" sz="2400" i="1"/>
                  <a:t>A'B'C'</a:t>
                </a:r>
                <a:r>
                  <a:rPr lang="vi-VN" sz="2400"/>
                  <a:t>) nhận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𝐴𝐵</m:t>
                        </m:r>
                      </m:e>
                    </m:acc>
                  </m:oMath>
                </a14:m>
                <a:r>
                  <a:rPr lang="vi-VN" sz="2400"/>
                  <a:t> = (3; 1; 2),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b="0" i="1" smtClean="0">
                            <a:latin typeface="Cambria Math" panose="02040503050406030204" pitchFamily="18" charset="0"/>
                          </a:rPr>
                          <m:t>𝐶</m:t>
                        </m:r>
                      </m:e>
                    </m:acc>
                  </m:oMath>
                </a14:m>
                <a:r>
                  <a:rPr lang="vi-VN" sz="2400"/>
                  <a:t> = (1, 1-1) làm cặp vectơ chỉ phương nên có vectơ pháp tuyến là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𝑛</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b="0" i="1" smtClean="0">
                            <a:latin typeface="Cambria Math" panose="02040503050406030204" pitchFamily="18" charset="0"/>
                          </a:rPr>
                          <m:t>𝐵</m:t>
                        </m:r>
                      </m:e>
                    </m:acc>
                  </m:oMath>
                </a14:m>
                <a:r>
                  <a:rPr lang="en-US" sz="2400"/>
                  <a:t>,</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𝐶</m:t>
                        </m:r>
                      </m:e>
                    </m:acc>
                  </m:oMath>
                </a14:m>
                <a:r>
                  <a:rPr lang="vi-VN" sz="2400"/>
                  <a:t>] = (-3; 5; 2).</a:t>
                </a:r>
              </a:p>
            </p:txBody>
          </p:sp>
        </mc:Choice>
        <mc:Fallback xmlns="">
          <p:sp>
            <p:nvSpPr>
              <p:cNvPr id="2" name="Rectangle 1">
                <a:extLst>
                  <a:ext uri="{FF2B5EF4-FFF2-40B4-BE49-F238E27FC236}">
                    <a16:creationId xmlns:a16="http://schemas.microsoft.com/office/drawing/2014/main" id="{CA4F280A-17FA-46BF-9171-2A67A2CB4138}"/>
                  </a:ext>
                </a:extLst>
              </p:cNvPr>
              <p:cNvSpPr>
                <a:spLocks noRot="1" noChangeAspect="1" noMove="1" noResize="1" noEditPoints="1" noAdjustHandles="1" noChangeArrowheads="1" noChangeShapeType="1" noTextEdit="1"/>
              </p:cNvSpPr>
              <p:nvPr/>
            </p:nvSpPr>
            <p:spPr>
              <a:xfrm>
                <a:off x="1482242" y="1555267"/>
                <a:ext cx="6825484" cy="1294713"/>
              </a:xfrm>
              <a:prstGeom prst="rect">
                <a:avLst/>
              </a:prstGeom>
              <a:blipFill>
                <a:blip r:embed="rId5"/>
                <a:stretch>
                  <a:fillRect l="-1339" r="-1786" b="-9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14AEB47-7B5B-463B-97BD-6FBBCA1A972F}"/>
                  </a:ext>
                </a:extLst>
              </p:cNvPr>
              <p:cNvSpPr/>
              <p:nvPr/>
            </p:nvSpPr>
            <p:spPr>
              <a:xfrm>
                <a:off x="1461934" y="2828835"/>
                <a:ext cx="7653868" cy="1200329"/>
              </a:xfrm>
              <a:prstGeom prst="rect">
                <a:avLst/>
              </a:prstGeom>
            </p:spPr>
            <p:txBody>
              <a:bodyPr wrap="square">
                <a:spAutoFit/>
              </a:bodyPr>
              <a:lstStyle/>
              <a:p>
                <a:r>
                  <a:rPr lang="vi-VN" sz="2400"/>
                  <a:t>Mặt phẳng (</a:t>
                </a:r>
                <a:r>
                  <a:rPr lang="vi-VN" sz="2400" i="1"/>
                  <a:t>A'B'C</a:t>
                </a:r>
                <a:r>
                  <a:rPr lang="vi-VN" sz="2400"/>
                  <a:t>) đi qua </a:t>
                </a:r>
                <a:r>
                  <a:rPr lang="vi-VN" sz="2400" i="1"/>
                  <a:t>A'</a:t>
                </a:r>
                <a:r>
                  <a:rPr lang="vi-VN" sz="2400"/>
                  <a:t>(1; 1; 1) và nhận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vi-VN" sz="2400"/>
                  <a:t> = (-3; 5; 2) làm một vectơ pháp tuyến nên có phương trình:</a:t>
                </a:r>
              </a:p>
              <a:p>
                <a:r>
                  <a:rPr lang="vi-VN" sz="2400"/>
                  <a:t>-3(</a:t>
                </a:r>
                <a:r>
                  <a:rPr lang="vi-VN" sz="2400" i="1"/>
                  <a:t>x</a:t>
                </a:r>
                <a:r>
                  <a:rPr lang="en-US" sz="2400" i="1"/>
                  <a:t> </a:t>
                </a:r>
                <a:r>
                  <a:rPr lang="vi-VN" sz="2400"/>
                  <a:t>-</a:t>
                </a:r>
                <a:r>
                  <a:rPr lang="en-US" sz="2400"/>
                  <a:t> </a:t>
                </a:r>
                <a:r>
                  <a:rPr lang="vi-VN" sz="2400"/>
                  <a:t>1)+5(</a:t>
                </a:r>
                <a:r>
                  <a:rPr lang="vi-VN" sz="2400" i="1"/>
                  <a:t>y</a:t>
                </a:r>
                <a:r>
                  <a:rPr lang="en-US" sz="2400" i="1"/>
                  <a:t> </a:t>
                </a:r>
                <a:r>
                  <a:rPr lang="vi-VN" sz="2400"/>
                  <a:t>-</a:t>
                </a:r>
                <a:r>
                  <a:rPr lang="en-US" sz="2400"/>
                  <a:t> </a:t>
                </a:r>
                <a:r>
                  <a:rPr lang="vi-VN" sz="2400"/>
                  <a:t>1)+2(</a:t>
                </a:r>
                <a:r>
                  <a:rPr lang="vi-VN" sz="2400" i="1"/>
                  <a:t>z</a:t>
                </a:r>
                <a:r>
                  <a:rPr lang="en-US" sz="2400" i="1"/>
                  <a:t> </a:t>
                </a:r>
                <a:r>
                  <a:rPr lang="vi-VN" sz="2400"/>
                  <a:t>-</a:t>
                </a:r>
                <a:r>
                  <a:rPr lang="en-US" sz="2400"/>
                  <a:t> </a:t>
                </a:r>
                <a:r>
                  <a:rPr lang="vi-VN" sz="2400"/>
                  <a:t>1)</a:t>
                </a:r>
                <a:r>
                  <a:rPr lang="en-US" sz="2400"/>
                  <a:t> </a:t>
                </a:r>
                <a:r>
                  <a:rPr lang="vi-VN" sz="2400"/>
                  <a:t>=</a:t>
                </a:r>
                <a:r>
                  <a:rPr lang="en-US" sz="2400"/>
                  <a:t> </a:t>
                </a:r>
                <a:r>
                  <a:rPr lang="vi-VN" sz="2400"/>
                  <a:t>0</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vi-VN" sz="2400" i="1" smtClean="0">
                        <a:latin typeface="Cambria Math" panose="02040503050406030204" pitchFamily="18" charset="0"/>
                        <a:ea typeface="Cambria Math" panose="02040503050406030204" pitchFamily="18" charset="0"/>
                      </a:rPr>
                      <m:t>⇔</m:t>
                    </m:r>
                  </m:oMath>
                </a14:m>
                <a:r>
                  <a:rPr lang="en-US" sz="2400"/>
                  <a:t> </a:t>
                </a:r>
                <a:r>
                  <a:rPr lang="vi-VN" sz="2400">
                    <a:solidFill>
                      <a:srgbClr val="FF0000"/>
                    </a:solidFill>
                  </a:rPr>
                  <a:t>3</a:t>
                </a:r>
                <a:r>
                  <a:rPr lang="vi-VN" sz="2400" i="1">
                    <a:solidFill>
                      <a:srgbClr val="FF0000"/>
                    </a:solidFill>
                  </a:rPr>
                  <a:t>x</a:t>
                </a:r>
                <a:r>
                  <a:rPr lang="en-US" sz="2400" i="1">
                    <a:solidFill>
                      <a:srgbClr val="FF0000"/>
                    </a:solidFill>
                  </a:rPr>
                  <a:t> </a:t>
                </a:r>
                <a:r>
                  <a:rPr lang="vi-VN" sz="2400">
                    <a:solidFill>
                      <a:srgbClr val="FF0000"/>
                    </a:solidFill>
                  </a:rPr>
                  <a:t>-</a:t>
                </a:r>
                <a:r>
                  <a:rPr lang="en-US" sz="2400">
                    <a:solidFill>
                      <a:srgbClr val="FF0000"/>
                    </a:solidFill>
                  </a:rPr>
                  <a:t> </a:t>
                </a:r>
                <a:r>
                  <a:rPr lang="vi-VN" sz="2400">
                    <a:solidFill>
                      <a:srgbClr val="FF0000"/>
                    </a:solidFill>
                  </a:rPr>
                  <a:t>5</a:t>
                </a:r>
                <a:r>
                  <a:rPr lang="vi-VN" sz="2400" i="1">
                    <a:solidFill>
                      <a:srgbClr val="FF0000"/>
                    </a:solidFill>
                  </a:rPr>
                  <a:t>y</a:t>
                </a:r>
                <a:r>
                  <a:rPr lang="en-US" sz="2400" i="1">
                    <a:solidFill>
                      <a:srgbClr val="FF0000"/>
                    </a:solidFill>
                  </a:rPr>
                  <a:t> </a:t>
                </a:r>
                <a:r>
                  <a:rPr lang="vi-VN" sz="2400">
                    <a:solidFill>
                      <a:srgbClr val="FF0000"/>
                    </a:solidFill>
                  </a:rPr>
                  <a:t>-2</a:t>
                </a:r>
                <a:r>
                  <a:rPr lang="vi-VN" sz="2400" i="1">
                    <a:solidFill>
                      <a:srgbClr val="FF0000"/>
                    </a:solidFill>
                  </a:rPr>
                  <a:t>z</a:t>
                </a:r>
                <a:r>
                  <a:rPr lang="en-US" sz="2400" i="1">
                    <a:solidFill>
                      <a:srgbClr val="FF0000"/>
                    </a:solidFill>
                  </a:rPr>
                  <a:t> </a:t>
                </a:r>
                <a:r>
                  <a:rPr lang="vi-VN" sz="2400">
                    <a:solidFill>
                      <a:srgbClr val="FF0000"/>
                    </a:solidFill>
                  </a:rPr>
                  <a:t>+</a:t>
                </a:r>
                <a:r>
                  <a:rPr lang="en-US" sz="2400">
                    <a:solidFill>
                      <a:srgbClr val="FF0000"/>
                    </a:solidFill>
                  </a:rPr>
                  <a:t> </a:t>
                </a:r>
                <a:r>
                  <a:rPr lang="vi-VN" sz="2400">
                    <a:solidFill>
                      <a:srgbClr val="FF0000"/>
                    </a:solidFill>
                  </a:rPr>
                  <a:t>4</a:t>
                </a:r>
                <a:r>
                  <a:rPr lang="en-US" sz="2400">
                    <a:solidFill>
                      <a:srgbClr val="FF0000"/>
                    </a:solidFill>
                  </a:rPr>
                  <a:t> </a:t>
                </a:r>
                <a:r>
                  <a:rPr lang="vi-VN" sz="2400">
                    <a:solidFill>
                      <a:srgbClr val="FF0000"/>
                    </a:solidFill>
                  </a:rPr>
                  <a:t>=</a:t>
                </a:r>
                <a:r>
                  <a:rPr lang="en-US" sz="2400">
                    <a:solidFill>
                      <a:srgbClr val="FF0000"/>
                    </a:solidFill>
                  </a:rPr>
                  <a:t> </a:t>
                </a:r>
                <a:r>
                  <a:rPr lang="vi-VN" sz="2400">
                    <a:solidFill>
                      <a:srgbClr val="FF0000"/>
                    </a:solidFill>
                  </a:rPr>
                  <a:t>0</a:t>
                </a:r>
                <a:endParaRPr lang="en-US" sz="2400">
                  <a:solidFill>
                    <a:srgbClr val="FF0000"/>
                  </a:solidFill>
                </a:endParaRPr>
              </a:p>
            </p:txBody>
          </p:sp>
        </mc:Choice>
        <mc:Fallback xmlns="">
          <p:sp>
            <p:nvSpPr>
              <p:cNvPr id="3" name="Rectangle 2">
                <a:extLst>
                  <a:ext uri="{FF2B5EF4-FFF2-40B4-BE49-F238E27FC236}">
                    <a16:creationId xmlns:a16="http://schemas.microsoft.com/office/drawing/2014/main" id="{C14AEB47-7B5B-463B-97BD-6FBBCA1A972F}"/>
                  </a:ext>
                </a:extLst>
              </p:cNvPr>
              <p:cNvSpPr>
                <a:spLocks noRot="1" noChangeAspect="1" noMove="1" noResize="1" noEditPoints="1" noAdjustHandles="1" noChangeArrowheads="1" noChangeShapeType="1" noTextEdit="1"/>
              </p:cNvSpPr>
              <p:nvPr/>
            </p:nvSpPr>
            <p:spPr>
              <a:xfrm>
                <a:off x="1461934" y="2828835"/>
                <a:ext cx="7653868" cy="1200329"/>
              </a:xfrm>
              <a:prstGeom prst="rect">
                <a:avLst/>
              </a:prstGeom>
              <a:blipFill>
                <a:blip r:embed="rId6"/>
                <a:stretch>
                  <a:fillRect l="-1275" t="-4061" b="-1066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00E76FB3-44B5-4846-85A0-5CAEC4837892}"/>
              </a:ext>
            </a:extLst>
          </p:cNvPr>
          <p:cNvGrpSpPr/>
          <p:nvPr/>
        </p:nvGrpSpPr>
        <p:grpSpPr>
          <a:xfrm>
            <a:off x="9136110" y="1261757"/>
            <a:ext cx="2954523" cy="3013355"/>
            <a:chOff x="9136110" y="1261757"/>
            <a:chExt cx="2954523" cy="3013355"/>
          </a:xfrm>
        </p:grpSpPr>
        <p:sp>
          <p:nvSpPr>
            <p:cNvPr id="15" name="Rounded Rectangle 89">
              <a:extLst>
                <a:ext uri="{FF2B5EF4-FFF2-40B4-BE49-F238E27FC236}">
                  <a16:creationId xmlns:a16="http://schemas.microsoft.com/office/drawing/2014/main" id="{7DCCF255-13F6-4C31-8366-F8A411053D2F}"/>
                </a:ext>
              </a:extLst>
            </p:cNvPr>
            <p:cNvSpPr/>
            <p:nvPr/>
          </p:nvSpPr>
          <p:spPr>
            <a:xfrm>
              <a:off x="9136110" y="1261757"/>
              <a:ext cx="2954523" cy="2949000"/>
            </a:xfrm>
            <a:prstGeom prst="roundRect">
              <a:avLst>
                <a:gd name="adj" fmla="val 2564"/>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4" name="Picture 3">
              <a:extLst>
                <a:ext uri="{FF2B5EF4-FFF2-40B4-BE49-F238E27FC236}">
                  <a16:creationId xmlns:a16="http://schemas.microsoft.com/office/drawing/2014/main" id="{F4C7FBA3-9FAB-4308-A403-F39BA232F863}"/>
                </a:ext>
              </a:extLst>
            </p:cNvPr>
            <p:cNvPicPr>
              <a:picLocks noChangeAspect="1"/>
            </p:cNvPicPr>
            <p:nvPr/>
          </p:nvPicPr>
          <p:blipFill>
            <a:blip r:embed="rId7"/>
            <a:stretch>
              <a:fillRect/>
            </a:stretch>
          </p:blipFill>
          <p:spPr>
            <a:xfrm>
              <a:off x="9335726" y="1382557"/>
              <a:ext cx="2280957" cy="2892555"/>
            </a:xfrm>
            <a:prstGeom prst="rect">
              <a:avLst/>
            </a:prstGeom>
          </p:spPr>
        </p:pic>
      </p:grpSp>
      <p:pic>
        <p:nvPicPr>
          <p:cNvPr id="14" name="Picture 13">
            <a:extLst>
              <a:ext uri="{FF2B5EF4-FFF2-40B4-BE49-F238E27FC236}">
                <a16:creationId xmlns:a16="http://schemas.microsoft.com/office/drawing/2014/main" id="{922749C4-4854-4A44-B526-9C132D1F66B3}"/>
              </a:ext>
            </a:extLst>
          </p:cNvPr>
          <p:cNvPicPr>
            <a:picLocks noChangeAspect="1"/>
          </p:cNvPicPr>
          <p:nvPr/>
        </p:nvPicPr>
        <p:blipFill>
          <a:blip r:embed="rId8"/>
          <a:stretch>
            <a:fillRect/>
          </a:stretch>
        </p:blipFill>
        <p:spPr>
          <a:xfrm>
            <a:off x="4894984" y="1222124"/>
            <a:ext cx="1201016" cy="280440"/>
          </a:xfrm>
          <a:prstGeom prst="rect">
            <a:avLst/>
          </a:prstGeom>
        </p:spPr>
      </p:pic>
      <p:grpSp>
        <p:nvGrpSpPr>
          <p:cNvPr id="23" name="Group 22">
            <a:extLst>
              <a:ext uri="{FF2B5EF4-FFF2-40B4-BE49-F238E27FC236}">
                <a16:creationId xmlns:a16="http://schemas.microsoft.com/office/drawing/2014/main" id="{7678A706-1984-4A4D-9CB6-BEA562794189}"/>
              </a:ext>
            </a:extLst>
          </p:cNvPr>
          <p:cNvGrpSpPr/>
          <p:nvPr/>
        </p:nvGrpSpPr>
        <p:grpSpPr>
          <a:xfrm>
            <a:off x="-146840" y="4126971"/>
            <a:ext cx="12338840" cy="1346753"/>
            <a:chOff x="-146840" y="4126971"/>
            <a:chExt cx="12338840" cy="1346753"/>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24C2A9B-AA02-4ECF-8B8C-545F5D6EA32C}"/>
                    </a:ext>
                  </a:extLst>
                </p:cNvPr>
                <p:cNvSpPr/>
                <p:nvPr/>
              </p:nvSpPr>
              <p:spPr>
                <a:xfrm>
                  <a:off x="1215136" y="4384850"/>
                  <a:ext cx="10976864" cy="830997"/>
                </a:xfrm>
                <a:prstGeom prst="rect">
                  <a:avLst/>
                </a:prstGeom>
              </p:spPr>
              <p:txBody>
                <a:bodyPr wrap="square">
                  <a:spAutoFit/>
                </a:bodyPr>
                <a:lstStyle/>
                <a:p>
                  <a:r>
                    <a:rPr lang="vi-VN" sz="2400"/>
                    <a:t>Trong không gian O</a:t>
                  </a:r>
                  <a:r>
                    <a:rPr lang="vi-VN" sz="2400" i="1"/>
                    <a:t>xyz</a:t>
                  </a:r>
                  <a:r>
                    <a:rPr lang="vi-VN" sz="2400"/>
                    <a:t>, cho các điểm </a:t>
                  </a:r>
                  <a:r>
                    <a:rPr lang="vi-VN" sz="2400" i="1"/>
                    <a:t>A</a:t>
                  </a:r>
                  <a:r>
                    <a:rPr lang="vi-VN" sz="2400"/>
                    <a:t>(1;-2;-1), </a:t>
                  </a:r>
                  <a:r>
                    <a:rPr lang="vi-VN" sz="2400" i="1"/>
                    <a:t>B</a:t>
                  </a:r>
                  <a:r>
                    <a:rPr lang="vi-VN" sz="2400"/>
                    <a:t>(4; 1; 2), </a:t>
                  </a:r>
                  <a:r>
                    <a:rPr lang="vi-VN" sz="2400" i="1"/>
                    <a:t>C</a:t>
                  </a:r>
                  <a:r>
                    <a:rPr lang="vi-VN" sz="2400"/>
                    <a:t>(2; 3; 1). Viết phương trình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a:t>
                  </a:r>
                  <a:r>
                    <a:rPr lang="vi-VN" sz="2400" i="1"/>
                    <a:t>A</a:t>
                  </a:r>
                  <a:r>
                    <a:rPr lang="vi-VN" sz="2400"/>
                    <a:t>(1;-2; – 1)</a:t>
                  </a:r>
                  <a:r>
                    <a:rPr lang="en-US" sz="2400"/>
                    <a:t>, </a:t>
                  </a:r>
                  <a:r>
                    <a:rPr lang="vi-VN" sz="2400"/>
                    <a:t>song song với trục O</a:t>
                  </a:r>
                  <a:r>
                    <a:rPr lang="vi-VN" sz="2400" i="1"/>
                    <a:t>y</a:t>
                  </a:r>
                  <a:r>
                    <a:rPr lang="vi-VN" sz="2400"/>
                    <a:t> và đường thẳng </a:t>
                  </a:r>
                  <a:r>
                    <a:rPr lang="vi-VN" sz="2400" i="1"/>
                    <a:t>BC</a:t>
                  </a:r>
                  <a:r>
                    <a:rPr lang="vi-VN" sz="2400"/>
                    <a:t>.</a:t>
                  </a:r>
                  <a:endParaRPr lang="en-US" sz="2400"/>
                </a:p>
              </p:txBody>
            </p:sp>
          </mc:Choice>
          <mc:Fallback xmlns="">
            <p:sp>
              <p:nvSpPr>
                <p:cNvPr id="16" name="Rectangle 15">
                  <a:extLst>
                    <a:ext uri="{FF2B5EF4-FFF2-40B4-BE49-F238E27FC236}">
                      <a16:creationId xmlns:a16="http://schemas.microsoft.com/office/drawing/2014/main" id="{B24C2A9B-AA02-4ECF-8B8C-545F5D6EA32C}"/>
                    </a:ext>
                  </a:extLst>
                </p:cNvPr>
                <p:cNvSpPr>
                  <a:spLocks noRot="1" noChangeAspect="1" noMove="1" noResize="1" noEditPoints="1" noAdjustHandles="1" noChangeArrowheads="1" noChangeShapeType="1" noTextEdit="1"/>
                </p:cNvSpPr>
                <p:nvPr/>
              </p:nvSpPr>
              <p:spPr>
                <a:xfrm>
                  <a:off x="1215136" y="4384850"/>
                  <a:ext cx="10976864" cy="830997"/>
                </a:xfrm>
                <a:prstGeom prst="rect">
                  <a:avLst/>
                </a:prstGeom>
                <a:blipFill>
                  <a:blip r:embed="rId9"/>
                  <a:stretch>
                    <a:fillRect l="-833" t="-5839" b="-15328"/>
                  </a:stretch>
                </a:blipFill>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ECD25090-3D24-4AD8-82C1-03BF455753BC}"/>
                </a:ext>
              </a:extLst>
            </p:cNvPr>
            <p:cNvSpPr/>
            <p:nvPr/>
          </p:nvSpPr>
          <p:spPr>
            <a:xfrm>
              <a:off x="874644" y="4327815"/>
              <a:ext cx="11227714" cy="974917"/>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A91D315-CBC0-495B-92EE-8E89A8FA21BE}"/>
                </a:ext>
              </a:extLst>
            </p:cNvPr>
            <p:cNvPicPr>
              <a:picLocks noChangeAspect="1"/>
            </p:cNvPicPr>
            <p:nvPr/>
          </p:nvPicPr>
          <p:blipFill>
            <a:blip r:embed="rId10"/>
            <a:stretch>
              <a:fillRect/>
            </a:stretch>
          </p:blipFill>
          <p:spPr>
            <a:xfrm>
              <a:off x="-146840" y="4126971"/>
              <a:ext cx="1351615" cy="1346753"/>
            </a:xfrm>
            <a:prstGeom prst="rect">
              <a:avLst/>
            </a:prstGeom>
          </p:spPr>
        </p:pic>
      </p:grpSp>
      <p:pic>
        <p:nvPicPr>
          <p:cNvPr id="19" name="Picture 18">
            <a:extLst>
              <a:ext uri="{FF2B5EF4-FFF2-40B4-BE49-F238E27FC236}">
                <a16:creationId xmlns:a16="http://schemas.microsoft.com/office/drawing/2014/main" id="{FA84454E-39DB-45A9-964A-8DBAAE7592FF}"/>
              </a:ext>
            </a:extLst>
          </p:cNvPr>
          <p:cNvPicPr>
            <a:picLocks noChangeAspect="1"/>
          </p:cNvPicPr>
          <p:nvPr/>
        </p:nvPicPr>
        <p:blipFill>
          <a:blip r:embed="rId11"/>
          <a:stretch>
            <a:fillRect/>
          </a:stretch>
        </p:blipFill>
        <p:spPr>
          <a:xfrm>
            <a:off x="4894984" y="5365410"/>
            <a:ext cx="1201016" cy="280440"/>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0D1A3EE-8D32-4676-8FAA-BE6A9C32FD74}"/>
                  </a:ext>
                </a:extLst>
              </p:cNvPr>
              <p:cNvSpPr/>
              <p:nvPr/>
            </p:nvSpPr>
            <p:spPr>
              <a:xfrm>
                <a:off x="1461934" y="5596243"/>
                <a:ext cx="10459133" cy="508857"/>
              </a:xfrm>
              <a:prstGeom prst="rect">
                <a:avLst/>
              </a:prstGeom>
            </p:spPr>
            <p:txBody>
              <a:bodyPr wrap="square">
                <a:spAutoFit/>
              </a:bodyPr>
              <a:lstStyle/>
              <a:p>
                <a:r>
                  <a:rPr lang="en-US" sz="2400"/>
                  <a:t>M</a:t>
                </a:r>
                <a:r>
                  <a:rPr lang="vi-VN" sz="2400"/>
                  <a:t>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đi qua </a:t>
                </a:r>
                <a:r>
                  <a:rPr lang="vi-VN" sz="2400" i="1"/>
                  <a:t>A</a:t>
                </a:r>
                <a:r>
                  <a:rPr lang="vi-VN" sz="2400"/>
                  <a:t>(1;-2; – 1)</a:t>
                </a:r>
                <a:r>
                  <a:rPr lang="en-US" sz="2400"/>
                  <a:t>, nhận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𝑗</m:t>
                        </m:r>
                      </m:e>
                    </m:acc>
                  </m:oMath>
                </a14:m>
                <a:r>
                  <a:rPr lang="en-US" sz="2400"/>
                  <a:t>,</a:t>
                </a:r>
                <a:r>
                  <a:rPr lang="vi-VN" sz="2400"/>
                  <a:t>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𝐵</m:t>
                        </m:r>
                        <m:r>
                          <a:rPr lang="en-US" sz="2400" i="1">
                            <a:latin typeface="Cambria Math" panose="02040503050406030204" pitchFamily="18" charset="0"/>
                          </a:rPr>
                          <m:t>𝐶</m:t>
                        </m:r>
                      </m:e>
                    </m:acc>
                  </m:oMath>
                </a14:m>
                <a:r>
                  <a:rPr lang="vi-VN" sz="2400"/>
                  <a:t>] = (-</a:t>
                </a:r>
                <a:r>
                  <a:rPr lang="en-US" sz="2400"/>
                  <a:t>1</a:t>
                </a:r>
                <a:r>
                  <a:rPr lang="vi-VN" sz="2400"/>
                  <a:t>; </a:t>
                </a:r>
                <a:r>
                  <a:rPr lang="en-US" sz="2400"/>
                  <a:t>0</a:t>
                </a:r>
                <a:r>
                  <a:rPr lang="vi-VN" sz="2400"/>
                  <a:t>; 2)</a:t>
                </a:r>
                <a:r>
                  <a:rPr lang="en-US" sz="2400"/>
                  <a:t> làm vectơ pháp </a:t>
                </a:r>
              </a:p>
            </p:txBody>
          </p:sp>
        </mc:Choice>
        <mc:Fallback xmlns="">
          <p:sp>
            <p:nvSpPr>
              <p:cNvPr id="20" name="Rectangle 19">
                <a:extLst>
                  <a:ext uri="{FF2B5EF4-FFF2-40B4-BE49-F238E27FC236}">
                    <a16:creationId xmlns:a16="http://schemas.microsoft.com/office/drawing/2014/main" id="{40D1A3EE-8D32-4676-8FAA-BE6A9C32FD74}"/>
                  </a:ext>
                </a:extLst>
              </p:cNvPr>
              <p:cNvSpPr>
                <a:spLocks noRot="1" noChangeAspect="1" noMove="1" noResize="1" noEditPoints="1" noAdjustHandles="1" noChangeArrowheads="1" noChangeShapeType="1" noTextEdit="1"/>
              </p:cNvSpPr>
              <p:nvPr/>
            </p:nvSpPr>
            <p:spPr>
              <a:xfrm>
                <a:off x="1461934" y="5596243"/>
                <a:ext cx="10459133" cy="508857"/>
              </a:xfrm>
              <a:prstGeom prst="rect">
                <a:avLst/>
              </a:prstGeom>
              <a:blipFill>
                <a:blip r:embed="rId12"/>
                <a:stretch>
                  <a:fillRect l="-932" b="-27711"/>
                </a:stretch>
              </a:blipFill>
            </p:spPr>
            <p:txBody>
              <a:bodyPr/>
              <a:lstStyle/>
              <a:p>
                <a:r>
                  <a:rPr lang="en-US">
                    <a:noFill/>
                  </a:rPr>
                  <a:t> </a:t>
                </a:r>
              </a:p>
            </p:txBody>
          </p:sp>
        </mc:Fallback>
      </mc:AlternateContent>
      <p:graphicFrame>
        <p:nvGraphicFramePr>
          <p:cNvPr id="21" name="Object 20">
            <a:extLst>
              <a:ext uri="{FF2B5EF4-FFF2-40B4-BE49-F238E27FC236}">
                <a16:creationId xmlns:a16="http://schemas.microsoft.com/office/drawing/2014/main" id="{BF831C23-E701-48A1-86F7-1884ADBD9A5F}"/>
              </a:ext>
            </a:extLst>
          </p:cNvPr>
          <p:cNvGraphicFramePr>
            <a:graphicFrameLocks noChangeAspect="1"/>
          </p:cNvGraphicFramePr>
          <p:nvPr>
            <p:extLst>
              <p:ext uri="{D42A27DB-BD31-4B8C-83A1-F6EECF244321}">
                <p14:modId xmlns:p14="http://schemas.microsoft.com/office/powerpoint/2010/main" val="2154869320"/>
              </p:ext>
            </p:extLst>
          </p:nvPr>
        </p:nvGraphicFramePr>
        <p:xfrm>
          <a:off x="4412770" y="6167778"/>
          <a:ext cx="6063434" cy="494974"/>
        </p:xfrm>
        <a:graphic>
          <a:graphicData uri="http://schemas.openxmlformats.org/presentationml/2006/ole">
            <mc:AlternateContent xmlns:mc="http://schemas.openxmlformats.org/markup-compatibility/2006">
              <mc:Choice xmlns:v="urn:schemas-microsoft-com:vml" Requires="v">
                <p:oleObj spid="_x0000_s11280" name="Equation" r:id="rId13" imgW="3111480" imgH="253800" progId="Equation.DSMT4">
                  <p:embed/>
                </p:oleObj>
              </mc:Choice>
              <mc:Fallback>
                <p:oleObj name="Equation" r:id="rId13" imgW="3111480" imgH="253800" progId="Equation.DSMT4">
                  <p:embed/>
                  <p:pic>
                    <p:nvPicPr>
                      <p:cNvPr id="0" name=""/>
                      <p:cNvPicPr/>
                      <p:nvPr/>
                    </p:nvPicPr>
                    <p:blipFill>
                      <a:blip r:embed="rId14"/>
                      <a:stretch>
                        <a:fillRect/>
                      </a:stretch>
                    </p:blipFill>
                    <p:spPr>
                      <a:xfrm>
                        <a:off x="4412770" y="6167778"/>
                        <a:ext cx="6063434" cy="494974"/>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5F807447-F82D-4A6E-9304-0A141D096C30}"/>
              </a:ext>
            </a:extLst>
          </p:cNvPr>
          <p:cNvSpPr/>
          <p:nvPr/>
        </p:nvSpPr>
        <p:spPr>
          <a:xfrm>
            <a:off x="1482242" y="6167778"/>
            <a:ext cx="3076483" cy="461665"/>
          </a:xfrm>
          <a:prstGeom prst="rect">
            <a:avLst/>
          </a:prstGeom>
        </p:spPr>
        <p:txBody>
          <a:bodyPr wrap="none">
            <a:spAutoFit/>
          </a:bodyPr>
          <a:lstStyle/>
          <a:p>
            <a:r>
              <a:rPr lang="en-US" sz="2400"/>
              <a:t>tuyến có phương trình: </a:t>
            </a:r>
          </a:p>
        </p:txBody>
      </p:sp>
    </p:spTree>
    <p:extLst>
      <p:ext uri="{BB962C8B-B14F-4D97-AF65-F5344CB8AC3E}">
        <p14:creationId xmlns:p14="http://schemas.microsoft.com/office/powerpoint/2010/main" val="8503610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53608B0-CFA6-4BBF-9250-8CA4D74A5FCE}"/>
              </a:ext>
            </a:extLst>
          </p:cNvPr>
          <p:cNvGrpSpPr/>
          <p:nvPr/>
        </p:nvGrpSpPr>
        <p:grpSpPr>
          <a:xfrm>
            <a:off x="0" y="243473"/>
            <a:ext cx="12372622" cy="1299126"/>
            <a:chOff x="0" y="129053"/>
            <a:chExt cx="12372622" cy="1299126"/>
          </a:xfrm>
        </p:grpSpPr>
        <p:pic>
          <p:nvPicPr>
            <p:cNvPr id="5" name="Picture 4">
              <a:extLst>
                <a:ext uri="{FF2B5EF4-FFF2-40B4-BE49-F238E27FC236}">
                  <a16:creationId xmlns:a16="http://schemas.microsoft.com/office/drawing/2014/main" id="{4B71476E-2C8D-4A72-B6F5-64E4BB1BAEE2}"/>
                </a:ext>
              </a:extLst>
            </p:cNvPr>
            <p:cNvPicPr>
              <a:picLocks noChangeAspect="1"/>
            </p:cNvPicPr>
            <p:nvPr/>
          </p:nvPicPr>
          <p:blipFill>
            <a:blip r:embed="rId3"/>
            <a:stretch>
              <a:fillRect/>
            </a:stretch>
          </p:blipFill>
          <p:spPr>
            <a:xfrm>
              <a:off x="993535" y="129053"/>
              <a:ext cx="11138357" cy="1248858"/>
            </a:xfrm>
            <a:prstGeom prst="rect">
              <a:avLst/>
            </a:prstGeom>
          </p:spPr>
        </p:pic>
        <p:sp>
          <p:nvSpPr>
            <p:cNvPr id="2" name="Rectangle 1">
              <a:extLst>
                <a:ext uri="{FF2B5EF4-FFF2-40B4-BE49-F238E27FC236}">
                  <a16:creationId xmlns:a16="http://schemas.microsoft.com/office/drawing/2014/main" id="{2B1E404A-2779-4802-97C6-BD6C72D36B39}"/>
                </a:ext>
              </a:extLst>
            </p:cNvPr>
            <p:cNvSpPr/>
            <p:nvPr/>
          </p:nvSpPr>
          <p:spPr>
            <a:xfrm>
              <a:off x="1061154" y="130792"/>
              <a:ext cx="11311468" cy="1200329"/>
            </a:xfrm>
            <a:prstGeom prst="rect">
              <a:avLst/>
            </a:prstGeom>
          </p:spPr>
          <p:txBody>
            <a:bodyPr wrap="square">
              <a:spAutoFit/>
            </a:bodyPr>
            <a:lstStyle/>
            <a:p>
              <a:r>
                <a:rPr lang="vi-VN" sz="2400"/>
                <a:t>Trong không gian O</a:t>
              </a:r>
              <a:r>
                <a:rPr lang="vi-VN" sz="2400" i="1"/>
                <a:t>xyz</a:t>
              </a:r>
              <a:r>
                <a:rPr lang="vi-VN" sz="2400"/>
                <a:t>, cho ba điểm không thẳng hàng:</a:t>
              </a:r>
              <a:r>
                <a:rPr lang="en-US" sz="2400"/>
                <a:t> </a:t>
              </a:r>
              <a:r>
                <a:rPr lang="vi-VN" sz="2400" i="1"/>
                <a:t>A</a:t>
              </a:r>
              <a:r>
                <a:rPr lang="vi-VN" sz="2400"/>
                <a:t>(1; 2; 3), </a:t>
              </a:r>
              <a:r>
                <a:rPr lang="vi-VN" sz="2400" i="1"/>
                <a:t>B</a:t>
              </a:r>
              <a:r>
                <a:rPr lang="vi-VN" sz="2400"/>
                <a:t>(-1; 3; 4), </a:t>
              </a:r>
              <a:r>
                <a:rPr lang="vi-VN" sz="2400" i="1"/>
                <a:t>C</a:t>
              </a:r>
              <a:r>
                <a:rPr lang="vi-VN" sz="2400"/>
                <a:t>(2;-1; 2).</a:t>
              </a:r>
            </a:p>
            <a:p>
              <a:r>
                <a:rPr lang="vi-VN" sz="2400"/>
                <a:t>a) Hãy chỉ ra một cặp vectơ chỉ phương của mặt phẳng (</a:t>
              </a:r>
              <a:r>
                <a:rPr lang="vi-VN" sz="2400" i="1"/>
                <a:t>ABC</a:t>
              </a:r>
              <a:r>
                <a:rPr lang="vi-VN" sz="2400"/>
                <a:t>).</a:t>
              </a:r>
            </a:p>
            <a:p>
              <a:r>
                <a:rPr lang="vi-VN" sz="2400"/>
                <a:t>b) Viết phương trình mặt phẳng (</a:t>
              </a:r>
              <a:r>
                <a:rPr lang="vi-VN" sz="2400" i="1"/>
                <a:t>ABC</a:t>
              </a:r>
              <a:r>
                <a:rPr lang="vi-VN" sz="2400"/>
                <a:t>).</a:t>
              </a:r>
              <a:endParaRPr lang="en-US" sz="2400"/>
            </a:p>
          </p:txBody>
        </p:sp>
        <p:pic>
          <p:nvPicPr>
            <p:cNvPr id="3" name="Picture 2">
              <a:extLst>
                <a:ext uri="{FF2B5EF4-FFF2-40B4-BE49-F238E27FC236}">
                  <a16:creationId xmlns:a16="http://schemas.microsoft.com/office/drawing/2014/main" id="{4A74D843-3DAB-48C7-89A5-49051562216D}"/>
                </a:ext>
              </a:extLst>
            </p:cNvPr>
            <p:cNvPicPr>
              <a:picLocks noChangeAspect="1"/>
            </p:cNvPicPr>
            <p:nvPr/>
          </p:nvPicPr>
          <p:blipFill>
            <a:blip r:embed="rId4"/>
            <a:stretch>
              <a:fillRect/>
            </a:stretch>
          </p:blipFill>
          <p:spPr>
            <a:xfrm>
              <a:off x="0" y="219361"/>
              <a:ext cx="1122618" cy="1040041"/>
            </a:xfrm>
            <a:prstGeom prst="rect">
              <a:avLst/>
            </a:prstGeom>
          </p:spPr>
        </p:pic>
        <p:pic>
          <p:nvPicPr>
            <p:cNvPr id="4" name="Picture 3">
              <a:extLst>
                <a:ext uri="{FF2B5EF4-FFF2-40B4-BE49-F238E27FC236}">
                  <a16:creationId xmlns:a16="http://schemas.microsoft.com/office/drawing/2014/main" id="{88059AAB-3550-4187-9C38-DCAF606F8938}"/>
                </a:ext>
              </a:extLst>
            </p:cNvPr>
            <p:cNvPicPr>
              <a:picLocks noChangeAspect="1"/>
            </p:cNvPicPr>
            <p:nvPr/>
          </p:nvPicPr>
          <p:blipFill>
            <a:blip r:embed="rId5"/>
            <a:stretch>
              <a:fillRect/>
            </a:stretch>
          </p:blipFill>
          <p:spPr>
            <a:xfrm>
              <a:off x="11130846" y="527016"/>
              <a:ext cx="922023" cy="901163"/>
            </a:xfrm>
            <a:prstGeom prst="rect">
              <a:avLst/>
            </a:prstGeom>
          </p:spPr>
        </p:pic>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F44A9AC-7AB7-433B-9F3F-50455F52F3E9}"/>
                  </a:ext>
                </a:extLst>
              </p:cNvPr>
              <p:cNvSpPr/>
              <p:nvPr/>
            </p:nvSpPr>
            <p:spPr>
              <a:xfrm>
                <a:off x="790335" y="2321129"/>
                <a:ext cx="11582287" cy="508857"/>
              </a:xfrm>
              <a:prstGeom prst="rect">
                <a:avLst/>
              </a:prstGeom>
            </p:spPr>
            <p:txBody>
              <a:bodyPr wrap="square">
                <a:spAutoFit/>
              </a:bodyPr>
              <a:lstStyle/>
              <a:p>
                <a:r>
                  <a:rPr lang="vi-VN" sz="2400"/>
                  <a:t>b) Viết phương trình mặt phẳng (</a:t>
                </a:r>
                <a:r>
                  <a:rPr lang="vi-VN" sz="2400" i="1"/>
                  <a:t>ABC</a:t>
                </a:r>
                <a:r>
                  <a:rPr lang="vi-VN" sz="2400"/>
                  <a:t>) đi qua điểm </a:t>
                </a:r>
                <a:r>
                  <a:rPr lang="vi-VN" sz="2400" i="1"/>
                  <a:t>A</a:t>
                </a:r>
                <a:r>
                  <a:rPr lang="vi-VN" sz="2400"/>
                  <a:t> và biết vectơ pháp tuyến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𝐵</m:t>
                        </m:r>
                      </m:e>
                    </m:acc>
                  </m:oMath>
                </a14:m>
                <a:r>
                  <a:rPr lang="en-US" sz="2400"/>
                  <a:t>,</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𝐶</m:t>
                        </m:r>
                      </m:e>
                    </m:acc>
                  </m:oMath>
                </a14:m>
                <a:r>
                  <a:rPr lang="vi-VN" sz="2400"/>
                  <a:t>]</a:t>
                </a:r>
              </a:p>
            </p:txBody>
          </p:sp>
        </mc:Choice>
        <mc:Fallback xmlns="">
          <p:sp>
            <p:nvSpPr>
              <p:cNvPr id="7" name="Rectangle 6">
                <a:extLst>
                  <a:ext uri="{FF2B5EF4-FFF2-40B4-BE49-F238E27FC236}">
                    <a16:creationId xmlns:a16="http://schemas.microsoft.com/office/drawing/2014/main" id="{8F44A9AC-7AB7-433B-9F3F-50455F52F3E9}"/>
                  </a:ext>
                </a:extLst>
              </p:cNvPr>
              <p:cNvSpPr>
                <a:spLocks noRot="1" noChangeAspect="1" noMove="1" noResize="1" noEditPoints="1" noAdjustHandles="1" noChangeArrowheads="1" noChangeShapeType="1" noTextEdit="1"/>
              </p:cNvSpPr>
              <p:nvPr/>
            </p:nvSpPr>
            <p:spPr>
              <a:xfrm>
                <a:off x="790335" y="2321129"/>
                <a:ext cx="11582287" cy="508857"/>
              </a:xfrm>
              <a:prstGeom prst="rect">
                <a:avLst/>
              </a:prstGeom>
              <a:blipFill>
                <a:blip r:embed="rId6"/>
                <a:stretch>
                  <a:fillRect l="-842"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7504346-0B89-4091-B7A0-70054090B79F}"/>
                  </a:ext>
                </a:extLst>
              </p:cNvPr>
              <p:cNvSpPr/>
              <p:nvPr/>
            </p:nvSpPr>
            <p:spPr>
              <a:xfrm>
                <a:off x="790335" y="1697863"/>
                <a:ext cx="6496650" cy="508857"/>
              </a:xfrm>
              <a:prstGeom prst="rect">
                <a:avLst/>
              </a:prstGeom>
            </p:spPr>
            <p:txBody>
              <a:bodyPr wrap="none">
                <a:spAutoFit/>
              </a:bodyPr>
              <a:lstStyle/>
              <a:p>
                <a:r>
                  <a:rPr lang="vi-VN" sz="2400"/>
                  <a:t>a) Cặp vectơ chỉ phương của mặt phẳng là</a:t>
                </a:r>
                <a:r>
                  <a:rPr lang="en-US"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𝐵</m:t>
                        </m:r>
                      </m:e>
                    </m:acc>
                  </m:oMath>
                </a14:m>
                <a:r>
                  <a:rPr lang="en-US" sz="2400"/>
                  <a:t>,</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𝐶</m:t>
                        </m:r>
                      </m:e>
                    </m:acc>
                  </m:oMath>
                </a14:m>
                <a:r>
                  <a:rPr lang="vi-VN" sz="2400"/>
                  <a:t>.</a:t>
                </a:r>
              </a:p>
            </p:txBody>
          </p:sp>
        </mc:Choice>
        <mc:Fallback xmlns="">
          <p:sp>
            <p:nvSpPr>
              <p:cNvPr id="8" name="Rectangle 7">
                <a:extLst>
                  <a:ext uri="{FF2B5EF4-FFF2-40B4-BE49-F238E27FC236}">
                    <a16:creationId xmlns:a16="http://schemas.microsoft.com/office/drawing/2014/main" id="{C7504346-0B89-4091-B7A0-70054090B79F}"/>
                  </a:ext>
                </a:extLst>
              </p:cNvPr>
              <p:cNvSpPr>
                <a:spLocks noRot="1" noChangeAspect="1" noMove="1" noResize="1" noEditPoints="1" noAdjustHandles="1" noChangeArrowheads="1" noChangeShapeType="1" noTextEdit="1"/>
              </p:cNvSpPr>
              <p:nvPr/>
            </p:nvSpPr>
            <p:spPr>
              <a:xfrm>
                <a:off x="790335" y="1697863"/>
                <a:ext cx="6496650" cy="508857"/>
              </a:xfrm>
              <a:prstGeom prst="rect">
                <a:avLst/>
              </a:prstGeom>
              <a:blipFill>
                <a:blip r:embed="rId7"/>
                <a:stretch>
                  <a:fillRect l="-1502" r="-563" b="-27711"/>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AB40FA5-8C88-4ECD-B367-5A5B0EDBF0AD}"/>
              </a:ext>
            </a:extLst>
          </p:cNvPr>
          <p:cNvGrpSpPr/>
          <p:nvPr/>
        </p:nvGrpSpPr>
        <p:grpSpPr>
          <a:xfrm>
            <a:off x="904178" y="3223581"/>
            <a:ext cx="11227714" cy="2144711"/>
            <a:chOff x="909345" y="2458308"/>
            <a:chExt cx="11227714" cy="2144711"/>
          </a:xfrm>
        </p:grpSpPr>
        <p:grpSp>
          <p:nvGrpSpPr>
            <p:cNvPr id="10" name="Group 9">
              <a:extLst>
                <a:ext uri="{FF2B5EF4-FFF2-40B4-BE49-F238E27FC236}">
                  <a16:creationId xmlns:a16="http://schemas.microsoft.com/office/drawing/2014/main" id="{5610B9E4-8B77-41FE-A062-D634F323B490}"/>
                </a:ext>
              </a:extLst>
            </p:cNvPr>
            <p:cNvGrpSpPr/>
            <p:nvPr/>
          </p:nvGrpSpPr>
          <p:grpSpPr>
            <a:xfrm>
              <a:off x="909345" y="2458308"/>
              <a:ext cx="11227714" cy="2144711"/>
              <a:chOff x="1411109" y="3634091"/>
              <a:chExt cx="6555741" cy="2808985"/>
            </a:xfrm>
          </p:grpSpPr>
          <p:sp>
            <p:nvSpPr>
              <p:cNvPr id="11" name="Rounded Rectangle 16">
                <a:extLst>
                  <a:ext uri="{FF2B5EF4-FFF2-40B4-BE49-F238E27FC236}">
                    <a16:creationId xmlns:a16="http://schemas.microsoft.com/office/drawing/2014/main" id="{F792FB1E-EDE9-48F2-9EF6-72F445E44790}"/>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Rectangle: Rounded Corners 11">
                <a:extLst>
                  <a:ext uri="{FF2B5EF4-FFF2-40B4-BE49-F238E27FC236}">
                    <a16:creationId xmlns:a16="http://schemas.microsoft.com/office/drawing/2014/main" id="{105DE25D-1FD4-40D6-891A-FE0C884D543E}"/>
                  </a:ext>
                </a:extLst>
              </p:cNvPr>
              <p:cNvSpPr/>
              <p:nvPr/>
            </p:nvSpPr>
            <p:spPr>
              <a:xfrm>
                <a:off x="1411109" y="3636371"/>
                <a:ext cx="6555741" cy="2806705"/>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A065F3B-0424-4CEE-A54D-700B10972A60}"/>
                    </a:ext>
                  </a:extLst>
                </p:cNvPr>
                <p:cNvSpPr/>
                <p:nvPr/>
              </p:nvSpPr>
              <p:spPr>
                <a:xfrm>
                  <a:off x="993535" y="2487755"/>
                  <a:ext cx="11059334" cy="2033377"/>
                </a:xfrm>
                <a:prstGeom prst="rect">
                  <a:avLst/>
                </a:prstGeom>
              </p:spPr>
              <p:txBody>
                <a:bodyPr wrap="square">
                  <a:spAutoFit/>
                </a:bodyPr>
                <a:lstStyle/>
                <a:p>
                  <a:r>
                    <a:rPr lang="vi-VN" sz="2400"/>
                    <a:t>Trong không gian O</a:t>
                  </a:r>
                  <a:r>
                    <a:rPr lang="vi-VN" sz="2400" i="1"/>
                    <a:t>xyz</a:t>
                  </a:r>
                  <a:r>
                    <a:rPr lang="vi-VN" sz="2400"/>
                    <a:t>, bài toán viết phương trình mặt phẳng đi qua ba điểm không thẳng hàng </a:t>
                  </a:r>
                  <a:r>
                    <a:rPr lang="vi-VN" sz="2400" i="1"/>
                    <a:t>A, B, C </a:t>
                  </a:r>
                  <a:r>
                    <a:rPr lang="vi-VN" sz="2400"/>
                    <a:t>có thể thực hiện theo các bước sau: </a:t>
                  </a:r>
                  <a:endParaRPr lang="en-US" sz="2400"/>
                </a:p>
                <a:p>
                  <a:pPr marL="342900" indent="-342900">
                    <a:buFont typeface="Wingdings" panose="05000000000000000000" pitchFamily="2" charset="2"/>
                    <a:buChar char="v"/>
                  </a:pPr>
                  <a:r>
                    <a:rPr lang="vi-VN" sz="2400" b="1">
                      <a:solidFill>
                        <a:srgbClr val="FF0000"/>
                      </a:solidFill>
                    </a:rPr>
                    <a:t>Tìm cặp vectơ chỉ phương</a:t>
                  </a:r>
                  <a:r>
                    <a:rPr lang="vi-VN" sz="2400">
                      <a:solidFill>
                        <a:srgbClr val="FF0000"/>
                      </a:solidFill>
                    </a:rPr>
                    <a:t>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vi-VN" sz="2400" i="1">
                              <a:solidFill>
                                <a:srgbClr val="FF0000"/>
                              </a:solidFill>
                              <a:latin typeface="Cambria Math" panose="02040503050406030204" pitchFamily="18" charset="0"/>
                            </a:rPr>
                            <m:t>𝐴</m:t>
                          </m:r>
                          <m:r>
                            <a:rPr lang="en-US" sz="2400" i="1">
                              <a:solidFill>
                                <a:srgbClr val="FF0000"/>
                              </a:solidFill>
                              <a:latin typeface="Cambria Math" panose="02040503050406030204" pitchFamily="18" charset="0"/>
                            </a:rPr>
                            <m:t>𝐵</m:t>
                          </m:r>
                        </m:e>
                      </m:acc>
                    </m:oMath>
                  </a14:m>
                  <a:r>
                    <a:rPr lang="en-US" sz="2400">
                      <a:solidFill>
                        <a:srgbClr val="FF0000"/>
                      </a:solidFill>
                    </a:rPr>
                    <a:t>,</a:t>
                  </a:r>
                  <a:r>
                    <a:rPr lang="vi-VN" sz="2400">
                      <a:solidFill>
                        <a:srgbClr val="FF0000"/>
                      </a:solidFill>
                    </a:rPr>
                    <a:t>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vi-VN" sz="2400" i="1">
                              <a:solidFill>
                                <a:srgbClr val="FF0000"/>
                              </a:solidFill>
                              <a:latin typeface="Cambria Math" panose="02040503050406030204" pitchFamily="18" charset="0"/>
                            </a:rPr>
                            <m:t>𝐴</m:t>
                          </m:r>
                          <m:r>
                            <a:rPr lang="en-US" sz="2400" i="1">
                              <a:solidFill>
                                <a:srgbClr val="FF0000"/>
                              </a:solidFill>
                              <a:latin typeface="Cambria Math" panose="02040503050406030204" pitchFamily="18" charset="0"/>
                            </a:rPr>
                            <m:t>𝐶</m:t>
                          </m:r>
                        </m:e>
                      </m:acc>
                    </m:oMath>
                  </a14:m>
                  <a:r>
                    <a:rPr lang="vi-VN" sz="2400">
                      <a:solidFill>
                        <a:srgbClr val="FF0000"/>
                      </a:solidFill>
                    </a:rPr>
                    <a:t>. </a:t>
                  </a:r>
                  <a:endParaRPr lang="en-US" sz="2400">
                    <a:solidFill>
                      <a:srgbClr val="FF0000"/>
                    </a:solidFill>
                  </a:endParaRPr>
                </a:p>
                <a:p>
                  <a:pPr marL="342900" indent="-342900">
                    <a:buFont typeface="Wingdings" panose="05000000000000000000" pitchFamily="2" charset="2"/>
                    <a:buChar char="v"/>
                  </a:pPr>
                  <a:r>
                    <a:rPr lang="vi-VN" sz="2400" b="1">
                      <a:solidFill>
                        <a:srgbClr val="FF0000"/>
                      </a:solidFill>
                    </a:rPr>
                    <a:t>Tìm vectơ pháp tuyển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𝑛</m:t>
                          </m:r>
                        </m:e>
                      </m:acc>
                    </m:oMath>
                  </a14:m>
                  <a:r>
                    <a:rPr lang="vi-VN" sz="2400">
                      <a:solidFill>
                        <a:srgbClr val="FF0000"/>
                      </a:solidFill>
                    </a:rPr>
                    <a:t> =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vi-VN" sz="2400" i="1">
                              <a:solidFill>
                                <a:srgbClr val="FF0000"/>
                              </a:solidFill>
                              <a:latin typeface="Cambria Math" panose="02040503050406030204" pitchFamily="18" charset="0"/>
                            </a:rPr>
                            <m:t>𝐴</m:t>
                          </m:r>
                          <m:r>
                            <a:rPr lang="en-US" sz="2400" i="1">
                              <a:solidFill>
                                <a:srgbClr val="FF0000"/>
                              </a:solidFill>
                              <a:latin typeface="Cambria Math" panose="02040503050406030204" pitchFamily="18" charset="0"/>
                            </a:rPr>
                            <m:t>𝐵</m:t>
                          </m:r>
                        </m:e>
                      </m:acc>
                    </m:oMath>
                  </a14:m>
                  <a:r>
                    <a:rPr lang="en-US" sz="2400">
                      <a:solidFill>
                        <a:srgbClr val="FF0000"/>
                      </a:solidFill>
                    </a:rPr>
                    <a:t>,</a:t>
                  </a:r>
                  <a:r>
                    <a:rPr lang="vi-VN" sz="2400">
                      <a:solidFill>
                        <a:srgbClr val="FF0000"/>
                      </a:solidFill>
                    </a:rPr>
                    <a:t>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vi-VN" sz="2400" i="1">
                              <a:solidFill>
                                <a:srgbClr val="FF0000"/>
                              </a:solidFill>
                              <a:latin typeface="Cambria Math" panose="02040503050406030204" pitchFamily="18" charset="0"/>
                            </a:rPr>
                            <m:t>𝐴</m:t>
                          </m:r>
                          <m:r>
                            <a:rPr lang="en-US" sz="2400" i="1">
                              <a:solidFill>
                                <a:srgbClr val="FF0000"/>
                              </a:solidFill>
                              <a:latin typeface="Cambria Math" panose="02040503050406030204" pitchFamily="18" charset="0"/>
                            </a:rPr>
                            <m:t>𝐶</m:t>
                          </m:r>
                        </m:e>
                      </m:acc>
                    </m:oMath>
                  </a14:m>
                  <a:r>
                    <a:rPr lang="vi-VN" sz="2400">
                      <a:solidFill>
                        <a:srgbClr val="FF0000"/>
                      </a:solidFill>
                    </a:rPr>
                    <a:t>]. </a:t>
                  </a:r>
                  <a:endParaRPr lang="en-US" sz="2400">
                    <a:solidFill>
                      <a:srgbClr val="FF0000"/>
                    </a:solidFill>
                  </a:endParaRPr>
                </a:p>
                <a:p>
                  <a:pPr marL="342900" indent="-342900">
                    <a:buFont typeface="Wingdings" panose="05000000000000000000" pitchFamily="2" charset="2"/>
                    <a:buChar char="v"/>
                  </a:pPr>
                  <a:r>
                    <a:rPr lang="vi-VN" sz="2400" b="1">
                      <a:solidFill>
                        <a:srgbClr val="FF0000"/>
                      </a:solidFill>
                    </a:rPr>
                    <a:t>Lập phương trình tổng quát của mặt phẳng đi qua </a:t>
                  </a:r>
                  <a:r>
                    <a:rPr lang="vi-VN" sz="2400" i="1">
                      <a:solidFill>
                        <a:srgbClr val="FF0000"/>
                      </a:solidFill>
                    </a:rPr>
                    <a:t>A</a:t>
                  </a:r>
                  <a:r>
                    <a:rPr lang="vi-VN" sz="2400">
                      <a:solidFill>
                        <a:srgbClr val="FF0000"/>
                      </a:solidFill>
                    </a:rPr>
                    <a:t> </a:t>
                  </a:r>
                  <a:r>
                    <a:rPr lang="vi-VN" sz="2400" b="1">
                      <a:solidFill>
                        <a:srgbClr val="FF0000"/>
                      </a:solidFill>
                    </a:rPr>
                    <a:t>và biết vectơ pháp tuyến </a:t>
                  </a:r>
                  <a14:m>
                    <m:oMath xmlns:m="http://schemas.openxmlformats.org/officeDocument/2006/math">
                      <m:acc>
                        <m:accPr>
                          <m:chr m:val="⃗"/>
                          <m:ctrlPr>
                            <a:rPr lang="vi-VN"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𝑛</m:t>
                          </m:r>
                        </m:e>
                      </m:acc>
                    </m:oMath>
                  </a14:m>
                  <a:r>
                    <a:rPr lang="vi-VN" sz="2400">
                      <a:solidFill>
                        <a:srgbClr val="FF0000"/>
                      </a:solidFill>
                    </a:rPr>
                    <a:t> </a:t>
                  </a:r>
                  <a:endParaRPr lang="en-US" sz="2400">
                    <a:solidFill>
                      <a:srgbClr val="FF0000"/>
                    </a:solidFill>
                  </a:endParaRPr>
                </a:p>
              </p:txBody>
            </p:sp>
          </mc:Choice>
          <mc:Fallback xmlns="">
            <p:sp>
              <p:nvSpPr>
                <p:cNvPr id="9" name="Rectangle 8">
                  <a:extLst>
                    <a:ext uri="{FF2B5EF4-FFF2-40B4-BE49-F238E27FC236}">
                      <a16:creationId xmlns:a16="http://schemas.microsoft.com/office/drawing/2014/main" id="{CA065F3B-0424-4CEE-A54D-700B10972A60}"/>
                    </a:ext>
                  </a:extLst>
                </p:cNvPr>
                <p:cNvSpPr>
                  <a:spLocks noRot="1" noChangeAspect="1" noMove="1" noResize="1" noEditPoints="1" noAdjustHandles="1" noChangeArrowheads="1" noChangeShapeType="1" noTextEdit="1"/>
                </p:cNvSpPr>
                <p:nvPr/>
              </p:nvSpPr>
              <p:spPr>
                <a:xfrm>
                  <a:off x="993535" y="2487755"/>
                  <a:ext cx="11059334" cy="2033377"/>
                </a:xfrm>
                <a:prstGeom prst="rect">
                  <a:avLst/>
                </a:prstGeom>
                <a:blipFill>
                  <a:blip r:embed="rId8"/>
                  <a:stretch>
                    <a:fillRect l="-827" t="-2402" b="-6306"/>
                  </a:stretch>
                </a:blipFill>
              </p:spPr>
              <p:txBody>
                <a:bodyPr/>
                <a:lstStyle/>
                <a:p>
                  <a:r>
                    <a:rPr lang="en-US">
                      <a:noFill/>
                    </a:rPr>
                    <a:t> </a:t>
                  </a:r>
                </a:p>
              </p:txBody>
            </p:sp>
          </mc:Fallback>
        </mc:AlternateContent>
      </p:grpSp>
    </p:spTree>
    <p:extLst>
      <p:ext uri="{BB962C8B-B14F-4D97-AF65-F5344CB8AC3E}">
        <p14:creationId xmlns:p14="http://schemas.microsoft.com/office/powerpoint/2010/main" val="4072543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5AF250E-22C6-48FF-9D29-2B7D88254AEC}"/>
              </a:ext>
            </a:extLst>
          </p:cNvPr>
          <p:cNvPicPr>
            <a:picLocks noChangeAspect="1"/>
          </p:cNvPicPr>
          <p:nvPr/>
        </p:nvPicPr>
        <p:blipFill>
          <a:blip r:embed="rId4"/>
          <a:stretch>
            <a:fillRect/>
          </a:stretch>
        </p:blipFill>
        <p:spPr>
          <a:xfrm>
            <a:off x="8682815" y="4067844"/>
            <a:ext cx="3428121" cy="2790155"/>
          </a:xfrm>
          <a:prstGeom prst="rect">
            <a:avLst/>
          </a:prstGeom>
        </p:spPr>
      </p:pic>
      <p:grpSp>
        <p:nvGrpSpPr>
          <p:cNvPr id="9" name="Group 8">
            <a:extLst>
              <a:ext uri="{FF2B5EF4-FFF2-40B4-BE49-F238E27FC236}">
                <a16:creationId xmlns:a16="http://schemas.microsoft.com/office/drawing/2014/main" id="{87D86CCC-6284-479B-9517-207C4AC227FF}"/>
              </a:ext>
            </a:extLst>
          </p:cNvPr>
          <p:cNvGrpSpPr/>
          <p:nvPr/>
        </p:nvGrpSpPr>
        <p:grpSpPr>
          <a:xfrm>
            <a:off x="-29028" y="37612"/>
            <a:ext cx="12180496" cy="1210193"/>
            <a:chOff x="-58056" y="271555"/>
            <a:chExt cx="12180496" cy="1210193"/>
          </a:xfrm>
        </p:grpSpPr>
        <p:grpSp>
          <p:nvGrpSpPr>
            <p:cNvPr id="2" name="Group 1">
              <a:extLst>
                <a:ext uri="{FF2B5EF4-FFF2-40B4-BE49-F238E27FC236}">
                  <a16:creationId xmlns:a16="http://schemas.microsoft.com/office/drawing/2014/main" id="{508C10FD-A8E2-4124-928A-2EFAB5A8AE91}"/>
                </a:ext>
              </a:extLst>
            </p:cNvPr>
            <p:cNvGrpSpPr/>
            <p:nvPr/>
          </p:nvGrpSpPr>
          <p:grpSpPr>
            <a:xfrm>
              <a:off x="894726" y="271555"/>
              <a:ext cx="11227714" cy="1210193"/>
              <a:chOff x="913641" y="5014324"/>
              <a:chExt cx="11227714" cy="1210193"/>
            </a:xfrm>
          </p:grpSpPr>
          <p:sp>
            <p:nvSpPr>
              <p:cNvPr id="3" name="Rectangle: Rounded Corners 2">
                <a:extLst>
                  <a:ext uri="{FF2B5EF4-FFF2-40B4-BE49-F238E27FC236}">
                    <a16:creationId xmlns:a16="http://schemas.microsoft.com/office/drawing/2014/main" id="{8DF4AE9C-79AE-4DD0-84BB-DF04275AA06C}"/>
                  </a:ext>
                </a:extLst>
              </p:cNvPr>
              <p:cNvSpPr/>
              <p:nvPr/>
            </p:nvSpPr>
            <p:spPr>
              <a:xfrm>
                <a:off x="913641" y="5014324"/>
                <a:ext cx="11227714" cy="1210193"/>
              </a:xfrm>
              <a:prstGeom prst="roundRect">
                <a:avLst>
                  <a:gd name="adj" fmla="val 540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8ABF4F-8315-421F-88E8-312A1EAFB6E8}"/>
                  </a:ext>
                </a:extLst>
              </p:cNvPr>
              <p:cNvSpPr/>
              <p:nvPr/>
            </p:nvSpPr>
            <p:spPr>
              <a:xfrm>
                <a:off x="1293168" y="5024188"/>
                <a:ext cx="10269765" cy="1200329"/>
              </a:xfrm>
              <a:prstGeom prst="rect">
                <a:avLst/>
              </a:prstGeom>
            </p:spPr>
            <p:txBody>
              <a:bodyPr wrap="square">
                <a:spAutoFit/>
              </a:bodyPr>
              <a:lstStyle/>
              <a:p>
                <a:r>
                  <a:rPr lang="vi-VN" sz="2400"/>
                  <a:t>Trong không gian O</a:t>
                </a:r>
                <a:r>
                  <a:rPr lang="vi-VN" sz="2400" i="1"/>
                  <a:t>xyz</a:t>
                </a:r>
                <a:r>
                  <a:rPr lang="vi-VN" sz="2400"/>
                  <a:t>, cho ba điểm </a:t>
                </a:r>
                <a:r>
                  <a:rPr lang="vi-VN" sz="2400" i="1"/>
                  <a:t>A</a:t>
                </a:r>
                <a:r>
                  <a:rPr lang="vi-VN" sz="2400"/>
                  <a:t>(2; 1; -1), </a:t>
                </a:r>
                <a:r>
                  <a:rPr lang="vi-VN" sz="2400" i="1"/>
                  <a:t>B</a:t>
                </a:r>
                <a:r>
                  <a:rPr lang="vi-VN" sz="2400"/>
                  <a:t>(3; 2; 1), </a:t>
                </a:r>
                <a:r>
                  <a:rPr lang="vi-VN" sz="2400" i="1"/>
                  <a:t>C</a:t>
                </a:r>
                <a:r>
                  <a:rPr lang="vi-VN" sz="2400"/>
                  <a:t>(3; 1; 4).</a:t>
                </a:r>
              </a:p>
              <a:p>
                <a:pPr marL="457200" indent="-457200">
                  <a:buAutoNum type="alphaLcPeriod"/>
                </a:pPr>
                <a:r>
                  <a:rPr lang="vi-VN" sz="2400"/>
                  <a:t>Chứng minh rằng ba điểm </a:t>
                </a:r>
                <a:r>
                  <a:rPr lang="vi-VN" sz="2400" i="1"/>
                  <a:t>A, B, C </a:t>
                </a:r>
                <a:r>
                  <a:rPr lang="vi-VN" sz="2400"/>
                  <a:t>không thẳng hàng.</a:t>
                </a:r>
                <a:r>
                  <a:rPr lang="en-US" sz="2400"/>
                  <a:t> </a:t>
                </a:r>
              </a:p>
              <a:p>
                <a:pPr marL="457200" indent="-457200">
                  <a:buAutoNum type="alphaLcPeriod"/>
                </a:pPr>
                <a:r>
                  <a:rPr lang="vi-VN" sz="2400"/>
                  <a:t>Viết phương trình mặt phẳng (</a:t>
                </a:r>
                <a:r>
                  <a:rPr lang="vi-VN" sz="2400" i="1"/>
                  <a:t>ABC</a:t>
                </a:r>
                <a:r>
                  <a:rPr lang="vi-VN" sz="2400"/>
                  <a:t>).</a:t>
                </a:r>
                <a:endParaRPr lang="en-US" sz="2400"/>
              </a:p>
            </p:txBody>
          </p:sp>
        </p:grpSp>
        <p:pic>
          <p:nvPicPr>
            <p:cNvPr id="5" name="Picture 4">
              <a:extLst>
                <a:ext uri="{FF2B5EF4-FFF2-40B4-BE49-F238E27FC236}">
                  <a16:creationId xmlns:a16="http://schemas.microsoft.com/office/drawing/2014/main" id="{1B69CF17-1973-4899-8976-EEA5A57FFC07}"/>
                </a:ext>
              </a:extLst>
            </p:cNvPr>
            <p:cNvPicPr>
              <a:picLocks noChangeAspect="1"/>
            </p:cNvPicPr>
            <p:nvPr/>
          </p:nvPicPr>
          <p:blipFill>
            <a:blip r:embed="rId5"/>
            <a:stretch>
              <a:fillRect/>
            </a:stretch>
          </p:blipFill>
          <p:spPr>
            <a:xfrm>
              <a:off x="-58056" y="281419"/>
              <a:ext cx="1146628" cy="1160612"/>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617B5A0-526C-4A02-BFDF-938BC8BF676B}"/>
                  </a:ext>
                </a:extLst>
              </p:cNvPr>
              <p:cNvSpPr/>
              <p:nvPr/>
            </p:nvSpPr>
            <p:spPr>
              <a:xfrm>
                <a:off x="1303281" y="1247805"/>
                <a:ext cx="8903591" cy="508857"/>
              </a:xfrm>
              <a:prstGeom prst="rect">
                <a:avLst/>
              </a:prstGeom>
            </p:spPr>
            <p:txBody>
              <a:bodyPr wrap="none">
                <a:spAutoFit/>
              </a:bodyPr>
              <a:lstStyle/>
              <a:p>
                <a:r>
                  <a:rPr lang="en-US" sz="2400"/>
                  <a:t>a</a:t>
                </a:r>
                <a:r>
                  <a:rPr lang="en-US" sz="2400" i="1"/>
                  <a:t>. </a:t>
                </a:r>
                <a:r>
                  <a:rPr lang="vi-VN" sz="2400" i="1"/>
                  <a:t>A, B, C </a:t>
                </a:r>
                <a:r>
                  <a:rPr lang="vi-VN" sz="2400"/>
                  <a:t>không thẳng hàng </a:t>
                </a:r>
                <a:r>
                  <a:rPr lang="en-US" sz="2400"/>
                  <a:t>v</a:t>
                </a:r>
                <a:r>
                  <a:rPr lang="vi-VN" sz="2400"/>
                  <a:t>ì hai vectơ </a:t>
                </a:r>
                <a14:m>
                  <m:oMath xmlns:m="http://schemas.openxmlformats.org/officeDocument/2006/math">
                    <m:acc>
                      <m:accPr>
                        <m:chr m:val="⃗"/>
                        <m:ctrlPr>
                          <a:rPr lang="vi-VN" sz="2400" i="1" smtClean="0">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𝐵</m:t>
                        </m:r>
                      </m:e>
                    </m:acc>
                  </m:oMath>
                </a14:m>
                <a:r>
                  <a:rPr lang="en-US" sz="2400">
                    <a:solidFill>
                      <a:schemeClr val="tx1"/>
                    </a:solidFill>
                  </a:rPr>
                  <a:t>,</a:t>
                </a:r>
                <a:r>
                  <a:rPr lang="vi-VN" sz="2400">
                    <a:solidFill>
                      <a:schemeClr val="tx1"/>
                    </a:solidFill>
                  </a:rPr>
                  <a:t> </a:t>
                </a:r>
                <a14:m>
                  <m:oMath xmlns:m="http://schemas.openxmlformats.org/officeDocument/2006/math">
                    <m:acc>
                      <m:accPr>
                        <m:chr m:val="⃗"/>
                        <m:ctrlPr>
                          <a:rPr lang="vi-VN"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𝐶</m:t>
                        </m:r>
                      </m:e>
                    </m:acc>
                  </m:oMath>
                </a14:m>
                <a:r>
                  <a:rPr lang="vi-VN" sz="2400">
                    <a:solidFill>
                      <a:schemeClr val="tx1"/>
                    </a:solidFill>
                  </a:rPr>
                  <a:t> </a:t>
                </a:r>
                <a:r>
                  <a:rPr lang="vi-VN" sz="2400"/>
                  <a:t>không cùng phương.</a:t>
                </a:r>
                <a:r>
                  <a:rPr lang="en-US" sz="2400"/>
                  <a:t> </a:t>
                </a:r>
              </a:p>
            </p:txBody>
          </p:sp>
        </mc:Choice>
        <mc:Fallback xmlns="">
          <p:sp>
            <p:nvSpPr>
              <p:cNvPr id="6" name="Rectangle 5">
                <a:extLst>
                  <a:ext uri="{FF2B5EF4-FFF2-40B4-BE49-F238E27FC236}">
                    <a16:creationId xmlns:a16="http://schemas.microsoft.com/office/drawing/2014/main" id="{F617B5A0-526C-4A02-BFDF-938BC8BF676B}"/>
                  </a:ext>
                </a:extLst>
              </p:cNvPr>
              <p:cNvSpPr>
                <a:spLocks noRot="1" noChangeAspect="1" noMove="1" noResize="1" noEditPoints="1" noAdjustHandles="1" noChangeArrowheads="1" noChangeShapeType="1" noTextEdit="1"/>
              </p:cNvSpPr>
              <p:nvPr/>
            </p:nvSpPr>
            <p:spPr>
              <a:xfrm>
                <a:off x="1303281" y="1247805"/>
                <a:ext cx="8903591" cy="508857"/>
              </a:xfrm>
              <a:prstGeom prst="rect">
                <a:avLst/>
              </a:prstGeom>
              <a:blipFill>
                <a:blip r:embed="rId6"/>
                <a:stretch>
                  <a:fillRect l="-1096"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D424597-D0E0-4690-B076-A42FF5D1C3E9}"/>
                  </a:ext>
                </a:extLst>
              </p:cNvPr>
              <p:cNvSpPr/>
              <p:nvPr/>
            </p:nvSpPr>
            <p:spPr>
              <a:xfrm>
                <a:off x="1311107" y="1685263"/>
                <a:ext cx="10164770" cy="878189"/>
              </a:xfrm>
              <a:prstGeom prst="rect">
                <a:avLst/>
              </a:prstGeom>
            </p:spPr>
            <p:txBody>
              <a:bodyPr wrap="none">
                <a:spAutoFit/>
              </a:bodyPr>
              <a:lstStyle/>
              <a:p>
                <a:r>
                  <a:rPr lang="en-US" sz="2400"/>
                  <a:t>b. M</a:t>
                </a:r>
                <a:r>
                  <a:rPr lang="vi-VN" sz="2400"/>
                  <a:t>ặt phẳng (</a:t>
                </a:r>
                <a:r>
                  <a:rPr lang="vi-VN" sz="2400" i="1"/>
                  <a:t>ABC</a:t>
                </a:r>
                <a:r>
                  <a:rPr lang="vi-VN" sz="2400"/>
                  <a:t>)</a:t>
                </a:r>
                <a:r>
                  <a:rPr lang="en-US" sz="2400"/>
                  <a:t> qua </a:t>
                </a:r>
                <a:r>
                  <a:rPr lang="vi-VN" sz="2400" i="1"/>
                  <a:t>A</a:t>
                </a:r>
                <a:r>
                  <a:rPr lang="vi-VN" sz="2400"/>
                  <a:t>(2; 1; -1),</a:t>
                </a:r>
                <a:r>
                  <a:rPr lang="en-US" sz="2400"/>
                  <a:t> vect</a:t>
                </a:r>
                <a:r>
                  <a:rPr lang="vi-VN" sz="2400"/>
                  <a:t>ơ</a:t>
                </a:r>
                <a:r>
                  <a:rPr lang="en-US" sz="2400"/>
                  <a:t> pháp tuyến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𝐵</m:t>
                        </m:r>
                      </m:e>
                    </m:acc>
                  </m:oMath>
                </a14:m>
                <a:r>
                  <a:rPr lang="en-US" sz="2400"/>
                  <a:t>,</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en-US" sz="2400" i="1">
                            <a:latin typeface="Cambria Math" panose="02040503050406030204" pitchFamily="18" charset="0"/>
                          </a:rPr>
                          <m:t>𝐶</m:t>
                        </m:r>
                      </m:e>
                    </m:acc>
                  </m:oMath>
                </a14:m>
                <a:r>
                  <a:rPr lang="vi-VN" sz="2400"/>
                  <a:t>]</a:t>
                </a:r>
                <a:r>
                  <a:rPr lang="en-US" sz="2400"/>
                  <a:t> = (5; -3; -1) </a:t>
                </a:r>
              </a:p>
              <a:p>
                <a:r>
                  <a:rPr lang="en-US" sz="2400"/>
                  <a:t>    có phương trình  </a:t>
                </a:r>
              </a:p>
            </p:txBody>
          </p:sp>
        </mc:Choice>
        <mc:Fallback xmlns="">
          <p:sp>
            <p:nvSpPr>
              <p:cNvPr id="7" name="Rectangle 6">
                <a:extLst>
                  <a:ext uri="{FF2B5EF4-FFF2-40B4-BE49-F238E27FC236}">
                    <a16:creationId xmlns:a16="http://schemas.microsoft.com/office/drawing/2014/main" id="{8D424597-D0E0-4690-B076-A42FF5D1C3E9}"/>
                  </a:ext>
                </a:extLst>
              </p:cNvPr>
              <p:cNvSpPr>
                <a:spLocks noRot="1" noChangeAspect="1" noMove="1" noResize="1" noEditPoints="1" noAdjustHandles="1" noChangeArrowheads="1" noChangeShapeType="1" noTextEdit="1"/>
              </p:cNvSpPr>
              <p:nvPr/>
            </p:nvSpPr>
            <p:spPr>
              <a:xfrm>
                <a:off x="1311107" y="1685263"/>
                <a:ext cx="10164770" cy="878189"/>
              </a:xfrm>
              <a:prstGeom prst="rect">
                <a:avLst/>
              </a:prstGeom>
              <a:blipFill>
                <a:blip r:embed="rId7"/>
                <a:stretch>
                  <a:fillRect l="-899" b="-14483"/>
                </a:stretch>
              </a:blipFill>
            </p:spPr>
            <p:txBody>
              <a:bodyPr/>
              <a:lstStyle/>
              <a:p>
                <a:r>
                  <a:rPr lang="en-US">
                    <a:noFill/>
                  </a:rPr>
                  <a:t> </a:t>
                </a:r>
              </a:p>
            </p:txBody>
          </p:sp>
        </mc:Fallback>
      </mc:AlternateContent>
      <p:graphicFrame>
        <p:nvGraphicFramePr>
          <p:cNvPr id="10" name="Object 9">
            <a:extLst>
              <a:ext uri="{FF2B5EF4-FFF2-40B4-BE49-F238E27FC236}">
                <a16:creationId xmlns:a16="http://schemas.microsoft.com/office/drawing/2014/main" id="{27D36744-3E8F-4B83-B03D-192E3B1B7E84}"/>
              </a:ext>
            </a:extLst>
          </p:cNvPr>
          <p:cNvGraphicFramePr>
            <a:graphicFrameLocks noChangeAspect="1"/>
          </p:cNvGraphicFramePr>
          <p:nvPr>
            <p:extLst>
              <p:ext uri="{D42A27DB-BD31-4B8C-83A1-F6EECF244321}">
                <p14:modId xmlns:p14="http://schemas.microsoft.com/office/powerpoint/2010/main" val="3323443363"/>
              </p:ext>
            </p:extLst>
          </p:nvPr>
        </p:nvGraphicFramePr>
        <p:xfrm>
          <a:off x="3670445" y="2113068"/>
          <a:ext cx="6360418" cy="494974"/>
        </p:xfrm>
        <a:graphic>
          <a:graphicData uri="http://schemas.openxmlformats.org/presentationml/2006/ole">
            <mc:AlternateContent xmlns:mc="http://schemas.openxmlformats.org/markup-compatibility/2006">
              <mc:Choice xmlns:v="urn:schemas-microsoft-com:vml" Requires="v">
                <p:oleObj spid="_x0000_s12348" name="Equation" r:id="rId8" imgW="3263760" imgH="253800" progId="Equation.DSMT4">
                  <p:embed/>
                </p:oleObj>
              </mc:Choice>
              <mc:Fallback>
                <p:oleObj name="Equation" r:id="rId8" imgW="3263760" imgH="253800" progId="Equation.DSMT4">
                  <p:embed/>
                  <p:pic>
                    <p:nvPicPr>
                      <p:cNvPr id="0" name=""/>
                      <p:cNvPicPr/>
                      <p:nvPr/>
                    </p:nvPicPr>
                    <p:blipFill>
                      <a:blip r:embed="rId9"/>
                      <a:stretch>
                        <a:fillRect/>
                      </a:stretch>
                    </p:blipFill>
                    <p:spPr>
                      <a:xfrm>
                        <a:off x="3670445" y="2113068"/>
                        <a:ext cx="6360418" cy="494974"/>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id="{03FE7F0D-B038-4F9E-9165-8D7EAE333316}"/>
              </a:ext>
            </a:extLst>
          </p:cNvPr>
          <p:cNvGrpSpPr/>
          <p:nvPr/>
        </p:nvGrpSpPr>
        <p:grpSpPr>
          <a:xfrm>
            <a:off x="148647" y="2623201"/>
            <a:ext cx="12002821" cy="1469480"/>
            <a:chOff x="189179" y="3159794"/>
            <a:chExt cx="12002821" cy="1469480"/>
          </a:xfrm>
        </p:grpSpPr>
        <p:grpSp>
          <p:nvGrpSpPr>
            <p:cNvPr id="12" name="Group 11">
              <a:extLst>
                <a:ext uri="{FF2B5EF4-FFF2-40B4-BE49-F238E27FC236}">
                  <a16:creationId xmlns:a16="http://schemas.microsoft.com/office/drawing/2014/main" id="{F70C9690-13F0-481E-9695-61497585B74A}"/>
                </a:ext>
              </a:extLst>
            </p:cNvPr>
            <p:cNvGrpSpPr/>
            <p:nvPr/>
          </p:nvGrpSpPr>
          <p:grpSpPr>
            <a:xfrm>
              <a:off x="189179" y="3168137"/>
              <a:ext cx="11962289" cy="1461137"/>
              <a:chOff x="153398" y="3786843"/>
              <a:chExt cx="11962289" cy="1461137"/>
            </a:xfrm>
          </p:grpSpPr>
          <p:grpSp>
            <p:nvGrpSpPr>
              <p:cNvPr id="13" name="Group 12">
                <a:extLst>
                  <a:ext uri="{FF2B5EF4-FFF2-40B4-BE49-F238E27FC236}">
                    <a16:creationId xmlns:a16="http://schemas.microsoft.com/office/drawing/2014/main" id="{C5E571D7-F7C6-4555-9659-288432D51FF6}"/>
                  </a:ext>
                </a:extLst>
              </p:cNvPr>
              <p:cNvGrpSpPr/>
              <p:nvPr/>
            </p:nvGrpSpPr>
            <p:grpSpPr>
              <a:xfrm>
                <a:off x="153398" y="3786843"/>
                <a:ext cx="11962289" cy="1461137"/>
                <a:chOff x="105683" y="-14710"/>
                <a:chExt cx="15478864" cy="1954731"/>
              </a:xfrm>
            </p:grpSpPr>
            <p:sp>
              <p:nvSpPr>
                <p:cNvPr id="15" name="Rectangle 14">
                  <a:extLst>
                    <a:ext uri="{FF2B5EF4-FFF2-40B4-BE49-F238E27FC236}">
                      <a16:creationId xmlns:a16="http://schemas.microsoft.com/office/drawing/2014/main" id="{0DC35459-6C75-4AB3-ADC6-867B6D1907F4}"/>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16" name="Group 15">
                  <a:extLst>
                    <a:ext uri="{FF2B5EF4-FFF2-40B4-BE49-F238E27FC236}">
                      <a16:creationId xmlns:a16="http://schemas.microsoft.com/office/drawing/2014/main" id="{97CD0C37-436C-465C-96E9-B2A82961E55D}"/>
                    </a:ext>
                  </a:extLst>
                </p:cNvPr>
                <p:cNvGrpSpPr/>
                <p:nvPr/>
              </p:nvGrpSpPr>
              <p:grpSpPr>
                <a:xfrm>
                  <a:off x="105683" y="-14710"/>
                  <a:ext cx="15478864" cy="1954731"/>
                  <a:chOff x="151679" y="118216"/>
                  <a:chExt cx="11942150" cy="1536270"/>
                </a:xfrm>
              </p:grpSpPr>
              <p:sp>
                <p:nvSpPr>
                  <p:cNvPr id="17" name="Rounded Rectangle 53">
                    <a:extLst>
                      <a:ext uri="{FF2B5EF4-FFF2-40B4-BE49-F238E27FC236}">
                        <a16:creationId xmlns:a16="http://schemas.microsoft.com/office/drawing/2014/main" id="{A0FD55F3-9C9C-4887-B4F7-8E2A3AFB5E97}"/>
                      </a:ext>
                    </a:extLst>
                  </p:cNvPr>
                  <p:cNvSpPr/>
                  <p:nvPr/>
                </p:nvSpPr>
                <p:spPr>
                  <a:xfrm>
                    <a:off x="812447" y="118216"/>
                    <a:ext cx="11281382" cy="1536270"/>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8" name="Oval 17">
                    <a:extLst>
                      <a:ext uri="{FF2B5EF4-FFF2-40B4-BE49-F238E27FC236}">
                        <a16:creationId xmlns:a16="http://schemas.microsoft.com/office/drawing/2014/main" id="{6C9698A2-B86C-43D9-A68E-F0A660AFF6AC}"/>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9" name="Oval 18">
                    <a:extLst>
                      <a:ext uri="{FF2B5EF4-FFF2-40B4-BE49-F238E27FC236}">
                        <a16:creationId xmlns:a16="http://schemas.microsoft.com/office/drawing/2014/main" id="{C1FECB8F-0FA6-44BA-BEDF-E77B6341EB9C}"/>
                      </a:ext>
                    </a:extLst>
                  </p:cNvPr>
                  <p:cNvSpPr/>
                  <p:nvPr/>
                </p:nvSpPr>
                <p:spPr>
                  <a:xfrm>
                    <a:off x="151679" y="199847"/>
                    <a:ext cx="1287679" cy="12744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0" name="Rectangle 19">
                    <a:extLst>
                      <a:ext uri="{FF2B5EF4-FFF2-40B4-BE49-F238E27FC236}">
                        <a16:creationId xmlns:a16="http://schemas.microsoft.com/office/drawing/2014/main" id="{E54C8114-1B2A-4BC8-8E86-4162CEEBD7B5}"/>
                      </a:ext>
                    </a:extLst>
                  </p:cNvPr>
                  <p:cNvSpPr/>
                  <p:nvPr/>
                </p:nvSpPr>
                <p:spPr>
                  <a:xfrm>
                    <a:off x="492517" y="407467"/>
                    <a:ext cx="675649" cy="11649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8</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14" name="Picture 13">
                <a:extLst>
                  <a:ext uri="{FF2B5EF4-FFF2-40B4-BE49-F238E27FC236}">
                    <a16:creationId xmlns:a16="http://schemas.microsoft.com/office/drawing/2014/main" id="{96E79F7C-5812-44FD-A7B1-4C293AB3A6FC}"/>
                  </a:ext>
                </a:extLst>
              </p:cNvPr>
              <p:cNvPicPr>
                <a:picLocks noChangeAspect="1"/>
              </p:cNvPicPr>
              <p:nvPr/>
            </p:nvPicPr>
            <p:blipFill>
              <a:blip r:embed="rId10"/>
              <a:stretch>
                <a:fillRect/>
              </a:stretch>
            </p:blipFill>
            <p:spPr>
              <a:xfrm>
                <a:off x="286887" y="4023704"/>
                <a:ext cx="1022875" cy="422279"/>
              </a:xfrm>
              <a:prstGeom prst="rect">
                <a:avLst/>
              </a:prstGeom>
            </p:spPr>
          </p:pic>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D8A448C-3E43-477F-8F95-1B88D6F56D9C}"/>
                    </a:ext>
                  </a:extLst>
                </p:cNvPr>
                <p:cNvSpPr/>
                <p:nvPr/>
              </p:nvSpPr>
              <p:spPr>
                <a:xfrm>
                  <a:off x="1590373" y="3159794"/>
                  <a:ext cx="10601627" cy="830997"/>
                </a:xfrm>
                <a:prstGeom prst="rect">
                  <a:avLst/>
                </a:prstGeom>
              </p:spPr>
              <p:txBody>
                <a:bodyPr wrap="square">
                  <a:spAutoFit/>
                </a:bodyPr>
                <a:lstStyle/>
                <a:p>
                  <a:r>
                    <a:rPr lang="vi-VN" sz="2400"/>
                    <a:t>(H.5.8) Trong không gian O</a:t>
                  </a:r>
                  <a:r>
                    <a:rPr lang="vi-VN" sz="2400" i="1"/>
                    <a:t>xyz</a:t>
                  </a:r>
                  <a:r>
                    <a:rPr lang="vi-VN" sz="2400"/>
                    <a:t>, cho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không đi qua gốc toạ độ và cắt ba trục O</a:t>
                  </a:r>
                  <a:r>
                    <a:rPr lang="vi-VN" sz="2400" i="1"/>
                    <a:t>x</a:t>
                  </a:r>
                  <a:r>
                    <a:rPr lang="vi-VN" sz="2400"/>
                    <a:t>, O</a:t>
                  </a:r>
                  <a:r>
                    <a:rPr lang="vi-VN" sz="2400" i="1"/>
                    <a:t>y</a:t>
                  </a:r>
                  <a:r>
                    <a:rPr lang="vi-VN" sz="2400"/>
                    <a:t>, O</a:t>
                  </a:r>
                  <a:r>
                    <a:rPr lang="vi-VN" sz="2400" i="1"/>
                    <a:t>z</a:t>
                  </a:r>
                  <a:r>
                    <a:rPr lang="vi-VN" sz="2400"/>
                    <a:t> tương ứng tại các điểm </a:t>
                  </a:r>
                  <a:r>
                    <a:rPr lang="vi-VN" sz="2400" i="1"/>
                    <a:t>A</a:t>
                  </a:r>
                  <a:r>
                    <a:rPr lang="vi-VN" sz="2400"/>
                    <a:t>(</a:t>
                  </a:r>
                  <a:r>
                    <a:rPr lang="vi-VN" sz="2400" i="1"/>
                    <a:t>a</a:t>
                  </a:r>
                  <a:r>
                    <a:rPr lang="vi-VN" sz="2400"/>
                    <a:t>;0; 0), </a:t>
                  </a:r>
                  <a:r>
                    <a:rPr lang="vi-VN" sz="2400" i="1"/>
                    <a:t>B</a:t>
                  </a:r>
                  <a:r>
                    <a:rPr lang="vi-VN" sz="2400"/>
                    <a:t>(0; </a:t>
                  </a:r>
                  <a:r>
                    <a:rPr lang="vi-VN" sz="2400" i="1"/>
                    <a:t>b</a:t>
                  </a:r>
                  <a:r>
                    <a:rPr lang="vi-VN" sz="2400"/>
                    <a:t>; 0), </a:t>
                  </a:r>
                  <a:r>
                    <a:rPr lang="vi-VN" sz="2400" i="1"/>
                    <a:t>C</a:t>
                  </a:r>
                  <a:r>
                    <a:rPr lang="vi-VN" sz="2400"/>
                    <a:t>(0; 0; </a:t>
                  </a:r>
                  <a:r>
                    <a:rPr lang="vi-VN" sz="2400" i="1"/>
                    <a:t>c</a:t>
                  </a:r>
                  <a:r>
                    <a:rPr lang="vi-VN" sz="2400"/>
                    <a:t>) (</a:t>
                  </a:r>
                  <a:r>
                    <a:rPr lang="vi-VN" sz="2400" i="1"/>
                    <a:t>a,</a:t>
                  </a:r>
                  <a:r>
                    <a:rPr lang="vi-VN" sz="2400"/>
                    <a:t> </a:t>
                  </a:r>
                  <a:r>
                    <a:rPr lang="vi-VN" sz="2400" i="1"/>
                    <a:t>b, c </a:t>
                  </a:r>
                  <a:r>
                    <a:rPr lang="vi-VN" sz="2400"/>
                    <a:t>≠ 0).</a:t>
                  </a:r>
                </a:p>
              </p:txBody>
            </p:sp>
          </mc:Choice>
          <mc:Fallback xmlns="">
            <p:sp>
              <p:nvSpPr>
                <p:cNvPr id="21" name="Rectangle 20">
                  <a:extLst>
                    <a:ext uri="{FF2B5EF4-FFF2-40B4-BE49-F238E27FC236}">
                      <a16:creationId xmlns:a16="http://schemas.microsoft.com/office/drawing/2014/main" id="{5D8A448C-3E43-477F-8F95-1B88D6F56D9C}"/>
                    </a:ext>
                  </a:extLst>
                </p:cNvPr>
                <p:cNvSpPr>
                  <a:spLocks noRot="1" noChangeAspect="1" noMove="1" noResize="1" noEditPoints="1" noAdjustHandles="1" noChangeArrowheads="1" noChangeShapeType="1" noTextEdit="1"/>
                </p:cNvSpPr>
                <p:nvPr/>
              </p:nvSpPr>
              <p:spPr>
                <a:xfrm>
                  <a:off x="1590373" y="3159794"/>
                  <a:ext cx="10601627" cy="830997"/>
                </a:xfrm>
                <a:prstGeom prst="rect">
                  <a:avLst/>
                </a:prstGeom>
                <a:blipFill>
                  <a:blip r:embed="rId11"/>
                  <a:stretch>
                    <a:fillRect l="-863" t="-5839" r="-1380"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3E0933E8-EABA-4DF0-9E25-9F8B9C94B1B7}"/>
                    </a:ext>
                  </a:extLst>
                </p:cNvPr>
                <p:cNvGraphicFramePr>
                  <a:graphicFrameLocks noChangeAspect="1"/>
                </p:cNvGraphicFramePr>
                <p:nvPr>
                  <p:extLst>
                    <p:ext uri="{D42A27DB-BD31-4B8C-83A1-F6EECF244321}">
                      <p14:modId xmlns:p14="http://schemas.microsoft.com/office/powerpoint/2010/main" val="314533953"/>
                    </p:ext>
                  </p:extLst>
                </p:nvPr>
              </p:nvGraphicFramePr>
              <p:xfrm>
                <a:off x="7870923" y="3839263"/>
                <a:ext cx="1633538" cy="765175"/>
              </p:xfrm>
              <a:graphic>
                <a:graphicData uri="http://schemas.openxmlformats.org/presentationml/2006/ole">
                  <mc:AlternateContent>
                    <mc:Choice xmlns:v="urn:schemas-microsoft-com:vml" Requires="v">
                      <p:oleObj spid="_x0000_s12349" name="Equation" r:id="rId12" imgW="838080" imgH="393480" progId="Equation.DSMT4">
                        <p:embed/>
                      </p:oleObj>
                    </mc:Choice>
                    <mc:Fallback>
                      <p:oleObj name="Equation" r:id="rId12" imgW="838080" imgH="393480" progId="Equation.DSMT4">
                        <p:embed/>
                        <p:pic>
                          <p:nvPicPr>
                            <p:cNvPr id="10" name="Object 9">
                              <a:extLst>
                                <a:ext uri="{FF2B5EF4-FFF2-40B4-BE49-F238E27FC236}">
                                  <a16:creationId xmlns:a16="http://schemas.microsoft.com/office/drawing/2014/main" id="{27D36744-3E8F-4B83-B03D-192E3B1B7E84}"/>
                                </a:ext>
                              </a:extLst>
                            </p:cNvPr>
                            <p:cNvPicPr/>
                            <p:nvPr/>
                          </p:nvPicPr>
                          <p:blipFill>
                            <a:blip r:embed="rId13"/>
                            <a:stretch>
                              <a:fillRect/>
                            </a:stretch>
                          </p:blipFill>
                          <p:spPr>
                            <a:xfrm>
                              <a:off x="7870923" y="3839263"/>
                              <a:ext cx="1633538" cy="765175"/>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3E0933E8-EABA-4DF0-9E25-9F8B9C94B1B7}"/>
                    </a:ext>
                  </a:extLst>
                </p:cNvPr>
                <p:cNvGraphicFramePr>
                  <a:graphicFrameLocks noChangeAspect="1"/>
                </p:cNvGraphicFramePr>
                <p:nvPr>
                  <p:extLst>
                    <p:ext uri="{D42A27DB-BD31-4B8C-83A1-F6EECF244321}">
                      <p14:modId xmlns:p14="http://schemas.microsoft.com/office/powerpoint/2010/main" val="314533953"/>
                    </p:ext>
                  </p:extLst>
                </p:nvPr>
              </p:nvGraphicFramePr>
              <p:xfrm>
                <a:off x="7870923" y="3839263"/>
                <a:ext cx="1633538" cy="765175"/>
              </p:xfrm>
              <a:graphic>
                <a:graphicData uri="http://schemas.openxmlformats.org/presentationml/2006/ole">
                  <mc:AlternateContent>
                    <mc:Choice xmlns:v="urn:schemas-microsoft-com:vml" Requires="v">
                      <p:oleObj spid="_x0000_s12317" name="Equation" r:id="rId14" imgW="838080" imgH="393480" progId="Equation.DSMT4">
                        <p:embed/>
                      </p:oleObj>
                    </mc:Choice>
                    <mc:Fallback>
                      <p:oleObj name="Equation" r:id="rId14" imgW="838080" imgH="393480" progId="Equation.DSMT4">
                        <p:embed/>
                        <p:pic>
                          <p:nvPicPr>
                            <p:cNvPr id="10" name="Object 9">
                              <a:extLst>
                                <a:ext uri="{FF2B5EF4-FFF2-40B4-BE49-F238E27FC236}">
                                  <a16:creationId xmlns:a16="http://schemas.microsoft.com/office/drawing/2014/main" id="{27D36744-3E8F-4B83-B03D-192E3B1B7E84}"/>
                                </a:ext>
                              </a:extLst>
                            </p:cNvPr>
                            <p:cNvPicPr/>
                            <p:nvPr/>
                          </p:nvPicPr>
                          <p:blipFill>
                            <a:blip r:embed="rId15"/>
                            <a:stretch>
                              <a:fillRect/>
                            </a:stretch>
                          </p:blipFill>
                          <p:spPr>
                            <a:xfrm>
                              <a:off x="7870923" y="3839263"/>
                              <a:ext cx="1633538" cy="76517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340E7C3-419D-4F47-9366-04827D051C91}"/>
                    </a:ext>
                  </a:extLst>
                </p:cNvPr>
                <p:cNvSpPr/>
                <p:nvPr/>
              </p:nvSpPr>
              <p:spPr>
                <a:xfrm>
                  <a:off x="1610288" y="3949206"/>
                  <a:ext cx="6323847" cy="461665"/>
                </a:xfrm>
                <a:prstGeom prst="rect">
                  <a:avLst/>
                </a:prstGeom>
              </p:spPr>
              <p:txBody>
                <a:bodyPr wrap="none">
                  <a:spAutoFit/>
                </a:bodyPr>
                <a:lstStyle/>
                <a:p>
                  <a:r>
                    <a:rPr lang="vi-VN" sz="2400"/>
                    <a:t>Chứng minh rằng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có phương trình:</a:t>
                  </a:r>
                  <a:endParaRPr lang="en-US" sz="2400"/>
                </a:p>
              </p:txBody>
            </p:sp>
          </mc:Choice>
          <mc:Fallback xmlns="">
            <p:sp>
              <p:nvSpPr>
                <p:cNvPr id="23" name="Rectangle 22">
                  <a:extLst>
                    <a:ext uri="{FF2B5EF4-FFF2-40B4-BE49-F238E27FC236}">
                      <a16:creationId xmlns:a16="http://schemas.microsoft.com/office/drawing/2014/main" id="{C340E7C3-419D-4F47-9366-04827D051C91}"/>
                    </a:ext>
                  </a:extLst>
                </p:cNvPr>
                <p:cNvSpPr>
                  <a:spLocks noRot="1" noChangeAspect="1" noMove="1" noResize="1" noEditPoints="1" noAdjustHandles="1" noChangeArrowheads="1" noChangeShapeType="1" noTextEdit="1"/>
                </p:cNvSpPr>
                <p:nvPr/>
              </p:nvSpPr>
              <p:spPr>
                <a:xfrm>
                  <a:off x="1610288" y="3949206"/>
                  <a:ext cx="6323847" cy="461665"/>
                </a:xfrm>
                <a:prstGeom prst="rect">
                  <a:avLst/>
                </a:prstGeom>
                <a:blipFill>
                  <a:blip r:embed="rId16"/>
                  <a:stretch>
                    <a:fillRect l="-1543" t="-10526" r="-289" b="-28947"/>
                  </a:stretch>
                </a:blipFill>
              </p:spPr>
              <p:txBody>
                <a:bodyPr/>
                <a:lstStyle/>
                <a:p>
                  <a:r>
                    <a:rPr lang="en-US">
                      <a:noFill/>
                    </a:rPr>
                    <a:t> </a:t>
                  </a:r>
                </a:p>
              </p:txBody>
            </p:sp>
          </mc:Fallback>
        </mc:AlternateContent>
      </p:grpSp>
      <p:sp>
        <p:nvSpPr>
          <p:cNvPr id="25" name="Rectangle 24">
            <a:extLst>
              <a:ext uri="{FF2B5EF4-FFF2-40B4-BE49-F238E27FC236}">
                <a16:creationId xmlns:a16="http://schemas.microsoft.com/office/drawing/2014/main" id="{70305946-FE2C-4F1D-848D-2333806688FC}"/>
              </a:ext>
            </a:extLst>
          </p:cNvPr>
          <p:cNvSpPr/>
          <p:nvPr/>
        </p:nvSpPr>
        <p:spPr>
          <a:xfrm>
            <a:off x="1412641" y="4566721"/>
            <a:ext cx="6631215" cy="461665"/>
          </a:xfrm>
          <a:prstGeom prst="rect">
            <a:avLst/>
          </a:prstGeom>
        </p:spPr>
        <p:txBody>
          <a:bodyPr wrap="square">
            <a:spAutoFit/>
          </a:bodyPr>
          <a:lstStyle/>
          <a:p>
            <a:r>
              <a:rPr lang="vi-VN" sz="2400"/>
              <a:t>Vì toạ độ của 3 điểm </a:t>
            </a:r>
            <a:r>
              <a:rPr lang="vi-VN" sz="2400" i="1"/>
              <a:t>A</a:t>
            </a:r>
            <a:r>
              <a:rPr lang="vi-VN" sz="2400"/>
              <a:t>(</a:t>
            </a:r>
            <a:r>
              <a:rPr lang="vi-VN" sz="2400" i="1"/>
              <a:t>a</a:t>
            </a:r>
            <a:r>
              <a:rPr lang="vi-VN" sz="2400"/>
              <a:t>;0; 0), </a:t>
            </a:r>
            <a:r>
              <a:rPr lang="vi-VN" sz="2400" i="1"/>
              <a:t>B</a:t>
            </a:r>
            <a:r>
              <a:rPr lang="vi-VN" sz="2400"/>
              <a:t>(0; </a:t>
            </a:r>
            <a:r>
              <a:rPr lang="vi-VN" sz="2400" i="1"/>
              <a:t>b</a:t>
            </a:r>
            <a:r>
              <a:rPr lang="vi-VN" sz="2400"/>
              <a:t>; 0), </a:t>
            </a:r>
            <a:r>
              <a:rPr lang="vi-VN" sz="2400" i="1"/>
              <a:t>C</a:t>
            </a:r>
            <a:r>
              <a:rPr lang="vi-VN" sz="2400"/>
              <a:t>(0; 0; </a:t>
            </a:r>
            <a:r>
              <a:rPr lang="vi-VN" sz="2400" i="1"/>
              <a:t>c</a:t>
            </a:r>
            <a:r>
              <a:rPr lang="vi-VN" sz="2400"/>
              <a:t>) </a:t>
            </a:r>
            <a:endParaRPr lang="en-US" sz="2400"/>
          </a:p>
        </p:txBody>
      </p:sp>
      <p:grpSp>
        <p:nvGrpSpPr>
          <p:cNvPr id="32" name="Group 31">
            <a:extLst>
              <a:ext uri="{FF2B5EF4-FFF2-40B4-BE49-F238E27FC236}">
                <a16:creationId xmlns:a16="http://schemas.microsoft.com/office/drawing/2014/main" id="{DB414F7B-14A3-4E8C-8B17-4E4D6062607C}"/>
              </a:ext>
            </a:extLst>
          </p:cNvPr>
          <p:cNvGrpSpPr/>
          <p:nvPr/>
        </p:nvGrpSpPr>
        <p:grpSpPr>
          <a:xfrm>
            <a:off x="1412641" y="5896828"/>
            <a:ext cx="6455357" cy="767212"/>
            <a:chOff x="514652" y="5993337"/>
            <a:chExt cx="6455357" cy="767212"/>
          </a:xfrm>
        </p:grpSpPr>
        <p:sp>
          <p:nvSpPr>
            <p:cNvPr id="26" name="Rectangle 25">
              <a:extLst>
                <a:ext uri="{FF2B5EF4-FFF2-40B4-BE49-F238E27FC236}">
                  <a16:creationId xmlns:a16="http://schemas.microsoft.com/office/drawing/2014/main" id="{0E23B1E0-D919-4DC1-B682-DD8C1C8417A5}"/>
                </a:ext>
              </a:extLst>
            </p:cNvPr>
            <p:cNvSpPr/>
            <p:nvPr/>
          </p:nvSpPr>
          <p:spPr>
            <a:xfrm>
              <a:off x="514652" y="6117512"/>
              <a:ext cx="4980851" cy="461665"/>
            </a:xfrm>
            <a:prstGeom prst="rect">
              <a:avLst/>
            </a:prstGeom>
          </p:spPr>
          <p:txBody>
            <a:bodyPr wrap="none">
              <a:spAutoFit/>
            </a:bodyPr>
            <a:lstStyle/>
            <a:p>
              <a:r>
                <a:rPr lang="en-US" sz="2400"/>
                <a:t>N</a:t>
              </a:r>
              <a:r>
                <a:rPr lang="vi-VN" sz="2400"/>
                <a:t>ên phương trình mặt phẳng (</a:t>
              </a:r>
              <a:r>
                <a:rPr lang="vi-VN" sz="2400" i="1"/>
                <a:t>ABC</a:t>
              </a:r>
              <a:r>
                <a:rPr lang="vi-VN" sz="2400"/>
                <a:t>) là </a:t>
              </a:r>
              <a:endParaRPr lang="en-US" sz="2400"/>
            </a:p>
          </p:txBody>
        </p:sp>
        <p:graphicFrame>
          <p:nvGraphicFramePr>
            <p:cNvPr id="28" name="Object 27">
              <a:extLst>
                <a:ext uri="{FF2B5EF4-FFF2-40B4-BE49-F238E27FC236}">
                  <a16:creationId xmlns:a16="http://schemas.microsoft.com/office/drawing/2014/main" id="{15F796CE-EA7F-4DD0-B8EF-1020A728CE6F}"/>
                </a:ext>
              </a:extLst>
            </p:cNvPr>
            <p:cNvGraphicFramePr>
              <a:graphicFrameLocks noChangeAspect="1"/>
            </p:cNvGraphicFramePr>
            <p:nvPr>
              <p:extLst>
                <p:ext uri="{D42A27DB-BD31-4B8C-83A1-F6EECF244321}">
                  <p14:modId xmlns:p14="http://schemas.microsoft.com/office/powerpoint/2010/main" val="2209721994"/>
                </p:ext>
              </p:extLst>
            </p:nvPr>
          </p:nvGraphicFramePr>
          <p:xfrm>
            <a:off x="5336595" y="5993337"/>
            <a:ext cx="1633414" cy="767212"/>
          </p:xfrm>
          <a:graphic>
            <a:graphicData uri="http://schemas.openxmlformats.org/presentationml/2006/ole">
              <mc:AlternateContent xmlns:mc="http://schemas.openxmlformats.org/markup-compatibility/2006">
                <mc:Choice xmlns:v="urn:schemas-microsoft-com:vml" Requires="v">
                  <p:oleObj spid="_x0000_s12350" name="Equation" r:id="rId17" imgW="838080" imgH="393480" progId="Equation.DSMT4">
                    <p:embed/>
                  </p:oleObj>
                </mc:Choice>
                <mc:Fallback>
                  <p:oleObj name="Equation" r:id="rId17" imgW="838080" imgH="393480" progId="Equation.DSMT4">
                    <p:embed/>
                    <p:pic>
                      <p:nvPicPr>
                        <p:cNvPr id="27" name="Object 26">
                          <a:extLst>
                            <a:ext uri="{FF2B5EF4-FFF2-40B4-BE49-F238E27FC236}">
                              <a16:creationId xmlns:a16="http://schemas.microsoft.com/office/drawing/2014/main" id="{8F27CC1A-0F35-47D9-A80B-6ADE25165B02}"/>
                            </a:ext>
                          </a:extLst>
                        </p:cNvPr>
                        <p:cNvPicPr/>
                        <p:nvPr/>
                      </p:nvPicPr>
                      <p:blipFill>
                        <a:blip r:embed="rId18"/>
                        <a:stretch>
                          <a:fillRect/>
                        </a:stretch>
                      </p:blipFill>
                      <p:spPr>
                        <a:xfrm>
                          <a:off x="5336595" y="5993337"/>
                          <a:ext cx="1633414" cy="767212"/>
                        </a:xfrm>
                        <a:prstGeom prst="rect">
                          <a:avLst/>
                        </a:prstGeom>
                      </p:spPr>
                    </p:pic>
                  </p:oleObj>
                </mc:Fallback>
              </mc:AlternateContent>
            </a:graphicData>
          </a:graphic>
        </p:graphicFrame>
      </p:grpSp>
      <p:pic>
        <p:nvPicPr>
          <p:cNvPr id="29" name="Picture 28">
            <a:extLst>
              <a:ext uri="{FF2B5EF4-FFF2-40B4-BE49-F238E27FC236}">
                <a16:creationId xmlns:a16="http://schemas.microsoft.com/office/drawing/2014/main" id="{B09D3F95-F04A-4428-9E7C-2D6863F16D09}"/>
              </a:ext>
            </a:extLst>
          </p:cNvPr>
          <p:cNvPicPr>
            <a:picLocks noChangeAspect="1"/>
          </p:cNvPicPr>
          <p:nvPr/>
        </p:nvPicPr>
        <p:blipFill>
          <a:blip r:embed="rId19"/>
          <a:stretch>
            <a:fillRect/>
          </a:stretch>
        </p:blipFill>
        <p:spPr>
          <a:xfrm>
            <a:off x="5103358" y="4202624"/>
            <a:ext cx="1201016" cy="280440"/>
          </a:xfrm>
          <a:prstGeom prst="rect">
            <a:avLst/>
          </a:prstGeom>
        </p:spPr>
      </p:pic>
      <p:grpSp>
        <p:nvGrpSpPr>
          <p:cNvPr id="31" name="Group 30">
            <a:extLst>
              <a:ext uri="{FF2B5EF4-FFF2-40B4-BE49-F238E27FC236}">
                <a16:creationId xmlns:a16="http://schemas.microsoft.com/office/drawing/2014/main" id="{539A1DAD-A9C8-4CED-8C89-21D34D3FC1D9}"/>
              </a:ext>
            </a:extLst>
          </p:cNvPr>
          <p:cNvGrpSpPr/>
          <p:nvPr/>
        </p:nvGrpSpPr>
        <p:grpSpPr>
          <a:xfrm>
            <a:off x="1438498" y="5182611"/>
            <a:ext cx="5071946" cy="752475"/>
            <a:chOff x="480985" y="5456449"/>
            <a:chExt cx="5071946" cy="752475"/>
          </a:xfrm>
        </p:grpSpPr>
        <p:graphicFrame>
          <p:nvGraphicFramePr>
            <p:cNvPr id="27" name="Object 26">
              <a:extLst>
                <a:ext uri="{FF2B5EF4-FFF2-40B4-BE49-F238E27FC236}">
                  <a16:creationId xmlns:a16="http://schemas.microsoft.com/office/drawing/2014/main" id="{8F27CC1A-0F35-47D9-A80B-6ADE25165B02}"/>
                </a:ext>
              </a:extLst>
            </p:cNvPr>
            <p:cNvGraphicFramePr>
              <a:graphicFrameLocks noChangeAspect="1"/>
            </p:cNvGraphicFramePr>
            <p:nvPr>
              <p:extLst>
                <p:ext uri="{D42A27DB-BD31-4B8C-83A1-F6EECF244321}">
                  <p14:modId xmlns:p14="http://schemas.microsoft.com/office/powerpoint/2010/main" val="2336006663"/>
                </p:ext>
              </p:extLst>
            </p:nvPr>
          </p:nvGraphicFramePr>
          <p:xfrm>
            <a:off x="3924156" y="5456449"/>
            <a:ext cx="1628775" cy="752475"/>
          </p:xfrm>
          <a:graphic>
            <a:graphicData uri="http://schemas.openxmlformats.org/presentationml/2006/ole">
              <mc:AlternateContent xmlns:mc="http://schemas.openxmlformats.org/markup-compatibility/2006">
                <mc:Choice xmlns:v="urn:schemas-microsoft-com:vml" Requires="v">
                  <p:oleObj spid="_x0000_s12351" name="Equation" r:id="rId20" imgW="1628818" imgH="752590" progId="Equation.DSMT4">
                    <p:embed/>
                  </p:oleObj>
                </mc:Choice>
                <mc:Fallback>
                  <p:oleObj name="Equation" r:id="rId20" imgW="1628818" imgH="752590" progId="Equation.DSMT4">
                    <p:embed/>
                    <p:pic>
                      <p:nvPicPr>
                        <p:cNvPr id="0" name=""/>
                        <p:cNvPicPr/>
                        <p:nvPr/>
                      </p:nvPicPr>
                      <p:blipFill>
                        <a:blip r:embed="rId21"/>
                        <a:stretch>
                          <a:fillRect/>
                        </a:stretch>
                      </p:blipFill>
                      <p:spPr>
                        <a:xfrm>
                          <a:off x="3924156" y="5456449"/>
                          <a:ext cx="1628775" cy="752475"/>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D5881C1E-C9F0-45A8-98A8-A9B9D5086C9A}"/>
                </a:ext>
              </a:extLst>
            </p:cNvPr>
            <p:cNvSpPr/>
            <p:nvPr/>
          </p:nvSpPr>
          <p:spPr>
            <a:xfrm>
              <a:off x="480985" y="5518336"/>
              <a:ext cx="3751348" cy="461665"/>
            </a:xfrm>
            <a:prstGeom prst="rect">
              <a:avLst/>
            </a:prstGeom>
          </p:spPr>
          <p:txBody>
            <a:bodyPr wrap="none">
              <a:spAutoFit/>
            </a:bodyPr>
            <a:lstStyle/>
            <a:p>
              <a:r>
                <a:rPr lang="vi-VN" sz="2400"/>
                <a:t>đều thoả mãn phương trình   </a:t>
              </a:r>
              <a:endParaRPr lang="en-US" sz="2400"/>
            </a:p>
          </p:txBody>
        </p:sp>
      </p:grpSp>
    </p:spTree>
    <p:extLst>
      <p:ext uri="{BB962C8B-B14F-4D97-AF65-F5344CB8AC3E}">
        <p14:creationId xmlns:p14="http://schemas.microsoft.com/office/powerpoint/2010/main" val="33132943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FF57BF-1A44-4BFA-9E7A-55F4B53FF645}"/>
              </a:ext>
            </a:extLst>
          </p:cNvPr>
          <p:cNvGrpSpPr/>
          <p:nvPr/>
        </p:nvGrpSpPr>
        <p:grpSpPr>
          <a:xfrm>
            <a:off x="327378" y="657303"/>
            <a:ext cx="11717174" cy="1444979"/>
            <a:chOff x="327378" y="812799"/>
            <a:chExt cx="11717174" cy="1444979"/>
          </a:xfrm>
        </p:grpSpPr>
        <p:sp>
          <p:nvSpPr>
            <p:cNvPr id="4" name="Rounded Rectangle 16">
              <a:extLst>
                <a:ext uri="{FF2B5EF4-FFF2-40B4-BE49-F238E27FC236}">
                  <a16:creationId xmlns:a16="http://schemas.microsoft.com/office/drawing/2014/main" id="{C2BB39A2-FEA7-4801-B1C6-E2848767EFD3}"/>
                </a:ext>
              </a:extLst>
            </p:cNvPr>
            <p:cNvSpPr/>
            <p:nvPr/>
          </p:nvSpPr>
          <p:spPr>
            <a:xfrm>
              <a:off x="327378" y="812799"/>
              <a:ext cx="11717174" cy="1444979"/>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2" name="Rectangle 1">
              <a:extLst>
                <a:ext uri="{FF2B5EF4-FFF2-40B4-BE49-F238E27FC236}">
                  <a16:creationId xmlns:a16="http://schemas.microsoft.com/office/drawing/2014/main" id="{012D2498-397B-4E3D-9A83-E97C8807887E}"/>
                </a:ext>
              </a:extLst>
            </p:cNvPr>
            <p:cNvSpPr/>
            <p:nvPr/>
          </p:nvSpPr>
          <p:spPr>
            <a:xfrm>
              <a:off x="745065" y="957912"/>
              <a:ext cx="11051823" cy="1200329"/>
            </a:xfrm>
            <a:prstGeom prst="rect">
              <a:avLst/>
            </a:prstGeom>
          </p:spPr>
          <p:txBody>
            <a:bodyPr wrap="square">
              <a:spAutoFit/>
            </a:bodyPr>
            <a:lstStyle/>
            <a:p>
              <a:pPr marL="342900" indent="-342900">
                <a:buFont typeface="Wingdings" panose="05000000000000000000" pitchFamily="2" charset="2"/>
                <a:buChar char="v"/>
              </a:pPr>
              <a:r>
                <a:rPr lang="en-US" sz="2400" b="1"/>
                <a:t>Một vật thể chuyển động trong không gian </a:t>
              </a:r>
              <a:r>
                <a:rPr lang="en-US" sz="2400"/>
                <a:t>O</a:t>
              </a:r>
              <a:r>
                <a:rPr lang="en-US" sz="2400" i="1"/>
                <a:t>xyz</a:t>
              </a:r>
              <a:r>
                <a:rPr lang="en-US" sz="2400" b="1"/>
                <a:t>. Tại mỗi thời điểm </a:t>
              </a:r>
              <a:r>
                <a:rPr lang="en-US" sz="2400" i="1"/>
                <a:t>t</a:t>
              </a:r>
              <a:r>
                <a:rPr lang="en-US" sz="2400" b="1"/>
                <a:t>, vật thể ở vị trí </a:t>
              </a:r>
              <a:r>
                <a:rPr lang="en-US" sz="2400" i="1"/>
                <a:t>M</a:t>
              </a:r>
              <a:r>
                <a:rPr lang="en-US" sz="2400"/>
                <a:t>(cos</a:t>
              </a:r>
              <a:r>
                <a:rPr lang="en-US" sz="2400" i="1"/>
                <a:t>t </a:t>
              </a:r>
              <a:r>
                <a:rPr lang="en-US" sz="2400"/>
                <a:t>- sin</a:t>
              </a:r>
              <a:r>
                <a:rPr lang="en-US" sz="2400" i="1"/>
                <a:t>t</a:t>
              </a:r>
              <a:r>
                <a:rPr lang="en-US" sz="2400"/>
                <a:t>; cos</a:t>
              </a:r>
              <a:r>
                <a:rPr lang="en-US" sz="2400" i="1"/>
                <a:t>t</a:t>
              </a:r>
              <a:r>
                <a:rPr lang="en-US" sz="2400"/>
                <a:t> + sin</a:t>
              </a:r>
              <a:r>
                <a:rPr lang="en-US" sz="2400" i="1"/>
                <a:t>t</a:t>
              </a:r>
              <a:r>
                <a:rPr lang="en-US" sz="2400"/>
                <a:t>, cos</a:t>
              </a:r>
              <a:r>
                <a:rPr lang="en-US" sz="2400" i="1"/>
                <a:t>t</a:t>
              </a:r>
              <a:r>
                <a:rPr lang="en-US" sz="2400"/>
                <a:t>). </a:t>
              </a:r>
              <a:r>
                <a:rPr lang="en-US" sz="2400" b="1"/>
                <a:t>Hỏi vật thể có chuyển động trong một mặt phẳng cố định hay không?</a:t>
              </a:r>
            </a:p>
          </p:txBody>
        </p:sp>
      </p:grpSp>
      <p:grpSp>
        <p:nvGrpSpPr>
          <p:cNvPr id="10" name="Group 9">
            <a:extLst>
              <a:ext uri="{FF2B5EF4-FFF2-40B4-BE49-F238E27FC236}">
                <a16:creationId xmlns:a16="http://schemas.microsoft.com/office/drawing/2014/main" id="{648FFD33-65F5-401F-ABBA-DFAF2B370313}"/>
              </a:ext>
            </a:extLst>
          </p:cNvPr>
          <p:cNvGrpSpPr/>
          <p:nvPr/>
        </p:nvGrpSpPr>
        <p:grpSpPr>
          <a:xfrm>
            <a:off x="327378" y="3285067"/>
            <a:ext cx="11717174" cy="1230489"/>
            <a:chOff x="327378" y="4504267"/>
            <a:chExt cx="11717174" cy="1230489"/>
          </a:xfrm>
        </p:grpSpPr>
        <p:sp>
          <p:nvSpPr>
            <p:cNvPr id="8" name="Rounded Rectangle 18">
              <a:extLst>
                <a:ext uri="{FF2B5EF4-FFF2-40B4-BE49-F238E27FC236}">
                  <a16:creationId xmlns:a16="http://schemas.microsoft.com/office/drawing/2014/main" id="{5E421381-52B9-4CE8-82D2-1925E0BE4A25}"/>
                </a:ext>
              </a:extLst>
            </p:cNvPr>
            <p:cNvSpPr/>
            <p:nvPr/>
          </p:nvSpPr>
          <p:spPr>
            <a:xfrm>
              <a:off x="327378" y="4504267"/>
              <a:ext cx="11717174" cy="1230489"/>
            </a:xfrm>
            <a:prstGeom prst="roundRect">
              <a:avLst>
                <a:gd name="adj" fmla="val 3585"/>
              </a:avLst>
            </a:prstGeom>
            <a:solidFill>
              <a:schemeClr val="accent6">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4D7F0F-7E70-4DC7-ACBB-E5F4AA9E61BF}"/>
                </a:ext>
              </a:extLst>
            </p:cNvPr>
            <p:cNvSpPr/>
            <p:nvPr/>
          </p:nvSpPr>
          <p:spPr>
            <a:xfrm>
              <a:off x="846664" y="4722336"/>
              <a:ext cx="10848623" cy="830997"/>
            </a:xfrm>
            <a:prstGeom prst="rect">
              <a:avLst/>
            </a:prstGeom>
          </p:spPr>
          <p:txBody>
            <a:bodyPr wrap="square">
              <a:spAutoFit/>
            </a:bodyPr>
            <a:lstStyle/>
            <a:p>
              <a:pPr marL="342900" indent="-342900">
                <a:buFont typeface="Wingdings" panose="05000000000000000000" pitchFamily="2" charset="2"/>
                <a:buChar char="v"/>
              </a:pPr>
              <a:r>
                <a:rPr lang="vi-VN" sz="2400" b="1"/>
                <a:t>Để biết được vật thể có chuyển động trong một mặt phẳng cố định hay không, ta sẽ đi tìm hiểu bài học này về </a:t>
              </a:r>
              <a:r>
                <a:rPr lang="vi-VN" sz="2400" b="1">
                  <a:solidFill>
                    <a:srgbClr val="FF0000"/>
                  </a:solidFill>
                </a:rPr>
                <a:t>phương trình mặt phẳng</a:t>
              </a:r>
              <a:r>
                <a:rPr lang="vi-VN" sz="2400" b="1"/>
                <a:t>.</a:t>
              </a:r>
              <a:endParaRPr lang="en-US" sz="2400" b="1"/>
            </a:p>
          </p:txBody>
        </p:sp>
      </p:grpSp>
      <p:pic>
        <p:nvPicPr>
          <p:cNvPr id="6" name="Picture 7">
            <a:extLst>
              <a:ext uri="{FF2B5EF4-FFF2-40B4-BE49-F238E27FC236}">
                <a16:creationId xmlns:a16="http://schemas.microsoft.com/office/drawing/2014/main" id="{20FCB4FE-2515-4B96-A104-02E6A1711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b="33987"/>
          <a:stretch/>
        </p:blipFill>
        <p:spPr bwMode="auto">
          <a:xfrm>
            <a:off x="215899" y="134579"/>
            <a:ext cx="2895600" cy="39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4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9BDB421-8912-499E-90C1-218E86BD1E11}"/>
              </a:ext>
            </a:extLst>
          </p:cNvPr>
          <p:cNvGrpSpPr/>
          <p:nvPr/>
        </p:nvGrpSpPr>
        <p:grpSpPr>
          <a:xfrm>
            <a:off x="-86809" y="90311"/>
            <a:ext cx="12525983" cy="1992147"/>
            <a:chOff x="-86809" y="90311"/>
            <a:chExt cx="12525983" cy="1992147"/>
          </a:xfrm>
        </p:grpSpPr>
        <p:pic>
          <p:nvPicPr>
            <p:cNvPr id="34" name="Picture 33">
              <a:extLst>
                <a:ext uri="{FF2B5EF4-FFF2-40B4-BE49-F238E27FC236}">
                  <a16:creationId xmlns:a16="http://schemas.microsoft.com/office/drawing/2014/main" id="{1B9251FC-2C83-4AA4-8DD2-D1CDD568E6D6}"/>
                </a:ext>
              </a:extLst>
            </p:cNvPr>
            <p:cNvPicPr>
              <a:picLocks noChangeAspect="1"/>
            </p:cNvPicPr>
            <p:nvPr/>
          </p:nvPicPr>
          <p:blipFill>
            <a:blip r:embed="rId4"/>
            <a:stretch>
              <a:fillRect/>
            </a:stretch>
          </p:blipFill>
          <p:spPr>
            <a:xfrm rot="12658259">
              <a:off x="36790" y="850959"/>
              <a:ext cx="1591194" cy="1231499"/>
            </a:xfrm>
            <a:prstGeom prst="rect">
              <a:avLst/>
            </a:prstGeom>
          </p:spPr>
        </p:pic>
        <p:sp>
          <p:nvSpPr>
            <p:cNvPr id="7" name="Rounded Rectangle 22">
              <a:extLst>
                <a:ext uri="{FF2B5EF4-FFF2-40B4-BE49-F238E27FC236}">
                  <a16:creationId xmlns:a16="http://schemas.microsoft.com/office/drawing/2014/main" id="{A7A33F9E-617A-43FB-AE55-A582628FFE3B}"/>
                </a:ext>
              </a:extLst>
            </p:cNvPr>
            <p:cNvSpPr/>
            <p:nvPr/>
          </p:nvSpPr>
          <p:spPr>
            <a:xfrm>
              <a:off x="1229254" y="104157"/>
              <a:ext cx="10883724" cy="1631731"/>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a:extLst>
                <a:ext uri="{FF2B5EF4-FFF2-40B4-BE49-F238E27FC236}">
                  <a16:creationId xmlns:a16="http://schemas.microsoft.com/office/drawing/2014/main" id="{C35E9059-3209-417C-96AC-6FCC64E531C6}"/>
                </a:ext>
              </a:extLst>
            </p:cNvPr>
            <p:cNvSpPr/>
            <p:nvPr/>
          </p:nvSpPr>
          <p:spPr>
            <a:xfrm>
              <a:off x="1364774" y="90311"/>
              <a:ext cx="11074400" cy="461665"/>
            </a:xfrm>
            <a:prstGeom prst="rect">
              <a:avLst/>
            </a:prstGeom>
          </p:spPr>
          <p:txBody>
            <a:bodyPr wrap="square">
              <a:spAutoFit/>
            </a:bodyPr>
            <a:lstStyle/>
            <a:p>
              <a:r>
                <a:rPr lang="vi-VN" sz="2400"/>
                <a:t>Trong tình huống mở đầu, hãy thực hiện các bước sau và trả lời câu hỏi đã được nêu ra.</a:t>
              </a:r>
            </a:p>
          </p:txBody>
        </p:sp>
        <p:sp>
          <p:nvSpPr>
            <p:cNvPr id="4" name="Rectangle 3">
              <a:extLst>
                <a:ext uri="{FF2B5EF4-FFF2-40B4-BE49-F238E27FC236}">
                  <a16:creationId xmlns:a16="http://schemas.microsoft.com/office/drawing/2014/main" id="{95C0B2F2-C5FD-4050-86F1-DC51C90DC433}"/>
                </a:ext>
              </a:extLst>
            </p:cNvPr>
            <p:cNvSpPr/>
            <p:nvPr/>
          </p:nvSpPr>
          <p:spPr>
            <a:xfrm>
              <a:off x="1229254" y="893912"/>
              <a:ext cx="11209920" cy="830997"/>
            </a:xfrm>
            <a:prstGeom prst="rect">
              <a:avLst/>
            </a:prstGeom>
          </p:spPr>
          <p:txBody>
            <a:bodyPr wrap="square">
              <a:spAutoFit/>
            </a:bodyPr>
            <a:lstStyle/>
            <a:p>
              <a:r>
                <a:rPr lang="vi-VN" sz="2400"/>
                <a:t>b) Chứng minh </a:t>
              </a:r>
              <a:r>
                <a:rPr lang="vi-VN" sz="2400" i="1"/>
                <a:t>M</a:t>
              </a:r>
              <a:r>
                <a:rPr lang="vi-VN" sz="2400" baseline="-25000"/>
                <a:t>1</a:t>
              </a:r>
              <a:r>
                <a:rPr lang="vi-VN" sz="2400"/>
                <a:t>, </a:t>
              </a:r>
              <a:r>
                <a:rPr lang="vi-VN" sz="2400" i="1"/>
                <a:t>M</a:t>
              </a:r>
              <a:r>
                <a:rPr lang="vi-VN" sz="2400" baseline="-25000"/>
                <a:t>2</a:t>
              </a:r>
              <a:r>
                <a:rPr lang="vi-VN" sz="2400"/>
                <a:t>, </a:t>
              </a:r>
              <a:r>
                <a:rPr lang="vi-VN" sz="2400" i="1"/>
                <a:t>M</a:t>
              </a:r>
              <a:r>
                <a:rPr lang="vi-VN" sz="2400" baseline="-25000"/>
                <a:t>3</a:t>
              </a:r>
              <a:r>
                <a:rPr lang="vi-VN" sz="2400"/>
                <a:t> không thẳng h</a:t>
              </a:r>
              <a:r>
                <a:rPr lang="en-US" sz="2400"/>
                <a:t>à</a:t>
              </a:r>
              <a:r>
                <a:rPr lang="vi-VN" sz="2400"/>
                <a:t>ng</a:t>
              </a:r>
              <a:r>
                <a:rPr lang="en-US" sz="2400"/>
                <a:t>. V</a:t>
              </a:r>
              <a:r>
                <a:rPr lang="vi-VN" sz="2400"/>
                <a:t>iết phương trình mặt phẳng (</a:t>
              </a:r>
              <a:r>
                <a:rPr lang="vi-VN" sz="2400" i="1"/>
                <a:t>M</a:t>
              </a:r>
              <a:r>
                <a:rPr lang="vi-VN" sz="2400" baseline="-25000"/>
                <a:t>1</a:t>
              </a:r>
              <a:r>
                <a:rPr lang="vi-VN" sz="2400" i="1"/>
                <a:t>M</a:t>
              </a:r>
              <a:r>
                <a:rPr lang="vi-VN" sz="2400" baseline="-25000"/>
                <a:t>2</a:t>
              </a:r>
              <a:r>
                <a:rPr lang="vi-VN" sz="2400" i="1"/>
                <a:t>M</a:t>
              </a:r>
              <a:r>
                <a:rPr lang="vi-VN" sz="2400" baseline="-25000"/>
                <a:t>3</a:t>
              </a:r>
              <a:r>
                <a:rPr lang="vi-VN" sz="2400"/>
                <a:t>).</a:t>
              </a:r>
            </a:p>
            <a:p>
              <a:r>
                <a:rPr lang="vi-VN" sz="2400"/>
                <a:t>c) Vị trí </a:t>
              </a:r>
              <a:r>
                <a:rPr lang="vi-VN" sz="2400" i="1"/>
                <a:t>M</a:t>
              </a:r>
              <a:r>
                <a:rPr lang="vi-VN" sz="2400"/>
                <a:t>(cos</a:t>
              </a:r>
              <a:r>
                <a:rPr lang="vi-VN" sz="2400" i="1"/>
                <a:t>t</a:t>
              </a:r>
              <a:r>
                <a:rPr lang="en-US" sz="2400" i="1"/>
                <a:t> </a:t>
              </a:r>
              <a:r>
                <a:rPr lang="vi-VN" sz="2400"/>
                <a:t>-</a:t>
              </a:r>
              <a:r>
                <a:rPr lang="en-US" sz="2400"/>
                <a:t> </a:t>
              </a:r>
              <a:r>
                <a:rPr lang="vi-VN" sz="2400"/>
                <a:t>sin</a:t>
              </a:r>
              <a:r>
                <a:rPr lang="vi-VN" sz="2400" i="1"/>
                <a:t>t</a:t>
              </a:r>
              <a:r>
                <a:rPr lang="vi-VN" sz="2400"/>
                <a:t>; cos</a:t>
              </a:r>
              <a:r>
                <a:rPr lang="vi-VN" sz="2400" i="1"/>
                <a:t>t</a:t>
              </a:r>
              <a:r>
                <a:rPr lang="vi-VN" sz="2400"/>
                <a:t> + sin</a:t>
              </a:r>
              <a:r>
                <a:rPr lang="vi-VN" sz="2400" i="1"/>
                <a:t>t</a:t>
              </a:r>
              <a:r>
                <a:rPr lang="vi-VN" sz="2400"/>
                <a:t>; cos</a:t>
              </a:r>
              <a:r>
                <a:rPr lang="vi-VN" sz="2400" i="1"/>
                <a:t>t</a:t>
              </a:r>
              <a:r>
                <a:rPr lang="vi-VN" sz="2400"/>
                <a:t>) có luôn thuộc mặt phẳng (</a:t>
              </a:r>
              <a:r>
                <a:rPr lang="vi-VN" sz="2400" i="1"/>
                <a:t>M</a:t>
              </a:r>
              <a:r>
                <a:rPr lang="vi-VN" sz="2400" baseline="-25000"/>
                <a:t>1</a:t>
              </a:r>
              <a:r>
                <a:rPr lang="vi-VN" sz="2400" i="1"/>
                <a:t>M</a:t>
              </a:r>
              <a:r>
                <a:rPr lang="vi-VN" sz="2400" baseline="-25000"/>
                <a:t>2</a:t>
              </a:r>
              <a:r>
                <a:rPr lang="vi-VN" sz="2400" i="1"/>
                <a:t>M</a:t>
              </a:r>
              <a:r>
                <a:rPr lang="vi-VN" sz="2400" baseline="-25000"/>
                <a:t>3</a:t>
              </a:r>
              <a:r>
                <a:rPr lang="vi-VN" sz="2400"/>
                <a:t>) hay không?</a:t>
              </a:r>
              <a:endParaRPr lang="en-US" sz="2400"/>
            </a:p>
          </p:txBody>
        </p:sp>
        <p:pic>
          <p:nvPicPr>
            <p:cNvPr id="6" name="Picture 5">
              <a:extLst>
                <a:ext uri="{FF2B5EF4-FFF2-40B4-BE49-F238E27FC236}">
                  <a16:creationId xmlns:a16="http://schemas.microsoft.com/office/drawing/2014/main" id="{4B641A36-639A-440F-B141-A56FC84E7118}"/>
                </a:ext>
              </a:extLst>
            </p:cNvPr>
            <p:cNvPicPr>
              <a:picLocks noChangeAspect="1"/>
            </p:cNvPicPr>
            <p:nvPr/>
          </p:nvPicPr>
          <p:blipFill>
            <a:blip r:embed="rId5"/>
            <a:stretch>
              <a:fillRect/>
            </a:stretch>
          </p:blipFill>
          <p:spPr>
            <a:xfrm>
              <a:off x="1138944" y="432247"/>
              <a:ext cx="11074400" cy="664522"/>
            </a:xfrm>
            <a:prstGeom prst="rect">
              <a:avLst/>
            </a:prstGeom>
          </p:spPr>
        </p:pic>
        <p:pic>
          <p:nvPicPr>
            <p:cNvPr id="12" name="Picture 11">
              <a:extLst>
                <a:ext uri="{FF2B5EF4-FFF2-40B4-BE49-F238E27FC236}">
                  <a16:creationId xmlns:a16="http://schemas.microsoft.com/office/drawing/2014/main" id="{F4DC55C5-87B6-4DE5-87B4-0A218105786A}"/>
                </a:ext>
              </a:extLst>
            </p:cNvPr>
            <p:cNvPicPr>
              <a:picLocks noChangeAspect="1"/>
            </p:cNvPicPr>
            <p:nvPr/>
          </p:nvPicPr>
          <p:blipFill>
            <a:blip r:embed="rId6"/>
            <a:stretch>
              <a:fillRect/>
            </a:stretch>
          </p:blipFill>
          <p:spPr>
            <a:xfrm>
              <a:off x="-86809" y="348917"/>
              <a:ext cx="1326066" cy="1147471"/>
            </a:xfrm>
            <a:prstGeom prst="rect">
              <a:avLst/>
            </a:prstGeom>
          </p:spPr>
        </p:pic>
      </p:grpSp>
      <p:pic>
        <p:nvPicPr>
          <p:cNvPr id="13" name="Picture 12">
            <a:extLst>
              <a:ext uri="{FF2B5EF4-FFF2-40B4-BE49-F238E27FC236}">
                <a16:creationId xmlns:a16="http://schemas.microsoft.com/office/drawing/2014/main" id="{C63956BA-87AD-41FC-9596-8626CDDAE29B}"/>
              </a:ext>
            </a:extLst>
          </p:cNvPr>
          <p:cNvPicPr>
            <a:picLocks noChangeAspect="1"/>
          </p:cNvPicPr>
          <p:nvPr/>
        </p:nvPicPr>
        <p:blipFill>
          <a:blip r:embed="rId7"/>
          <a:stretch>
            <a:fillRect/>
          </a:stretch>
        </p:blipFill>
        <p:spPr>
          <a:xfrm>
            <a:off x="6023594" y="1957898"/>
            <a:ext cx="1201016" cy="280440"/>
          </a:xfrm>
          <a:prstGeom prst="rect">
            <a:avLst/>
          </a:prstGeom>
        </p:spPr>
      </p:pic>
      <p:grpSp>
        <p:nvGrpSpPr>
          <p:cNvPr id="31" name="Group 30">
            <a:extLst>
              <a:ext uri="{FF2B5EF4-FFF2-40B4-BE49-F238E27FC236}">
                <a16:creationId xmlns:a16="http://schemas.microsoft.com/office/drawing/2014/main" id="{EF6EDB1D-7CFB-4980-AC26-1E4AD46D2457}"/>
              </a:ext>
            </a:extLst>
          </p:cNvPr>
          <p:cNvGrpSpPr/>
          <p:nvPr/>
        </p:nvGrpSpPr>
        <p:grpSpPr>
          <a:xfrm>
            <a:off x="1239257" y="2406183"/>
            <a:ext cx="5793888" cy="538285"/>
            <a:chOff x="1239257" y="2186264"/>
            <a:chExt cx="5793888" cy="538285"/>
          </a:xfrm>
        </p:grpSpPr>
        <p:sp>
          <p:nvSpPr>
            <p:cNvPr id="14" name="Rectangle 13">
              <a:extLst>
                <a:ext uri="{FF2B5EF4-FFF2-40B4-BE49-F238E27FC236}">
                  <a16:creationId xmlns:a16="http://schemas.microsoft.com/office/drawing/2014/main" id="{5E54EFF9-E7CB-4F1F-B27E-337546B545BA}"/>
                </a:ext>
              </a:extLst>
            </p:cNvPr>
            <p:cNvSpPr/>
            <p:nvPr/>
          </p:nvSpPr>
          <p:spPr>
            <a:xfrm>
              <a:off x="1239257" y="2186574"/>
              <a:ext cx="1241237" cy="461665"/>
            </a:xfrm>
            <a:prstGeom prst="rect">
              <a:avLst/>
            </a:prstGeom>
          </p:spPr>
          <p:txBody>
            <a:bodyPr wrap="none">
              <a:spAutoFit/>
            </a:bodyPr>
            <a:lstStyle/>
            <a:p>
              <a:r>
                <a:rPr lang="en-US" sz="2400"/>
                <a:t>a) Ta có </a:t>
              </a:r>
            </a:p>
          </p:txBody>
        </p:sp>
        <p:graphicFrame>
          <p:nvGraphicFramePr>
            <p:cNvPr id="15" name="Object 14">
              <a:extLst>
                <a:ext uri="{FF2B5EF4-FFF2-40B4-BE49-F238E27FC236}">
                  <a16:creationId xmlns:a16="http://schemas.microsoft.com/office/drawing/2014/main" id="{0C4AAF6A-4500-4283-98B1-D970875A1CC7}"/>
                </a:ext>
              </a:extLst>
            </p:cNvPr>
            <p:cNvGraphicFramePr>
              <a:graphicFrameLocks noChangeAspect="1"/>
            </p:cNvGraphicFramePr>
            <p:nvPr>
              <p:extLst>
                <p:ext uri="{D42A27DB-BD31-4B8C-83A1-F6EECF244321}">
                  <p14:modId xmlns:p14="http://schemas.microsoft.com/office/powerpoint/2010/main" val="2415424"/>
                </p:ext>
              </p:extLst>
            </p:nvPr>
          </p:nvGraphicFramePr>
          <p:xfrm>
            <a:off x="2315257" y="2186264"/>
            <a:ext cx="2858478" cy="538285"/>
          </p:xfrm>
          <a:graphic>
            <a:graphicData uri="http://schemas.openxmlformats.org/presentationml/2006/ole">
              <mc:AlternateContent xmlns:mc="http://schemas.openxmlformats.org/markup-compatibility/2006">
                <mc:Choice xmlns:v="urn:schemas-microsoft-com:vml" Requires="v">
                  <p:oleObj spid="_x0000_s13408" name="Equation" r:id="rId8" imgW="1466321" imgH="276516" progId="Equation.DSMT4">
                    <p:embed/>
                  </p:oleObj>
                </mc:Choice>
                <mc:Fallback>
                  <p:oleObj name="Equation" r:id="rId8" imgW="1466321" imgH="276516" progId="Equation.DSMT4">
                    <p:embed/>
                    <p:pic>
                      <p:nvPicPr>
                        <p:cNvPr id="0" name=""/>
                        <p:cNvPicPr/>
                        <p:nvPr/>
                      </p:nvPicPr>
                      <p:blipFill>
                        <a:blip r:embed="rId9"/>
                        <a:stretch>
                          <a:fillRect/>
                        </a:stretch>
                      </p:blipFill>
                      <p:spPr>
                        <a:xfrm>
                          <a:off x="2315257" y="2186264"/>
                          <a:ext cx="2858478" cy="53828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BA7503B8-64CF-40BB-B7EA-6B8F503F3E67}"/>
                </a:ext>
              </a:extLst>
            </p:cNvPr>
            <p:cNvGraphicFramePr>
              <a:graphicFrameLocks noChangeAspect="1"/>
            </p:cNvGraphicFramePr>
            <p:nvPr>
              <p:extLst>
                <p:ext uri="{D42A27DB-BD31-4B8C-83A1-F6EECF244321}">
                  <p14:modId xmlns:p14="http://schemas.microsoft.com/office/powerpoint/2010/main" val="1763722177"/>
                </p:ext>
              </p:extLst>
            </p:nvPr>
          </p:nvGraphicFramePr>
          <p:xfrm>
            <a:off x="5139868" y="2212099"/>
            <a:ext cx="1893277" cy="501161"/>
          </p:xfrm>
          <a:graphic>
            <a:graphicData uri="http://schemas.openxmlformats.org/presentationml/2006/ole">
              <mc:AlternateContent xmlns:mc="http://schemas.openxmlformats.org/markup-compatibility/2006">
                <mc:Choice xmlns:v="urn:schemas-microsoft-com:vml" Requires="v">
                  <p:oleObj spid="_x0000_s13409" name="Equation" r:id="rId10" imgW="971190" imgH="257409" progId="Equation.DSMT4">
                    <p:embed/>
                  </p:oleObj>
                </mc:Choice>
                <mc:Fallback>
                  <p:oleObj name="Equation" r:id="rId10" imgW="971190" imgH="257409" progId="Equation.DSMT4">
                    <p:embed/>
                    <p:pic>
                      <p:nvPicPr>
                        <p:cNvPr id="0" name=""/>
                        <p:cNvPicPr/>
                        <p:nvPr/>
                      </p:nvPicPr>
                      <p:blipFill>
                        <a:blip r:embed="rId11"/>
                        <a:stretch>
                          <a:fillRect/>
                        </a:stretch>
                      </p:blipFill>
                      <p:spPr>
                        <a:xfrm>
                          <a:off x="5139868" y="2212099"/>
                          <a:ext cx="1893277" cy="501161"/>
                        </a:xfrm>
                        <a:prstGeom prst="rect">
                          <a:avLst/>
                        </a:prstGeom>
                      </p:spPr>
                    </p:pic>
                  </p:oleObj>
                </mc:Fallback>
              </mc:AlternateContent>
            </a:graphicData>
          </a:graphic>
        </p:graphicFrame>
      </p:grpSp>
      <p:grpSp>
        <p:nvGrpSpPr>
          <p:cNvPr id="32" name="Group 31">
            <a:extLst>
              <a:ext uri="{FF2B5EF4-FFF2-40B4-BE49-F238E27FC236}">
                <a16:creationId xmlns:a16="http://schemas.microsoft.com/office/drawing/2014/main" id="{1C9E7DA2-0490-4B03-8A4D-380991CDF8E9}"/>
              </a:ext>
            </a:extLst>
          </p:cNvPr>
          <p:cNvGrpSpPr/>
          <p:nvPr/>
        </p:nvGrpSpPr>
        <p:grpSpPr>
          <a:xfrm>
            <a:off x="1239257" y="3016279"/>
            <a:ext cx="8928762" cy="507537"/>
            <a:chOff x="1239257" y="2796360"/>
            <a:chExt cx="8928762" cy="507537"/>
          </a:xfrm>
        </p:grpSpPr>
        <p:sp>
          <p:nvSpPr>
            <p:cNvPr id="17" name="Rectangle 16">
              <a:extLst>
                <a:ext uri="{FF2B5EF4-FFF2-40B4-BE49-F238E27FC236}">
                  <a16:creationId xmlns:a16="http://schemas.microsoft.com/office/drawing/2014/main" id="{330F4179-CBDF-4E65-8106-8B24472ADBBE}"/>
                </a:ext>
              </a:extLst>
            </p:cNvPr>
            <p:cNvSpPr/>
            <p:nvPr/>
          </p:nvSpPr>
          <p:spPr>
            <a:xfrm>
              <a:off x="1239257" y="2830228"/>
              <a:ext cx="518091" cy="461665"/>
            </a:xfrm>
            <a:prstGeom prst="rect">
              <a:avLst/>
            </a:prstGeom>
          </p:spPr>
          <p:txBody>
            <a:bodyPr wrap="none">
              <a:spAutoFit/>
            </a:bodyPr>
            <a:lstStyle/>
            <a:p>
              <a:r>
                <a:rPr lang="en-US" sz="2400"/>
                <a:t>b) </a:t>
              </a:r>
            </a:p>
          </p:txBody>
        </p:sp>
        <p:sp>
          <p:nvSpPr>
            <p:cNvPr id="19" name="Rectangle 18">
              <a:extLst>
                <a:ext uri="{FF2B5EF4-FFF2-40B4-BE49-F238E27FC236}">
                  <a16:creationId xmlns:a16="http://schemas.microsoft.com/office/drawing/2014/main" id="{030C4754-21D5-4FFB-8E2B-F96492EA80BD}"/>
                </a:ext>
              </a:extLst>
            </p:cNvPr>
            <p:cNvSpPr/>
            <p:nvPr/>
          </p:nvSpPr>
          <p:spPr>
            <a:xfrm>
              <a:off x="1565349" y="2825415"/>
              <a:ext cx="4166525" cy="461665"/>
            </a:xfrm>
            <a:prstGeom prst="rect">
              <a:avLst/>
            </a:prstGeom>
          </p:spPr>
          <p:txBody>
            <a:bodyPr wrap="none">
              <a:spAutoFit/>
            </a:bodyPr>
            <a:lstStyle/>
            <a:p>
              <a:r>
                <a:rPr lang="vi-VN" sz="2400" i="1"/>
                <a:t>M</a:t>
              </a:r>
              <a:r>
                <a:rPr lang="vi-VN" sz="2400" baseline="-25000"/>
                <a:t>1</a:t>
              </a:r>
              <a:r>
                <a:rPr lang="vi-VN" sz="2400"/>
                <a:t>, </a:t>
              </a:r>
              <a:r>
                <a:rPr lang="vi-VN" sz="2400" i="1"/>
                <a:t>M</a:t>
              </a:r>
              <a:r>
                <a:rPr lang="vi-VN" sz="2400" baseline="-25000"/>
                <a:t>2</a:t>
              </a:r>
              <a:r>
                <a:rPr lang="vi-VN" sz="2400"/>
                <a:t>, </a:t>
              </a:r>
              <a:r>
                <a:rPr lang="vi-VN" sz="2400" i="1"/>
                <a:t>M</a:t>
              </a:r>
              <a:r>
                <a:rPr lang="vi-VN" sz="2400" baseline="-25000"/>
                <a:t>3</a:t>
              </a:r>
              <a:r>
                <a:rPr lang="vi-VN" sz="2400"/>
                <a:t> không thẳng h</a:t>
              </a:r>
              <a:r>
                <a:rPr lang="en-US" sz="2400"/>
                <a:t>à</a:t>
              </a:r>
              <a:r>
                <a:rPr lang="vi-VN" sz="2400"/>
                <a:t>ng</a:t>
              </a:r>
              <a:r>
                <a:rPr lang="en-US" sz="2400"/>
                <a:t> vì</a:t>
              </a:r>
            </a:p>
          </p:txBody>
        </p:sp>
        <p:graphicFrame>
          <p:nvGraphicFramePr>
            <p:cNvPr id="21" name="Object 20">
              <a:extLst>
                <a:ext uri="{FF2B5EF4-FFF2-40B4-BE49-F238E27FC236}">
                  <a16:creationId xmlns:a16="http://schemas.microsoft.com/office/drawing/2014/main" id="{AC1CE2BB-4423-4432-AF87-A04A3EB6DAB2}"/>
                </a:ext>
              </a:extLst>
            </p:cNvPr>
            <p:cNvGraphicFramePr>
              <a:graphicFrameLocks noChangeAspect="1"/>
            </p:cNvGraphicFramePr>
            <p:nvPr>
              <p:extLst>
                <p:ext uri="{D42A27DB-BD31-4B8C-83A1-F6EECF244321}">
                  <p14:modId xmlns:p14="http://schemas.microsoft.com/office/powerpoint/2010/main" val="2536277623"/>
                </p:ext>
              </p:extLst>
            </p:nvPr>
          </p:nvGraphicFramePr>
          <p:xfrm>
            <a:off x="5758915" y="2808597"/>
            <a:ext cx="1730375" cy="495300"/>
          </p:xfrm>
          <a:graphic>
            <a:graphicData uri="http://schemas.openxmlformats.org/presentationml/2006/ole">
              <mc:AlternateContent xmlns:mc="http://schemas.openxmlformats.org/markup-compatibility/2006">
                <mc:Choice xmlns:v="urn:schemas-microsoft-com:vml" Requires="v">
                  <p:oleObj spid="_x0000_s13410" name="Equation" r:id="rId12" imgW="888840" imgH="253800" progId="Equation.DSMT4">
                    <p:embed/>
                  </p:oleObj>
                </mc:Choice>
                <mc:Fallback>
                  <p:oleObj name="Equation" r:id="rId12" imgW="888840" imgH="253800" progId="Equation.DSMT4">
                    <p:embed/>
                    <p:pic>
                      <p:nvPicPr>
                        <p:cNvPr id="16" name="Object 15">
                          <a:extLst>
                            <a:ext uri="{FF2B5EF4-FFF2-40B4-BE49-F238E27FC236}">
                              <a16:creationId xmlns:a16="http://schemas.microsoft.com/office/drawing/2014/main" id="{BA7503B8-64CF-40BB-B7EA-6B8F503F3E67}"/>
                            </a:ext>
                          </a:extLst>
                        </p:cNvPr>
                        <p:cNvPicPr/>
                        <p:nvPr/>
                      </p:nvPicPr>
                      <p:blipFill>
                        <a:blip r:embed="rId13"/>
                        <a:stretch>
                          <a:fillRect/>
                        </a:stretch>
                      </p:blipFill>
                      <p:spPr>
                        <a:xfrm>
                          <a:off x="5758915" y="2808597"/>
                          <a:ext cx="1730375" cy="495300"/>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5D15A446-4296-4E1F-A1AE-F6C8D1B2B1ED}"/>
                </a:ext>
              </a:extLst>
            </p:cNvPr>
            <p:cNvSpPr/>
            <p:nvPr/>
          </p:nvSpPr>
          <p:spPr>
            <a:xfrm>
              <a:off x="7516331" y="2796360"/>
              <a:ext cx="2651688" cy="461665"/>
            </a:xfrm>
            <a:prstGeom prst="rect">
              <a:avLst/>
            </a:prstGeom>
          </p:spPr>
          <p:txBody>
            <a:bodyPr wrap="none">
              <a:spAutoFit/>
            </a:bodyPr>
            <a:lstStyle/>
            <a:p>
              <a:r>
                <a:rPr lang="vi-VN" sz="2400"/>
                <a:t>không </a:t>
              </a:r>
              <a:r>
                <a:rPr lang="en-US" sz="2400"/>
                <a:t>cùng ph</a:t>
              </a:r>
              <a:r>
                <a:rPr lang="vi-VN" sz="2400"/>
                <a:t>ư</a:t>
              </a:r>
              <a:r>
                <a:rPr lang="en-US" sz="2400"/>
                <a:t>ơng</a:t>
              </a:r>
            </a:p>
          </p:txBody>
        </p:sp>
      </p:grpSp>
      <p:grpSp>
        <p:nvGrpSpPr>
          <p:cNvPr id="36" name="Group 35">
            <a:extLst>
              <a:ext uri="{FF2B5EF4-FFF2-40B4-BE49-F238E27FC236}">
                <a16:creationId xmlns:a16="http://schemas.microsoft.com/office/drawing/2014/main" id="{CD88D4F2-7DDF-4874-96C8-F52268FCBDCB}"/>
              </a:ext>
            </a:extLst>
          </p:cNvPr>
          <p:cNvGrpSpPr/>
          <p:nvPr/>
        </p:nvGrpSpPr>
        <p:grpSpPr>
          <a:xfrm>
            <a:off x="1445147" y="3641794"/>
            <a:ext cx="10746853" cy="593725"/>
            <a:chOff x="1445147" y="3641794"/>
            <a:chExt cx="10746853" cy="593725"/>
          </a:xfrm>
        </p:grpSpPr>
        <p:graphicFrame>
          <p:nvGraphicFramePr>
            <p:cNvPr id="24" name="Object 23">
              <a:extLst>
                <a:ext uri="{FF2B5EF4-FFF2-40B4-BE49-F238E27FC236}">
                  <a16:creationId xmlns:a16="http://schemas.microsoft.com/office/drawing/2014/main" id="{8C20E862-2286-4E81-98DF-D86805231EF1}"/>
                </a:ext>
              </a:extLst>
            </p:cNvPr>
            <p:cNvGraphicFramePr>
              <a:graphicFrameLocks noChangeAspect="1"/>
            </p:cNvGraphicFramePr>
            <p:nvPr>
              <p:extLst>
                <p:ext uri="{D42A27DB-BD31-4B8C-83A1-F6EECF244321}">
                  <p14:modId xmlns:p14="http://schemas.microsoft.com/office/powerpoint/2010/main" val="2822980175"/>
                </p:ext>
              </p:extLst>
            </p:nvPr>
          </p:nvGraphicFramePr>
          <p:xfrm>
            <a:off x="5079149" y="3687635"/>
            <a:ext cx="1212850" cy="495300"/>
          </p:xfrm>
          <a:graphic>
            <a:graphicData uri="http://schemas.openxmlformats.org/presentationml/2006/ole">
              <mc:AlternateContent xmlns:mc="http://schemas.openxmlformats.org/markup-compatibility/2006">
                <mc:Choice xmlns:v="urn:schemas-microsoft-com:vml" Requires="v">
                  <p:oleObj spid="_x0000_s13411" name="Equation" r:id="rId14" imgW="622080" imgH="253800" progId="Equation.DSMT4">
                    <p:embed/>
                  </p:oleObj>
                </mc:Choice>
                <mc:Fallback>
                  <p:oleObj name="Equation" r:id="rId14" imgW="622080" imgH="253800" progId="Equation.DSMT4">
                    <p:embed/>
                    <p:pic>
                      <p:nvPicPr>
                        <p:cNvPr id="15" name="Object 14">
                          <a:extLst>
                            <a:ext uri="{FF2B5EF4-FFF2-40B4-BE49-F238E27FC236}">
                              <a16:creationId xmlns:a16="http://schemas.microsoft.com/office/drawing/2014/main" id="{0C4AAF6A-4500-4283-98B1-D970875A1CC7}"/>
                            </a:ext>
                          </a:extLst>
                        </p:cNvPr>
                        <p:cNvPicPr/>
                        <p:nvPr/>
                      </p:nvPicPr>
                      <p:blipFill>
                        <a:blip r:embed="rId15"/>
                        <a:stretch>
                          <a:fillRect/>
                        </a:stretch>
                      </p:blipFill>
                      <p:spPr>
                        <a:xfrm>
                          <a:off x="5079149" y="3687635"/>
                          <a:ext cx="1212850" cy="495300"/>
                        </a:xfrm>
                        <a:prstGeom prst="rect">
                          <a:avLst/>
                        </a:prstGeom>
                      </p:spPr>
                    </p:pic>
                  </p:oleObj>
                </mc:Fallback>
              </mc:AlternateContent>
            </a:graphicData>
          </a:graphic>
        </p:graphicFrame>
        <p:grpSp>
          <p:nvGrpSpPr>
            <p:cNvPr id="28" name="Group 27">
              <a:extLst>
                <a:ext uri="{FF2B5EF4-FFF2-40B4-BE49-F238E27FC236}">
                  <a16:creationId xmlns:a16="http://schemas.microsoft.com/office/drawing/2014/main" id="{5330AA18-AD2F-4081-8E63-4AB36E876058}"/>
                </a:ext>
              </a:extLst>
            </p:cNvPr>
            <p:cNvGrpSpPr/>
            <p:nvPr/>
          </p:nvGrpSpPr>
          <p:grpSpPr>
            <a:xfrm>
              <a:off x="1445147" y="3641794"/>
              <a:ext cx="10746853" cy="593725"/>
              <a:chOff x="1565349" y="3525733"/>
              <a:chExt cx="10746853" cy="593725"/>
            </a:xfrm>
          </p:grpSpPr>
          <p:sp>
            <p:nvSpPr>
              <p:cNvPr id="20" name="Rectangle 19">
                <a:extLst>
                  <a:ext uri="{FF2B5EF4-FFF2-40B4-BE49-F238E27FC236}">
                    <a16:creationId xmlns:a16="http://schemas.microsoft.com/office/drawing/2014/main" id="{09BBBBB5-48BD-4B76-9861-6584F714DE01}"/>
                  </a:ext>
                </a:extLst>
              </p:cNvPr>
              <p:cNvSpPr/>
              <p:nvPr/>
            </p:nvSpPr>
            <p:spPr>
              <a:xfrm>
                <a:off x="1565349" y="3566108"/>
                <a:ext cx="10746853" cy="461665"/>
              </a:xfrm>
              <a:prstGeom prst="rect">
                <a:avLst/>
              </a:prstGeom>
            </p:spPr>
            <p:txBody>
              <a:bodyPr wrap="none">
                <a:spAutoFit/>
              </a:bodyPr>
              <a:lstStyle/>
              <a:p>
                <a:r>
                  <a:rPr lang="en-US" sz="2400"/>
                  <a:t>Mặt phẳng </a:t>
                </a:r>
                <a:r>
                  <a:rPr lang="vi-VN" sz="2400"/>
                  <a:t>(</a:t>
                </a:r>
                <a:r>
                  <a:rPr lang="vi-VN" sz="2400" i="1"/>
                  <a:t>M</a:t>
                </a:r>
                <a:r>
                  <a:rPr lang="vi-VN" sz="2400" baseline="-25000"/>
                  <a:t>1</a:t>
                </a:r>
                <a:r>
                  <a:rPr lang="vi-VN" sz="2400" i="1"/>
                  <a:t>M</a:t>
                </a:r>
                <a:r>
                  <a:rPr lang="vi-VN" sz="2400" baseline="-25000"/>
                  <a:t>2</a:t>
                </a:r>
                <a:r>
                  <a:rPr lang="vi-VN" sz="2400" i="1"/>
                  <a:t>M</a:t>
                </a:r>
                <a:r>
                  <a:rPr lang="vi-VN" sz="2400" baseline="-25000"/>
                  <a:t>3</a:t>
                </a:r>
                <a:r>
                  <a:rPr lang="vi-VN" sz="2400"/>
                  <a:t>)</a:t>
                </a:r>
                <a:r>
                  <a:rPr lang="en-US" sz="2400"/>
                  <a:t> đi qua                , nhận                                                  làm vect</a:t>
                </a:r>
                <a:r>
                  <a:rPr lang="vi-VN" sz="2400"/>
                  <a:t>ơ</a:t>
                </a:r>
                <a:endParaRPr lang="en-US" sz="2400"/>
              </a:p>
            </p:txBody>
          </p:sp>
          <p:graphicFrame>
            <p:nvGraphicFramePr>
              <p:cNvPr id="25" name="Object 24">
                <a:extLst>
                  <a:ext uri="{FF2B5EF4-FFF2-40B4-BE49-F238E27FC236}">
                    <a16:creationId xmlns:a16="http://schemas.microsoft.com/office/drawing/2014/main" id="{5C3189F3-50AF-41F4-A708-CB230CFA7DA1}"/>
                  </a:ext>
                </a:extLst>
              </p:cNvPr>
              <p:cNvGraphicFramePr>
                <a:graphicFrameLocks noChangeAspect="1"/>
              </p:cNvGraphicFramePr>
              <p:nvPr>
                <p:extLst>
                  <p:ext uri="{D42A27DB-BD31-4B8C-83A1-F6EECF244321}">
                    <p14:modId xmlns:p14="http://schemas.microsoft.com/office/powerpoint/2010/main" val="2397944557"/>
                  </p:ext>
                </p:extLst>
              </p:nvPr>
            </p:nvGraphicFramePr>
            <p:xfrm>
              <a:off x="7155877" y="3525733"/>
              <a:ext cx="3683000" cy="593725"/>
            </p:xfrm>
            <a:graphic>
              <a:graphicData uri="http://schemas.openxmlformats.org/presentationml/2006/ole">
                <mc:AlternateContent xmlns:mc="http://schemas.openxmlformats.org/markup-compatibility/2006">
                  <mc:Choice xmlns:v="urn:schemas-microsoft-com:vml" Requires="v">
                    <p:oleObj spid="_x0000_s13412" name="Equation" r:id="rId16" imgW="1892160" imgH="304560" progId="Equation.DSMT4">
                      <p:embed/>
                    </p:oleObj>
                  </mc:Choice>
                  <mc:Fallback>
                    <p:oleObj name="Equation" r:id="rId16" imgW="1892160" imgH="304560" progId="Equation.DSMT4">
                      <p:embed/>
                      <p:pic>
                        <p:nvPicPr>
                          <p:cNvPr id="21" name="Object 20">
                            <a:extLst>
                              <a:ext uri="{FF2B5EF4-FFF2-40B4-BE49-F238E27FC236}">
                                <a16:creationId xmlns:a16="http://schemas.microsoft.com/office/drawing/2014/main" id="{AC1CE2BB-4423-4432-AF87-A04A3EB6DAB2}"/>
                              </a:ext>
                            </a:extLst>
                          </p:cNvPr>
                          <p:cNvPicPr/>
                          <p:nvPr/>
                        </p:nvPicPr>
                        <p:blipFill>
                          <a:blip r:embed="rId17"/>
                          <a:stretch>
                            <a:fillRect/>
                          </a:stretch>
                        </p:blipFill>
                        <p:spPr>
                          <a:xfrm>
                            <a:off x="7155877" y="3525733"/>
                            <a:ext cx="3683000" cy="593725"/>
                          </a:xfrm>
                          <a:prstGeom prst="rect">
                            <a:avLst/>
                          </a:prstGeom>
                        </p:spPr>
                      </p:pic>
                    </p:oleObj>
                  </mc:Fallback>
                </mc:AlternateContent>
              </a:graphicData>
            </a:graphic>
          </p:graphicFrame>
        </p:grpSp>
      </p:grpSp>
      <p:grpSp>
        <p:nvGrpSpPr>
          <p:cNvPr id="29" name="Group 28">
            <a:extLst>
              <a:ext uri="{FF2B5EF4-FFF2-40B4-BE49-F238E27FC236}">
                <a16:creationId xmlns:a16="http://schemas.microsoft.com/office/drawing/2014/main" id="{C20D4463-8ADE-413A-8B71-94D5D0FE61DC}"/>
              </a:ext>
            </a:extLst>
          </p:cNvPr>
          <p:cNvGrpSpPr/>
          <p:nvPr/>
        </p:nvGrpSpPr>
        <p:grpSpPr>
          <a:xfrm>
            <a:off x="1445147" y="4284726"/>
            <a:ext cx="5470035" cy="461665"/>
            <a:chOff x="1572901" y="4174888"/>
            <a:chExt cx="5470035" cy="461665"/>
          </a:xfrm>
        </p:grpSpPr>
        <p:sp>
          <p:nvSpPr>
            <p:cNvPr id="26" name="Rectangle 25">
              <a:extLst>
                <a:ext uri="{FF2B5EF4-FFF2-40B4-BE49-F238E27FC236}">
                  <a16:creationId xmlns:a16="http://schemas.microsoft.com/office/drawing/2014/main" id="{07B236BB-7FCA-4134-959A-36E59BEBB85F}"/>
                </a:ext>
              </a:extLst>
            </p:cNvPr>
            <p:cNvSpPr/>
            <p:nvPr/>
          </p:nvSpPr>
          <p:spPr>
            <a:xfrm>
              <a:off x="1572901" y="4174888"/>
              <a:ext cx="3964547" cy="461665"/>
            </a:xfrm>
            <a:prstGeom prst="rect">
              <a:avLst/>
            </a:prstGeom>
          </p:spPr>
          <p:txBody>
            <a:bodyPr wrap="none">
              <a:spAutoFit/>
            </a:bodyPr>
            <a:lstStyle/>
            <a:p>
              <a:r>
                <a:rPr lang="en-US" sz="2400"/>
                <a:t>pháp tuyến có ph</a:t>
              </a:r>
              <a:r>
                <a:rPr lang="vi-VN" sz="2400"/>
                <a:t>ư</a:t>
              </a:r>
              <a:r>
                <a:rPr lang="en-US" sz="2400"/>
                <a:t>ơng trình là </a:t>
              </a:r>
            </a:p>
          </p:txBody>
        </p:sp>
        <p:graphicFrame>
          <p:nvGraphicFramePr>
            <p:cNvPr id="27" name="Object 26">
              <a:extLst>
                <a:ext uri="{FF2B5EF4-FFF2-40B4-BE49-F238E27FC236}">
                  <a16:creationId xmlns:a16="http://schemas.microsoft.com/office/drawing/2014/main" id="{AE96FF9C-3121-416C-B9A6-7CDD425AD246}"/>
                </a:ext>
              </a:extLst>
            </p:cNvPr>
            <p:cNvGraphicFramePr>
              <a:graphicFrameLocks noChangeAspect="1"/>
            </p:cNvGraphicFramePr>
            <p:nvPr>
              <p:extLst>
                <p:ext uri="{D42A27DB-BD31-4B8C-83A1-F6EECF244321}">
                  <p14:modId xmlns:p14="http://schemas.microsoft.com/office/powerpoint/2010/main" val="4223385329"/>
                </p:ext>
              </p:extLst>
            </p:nvPr>
          </p:nvGraphicFramePr>
          <p:xfrm>
            <a:off x="5360023" y="4237578"/>
            <a:ext cx="1682913" cy="395980"/>
          </p:xfrm>
          <a:graphic>
            <a:graphicData uri="http://schemas.openxmlformats.org/presentationml/2006/ole">
              <mc:AlternateContent xmlns:mc="http://schemas.openxmlformats.org/markup-compatibility/2006">
                <mc:Choice xmlns:v="urn:schemas-microsoft-com:vml" Requires="v">
                  <p:oleObj spid="_x0000_s13413" name="Equation" r:id="rId18" imgW="863280" imgH="203040" progId="Equation.DSMT4">
                    <p:embed/>
                  </p:oleObj>
                </mc:Choice>
                <mc:Fallback>
                  <p:oleObj name="Equation" r:id="rId18" imgW="863280" imgH="203040" progId="Equation.DSMT4">
                    <p:embed/>
                    <p:pic>
                      <p:nvPicPr>
                        <p:cNvPr id="0" name=""/>
                        <p:cNvPicPr/>
                        <p:nvPr/>
                      </p:nvPicPr>
                      <p:blipFill>
                        <a:blip r:embed="rId19"/>
                        <a:stretch>
                          <a:fillRect/>
                        </a:stretch>
                      </p:blipFill>
                      <p:spPr>
                        <a:xfrm>
                          <a:off x="5360023" y="4237578"/>
                          <a:ext cx="1682913" cy="395980"/>
                        </a:xfrm>
                        <a:prstGeom prst="rect">
                          <a:avLst/>
                        </a:prstGeom>
                      </p:spPr>
                    </p:pic>
                  </p:oleObj>
                </mc:Fallback>
              </mc:AlternateContent>
            </a:graphicData>
          </a:graphic>
        </p:graphicFrame>
      </p:grpSp>
      <p:sp>
        <p:nvSpPr>
          <p:cNvPr id="30" name="Rectangle 29">
            <a:extLst>
              <a:ext uri="{FF2B5EF4-FFF2-40B4-BE49-F238E27FC236}">
                <a16:creationId xmlns:a16="http://schemas.microsoft.com/office/drawing/2014/main" id="{5A2211E2-B1B7-47B7-AB75-BEAF500F8A18}"/>
              </a:ext>
            </a:extLst>
          </p:cNvPr>
          <p:cNvSpPr/>
          <p:nvPr/>
        </p:nvSpPr>
        <p:spPr>
          <a:xfrm>
            <a:off x="1364774" y="4865518"/>
            <a:ext cx="8803245" cy="830997"/>
          </a:xfrm>
          <a:prstGeom prst="rect">
            <a:avLst/>
          </a:prstGeom>
        </p:spPr>
        <p:txBody>
          <a:bodyPr wrap="square">
            <a:spAutoFit/>
          </a:bodyPr>
          <a:lstStyle/>
          <a:p>
            <a:r>
              <a:rPr lang="en-US" sz="2400"/>
              <a:t>c) Tọa độ điểm </a:t>
            </a:r>
            <a:r>
              <a:rPr lang="en-US" sz="2400" i="1"/>
              <a:t>M</a:t>
            </a:r>
            <a:r>
              <a:rPr lang="en-US" sz="2400"/>
              <a:t> luôn thỏa mãn phương trình mặt phẳng </a:t>
            </a:r>
            <a:r>
              <a:rPr lang="vi-VN" sz="2400"/>
              <a:t>(</a:t>
            </a:r>
            <a:r>
              <a:rPr lang="vi-VN" sz="2400" i="1"/>
              <a:t>M</a:t>
            </a:r>
            <a:r>
              <a:rPr lang="vi-VN" sz="2400" baseline="-25000"/>
              <a:t>1</a:t>
            </a:r>
            <a:r>
              <a:rPr lang="vi-VN" sz="2400" i="1"/>
              <a:t>M</a:t>
            </a:r>
            <a:r>
              <a:rPr lang="vi-VN" sz="2400" baseline="-25000"/>
              <a:t>2</a:t>
            </a:r>
            <a:r>
              <a:rPr lang="vi-VN" sz="2400" i="1"/>
              <a:t>M</a:t>
            </a:r>
            <a:r>
              <a:rPr lang="vi-VN" sz="2400" baseline="-25000"/>
              <a:t>3</a:t>
            </a:r>
            <a:r>
              <a:rPr lang="vi-VN" sz="2400"/>
              <a:t>)</a:t>
            </a:r>
            <a:r>
              <a:rPr lang="en-US" sz="2400"/>
              <a:t>. </a:t>
            </a:r>
          </a:p>
          <a:p>
            <a:r>
              <a:rPr lang="en-US" sz="2400"/>
              <a:t>     Vậy vị trí điểm </a:t>
            </a:r>
            <a:r>
              <a:rPr lang="en-US" sz="2400" i="1"/>
              <a:t>M</a:t>
            </a:r>
            <a:r>
              <a:rPr lang="en-US" sz="2400"/>
              <a:t> luôn thuộc mặt phẳng cố định.</a:t>
            </a:r>
          </a:p>
        </p:txBody>
      </p:sp>
      <p:pic>
        <p:nvPicPr>
          <p:cNvPr id="33" name="Picture 32">
            <a:extLst>
              <a:ext uri="{FF2B5EF4-FFF2-40B4-BE49-F238E27FC236}">
                <a16:creationId xmlns:a16="http://schemas.microsoft.com/office/drawing/2014/main" id="{1842914E-8920-4C71-95DA-32BFC28764C6}"/>
              </a:ext>
            </a:extLst>
          </p:cNvPr>
          <p:cNvPicPr>
            <a:picLocks noChangeAspect="1"/>
          </p:cNvPicPr>
          <p:nvPr/>
        </p:nvPicPr>
        <p:blipFill>
          <a:blip r:embed="rId4"/>
          <a:stretch>
            <a:fillRect/>
          </a:stretch>
        </p:blipFill>
        <p:spPr>
          <a:xfrm>
            <a:off x="10622150" y="5782563"/>
            <a:ext cx="1591194" cy="1231499"/>
          </a:xfrm>
          <a:prstGeom prst="rect">
            <a:avLst/>
          </a:prstGeom>
        </p:spPr>
      </p:pic>
    </p:spTree>
    <p:extLst>
      <p:ext uri="{BB962C8B-B14F-4D97-AF65-F5344CB8AC3E}">
        <p14:creationId xmlns:p14="http://schemas.microsoft.com/office/powerpoint/2010/main" val="1042542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3D003E07-DE16-4C24-94CF-55ABDC049A36}"/>
              </a:ext>
            </a:extLst>
          </p:cNvPr>
          <p:cNvSpPr>
            <a:spLocks noChangeArrowheads="1"/>
          </p:cNvSpPr>
          <p:nvPr/>
        </p:nvSpPr>
        <p:spPr bwMode="gray">
          <a:xfrm>
            <a:off x="0" y="0"/>
            <a:ext cx="8692445" cy="50815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219170" eaLnBrk="1" hangingPunct="1">
              <a:defRPr/>
            </a:pPr>
            <a:r>
              <a:rPr lang="en-US" sz="2000" b="1">
                <a:solidFill>
                  <a:srgbClr val="FFFFFF"/>
                </a:solidFill>
                <a:effectLst>
                  <a:outerShdw blurRad="38100" dist="38100" dir="2700000" algn="tl">
                    <a:srgbClr val="000000"/>
                  </a:outerShdw>
                </a:effectLst>
                <a:latin typeface="Arial" pitchFamily="34" charset="0"/>
                <a:cs typeface="Arial" pitchFamily="34" charset="0"/>
              </a:rPr>
              <a:t>IV. ĐIỀU KIỆN ĐỂ HAI MẶT PHẲNG VUÔNG GÓC VỚI NHAU </a:t>
            </a:r>
            <a:endParaRPr lang="vi-VN" sz="20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2" name="Group 11">
            <a:extLst>
              <a:ext uri="{FF2B5EF4-FFF2-40B4-BE49-F238E27FC236}">
                <a16:creationId xmlns:a16="http://schemas.microsoft.com/office/drawing/2014/main" id="{AC0BC421-CFE6-4A59-A588-CF5B044B308E}"/>
              </a:ext>
            </a:extLst>
          </p:cNvPr>
          <p:cNvGrpSpPr/>
          <p:nvPr/>
        </p:nvGrpSpPr>
        <p:grpSpPr>
          <a:xfrm>
            <a:off x="0" y="657684"/>
            <a:ext cx="12271022" cy="1893569"/>
            <a:chOff x="0" y="657684"/>
            <a:chExt cx="12271022" cy="2060294"/>
          </a:xfrm>
        </p:grpSpPr>
        <p:sp>
          <p:nvSpPr>
            <p:cNvPr id="5" name="Rounded Rectangle 16">
              <a:extLst>
                <a:ext uri="{FF2B5EF4-FFF2-40B4-BE49-F238E27FC236}">
                  <a16:creationId xmlns:a16="http://schemas.microsoft.com/office/drawing/2014/main" id="{9EBFEFB6-E0E9-45EC-B2BC-6DE88226EF3F}"/>
                </a:ext>
              </a:extLst>
            </p:cNvPr>
            <p:cNvSpPr/>
            <p:nvPr/>
          </p:nvSpPr>
          <p:spPr>
            <a:xfrm>
              <a:off x="971537" y="657684"/>
              <a:ext cx="11129460" cy="1934632"/>
            </a:xfrm>
            <a:prstGeom prst="roundRect">
              <a:avLst>
                <a:gd name="adj" fmla="val 4925"/>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pic>
          <p:nvPicPr>
            <p:cNvPr id="3" name="Picture 2">
              <a:extLst>
                <a:ext uri="{FF2B5EF4-FFF2-40B4-BE49-F238E27FC236}">
                  <a16:creationId xmlns:a16="http://schemas.microsoft.com/office/drawing/2014/main" id="{05B968F3-51C0-4E22-A9BA-AA7C5B2074DB}"/>
                </a:ext>
              </a:extLst>
            </p:cNvPr>
            <p:cNvPicPr>
              <a:picLocks noChangeAspect="1"/>
            </p:cNvPicPr>
            <p:nvPr/>
          </p:nvPicPr>
          <p:blipFill>
            <a:blip r:embed="rId4"/>
            <a:stretch>
              <a:fillRect/>
            </a:stretch>
          </p:blipFill>
          <p:spPr>
            <a:xfrm>
              <a:off x="1279622" y="657684"/>
              <a:ext cx="10991400" cy="2060294"/>
            </a:xfrm>
            <a:prstGeom prst="rect">
              <a:avLst/>
            </a:prstGeom>
          </p:spPr>
        </p:pic>
        <p:pic>
          <p:nvPicPr>
            <p:cNvPr id="6" name="Picture 5">
              <a:extLst>
                <a:ext uri="{FF2B5EF4-FFF2-40B4-BE49-F238E27FC236}">
                  <a16:creationId xmlns:a16="http://schemas.microsoft.com/office/drawing/2014/main" id="{D316776C-E045-4DB7-8904-BC30EAA71AA0}"/>
                </a:ext>
              </a:extLst>
            </p:cNvPr>
            <p:cNvPicPr>
              <a:picLocks noChangeAspect="1"/>
            </p:cNvPicPr>
            <p:nvPr/>
          </p:nvPicPr>
          <p:blipFill>
            <a:blip r:embed="rId5"/>
            <a:stretch>
              <a:fillRect/>
            </a:stretch>
          </p:blipFill>
          <p:spPr>
            <a:xfrm>
              <a:off x="0" y="861560"/>
              <a:ext cx="1279622" cy="1387921"/>
            </a:xfrm>
            <a:prstGeom prst="rect">
              <a:avLst/>
            </a:prstGeom>
          </p:spPr>
        </p:pic>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CCA6C8D-6E0F-45CC-BD2F-8D7C2776F01A}"/>
                  </a:ext>
                </a:extLst>
              </p:cNvPr>
              <p:cNvSpPr/>
              <p:nvPr/>
            </p:nvSpPr>
            <p:spPr>
              <a:xfrm>
                <a:off x="859799" y="2617530"/>
                <a:ext cx="9195594" cy="536942"/>
              </a:xfrm>
              <a:prstGeom prst="rect">
                <a:avLst/>
              </a:prstGeom>
            </p:spPr>
            <p:txBody>
              <a:bodyPr wrap="none">
                <a:spAutoFit/>
              </a:bodyPr>
              <a:lstStyle/>
              <a:p>
                <a:r>
                  <a:rPr lang="vi-VN" sz="2400"/>
                  <a:t>a) Góc giữa hai mặt phẳng (</a:t>
                </a:r>
                <a:r>
                  <a:rPr lang="el-GR" sz="2400" i="1"/>
                  <a:t>α</a:t>
                </a:r>
                <a:r>
                  <a:rPr lang="el-GR" sz="2400"/>
                  <a:t>), (</a:t>
                </a:r>
                <a:r>
                  <a:rPr lang="el-GR" sz="2400" i="1"/>
                  <a:t>β</a:t>
                </a:r>
                <a:r>
                  <a:rPr lang="el-GR" sz="2400"/>
                  <a:t>) </a:t>
                </a:r>
                <a:r>
                  <a:rPr lang="vi-VN" sz="2400"/>
                  <a:t>là góc giữa hai giá của hai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r>
                      <a:rPr lang="vi-VN" sz="2400" i="1">
                        <a:latin typeface="Cambria Math" panose="02040503050406030204" pitchFamily="18" charset="0"/>
                      </a:rPr>
                      <m:t> </m:t>
                    </m:r>
                  </m:oMath>
                </a14:m>
                <a:endParaRPr lang="en-US" sz="2400"/>
              </a:p>
            </p:txBody>
          </p:sp>
        </mc:Choice>
        <mc:Fallback xmlns="">
          <p:sp>
            <p:nvSpPr>
              <p:cNvPr id="7" name="Rectangle 6">
                <a:extLst>
                  <a:ext uri="{FF2B5EF4-FFF2-40B4-BE49-F238E27FC236}">
                    <a16:creationId xmlns:a16="http://schemas.microsoft.com/office/drawing/2014/main" id="{ECCA6C8D-6E0F-45CC-BD2F-8D7C2776F01A}"/>
                  </a:ext>
                </a:extLst>
              </p:cNvPr>
              <p:cNvSpPr>
                <a:spLocks noRot="1" noChangeAspect="1" noMove="1" noResize="1" noEditPoints="1" noAdjustHandles="1" noChangeArrowheads="1" noChangeShapeType="1" noTextEdit="1"/>
              </p:cNvSpPr>
              <p:nvPr/>
            </p:nvSpPr>
            <p:spPr>
              <a:xfrm>
                <a:off x="859799" y="2617530"/>
                <a:ext cx="9195594" cy="536942"/>
              </a:xfrm>
              <a:prstGeom prst="rect">
                <a:avLst/>
              </a:prstGeom>
              <a:blipFill>
                <a:blip r:embed="rId6"/>
                <a:stretch>
                  <a:fillRect l="-994" b="-26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14B7437-BBA9-4AC2-9FE7-86CB29588695}"/>
                  </a:ext>
                </a:extLst>
              </p:cNvPr>
              <p:cNvSpPr/>
              <p:nvPr/>
            </p:nvSpPr>
            <p:spPr>
              <a:xfrm>
                <a:off x="859799" y="3106295"/>
                <a:ext cx="3115735" cy="536942"/>
              </a:xfrm>
              <a:prstGeom prst="rect">
                <a:avLst/>
              </a:prstGeom>
            </p:spPr>
            <p:txBody>
              <a:bodyPr wrap="square">
                <a:spAutoFit/>
              </a:bodyPr>
              <a:lstStyle/>
              <a:p>
                <a:r>
                  <a:rPr lang="vi-VN" sz="2400"/>
                  <a:t>b) (</a:t>
                </a:r>
                <a:r>
                  <a:rPr lang="el-GR" sz="2400" i="1"/>
                  <a:t>α</a:t>
                </a:r>
                <a:r>
                  <a:rPr lang="el-GR" sz="2400"/>
                  <a:t>)</a:t>
                </a:r>
                <a:r>
                  <a:rPr lang="en-US" sz="2400"/>
                  <a:t> </a:t>
                </a:r>
                <a14:m>
                  <m:oMath xmlns:m="http://schemas.openxmlformats.org/officeDocument/2006/math">
                    <m:r>
                      <a:rPr lang="el-GR" sz="2400" i="1" smtClean="0">
                        <a:latin typeface="Cambria Math" panose="02040503050406030204" pitchFamily="18" charset="0"/>
                        <a:ea typeface="Cambria Math" panose="02040503050406030204" pitchFamily="18" charset="0"/>
                      </a:rPr>
                      <m:t>⊥</m:t>
                    </m:r>
                  </m:oMath>
                </a14:m>
                <a:r>
                  <a:rPr lang="en-US" sz="2400"/>
                  <a:t> </a:t>
                </a:r>
                <a:r>
                  <a:rPr lang="el-GR" sz="2400"/>
                  <a:t>(</a:t>
                </a:r>
                <a:r>
                  <a:rPr lang="el-GR" sz="2400" i="1"/>
                  <a:t>β</a:t>
                </a:r>
                <a:r>
                  <a:rPr lang="el-GR" sz="2400"/>
                  <a:t>)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el-GR" sz="2400">
                    <a:ea typeface="Cambria Math" panose="02040503050406030204" pitchFamily="18" charset="0"/>
                  </a:rPr>
                  <a:t> </a:t>
                </a:r>
                <a14:m>
                  <m:oMath xmlns:m="http://schemas.openxmlformats.org/officeDocument/2006/math">
                    <m:r>
                      <a:rPr lang="el-GR" sz="2400" i="1">
                        <a:latin typeface="Cambria Math" panose="02040503050406030204" pitchFamily="18" charset="0"/>
                        <a:ea typeface="Cambria Math" panose="02040503050406030204" pitchFamily="18" charset="0"/>
                      </a:rPr>
                      <m:t>⊥</m:t>
                    </m:r>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oMath>
                </a14:m>
                <a:r>
                  <a:rPr lang="vi-VN" sz="2400"/>
                  <a:t>.</a:t>
                </a:r>
                <a:endParaRPr lang="en-US" sz="2400"/>
              </a:p>
            </p:txBody>
          </p:sp>
        </mc:Choice>
        <mc:Fallback xmlns="">
          <p:sp>
            <p:nvSpPr>
              <p:cNvPr id="8" name="Rectangle 7">
                <a:extLst>
                  <a:ext uri="{FF2B5EF4-FFF2-40B4-BE49-F238E27FC236}">
                    <a16:creationId xmlns:a16="http://schemas.microsoft.com/office/drawing/2014/main" id="{414B7437-BBA9-4AC2-9FE7-86CB29588695}"/>
                  </a:ext>
                </a:extLst>
              </p:cNvPr>
              <p:cNvSpPr>
                <a:spLocks noRot="1" noChangeAspect="1" noMove="1" noResize="1" noEditPoints="1" noAdjustHandles="1" noChangeArrowheads="1" noChangeShapeType="1" noTextEdit="1"/>
              </p:cNvSpPr>
              <p:nvPr/>
            </p:nvSpPr>
            <p:spPr>
              <a:xfrm>
                <a:off x="859799" y="3106295"/>
                <a:ext cx="3115735" cy="536942"/>
              </a:xfrm>
              <a:prstGeom prst="rect">
                <a:avLst/>
              </a:prstGeom>
              <a:blipFill>
                <a:blip r:embed="rId7"/>
                <a:stretch>
                  <a:fillRect l="-2935" b="-26136"/>
                </a:stretch>
              </a:blipFill>
            </p:spPr>
            <p:txBody>
              <a:bodyPr/>
              <a:lstStyle/>
              <a:p>
                <a:r>
                  <a:rPr lang="en-US">
                    <a:noFill/>
                  </a:rPr>
                  <a:t> </a:t>
                </a:r>
              </a:p>
            </p:txBody>
          </p:sp>
        </mc:Fallback>
      </mc:AlternateContent>
      <p:graphicFrame>
        <p:nvGraphicFramePr>
          <p:cNvPr id="9" name="Object 8">
            <a:extLst>
              <a:ext uri="{FF2B5EF4-FFF2-40B4-BE49-F238E27FC236}">
                <a16:creationId xmlns:a16="http://schemas.microsoft.com/office/drawing/2014/main" id="{D2819742-CBEE-44C6-8F60-F1F512C2C719}"/>
              </a:ext>
            </a:extLst>
          </p:cNvPr>
          <p:cNvGraphicFramePr>
            <a:graphicFrameLocks noChangeAspect="1"/>
          </p:cNvGraphicFramePr>
          <p:nvPr>
            <p:extLst>
              <p:ext uri="{D42A27DB-BD31-4B8C-83A1-F6EECF244321}">
                <p14:modId xmlns:p14="http://schemas.microsoft.com/office/powerpoint/2010/main" val="2767266014"/>
              </p:ext>
            </p:extLst>
          </p:nvPr>
        </p:nvGraphicFramePr>
        <p:xfrm>
          <a:off x="927533" y="3622698"/>
          <a:ext cx="5768975" cy="434975"/>
        </p:xfrm>
        <a:graphic>
          <a:graphicData uri="http://schemas.openxmlformats.org/presentationml/2006/ole">
            <mc:AlternateContent xmlns:mc="http://schemas.openxmlformats.org/markup-compatibility/2006">
              <mc:Choice xmlns:v="urn:schemas-microsoft-com:vml" Requires="v">
                <p:oleObj spid="_x0000_s14371" name="Equation" r:id="rId8" imgW="2692080" imgH="203040" progId="Equation.DSMT4">
                  <p:embed/>
                </p:oleObj>
              </mc:Choice>
              <mc:Fallback>
                <p:oleObj name="Equation" r:id="rId8" imgW="2692080" imgH="203040" progId="Equation.DSMT4">
                  <p:embed/>
                  <p:pic>
                    <p:nvPicPr>
                      <p:cNvPr id="0" name=""/>
                      <p:cNvPicPr/>
                      <p:nvPr/>
                    </p:nvPicPr>
                    <p:blipFill>
                      <a:blip r:embed="rId9"/>
                      <a:stretch>
                        <a:fillRect/>
                      </a:stretch>
                    </p:blipFill>
                    <p:spPr>
                      <a:xfrm>
                        <a:off x="927533" y="3622698"/>
                        <a:ext cx="5768975" cy="434975"/>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9E31B53A-A188-428D-B37F-78630731B4E1}"/>
              </a:ext>
            </a:extLst>
          </p:cNvPr>
          <p:cNvPicPr>
            <a:picLocks noChangeAspect="1"/>
          </p:cNvPicPr>
          <p:nvPr/>
        </p:nvPicPr>
        <p:blipFill>
          <a:blip r:embed="rId10"/>
          <a:stretch>
            <a:fillRect/>
          </a:stretch>
        </p:blipFill>
        <p:spPr>
          <a:xfrm>
            <a:off x="5495492" y="2444059"/>
            <a:ext cx="1201016" cy="280440"/>
          </a:xfrm>
          <a:prstGeom prst="rect">
            <a:avLst/>
          </a:prstGeom>
        </p:spPr>
      </p:pic>
      <p:grpSp>
        <p:nvGrpSpPr>
          <p:cNvPr id="20" name="Group 19">
            <a:extLst>
              <a:ext uri="{FF2B5EF4-FFF2-40B4-BE49-F238E27FC236}">
                <a16:creationId xmlns:a16="http://schemas.microsoft.com/office/drawing/2014/main" id="{10F1A265-B826-47D2-ABA1-EDC35C3EABC4}"/>
              </a:ext>
            </a:extLst>
          </p:cNvPr>
          <p:cNvGrpSpPr/>
          <p:nvPr/>
        </p:nvGrpSpPr>
        <p:grpSpPr>
          <a:xfrm>
            <a:off x="859799" y="4341181"/>
            <a:ext cx="7788267" cy="2144711"/>
            <a:chOff x="971537" y="4363759"/>
            <a:chExt cx="7788267" cy="2144711"/>
          </a:xfrm>
        </p:grpSpPr>
        <p:grpSp>
          <p:nvGrpSpPr>
            <p:cNvPr id="16" name="Group 15">
              <a:extLst>
                <a:ext uri="{FF2B5EF4-FFF2-40B4-BE49-F238E27FC236}">
                  <a16:creationId xmlns:a16="http://schemas.microsoft.com/office/drawing/2014/main" id="{20135F7E-6FEF-473D-9BCB-142D2CF78D87}"/>
                </a:ext>
              </a:extLst>
            </p:cNvPr>
            <p:cNvGrpSpPr/>
            <p:nvPr/>
          </p:nvGrpSpPr>
          <p:grpSpPr>
            <a:xfrm>
              <a:off x="971537" y="4363759"/>
              <a:ext cx="7788267" cy="2144711"/>
              <a:chOff x="1411109" y="3634091"/>
              <a:chExt cx="6555741" cy="2808985"/>
            </a:xfrm>
          </p:grpSpPr>
          <p:sp>
            <p:nvSpPr>
              <p:cNvPr id="18" name="Rounded Rectangle 16">
                <a:extLst>
                  <a:ext uri="{FF2B5EF4-FFF2-40B4-BE49-F238E27FC236}">
                    <a16:creationId xmlns:a16="http://schemas.microsoft.com/office/drawing/2014/main" id="{31048BCD-D660-46B9-8BA2-B67AF5B548E6}"/>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9" name="Rectangle: Rounded Corners 18">
                <a:extLst>
                  <a:ext uri="{FF2B5EF4-FFF2-40B4-BE49-F238E27FC236}">
                    <a16:creationId xmlns:a16="http://schemas.microsoft.com/office/drawing/2014/main" id="{08397A11-73F1-4DD7-8E03-3B6685A5B07F}"/>
                  </a:ext>
                </a:extLst>
              </p:cNvPr>
              <p:cNvSpPr/>
              <p:nvPr/>
            </p:nvSpPr>
            <p:spPr>
              <a:xfrm>
                <a:off x="1411109" y="3636371"/>
                <a:ext cx="6555741" cy="2806705"/>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B30668C-3505-4DB0-ABEA-1FD223C71E87}"/>
                    </a:ext>
                  </a:extLst>
                </p:cNvPr>
                <p:cNvSpPr/>
                <p:nvPr/>
              </p:nvSpPr>
              <p:spPr>
                <a:xfrm>
                  <a:off x="1116644" y="4441808"/>
                  <a:ext cx="7643160" cy="1275606"/>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cho hai mặt phẳng:</a:t>
                  </a:r>
                </a:p>
                <a:p>
                  <a:r>
                    <a:rPr lang="vi-VN" sz="2400"/>
                    <a:t>(</a:t>
                  </a:r>
                  <a14:m>
                    <m:oMath xmlns:m="http://schemas.openxmlformats.org/officeDocument/2006/math">
                      <m:r>
                        <a:rPr lang="vi-VN" sz="2400" i="1" smtClean="0">
                          <a:latin typeface="Cambria Math" panose="02040503050406030204" pitchFamily="18" charset="0"/>
                          <a:ea typeface="Cambria Math" panose="02040503050406030204" pitchFamily="18" charset="0"/>
                        </a:rPr>
                        <m:t>𝛼</m:t>
                      </m:r>
                    </m:oMath>
                  </a14:m>
                  <a:r>
                    <a:rPr lang="vi-VN" sz="2400"/>
                    <a:t>): </a:t>
                  </a:r>
                  <a:r>
                    <a:rPr lang="vi-VN" sz="2400" i="1"/>
                    <a:t>Ax</a:t>
                  </a:r>
                  <a:r>
                    <a:rPr lang="en-US" sz="2400" i="1"/>
                    <a:t> </a:t>
                  </a:r>
                  <a:r>
                    <a:rPr lang="vi-VN" sz="2400" i="1"/>
                    <a:t>+</a:t>
                  </a:r>
                  <a:r>
                    <a:rPr lang="en-US" sz="2400" i="1"/>
                    <a:t> </a:t>
                  </a:r>
                  <a:r>
                    <a:rPr lang="vi-VN" sz="2400" i="1"/>
                    <a:t>By</a:t>
                  </a:r>
                  <a:r>
                    <a:rPr lang="en-US" sz="2400" i="1"/>
                    <a:t> </a:t>
                  </a:r>
                  <a:r>
                    <a:rPr lang="vi-VN" sz="2400" i="1"/>
                    <a:t>+</a:t>
                  </a:r>
                  <a:r>
                    <a:rPr lang="en-US" sz="2400" i="1"/>
                    <a:t> </a:t>
                  </a:r>
                  <a:r>
                    <a:rPr lang="vi-VN" sz="2400" i="1"/>
                    <a:t>Cz</a:t>
                  </a:r>
                  <a:r>
                    <a:rPr lang="en-US" sz="2400" i="1"/>
                    <a:t> </a:t>
                  </a:r>
                  <a:r>
                    <a:rPr lang="vi-VN" sz="2400" i="1"/>
                    <a:t>+</a:t>
                  </a:r>
                  <a:r>
                    <a:rPr lang="en-US" sz="2400" i="1"/>
                    <a:t> </a:t>
                  </a:r>
                  <a:r>
                    <a:rPr lang="vi-VN" sz="2400" i="1"/>
                    <a:t>D</a:t>
                  </a:r>
                  <a:r>
                    <a:rPr lang="en-US" sz="2400" i="1"/>
                    <a:t> </a:t>
                  </a:r>
                  <a:r>
                    <a:rPr lang="vi-VN" sz="2400" i="1"/>
                    <a:t>=</a:t>
                  </a:r>
                  <a:r>
                    <a:rPr lang="en-US" sz="2400" i="1"/>
                    <a:t> </a:t>
                  </a:r>
                  <a:r>
                    <a:rPr lang="vi-VN" sz="2400"/>
                    <a:t>0, (</a:t>
                  </a:r>
                  <a:r>
                    <a:rPr lang="el-GR" sz="2400" i="1"/>
                    <a:t>β</a:t>
                  </a:r>
                  <a:r>
                    <a:rPr lang="el-GR" sz="2400"/>
                    <a:t>): </a:t>
                  </a:r>
                  <a:r>
                    <a:rPr lang="vi-VN" sz="2400" i="1"/>
                    <a:t>A’x</a:t>
                  </a:r>
                  <a:r>
                    <a:rPr lang="en-US" sz="2400" i="1"/>
                    <a:t> </a:t>
                  </a:r>
                  <a:r>
                    <a:rPr lang="vi-VN" sz="2400" i="1"/>
                    <a:t>+</a:t>
                  </a:r>
                  <a:r>
                    <a:rPr lang="en-US" sz="2400" i="1"/>
                    <a:t> </a:t>
                  </a:r>
                  <a:r>
                    <a:rPr lang="vi-VN" sz="2400" i="1"/>
                    <a:t>By</a:t>
                  </a:r>
                  <a:r>
                    <a:rPr lang="en-US" sz="2400" i="1"/>
                    <a:t> </a:t>
                  </a:r>
                  <a:r>
                    <a:rPr lang="vi-VN" sz="2400" i="1"/>
                    <a:t>+</a:t>
                  </a:r>
                  <a:r>
                    <a:rPr lang="en-US" sz="2400" i="1"/>
                    <a:t> </a:t>
                  </a:r>
                  <a:r>
                    <a:rPr lang="vi-VN" sz="2400" i="1"/>
                    <a:t>C’z</a:t>
                  </a:r>
                  <a:r>
                    <a:rPr lang="en-US" sz="2400" i="1"/>
                    <a:t> </a:t>
                  </a:r>
                  <a:r>
                    <a:rPr lang="vi-VN" sz="2400" i="1"/>
                    <a:t>+ D' </a:t>
                  </a:r>
                  <a:r>
                    <a:rPr lang="vi-VN" sz="2400"/>
                    <a:t>= 0,</a:t>
                  </a:r>
                </a:p>
                <a:p>
                  <a:r>
                    <a:rPr lang="vi-VN" sz="2400"/>
                    <a:t>hai vectơ pháp tuyến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a:t>
                  </a:r>
                  <a:r>
                    <a:rPr lang="vi-VN" sz="2400" i="1"/>
                    <a:t>A; B; C</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oMath>
                  </a14:m>
                  <a:r>
                    <a:rPr lang="vi-VN" sz="2400"/>
                    <a:t>=(</a:t>
                  </a:r>
                  <a:r>
                    <a:rPr lang="vi-VN" sz="2400" i="1"/>
                    <a:t>A'; B', C'</a:t>
                  </a:r>
                  <a:r>
                    <a:rPr lang="vi-VN" sz="2400"/>
                    <a:t>)</a:t>
                  </a:r>
                  <a:r>
                    <a:rPr lang="vi-VN" sz="2400" i="1"/>
                    <a:t> </a:t>
                  </a:r>
                  <a:r>
                    <a:rPr lang="vi-VN" sz="2400"/>
                    <a:t>tương ứng.</a:t>
                  </a:r>
                  <a:endParaRPr lang="en-US" sz="2400"/>
                </a:p>
              </p:txBody>
            </p:sp>
          </mc:Choice>
          <mc:Fallback xmlns="">
            <p:sp>
              <p:nvSpPr>
                <p:cNvPr id="13" name="Rectangle 12">
                  <a:extLst>
                    <a:ext uri="{FF2B5EF4-FFF2-40B4-BE49-F238E27FC236}">
                      <a16:creationId xmlns:a16="http://schemas.microsoft.com/office/drawing/2014/main" id="{7B30668C-3505-4DB0-ABEA-1FD223C71E87}"/>
                    </a:ext>
                  </a:extLst>
                </p:cNvPr>
                <p:cNvSpPr>
                  <a:spLocks noRot="1" noChangeAspect="1" noMove="1" noResize="1" noEditPoints="1" noAdjustHandles="1" noChangeArrowheads="1" noChangeShapeType="1" noTextEdit="1"/>
                </p:cNvSpPr>
                <p:nvPr/>
              </p:nvSpPr>
              <p:spPr>
                <a:xfrm>
                  <a:off x="1116644" y="4441808"/>
                  <a:ext cx="7643160" cy="1275606"/>
                </a:xfrm>
                <a:prstGeom prst="rect">
                  <a:avLst/>
                </a:prstGeom>
                <a:blipFill>
                  <a:blip r:embed="rId11"/>
                  <a:stretch>
                    <a:fillRect l="-1276" t="-3828" r="-31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851C379-E9C4-4F79-BEE8-5FB9BC553233}"/>
                    </a:ext>
                  </a:extLst>
                </p:cNvPr>
                <p:cNvGraphicFramePr>
                  <a:graphicFrameLocks noChangeAspect="1"/>
                </p:cNvGraphicFramePr>
                <p:nvPr>
                  <p:extLst>
                    <p:ext uri="{D42A27DB-BD31-4B8C-83A1-F6EECF244321}">
                      <p14:modId xmlns:p14="http://schemas.microsoft.com/office/powerpoint/2010/main" val="3438817709"/>
                    </p:ext>
                  </p:extLst>
                </p:nvPr>
              </p:nvGraphicFramePr>
              <p:xfrm>
                <a:off x="2254681" y="5793722"/>
                <a:ext cx="5221977" cy="494974"/>
              </p:xfrm>
              <a:graphic>
                <a:graphicData uri="http://schemas.openxmlformats.org/presentationml/2006/ole">
                  <mc:AlternateContent>
                    <mc:Choice xmlns:v="urn:schemas-microsoft-com:vml" Requires="v">
                      <p:oleObj spid="_x0000_s14372" name="Equation" r:id="rId12" imgW="2679480" imgH="253800" progId="Equation.DSMT4">
                        <p:embed/>
                      </p:oleObj>
                    </mc:Choice>
                    <mc:Fallback>
                      <p:oleObj name="Equation" r:id="rId12" imgW="2679480" imgH="253800" progId="Equation.DSMT4">
                        <p:embed/>
                        <p:pic>
                          <p:nvPicPr>
                            <p:cNvPr id="13" name="Object 12">
                              <a:extLst>
                                <a:ext uri="{FF2B5EF4-FFF2-40B4-BE49-F238E27FC236}">
                                  <a16:creationId xmlns:a16="http://schemas.microsoft.com/office/drawing/2014/main" id="{EADA7880-4B65-4120-9252-81A044EAD051}"/>
                                </a:ext>
                              </a:extLst>
                            </p:cNvPr>
                            <p:cNvPicPr/>
                            <p:nvPr/>
                          </p:nvPicPr>
                          <p:blipFill>
                            <a:blip r:embed="rId13"/>
                            <a:stretch>
                              <a:fillRect/>
                            </a:stretch>
                          </p:blipFill>
                          <p:spPr>
                            <a:xfrm>
                              <a:off x="2254681" y="5793722"/>
                              <a:ext cx="5221977" cy="494974"/>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851C379-E9C4-4F79-BEE8-5FB9BC553233}"/>
                    </a:ext>
                  </a:extLst>
                </p:cNvPr>
                <p:cNvGraphicFramePr>
                  <a:graphicFrameLocks noChangeAspect="1"/>
                </p:cNvGraphicFramePr>
                <p:nvPr>
                  <p:extLst>
                    <p:ext uri="{D42A27DB-BD31-4B8C-83A1-F6EECF244321}">
                      <p14:modId xmlns:p14="http://schemas.microsoft.com/office/powerpoint/2010/main" val="3438817709"/>
                    </p:ext>
                  </p:extLst>
                </p:nvPr>
              </p:nvGraphicFramePr>
              <p:xfrm>
                <a:off x="2254681" y="5793722"/>
                <a:ext cx="5221977" cy="494974"/>
              </p:xfrm>
              <a:graphic>
                <a:graphicData uri="http://schemas.openxmlformats.org/presentationml/2006/ole">
                  <mc:AlternateContent>
                    <mc:Choice xmlns:v="urn:schemas-microsoft-com:vml" Requires="v">
                      <p:oleObj spid="_x0000_s14350" name="Equation" r:id="rId14" imgW="2679480" imgH="253800" progId="Equation.DSMT4">
                        <p:embed/>
                      </p:oleObj>
                    </mc:Choice>
                    <mc:Fallback>
                      <p:oleObj name="Equation" r:id="rId14" imgW="2679480" imgH="253800" progId="Equation.DSMT4">
                        <p:embed/>
                        <p:pic>
                          <p:nvPicPr>
                            <p:cNvPr id="13" name="Object 12">
                              <a:extLst>
                                <a:ext uri="{FF2B5EF4-FFF2-40B4-BE49-F238E27FC236}">
                                  <a16:creationId xmlns:a16="http://schemas.microsoft.com/office/drawing/2014/main" id="{EADA7880-4B65-4120-9252-81A044EAD051}"/>
                                </a:ext>
                              </a:extLst>
                            </p:cNvPr>
                            <p:cNvPicPr/>
                            <p:nvPr/>
                          </p:nvPicPr>
                          <p:blipFill>
                            <a:blip r:embed="rId15"/>
                            <a:stretch>
                              <a:fillRect/>
                            </a:stretch>
                          </p:blipFill>
                          <p:spPr>
                            <a:xfrm>
                              <a:off x="2254681" y="5793722"/>
                              <a:ext cx="5221977" cy="494974"/>
                            </a:xfrm>
                            <a:prstGeom prst="rect">
                              <a:avLst/>
                            </a:prstGeom>
                          </p:spPr>
                        </p:pic>
                      </p:oleObj>
                    </mc:Fallback>
                  </mc:AlternateContent>
                </a:graphicData>
              </a:graphic>
            </p:graphicFrame>
          </mc:Fallback>
        </mc:AlternateContent>
      </p:grpSp>
      <p:pic>
        <p:nvPicPr>
          <p:cNvPr id="21" name="Picture 20">
            <a:extLst>
              <a:ext uri="{FF2B5EF4-FFF2-40B4-BE49-F238E27FC236}">
                <a16:creationId xmlns:a16="http://schemas.microsoft.com/office/drawing/2014/main" id="{F885681A-CC91-474E-910F-4E36741051A6}"/>
              </a:ext>
            </a:extLst>
          </p:cNvPr>
          <p:cNvPicPr>
            <a:picLocks noChangeAspect="1"/>
          </p:cNvPicPr>
          <p:nvPr/>
        </p:nvPicPr>
        <p:blipFill>
          <a:blip r:embed="rId16"/>
          <a:stretch>
            <a:fillRect/>
          </a:stretch>
        </p:blipFill>
        <p:spPr>
          <a:xfrm>
            <a:off x="8793173" y="3821418"/>
            <a:ext cx="3261711" cy="3036582"/>
          </a:xfrm>
          <a:prstGeom prst="rect">
            <a:avLst/>
          </a:prstGeom>
        </p:spPr>
      </p:pic>
    </p:spTree>
    <p:extLst>
      <p:ext uri="{BB962C8B-B14F-4D97-AF65-F5344CB8AC3E}">
        <p14:creationId xmlns:p14="http://schemas.microsoft.com/office/powerpoint/2010/main" val="1206829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3D003E07-DE16-4C24-94CF-55ABDC049A36}"/>
              </a:ext>
            </a:extLst>
          </p:cNvPr>
          <p:cNvSpPr>
            <a:spLocks noChangeArrowheads="1"/>
          </p:cNvSpPr>
          <p:nvPr/>
        </p:nvSpPr>
        <p:spPr bwMode="gray">
          <a:xfrm>
            <a:off x="0" y="0"/>
            <a:ext cx="8692445" cy="50815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219170" eaLnBrk="1" hangingPunct="1">
              <a:defRPr/>
            </a:pPr>
            <a:r>
              <a:rPr lang="en-US" sz="2000" b="1">
                <a:solidFill>
                  <a:srgbClr val="FFFFFF"/>
                </a:solidFill>
                <a:effectLst>
                  <a:outerShdw blurRad="38100" dist="38100" dir="2700000" algn="tl">
                    <a:srgbClr val="000000"/>
                  </a:outerShdw>
                </a:effectLst>
                <a:latin typeface="Arial" pitchFamily="34" charset="0"/>
                <a:cs typeface="Arial" pitchFamily="34" charset="0"/>
              </a:rPr>
              <a:t>IV. ĐIỀU KIỆN ĐỂ HAI MẶT PHẲNG VUÔNG GÓC VỚI NHAU </a:t>
            </a:r>
            <a:endParaRPr lang="vi-VN" sz="2000" b="1">
              <a:solidFill>
                <a:srgbClr val="FFFFFF"/>
              </a:solidFill>
              <a:effectLst>
                <a:outerShdw blurRad="38100" dist="38100" dir="2700000" algn="tl">
                  <a:srgbClr val="000000"/>
                </a:outerShdw>
              </a:effectLst>
              <a:latin typeface="Arial" pitchFamily="34" charset="0"/>
              <a:cs typeface="Arial" pitchFamily="34" charset="0"/>
            </a:endParaRPr>
          </a:p>
        </p:txBody>
      </p:sp>
      <p:pic>
        <p:nvPicPr>
          <p:cNvPr id="11" name="Picture 10">
            <a:extLst>
              <a:ext uri="{FF2B5EF4-FFF2-40B4-BE49-F238E27FC236}">
                <a16:creationId xmlns:a16="http://schemas.microsoft.com/office/drawing/2014/main" id="{1EF6B633-C893-4135-8797-EB034C7541A4}"/>
              </a:ext>
            </a:extLst>
          </p:cNvPr>
          <p:cNvPicPr>
            <a:picLocks noChangeAspect="1"/>
          </p:cNvPicPr>
          <p:nvPr/>
        </p:nvPicPr>
        <p:blipFill>
          <a:blip r:embed="rId4"/>
          <a:stretch>
            <a:fillRect/>
          </a:stretch>
        </p:blipFill>
        <p:spPr>
          <a:xfrm>
            <a:off x="10475216" y="5718554"/>
            <a:ext cx="1591194" cy="1231499"/>
          </a:xfrm>
          <a:prstGeom prst="rect">
            <a:avLst/>
          </a:prstGeom>
        </p:spPr>
      </p:pic>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B181F2A-30B2-4EE5-A082-748F1EC5F1AE}"/>
                  </a:ext>
                </a:extLst>
              </p:cNvPr>
              <p:cNvSpPr/>
              <p:nvPr/>
            </p:nvSpPr>
            <p:spPr>
              <a:xfrm>
                <a:off x="1528393" y="2040726"/>
                <a:ext cx="8946823" cy="536942"/>
              </a:xfrm>
              <a:prstGeom prst="rect">
                <a:avLst/>
              </a:prstGeom>
            </p:spPr>
            <p:txBody>
              <a:bodyPr wrap="square">
                <a:spAutoFit/>
              </a:bodyPr>
              <a:lstStyle/>
              <a:p>
                <a:r>
                  <a:rPr lang="vi-VN" sz="2400"/>
                  <a:t>(</a:t>
                </a:r>
                <a14:m>
                  <m:oMath xmlns:m="http://schemas.openxmlformats.org/officeDocument/2006/math">
                    <m:r>
                      <a:rPr lang="en-US" sz="2400" i="1">
                        <a:latin typeface="Cambria Math" panose="02040503050406030204" pitchFamily="18" charset="0"/>
                        <a:ea typeface="Cambria Math" panose="02040503050406030204" pitchFamily="18" charset="0"/>
                      </a:rPr>
                      <m:t>𝛼</m:t>
                    </m:r>
                  </m:oMath>
                </a14:m>
                <a:r>
                  <a:rPr lang="vi-VN" sz="2400"/>
                  <a:t>), (</a:t>
                </a:r>
                <a:r>
                  <a:rPr lang="el-GR" sz="2400" i="1"/>
                  <a:t>β</a:t>
                </a:r>
                <a:r>
                  <a:rPr lang="el-GR" sz="2400"/>
                  <a:t>) </a:t>
                </a:r>
                <a:r>
                  <a:rPr lang="vi-VN" sz="2400"/>
                  <a:t>có vectơ pháp tuyến tương ứng là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en-US" sz="2400"/>
                  <a:t> </a:t>
                </a:r>
                <a:r>
                  <a:rPr lang="vi-VN" sz="2400"/>
                  <a:t>= (1; −3; 2),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oMath>
                </a14:m>
                <a:r>
                  <a:rPr lang="vi-VN" sz="2400"/>
                  <a:t> = (5; 1;-1). </a:t>
                </a:r>
                <a:endParaRPr lang="en-US" sz="2400"/>
              </a:p>
            </p:txBody>
          </p:sp>
        </mc:Choice>
        <mc:Fallback xmlns="">
          <p:sp>
            <p:nvSpPr>
              <p:cNvPr id="28" name="Rectangle 27">
                <a:extLst>
                  <a:ext uri="{FF2B5EF4-FFF2-40B4-BE49-F238E27FC236}">
                    <a16:creationId xmlns:a16="http://schemas.microsoft.com/office/drawing/2014/main" id="{FB181F2A-30B2-4EE5-A082-748F1EC5F1AE}"/>
                  </a:ext>
                </a:extLst>
              </p:cNvPr>
              <p:cNvSpPr>
                <a:spLocks noRot="1" noChangeAspect="1" noMove="1" noResize="1" noEditPoints="1" noAdjustHandles="1" noChangeArrowheads="1" noChangeShapeType="1" noTextEdit="1"/>
              </p:cNvSpPr>
              <p:nvPr/>
            </p:nvSpPr>
            <p:spPr>
              <a:xfrm>
                <a:off x="1528393" y="2040726"/>
                <a:ext cx="8946823" cy="536942"/>
              </a:xfrm>
              <a:prstGeom prst="rect">
                <a:avLst/>
              </a:prstGeom>
              <a:blipFill>
                <a:blip r:embed="rId5"/>
                <a:stretch>
                  <a:fillRect l="-1091" r="-204" b="-26136"/>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30770428-315C-43DB-A384-732D5025C07F}"/>
              </a:ext>
            </a:extLst>
          </p:cNvPr>
          <p:cNvGrpSpPr/>
          <p:nvPr/>
        </p:nvGrpSpPr>
        <p:grpSpPr>
          <a:xfrm>
            <a:off x="1622588" y="2712548"/>
            <a:ext cx="7737830" cy="551064"/>
            <a:chOff x="1528393" y="2530959"/>
            <a:chExt cx="7737830" cy="551064"/>
          </a:xfrm>
        </p:grpSpPr>
        <p:graphicFrame>
          <p:nvGraphicFramePr>
            <p:cNvPr id="29" name="Object 28">
              <a:extLst>
                <a:ext uri="{FF2B5EF4-FFF2-40B4-BE49-F238E27FC236}">
                  <a16:creationId xmlns:a16="http://schemas.microsoft.com/office/drawing/2014/main" id="{0D6CA808-14C4-41C7-9812-D240941D3449}"/>
                </a:ext>
              </a:extLst>
            </p:cNvPr>
            <p:cNvGraphicFramePr>
              <a:graphicFrameLocks noChangeAspect="1"/>
            </p:cNvGraphicFramePr>
            <p:nvPr>
              <p:extLst>
                <p:ext uri="{D42A27DB-BD31-4B8C-83A1-F6EECF244321}">
                  <p14:modId xmlns:p14="http://schemas.microsoft.com/office/powerpoint/2010/main" val="2348525060"/>
                </p:ext>
              </p:extLst>
            </p:nvPr>
          </p:nvGraphicFramePr>
          <p:xfrm>
            <a:off x="2361334" y="2537552"/>
            <a:ext cx="6904889" cy="544471"/>
          </p:xfrm>
          <a:graphic>
            <a:graphicData uri="http://schemas.openxmlformats.org/presentationml/2006/ole">
              <mc:AlternateContent xmlns:mc="http://schemas.openxmlformats.org/markup-compatibility/2006">
                <mc:Choice xmlns:v="urn:schemas-microsoft-com:vml" Requires="v">
                  <p:oleObj spid="_x0000_s15389" name="Equation" r:id="rId6" imgW="3543120" imgH="279360" progId="Equation.DSMT4">
                    <p:embed/>
                  </p:oleObj>
                </mc:Choice>
                <mc:Fallback>
                  <p:oleObj name="Equation" r:id="rId6" imgW="3543120" imgH="279360" progId="Equation.DSMT4">
                    <p:embed/>
                    <p:pic>
                      <p:nvPicPr>
                        <p:cNvPr id="0" name=""/>
                        <p:cNvPicPr/>
                        <p:nvPr/>
                      </p:nvPicPr>
                      <p:blipFill>
                        <a:blip r:embed="rId7"/>
                        <a:stretch>
                          <a:fillRect/>
                        </a:stretch>
                      </p:blipFill>
                      <p:spPr>
                        <a:xfrm>
                          <a:off x="2361334" y="2537552"/>
                          <a:ext cx="6904889" cy="544471"/>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15AD2A5E-0DC6-4D17-9776-26F3AB9736E7}"/>
                </a:ext>
              </a:extLst>
            </p:cNvPr>
            <p:cNvSpPr/>
            <p:nvPr/>
          </p:nvSpPr>
          <p:spPr>
            <a:xfrm>
              <a:off x="1528393" y="2530959"/>
              <a:ext cx="931024" cy="461665"/>
            </a:xfrm>
            <a:prstGeom prst="rect">
              <a:avLst/>
            </a:prstGeom>
          </p:spPr>
          <p:txBody>
            <a:bodyPr wrap="none">
              <a:spAutoFit/>
            </a:bodyPr>
            <a:lstStyle/>
            <a:p>
              <a:r>
                <a:rPr lang="vi-VN" sz="2400"/>
                <a:t>Ta có </a:t>
              </a:r>
              <a:endParaRPr lang="en-US" sz="2400"/>
            </a:p>
          </p:txBody>
        </p:sp>
      </p:grpSp>
      <p:pic>
        <p:nvPicPr>
          <p:cNvPr id="32" name="Picture 31">
            <a:extLst>
              <a:ext uri="{FF2B5EF4-FFF2-40B4-BE49-F238E27FC236}">
                <a16:creationId xmlns:a16="http://schemas.microsoft.com/office/drawing/2014/main" id="{0F062687-7219-46D7-98CD-756556391F67}"/>
              </a:ext>
            </a:extLst>
          </p:cNvPr>
          <p:cNvPicPr>
            <a:picLocks noChangeAspect="1"/>
          </p:cNvPicPr>
          <p:nvPr/>
        </p:nvPicPr>
        <p:blipFill>
          <a:blip r:embed="rId8"/>
          <a:stretch>
            <a:fillRect/>
          </a:stretch>
        </p:blipFill>
        <p:spPr>
          <a:xfrm>
            <a:off x="5841418" y="1779604"/>
            <a:ext cx="1201016" cy="280440"/>
          </a:xfrm>
          <a:prstGeom prst="rect">
            <a:avLst/>
          </a:prstGeom>
        </p:spPr>
      </p:pic>
      <p:grpSp>
        <p:nvGrpSpPr>
          <p:cNvPr id="42" name="Group 41">
            <a:extLst>
              <a:ext uri="{FF2B5EF4-FFF2-40B4-BE49-F238E27FC236}">
                <a16:creationId xmlns:a16="http://schemas.microsoft.com/office/drawing/2014/main" id="{72C14253-F953-4C5F-87CC-097BE09C5DA4}"/>
              </a:ext>
            </a:extLst>
          </p:cNvPr>
          <p:cNvGrpSpPr/>
          <p:nvPr/>
        </p:nvGrpSpPr>
        <p:grpSpPr>
          <a:xfrm>
            <a:off x="166187" y="3429000"/>
            <a:ext cx="12031632" cy="1391513"/>
            <a:chOff x="166187" y="3429000"/>
            <a:chExt cx="12031632" cy="1391513"/>
          </a:xfrm>
        </p:grpSpPr>
        <p:grpSp>
          <p:nvGrpSpPr>
            <p:cNvPr id="19" name="Group 18">
              <a:extLst>
                <a:ext uri="{FF2B5EF4-FFF2-40B4-BE49-F238E27FC236}">
                  <a16:creationId xmlns:a16="http://schemas.microsoft.com/office/drawing/2014/main" id="{6FED5B88-7696-4F3F-B789-1736A1A0A475}"/>
                </a:ext>
              </a:extLst>
            </p:cNvPr>
            <p:cNvGrpSpPr/>
            <p:nvPr/>
          </p:nvGrpSpPr>
          <p:grpSpPr>
            <a:xfrm>
              <a:off x="166187" y="3429000"/>
              <a:ext cx="11925943" cy="1391513"/>
              <a:chOff x="153398" y="3786843"/>
              <a:chExt cx="11925943" cy="1391513"/>
            </a:xfrm>
          </p:grpSpPr>
          <p:grpSp>
            <p:nvGrpSpPr>
              <p:cNvPr id="20" name="Group 19">
                <a:extLst>
                  <a:ext uri="{FF2B5EF4-FFF2-40B4-BE49-F238E27FC236}">
                    <a16:creationId xmlns:a16="http://schemas.microsoft.com/office/drawing/2014/main" id="{2B6DA16E-676F-4EE5-AFB6-A9CD07EF78CA}"/>
                  </a:ext>
                </a:extLst>
              </p:cNvPr>
              <p:cNvGrpSpPr/>
              <p:nvPr/>
            </p:nvGrpSpPr>
            <p:grpSpPr>
              <a:xfrm>
                <a:off x="153398" y="3786843"/>
                <a:ext cx="11925943" cy="1391513"/>
                <a:chOff x="105683" y="-14710"/>
                <a:chExt cx="15431833" cy="1861586"/>
              </a:xfrm>
            </p:grpSpPr>
            <p:sp>
              <p:nvSpPr>
                <p:cNvPr id="22" name="Rectangle 21">
                  <a:extLst>
                    <a:ext uri="{FF2B5EF4-FFF2-40B4-BE49-F238E27FC236}">
                      <a16:creationId xmlns:a16="http://schemas.microsoft.com/office/drawing/2014/main" id="{49DB0ED5-9D8C-4FFA-AB68-EFC7A431A6FA}"/>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23" name="Group 22">
                  <a:extLst>
                    <a:ext uri="{FF2B5EF4-FFF2-40B4-BE49-F238E27FC236}">
                      <a16:creationId xmlns:a16="http://schemas.microsoft.com/office/drawing/2014/main" id="{E0D915FA-2BA0-412B-B87A-7A0AD725DF91}"/>
                    </a:ext>
                  </a:extLst>
                </p:cNvPr>
                <p:cNvGrpSpPr/>
                <p:nvPr/>
              </p:nvGrpSpPr>
              <p:grpSpPr>
                <a:xfrm>
                  <a:off x="105683" y="-14710"/>
                  <a:ext cx="15431833" cy="1861586"/>
                  <a:chOff x="151679" y="118216"/>
                  <a:chExt cx="11905865" cy="1463065"/>
                </a:xfrm>
              </p:grpSpPr>
              <p:sp>
                <p:nvSpPr>
                  <p:cNvPr id="24" name="Rounded Rectangle 53">
                    <a:extLst>
                      <a:ext uri="{FF2B5EF4-FFF2-40B4-BE49-F238E27FC236}">
                        <a16:creationId xmlns:a16="http://schemas.microsoft.com/office/drawing/2014/main" id="{366B38AB-D740-4B1B-AEA1-A6986D6B5D3D}"/>
                      </a:ext>
                    </a:extLst>
                  </p:cNvPr>
                  <p:cNvSpPr/>
                  <p:nvPr/>
                </p:nvSpPr>
                <p:spPr>
                  <a:xfrm>
                    <a:off x="776162" y="118217"/>
                    <a:ext cx="11281382" cy="1463064"/>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5" name="Oval 24">
                    <a:extLst>
                      <a:ext uri="{FF2B5EF4-FFF2-40B4-BE49-F238E27FC236}">
                        <a16:creationId xmlns:a16="http://schemas.microsoft.com/office/drawing/2014/main" id="{B8B5A943-484A-4618-9C92-AAC523F37562}"/>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6" name="Oval 25">
                    <a:extLst>
                      <a:ext uri="{FF2B5EF4-FFF2-40B4-BE49-F238E27FC236}">
                        <a16:creationId xmlns:a16="http://schemas.microsoft.com/office/drawing/2014/main" id="{6BA3CF24-EF4E-46E0-A834-A75300069DDA}"/>
                      </a:ext>
                    </a:extLst>
                  </p:cNvPr>
                  <p:cNvSpPr/>
                  <p:nvPr/>
                </p:nvSpPr>
                <p:spPr>
                  <a:xfrm>
                    <a:off x="151679" y="199847"/>
                    <a:ext cx="1287679" cy="12744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7" name="Rectangle 26">
                    <a:extLst>
                      <a:ext uri="{FF2B5EF4-FFF2-40B4-BE49-F238E27FC236}">
                        <a16:creationId xmlns:a16="http://schemas.microsoft.com/office/drawing/2014/main" id="{7BD379E1-82D1-4CD0-9983-32941F94D540}"/>
                      </a:ext>
                    </a:extLst>
                  </p:cNvPr>
                  <p:cNvSpPr/>
                  <p:nvPr/>
                </p:nvSpPr>
                <p:spPr>
                  <a:xfrm>
                    <a:off x="457694" y="407467"/>
                    <a:ext cx="675649" cy="11649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9</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21" name="Picture 20">
                <a:extLst>
                  <a:ext uri="{FF2B5EF4-FFF2-40B4-BE49-F238E27FC236}">
                    <a16:creationId xmlns:a16="http://schemas.microsoft.com/office/drawing/2014/main" id="{0D32319E-494C-4FC1-86C4-AA53F1C2C2D0}"/>
                  </a:ext>
                </a:extLst>
              </p:cNvPr>
              <p:cNvPicPr>
                <a:picLocks noChangeAspect="1"/>
              </p:cNvPicPr>
              <p:nvPr/>
            </p:nvPicPr>
            <p:blipFill>
              <a:blip r:embed="rId9"/>
              <a:stretch>
                <a:fillRect/>
              </a:stretch>
            </p:blipFill>
            <p:spPr>
              <a:xfrm>
                <a:off x="286887" y="4023704"/>
                <a:ext cx="1022875" cy="422279"/>
              </a:xfrm>
              <a:prstGeom prst="rect">
                <a:avLst/>
              </a:prstGeom>
            </p:spPr>
          </p:pic>
        </p:grpSp>
        <p:sp>
          <p:nvSpPr>
            <p:cNvPr id="33" name="Rectangle 32">
              <a:extLst>
                <a:ext uri="{FF2B5EF4-FFF2-40B4-BE49-F238E27FC236}">
                  <a16:creationId xmlns:a16="http://schemas.microsoft.com/office/drawing/2014/main" id="{55B6C9F0-A4EF-4A85-9964-5093F46534E5}"/>
                </a:ext>
              </a:extLst>
            </p:cNvPr>
            <p:cNvSpPr/>
            <p:nvPr/>
          </p:nvSpPr>
          <p:spPr>
            <a:xfrm>
              <a:off x="1461858" y="3649287"/>
              <a:ext cx="10735961" cy="830997"/>
            </a:xfrm>
            <a:prstGeom prst="rect">
              <a:avLst/>
            </a:prstGeom>
          </p:spPr>
          <p:txBody>
            <a:bodyPr wrap="square">
              <a:spAutoFit/>
            </a:bodyPr>
            <a:lstStyle/>
            <a:p>
              <a:pPr marL="342900" indent="-342900">
                <a:buFont typeface="Wingdings" panose="05000000000000000000" pitchFamily="2" charset="2"/>
                <a:buChar char="v"/>
              </a:pPr>
              <a:r>
                <a:rPr lang="en-US" sz="2400"/>
                <a:t>Trong không gian O</a:t>
              </a:r>
              <a:r>
                <a:rPr lang="en-US" sz="2400" i="1"/>
                <a:t>xyz</a:t>
              </a:r>
              <a:r>
                <a:rPr lang="en-US" sz="2400"/>
                <a:t>, hai mặt phẳng sau đây có vuông góc với nhau hay không?</a:t>
              </a:r>
            </a:p>
            <a:p>
              <a:r>
                <a:rPr lang="en-US" sz="2400"/>
                <a:t>                    (</a:t>
              </a:r>
              <a:r>
                <a:rPr lang="el-GR" sz="2400" i="1"/>
                <a:t>α</a:t>
              </a:r>
              <a:r>
                <a:rPr lang="el-GR" sz="2400"/>
                <a:t>): 3</a:t>
              </a:r>
              <a:r>
                <a:rPr lang="en-US" sz="2400" i="1"/>
                <a:t>x </a:t>
              </a:r>
              <a:r>
                <a:rPr lang="en-US" sz="2400"/>
                <a:t>+ </a:t>
              </a:r>
              <a:r>
                <a:rPr lang="en-US" sz="2400" i="1"/>
                <a:t>y </a:t>
              </a:r>
              <a:r>
                <a:rPr lang="en-US" sz="2400"/>
                <a:t>– </a:t>
              </a:r>
              <a:r>
                <a:rPr lang="en-US" sz="2400" i="1"/>
                <a:t>z </a:t>
              </a:r>
              <a:r>
                <a:rPr lang="en-US" sz="2400"/>
                <a:t>+ 1 = 0, (</a:t>
              </a:r>
              <a:r>
                <a:rPr lang="el-GR" sz="2400" i="1"/>
                <a:t>β</a:t>
              </a:r>
              <a:r>
                <a:rPr lang="el-GR" sz="2400"/>
                <a:t>): 9</a:t>
              </a:r>
              <a:r>
                <a:rPr lang="en-US" sz="2400" i="1"/>
                <a:t>x </a:t>
              </a:r>
              <a:r>
                <a:rPr lang="en-US" sz="2400"/>
                <a:t>+ 3</a:t>
              </a:r>
              <a:r>
                <a:rPr lang="en-US" sz="2400" i="1"/>
                <a:t>y </a:t>
              </a:r>
              <a:r>
                <a:rPr lang="en-US" sz="2400"/>
                <a:t>- 3</a:t>
              </a:r>
              <a:r>
                <a:rPr lang="en-US" sz="2400" i="1"/>
                <a:t>z </a:t>
              </a:r>
              <a:r>
                <a:rPr lang="en-US" sz="2400"/>
                <a:t>+ 3 = 0</a:t>
              </a:r>
            </a:p>
          </p:txBody>
        </p:sp>
      </p:grpSp>
      <p:grpSp>
        <p:nvGrpSpPr>
          <p:cNvPr id="41" name="Group 40">
            <a:extLst>
              <a:ext uri="{FF2B5EF4-FFF2-40B4-BE49-F238E27FC236}">
                <a16:creationId xmlns:a16="http://schemas.microsoft.com/office/drawing/2014/main" id="{8886B2EA-FA01-4532-878F-A5A191EB701A}"/>
              </a:ext>
            </a:extLst>
          </p:cNvPr>
          <p:cNvGrpSpPr/>
          <p:nvPr/>
        </p:nvGrpSpPr>
        <p:grpSpPr>
          <a:xfrm>
            <a:off x="29708" y="637479"/>
            <a:ext cx="12162292" cy="1071888"/>
            <a:chOff x="29708" y="637479"/>
            <a:chExt cx="12162292" cy="1071888"/>
          </a:xfrm>
        </p:grpSpPr>
        <p:grpSp>
          <p:nvGrpSpPr>
            <p:cNvPr id="15" name="Group 14">
              <a:extLst>
                <a:ext uri="{FF2B5EF4-FFF2-40B4-BE49-F238E27FC236}">
                  <a16:creationId xmlns:a16="http://schemas.microsoft.com/office/drawing/2014/main" id="{1092FE0C-B75D-470D-B7FE-FC900D999501}"/>
                </a:ext>
              </a:extLst>
            </p:cNvPr>
            <p:cNvGrpSpPr/>
            <p:nvPr/>
          </p:nvGrpSpPr>
          <p:grpSpPr>
            <a:xfrm>
              <a:off x="982133" y="722473"/>
              <a:ext cx="11209867" cy="986894"/>
              <a:chOff x="1141070" y="4811895"/>
              <a:chExt cx="11209867" cy="986894"/>
            </a:xfrm>
          </p:grpSpPr>
          <p:sp>
            <p:nvSpPr>
              <p:cNvPr id="17" name="Rectangle: Rounded Corners 16">
                <a:extLst>
                  <a:ext uri="{FF2B5EF4-FFF2-40B4-BE49-F238E27FC236}">
                    <a16:creationId xmlns:a16="http://schemas.microsoft.com/office/drawing/2014/main" id="{28A8FE8B-ED42-4E80-9210-329C67507A8E}"/>
                  </a:ext>
                </a:extLst>
              </p:cNvPr>
              <p:cNvSpPr/>
              <p:nvPr/>
            </p:nvSpPr>
            <p:spPr>
              <a:xfrm>
                <a:off x="1141070" y="4811895"/>
                <a:ext cx="10954781" cy="986894"/>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9FCFE2B-BE4B-4140-B387-7290E74D21BB}"/>
                      </a:ext>
                    </a:extLst>
                  </p:cNvPr>
                  <p:cNvSpPr/>
                  <p:nvPr/>
                </p:nvSpPr>
                <p:spPr>
                  <a:xfrm>
                    <a:off x="1614975" y="4874597"/>
                    <a:ext cx="10735962" cy="830997"/>
                  </a:xfrm>
                  <a:prstGeom prst="rect">
                    <a:avLst/>
                  </a:prstGeom>
                </p:spPr>
                <p:txBody>
                  <a:bodyPr wrap="square">
                    <a:spAutoFit/>
                  </a:bodyPr>
                  <a:lstStyle/>
                  <a:p>
                    <a:pPr marL="342900" indent="-342900">
                      <a:buFont typeface="Wingdings" panose="05000000000000000000" pitchFamily="2" charset="2"/>
                      <a:buChar char="v"/>
                    </a:pPr>
                    <a:r>
                      <a:rPr lang="en-US" sz="2400"/>
                      <a:t>Trong không gian O</a:t>
                    </a:r>
                    <a:r>
                      <a:rPr lang="en-US" sz="2400" i="1"/>
                      <a:t>xyz</a:t>
                    </a:r>
                    <a:r>
                      <a:rPr lang="en-US" sz="2400"/>
                      <a:t>, chứng minh rằng hai mặt phẳng sau vuông góc với nhau: </a:t>
                    </a:r>
                  </a:p>
                  <a:p>
                    <a:r>
                      <a:rPr lang="en-US" sz="2400"/>
                      <a:t>                           (</a:t>
                    </a:r>
                    <a14:m>
                      <m:oMath xmlns:m="http://schemas.openxmlformats.org/officeDocument/2006/math">
                        <m:r>
                          <a:rPr lang="en-US" sz="2400" i="1">
                            <a:latin typeface="Cambria Math" panose="02040503050406030204" pitchFamily="18" charset="0"/>
                            <a:ea typeface="Cambria Math" panose="02040503050406030204" pitchFamily="18" charset="0"/>
                          </a:rPr>
                          <m:t>𝛼</m:t>
                        </m:r>
                      </m:oMath>
                    </a14:m>
                    <a:r>
                      <a:rPr lang="en-US" sz="2400"/>
                      <a:t>): </a:t>
                    </a:r>
                    <a:r>
                      <a:rPr lang="en-US" sz="2400" i="1"/>
                      <a:t>x </a:t>
                    </a:r>
                    <a:r>
                      <a:rPr lang="en-US" sz="2400"/>
                      <a:t>- 3</a:t>
                    </a:r>
                    <a:r>
                      <a:rPr lang="en-US" sz="2400" i="1"/>
                      <a:t>y </a:t>
                    </a:r>
                    <a:r>
                      <a:rPr lang="en-US" sz="2400"/>
                      <a:t>+ 2</a:t>
                    </a:r>
                    <a:r>
                      <a:rPr lang="en-US" sz="2400" i="1"/>
                      <a:t>z </a:t>
                    </a:r>
                    <a:r>
                      <a:rPr lang="en-US" sz="2400"/>
                      <a:t>+ 1 = 0, (</a:t>
                    </a:r>
                    <a:r>
                      <a:rPr lang="el-GR" sz="2400" i="1"/>
                      <a:t>β</a:t>
                    </a:r>
                    <a:r>
                      <a:rPr lang="el-GR" sz="2400"/>
                      <a:t>): 5</a:t>
                    </a:r>
                    <a:r>
                      <a:rPr lang="en-US" sz="2400" i="1"/>
                      <a:t>x </a:t>
                    </a:r>
                    <a:r>
                      <a:rPr lang="en-US" sz="2400"/>
                      <a:t>+ </a:t>
                    </a:r>
                    <a:r>
                      <a:rPr lang="en-US" sz="2400" i="1"/>
                      <a:t>y </a:t>
                    </a:r>
                    <a:r>
                      <a:rPr lang="en-US" sz="2400"/>
                      <a:t>– </a:t>
                    </a:r>
                    <a:r>
                      <a:rPr lang="en-US" sz="2400" i="1"/>
                      <a:t>z </a:t>
                    </a:r>
                    <a:r>
                      <a:rPr lang="en-US" sz="2400"/>
                      <a:t>+ 2 = 0.</a:t>
                    </a:r>
                  </a:p>
                </p:txBody>
              </p:sp>
            </mc:Choice>
            <mc:Fallback xmlns="">
              <p:sp>
                <p:nvSpPr>
                  <p:cNvPr id="18" name="Rectangle 17">
                    <a:extLst>
                      <a:ext uri="{FF2B5EF4-FFF2-40B4-BE49-F238E27FC236}">
                        <a16:creationId xmlns:a16="http://schemas.microsoft.com/office/drawing/2014/main" id="{A9FCFE2B-BE4B-4140-B387-7290E74D21BB}"/>
                      </a:ext>
                    </a:extLst>
                  </p:cNvPr>
                  <p:cNvSpPr>
                    <a:spLocks noRot="1" noChangeAspect="1" noMove="1" noResize="1" noEditPoints="1" noAdjustHandles="1" noChangeArrowheads="1" noChangeShapeType="1" noTextEdit="1"/>
                  </p:cNvSpPr>
                  <p:nvPr/>
                </p:nvSpPr>
                <p:spPr>
                  <a:xfrm>
                    <a:off x="1614975" y="4874597"/>
                    <a:ext cx="10735962" cy="830997"/>
                  </a:xfrm>
                  <a:prstGeom prst="rect">
                    <a:avLst/>
                  </a:prstGeom>
                  <a:blipFill>
                    <a:blip r:embed="rId10"/>
                    <a:stretch>
                      <a:fillRect l="-795" t="-5882" b="-16176"/>
                    </a:stretch>
                  </a:blipFill>
                </p:spPr>
                <p:txBody>
                  <a:bodyPr/>
                  <a:lstStyle/>
                  <a:p>
                    <a:r>
                      <a:rPr lang="en-US">
                        <a:noFill/>
                      </a:rPr>
                      <a:t> </a:t>
                    </a:r>
                  </a:p>
                </p:txBody>
              </p:sp>
            </mc:Fallback>
          </mc:AlternateContent>
        </p:grpSp>
        <p:pic>
          <p:nvPicPr>
            <p:cNvPr id="34" name="Picture 33">
              <a:extLst>
                <a:ext uri="{FF2B5EF4-FFF2-40B4-BE49-F238E27FC236}">
                  <a16:creationId xmlns:a16="http://schemas.microsoft.com/office/drawing/2014/main" id="{B808C998-6EF6-4A56-B4A2-78330437D097}"/>
                </a:ext>
              </a:extLst>
            </p:cNvPr>
            <p:cNvPicPr>
              <a:picLocks noChangeAspect="1"/>
            </p:cNvPicPr>
            <p:nvPr/>
          </p:nvPicPr>
          <p:blipFill>
            <a:blip r:embed="rId11"/>
            <a:stretch>
              <a:fillRect/>
            </a:stretch>
          </p:blipFill>
          <p:spPr>
            <a:xfrm>
              <a:off x="29708" y="637479"/>
              <a:ext cx="1046668" cy="1059433"/>
            </a:xfrm>
            <a:prstGeom prst="rect">
              <a:avLst/>
            </a:prstGeom>
          </p:spPr>
        </p:pic>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9492CE8-42EA-4EDE-9598-B88F91EDCC70}"/>
                  </a:ext>
                </a:extLst>
              </p:cNvPr>
              <p:cNvSpPr/>
              <p:nvPr/>
            </p:nvSpPr>
            <p:spPr>
              <a:xfrm>
                <a:off x="1780632" y="5417028"/>
                <a:ext cx="8946823" cy="536942"/>
              </a:xfrm>
              <a:prstGeom prst="rect">
                <a:avLst/>
              </a:prstGeom>
            </p:spPr>
            <p:txBody>
              <a:bodyPr wrap="square">
                <a:spAutoFit/>
              </a:bodyPr>
              <a:lstStyle/>
              <a:p>
                <a:r>
                  <a:rPr lang="vi-VN" sz="2400"/>
                  <a:t>(</a:t>
                </a:r>
                <a14:m>
                  <m:oMath xmlns:m="http://schemas.openxmlformats.org/officeDocument/2006/math">
                    <m:r>
                      <a:rPr lang="en-US" sz="2400" i="1">
                        <a:latin typeface="Cambria Math" panose="02040503050406030204" pitchFamily="18" charset="0"/>
                        <a:ea typeface="Cambria Math" panose="02040503050406030204" pitchFamily="18" charset="0"/>
                      </a:rPr>
                      <m:t>𝛼</m:t>
                    </m:r>
                  </m:oMath>
                </a14:m>
                <a:r>
                  <a:rPr lang="vi-VN" sz="2400"/>
                  <a:t>), (</a:t>
                </a:r>
                <a:r>
                  <a:rPr lang="el-GR" sz="2400" i="1"/>
                  <a:t>β</a:t>
                </a:r>
                <a:r>
                  <a:rPr lang="el-GR" sz="2400"/>
                  <a:t>) </a:t>
                </a:r>
                <a:r>
                  <a:rPr lang="vi-VN" sz="2400"/>
                  <a:t>có vectơ pháp tuyến tương ứng là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en-US" sz="2400"/>
                  <a:t> </a:t>
                </a:r>
                <a:r>
                  <a:rPr lang="vi-VN" sz="2400"/>
                  <a:t>= (</a:t>
                </a:r>
                <a:r>
                  <a:rPr lang="en-US" sz="2400"/>
                  <a:t>3</a:t>
                </a:r>
                <a:r>
                  <a:rPr lang="vi-VN" sz="2400"/>
                  <a:t>; </a:t>
                </a:r>
                <a:r>
                  <a:rPr lang="en-US" sz="2400"/>
                  <a:t>1</a:t>
                </a:r>
                <a:r>
                  <a:rPr lang="vi-VN" sz="2400"/>
                  <a:t>; −</a:t>
                </a:r>
                <a:r>
                  <a:rPr lang="en-US" sz="2400"/>
                  <a:t>1</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oMath>
                </a14:m>
                <a:r>
                  <a:rPr lang="vi-VN" sz="2400"/>
                  <a:t> = (</a:t>
                </a:r>
                <a:r>
                  <a:rPr lang="en-US" sz="2400"/>
                  <a:t>9</a:t>
                </a:r>
                <a:r>
                  <a:rPr lang="vi-VN" sz="2400"/>
                  <a:t>; </a:t>
                </a:r>
                <a:r>
                  <a:rPr lang="en-US" sz="2400"/>
                  <a:t>3; 3</a:t>
                </a:r>
                <a:r>
                  <a:rPr lang="vi-VN" sz="2400"/>
                  <a:t>). </a:t>
                </a:r>
                <a:endParaRPr lang="en-US" sz="2400"/>
              </a:p>
            </p:txBody>
          </p:sp>
        </mc:Choice>
        <mc:Fallback xmlns="">
          <p:sp>
            <p:nvSpPr>
              <p:cNvPr id="35" name="Rectangle 34">
                <a:extLst>
                  <a:ext uri="{FF2B5EF4-FFF2-40B4-BE49-F238E27FC236}">
                    <a16:creationId xmlns:a16="http://schemas.microsoft.com/office/drawing/2014/main" id="{39492CE8-42EA-4EDE-9598-B88F91EDCC70}"/>
                  </a:ext>
                </a:extLst>
              </p:cNvPr>
              <p:cNvSpPr>
                <a:spLocks noRot="1" noChangeAspect="1" noMove="1" noResize="1" noEditPoints="1" noAdjustHandles="1" noChangeArrowheads="1" noChangeShapeType="1" noTextEdit="1"/>
              </p:cNvSpPr>
              <p:nvPr/>
            </p:nvSpPr>
            <p:spPr>
              <a:xfrm>
                <a:off x="1780632" y="5417028"/>
                <a:ext cx="8946823" cy="536942"/>
              </a:xfrm>
              <a:prstGeom prst="rect">
                <a:avLst/>
              </a:prstGeom>
              <a:blipFill>
                <a:blip r:embed="rId12"/>
                <a:stretch>
                  <a:fillRect l="-1022" b="-26136"/>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D1E32BF8-1808-415D-B2A5-D0AA49F9FFE1}"/>
              </a:ext>
            </a:extLst>
          </p:cNvPr>
          <p:cNvGrpSpPr/>
          <p:nvPr/>
        </p:nvGrpSpPr>
        <p:grpSpPr>
          <a:xfrm>
            <a:off x="1780632" y="6051685"/>
            <a:ext cx="5504683" cy="565235"/>
            <a:chOff x="1528393" y="2530959"/>
            <a:chExt cx="5504683" cy="565235"/>
          </a:xfrm>
        </p:grpSpPr>
        <p:graphicFrame>
          <p:nvGraphicFramePr>
            <p:cNvPr id="37" name="Object 36">
              <a:extLst>
                <a:ext uri="{FF2B5EF4-FFF2-40B4-BE49-F238E27FC236}">
                  <a16:creationId xmlns:a16="http://schemas.microsoft.com/office/drawing/2014/main" id="{E3A1DD49-0C70-4CDB-9A91-A05B8FC4D491}"/>
                </a:ext>
              </a:extLst>
            </p:cNvPr>
            <p:cNvGraphicFramePr>
              <a:graphicFrameLocks noChangeAspect="1"/>
            </p:cNvGraphicFramePr>
            <p:nvPr>
              <p:extLst>
                <p:ext uri="{D42A27DB-BD31-4B8C-83A1-F6EECF244321}">
                  <p14:modId xmlns:p14="http://schemas.microsoft.com/office/powerpoint/2010/main" val="1580260656"/>
                </p:ext>
              </p:extLst>
            </p:nvPr>
          </p:nvGraphicFramePr>
          <p:xfrm>
            <a:off x="2380114" y="2551681"/>
            <a:ext cx="4652962" cy="544513"/>
          </p:xfrm>
          <a:graphic>
            <a:graphicData uri="http://schemas.openxmlformats.org/presentationml/2006/ole">
              <mc:AlternateContent xmlns:mc="http://schemas.openxmlformats.org/markup-compatibility/2006">
                <mc:Choice xmlns:v="urn:schemas-microsoft-com:vml" Requires="v">
                  <p:oleObj spid="_x0000_s15390" name="Equation" r:id="rId13" imgW="2387520" imgH="279360" progId="Equation.DSMT4">
                    <p:embed/>
                  </p:oleObj>
                </mc:Choice>
                <mc:Fallback>
                  <p:oleObj name="Equation" r:id="rId13" imgW="2387520" imgH="279360" progId="Equation.DSMT4">
                    <p:embed/>
                    <p:pic>
                      <p:nvPicPr>
                        <p:cNvPr id="29" name="Object 28">
                          <a:extLst>
                            <a:ext uri="{FF2B5EF4-FFF2-40B4-BE49-F238E27FC236}">
                              <a16:creationId xmlns:a16="http://schemas.microsoft.com/office/drawing/2014/main" id="{0D6CA808-14C4-41C7-9812-D240941D3449}"/>
                            </a:ext>
                          </a:extLst>
                        </p:cNvPr>
                        <p:cNvPicPr/>
                        <p:nvPr/>
                      </p:nvPicPr>
                      <p:blipFill>
                        <a:blip r:embed="rId14"/>
                        <a:stretch>
                          <a:fillRect/>
                        </a:stretch>
                      </p:blipFill>
                      <p:spPr>
                        <a:xfrm>
                          <a:off x="2380114" y="2551681"/>
                          <a:ext cx="4652962" cy="544513"/>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AD16316E-E957-4104-9E82-0EC99F85DB85}"/>
                </a:ext>
              </a:extLst>
            </p:cNvPr>
            <p:cNvSpPr/>
            <p:nvPr/>
          </p:nvSpPr>
          <p:spPr>
            <a:xfrm>
              <a:off x="1528393" y="2530959"/>
              <a:ext cx="931024" cy="461665"/>
            </a:xfrm>
            <a:prstGeom prst="rect">
              <a:avLst/>
            </a:prstGeom>
          </p:spPr>
          <p:txBody>
            <a:bodyPr wrap="none">
              <a:spAutoFit/>
            </a:bodyPr>
            <a:lstStyle/>
            <a:p>
              <a:r>
                <a:rPr lang="vi-VN" sz="2400"/>
                <a:t>Ta có </a:t>
              </a:r>
              <a:endParaRPr lang="en-US" sz="2400"/>
            </a:p>
          </p:txBody>
        </p:sp>
      </p:grpSp>
      <p:pic>
        <p:nvPicPr>
          <p:cNvPr id="40" name="Picture 39">
            <a:extLst>
              <a:ext uri="{FF2B5EF4-FFF2-40B4-BE49-F238E27FC236}">
                <a16:creationId xmlns:a16="http://schemas.microsoft.com/office/drawing/2014/main" id="{09589B0C-B8C1-4EF0-88E3-F6DF0587D914}"/>
              </a:ext>
            </a:extLst>
          </p:cNvPr>
          <p:cNvPicPr>
            <a:picLocks noChangeAspect="1"/>
          </p:cNvPicPr>
          <p:nvPr/>
        </p:nvPicPr>
        <p:blipFill>
          <a:blip r:embed="rId15"/>
          <a:stretch>
            <a:fillRect/>
          </a:stretch>
        </p:blipFill>
        <p:spPr>
          <a:xfrm>
            <a:off x="5841418" y="5077370"/>
            <a:ext cx="1201016" cy="280440"/>
          </a:xfrm>
          <a:prstGeom prst="rect">
            <a:avLst/>
          </a:prstGeom>
        </p:spPr>
      </p:pic>
    </p:spTree>
    <p:extLst>
      <p:ext uri="{BB962C8B-B14F-4D97-AF65-F5344CB8AC3E}">
        <p14:creationId xmlns:p14="http://schemas.microsoft.com/office/powerpoint/2010/main" val="1438870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402C95F-0A06-43C5-8B42-0F9A988FE00E}"/>
              </a:ext>
            </a:extLst>
          </p:cNvPr>
          <p:cNvGrpSpPr/>
          <p:nvPr/>
        </p:nvGrpSpPr>
        <p:grpSpPr>
          <a:xfrm>
            <a:off x="57665" y="65169"/>
            <a:ext cx="12076669" cy="1111564"/>
            <a:chOff x="131179" y="1614978"/>
            <a:chExt cx="12076669" cy="1111564"/>
          </a:xfrm>
        </p:grpSpPr>
        <p:sp>
          <p:nvSpPr>
            <p:cNvPr id="2" name="Rectangle 1">
              <a:extLst>
                <a:ext uri="{FF2B5EF4-FFF2-40B4-BE49-F238E27FC236}">
                  <a16:creationId xmlns:a16="http://schemas.microsoft.com/office/drawing/2014/main" id="{2041B07A-E6C1-4274-9ECC-EAE67B93E48B}"/>
                </a:ext>
              </a:extLst>
            </p:cNvPr>
            <p:cNvSpPr/>
            <p:nvPr/>
          </p:nvSpPr>
          <p:spPr>
            <a:xfrm>
              <a:off x="1300501" y="1755262"/>
              <a:ext cx="10859912"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viết phương trình mặt phẳng (</a:t>
              </a:r>
              <a:r>
                <a:rPr lang="vi-VN" sz="2400" i="1"/>
                <a:t>P</a:t>
              </a:r>
              <a:r>
                <a:rPr lang="vi-VN" sz="2400"/>
                <a:t>) đi qua hai điểm </a:t>
              </a:r>
              <a:r>
                <a:rPr lang="vi-VN" sz="2400" i="1"/>
                <a:t>A</a:t>
              </a:r>
              <a:r>
                <a:rPr lang="vi-VN" sz="2400"/>
                <a:t>(1; 2;-2), </a:t>
              </a:r>
              <a:r>
                <a:rPr lang="vi-VN" sz="2400" i="1"/>
                <a:t>B</a:t>
              </a:r>
              <a:r>
                <a:rPr lang="vi-VN" sz="2400"/>
                <a:t>(2; 4; 1) và vuông góc với mặt phẳng (</a:t>
              </a:r>
              <a:r>
                <a:rPr lang="vi-VN" sz="2400" i="1"/>
                <a:t>Q</a:t>
              </a:r>
              <a:r>
                <a:rPr lang="vi-VN" sz="2400"/>
                <a:t>): </a:t>
              </a:r>
              <a:r>
                <a:rPr lang="vi-VN" sz="2400" i="1"/>
                <a:t>x</a:t>
              </a:r>
              <a:r>
                <a:rPr lang="en-US" sz="2400" i="1"/>
                <a:t> </a:t>
              </a:r>
              <a:r>
                <a:rPr lang="vi-VN" sz="2400"/>
                <a:t>+</a:t>
              </a:r>
              <a:r>
                <a:rPr lang="en-US" sz="2400"/>
                <a:t> </a:t>
              </a:r>
              <a:r>
                <a:rPr lang="vi-VN" sz="2400"/>
                <a:t>3</a:t>
              </a:r>
              <a:r>
                <a:rPr lang="vi-VN" sz="2400" i="1"/>
                <a:t>y</a:t>
              </a:r>
              <a:r>
                <a:rPr lang="en-US" sz="2400" i="1"/>
                <a:t> </a:t>
              </a:r>
              <a:r>
                <a:rPr lang="vi-VN" sz="2400"/>
                <a:t>+</a:t>
              </a:r>
              <a:r>
                <a:rPr lang="en-US" sz="2400"/>
                <a:t> </a:t>
              </a:r>
              <a:r>
                <a:rPr lang="vi-VN" sz="2400" i="1"/>
                <a:t>z</a:t>
              </a:r>
              <a:r>
                <a:rPr lang="en-US" sz="2400" i="1"/>
                <a:t> </a:t>
              </a:r>
              <a:r>
                <a:rPr lang="vi-VN" sz="2400"/>
                <a:t>–</a:t>
              </a:r>
              <a:r>
                <a:rPr lang="en-US" sz="2400"/>
                <a:t> </a:t>
              </a:r>
              <a:r>
                <a:rPr lang="vi-VN" sz="2400"/>
                <a:t>1</a:t>
              </a:r>
              <a:r>
                <a:rPr lang="en-US" sz="2400"/>
                <a:t> </a:t>
              </a:r>
              <a:r>
                <a:rPr lang="vi-VN" sz="2400"/>
                <a:t>=</a:t>
              </a:r>
              <a:r>
                <a:rPr lang="en-US" sz="2400"/>
                <a:t> </a:t>
              </a:r>
              <a:r>
                <a:rPr lang="vi-VN" sz="2400"/>
                <a:t>0.</a:t>
              </a:r>
              <a:endParaRPr lang="en-US" sz="2400"/>
            </a:p>
          </p:txBody>
        </p:sp>
        <p:sp>
          <p:nvSpPr>
            <p:cNvPr id="17" name="Rectangle: Rounded Corners 16">
              <a:extLst>
                <a:ext uri="{FF2B5EF4-FFF2-40B4-BE49-F238E27FC236}">
                  <a16:creationId xmlns:a16="http://schemas.microsoft.com/office/drawing/2014/main" id="{9A5DD363-7D68-48CE-B86A-6627A7A3C371}"/>
                </a:ext>
              </a:extLst>
            </p:cNvPr>
            <p:cNvSpPr/>
            <p:nvPr/>
          </p:nvSpPr>
          <p:spPr>
            <a:xfrm>
              <a:off x="1253067" y="1694382"/>
              <a:ext cx="10954781" cy="986894"/>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B29EC7C-36C3-445D-A59E-7B412B1606F5}"/>
                </a:ext>
              </a:extLst>
            </p:cNvPr>
            <p:cNvPicPr>
              <a:picLocks noChangeAspect="1"/>
            </p:cNvPicPr>
            <p:nvPr/>
          </p:nvPicPr>
          <p:blipFill>
            <a:blip r:embed="rId4"/>
            <a:stretch>
              <a:fillRect/>
            </a:stretch>
          </p:blipFill>
          <p:spPr>
            <a:xfrm>
              <a:off x="131179" y="1614978"/>
              <a:ext cx="1098171" cy="1111564"/>
            </a:xfrm>
            <a:prstGeom prst="rect">
              <a:avLst/>
            </a:prstGeom>
          </p:spPr>
        </p:pic>
      </p:gr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6E62F36-3B4B-464B-BCA1-6A92DDF2609A}"/>
                  </a:ext>
                </a:extLst>
              </p:cNvPr>
              <p:cNvSpPr/>
              <p:nvPr/>
            </p:nvSpPr>
            <p:spPr>
              <a:xfrm>
                <a:off x="1218683" y="1952431"/>
                <a:ext cx="6467989" cy="487762"/>
              </a:xfrm>
              <a:prstGeom prst="rect">
                <a:avLst/>
              </a:prstGeom>
            </p:spPr>
            <p:txBody>
              <a:bodyPr wrap="none">
                <a:spAutoFit/>
              </a:bodyPr>
              <a:lstStyle/>
              <a:p>
                <a:r>
                  <a:rPr lang="vi-VN" sz="2400"/>
                  <a:t>Mặt phẳng (</a:t>
                </a:r>
                <a:r>
                  <a:rPr lang="vi-VN" sz="2400" i="1"/>
                  <a:t>Q</a:t>
                </a:r>
                <a:r>
                  <a:rPr lang="vi-VN" sz="2400"/>
                  <a:t>) có vectơ pháp tuyến </a:t>
                </a:r>
                <a14:m>
                  <m:oMath xmlns:m="http://schemas.openxmlformats.org/officeDocument/2006/math">
                    <m:acc>
                      <m:accPr>
                        <m:chr m:val="⃗"/>
                        <m:ctrlPr>
                          <a:rPr lang="vi-VN" sz="2400" i="1" smtClean="0">
                            <a:latin typeface="Cambria Math" panose="02040503050406030204" pitchFamily="18" charset="0"/>
                          </a:rPr>
                        </m:ctrlPr>
                      </m:accPr>
                      <m:e>
                        <m:sSub>
                          <m:sSubPr>
                            <m:ctrlPr>
                              <a:rPr lang="vi-VN"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𝑄</m:t>
                            </m:r>
                          </m:sub>
                        </m:sSub>
                      </m:e>
                    </m:acc>
                  </m:oMath>
                </a14:m>
                <a:r>
                  <a:rPr lang="vi-VN" sz="2400"/>
                  <a:t> = (1; 3; 1). </a:t>
                </a:r>
                <a:endParaRPr lang="en-US" sz="2400"/>
              </a:p>
            </p:txBody>
          </p:sp>
        </mc:Choice>
        <mc:Fallback xmlns="">
          <p:sp>
            <p:nvSpPr>
              <p:cNvPr id="22" name="Rectangle 21">
                <a:extLst>
                  <a:ext uri="{FF2B5EF4-FFF2-40B4-BE49-F238E27FC236}">
                    <a16:creationId xmlns:a16="http://schemas.microsoft.com/office/drawing/2014/main" id="{E6E62F36-3B4B-464B-BCA1-6A92DDF2609A}"/>
                  </a:ext>
                </a:extLst>
              </p:cNvPr>
              <p:cNvSpPr>
                <a:spLocks noRot="1" noChangeAspect="1" noMove="1" noResize="1" noEditPoints="1" noAdjustHandles="1" noChangeArrowheads="1" noChangeShapeType="1" noTextEdit="1"/>
              </p:cNvSpPr>
              <p:nvPr/>
            </p:nvSpPr>
            <p:spPr>
              <a:xfrm>
                <a:off x="1218683" y="1952431"/>
                <a:ext cx="6467989" cy="487762"/>
              </a:xfrm>
              <a:prstGeom prst="rect">
                <a:avLst/>
              </a:prstGeom>
              <a:blipFill>
                <a:blip r:embed="rId5"/>
                <a:stretch>
                  <a:fillRect l="-1508" t="-10000" r="-471"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79AFEAA5-6BDF-4E2E-8F60-872207747C91}"/>
                  </a:ext>
                </a:extLst>
              </p:cNvPr>
              <p:cNvSpPr/>
              <p:nvPr/>
            </p:nvSpPr>
            <p:spPr>
              <a:xfrm>
                <a:off x="1218683" y="2440193"/>
                <a:ext cx="10259321" cy="878189"/>
              </a:xfrm>
              <a:prstGeom prst="rect">
                <a:avLst/>
              </a:prstGeom>
            </p:spPr>
            <p:txBody>
              <a:bodyPr wrap="square">
                <a:spAutoFit/>
              </a:bodyPr>
              <a:lstStyle/>
              <a:p>
                <a:r>
                  <a:rPr lang="vi-VN" sz="2400"/>
                  <a:t>Mặt phẳng (</a:t>
                </a:r>
                <a:r>
                  <a:rPr lang="vi-VN" sz="2400" i="1"/>
                  <a:t>P</a:t>
                </a:r>
                <a:r>
                  <a:rPr lang="vi-VN" sz="2400"/>
                  <a:t>) đi qua </a:t>
                </a:r>
                <a:r>
                  <a:rPr lang="vi-VN" sz="2400" i="1"/>
                  <a:t>A, B </a:t>
                </a:r>
                <a:r>
                  <a:rPr lang="vi-VN" sz="2400"/>
                  <a:t>và vuông góc với (</a:t>
                </a:r>
                <a:r>
                  <a:rPr lang="vi-VN" sz="2400" i="1"/>
                  <a:t>Q</a:t>
                </a:r>
                <a:r>
                  <a:rPr lang="vi-VN" sz="2400"/>
                  <a:t>) nên có cặp vectơ chỉ phương là  </a:t>
                </a:r>
                <a14:m>
                  <m:oMath xmlns:m="http://schemas.openxmlformats.org/officeDocument/2006/math">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𝐴𝐵</m:t>
                        </m:r>
                      </m:e>
                    </m:acc>
                  </m:oMath>
                </a14:m>
                <a:r>
                  <a:rPr lang="vi-VN" sz="2400"/>
                  <a:t> = (12; 3) và </a:t>
                </a:r>
                <a14:m>
                  <m:oMath xmlns:m="http://schemas.openxmlformats.org/officeDocument/2006/math">
                    <m:acc>
                      <m:accPr>
                        <m:chr m:val="⃗"/>
                        <m:ctrlPr>
                          <a:rPr lang="vi-VN" sz="2400" i="1">
                            <a:latin typeface="Cambria Math" panose="02040503050406030204" pitchFamily="18" charset="0"/>
                          </a:rPr>
                        </m:ctrlPr>
                      </m:accPr>
                      <m:e>
                        <m:sSub>
                          <m:sSubPr>
                            <m:ctrlPr>
                              <a:rPr lang="vi-VN"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𝑄</m:t>
                            </m:r>
                          </m:sub>
                        </m:sSub>
                      </m:e>
                    </m:acc>
                  </m:oMath>
                </a14:m>
                <a:r>
                  <a:rPr lang="vi-VN" sz="2400"/>
                  <a:t> = (1, 3, 1)</a:t>
                </a:r>
                <a:endParaRPr lang="en-US" sz="2400"/>
              </a:p>
            </p:txBody>
          </p:sp>
        </mc:Choice>
        <mc:Fallback xmlns="">
          <p:sp>
            <p:nvSpPr>
              <p:cNvPr id="23" name="Rectangle 22">
                <a:extLst>
                  <a:ext uri="{FF2B5EF4-FFF2-40B4-BE49-F238E27FC236}">
                    <a16:creationId xmlns:a16="http://schemas.microsoft.com/office/drawing/2014/main" id="{79AFEAA5-6BDF-4E2E-8F60-872207747C91}"/>
                  </a:ext>
                </a:extLst>
              </p:cNvPr>
              <p:cNvSpPr>
                <a:spLocks noRot="1" noChangeAspect="1" noMove="1" noResize="1" noEditPoints="1" noAdjustHandles="1" noChangeArrowheads="1" noChangeShapeType="1" noTextEdit="1"/>
              </p:cNvSpPr>
              <p:nvPr/>
            </p:nvSpPr>
            <p:spPr>
              <a:xfrm>
                <a:off x="1218683" y="2440193"/>
                <a:ext cx="10259321" cy="878189"/>
              </a:xfrm>
              <a:prstGeom prst="rect">
                <a:avLst/>
              </a:prstGeom>
              <a:blipFill>
                <a:blip r:embed="rId6"/>
                <a:stretch>
                  <a:fillRect l="-951" t="-5556"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ED50F22-D185-449F-AE62-DA72315DDF31}"/>
                  </a:ext>
                </a:extLst>
              </p:cNvPr>
              <p:cNvSpPr/>
              <p:nvPr/>
            </p:nvSpPr>
            <p:spPr>
              <a:xfrm>
                <a:off x="1249565" y="3290522"/>
                <a:ext cx="7731797" cy="543482"/>
              </a:xfrm>
              <a:prstGeom prst="rect">
                <a:avLst/>
              </a:prstGeom>
            </p:spPr>
            <p:txBody>
              <a:bodyPr wrap="none">
                <a:spAutoFit/>
              </a:bodyPr>
              <a:lstStyle/>
              <a:p>
                <a:r>
                  <a:rPr lang="vi-VN" sz="2400"/>
                  <a:t>Do đó (</a:t>
                </a:r>
                <a:r>
                  <a:rPr lang="vi-VN" sz="2400" i="1"/>
                  <a:t>P</a:t>
                </a:r>
                <a:r>
                  <a:rPr lang="vi-VN" sz="2400"/>
                  <a:t>) có vect</a:t>
                </a:r>
                <a:r>
                  <a:rPr lang="en-US" sz="2400"/>
                  <a:t>ơ</a:t>
                </a:r>
                <a:r>
                  <a:rPr lang="vi-VN" sz="2400"/>
                  <a:t> pháp tuyến là: </a:t>
                </a:r>
                <a14:m>
                  <m:oMath xmlns:m="http://schemas.openxmlformats.org/officeDocument/2006/math">
                    <m:acc>
                      <m:accPr>
                        <m:chr m:val="⃗"/>
                        <m:ctrlPr>
                          <a:rPr lang="vi-VN" sz="2400" i="1">
                            <a:latin typeface="Cambria Math" panose="02040503050406030204" pitchFamily="18" charset="0"/>
                          </a:rPr>
                        </m:ctrlPr>
                      </m:accPr>
                      <m:e>
                        <m:sSub>
                          <m:sSubPr>
                            <m:ctrlPr>
                              <a:rPr lang="vi-VN"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𝑃</m:t>
                            </m:r>
                          </m:sub>
                        </m:sSub>
                      </m:e>
                    </m:acc>
                  </m:oMath>
                </a14:m>
                <a:r>
                  <a:rPr lang="vi-VN" sz="2400"/>
                  <a:t> = </a:t>
                </a:r>
                <a:r>
                  <a:rPr lang="en-US" sz="2400"/>
                  <a:t>[</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𝐴𝐵</m:t>
                        </m:r>
                      </m:e>
                    </m:acc>
                    <m:r>
                      <a:rPr lang="en-US" sz="2400" b="0" i="0" smtClean="0">
                        <a:latin typeface="Cambria Math" panose="02040503050406030204" pitchFamily="18" charset="0"/>
                      </a:rPr>
                      <m:t>,</m:t>
                    </m:r>
                    <m:acc>
                      <m:accPr>
                        <m:chr m:val="⃗"/>
                        <m:ctrlPr>
                          <a:rPr lang="vi-VN" sz="2400" i="1">
                            <a:latin typeface="Cambria Math" panose="02040503050406030204" pitchFamily="18" charset="0"/>
                          </a:rPr>
                        </m:ctrlPr>
                      </m:accPr>
                      <m:e>
                        <m:sSub>
                          <m:sSubPr>
                            <m:ctrlPr>
                              <a:rPr lang="vi-VN"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𝑄</m:t>
                            </m:r>
                          </m:sub>
                        </m:sSub>
                      </m:e>
                    </m:acc>
                  </m:oMath>
                </a14:m>
                <a:r>
                  <a:rPr lang="vi-VN" sz="2400"/>
                  <a:t>] = (-7; 2; 1).</a:t>
                </a:r>
                <a:endParaRPr lang="en-US" sz="2400"/>
              </a:p>
            </p:txBody>
          </p:sp>
        </mc:Choice>
        <mc:Fallback xmlns="">
          <p:sp>
            <p:nvSpPr>
              <p:cNvPr id="24" name="Rectangle 23">
                <a:extLst>
                  <a:ext uri="{FF2B5EF4-FFF2-40B4-BE49-F238E27FC236}">
                    <a16:creationId xmlns:a16="http://schemas.microsoft.com/office/drawing/2014/main" id="{1ED50F22-D185-449F-AE62-DA72315DDF31}"/>
                  </a:ext>
                </a:extLst>
              </p:cNvPr>
              <p:cNvSpPr>
                <a:spLocks noRot="1" noChangeAspect="1" noMove="1" noResize="1" noEditPoints="1" noAdjustHandles="1" noChangeArrowheads="1" noChangeShapeType="1" noTextEdit="1"/>
              </p:cNvSpPr>
              <p:nvPr/>
            </p:nvSpPr>
            <p:spPr>
              <a:xfrm>
                <a:off x="1249565" y="3290522"/>
                <a:ext cx="7731797" cy="543482"/>
              </a:xfrm>
              <a:prstGeom prst="rect">
                <a:avLst/>
              </a:prstGeom>
              <a:blipFill>
                <a:blip r:embed="rId7"/>
                <a:stretch>
                  <a:fillRect l="-1262" b="-20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BD367E54-3236-40E1-AA2F-C6DD3A31DE06}"/>
                  </a:ext>
                </a:extLst>
              </p:cNvPr>
              <p:cNvSpPr/>
              <p:nvPr/>
            </p:nvSpPr>
            <p:spPr>
              <a:xfrm>
                <a:off x="1289128" y="3790042"/>
                <a:ext cx="10797771" cy="461665"/>
              </a:xfrm>
              <a:prstGeom prst="rect">
                <a:avLst/>
              </a:prstGeom>
            </p:spPr>
            <p:txBody>
              <a:bodyPr wrap="square">
                <a:spAutoFit/>
              </a:bodyPr>
              <a:lstStyle/>
              <a:p>
                <a:r>
                  <a:rPr lang="vi-VN" sz="2400"/>
                  <a:t>Mặt phẳng (</a:t>
                </a:r>
                <a:r>
                  <a:rPr lang="vi-VN" sz="2400" i="1"/>
                  <a:t>P</a:t>
                </a:r>
                <a:r>
                  <a:rPr lang="vi-VN" sz="2400"/>
                  <a:t>) qua</a:t>
                </a:r>
                <a:r>
                  <a:rPr lang="vi-VN" sz="2400" i="1"/>
                  <a:t> A</a:t>
                </a:r>
                <a:r>
                  <a:rPr lang="vi-VN" sz="2400"/>
                  <a:t>(1; 2; -2) và có vectơ pháp tuyến </a:t>
                </a:r>
                <a14:m>
                  <m:oMath xmlns:m="http://schemas.openxmlformats.org/officeDocument/2006/math">
                    <m:acc>
                      <m:accPr>
                        <m:chr m:val="⃗"/>
                        <m:ctrlPr>
                          <a:rPr lang="vi-VN" sz="2400" i="1">
                            <a:latin typeface="Cambria Math" panose="02040503050406030204" pitchFamily="18" charset="0"/>
                          </a:rPr>
                        </m:ctrlPr>
                      </m:accPr>
                      <m:e>
                        <m:sSub>
                          <m:sSubPr>
                            <m:ctrlPr>
                              <a:rPr lang="vi-VN"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𝑃</m:t>
                            </m:r>
                          </m:sub>
                        </m:sSub>
                      </m:e>
                    </m:acc>
                  </m:oMath>
                </a14:m>
                <a:r>
                  <a:rPr lang="vi-VN" sz="2400"/>
                  <a:t>  = (-7; 2; 1) có phương trình:</a:t>
                </a:r>
              </a:p>
            </p:txBody>
          </p:sp>
        </mc:Choice>
        <mc:Fallback xmlns="">
          <p:sp>
            <p:nvSpPr>
              <p:cNvPr id="25" name="Rectangle 24">
                <a:extLst>
                  <a:ext uri="{FF2B5EF4-FFF2-40B4-BE49-F238E27FC236}">
                    <a16:creationId xmlns:a16="http://schemas.microsoft.com/office/drawing/2014/main" id="{BD367E54-3236-40E1-AA2F-C6DD3A31DE06}"/>
                  </a:ext>
                </a:extLst>
              </p:cNvPr>
              <p:cNvSpPr>
                <a:spLocks noRot="1" noChangeAspect="1" noMove="1" noResize="1" noEditPoints="1" noAdjustHandles="1" noChangeArrowheads="1" noChangeShapeType="1" noTextEdit="1"/>
              </p:cNvSpPr>
              <p:nvPr/>
            </p:nvSpPr>
            <p:spPr>
              <a:xfrm>
                <a:off x="1289128" y="3790042"/>
                <a:ext cx="10797771" cy="461665"/>
              </a:xfrm>
              <a:prstGeom prst="rect">
                <a:avLst/>
              </a:prstGeom>
              <a:blipFill>
                <a:blip r:embed="rId8"/>
                <a:stretch>
                  <a:fillRect l="-847" t="-10667" b="-30667"/>
                </a:stretch>
              </a:blipFill>
            </p:spPr>
            <p:txBody>
              <a:bodyPr/>
              <a:lstStyle/>
              <a:p>
                <a:r>
                  <a:rPr lang="en-US">
                    <a:noFill/>
                  </a:rPr>
                  <a:t> </a:t>
                </a:r>
              </a:p>
            </p:txBody>
          </p:sp>
        </mc:Fallback>
      </mc:AlternateContent>
      <p:graphicFrame>
        <p:nvGraphicFramePr>
          <p:cNvPr id="27" name="Object 26">
            <a:extLst>
              <a:ext uri="{FF2B5EF4-FFF2-40B4-BE49-F238E27FC236}">
                <a16:creationId xmlns:a16="http://schemas.microsoft.com/office/drawing/2014/main" id="{CD2CCDB3-E7F8-4DFB-8F10-05CCD99ACE6D}"/>
              </a:ext>
            </a:extLst>
          </p:cNvPr>
          <p:cNvGraphicFramePr>
            <a:graphicFrameLocks noChangeAspect="1"/>
          </p:cNvGraphicFramePr>
          <p:nvPr>
            <p:extLst>
              <p:ext uri="{D42A27DB-BD31-4B8C-83A1-F6EECF244321}">
                <p14:modId xmlns:p14="http://schemas.microsoft.com/office/powerpoint/2010/main" val="1934038862"/>
              </p:ext>
            </p:extLst>
          </p:nvPr>
        </p:nvGraphicFramePr>
        <p:xfrm>
          <a:off x="3301241" y="4405473"/>
          <a:ext cx="6632654" cy="544471"/>
        </p:xfrm>
        <a:graphic>
          <a:graphicData uri="http://schemas.openxmlformats.org/presentationml/2006/ole">
            <mc:AlternateContent xmlns:mc="http://schemas.openxmlformats.org/markup-compatibility/2006">
              <mc:Choice xmlns:v="urn:schemas-microsoft-com:vml" Requires="v">
                <p:oleObj spid="_x0000_s16397" name="Equation" r:id="rId9" imgW="3403440" imgH="279360" progId="Equation.DSMT4">
                  <p:embed/>
                </p:oleObj>
              </mc:Choice>
              <mc:Fallback>
                <p:oleObj name="Equation" r:id="rId9" imgW="3403440" imgH="279360" progId="Equation.DSMT4">
                  <p:embed/>
                  <p:pic>
                    <p:nvPicPr>
                      <p:cNvPr id="0" name=""/>
                      <p:cNvPicPr/>
                      <p:nvPr/>
                    </p:nvPicPr>
                    <p:blipFill>
                      <a:blip r:embed="rId10"/>
                      <a:stretch>
                        <a:fillRect/>
                      </a:stretch>
                    </p:blipFill>
                    <p:spPr>
                      <a:xfrm>
                        <a:off x="3301241" y="4405473"/>
                        <a:ext cx="6632654" cy="544471"/>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28C65BE-EB32-4F0D-9A29-2854DF9676DA}"/>
              </a:ext>
            </a:extLst>
          </p:cNvPr>
          <p:cNvPicPr>
            <a:picLocks noChangeAspect="1"/>
          </p:cNvPicPr>
          <p:nvPr/>
        </p:nvPicPr>
        <p:blipFill>
          <a:blip r:embed="rId11"/>
          <a:stretch>
            <a:fillRect/>
          </a:stretch>
        </p:blipFill>
        <p:spPr>
          <a:xfrm>
            <a:off x="5495492" y="1383243"/>
            <a:ext cx="1201016" cy="280440"/>
          </a:xfrm>
          <a:prstGeom prst="rect">
            <a:avLst/>
          </a:prstGeom>
        </p:spPr>
      </p:pic>
      <p:pic>
        <p:nvPicPr>
          <p:cNvPr id="4" name="Picture 3">
            <a:extLst>
              <a:ext uri="{FF2B5EF4-FFF2-40B4-BE49-F238E27FC236}">
                <a16:creationId xmlns:a16="http://schemas.microsoft.com/office/drawing/2014/main" id="{9C08052A-FCE9-4D90-A1E5-4875BA4AF188}"/>
              </a:ext>
            </a:extLst>
          </p:cNvPr>
          <p:cNvPicPr>
            <a:picLocks noChangeAspect="1"/>
          </p:cNvPicPr>
          <p:nvPr/>
        </p:nvPicPr>
        <p:blipFill>
          <a:blip r:embed="rId12"/>
          <a:stretch>
            <a:fillRect/>
          </a:stretch>
        </p:blipFill>
        <p:spPr>
          <a:xfrm>
            <a:off x="10682407" y="5906406"/>
            <a:ext cx="1591194" cy="1231499"/>
          </a:xfrm>
          <a:prstGeom prst="rect">
            <a:avLst/>
          </a:prstGeom>
        </p:spPr>
      </p:pic>
    </p:spTree>
    <p:extLst>
      <p:ext uri="{BB962C8B-B14F-4D97-AF65-F5344CB8AC3E}">
        <p14:creationId xmlns:p14="http://schemas.microsoft.com/office/powerpoint/2010/main" val="37187093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AFEB7-4825-4B05-886C-3936264A146B}"/>
              </a:ext>
            </a:extLst>
          </p:cNvPr>
          <p:cNvPicPr>
            <a:picLocks noChangeAspect="1"/>
          </p:cNvPicPr>
          <p:nvPr/>
        </p:nvPicPr>
        <p:blipFill>
          <a:blip r:embed="rId4"/>
          <a:stretch>
            <a:fillRect/>
          </a:stretch>
        </p:blipFill>
        <p:spPr>
          <a:xfrm>
            <a:off x="8421511" y="2487241"/>
            <a:ext cx="3668888" cy="2886271"/>
          </a:xfrm>
          <a:prstGeom prst="rect">
            <a:avLst/>
          </a:prstGeom>
        </p:spPr>
      </p:pic>
      <p:pic>
        <p:nvPicPr>
          <p:cNvPr id="9" name="Picture 8">
            <a:extLst>
              <a:ext uri="{FF2B5EF4-FFF2-40B4-BE49-F238E27FC236}">
                <a16:creationId xmlns:a16="http://schemas.microsoft.com/office/drawing/2014/main" id="{0B2A3DD6-8D10-408D-A793-8021C381BECA}"/>
              </a:ext>
            </a:extLst>
          </p:cNvPr>
          <p:cNvPicPr>
            <a:picLocks noChangeAspect="1"/>
          </p:cNvPicPr>
          <p:nvPr/>
        </p:nvPicPr>
        <p:blipFill>
          <a:blip r:embed="rId5"/>
          <a:stretch>
            <a:fillRect/>
          </a:stretch>
        </p:blipFill>
        <p:spPr>
          <a:xfrm>
            <a:off x="5210220" y="2461841"/>
            <a:ext cx="1207113" cy="280440"/>
          </a:xfrm>
          <a:prstGeom prst="rect">
            <a:avLst/>
          </a:prstGeom>
        </p:spPr>
      </p:pic>
      <p:grpSp>
        <p:nvGrpSpPr>
          <p:cNvPr id="22" name="Group 21">
            <a:extLst>
              <a:ext uri="{FF2B5EF4-FFF2-40B4-BE49-F238E27FC236}">
                <a16:creationId xmlns:a16="http://schemas.microsoft.com/office/drawing/2014/main" id="{A6E11963-09E3-4C6A-A479-E339AE563770}"/>
              </a:ext>
            </a:extLst>
          </p:cNvPr>
          <p:cNvGrpSpPr/>
          <p:nvPr/>
        </p:nvGrpSpPr>
        <p:grpSpPr>
          <a:xfrm>
            <a:off x="-1" y="48098"/>
            <a:ext cx="12090400" cy="2308325"/>
            <a:chOff x="-1" y="23712"/>
            <a:chExt cx="12090400" cy="2308325"/>
          </a:xfrm>
        </p:grpSpPr>
        <p:sp>
          <p:nvSpPr>
            <p:cNvPr id="4" name="Rounded Rectangle 22">
              <a:extLst>
                <a:ext uri="{FF2B5EF4-FFF2-40B4-BE49-F238E27FC236}">
                  <a16:creationId xmlns:a16="http://schemas.microsoft.com/office/drawing/2014/main" id="{41DA8C46-689E-4802-A30A-DE4EA4ED23CF}"/>
                </a:ext>
              </a:extLst>
            </p:cNvPr>
            <p:cNvSpPr/>
            <p:nvPr/>
          </p:nvSpPr>
          <p:spPr>
            <a:xfrm>
              <a:off x="1715911" y="23713"/>
              <a:ext cx="10374488" cy="2308324"/>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937CDCDA-1C74-4084-82C8-0360C8D774C0}"/>
                </a:ext>
              </a:extLst>
            </p:cNvPr>
            <p:cNvSpPr/>
            <p:nvPr/>
          </p:nvSpPr>
          <p:spPr>
            <a:xfrm>
              <a:off x="2043288" y="23712"/>
              <a:ext cx="9810045" cy="2308324"/>
            </a:xfrm>
            <a:prstGeom prst="rect">
              <a:avLst/>
            </a:prstGeom>
          </p:spPr>
          <p:txBody>
            <a:bodyPr wrap="square">
              <a:spAutoFit/>
            </a:bodyPr>
            <a:lstStyle/>
            <a:p>
              <a:r>
                <a:rPr lang="vi-VN" sz="2400"/>
                <a:t>(H.5.10) Trong không gian O</a:t>
              </a:r>
              <a:r>
                <a:rPr lang="vi-VN" sz="2400" i="1"/>
                <a:t>xyz</a:t>
              </a:r>
              <a:r>
                <a:rPr lang="vi-VN" sz="2400"/>
                <a:t>, s</a:t>
              </a:r>
              <a:r>
                <a:rPr lang="en-US" sz="2400"/>
                <a:t>à</a:t>
              </a:r>
              <a:r>
                <a:rPr lang="vi-VN" sz="2400"/>
                <a:t>n của một căn phòng có dạng hình tứ giác với bốn đỉnh </a:t>
              </a:r>
              <a:r>
                <a:rPr lang="vi-VN" sz="2400" i="1"/>
                <a:t>O</a:t>
              </a:r>
              <a:r>
                <a:rPr lang="vi-VN" sz="2400"/>
                <a:t>(0; 0; 0), </a:t>
              </a:r>
              <a:r>
                <a:rPr lang="vi-VN" sz="2400" i="1"/>
                <a:t>A</a:t>
              </a:r>
              <a:r>
                <a:rPr lang="vi-VN" sz="2400"/>
                <a:t>(2; 0; 0), </a:t>
              </a:r>
              <a:r>
                <a:rPr lang="vi-VN" sz="2400" i="1"/>
                <a:t>B</a:t>
              </a:r>
              <a:r>
                <a:rPr lang="vi-VN" sz="2400"/>
                <a:t>(2; 3; 0); </a:t>
              </a:r>
              <a:r>
                <a:rPr lang="vi-VN" sz="2400" i="1"/>
                <a:t>C</a:t>
              </a:r>
              <a:r>
                <a:rPr lang="vi-VN" sz="2400"/>
                <a:t>(0; 22; 0). Bốn bức tường của căn phòng đều vuông góc với s</a:t>
              </a:r>
              <a:r>
                <a:rPr lang="en-US" sz="2400"/>
                <a:t>à</a:t>
              </a:r>
              <a:r>
                <a:rPr lang="vi-VN" sz="2400"/>
                <a:t>n.</a:t>
              </a:r>
            </a:p>
            <a:p>
              <a:r>
                <a:rPr lang="vi-VN" sz="2400"/>
                <a:t>a) Viết phương trình bốn mặt phẳng tương ứng chứa bốn bức tường đó.</a:t>
              </a:r>
            </a:p>
            <a:p>
              <a:r>
                <a:rPr lang="vi-VN" sz="2400"/>
                <a:t>b) Trong bốn mặt phẳng tương ứng chứa bốn bức tường đó, hãy chỉ ra những cặp mặt phẳng vuông góc với nhau.</a:t>
              </a:r>
              <a:endParaRPr lang="en-US" sz="2400"/>
            </a:p>
          </p:txBody>
        </p:sp>
        <p:pic>
          <p:nvPicPr>
            <p:cNvPr id="10" name="Picture 9">
              <a:extLst>
                <a:ext uri="{FF2B5EF4-FFF2-40B4-BE49-F238E27FC236}">
                  <a16:creationId xmlns:a16="http://schemas.microsoft.com/office/drawing/2014/main" id="{C0B6383B-D05E-4DC3-AFB2-7EAF122F0F77}"/>
                </a:ext>
              </a:extLst>
            </p:cNvPr>
            <p:cNvPicPr>
              <a:picLocks noChangeAspect="1"/>
            </p:cNvPicPr>
            <p:nvPr/>
          </p:nvPicPr>
          <p:blipFill>
            <a:blip r:embed="rId6"/>
            <a:stretch>
              <a:fillRect/>
            </a:stretch>
          </p:blipFill>
          <p:spPr>
            <a:xfrm>
              <a:off x="-1" y="447597"/>
              <a:ext cx="1715911" cy="1490589"/>
            </a:xfrm>
            <a:prstGeom prst="rect">
              <a:avLst/>
            </a:prstGeom>
          </p:spPr>
        </p:pic>
      </p:grpSp>
      <p:sp>
        <p:nvSpPr>
          <p:cNvPr id="12" name="Rectangle 11">
            <a:extLst>
              <a:ext uri="{FF2B5EF4-FFF2-40B4-BE49-F238E27FC236}">
                <a16:creationId xmlns:a16="http://schemas.microsoft.com/office/drawing/2014/main" id="{22361C68-5904-4656-8ECC-0973F8C73BEB}"/>
              </a:ext>
            </a:extLst>
          </p:cNvPr>
          <p:cNvSpPr/>
          <p:nvPr/>
        </p:nvSpPr>
        <p:spPr>
          <a:xfrm>
            <a:off x="582686" y="2816197"/>
            <a:ext cx="7742825" cy="461665"/>
          </a:xfrm>
          <a:prstGeom prst="rect">
            <a:avLst/>
          </a:prstGeom>
        </p:spPr>
        <p:txBody>
          <a:bodyPr wrap="none">
            <a:spAutoFit/>
          </a:bodyPr>
          <a:lstStyle/>
          <a:p>
            <a:r>
              <a:rPr lang="vi-VN" sz="2400"/>
              <a:t>a) Mặt phẳng chứa bức tường (O</a:t>
            </a:r>
            <a:r>
              <a:rPr lang="vi-VN" sz="2400" i="1"/>
              <a:t>xz</a:t>
            </a:r>
            <a:r>
              <a:rPr lang="vi-VN" sz="2400"/>
              <a:t>) có phương trình là</a:t>
            </a:r>
            <a:r>
              <a:rPr lang="en-US" sz="2400"/>
              <a:t> </a:t>
            </a:r>
            <a:r>
              <a:rPr lang="en-US" sz="2400" i="1"/>
              <a:t>y</a:t>
            </a:r>
            <a:r>
              <a:rPr lang="en-US" sz="2400"/>
              <a:t> = 0</a:t>
            </a:r>
            <a:r>
              <a:rPr lang="vi-VN" sz="2400"/>
              <a:t> </a:t>
            </a:r>
            <a:endParaRPr lang="en-US" sz="2400"/>
          </a:p>
        </p:txBody>
      </p:sp>
      <p:sp>
        <p:nvSpPr>
          <p:cNvPr id="13" name="Rectangle 12">
            <a:extLst>
              <a:ext uri="{FF2B5EF4-FFF2-40B4-BE49-F238E27FC236}">
                <a16:creationId xmlns:a16="http://schemas.microsoft.com/office/drawing/2014/main" id="{83915420-4830-4BE8-882D-2DD770EEC627}"/>
              </a:ext>
            </a:extLst>
          </p:cNvPr>
          <p:cNvSpPr/>
          <p:nvPr/>
        </p:nvSpPr>
        <p:spPr>
          <a:xfrm>
            <a:off x="917714" y="3256763"/>
            <a:ext cx="7407797" cy="461665"/>
          </a:xfrm>
          <a:prstGeom prst="rect">
            <a:avLst/>
          </a:prstGeom>
        </p:spPr>
        <p:txBody>
          <a:bodyPr wrap="none">
            <a:spAutoFit/>
          </a:bodyPr>
          <a:lstStyle/>
          <a:p>
            <a:r>
              <a:rPr lang="vi-VN" sz="2400"/>
              <a:t>Mặt phẳng chứa bức tường (O</a:t>
            </a:r>
            <a:r>
              <a:rPr lang="vi-VN" sz="2400" i="1"/>
              <a:t>yz</a:t>
            </a:r>
            <a:r>
              <a:rPr lang="vi-VN" sz="2400"/>
              <a:t>) có phương trình là</a:t>
            </a:r>
            <a:r>
              <a:rPr lang="en-US" sz="2400"/>
              <a:t> </a:t>
            </a:r>
            <a:r>
              <a:rPr lang="en-US" sz="2400" i="1"/>
              <a:t>x</a:t>
            </a:r>
            <a:r>
              <a:rPr lang="en-US" sz="2400"/>
              <a:t> = 0</a:t>
            </a:r>
            <a:r>
              <a:rPr lang="vi-VN" sz="2400"/>
              <a:t> </a:t>
            </a:r>
            <a:endParaRPr lang="en-US" sz="2400"/>
          </a:p>
        </p:txBody>
      </p:sp>
      <p:grpSp>
        <p:nvGrpSpPr>
          <p:cNvPr id="28" name="Group 27">
            <a:extLst>
              <a:ext uri="{FF2B5EF4-FFF2-40B4-BE49-F238E27FC236}">
                <a16:creationId xmlns:a16="http://schemas.microsoft.com/office/drawing/2014/main" id="{07674B39-6F9F-461A-A687-36D3C276C989}"/>
              </a:ext>
            </a:extLst>
          </p:cNvPr>
          <p:cNvGrpSpPr/>
          <p:nvPr/>
        </p:nvGrpSpPr>
        <p:grpSpPr>
          <a:xfrm>
            <a:off x="917714" y="3720814"/>
            <a:ext cx="7262659" cy="923598"/>
            <a:chOff x="917714" y="3720814"/>
            <a:chExt cx="7262659" cy="923598"/>
          </a:xfrm>
        </p:grpSpPr>
        <p:sp>
          <p:nvSpPr>
            <p:cNvPr id="11" name="Rectangle 10">
              <a:extLst>
                <a:ext uri="{FF2B5EF4-FFF2-40B4-BE49-F238E27FC236}">
                  <a16:creationId xmlns:a16="http://schemas.microsoft.com/office/drawing/2014/main" id="{20B4064E-AA3F-425A-B7B5-182A2812C83E}"/>
                </a:ext>
              </a:extLst>
            </p:cNvPr>
            <p:cNvSpPr/>
            <p:nvPr/>
          </p:nvSpPr>
          <p:spPr>
            <a:xfrm>
              <a:off x="917714" y="3720814"/>
              <a:ext cx="7262659" cy="830997"/>
            </a:xfrm>
            <a:prstGeom prst="rect">
              <a:avLst/>
            </a:prstGeom>
          </p:spPr>
          <p:txBody>
            <a:bodyPr wrap="square">
              <a:spAutoFit/>
            </a:bodyPr>
            <a:lstStyle/>
            <a:p>
              <a:r>
                <a:rPr lang="vi-VN" sz="2400"/>
                <a:t>Mặt phẳng chứa bức tường chứa điểm </a:t>
              </a:r>
              <a:r>
                <a:rPr lang="vi-VN" sz="2400" i="1"/>
                <a:t>A</a:t>
              </a:r>
              <a:r>
                <a:rPr lang="vi-VN" sz="2400"/>
                <a:t> và </a:t>
              </a:r>
              <a:r>
                <a:rPr lang="vi-VN" sz="2400" i="1"/>
                <a:t>B</a:t>
              </a:r>
              <a:r>
                <a:rPr lang="vi-VN" sz="2400"/>
                <a:t> có phương trình là</a:t>
              </a:r>
              <a:r>
                <a:rPr lang="en-US" sz="2400"/>
                <a:t> </a:t>
              </a:r>
              <a:r>
                <a:rPr lang="en-US" sz="2400" i="1"/>
                <a:t>x</a:t>
              </a:r>
              <a:r>
                <a:rPr lang="en-US" sz="2400"/>
                <a:t> = 2. T</a:t>
              </a:r>
              <a:r>
                <a:rPr lang="vi-VN" sz="2400"/>
                <a:t>a có</a:t>
              </a:r>
            </a:p>
          </p:txBody>
        </p:sp>
        <p:graphicFrame>
          <p:nvGraphicFramePr>
            <p:cNvPr id="15" name="Object 14">
              <a:extLst>
                <a:ext uri="{FF2B5EF4-FFF2-40B4-BE49-F238E27FC236}">
                  <a16:creationId xmlns:a16="http://schemas.microsoft.com/office/drawing/2014/main" id="{1A89A97D-F5D9-43F2-B098-B1F98F66EBE6}"/>
                </a:ext>
              </a:extLst>
            </p:cNvPr>
            <p:cNvGraphicFramePr>
              <a:graphicFrameLocks noChangeAspect="1"/>
            </p:cNvGraphicFramePr>
            <p:nvPr>
              <p:extLst>
                <p:ext uri="{D42A27DB-BD31-4B8C-83A1-F6EECF244321}">
                  <p14:modId xmlns:p14="http://schemas.microsoft.com/office/powerpoint/2010/main" val="264244877"/>
                </p:ext>
              </p:extLst>
            </p:nvPr>
          </p:nvGraphicFramePr>
          <p:xfrm>
            <a:off x="3399042" y="4104440"/>
            <a:ext cx="3709494" cy="539972"/>
          </p:xfrm>
          <a:graphic>
            <a:graphicData uri="http://schemas.openxmlformats.org/presentationml/2006/ole">
              <mc:AlternateContent xmlns:mc="http://schemas.openxmlformats.org/markup-compatibility/2006">
                <mc:Choice xmlns:v="urn:schemas-microsoft-com:vml" Requires="v">
                  <p:oleObj spid="_x0000_s17434" name="Equation" r:id="rId7" imgW="2094590" imgH="305357" progId="Equation.DSMT4">
                    <p:embed/>
                  </p:oleObj>
                </mc:Choice>
                <mc:Fallback>
                  <p:oleObj name="Equation" r:id="rId7" imgW="2094590" imgH="305357" progId="Equation.DSMT4">
                    <p:embed/>
                    <p:pic>
                      <p:nvPicPr>
                        <p:cNvPr id="0" name=""/>
                        <p:cNvPicPr/>
                        <p:nvPr/>
                      </p:nvPicPr>
                      <p:blipFill>
                        <a:blip r:embed="rId8"/>
                        <a:stretch>
                          <a:fillRect/>
                        </a:stretch>
                      </p:blipFill>
                      <p:spPr>
                        <a:xfrm>
                          <a:off x="3399042" y="4104440"/>
                          <a:ext cx="3709494" cy="539972"/>
                        </a:xfrm>
                        <a:prstGeom prst="rect">
                          <a:avLst/>
                        </a:prstGeom>
                      </p:spPr>
                    </p:pic>
                  </p:oleObj>
                </mc:Fallback>
              </mc:AlternateContent>
            </a:graphicData>
          </a:graphic>
        </p:graphicFrame>
      </p:grpSp>
      <p:grpSp>
        <p:nvGrpSpPr>
          <p:cNvPr id="27" name="Group 26">
            <a:extLst>
              <a:ext uri="{FF2B5EF4-FFF2-40B4-BE49-F238E27FC236}">
                <a16:creationId xmlns:a16="http://schemas.microsoft.com/office/drawing/2014/main" id="{97005AED-DE54-4B3D-ADC9-3215A5ECDF0C}"/>
              </a:ext>
            </a:extLst>
          </p:cNvPr>
          <p:cNvGrpSpPr/>
          <p:nvPr/>
        </p:nvGrpSpPr>
        <p:grpSpPr>
          <a:xfrm>
            <a:off x="917714" y="4519938"/>
            <a:ext cx="7503797" cy="905801"/>
            <a:chOff x="917714" y="4519938"/>
            <a:chExt cx="7503797" cy="905801"/>
          </a:xfrm>
        </p:grpSpPr>
        <p:sp>
          <p:nvSpPr>
            <p:cNvPr id="16" name="Rectangle 15">
              <a:extLst>
                <a:ext uri="{FF2B5EF4-FFF2-40B4-BE49-F238E27FC236}">
                  <a16:creationId xmlns:a16="http://schemas.microsoft.com/office/drawing/2014/main" id="{72456D51-D560-4FF8-88B2-AFB49D7F8D3F}"/>
                </a:ext>
              </a:extLst>
            </p:cNvPr>
            <p:cNvSpPr/>
            <p:nvPr/>
          </p:nvSpPr>
          <p:spPr>
            <a:xfrm>
              <a:off x="917714" y="4519938"/>
              <a:ext cx="7503797" cy="830997"/>
            </a:xfrm>
            <a:prstGeom prst="rect">
              <a:avLst/>
            </a:prstGeom>
          </p:spPr>
          <p:txBody>
            <a:bodyPr wrap="square">
              <a:spAutoFit/>
            </a:bodyPr>
            <a:lstStyle/>
            <a:p>
              <a:r>
                <a:rPr lang="vi-VN" sz="2400"/>
                <a:t>Một vectơ pháp tuyến của mặt phẳng chứa bức tường chứa điểm </a:t>
              </a:r>
              <a:r>
                <a:rPr lang="vi-VN" sz="2400" i="1"/>
                <a:t>B, C </a:t>
              </a:r>
              <a:r>
                <a:rPr lang="vi-VN" sz="2400"/>
                <a:t>là </a:t>
              </a:r>
              <a:endParaRPr lang="en-US" sz="2400"/>
            </a:p>
          </p:txBody>
        </p:sp>
        <p:graphicFrame>
          <p:nvGraphicFramePr>
            <p:cNvPr id="17" name="Object 16">
              <a:extLst>
                <a:ext uri="{FF2B5EF4-FFF2-40B4-BE49-F238E27FC236}">
                  <a16:creationId xmlns:a16="http://schemas.microsoft.com/office/drawing/2014/main" id="{0B39BDA5-76C5-44BC-BC3D-800D0D7711EA}"/>
                </a:ext>
              </a:extLst>
            </p:cNvPr>
            <p:cNvGraphicFramePr>
              <a:graphicFrameLocks noChangeAspect="1"/>
            </p:cNvGraphicFramePr>
            <p:nvPr>
              <p:extLst>
                <p:ext uri="{D42A27DB-BD31-4B8C-83A1-F6EECF244321}">
                  <p14:modId xmlns:p14="http://schemas.microsoft.com/office/powerpoint/2010/main" val="2722428286"/>
                </p:ext>
              </p:extLst>
            </p:nvPr>
          </p:nvGraphicFramePr>
          <p:xfrm>
            <a:off x="2602386" y="4885767"/>
            <a:ext cx="2767356" cy="539972"/>
          </p:xfrm>
          <a:graphic>
            <a:graphicData uri="http://schemas.openxmlformats.org/presentationml/2006/ole">
              <mc:AlternateContent xmlns:mc="http://schemas.openxmlformats.org/markup-compatibility/2006">
                <mc:Choice xmlns:v="urn:schemas-microsoft-com:vml" Requires="v">
                  <p:oleObj spid="_x0000_s17435" name="Equation" r:id="rId9" imgW="1561317" imgH="305357" progId="Equation.DSMT4">
                    <p:embed/>
                  </p:oleObj>
                </mc:Choice>
                <mc:Fallback>
                  <p:oleObj name="Equation" r:id="rId9" imgW="1561317" imgH="305357" progId="Equation.DSMT4">
                    <p:embed/>
                    <p:pic>
                      <p:nvPicPr>
                        <p:cNvPr id="0" name=""/>
                        <p:cNvPicPr/>
                        <p:nvPr/>
                      </p:nvPicPr>
                      <p:blipFill>
                        <a:blip r:embed="rId10"/>
                        <a:stretch>
                          <a:fillRect/>
                        </a:stretch>
                      </p:blipFill>
                      <p:spPr>
                        <a:xfrm>
                          <a:off x="2602386" y="4885767"/>
                          <a:ext cx="2767356" cy="539972"/>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7EDF65D3-84D3-48F9-9D1D-CA6B5C949D60}"/>
              </a:ext>
            </a:extLst>
          </p:cNvPr>
          <p:cNvGrpSpPr/>
          <p:nvPr/>
        </p:nvGrpSpPr>
        <p:grpSpPr>
          <a:xfrm>
            <a:off x="939517" y="5332222"/>
            <a:ext cx="10387073" cy="540887"/>
            <a:chOff x="939517" y="5332222"/>
            <a:chExt cx="10387073" cy="540887"/>
          </a:xfrm>
        </p:grpSpPr>
        <p:graphicFrame>
          <p:nvGraphicFramePr>
            <p:cNvPr id="18" name="Object 17">
              <a:extLst>
                <a:ext uri="{FF2B5EF4-FFF2-40B4-BE49-F238E27FC236}">
                  <a16:creationId xmlns:a16="http://schemas.microsoft.com/office/drawing/2014/main" id="{E265BD64-479C-42DE-9812-DED735A150BA}"/>
                </a:ext>
              </a:extLst>
            </p:cNvPr>
            <p:cNvGraphicFramePr>
              <a:graphicFrameLocks noChangeAspect="1"/>
            </p:cNvGraphicFramePr>
            <p:nvPr>
              <p:extLst>
                <p:ext uri="{D42A27DB-BD31-4B8C-83A1-F6EECF244321}">
                  <p14:modId xmlns:p14="http://schemas.microsoft.com/office/powerpoint/2010/main" val="619415987"/>
                </p:ext>
              </p:extLst>
            </p:nvPr>
          </p:nvGraphicFramePr>
          <p:xfrm>
            <a:off x="7884270" y="5333137"/>
            <a:ext cx="3442320" cy="539972"/>
          </p:xfrm>
          <a:graphic>
            <a:graphicData uri="http://schemas.openxmlformats.org/presentationml/2006/ole">
              <mc:AlternateContent xmlns:mc="http://schemas.openxmlformats.org/markup-compatibility/2006">
                <mc:Choice xmlns:v="urn:schemas-microsoft-com:vml" Requires="v">
                  <p:oleObj spid="_x0000_s17436" name="Equation" r:id="rId11" imgW="1942380" imgH="305357" progId="Equation.DSMT4">
                    <p:embed/>
                  </p:oleObj>
                </mc:Choice>
                <mc:Fallback>
                  <p:oleObj name="Equation" r:id="rId11" imgW="1942380" imgH="305357" progId="Equation.DSMT4">
                    <p:embed/>
                    <p:pic>
                      <p:nvPicPr>
                        <p:cNvPr id="0" name=""/>
                        <p:cNvPicPr/>
                        <p:nvPr/>
                      </p:nvPicPr>
                      <p:blipFill>
                        <a:blip r:embed="rId12"/>
                        <a:stretch>
                          <a:fillRect/>
                        </a:stretch>
                      </p:blipFill>
                      <p:spPr>
                        <a:xfrm>
                          <a:off x="7884270" y="5333137"/>
                          <a:ext cx="3442320" cy="539972"/>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13325E0-D412-4A27-84B6-FB9DE238D76C}"/>
                </a:ext>
              </a:extLst>
            </p:cNvPr>
            <p:cNvSpPr/>
            <p:nvPr/>
          </p:nvSpPr>
          <p:spPr>
            <a:xfrm>
              <a:off x="939517" y="5332222"/>
              <a:ext cx="7151317" cy="461665"/>
            </a:xfrm>
            <a:prstGeom prst="rect">
              <a:avLst/>
            </a:prstGeom>
          </p:spPr>
          <p:txBody>
            <a:bodyPr wrap="none">
              <a:spAutoFit/>
            </a:bodyPr>
            <a:lstStyle/>
            <a:p>
              <a:r>
                <a:rPr lang="vi-VN" sz="2400"/>
                <a:t>Phương trình mặt phẳng chứa bức tường chứa </a:t>
              </a:r>
              <a:r>
                <a:rPr lang="vi-VN" sz="2400" i="1"/>
                <a:t>B</a:t>
              </a:r>
              <a:r>
                <a:rPr lang="vi-VN" sz="2400"/>
                <a:t> và </a:t>
              </a:r>
              <a:r>
                <a:rPr lang="vi-VN" sz="2400" i="1"/>
                <a:t>C</a:t>
              </a:r>
              <a:r>
                <a:rPr lang="vi-VN" sz="2400"/>
                <a:t> là </a:t>
              </a:r>
              <a:endParaRPr lang="en-US" sz="2400"/>
            </a:p>
          </p:txBody>
        </p:sp>
      </p:grpSp>
      <p:sp>
        <p:nvSpPr>
          <p:cNvPr id="21" name="Rectangle 20">
            <a:extLst>
              <a:ext uri="{FF2B5EF4-FFF2-40B4-BE49-F238E27FC236}">
                <a16:creationId xmlns:a16="http://schemas.microsoft.com/office/drawing/2014/main" id="{F832CA5C-7C74-4944-8508-DFC922ABCB3E}"/>
              </a:ext>
            </a:extLst>
          </p:cNvPr>
          <p:cNvSpPr/>
          <p:nvPr/>
        </p:nvSpPr>
        <p:spPr>
          <a:xfrm>
            <a:off x="589903" y="5816382"/>
            <a:ext cx="11410186" cy="830997"/>
          </a:xfrm>
          <a:prstGeom prst="rect">
            <a:avLst/>
          </a:prstGeom>
        </p:spPr>
        <p:txBody>
          <a:bodyPr wrap="square">
            <a:spAutoFit/>
          </a:bodyPr>
          <a:lstStyle/>
          <a:p>
            <a:r>
              <a:rPr lang="vi-VN" sz="2400"/>
              <a:t>b) Mặt phẳng (O</a:t>
            </a:r>
            <a:r>
              <a:rPr lang="vi-VN" sz="2400" i="1"/>
              <a:t>xz</a:t>
            </a:r>
            <a:r>
              <a:rPr lang="vi-VN" sz="2400"/>
              <a:t>) vuông góc với mặt phẳng (O</a:t>
            </a:r>
            <a:r>
              <a:rPr lang="vi-VN" sz="2400" i="1"/>
              <a:t>yz</a:t>
            </a:r>
            <a:r>
              <a:rPr lang="vi-VN" sz="2400"/>
              <a:t>).</a:t>
            </a:r>
            <a:endParaRPr lang="en-US" sz="2400"/>
          </a:p>
          <a:p>
            <a:r>
              <a:rPr lang="en-US" sz="2400"/>
              <a:t>    </a:t>
            </a:r>
            <a:r>
              <a:rPr lang="vi-VN" sz="2400"/>
              <a:t>Mặt phẳng (O</a:t>
            </a:r>
            <a:r>
              <a:rPr lang="vi-VN" sz="2400" i="1"/>
              <a:t>xz</a:t>
            </a:r>
            <a:r>
              <a:rPr lang="vi-VN" sz="2400"/>
              <a:t>) vuông góc với mặt phẳng chứa bức tường chứa hai điểm </a:t>
            </a:r>
            <a:r>
              <a:rPr lang="vi-VN" sz="2400" i="1"/>
              <a:t>A, B</a:t>
            </a:r>
            <a:r>
              <a:rPr lang="vi-VN" sz="2400"/>
              <a:t>.</a:t>
            </a:r>
          </a:p>
        </p:txBody>
      </p:sp>
    </p:spTree>
    <p:extLst>
      <p:ext uri="{BB962C8B-B14F-4D97-AF65-F5344CB8AC3E}">
        <p14:creationId xmlns:p14="http://schemas.microsoft.com/office/powerpoint/2010/main" val="7372444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3B5F111-EA07-4AB8-9FFC-2E30E0B7FDC9}"/>
              </a:ext>
            </a:extLst>
          </p:cNvPr>
          <p:cNvGrpSpPr/>
          <p:nvPr/>
        </p:nvGrpSpPr>
        <p:grpSpPr>
          <a:xfrm>
            <a:off x="41119" y="0"/>
            <a:ext cx="12263771" cy="1530229"/>
            <a:chOff x="41119" y="0"/>
            <a:chExt cx="12263771" cy="1530229"/>
          </a:xfrm>
        </p:grpSpPr>
        <p:pic>
          <p:nvPicPr>
            <p:cNvPr id="4" name="Picture 3">
              <a:extLst>
                <a:ext uri="{FF2B5EF4-FFF2-40B4-BE49-F238E27FC236}">
                  <a16:creationId xmlns:a16="http://schemas.microsoft.com/office/drawing/2014/main" id="{0511B5DA-3A16-44A8-8F63-4083E48E03CD}"/>
                </a:ext>
              </a:extLst>
            </p:cNvPr>
            <p:cNvPicPr>
              <a:picLocks noChangeAspect="1"/>
            </p:cNvPicPr>
            <p:nvPr/>
          </p:nvPicPr>
          <p:blipFill>
            <a:blip r:embed="rId4"/>
            <a:stretch>
              <a:fillRect/>
            </a:stretch>
          </p:blipFill>
          <p:spPr>
            <a:xfrm>
              <a:off x="1343378" y="79023"/>
              <a:ext cx="10758310" cy="1451206"/>
            </a:xfrm>
            <a:prstGeom prst="rect">
              <a:avLst/>
            </a:prstGeom>
          </p:spPr>
        </p:pic>
        <p:pic>
          <p:nvPicPr>
            <p:cNvPr id="3" name="Picture 2">
              <a:extLst>
                <a:ext uri="{FF2B5EF4-FFF2-40B4-BE49-F238E27FC236}">
                  <a16:creationId xmlns:a16="http://schemas.microsoft.com/office/drawing/2014/main" id="{300E59AC-B31C-42CD-BEBB-1BE32B037D40}"/>
                </a:ext>
              </a:extLst>
            </p:cNvPr>
            <p:cNvPicPr>
              <a:picLocks noChangeAspect="1"/>
            </p:cNvPicPr>
            <p:nvPr/>
          </p:nvPicPr>
          <p:blipFill>
            <a:blip r:embed="rId5"/>
            <a:stretch>
              <a:fillRect/>
            </a:stretch>
          </p:blipFill>
          <p:spPr>
            <a:xfrm>
              <a:off x="1343378" y="0"/>
              <a:ext cx="10961512" cy="1530229"/>
            </a:xfrm>
            <a:prstGeom prst="rect">
              <a:avLst/>
            </a:prstGeom>
          </p:spPr>
        </p:pic>
        <p:pic>
          <p:nvPicPr>
            <p:cNvPr id="5" name="Picture 4">
              <a:extLst>
                <a:ext uri="{FF2B5EF4-FFF2-40B4-BE49-F238E27FC236}">
                  <a16:creationId xmlns:a16="http://schemas.microsoft.com/office/drawing/2014/main" id="{2533516A-19AE-4FFD-9222-A6E2E2B1B31D}"/>
                </a:ext>
              </a:extLst>
            </p:cNvPr>
            <p:cNvPicPr>
              <a:picLocks noChangeAspect="1"/>
            </p:cNvPicPr>
            <p:nvPr/>
          </p:nvPicPr>
          <p:blipFill>
            <a:blip r:embed="rId6"/>
            <a:stretch>
              <a:fillRect/>
            </a:stretch>
          </p:blipFill>
          <p:spPr>
            <a:xfrm>
              <a:off x="41119" y="185629"/>
              <a:ext cx="1308735" cy="1259349"/>
            </a:xfrm>
            <a:prstGeom prst="rect">
              <a:avLst/>
            </a:prstGeom>
          </p:spPr>
        </p:pic>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729B44B-20C0-41AB-88F4-CC55A84D6D07}"/>
                  </a:ext>
                </a:extLst>
              </p:cNvPr>
              <p:cNvSpPr/>
              <p:nvPr/>
            </p:nvSpPr>
            <p:spPr>
              <a:xfrm>
                <a:off x="1343378" y="2480228"/>
                <a:ext cx="10209968" cy="536942"/>
              </a:xfrm>
              <a:prstGeom prst="rect">
                <a:avLst/>
              </a:prstGeom>
            </p:spPr>
            <p:txBody>
              <a:bodyPr wrap="square">
                <a:spAutoFit/>
              </a:bodyPr>
              <a:lstStyle/>
              <a:p>
                <a:r>
                  <a:rPr lang="vi-VN" sz="2400"/>
                  <a:t>Hai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r>
                      <a:rPr lang="vi-VN" sz="2400" i="1">
                        <a:latin typeface="Cambria Math" panose="02040503050406030204" pitchFamily="18" charset="0"/>
                      </a:rPr>
                      <m:t> </m:t>
                    </m:r>
                  </m:oMath>
                </a14:m>
                <a:r>
                  <a:rPr lang="vi-VN" sz="2400"/>
                  <a:t>cùng phương với nhau khi tồn tại một số </a:t>
                </a:r>
                <a:r>
                  <a:rPr lang="vi-VN" sz="2400" i="1"/>
                  <a:t>k</a:t>
                </a:r>
                <a:r>
                  <a:rPr lang="vi-VN" sz="2400"/>
                  <a:t> sao cho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en-US" sz="2400"/>
                  <a:t> = </a:t>
                </a:r>
                <a:r>
                  <a:rPr lang="en-US" sz="2400" i="1"/>
                  <a:t>k</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oMath>
                </a14:m>
                <a:r>
                  <a:rPr lang="vi-VN" sz="2400"/>
                  <a:t> .</a:t>
                </a:r>
              </a:p>
            </p:txBody>
          </p:sp>
        </mc:Choice>
        <mc:Fallback xmlns="">
          <p:sp>
            <p:nvSpPr>
              <p:cNvPr id="6" name="Rectangle 5">
                <a:extLst>
                  <a:ext uri="{FF2B5EF4-FFF2-40B4-BE49-F238E27FC236}">
                    <a16:creationId xmlns:a16="http://schemas.microsoft.com/office/drawing/2014/main" id="{0729B44B-20C0-41AB-88F4-CC55A84D6D07}"/>
                  </a:ext>
                </a:extLst>
              </p:cNvPr>
              <p:cNvSpPr>
                <a:spLocks noRot="1" noChangeAspect="1" noMove="1" noResize="1" noEditPoints="1" noAdjustHandles="1" noChangeArrowheads="1" noChangeShapeType="1" noTextEdit="1"/>
              </p:cNvSpPr>
              <p:nvPr/>
            </p:nvSpPr>
            <p:spPr>
              <a:xfrm>
                <a:off x="1343378" y="2480228"/>
                <a:ext cx="10209968" cy="536942"/>
              </a:xfrm>
              <a:prstGeom prst="rect">
                <a:avLst/>
              </a:prstGeom>
              <a:blipFill>
                <a:blip r:embed="rId7"/>
                <a:stretch>
                  <a:fillRect l="-896" b="-26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743B2F2-E52F-409D-89E2-2C4BD9FCABFA}"/>
                  </a:ext>
                </a:extLst>
              </p:cNvPr>
              <p:cNvSpPr/>
              <p:nvPr/>
            </p:nvSpPr>
            <p:spPr>
              <a:xfrm>
                <a:off x="1349854" y="1994779"/>
                <a:ext cx="10751834" cy="536942"/>
              </a:xfrm>
              <a:prstGeom prst="rect">
                <a:avLst/>
              </a:prstGeom>
            </p:spPr>
            <p:txBody>
              <a:bodyPr wrap="square">
                <a:spAutoFit/>
              </a:bodyPr>
              <a:lstStyle/>
              <a:p>
                <a:r>
                  <a:rPr lang="vi-VN" sz="2400"/>
                  <a:t>Hai mặt phẳng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a:t>
                </a:r>
                <a:r>
                  <a:rPr lang="en-US" sz="2400"/>
                  <a:t> </a:t>
                </a:r>
                <a:r>
                  <a:rPr lang="vi-VN" sz="2400"/>
                  <a:t>(</a:t>
                </a:r>
                <a:r>
                  <a:rPr lang="el-GR" sz="2400" i="1"/>
                  <a:t>β</a:t>
                </a:r>
                <a:r>
                  <a:rPr lang="vi-VN" sz="2400"/>
                  <a:t>)</a:t>
                </a:r>
                <a:r>
                  <a:rPr lang="en-US" sz="2400"/>
                  <a:t> </a:t>
                </a:r>
                <a:r>
                  <a:rPr lang="vi-VN" sz="2400"/>
                  <a:t>song song với nhau thì hai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r>
                          <a:rPr lang="vi-VN" sz="2400" i="1">
                            <a:latin typeface="Cambria Math" panose="02040503050406030204" pitchFamily="18" charset="0"/>
                          </a:rPr>
                          <m:t>′</m:t>
                        </m:r>
                      </m:e>
                    </m:acc>
                    <m:r>
                      <a:rPr lang="vi-VN" sz="2400" i="1">
                        <a:latin typeface="Cambria Math" panose="02040503050406030204" pitchFamily="18" charset="0"/>
                      </a:rPr>
                      <m:t> </m:t>
                    </m:r>
                  </m:oMath>
                </a14:m>
                <a:r>
                  <a:rPr lang="vi-VN" sz="2400"/>
                  <a:t>cùng phương với nhau.</a:t>
                </a:r>
              </a:p>
            </p:txBody>
          </p:sp>
        </mc:Choice>
        <mc:Fallback xmlns="">
          <p:sp>
            <p:nvSpPr>
              <p:cNvPr id="7" name="Rectangle 6">
                <a:extLst>
                  <a:ext uri="{FF2B5EF4-FFF2-40B4-BE49-F238E27FC236}">
                    <a16:creationId xmlns:a16="http://schemas.microsoft.com/office/drawing/2014/main" id="{5743B2F2-E52F-409D-89E2-2C4BD9FCABFA}"/>
                  </a:ext>
                </a:extLst>
              </p:cNvPr>
              <p:cNvSpPr>
                <a:spLocks noRot="1" noChangeAspect="1" noMove="1" noResize="1" noEditPoints="1" noAdjustHandles="1" noChangeArrowheads="1" noChangeShapeType="1" noTextEdit="1"/>
              </p:cNvSpPr>
              <p:nvPr/>
            </p:nvSpPr>
            <p:spPr>
              <a:xfrm>
                <a:off x="1349854" y="1994779"/>
                <a:ext cx="10751834" cy="536942"/>
              </a:xfrm>
              <a:prstGeom prst="rect">
                <a:avLst/>
              </a:prstGeom>
              <a:blipFill>
                <a:blip r:embed="rId8"/>
                <a:stretch>
                  <a:fillRect l="-850" b="-26136"/>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DF904B20-87ED-4FB6-9E4A-DA907A844D54}"/>
              </a:ext>
            </a:extLst>
          </p:cNvPr>
          <p:cNvGrpSpPr/>
          <p:nvPr/>
        </p:nvGrpSpPr>
        <p:grpSpPr>
          <a:xfrm>
            <a:off x="1343378" y="3105880"/>
            <a:ext cx="10961514" cy="2003167"/>
            <a:chOff x="1343376" y="2930077"/>
            <a:chExt cx="10961514" cy="2003167"/>
          </a:xfrm>
        </p:grpSpPr>
        <p:grpSp>
          <p:nvGrpSpPr>
            <p:cNvPr id="16" name="Group 15">
              <a:extLst>
                <a:ext uri="{FF2B5EF4-FFF2-40B4-BE49-F238E27FC236}">
                  <a16:creationId xmlns:a16="http://schemas.microsoft.com/office/drawing/2014/main" id="{18C7851A-42D6-47BC-A130-0CEF5C897C72}"/>
                </a:ext>
              </a:extLst>
            </p:cNvPr>
            <p:cNvGrpSpPr/>
            <p:nvPr/>
          </p:nvGrpSpPr>
          <p:grpSpPr>
            <a:xfrm>
              <a:off x="1343376" y="2930077"/>
              <a:ext cx="10758311" cy="2003167"/>
              <a:chOff x="1411109" y="3634091"/>
              <a:chExt cx="6555741" cy="2806706"/>
            </a:xfrm>
          </p:grpSpPr>
          <p:sp>
            <p:nvSpPr>
              <p:cNvPr id="19" name="Rounded Rectangle 16">
                <a:extLst>
                  <a:ext uri="{FF2B5EF4-FFF2-40B4-BE49-F238E27FC236}">
                    <a16:creationId xmlns:a16="http://schemas.microsoft.com/office/drawing/2014/main" id="{2C4A2287-1F82-47C5-9AB9-D9D227E07B0E}"/>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0" name="Rectangle: Rounded Corners 19">
                <a:extLst>
                  <a:ext uri="{FF2B5EF4-FFF2-40B4-BE49-F238E27FC236}">
                    <a16:creationId xmlns:a16="http://schemas.microsoft.com/office/drawing/2014/main" id="{D555BCB3-FD48-40A4-8E95-8127043D9251}"/>
                  </a:ext>
                </a:extLst>
              </p:cNvPr>
              <p:cNvSpPr/>
              <p:nvPr/>
            </p:nvSpPr>
            <p:spPr>
              <a:xfrm>
                <a:off x="1411109" y="3636371"/>
                <a:ext cx="6555741" cy="2804426"/>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8CEB5EBE-967F-4D35-93B3-853F7D799BC2}"/>
                </a:ext>
              </a:extLst>
            </p:cNvPr>
            <p:cNvPicPr>
              <a:picLocks noChangeAspect="1"/>
            </p:cNvPicPr>
            <p:nvPr/>
          </p:nvPicPr>
          <p:blipFill>
            <a:blip r:embed="rId9"/>
            <a:stretch>
              <a:fillRect/>
            </a:stretch>
          </p:blipFill>
          <p:spPr>
            <a:xfrm>
              <a:off x="1401260" y="3001745"/>
              <a:ext cx="10903630" cy="1091279"/>
            </a:xfrm>
            <a:prstGeom prst="rect">
              <a:avLst/>
            </a:prstGeom>
          </p:spPr>
        </p:pic>
        <p:grpSp>
          <p:nvGrpSpPr>
            <p:cNvPr id="14" name="Group 13">
              <a:extLst>
                <a:ext uri="{FF2B5EF4-FFF2-40B4-BE49-F238E27FC236}">
                  <a16:creationId xmlns:a16="http://schemas.microsoft.com/office/drawing/2014/main" id="{B7E6412E-FD1E-4275-BA85-12416E7F8954}"/>
                </a:ext>
              </a:extLst>
            </p:cNvPr>
            <p:cNvGrpSpPr/>
            <p:nvPr/>
          </p:nvGrpSpPr>
          <p:grpSpPr>
            <a:xfrm>
              <a:off x="4482134" y="3911297"/>
              <a:ext cx="4480794" cy="941387"/>
              <a:chOff x="3677963" y="3867174"/>
              <a:chExt cx="4480794" cy="941387"/>
            </a:xfrm>
          </p:grpSpPr>
          <p:graphicFrame>
            <p:nvGraphicFramePr>
              <p:cNvPr id="12" name="Object 11">
                <a:extLst>
                  <a:ext uri="{FF2B5EF4-FFF2-40B4-BE49-F238E27FC236}">
                    <a16:creationId xmlns:a16="http://schemas.microsoft.com/office/drawing/2014/main" id="{8ED22146-BB28-4D13-AC7D-9B665A02BFF1}"/>
                  </a:ext>
                </a:extLst>
              </p:cNvPr>
              <p:cNvGraphicFramePr>
                <a:graphicFrameLocks noChangeAspect="1"/>
              </p:cNvGraphicFramePr>
              <p:nvPr>
                <p:extLst>
                  <p:ext uri="{D42A27DB-BD31-4B8C-83A1-F6EECF244321}">
                    <p14:modId xmlns:p14="http://schemas.microsoft.com/office/powerpoint/2010/main" val="2624336484"/>
                  </p:ext>
                </p:extLst>
              </p:nvPr>
            </p:nvGraphicFramePr>
            <p:xfrm>
              <a:off x="3677963" y="3867174"/>
              <a:ext cx="2695575" cy="941387"/>
            </p:xfrm>
            <a:graphic>
              <a:graphicData uri="http://schemas.openxmlformats.org/presentationml/2006/ole">
                <mc:AlternateContent xmlns:mc="http://schemas.openxmlformats.org/markup-compatibility/2006">
                  <mc:Choice xmlns:v="urn:schemas-microsoft-com:vml" Requires="v">
                    <p:oleObj spid="_x0000_s18455" name="Equation" r:id="rId10" imgW="1384200" imgH="482400" progId="Equation.DSMT4">
                      <p:embed/>
                    </p:oleObj>
                  </mc:Choice>
                  <mc:Fallback>
                    <p:oleObj name="Equation" r:id="rId10" imgW="1384200" imgH="482400" progId="Equation.DSMT4">
                      <p:embed/>
                      <p:pic>
                        <p:nvPicPr>
                          <p:cNvPr id="0" name=""/>
                          <p:cNvPicPr/>
                          <p:nvPr/>
                        </p:nvPicPr>
                        <p:blipFill>
                          <a:blip r:embed="rId11"/>
                          <a:stretch>
                            <a:fillRect/>
                          </a:stretch>
                        </p:blipFill>
                        <p:spPr>
                          <a:xfrm>
                            <a:off x="3677963" y="3867174"/>
                            <a:ext cx="2695575" cy="94138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D16F94F-1409-48BF-A03F-1D25AC1317D9}"/>
                  </a:ext>
                </a:extLst>
              </p:cNvPr>
              <p:cNvSpPr/>
              <p:nvPr/>
            </p:nvSpPr>
            <p:spPr>
              <a:xfrm>
                <a:off x="6375897" y="4110295"/>
                <a:ext cx="1782860" cy="461665"/>
              </a:xfrm>
              <a:prstGeom prst="rect">
                <a:avLst/>
              </a:prstGeom>
            </p:spPr>
            <p:txBody>
              <a:bodyPr wrap="none">
                <a:spAutoFit/>
              </a:bodyPr>
              <a:lstStyle/>
              <a:p>
                <a:r>
                  <a:rPr lang="en-US" sz="2400"/>
                  <a:t>với</a:t>
                </a:r>
                <a:r>
                  <a:rPr lang="en-US" sz="2400" i="1"/>
                  <a:t> k </a:t>
                </a:r>
                <a:r>
                  <a:rPr lang="en-US" sz="2400"/>
                  <a:t>nào đó.</a:t>
                </a:r>
              </a:p>
            </p:txBody>
          </p:sp>
        </p:grpSp>
      </p:grpSp>
      <p:pic>
        <p:nvPicPr>
          <p:cNvPr id="22" name="Picture 21">
            <a:extLst>
              <a:ext uri="{FF2B5EF4-FFF2-40B4-BE49-F238E27FC236}">
                <a16:creationId xmlns:a16="http://schemas.microsoft.com/office/drawing/2014/main" id="{444DF1D0-FD96-404D-830B-91201DDB494F}"/>
              </a:ext>
            </a:extLst>
          </p:cNvPr>
          <p:cNvPicPr>
            <a:picLocks noChangeAspect="1"/>
          </p:cNvPicPr>
          <p:nvPr/>
        </p:nvPicPr>
        <p:blipFill>
          <a:blip r:embed="rId12"/>
          <a:stretch>
            <a:fillRect/>
          </a:stretch>
        </p:blipFill>
        <p:spPr>
          <a:xfrm>
            <a:off x="5847854" y="1694314"/>
            <a:ext cx="1201016" cy="280440"/>
          </a:xfrm>
          <a:prstGeom prst="rect">
            <a:avLst/>
          </a:prstGeom>
        </p:spPr>
      </p:pic>
      <p:sp>
        <p:nvSpPr>
          <p:cNvPr id="23" name="Rectangle 22">
            <a:extLst>
              <a:ext uri="{FF2B5EF4-FFF2-40B4-BE49-F238E27FC236}">
                <a16:creationId xmlns:a16="http://schemas.microsoft.com/office/drawing/2014/main" id="{A84B40D2-1BDF-4BA4-B7A0-A304151BC1F1}"/>
              </a:ext>
            </a:extLst>
          </p:cNvPr>
          <p:cNvSpPr/>
          <p:nvPr/>
        </p:nvSpPr>
        <p:spPr>
          <a:xfrm>
            <a:off x="2136578" y="5524041"/>
            <a:ext cx="7752489" cy="461665"/>
          </a:xfrm>
          <a:prstGeom prst="rect">
            <a:avLst/>
          </a:prstGeom>
        </p:spPr>
        <p:txBody>
          <a:bodyPr wrap="square">
            <a:spAutoFit/>
          </a:bodyPr>
          <a:lstStyle/>
          <a:p>
            <a:r>
              <a:rPr lang="en-US" sz="2400"/>
              <a:t>a. </a:t>
            </a:r>
            <a:r>
              <a:rPr lang="en-US" sz="2400" b="1"/>
              <a:t>H</a:t>
            </a:r>
            <a:r>
              <a:rPr lang="vi-VN" sz="2400" b="1"/>
              <a:t>ai mặt phẳng song song </a:t>
            </a:r>
            <a:r>
              <a:rPr lang="en-US" sz="2400" b="1"/>
              <a:t>có cùng </a:t>
            </a:r>
            <a:r>
              <a:rPr lang="vi-VN" sz="2400" b="1"/>
              <a:t>vectơ pháp tuyến.</a:t>
            </a:r>
          </a:p>
        </p:txBody>
      </p:sp>
      <p:graphicFrame>
        <p:nvGraphicFramePr>
          <p:cNvPr id="24" name="Object 23">
            <a:extLst>
              <a:ext uri="{FF2B5EF4-FFF2-40B4-BE49-F238E27FC236}">
                <a16:creationId xmlns:a16="http://schemas.microsoft.com/office/drawing/2014/main" id="{F8DB686D-C607-43B6-9A97-015D42D86AEB}"/>
              </a:ext>
            </a:extLst>
          </p:cNvPr>
          <p:cNvGraphicFramePr>
            <a:graphicFrameLocks noChangeAspect="1"/>
          </p:cNvGraphicFramePr>
          <p:nvPr>
            <p:extLst>
              <p:ext uri="{D42A27DB-BD31-4B8C-83A1-F6EECF244321}">
                <p14:modId xmlns:p14="http://schemas.microsoft.com/office/powerpoint/2010/main" val="696640180"/>
              </p:ext>
            </p:extLst>
          </p:nvPr>
        </p:nvGraphicFramePr>
        <p:xfrm>
          <a:off x="2192338" y="6081872"/>
          <a:ext cx="6880225" cy="544512"/>
        </p:xfrm>
        <a:graphic>
          <a:graphicData uri="http://schemas.openxmlformats.org/presentationml/2006/ole">
            <mc:AlternateContent xmlns:mc="http://schemas.openxmlformats.org/markup-compatibility/2006">
              <mc:Choice xmlns:v="urn:schemas-microsoft-com:vml" Requires="v">
                <p:oleObj spid="_x0000_s18456" name="Equation" r:id="rId13" imgW="3530520" imgH="279360" progId="Equation.DSMT4">
                  <p:embed/>
                </p:oleObj>
              </mc:Choice>
              <mc:Fallback>
                <p:oleObj name="Equation" r:id="rId13" imgW="3530520" imgH="279360" progId="Equation.DSMT4">
                  <p:embed/>
                  <p:pic>
                    <p:nvPicPr>
                      <p:cNvPr id="0" name=""/>
                      <p:cNvPicPr/>
                      <p:nvPr/>
                    </p:nvPicPr>
                    <p:blipFill>
                      <a:blip r:embed="rId14"/>
                      <a:stretch>
                        <a:fillRect/>
                      </a:stretch>
                    </p:blipFill>
                    <p:spPr>
                      <a:xfrm>
                        <a:off x="2192338" y="6081872"/>
                        <a:ext cx="6880225" cy="544512"/>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95EF5EE-B69E-41DF-9DD5-D936DD141CD3}"/>
              </a:ext>
            </a:extLst>
          </p:cNvPr>
          <p:cNvPicPr>
            <a:picLocks noChangeAspect="1"/>
          </p:cNvPicPr>
          <p:nvPr/>
        </p:nvPicPr>
        <p:blipFill>
          <a:blip r:embed="rId15"/>
          <a:stretch>
            <a:fillRect/>
          </a:stretch>
        </p:blipFill>
        <p:spPr>
          <a:xfrm>
            <a:off x="214489" y="5197757"/>
            <a:ext cx="1977849" cy="932415"/>
          </a:xfrm>
          <a:prstGeom prst="rect">
            <a:avLst/>
          </a:prstGeom>
        </p:spPr>
      </p:pic>
    </p:spTree>
    <p:extLst>
      <p:ext uri="{BB962C8B-B14F-4D97-AF65-F5344CB8AC3E}">
        <p14:creationId xmlns:p14="http://schemas.microsoft.com/office/powerpoint/2010/main" val="21454861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5894B60-9D69-442A-B6B8-B349454095BB}"/>
              </a:ext>
            </a:extLst>
          </p:cNvPr>
          <p:cNvGrpSpPr/>
          <p:nvPr/>
        </p:nvGrpSpPr>
        <p:grpSpPr>
          <a:xfrm>
            <a:off x="33255" y="77212"/>
            <a:ext cx="12158744" cy="1306591"/>
            <a:chOff x="469268" y="5382635"/>
            <a:chExt cx="12158744" cy="1306591"/>
          </a:xfrm>
        </p:grpSpPr>
        <p:sp>
          <p:nvSpPr>
            <p:cNvPr id="12" name="Rounded Rectangle 47">
              <a:extLst>
                <a:ext uri="{FF2B5EF4-FFF2-40B4-BE49-F238E27FC236}">
                  <a16:creationId xmlns:a16="http://schemas.microsoft.com/office/drawing/2014/main" id="{DFBA67AF-FE81-4152-B076-F9F0D66FFA48}"/>
                </a:ext>
              </a:extLst>
            </p:cNvPr>
            <p:cNvSpPr/>
            <p:nvPr/>
          </p:nvSpPr>
          <p:spPr>
            <a:xfrm>
              <a:off x="999375" y="5394405"/>
              <a:ext cx="11628637" cy="1294821"/>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13" name="Group 12">
              <a:extLst>
                <a:ext uri="{FF2B5EF4-FFF2-40B4-BE49-F238E27FC236}">
                  <a16:creationId xmlns:a16="http://schemas.microsoft.com/office/drawing/2014/main" id="{828B1E1A-8E83-4487-9E56-68F65CAEB645}"/>
                </a:ext>
              </a:extLst>
            </p:cNvPr>
            <p:cNvGrpSpPr/>
            <p:nvPr/>
          </p:nvGrpSpPr>
          <p:grpSpPr>
            <a:xfrm>
              <a:off x="469268" y="5382635"/>
              <a:ext cx="1327313" cy="1299617"/>
              <a:chOff x="284085" y="3982014"/>
              <a:chExt cx="1861058" cy="1738645"/>
            </a:xfrm>
          </p:grpSpPr>
          <p:grpSp>
            <p:nvGrpSpPr>
              <p:cNvPr id="14" name="Group 13">
                <a:extLst>
                  <a:ext uri="{FF2B5EF4-FFF2-40B4-BE49-F238E27FC236}">
                    <a16:creationId xmlns:a16="http://schemas.microsoft.com/office/drawing/2014/main" id="{28EEEEAD-F526-43C3-855D-D67B6C07382D}"/>
                  </a:ext>
                </a:extLst>
              </p:cNvPr>
              <p:cNvGrpSpPr/>
              <p:nvPr/>
            </p:nvGrpSpPr>
            <p:grpSpPr>
              <a:xfrm>
                <a:off x="284085" y="3982014"/>
                <a:ext cx="1861058" cy="1738645"/>
                <a:chOff x="21728" y="-116126"/>
                <a:chExt cx="1435832" cy="1366443"/>
              </a:xfrm>
            </p:grpSpPr>
            <p:sp>
              <p:nvSpPr>
                <p:cNvPr id="16" name="Oval 15">
                  <a:extLst>
                    <a:ext uri="{FF2B5EF4-FFF2-40B4-BE49-F238E27FC236}">
                      <a16:creationId xmlns:a16="http://schemas.microsoft.com/office/drawing/2014/main" id="{53911683-2BB5-45BE-B8FC-BEB563835898}"/>
                    </a:ext>
                  </a:extLst>
                </p:cNvPr>
                <p:cNvSpPr/>
                <p:nvPr/>
              </p:nvSpPr>
              <p:spPr>
                <a:xfrm>
                  <a:off x="95407" y="-116126"/>
                  <a:ext cx="1362153" cy="1366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7" name="Oval 16">
                  <a:extLst>
                    <a:ext uri="{FF2B5EF4-FFF2-40B4-BE49-F238E27FC236}">
                      <a16:creationId xmlns:a16="http://schemas.microsoft.com/office/drawing/2014/main" id="{0F4F3A18-9D8C-42B2-950D-C72F42F0ACDC}"/>
                    </a:ext>
                  </a:extLst>
                </p:cNvPr>
                <p:cNvSpPr/>
                <p:nvPr/>
              </p:nvSpPr>
              <p:spPr>
                <a:xfrm>
                  <a:off x="21728" y="-72203"/>
                  <a:ext cx="1348939" cy="122314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8" name="Rectangle 17">
                  <a:extLst>
                    <a:ext uri="{FF2B5EF4-FFF2-40B4-BE49-F238E27FC236}">
                      <a16:creationId xmlns:a16="http://schemas.microsoft.com/office/drawing/2014/main" id="{C23B6E18-019B-4902-9F52-8DCBA31610D8}"/>
                    </a:ext>
                  </a:extLst>
                </p:cNvPr>
                <p:cNvSpPr/>
                <p:nvPr/>
              </p:nvSpPr>
              <p:spPr>
                <a:xfrm>
                  <a:off x="176279" y="163437"/>
                  <a:ext cx="1073731" cy="97080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11</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5" name="Picture 14">
                <a:extLst>
                  <a:ext uri="{FF2B5EF4-FFF2-40B4-BE49-F238E27FC236}">
                    <a16:creationId xmlns:a16="http://schemas.microsoft.com/office/drawing/2014/main" id="{132B596B-9BED-41B2-B538-51632EDE5E55}"/>
                  </a:ext>
                </a:extLst>
              </p:cNvPr>
              <p:cNvPicPr>
                <a:picLocks noChangeAspect="1"/>
              </p:cNvPicPr>
              <p:nvPr/>
            </p:nvPicPr>
            <p:blipFill>
              <a:blip r:embed="rId4"/>
              <a:stretch>
                <a:fillRect/>
              </a:stretch>
            </p:blipFill>
            <p:spPr>
              <a:xfrm>
                <a:off x="481909" y="4220467"/>
                <a:ext cx="1394217" cy="420476"/>
              </a:xfrm>
              <a:prstGeom prst="rect">
                <a:avLst/>
              </a:prstGeom>
            </p:spPr>
          </p:pic>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408A083-0ED9-4541-BA6E-F3EA860ED4F5}"/>
                  </a:ext>
                </a:extLst>
              </p:cNvPr>
              <p:cNvSpPr/>
              <p:nvPr/>
            </p:nvSpPr>
            <p:spPr>
              <a:xfrm>
                <a:off x="1822564" y="683475"/>
                <a:ext cx="6267741" cy="461665"/>
              </a:xfrm>
              <a:prstGeom prst="rect">
                <a:avLst/>
              </a:prstGeom>
            </p:spPr>
            <p:txBody>
              <a:bodyPr wrap="none">
                <a:spAutoFit/>
              </a:bodyPr>
              <a:lstStyle/>
              <a:p>
                <a:r>
                  <a:rPr lang="vi-VN" sz="2400"/>
                  <a:t>Hỏi (</a:t>
                </a:r>
                <a14:m>
                  <m:oMath xmlns:m="http://schemas.openxmlformats.org/officeDocument/2006/math">
                    <m:r>
                      <a:rPr lang="vi-VN" sz="2400" i="1" smtClean="0">
                        <a:latin typeface="Cambria Math" panose="02040503050406030204" pitchFamily="18" charset="0"/>
                        <a:ea typeface="Cambria Math" panose="02040503050406030204" pitchFamily="18" charset="0"/>
                      </a:rPr>
                      <m:t>𝛼</m:t>
                    </m:r>
                  </m:oMath>
                </a14:m>
                <a:r>
                  <a:rPr lang="vi-VN" sz="2400"/>
                  <a:t>) và (</a:t>
                </a:r>
                <a:r>
                  <a:rPr lang="el-GR" sz="2400" i="1"/>
                  <a:t>β</a:t>
                </a:r>
                <a:r>
                  <a:rPr lang="el-GR" sz="2400"/>
                  <a:t>) </a:t>
                </a:r>
                <a:r>
                  <a:rPr lang="vi-VN" sz="2400"/>
                  <a:t>có song song với nhau hay không?</a:t>
                </a:r>
              </a:p>
            </p:txBody>
          </p:sp>
        </mc:Choice>
        <mc:Fallback xmlns="">
          <p:sp>
            <p:nvSpPr>
              <p:cNvPr id="4" name="Rectangle 3">
                <a:extLst>
                  <a:ext uri="{FF2B5EF4-FFF2-40B4-BE49-F238E27FC236}">
                    <a16:creationId xmlns:a16="http://schemas.microsoft.com/office/drawing/2014/main" id="{6408A083-0ED9-4541-BA6E-F3EA860ED4F5}"/>
                  </a:ext>
                </a:extLst>
              </p:cNvPr>
              <p:cNvSpPr>
                <a:spLocks noRot="1" noChangeAspect="1" noMove="1" noResize="1" noEditPoints="1" noAdjustHandles="1" noChangeArrowheads="1" noChangeShapeType="1" noTextEdit="1"/>
              </p:cNvSpPr>
              <p:nvPr/>
            </p:nvSpPr>
            <p:spPr>
              <a:xfrm>
                <a:off x="1822564" y="683475"/>
                <a:ext cx="6267741" cy="461665"/>
              </a:xfrm>
              <a:prstGeom prst="rect">
                <a:avLst/>
              </a:prstGeom>
              <a:blipFill>
                <a:blip r:embed="rId5"/>
                <a:stretch>
                  <a:fillRect l="-1556" t="-10526" r="-292" b="-2894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E068659-12C6-4230-BEBB-4AC42E10475B}"/>
              </a:ext>
            </a:extLst>
          </p:cNvPr>
          <p:cNvPicPr>
            <a:picLocks noChangeAspect="1"/>
          </p:cNvPicPr>
          <p:nvPr/>
        </p:nvPicPr>
        <p:blipFill>
          <a:blip r:embed="rId6"/>
          <a:stretch>
            <a:fillRect/>
          </a:stretch>
        </p:blipFill>
        <p:spPr>
          <a:xfrm>
            <a:off x="1291251" y="158535"/>
            <a:ext cx="10706232" cy="646232"/>
          </a:xfrm>
          <a:prstGeom prst="rect">
            <a:avLst/>
          </a:prstGeom>
        </p:spPr>
      </p:pic>
      <p:grpSp>
        <p:nvGrpSpPr>
          <p:cNvPr id="19" name="Group 18">
            <a:extLst>
              <a:ext uri="{FF2B5EF4-FFF2-40B4-BE49-F238E27FC236}">
                <a16:creationId xmlns:a16="http://schemas.microsoft.com/office/drawing/2014/main" id="{B43947B8-74A4-42A5-9C1C-3BD6812DF7C6}"/>
              </a:ext>
            </a:extLst>
          </p:cNvPr>
          <p:cNvGrpSpPr/>
          <p:nvPr/>
        </p:nvGrpSpPr>
        <p:grpSpPr>
          <a:xfrm>
            <a:off x="1246987" y="1401260"/>
            <a:ext cx="10717241" cy="692964"/>
            <a:chOff x="1280242" y="1559177"/>
            <a:chExt cx="10717241" cy="692964"/>
          </a:xfrm>
        </p:grpSpPr>
        <p:sp>
          <p:nvSpPr>
            <p:cNvPr id="8" name="Rectangle 7">
              <a:extLst>
                <a:ext uri="{FF2B5EF4-FFF2-40B4-BE49-F238E27FC236}">
                  <a16:creationId xmlns:a16="http://schemas.microsoft.com/office/drawing/2014/main" id="{95D19434-515A-4CE1-9255-18F57AA01E16}"/>
                </a:ext>
              </a:extLst>
            </p:cNvPr>
            <p:cNvSpPr/>
            <p:nvPr/>
          </p:nvSpPr>
          <p:spPr>
            <a:xfrm>
              <a:off x="1280242" y="1652249"/>
              <a:ext cx="9286158" cy="461665"/>
            </a:xfrm>
            <a:prstGeom prst="rect">
              <a:avLst/>
            </a:prstGeom>
          </p:spPr>
          <p:txBody>
            <a:bodyPr wrap="square">
              <a:spAutoFit/>
            </a:bodyPr>
            <a:lstStyle/>
            <a:p>
              <a:r>
                <a:rPr lang="vi-VN" sz="2400"/>
                <a:t>Các mặt phẳng trên có vectơ pháp tuyến tương ứng l</a:t>
              </a:r>
              <a:r>
                <a:rPr lang="en-US" sz="2400"/>
                <a:t>à</a:t>
              </a:r>
              <a:endParaRPr lang="vi-VN" sz="2400"/>
            </a:p>
          </p:txBody>
        </p:sp>
        <p:graphicFrame>
          <p:nvGraphicFramePr>
            <p:cNvPr id="9" name="Object 8">
              <a:extLst>
                <a:ext uri="{FF2B5EF4-FFF2-40B4-BE49-F238E27FC236}">
                  <a16:creationId xmlns:a16="http://schemas.microsoft.com/office/drawing/2014/main" id="{BF3E76C4-7514-4689-8D1A-2E3F5D2F834A}"/>
                </a:ext>
              </a:extLst>
            </p:cNvPr>
            <p:cNvGraphicFramePr>
              <a:graphicFrameLocks noChangeAspect="1"/>
            </p:cNvGraphicFramePr>
            <p:nvPr>
              <p:extLst>
                <p:ext uri="{D42A27DB-BD31-4B8C-83A1-F6EECF244321}">
                  <p14:modId xmlns:p14="http://schemas.microsoft.com/office/powerpoint/2010/main" val="4218047628"/>
                </p:ext>
              </p:extLst>
            </p:nvPr>
          </p:nvGraphicFramePr>
          <p:xfrm>
            <a:off x="7938694" y="1559177"/>
            <a:ext cx="4058789" cy="692964"/>
          </p:xfrm>
          <a:graphic>
            <a:graphicData uri="http://schemas.openxmlformats.org/presentationml/2006/ole">
              <mc:AlternateContent xmlns:mc="http://schemas.openxmlformats.org/markup-compatibility/2006">
                <mc:Choice xmlns:v="urn:schemas-microsoft-com:vml" Requires="v">
                  <p:oleObj spid="_x0000_s19520" name="Equation" r:id="rId7" imgW="2082600" imgH="355320" progId="Equation.DSMT4">
                    <p:embed/>
                  </p:oleObj>
                </mc:Choice>
                <mc:Fallback>
                  <p:oleObj name="Equation" r:id="rId7" imgW="2082600" imgH="355320" progId="Equation.DSMT4">
                    <p:embed/>
                    <p:pic>
                      <p:nvPicPr>
                        <p:cNvPr id="0" name=""/>
                        <p:cNvPicPr/>
                        <p:nvPr/>
                      </p:nvPicPr>
                      <p:blipFill>
                        <a:blip r:embed="rId8"/>
                        <a:stretch>
                          <a:fillRect/>
                        </a:stretch>
                      </p:blipFill>
                      <p:spPr>
                        <a:xfrm>
                          <a:off x="7938694" y="1559177"/>
                          <a:ext cx="4058789" cy="692964"/>
                        </a:xfrm>
                        <a:prstGeom prst="rect">
                          <a:avLst/>
                        </a:prstGeom>
                      </p:spPr>
                    </p:pic>
                  </p:oleObj>
                </mc:Fallback>
              </mc:AlternateContent>
            </a:graphicData>
          </a:graphic>
        </p:graphicFrame>
      </p:grpSp>
      <p:graphicFrame>
        <p:nvGraphicFramePr>
          <p:cNvPr id="10" name="Object 9">
            <a:extLst>
              <a:ext uri="{FF2B5EF4-FFF2-40B4-BE49-F238E27FC236}">
                <a16:creationId xmlns:a16="http://schemas.microsoft.com/office/drawing/2014/main" id="{7D565AD6-24D5-46C2-9A6C-B21D7D01C824}"/>
              </a:ext>
            </a:extLst>
          </p:cNvPr>
          <p:cNvGraphicFramePr>
            <a:graphicFrameLocks noChangeAspect="1"/>
          </p:cNvGraphicFramePr>
          <p:nvPr>
            <p:extLst>
              <p:ext uri="{D42A27DB-BD31-4B8C-83A1-F6EECF244321}">
                <p14:modId xmlns:p14="http://schemas.microsoft.com/office/powerpoint/2010/main" val="130028074"/>
              </p:ext>
            </p:extLst>
          </p:nvPr>
        </p:nvGraphicFramePr>
        <p:xfrm>
          <a:off x="4979372" y="1930109"/>
          <a:ext cx="2697162" cy="592138"/>
        </p:xfrm>
        <a:graphic>
          <a:graphicData uri="http://schemas.openxmlformats.org/presentationml/2006/ole">
            <mc:AlternateContent xmlns:mc="http://schemas.openxmlformats.org/markup-compatibility/2006">
              <mc:Choice xmlns:v="urn:schemas-microsoft-com:vml" Requires="v">
                <p:oleObj spid="_x0000_s19521" name="Equation" r:id="rId9" imgW="1384200" imgH="304560" progId="Equation.DSMT4">
                  <p:embed/>
                </p:oleObj>
              </mc:Choice>
              <mc:Fallback>
                <p:oleObj name="Equation" r:id="rId9" imgW="1384200" imgH="304560" progId="Equation.DSMT4">
                  <p:embed/>
                  <p:pic>
                    <p:nvPicPr>
                      <p:cNvPr id="9" name="Object 8">
                        <a:extLst>
                          <a:ext uri="{FF2B5EF4-FFF2-40B4-BE49-F238E27FC236}">
                            <a16:creationId xmlns:a16="http://schemas.microsoft.com/office/drawing/2014/main" id="{BF3E76C4-7514-4689-8D1A-2E3F5D2F834A}"/>
                          </a:ext>
                        </a:extLst>
                      </p:cNvPr>
                      <p:cNvPicPr/>
                      <p:nvPr/>
                    </p:nvPicPr>
                    <p:blipFill>
                      <a:blip r:embed="rId10"/>
                      <a:stretch>
                        <a:fillRect/>
                      </a:stretch>
                    </p:blipFill>
                    <p:spPr>
                      <a:xfrm>
                        <a:off x="4979372" y="1930109"/>
                        <a:ext cx="2697162" cy="592138"/>
                      </a:xfrm>
                      <a:prstGeom prst="rect">
                        <a:avLst/>
                      </a:prstGeom>
                    </p:spPr>
                  </p:pic>
                </p:oleObj>
              </mc:Fallback>
            </mc:AlternateContent>
          </a:graphicData>
        </a:graphic>
      </p:graphicFrame>
      <p:grpSp>
        <p:nvGrpSpPr>
          <p:cNvPr id="42" name="Group 41">
            <a:extLst>
              <a:ext uri="{FF2B5EF4-FFF2-40B4-BE49-F238E27FC236}">
                <a16:creationId xmlns:a16="http://schemas.microsoft.com/office/drawing/2014/main" id="{3DD6139D-7124-43D8-A576-B5C9EAAFE284}"/>
              </a:ext>
            </a:extLst>
          </p:cNvPr>
          <p:cNvGrpSpPr/>
          <p:nvPr/>
        </p:nvGrpSpPr>
        <p:grpSpPr>
          <a:xfrm>
            <a:off x="207082" y="2605611"/>
            <a:ext cx="11957111" cy="1479246"/>
            <a:chOff x="207083" y="2821852"/>
            <a:chExt cx="11957111" cy="1479246"/>
          </a:xfrm>
        </p:grpSpPr>
        <p:grpSp>
          <p:nvGrpSpPr>
            <p:cNvPr id="24" name="Group 23">
              <a:extLst>
                <a:ext uri="{FF2B5EF4-FFF2-40B4-BE49-F238E27FC236}">
                  <a16:creationId xmlns:a16="http://schemas.microsoft.com/office/drawing/2014/main" id="{59C6688D-5FF1-48CC-A08A-1C257761B3F9}"/>
                </a:ext>
              </a:extLst>
            </p:cNvPr>
            <p:cNvGrpSpPr/>
            <p:nvPr/>
          </p:nvGrpSpPr>
          <p:grpSpPr>
            <a:xfrm>
              <a:off x="207083" y="2852288"/>
              <a:ext cx="11925943" cy="1391513"/>
              <a:chOff x="153398" y="3786843"/>
              <a:chExt cx="11925943" cy="1391513"/>
            </a:xfrm>
          </p:grpSpPr>
          <p:grpSp>
            <p:nvGrpSpPr>
              <p:cNvPr id="25" name="Group 24">
                <a:extLst>
                  <a:ext uri="{FF2B5EF4-FFF2-40B4-BE49-F238E27FC236}">
                    <a16:creationId xmlns:a16="http://schemas.microsoft.com/office/drawing/2014/main" id="{30BE62FC-ECA0-46EA-88B0-8CCF6CEBAE19}"/>
                  </a:ext>
                </a:extLst>
              </p:cNvPr>
              <p:cNvGrpSpPr/>
              <p:nvPr/>
            </p:nvGrpSpPr>
            <p:grpSpPr>
              <a:xfrm>
                <a:off x="153398" y="3786843"/>
                <a:ext cx="11925943" cy="1391513"/>
                <a:chOff x="105683" y="-14710"/>
                <a:chExt cx="15431833" cy="1861586"/>
              </a:xfrm>
            </p:grpSpPr>
            <p:sp>
              <p:nvSpPr>
                <p:cNvPr id="27" name="Rectangle 26">
                  <a:extLst>
                    <a:ext uri="{FF2B5EF4-FFF2-40B4-BE49-F238E27FC236}">
                      <a16:creationId xmlns:a16="http://schemas.microsoft.com/office/drawing/2014/main" id="{B0945FCD-943E-4B4A-9B5F-896C7C7CC41F}"/>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28" name="Group 27">
                  <a:extLst>
                    <a:ext uri="{FF2B5EF4-FFF2-40B4-BE49-F238E27FC236}">
                      <a16:creationId xmlns:a16="http://schemas.microsoft.com/office/drawing/2014/main" id="{66B05589-8257-442D-9771-27B4EB193F8F}"/>
                    </a:ext>
                  </a:extLst>
                </p:cNvPr>
                <p:cNvGrpSpPr/>
                <p:nvPr/>
              </p:nvGrpSpPr>
              <p:grpSpPr>
                <a:xfrm>
                  <a:off x="105683" y="-14710"/>
                  <a:ext cx="15431833" cy="1861586"/>
                  <a:chOff x="151679" y="118216"/>
                  <a:chExt cx="11905865" cy="1463065"/>
                </a:xfrm>
              </p:grpSpPr>
              <p:sp>
                <p:nvSpPr>
                  <p:cNvPr id="29" name="Rounded Rectangle 53">
                    <a:extLst>
                      <a:ext uri="{FF2B5EF4-FFF2-40B4-BE49-F238E27FC236}">
                        <a16:creationId xmlns:a16="http://schemas.microsoft.com/office/drawing/2014/main" id="{E457D7F7-85AD-45A5-9127-4BC0139C8DB7}"/>
                      </a:ext>
                    </a:extLst>
                  </p:cNvPr>
                  <p:cNvSpPr/>
                  <p:nvPr/>
                </p:nvSpPr>
                <p:spPr>
                  <a:xfrm>
                    <a:off x="776162" y="118217"/>
                    <a:ext cx="11281382" cy="1463064"/>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0" name="Oval 29">
                    <a:extLst>
                      <a:ext uri="{FF2B5EF4-FFF2-40B4-BE49-F238E27FC236}">
                        <a16:creationId xmlns:a16="http://schemas.microsoft.com/office/drawing/2014/main" id="{11DC301A-EE43-466E-8585-B973DE3B1060}"/>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1" name="Oval 30">
                    <a:extLst>
                      <a:ext uri="{FF2B5EF4-FFF2-40B4-BE49-F238E27FC236}">
                        <a16:creationId xmlns:a16="http://schemas.microsoft.com/office/drawing/2014/main" id="{F5E88617-D4E2-4FDB-B90F-430EFE99A41F}"/>
                      </a:ext>
                    </a:extLst>
                  </p:cNvPr>
                  <p:cNvSpPr/>
                  <p:nvPr/>
                </p:nvSpPr>
                <p:spPr>
                  <a:xfrm>
                    <a:off x="151679" y="199847"/>
                    <a:ext cx="1287679" cy="12744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2" name="Rectangle 31">
                    <a:extLst>
                      <a:ext uri="{FF2B5EF4-FFF2-40B4-BE49-F238E27FC236}">
                        <a16:creationId xmlns:a16="http://schemas.microsoft.com/office/drawing/2014/main" id="{F390D4D4-78A0-4FA0-82F5-39137EB5D5C5}"/>
                      </a:ext>
                    </a:extLst>
                  </p:cNvPr>
                  <p:cNvSpPr/>
                  <p:nvPr/>
                </p:nvSpPr>
                <p:spPr>
                  <a:xfrm>
                    <a:off x="321569" y="493254"/>
                    <a:ext cx="971704" cy="97080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10</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26" name="Picture 25">
                <a:extLst>
                  <a:ext uri="{FF2B5EF4-FFF2-40B4-BE49-F238E27FC236}">
                    <a16:creationId xmlns:a16="http://schemas.microsoft.com/office/drawing/2014/main" id="{9D616A52-6549-4FD8-96E1-B4F85285D690}"/>
                  </a:ext>
                </a:extLst>
              </p:cNvPr>
              <p:cNvPicPr>
                <a:picLocks noChangeAspect="1"/>
              </p:cNvPicPr>
              <p:nvPr/>
            </p:nvPicPr>
            <p:blipFill>
              <a:blip r:embed="rId11"/>
              <a:stretch>
                <a:fillRect/>
              </a:stretch>
            </p:blipFill>
            <p:spPr>
              <a:xfrm>
                <a:off x="286887" y="4023704"/>
                <a:ext cx="1022875" cy="422279"/>
              </a:xfrm>
              <a:prstGeom prst="rect">
                <a:avLst/>
              </a:prstGeom>
            </p:spPr>
          </p:pic>
        </p:grpSp>
        <p:grpSp>
          <p:nvGrpSpPr>
            <p:cNvPr id="23" name="Group 22">
              <a:extLst>
                <a:ext uri="{FF2B5EF4-FFF2-40B4-BE49-F238E27FC236}">
                  <a16:creationId xmlns:a16="http://schemas.microsoft.com/office/drawing/2014/main" id="{91CE807E-9D57-490A-B246-E92B3EBD4998}"/>
                </a:ext>
              </a:extLst>
            </p:cNvPr>
            <p:cNvGrpSpPr/>
            <p:nvPr/>
          </p:nvGrpSpPr>
          <p:grpSpPr>
            <a:xfrm>
              <a:off x="1469128" y="2821852"/>
              <a:ext cx="10695066" cy="1479246"/>
              <a:chOff x="511580" y="3105884"/>
              <a:chExt cx="10991683" cy="1745521"/>
            </a:xfrm>
          </p:grpSpPr>
          <p:pic>
            <p:nvPicPr>
              <p:cNvPr id="21" name="Picture 20">
                <a:extLst>
                  <a:ext uri="{FF2B5EF4-FFF2-40B4-BE49-F238E27FC236}">
                    <a16:creationId xmlns:a16="http://schemas.microsoft.com/office/drawing/2014/main" id="{ACB9F63A-22EA-4027-A37D-E8E1E399D531}"/>
                  </a:ext>
                </a:extLst>
              </p:cNvPr>
              <p:cNvPicPr>
                <a:picLocks noChangeAspect="1"/>
              </p:cNvPicPr>
              <p:nvPr/>
            </p:nvPicPr>
            <p:blipFill>
              <a:blip r:embed="rId12"/>
              <a:stretch>
                <a:fillRect/>
              </a:stretch>
            </p:blipFill>
            <p:spPr>
              <a:xfrm>
                <a:off x="563362" y="3473590"/>
                <a:ext cx="10939901" cy="1377815"/>
              </a:xfrm>
              <a:prstGeom prst="rect">
                <a:avLst/>
              </a:prstGeom>
            </p:spPr>
          </p:pic>
          <p:pic>
            <p:nvPicPr>
              <p:cNvPr id="22" name="Picture 21">
                <a:extLst>
                  <a:ext uri="{FF2B5EF4-FFF2-40B4-BE49-F238E27FC236}">
                    <a16:creationId xmlns:a16="http://schemas.microsoft.com/office/drawing/2014/main" id="{5291DCB0-8CD9-4C75-853F-EC7729747710}"/>
                  </a:ext>
                </a:extLst>
              </p:cNvPr>
              <p:cNvPicPr>
                <a:picLocks noChangeAspect="1"/>
              </p:cNvPicPr>
              <p:nvPr/>
            </p:nvPicPr>
            <p:blipFill>
              <a:blip r:embed="rId13"/>
              <a:stretch>
                <a:fillRect/>
              </a:stretch>
            </p:blipFill>
            <p:spPr>
              <a:xfrm>
                <a:off x="511580" y="3105884"/>
                <a:ext cx="10833753" cy="646232"/>
              </a:xfrm>
              <a:prstGeom prst="rect">
                <a:avLst/>
              </a:prstGeom>
            </p:spPr>
          </p:pic>
        </p:grpSp>
      </p:grpSp>
      <p:grpSp>
        <p:nvGrpSpPr>
          <p:cNvPr id="35" name="Group 34">
            <a:extLst>
              <a:ext uri="{FF2B5EF4-FFF2-40B4-BE49-F238E27FC236}">
                <a16:creationId xmlns:a16="http://schemas.microsoft.com/office/drawing/2014/main" id="{F25BBD00-F640-4EE9-A951-C600FA0D555F}"/>
              </a:ext>
            </a:extLst>
          </p:cNvPr>
          <p:cNvGrpSpPr/>
          <p:nvPr/>
        </p:nvGrpSpPr>
        <p:grpSpPr>
          <a:xfrm>
            <a:off x="1246987" y="4529402"/>
            <a:ext cx="10750496" cy="519113"/>
            <a:chOff x="1246987" y="4451016"/>
            <a:chExt cx="10750496" cy="519113"/>
          </a:xfrm>
        </p:grpSpPr>
        <mc:AlternateContent xmlns:mc="http://schemas.openxmlformats.org/markup-compatibility/2006" xmlns:a14="http://schemas.microsoft.com/office/drawing/2010/main">
          <mc:Choice Requires="a14">
            <p:graphicFrame>
              <p:nvGraphicFramePr>
                <p:cNvPr id="33" name="Object 32">
                  <a:extLst>
                    <a:ext uri="{FF2B5EF4-FFF2-40B4-BE49-F238E27FC236}">
                      <a16:creationId xmlns:a16="http://schemas.microsoft.com/office/drawing/2014/main" id="{69708E8F-1B54-466B-963A-43CC2698DD0D}"/>
                    </a:ext>
                  </a:extLst>
                </p:cNvPr>
                <p:cNvGraphicFramePr>
                  <a:graphicFrameLocks noChangeAspect="1"/>
                </p:cNvGraphicFramePr>
                <p:nvPr>
                  <p:extLst>
                    <p:ext uri="{D42A27DB-BD31-4B8C-83A1-F6EECF244321}">
                      <p14:modId xmlns:p14="http://schemas.microsoft.com/office/powerpoint/2010/main" val="335270320"/>
                    </p:ext>
                  </p:extLst>
                </p:nvPr>
              </p:nvGraphicFramePr>
              <p:xfrm>
                <a:off x="1246987" y="4451016"/>
                <a:ext cx="4035425" cy="519113"/>
              </p:xfrm>
              <a:graphic>
                <a:graphicData uri="http://schemas.openxmlformats.org/presentationml/2006/ole">
                  <mc:AlternateContent>
                    <mc:Choice xmlns:v="urn:schemas-microsoft-com:vml" Requires="v">
                      <p:oleObj spid="_x0000_s19522" name="Equation" r:id="rId14" imgW="2070000" imgH="266400" progId="Equation.DSMT4">
                        <p:embed/>
                      </p:oleObj>
                    </mc:Choice>
                    <mc:Fallback>
                      <p:oleObj name="Equation" r:id="rId14" imgW="2070000" imgH="266400" progId="Equation.DSMT4">
                        <p:embed/>
                        <p:pic>
                          <p:nvPicPr>
                            <p:cNvPr id="0" name=""/>
                            <p:cNvPicPr/>
                            <p:nvPr/>
                          </p:nvPicPr>
                          <p:blipFill>
                            <a:blip r:embed="rId15"/>
                            <a:stretch>
                              <a:fillRect/>
                            </a:stretch>
                          </p:blipFill>
                          <p:spPr>
                            <a:xfrm>
                              <a:off x="1246987" y="4451016"/>
                              <a:ext cx="4035425" cy="519113"/>
                            </a:xfrm>
                            <a:prstGeom prst="rect">
                              <a:avLst/>
                            </a:prstGeom>
                          </p:spPr>
                        </p:pic>
                      </p:oleObj>
                    </mc:Fallback>
                  </mc:AlternateContent>
                </a:graphicData>
              </a:graphic>
            </p:graphicFrame>
          </mc:Choice>
          <mc:Fallback xmlns="">
            <p:graphicFrame>
              <p:nvGraphicFramePr>
                <p:cNvPr id="33" name="Object 32">
                  <a:extLst>
                    <a:ext uri="{FF2B5EF4-FFF2-40B4-BE49-F238E27FC236}">
                      <a16:creationId xmlns:a16="http://schemas.microsoft.com/office/drawing/2014/main" id="{69708E8F-1B54-466B-963A-43CC2698DD0D}"/>
                    </a:ext>
                  </a:extLst>
                </p:cNvPr>
                <p:cNvGraphicFramePr>
                  <a:graphicFrameLocks noChangeAspect="1"/>
                </p:cNvGraphicFramePr>
                <p:nvPr>
                  <p:extLst>
                    <p:ext uri="{D42A27DB-BD31-4B8C-83A1-F6EECF244321}">
                      <p14:modId xmlns:p14="http://schemas.microsoft.com/office/powerpoint/2010/main" val="335270320"/>
                    </p:ext>
                  </p:extLst>
                </p:nvPr>
              </p:nvGraphicFramePr>
              <p:xfrm>
                <a:off x="1246987" y="4451016"/>
                <a:ext cx="4035425" cy="519113"/>
              </p:xfrm>
              <a:graphic>
                <a:graphicData uri="http://schemas.openxmlformats.org/presentationml/2006/ole">
                  <mc:AlternateContent>
                    <mc:Choice xmlns:v="urn:schemas-microsoft-com:vml" Requires="v">
                      <p:oleObj spid="_x0000_s19480" name="Equation" r:id="rId16" imgW="2070000" imgH="266400" progId="Equation.DSMT4">
                        <p:embed/>
                      </p:oleObj>
                    </mc:Choice>
                    <mc:Fallback>
                      <p:oleObj name="Equation" r:id="rId16" imgW="2070000" imgH="266400" progId="Equation.DSMT4">
                        <p:embed/>
                        <p:pic>
                          <p:nvPicPr>
                            <p:cNvPr id="0" name=""/>
                            <p:cNvPicPr/>
                            <p:nvPr/>
                          </p:nvPicPr>
                          <p:blipFill>
                            <a:blip r:embed="rId17"/>
                            <a:stretch>
                              <a:fillRect/>
                            </a:stretch>
                          </p:blipFill>
                          <p:spPr>
                            <a:xfrm>
                              <a:off x="1246987" y="4451016"/>
                              <a:ext cx="4035425" cy="519113"/>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4C60285-27F2-4DDF-9609-585E7731E33E}"/>
                    </a:ext>
                  </a:extLst>
                </p:cNvPr>
                <p:cNvSpPr/>
                <p:nvPr/>
              </p:nvSpPr>
              <p:spPr>
                <a:xfrm>
                  <a:off x="5228001" y="4457107"/>
                  <a:ext cx="6769482" cy="461665"/>
                </a:xfrm>
                <a:prstGeom prst="rect">
                  <a:avLst/>
                </a:prstGeom>
              </p:spPr>
              <p:txBody>
                <a:bodyPr wrap="none">
                  <a:spAutoFit/>
                </a:bodyPr>
                <a:lstStyle/>
                <a:p>
                  <a:r>
                    <a:rPr lang="vi-VN" sz="2400"/>
                    <a:t>không cùng phương</a:t>
                  </a:r>
                  <a:r>
                    <a:rPr lang="en-US" sz="2400"/>
                    <a:t> nên </a:t>
                  </a:r>
                  <a:r>
                    <a:rPr lang="vi-VN" sz="2400"/>
                    <a:t>(</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và (</a:t>
                  </a:r>
                  <a:r>
                    <a:rPr lang="el-GR" sz="2400" i="1"/>
                    <a:t>β</a:t>
                  </a:r>
                  <a:r>
                    <a:rPr lang="el-GR" sz="2400"/>
                    <a:t>) </a:t>
                  </a:r>
                  <a:r>
                    <a:rPr lang="en-US" sz="2400"/>
                    <a:t>không</a:t>
                  </a:r>
                  <a:r>
                    <a:rPr lang="vi-VN" sz="2400"/>
                    <a:t> song song.</a:t>
                  </a:r>
                  <a:endParaRPr lang="en-US" sz="2400"/>
                </a:p>
              </p:txBody>
            </p:sp>
          </mc:Choice>
          <mc:Fallback xmlns="">
            <p:sp>
              <p:nvSpPr>
                <p:cNvPr id="34" name="Rectangle 33">
                  <a:extLst>
                    <a:ext uri="{FF2B5EF4-FFF2-40B4-BE49-F238E27FC236}">
                      <a16:creationId xmlns:a16="http://schemas.microsoft.com/office/drawing/2014/main" id="{64C60285-27F2-4DDF-9609-585E7731E33E}"/>
                    </a:ext>
                  </a:extLst>
                </p:cNvPr>
                <p:cNvSpPr>
                  <a:spLocks noRot="1" noChangeAspect="1" noMove="1" noResize="1" noEditPoints="1" noAdjustHandles="1" noChangeArrowheads="1" noChangeShapeType="1" noTextEdit="1"/>
                </p:cNvSpPr>
                <p:nvPr/>
              </p:nvSpPr>
              <p:spPr>
                <a:xfrm>
                  <a:off x="5228001" y="4457107"/>
                  <a:ext cx="6769482" cy="461665"/>
                </a:xfrm>
                <a:prstGeom prst="rect">
                  <a:avLst/>
                </a:prstGeom>
                <a:blipFill>
                  <a:blip r:embed="rId18"/>
                  <a:stretch>
                    <a:fillRect l="-1441" t="-10526" b="-28947"/>
                  </a:stretch>
                </a:blipFill>
              </p:spPr>
              <p:txBody>
                <a:bodyPr/>
                <a:lstStyle/>
                <a:p>
                  <a:r>
                    <a:rPr lang="en-US">
                      <a:noFill/>
                    </a:rPr>
                    <a:t> </a:t>
                  </a:r>
                </a:p>
              </p:txBody>
            </p:sp>
          </mc:Fallback>
        </mc:AlternateContent>
      </p:grpSp>
      <p:graphicFrame>
        <p:nvGraphicFramePr>
          <p:cNvPr id="36" name="Object 35">
            <a:extLst>
              <a:ext uri="{FF2B5EF4-FFF2-40B4-BE49-F238E27FC236}">
                <a16:creationId xmlns:a16="http://schemas.microsoft.com/office/drawing/2014/main" id="{0B707A5E-EEFD-4D3A-9B41-6979B9320EC4}"/>
              </a:ext>
            </a:extLst>
          </p:cNvPr>
          <p:cNvGraphicFramePr>
            <a:graphicFrameLocks noChangeAspect="1"/>
          </p:cNvGraphicFramePr>
          <p:nvPr>
            <p:extLst>
              <p:ext uri="{D42A27DB-BD31-4B8C-83A1-F6EECF244321}">
                <p14:modId xmlns:p14="http://schemas.microsoft.com/office/powerpoint/2010/main" val="3849365057"/>
              </p:ext>
            </p:extLst>
          </p:nvPr>
        </p:nvGraphicFramePr>
        <p:xfrm>
          <a:off x="1341207" y="5151049"/>
          <a:ext cx="4257358" cy="495935"/>
        </p:xfrm>
        <a:graphic>
          <a:graphicData uri="http://schemas.openxmlformats.org/presentationml/2006/ole">
            <mc:AlternateContent xmlns:mc="http://schemas.openxmlformats.org/markup-compatibility/2006">
              <mc:Choice xmlns:v="urn:schemas-microsoft-com:vml" Requires="v">
                <p:oleObj spid="_x0000_s19523" name="Equation" r:id="rId19" imgW="2184120" imgH="253800" progId="Equation.DSMT4">
                  <p:embed/>
                </p:oleObj>
              </mc:Choice>
              <mc:Fallback>
                <p:oleObj name="Equation" r:id="rId19" imgW="2184120" imgH="253800" progId="Equation.DSMT4">
                  <p:embed/>
                  <p:pic>
                    <p:nvPicPr>
                      <p:cNvPr id="0" name=""/>
                      <p:cNvPicPr/>
                      <p:nvPr/>
                    </p:nvPicPr>
                    <p:blipFill>
                      <a:blip r:embed="rId20"/>
                      <a:stretch>
                        <a:fillRect/>
                      </a:stretch>
                    </p:blipFill>
                    <p:spPr>
                      <a:xfrm>
                        <a:off x="1341207" y="5151049"/>
                        <a:ext cx="4257358" cy="49593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32141365-EDE4-4F6C-9BF6-6041D969E540}"/>
              </a:ext>
            </a:extLst>
          </p:cNvPr>
          <p:cNvGraphicFramePr>
            <a:graphicFrameLocks noChangeAspect="1"/>
          </p:cNvGraphicFramePr>
          <p:nvPr>
            <p:extLst>
              <p:ext uri="{D42A27DB-BD31-4B8C-83A1-F6EECF244321}">
                <p14:modId xmlns:p14="http://schemas.microsoft.com/office/powerpoint/2010/main" val="1428475339"/>
              </p:ext>
            </p:extLst>
          </p:nvPr>
        </p:nvGraphicFramePr>
        <p:xfrm>
          <a:off x="5654184" y="5151366"/>
          <a:ext cx="5916613" cy="495300"/>
        </p:xfrm>
        <a:graphic>
          <a:graphicData uri="http://schemas.openxmlformats.org/presentationml/2006/ole">
            <mc:AlternateContent xmlns:mc="http://schemas.openxmlformats.org/markup-compatibility/2006">
              <mc:Choice xmlns:v="urn:schemas-microsoft-com:vml" Requires="v">
                <p:oleObj spid="_x0000_s19524" name="Equation" r:id="rId21" imgW="3035160" imgH="253800" progId="Equation.DSMT4">
                  <p:embed/>
                </p:oleObj>
              </mc:Choice>
              <mc:Fallback>
                <p:oleObj name="Equation" r:id="rId21" imgW="3035160" imgH="253800" progId="Equation.DSMT4">
                  <p:embed/>
                  <p:pic>
                    <p:nvPicPr>
                      <p:cNvPr id="0" name=""/>
                      <p:cNvPicPr/>
                      <p:nvPr/>
                    </p:nvPicPr>
                    <p:blipFill>
                      <a:blip r:embed="rId22"/>
                      <a:stretch>
                        <a:fillRect/>
                      </a:stretch>
                    </p:blipFill>
                    <p:spPr>
                      <a:xfrm>
                        <a:off x="5654184" y="5151366"/>
                        <a:ext cx="5916613" cy="495300"/>
                      </a:xfrm>
                      <a:prstGeom prst="rect">
                        <a:avLst/>
                      </a:prstGeom>
                    </p:spPr>
                  </p:pic>
                </p:oleObj>
              </mc:Fallback>
            </mc:AlternateContent>
          </a:graphicData>
        </a:graphic>
      </p:graphicFrame>
      <p:grpSp>
        <p:nvGrpSpPr>
          <p:cNvPr id="43" name="Group 42">
            <a:extLst>
              <a:ext uri="{FF2B5EF4-FFF2-40B4-BE49-F238E27FC236}">
                <a16:creationId xmlns:a16="http://schemas.microsoft.com/office/drawing/2014/main" id="{B4BD310F-6435-45CB-AA61-192B9A75380A}"/>
              </a:ext>
            </a:extLst>
          </p:cNvPr>
          <p:cNvGrpSpPr/>
          <p:nvPr/>
        </p:nvGrpSpPr>
        <p:grpSpPr>
          <a:xfrm>
            <a:off x="1300766" y="5674158"/>
            <a:ext cx="10832259" cy="538285"/>
            <a:chOff x="1329090" y="5847835"/>
            <a:chExt cx="10832259" cy="538285"/>
          </a:xfrm>
        </p:grpSpPr>
        <p:sp>
          <p:nvSpPr>
            <p:cNvPr id="39" name="Rectangle 38">
              <a:extLst>
                <a:ext uri="{FF2B5EF4-FFF2-40B4-BE49-F238E27FC236}">
                  <a16:creationId xmlns:a16="http://schemas.microsoft.com/office/drawing/2014/main" id="{2A0113DD-1400-427A-9863-4C0636413FF8}"/>
                </a:ext>
              </a:extLst>
            </p:cNvPr>
            <p:cNvSpPr/>
            <p:nvPr/>
          </p:nvSpPr>
          <p:spPr>
            <a:xfrm>
              <a:off x="1329090" y="5847835"/>
              <a:ext cx="10832259" cy="461665"/>
            </a:xfrm>
            <a:prstGeom prst="rect">
              <a:avLst/>
            </a:prstGeom>
          </p:spPr>
          <p:txBody>
            <a:bodyPr wrap="square">
              <a:spAutoFit/>
            </a:bodyPr>
            <a:lstStyle/>
            <a:p>
              <a:r>
                <a:rPr lang="vi-VN" sz="2400"/>
                <a:t>c) Mặt phẳng (P) nhận  </a:t>
              </a:r>
              <a:r>
                <a:rPr lang="en-US" sz="2400"/>
                <a:t>                        </a:t>
              </a:r>
              <a:r>
                <a:rPr lang="vi-VN" sz="2400"/>
                <a:t> làm vectơ pháp tuyến nên phương trình là </a:t>
              </a:r>
              <a:endParaRPr lang="en-US" sz="2400"/>
            </a:p>
          </p:txBody>
        </p:sp>
        <p:graphicFrame>
          <p:nvGraphicFramePr>
            <p:cNvPr id="40" name="Object 39">
              <a:extLst>
                <a:ext uri="{FF2B5EF4-FFF2-40B4-BE49-F238E27FC236}">
                  <a16:creationId xmlns:a16="http://schemas.microsoft.com/office/drawing/2014/main" id="{57E82234-0C1B-4500-BD92-88977B7E310B}"/>
                </a:ext>
              </a:extLst>
            </p:cNvPr>
            <p:cNvGraphicFramePr>
              <a:graphicFrameLocks noChangeAspect="1"/>
            </p:cNvGraphicFramePr>
            <p:nvPr>
              <p:extLst>
                <p:ext uri="{D42A27DB-BD31-4B8C-83A1-F6EECF244321}">
                  <p14:modId xmlns:p14="http://schemas.microsoft.com/office/powerpoint/2010/main" val="999817146"/>
                </p:ext>
              </p:extLst>
            </p:nvPr>
          </p:nvGraphicFramePr>
          <p:xfrm>
            <a:off x="4312494" y="5847835"/>
            <a:ext cx="1781907" cy="538285"/>
          </p:xfrm>
          <a:graphic>
            <a:graphicData uri="http://schemas.openxmlformats.org/presentationml/2006/ole">
              <mc:AlternateContent xmlns:mc="http://schemas.openxmlformats.org/markup-compatibility/2006">
                <mc:Choice xmlns:v="urn:schemas-microsoft-com:vml" Requires="v">
                  <p:oleObj spid="_x0000_s19525" name="Equation" r:id="rId23" imgW="913977" imgH="276516" progId="Equation.DSMT4">
                    <p:embed/>
                  </p:oleObj>
                </mc:Choice>
                <mc:Fallback>
                  <p:oleObj name="Equation" r:id="rId23" imgW="913977" imgH="276516" progId="Equation.DSMT4">
                    <p:embed/>
                    <p:pic>
                      <p:nvPicPr>
                        <p:cNvPr id="0" name=""/>
                        <p:cNvPicPr/>
                        <p:nvPr/>
                      </p:nvPicPr>
                      <p:blipFill>
                        <a:blip r:embed="rId24"/>
                        <a:stretch>
                          <a:fillRect/>
                        </a:stretch>
                      </p:blipFill>
                      <p:spPr>
                        <a:xfrm>
                          <a:off x="4312494" y="5847835"/>
                          <a:ext cx="1781907" cy="538285"/>
                        </a:xfrm>
                        <a:prstGeom prst="rect">
                          <a:avLst/>
                        </a:prstGeom>
                      </p:spPr>
                    </p:pic>
                  </p:oleObj>
                </mc:Fallback>
              </mc:AlternateContent>
            </a:graphicData>
          </a:graphic>
        </p:graphicFrame>
      </p:grpSp>
      <p:graphicFrame>
        <p:nvGraphicFramePr>
          <p:cNvPr id="41" name="Object 40">
            <a:extLst>
              <a:ext uri="{FF2B5EF4-FFF2-40B4-BE49-F238E27FC236}">
                <a16:creationId xmlns:a16="http://schemas.microsoft.com/office/drawing/2014/main" id="{C90EBAD8-7522-4DD6-BD8D-7C13F5E65AD9}"/>
              </a:ext>
            </a:extLst>
          </p:cNvPr>
          <p:cNvGraphicFramePr>
            <a:graphicFrameLocks noChangeAspect="1"/>
          </p:cNvGraphicFramePr>
          <p:nvPr>
            <p:extLst>
              <p:ext uri="{D42A27DB-BD31-4B8C-83A1-F6EECF244321}">
                <p14:modId xmlns:p14="http://schemas.microsoft.com/office/powerpoint/2010/main" val="212052983"/>
              </p:ext>
            </p:extLst>
          </p:nvPr>
        </p:nvGraphicFramePr>
        <p:xfrm>
          <a:off x="2807622" y="6239617"/>
          <a:ext cx="6830643" cy="494974"/>
        </p:xfrm>
        <a:graphic>
          <a:graphicData uri="http://schemas.openxmlformats.org/presentationml/2006/ole">
            <mc:AlternateContent xmlns:mc="http://schemas.openxmlformats.org/markup-compatibility/2006">
              <mc:Choice xmlns:v="urn:schemas-microsoft-com:vml" Requires="v">
                <p:oleObj spid="_x0000_s19526" name="Equation" r:id="rId25" imgW="3504960" imgH="253800" progId="Equation.DSMT4">
                  <p:embed/>
                </p:oleObj>
              </mc:Choice>
              <mc:Fallback>
                <p:oleObj name="Equation" r:id="rId25" imgW="3504960" imgH="253800" progId="Equation.DSMT4">
                  <p:embed/>
                  <p:pic>
                    <p:nvPicPr>
                      <p:cNvPr id="0" name=""/>
                      <p:cNvPicPr/>
                      <p:nvPr/>
                    </p:nvPicPr>
                    <p:blipFill>
                      <a:blip r:embed="rId15"/>
                      <a:stretch>
                        <a:fillRect/>
                      </a:stretch>
                    </p:blipFill>
                    <p:spPr>
                      <a:xfrm>
                        <a:off x="2807622" y="6239617"/>
                        <a:ext cx="6830643" cy="494974"/>
                      </a:xfrm>
                      <a:prstGeom prst="rect">
                        <a:avLst/>
                      </a:prstGeom>
                    </p:spPr>
                  </p:pic>
                </p:oleObj>
              </mc:Fallback>
            </mc:AlternateContent>
          </a:graphicData>
        </a:graphic>
      </p:graphicFrame>
      <p:pic>
        <p:nvPicPr>
          <p:cNvPr id="44" name="Picture 43">
            <a:extLst>
              <a:ext uri="{FF2B5EF4-FFF2-40B4-BE49-F238E27FC236}">
                <a16:creationId xmlns:a16="http://schemas.microsoft.com/office/drawing/2014/main" id="{D4B9440E-2562-4BC4-AC35-99988B9FBF32}"/>
              </a:ext>
            </a:extLst>
          </p:cNvPr>
          <p:cNvPicPr>
            <a:picLocks noChangeAspect="1"/>
          </p:cNvPicPr>
          <p:nvPr/>
        </p:nvPicPr>
        <p:blipFill>
          <a:blip r:embed="rId26"/>
          <a:stretch>
            <a:fillRect/>
          </a:stretch>
        </p:blipFill>
        <p:spPr>
          <a:xfrm>
            <a:off x="5727445" y="4142917"/>
            <a:ext cx="1201016" cy="280440"/>
          </a:xfrm>
          <a:prstGeom prst="rect">
            <a:avLst/>
          </a:prstGeom>
        </p:spPr>
      </p:pic>
    </p:spTree>
    <p:extLst>
      <p:ext uri="{BB962C8B-B14F-4D97-AF65-F5344CB8AC3E}">
        <p14:creationId xmlns:p14="http://schemas.microsoft.com/office/powerpoint/2010/main" val="20658195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6ED4B1-8131-434C-AE7C-4F90D7954560}"/>
              </a:ext>
            </a:extLst>
          </p:cNvPr>
          <p:cNvSpPr/>
          <p:nvPr/>
        </p:nvSpPr>
        <p:spPr>
          <a:xfrm>
            <a:off x="1682044" y="5613238"/>
            <a:ext cx="10634452" cy="1200329"/>
          </a:xfrm>
          <a:prstGeom prst="rect">
            <a:avLst/>
          </a:prstGeom>
        </p:spPr>
        <p:txBody>
          <a:bodyPr wrap="square">
            <a:spAutoFit/>
          </a:bodyPr>
          <a:lstStyle/>
          <a:p>
            <a:r>
              <a:rPr lang="en-US" sz="2400"/>
              <a:t>a) </a:t>
            </a:r>
            <a:r>
              <a:rPr lang="vi-VN" sz="2400"/>
              <a:t>Mỗi thí sinh có điểm thi Toán, Văn, Tiếng Anh tương ứng là </a:t>
            </a:r>
            <a:r>
              <a:rPr lang="en-US" sz="2400"/>
              <a:t>27 </a:t>
            </a:r>
            <a:r>
              <a:rPr lang="vi-VN" sz="2400"/>
              <a:t>thì </a:t>
            </a:r>
            <a:r>
              <a:rPr lang="en-US" sz="2400" i="1"/>
              <a:t>x +</a:t>
            </a:r>
            <a:r>
              <a:rPr lang="vi-VN" sz="2400"/>
              <a:t> </a:t>
            </a:r>
            <a:r>
              <a:rPr lang="en-US" sz="2400" i="1"/>
              <a:t>y +</a:t>
            </a:r>
            <a:r>
              <a:rPr lang="vi-VN" sz="2400"/>
              <a:t> </a:t>
            </a:r>
            <a:r>
              <a:rPr lang="en-US" sz="2400" i="1"/>
              <a:t>z =</a:t>
            </a:r>
            <a:r>
              <a:rPr lang="en-US" sz="2400"/>
              <a:t>27. </a:t>
            </a:r>
            <a:r>
              <a:rPr lang="vi-VN" sz="2400"/>
              <a:t>Do đó các điểm biểu diễn các thí sinh có tổng điểm bằng 27 đều cùng thuộc mặt phẳng có phương trình  </a:t>
            </a:r>
            <a:r>
              <a:rPr lang="en-US" sz="2400" i="1">
                <a:solidFill>
                  <a:srgbClr val="FF0000"/>
                </a:solidFill>
              </a:rPr>
              <a:t>x +</a:t>
            </a:r>
            <a:r>
              <a:rPr lang="vi-VN" sz="2400">
                <a:solidFill>
                  <a:srgbClr val="FF0000"/>
                </a:solidFill>
              </a:rPr>
              <a:t> </a:t>
            </a:r>
            <a:r>
              <a:rPr lang="en-US" sz="2400" i="1">
                <a:solidFill>
                  <a:srgbClr val="FF0000"/>
                </a:solidFill>
              </a:rPr>
              <a:t>y +</a:t>
            </a:r>
            <a:r>
              <a:rPr lang="vi-VN" sz="2400">
                <a:solidFill>
                  <a:srgbClr val="FF0000"/>
                </a:solidFill>
              </a:rPr>
              <a:t> </a:t>
            </a:r>
            <a:r>
              <a:rPr lang="en-US" sz="2400" i="1">
                <a:solidFill>
                  <a:srgbClr val="FF0000"/>
                </a:solidFill>
              </a:rPr>
              <a:t>z =</a:t>
            </a:r>
            <a:r>
              <a:rPr lang="en-US" sz="2400">
                <a:solidFill>
                  <a:srgbClr val="FF0000"/>
                </a:solidFill>
              </a:rPr>
              <a:t>27</a:t>
            </a:r>
            <a:endParaRPr lang="vi-VN" sz="2400">
              <a:solidFill>
                <a:srgbClr val="FF0000"/>
              </a:solidFill>
            </a:endParaRPr>
          </a:p>
        </p:txBody>
      </p:sp>
      <p:pic>
        <p:nvPicPr>
          <p:cNvPr id="9" name="Picture 8">
            <a:extLst>
              <a:ext uri="{FF2B5EF4-FFF2-40B4-BE49-F238E27FC236}">
                <a16:creationId xmlns:a16="http://schemas.microsoft.com/office/drawing/2014/main" id="{0F68208A-FA22-49D8-87B2-CB14EB79E234}"/>
              </a:ext>
            </a:extLst>
          </p:cNvPr>
          <p:cNvPicPr>
            <a:picLocks noChangeAspect="1"/>
          </p:cNvPicPr>
          <p:nvPr/>
        </p:nvPicPr>
        <p:blipFill>
          <a:blip r:embed="rId3"/>
          <a:stretch>
            <a:fillRect/>
          </a:stretch>
        </p:blipFill>
        <p:spPr>
          <a:xfrm>
            <a:off x="2358069" y="2887035"/>
            <a:ext cx="8750198" cy="2548865"/>
          </a:xfrm>
          <a:prstGeom prst="rect">
            <a:avLst/>
          </a:prstGeom>
        </p:spPr>
      </p:pic>
      <p:grpSp>
        <p:nvGrpSpPr>
          <p:cNvPr id="12" name="Group 11">
            <a:extLst>
              <a:ext uri="{FF2B5EF4-FFF2-40B4-BE49-F238E27FC236}">
                <a16:creationId xmlns:a16="http://schemas.microsoft.com/office/drawing/2014/main" id="{D138F3A9-A698-465D-B812-1F076D971BCC}"/>
              </a:ext>
            </a:extLst>
          </p:cNvPr>
          <p:cNvGrpSpPr/>
          <p:nvPr/>
        </p:nvGrpSpPr>
        <p:grpSpPr>
          <a:xfrm>
            <a:off x="82761" y="48862"/>
            <a:ext cx="12026478" cy="2769217"/>
            <a:chOff x="82761" y="48862"/>
            <a:chExt cx="12026478" cy="2769217"/>
          </a:xfrm>
        </p:grpSpPr>
        <p:sp>
          <p:nvSpPr>
            <p:cNvPr id="3" name="Rounded Rectangle 22">
              <a:extLst>
                <a:ext uri="{FF2B5EF4-FFF2-40B4-BE49-F238E27FC236}">
                  <a16:creationId xmlns:a16="http://schemas.microsoft.com/office/drawing/2014/main" id="{D35A4DDB-5744-49D8-A418-FFEA7AC176FF}"/>
                </a:ext>
              </a:extLst>
            </p:cNvPr>
            <p:cNvSpPr/>
            <p:nvPr/>
          </p:nvSpPr>
          <p:spPr>
            <a:xfrm>
              <a:off x="1682044" y="117818"/>
              <a:ext cx="10427195" cy="2625382"/>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a:extLst>
                <a:ext uri="{FF2B5EF4-FFF2-40B4-BE49-F238E27FC236}">
                  <a16:creationId xmlns:a16="http://schemas.microsoft.com/office/drawing/2014/main" id="{A9020B3B-F615-4824-AF1C-B481FBDC9770}"/>
                </a:ext>
              </a:extLst>
            </p:cNvPr>
            <p:cNvPicPr>
              <a:picLocks noChangeAspect="1"/>
            </p:cNvPicPr>
            <p:nvPr/>
          </p:nvPicPr>
          <p:blipFill>
            <a:blip r:embed="rId4"/>
            <a:stretch>
              <a:fillRect/>
            </a:stretch>
          </p:blipFill>
          <p:spPr>
            <a:xfrm>
              <a:off x="1835481" y="48862"/>
              <a:ext cx="10120320" cy="2769217"/>
            </a:xfrm>
            <a:prstGeom prst="rect">
              <a:avLst/>
            </a:prstGeom>
          </p:spPr>
        </p:pic>
        <p:pic>
          <p:nvPicPr>
            <p:cNvPr id="11" name="Picture 10">
              <a:extLst>
                <a:ext uri="{FF2B5EF4-FFF2-40B4-BE49-F238E27FC236}">
                  <a16:creationId xmlns:a16="http://schemas.microsoft.com/office/drawing/2014/main" id="{27BD8C22-1644-4062-A602-EBE20F3006D5}"/>
                </a:ext>
              </a:extLst>
            </p:cNvPr>
            <p:cNvPicPr>
              <a:picLocks noChangeAspect="1"/>
            </p:cNvPicPr>
            <p:nvPr/>
          </p:nvPicPr>
          <p:blipFill>
            <a:blip r:embed="rId5"/>
            <a:stretch>
              <a:fillRect/>
            </a:stretch>
          </p:blipFill>
          <p:spPr>
            <a:xfrm>
              <a:off x="82761" y="688623"/>
              <a:ext cx="1569547" cy="1412874"/>
            </a:xfrm>
            <a:prstGeom prst="rect">
              <a:avLst/>
            </a:prstGeom>
          </p:spPr>
        </p:pic>
      </p:grpSp>
    </p:spTree>
    <p:extLst>
      <p:ext uri="{BB962C8B-B14F-4D97-AF65-F5344CB8AC3E}">
        <p14:creationId xmlns:p14="http://schemas.microsoft.com/office/powerpoint/2010/main" val="1314862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2">
            <a:extLst>
              <a:ext uri="{FF2B5EF4-FFF2-40B4-BE49-F238E27FC236}">
                <a16:creationId xmlns:a16="http://schemas.microsoft.com/office/drawing/2014/main" id="{D35A4DDB-5744-49D8-A418-FFEA7AC176FF}"/>
              </a:ext>
            </a:extLst>
          </p:cNvPr>
          <p:cNvSpPr/>
          <p:nvPr/>
        </p:nvSpPr>
        <p:spPr>
          <a:xfrm>
            <a:off x="1682044" y="117818"/>
            <a:ext cx="10427195" cy="2625382"/>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0F68208A-FA22-49D8-87B2-CB14EB79E234}"/>
              </a:ext>
            </a:extLst>
          </p:cNvPr>
          <p:cNvPicPr>
            <a:picLocks noChangeAspect="1"/>
          </p:cNvPicPr>
          <p:nvPr/>
        </p:nvPicPr>
        <p:blipFill>
          <a:blip r:embed="rId3"/>
          <a:stretch>
            <a:fillRect/>
          </a:stretch>
        </p:blipFill>
        <p:spPr>
          <a:xfrm>
            <a:off x="2188736" y="3051760"/>
            <a:ext cx="8750198" cy="2548865"/>
          </a:xfrm>
          <a:prstGeom prst="rect">
            <a:avLst/>
          </a:prstGeom>
        </p:spPr>
      </p:pic>
      <p:pic>
        <p:nvPicPr>
          <p:cNvPr id="10" name="Picture 9">
            <a:extLst>
              <a:ext uri="{FF2B5EF4-FFF2-40B4-BE49-F238E27FC236}">
                <a16:creationId xmlns:a16="http://schemas.microsoft.com/office/drawing/2014/main" id="{A9020B3B-F615-4824-AF1C-B481FBDC9770}"/>
              </a:ext>
            </a:extLst>
          </p:cNvPr>
          <p:cNvPicPr>
            <a:picLocks noChangeAspect="1"/>
          </p:cNvPicPr>
          <p:nvPr/>
        </p:nvPicPr>
        <p:blipFill>
          <a:blip r:embed="rId4"/>
          <a:stretch>
            <a:fillRect/>
          </a:stretch>
        </p:blipFill>
        <p:spPr>
          <a:xfrm>
            <a:off x="1835481" y="48862"/>
            <a:ext cx="10120320" cy="2769217"/>
          </a:xfrm>
          <a:prstGeom prst="rect">
            <a:avLst/>
          </a:prstGeom>
        </p:spPr>
      </p:pic>
      <p:pic>
        <p:nvPicPr>
          <p:cNvPr id="11" name="Picture 10">
            <a:extLst>
              <a:ext uri="{FF2B5EF4-FFF2-40B4-BE49-F238E27FC236}">
                <a16:creationId xmlns:a16="http://schemas.microsoft.com/office/drawing/2014/main" id="{27BD8C22-1644-4062-A602-EBE20F3006D5}"/>
              </a:ext>
            </a:extLst>
          </p:cNvPr>
          <p:cNvPicPr>
            <a:picLocks noChangeAspect="1"/>
          </p:cNvPicPr>
          <p:nvPr/>
        </p:nvPicPr>
        <p:blipFill>
          <a:blip r:embed="rId5"/>
          <a:stretch>
            <a:fillRect/>
          </a:stretch>
        </p:blipFill>
        <p:spPr>
          <a:xfrm>
            <a:off x="82761" y="688623"/>
            <a:ext cx="1569547" cy="1412874"/>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F0ADB75-F457-4F88-8433-C55641907E63}"/>
                  </a:ext>
                </a:extLst>
              </p:cNvPr>
              <p:cNvSpPr/>
              <p:nvPr/>
            </p:nvSpPr>
            <p:spPr>
              <a:xfrm>
                <a:off x="1835481" y="5909185"/>
                <a:ext cx="10120320" cy="830997"/>
              </a:xfrm>
              <a:prstGeom prst="rect">
                <a:avLst/>
              </a:prstGeom>
            </p:spPr>
            <p:txBody>
              <a:bodyPr wrap="square">
                <a:spAutoFit/>
              </a:bodyPr>
              <a:lstStyle/>
              <a:p>
                <a:r>
                  <a:rPr lang="vi-VN" sz="2400"/>
                  <a:t>b) Các mặt phẳng song song với nhau vì các mặt phẳng đó đều có vectơ pháp</a:t>
                </a:r>
                <a:endParaRPr lang="en-US" sz="2400"/>
              </a:p>
              <a:p>
                <a:r>
                  <a:rPr lang="en-US" sz="2400"/>
                  <a:t>   </a:t>
                </a:r>
                <a:r>
                  <a:rPr lang="vi-VN" sz="2400"/>
                  <a:t> tuyến là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vi-VN" sz="2400"/>
                  <a:t> = (1; </a:t>
                </a:r>
                <a:r>
                  <a:rPr lang="en-US" sz="2400"/>
                  <a:t>1</a:t>
                </a:r>
                <a:r>
                  <a:rPr lang="vi-VN" sz="2400"/>
                  <a:t>; 1) </a:t>
                </a:r>
                <a:endParaRPr lang="en-US" sz="2400"/>
              </a:p>
            </p:txBody>
          </p:sp>
        </mc:Choice>
        <mc:Fallback xmlns="">
          <p:sp>
            <p:nvSpPr>
              <p:cNvPr id="2" name="Rectangle 1">
                <a:extLst>
                  <a:ext uri="{FF2B5EF4-FFF2-40B4-BE49-F238E27FC236}">
                    <a16:creationId xmlns:a16="http://schemas.microsoft.com/office/drawing/2014/main" id="{6F0ADB75-F457-4F88-8433-C55641907E63}"/>
                  </a:ext>
                </a:extLst>
              </p:cNvPr>
              <p:cNvSpPr>
                <a:spLocks noRot="1" noChangeAspect="1" noMove="1" noResize="1" noEditPoints="1" noAdjustHandles="1" noChangeArrowheads="1" noChangeShapeType="1" noTextEdit="1"/>
              </p:cNvSpPr>
              <p:nvPr/>
            </p:nvSpPr>
            <p:spPr>
              <a:xfrm>
                <a:off x="1835481" y="5909185"/>
                <a:ext cx="10120320" cy="830997"/>
              </a:xfrm>
              <a:prstGeom prst="rect">
                <a:avLst/>
              </a:prstGeom>
              <a:blipFill>
                <a:blip r:embed="rId6"/>
                <a:stretch>
                  <a:fillRect l="-904" t="-5839" b="-15328"/>
                </a:stretch>
              </a:blipFill>
            </p:spPr>
            <p:txBody>
              <a:bodyPr/>
              <a:lstStyle/>
              <a:p>
                <a:r>
                  <a:rPr lang="en-US">
                    <a:noFill/>
                  </a:rPr>
                  <a:t> </a:t>
                </a:r>
              </a:p>
            </p:txBody>
          </p:sp>
        </mc:Fallback>
      </mc:AlternateContent>
    </p:spTree>
    <p:extLst>
      <p:ext uri="{BB962C8B-B14F-4D97-AF65-F5344CB8AC3E}">
        <p14:creationId xmlns:p14="http://schemas.microsoft.com/office/powerpoint/2010/main" val="1868065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499EB66-6B87-41C7-A482-75CA9707D6EB}"/>
              </a:ext>
            </a:extLst>
          </p:cNvPr>
          <p:cNvGrpSpPr/>
          <p:nvPr/>
        </p:nvGrpSpPr>
        <p:grpSpPr>
          <a:xfrm>
            <a:off x="-54300" y="0"/>
            <a:ext cx="12460790" cy="2796791"/>
            <a:chOff x="-54300" y="0"/>
            <a:chExt cx="12460790" cy="2796791"/>
          </a:xfrm>
        </p:grpSpPr>
        <p:sp>
          <p:nvSpPr>
            <p:cNvPr id="6" name="Rounded Rectangle 16">
              <a:extLst>
                <a:ext uri="{FF2B5EF4-FFF2-40B4-BE49-F238E27FC236}">
                  <a16:creationId xmlns:a16="http://schemas.microsoft.com/office/drawing/2014/main" id="{C6B12403-D0A2-4D13-BFDE-5AC0AE1D9549}"/>
                </a:ext>
              </a:extLst>
            </p:cNvPr>
            <p:cNvSpPr/>
            <p:nvPr/>
          </p:nvSpPr>
          <p:spPr>
            <a:xfrm>
              <a:off x="1332090" y="0"/>
              <a:ext cx="10859910" cy="2796791"/>
            </a:xfrm>
            <a:prstGeom prst="roundRect">
              <a:avLst>
                <a:gd name="adj" fmla="val 281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pic>
          <p:nvPicPr>
            <p:cNvPr id="5" name="Picture 4">
              <a:extLst>
                <a:ext uri="{FF2B5EF4-FFF2-40B4-BE49-F238E27FC236}">
                  <a16:creationId xmlns:a16="http://schemas.microsoft.com/office/drawing/2014/main" id="{B5E15B23-0422-4EB1-97DF-EDF08834CD52}"/>
                </a:ext>
              </a:extLst>
            </p:cNvPr>
            <p:cNvPicPr>
              <a:picLocks noChangeAspect="1"/>
            </p:cNvPicPr>
            <p:nvPr/>
          </p:nvPicPr>
          <p:blipFill>
            <a:blip r:embed="rId4"/>
            <a:stretch>
              <a:fillRect/>
            </a:stretch>
          </p:blipFill>
          <p:spPr>
            <a:xfrm>
              <a:off x="1332090" y="0"/>
              <a:ext cx="11074400" cy="2796791"/>
            </a:xfrm>
            <a:prstGeom prst="rect">
              <a:avLst/>
            </a:prstGeom>
          </p:spPr>
        </p:pic>
        <p:pic>
          <p:nvPicPr>
            <p:cNvPr id="10" name="Picture 9">
              <a:extLst>
                <a:ext uri="{FF2B5EF4-FFF2-40B4-BE49-F238E27FC236}">
                  <a16:creationId xmlns:a16="http://schemas.microsoft.com/office/drawing/2014/main" id="{FC87A11D-5E9C-4C97-88EF-0244FCFC82E5}"/>
                </a:ext>
              </a:extLst>
            </p:cNvPr>
            <p:cNvPicPr>
              <a:picLocks noChangeAspect="1"/>
            </p:cNvPicPr>
            <p:nvPr/>
          </p:nvPicPr>
          <p:blipFill>
            <a:blip r:embed="rId5"/>
            <a:stretch>
              <a:fillRect/>
            </a:stretch>
          </p:blipFill>
          <p:spPr>
            <a:xfrm>
              <a:off x="-54300" y="733974"/>
              <a:ext cx="1386390" cy="1328842"/>
            </a:xfrm>
            <a:prstGeom prst="rect">
              <a:avLst/>
            </a:prstGeom>
          </p:spPr>
        </p:pic>
      </p:gr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F04673A-9A48-4C3E-B47D-6922780DCAF6}"/>
                  </a:ext>
                </a:extLst>
              </p:cNvPr>
              <p:cNvSpPr/>
              <p:nvPr/>
            </p:nvSpPr>
            <p:spPr>
              <a:xfrm>
                <a:off x="1439971" y="3429000"/>
                <a:ext cx="9447523" cy="506421"/>
              </a:xfrm>
              <a:prstGeom prst="rect">
                <a:avLst/>
              </a:prstGeom>
            </p:spPr>
            <p:txBody>
              <a:bodyPr wrap="none">
                <a:spAutoFit/>
              </a:bodyPr>
              <a:lstStyle/>
              <a:p>
                <a:r>
                  <a:rPr lang="vi-VN" sz="2400"/>
                  <a:t>a) Vì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𝑀𝑁</m:t>
                        </m:r>
                      </m:e>
                    </m:acc>
                  </m:oMath>
                </a14:m>
                <a:r>
                  <a:rPr lang="vi-VN" sz="2400"/>
                  <a:t> </a:t>
                </a:r>
                <a:r>
                  <a:rPr lang="en-US" sz="2400"/>
                  <a:t>và</a:t>
                </a:r>
                <a:r>
                  <a:rPr lang="vi-VN"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vi-VN" sz="2400"/>
                  <a:t> là hai vectơ cùng phương nên tồn tại </a:t>
                </a:r>
                <a:r>
                  <a:rPr lang="vi-VN" sz="2400" i="1"/>
                  <a:t>k</a:t>
                </a:r>
                <a:r>
                  <a:rPr lang="vi-VN" sz="2400"/>
                  <a:t> để</a:t>
                </a:r>
                <a:r>
                  <a:rPr lang="en-US" sz="2400"/>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𝑀𝑁</m:t>
                        </m:r>
                      </m:e>
                    </m:acc>
                  </m:oMath>
                </a14:m>
                <a:r>
                  <a:rPr lang="vi-VN" sz="2400"/>
                  <a:t> = </a:t>
                </a:r>
                <a:r>
                  <a:rPr lang="vi-VN" sz="2400" i="1"/>
                  <a:t>k</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oMath>
                </a14:m>
                <a:r>
                  <a:rPr lang="en-US" sz="2400"/>
                  <a:t>. Khi đó</a:t>
                </a:r>
                <a:r>
                  <a:rPr lang="vi-VN" sz="2400"/>
                  <a:t> </a:t>
                </a:r>
                <a:endParaRPr lang="en-US" sz="2400"/>
              </a:p>
            </p:txBody>
          </p:sp>
        </mc:Choice>
        <mc:Fallback xmlns="">
          <p:sp>
            <p:nvSpPr>
              <p:cNvPr id="11" name="Rectangle 10">
                <a:extLst>
                  <a:ext uri="{FF2B5EF4-FFF2-40B4-BE49-F238E27FC236}">
                    <a16:creationId xmlns:a16="http://schemas.microsoft.com/office/drawing/2014/main" id="{CF04673A-9A48-4C3E-B47D-6922780DCAF6}"/>
                  </a:ext>
                </a:extLst>
              </p:cNvPr>
              <p:cNvSpPr>
                <a:spLocks noRot="1" noChangeAspect="1" noMove="1" noResize="1" noEditPoints="1" noAdjustHandles="1" noChangeArrowheads="1" noChangeShapeType="1" noTextEdit="1"/>
              </p:cNvSpPr>
              <p:nvPr/>
            </p:nvSpPr>
            <p:spPr>
              <a:xfrm>
                <a:off x="1439971" y="3429000"/>
                <a:ext cx="9447523" cy="506421"/>
              </a:xfrm>
              <a:prstGeom prst="rect">
                <a:avLst/>
              </a:prstGeom>
              <a:blipFill>
                <a:blip r:embed="rId6"/>
                <a:stretch>
                  <a:fillRect l="-968" b="-26506"/>
                </a:stretch>
              </a:blipFill>
            </p:spPr>
            <p:txBody>
              <a:bodyPr/>
              <a:lstStyle/>
              <a:p>
                <a:r>
                  <a:rPr lang="en-US">
                    <a:noFill/>
                  </a:rPr>
                  <a:t> </a:t>
                </a:r>
              </a:p>
            </p:txBody>
          </p:sp>
        </mc:Fallback>
      </mc:AlternateContent>
      <p:graphicFrame>
        <p:nvGraphicFramePr>
          <p:cNvPr id="12" name="Object 11">
            <a:extLst>
              <a:ext uri="{FF2B5EF4-FFF2-40B4-BE49-F238E27FC236}">
                <a16:creationId xmlns:a16="http://schemas.microsoft.com/office/drawing/2014/main" id="{06BA451C-146C-4B10-8F5D-927A8A89FD29}"/>
              </a:ext>
            </a:extLst>
          </p:cNvPr>
          <p:cNvGraphicFramePr>
            <a:graphicFrameLocks noChangeAspect="1"/>
          </p:cNvGraphicFramePr>
          <p:nvPr>
            <p:extLst>
              <p:ext uri="{D42A27DB-BD31-4B8C-83A1-F6EECF244321}">
                <p14:modId xmlns:p14="http://schemas.microsoft.com/office/powerpoint/2010/main" val="1494118722"/>
              </p:ext>
            </p:extLst>
          </p:nvPr>
        </p:nvGraphicFramePr>
        <p:xfrm>
          <a:off x="5079887" y="3899766"/>
          <a:ext cx="3375106" cy="538285"/>
        </p:xfrm>
        <a:graphic>
          <a:graphicData uri="http://schemas.openxmlformats.org/presentationml/2006/ole">
            <mc:AlternateContent xmlns:mc="http://schemas.openxmlformats.org/markup-compatibility/2006">
              <mc:Choice xmlns:v="urn:schemas-microsoft-com:vml" Requires="v">
                <p:oleObj spid="_x0000_s20516" name="Equation" r:id="rId7" imgW="1732598" imgH="276516" progId="Equation.DSMT4">
                  <p:embed/>
                </p:oleObj>
              </mc:Choice>
              <mc:Fallback>
                <p:oleObj name="Equation" r:id="rId7" imgW="1732598" imgH="276516" progId="Equation.DSMT4">
                  <p:embed/>
                  <p:pic>
                    <p:nvPicPr>
                      <p:cNvPr id="0" name=""/>
                      <p:cNvPicPr/>
                      <p:nvPr/>
                    </p:nvPicPr>
                    <p:blipFill>
                      <a:blip r:embed="rId8"/>
                      <a:stretch>
                        <a:fillRect/>
                      </a:stretch>
                    </p:blipFill>
                    <p:spPr>
                      <a:xfrm>
                        <a:off x="5079887" y="3899766"/>
                        <a:ext cx="3375106" cy="538285"/>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CA803380-882F-474B-9376-729202661CA6}"/>
              </a:ext>
            </a:extLst>
          </p:cNvPr>
          <p:cNvGrpSpPr/>
          <p:nvPr/>
        </p:nvGrpSpPr>
        <p:grpSpPr>
          <a:xfrm>
            <a:off x="1439971" y="4438051"/>
            <a:ext cx="5322074" cy="775874"/>
            <a:chOff x="1439971" y="4438051"/>
            <a:chExt cx="5322074" cy="775874"/>
          </a:xfrm>
        </p:grpSpPr>
        <p:sp>
          <p:nvSpPr>
            <p:cNvPr id="13" name="Rectangle 12">
              <a:extLst>
                <a:ext uri="{FF2B5EF4-FFF2-40B4-BE49-F238E27FC236}">
                  <a16:creationId xmlns:a16="http://schemas.microsoft.com/office/drawing/2014/main" id="{8E48E91A-79DF-48ED-B2DF-1CA03ABB1D56}"/>
                </a:ext>
              </a:extLst>
            </p:cNvPr>
            <p:cNvSpPr/>
            <p:nvPr/>
          </p:nvSpPr>
          <p:spPr>
            <a:xfrm>
              <a:off x="1439971" y="4574549"/>
              <a:ext cx="2066784" cy="461665"/>
            </a:xfrm>
            <a:prstGeom prst="rect">
              <a:avLst/>
            </a:prstGeom>
          </p:spPr>
          <p:txBody>
            <a:bodyPr wrap="none">
              <a:spAutoFit/>
            </a:bodyPr>
            <a:lstStyle/>
            <a:p>
              <a:r>
                <a:rPr lang="vi-VN" sz="2400"/>
                <a:t>b) Ta tính được</a:t>
              </a:r>
              <a:endParaRPr lang="en-US" sz="2400"/>
            </a:p>
          </p:txBody>
        </p:sp>
        <p:graphicFrame>
          <p:nvGraphicFramePr>
            <p:cNvPr id="14" name="Object 13">
              <a:extLst>
                <a:ext uri="{FF2B5EF4-FFF2-40B4-BE49-F238E27FC236}">
                  <a16:creationId xmlns:a16="http://schemas.microsoft.com/office/drawing/2014/main" id="{5C9BAC1E-175B-448E-AB5E-EA28F97CC1A9}"/>
                </a:ext>
              </a:extLst>
            </p:cNvPr>
            <p:cNvGraphicFramePr>
              <a:graphicFrameLocks noChangeAspect="1"/>
            </p:cNvGraphicFramePr>
            <p:nvPr>
              <p:extLst>
                <p:ext uri="{D42A27DB-BD31-4B8C-83A1-F6EECF244321}">
                  <p14:modId xmlns:p14="http://schemas.microsoft.com/office/powerpoint/2010/main" val="2824155074"/>
                </p:ext>
              </p:extLst>
            </p:nvPr>
          </p:nvGraphicFramePr>
          <p:xfrm>
            <a:off x="3433961" y="4438051"/>
            <a:ext cx="3328084" cy="775874"/>
          </p:xfrm>
          <a:graphic>
            <a:graphicData uri="http://schemas.openxmlformats.org/presentationml/2006/ole">
              <mc:AlternateContent xmlns:mc="http://schemas.openxmlformats.org/markup-compatibility/2006">
                <mc:Choice xmlns:v="urn:schemas-microsoft-com:vml" Requires="v">
                  <p:oleObj spid="_x0000_s20517" name="Equation" r:id="rId9" imgW="1551961" imgH="362319" progId="Equation.DSMT4">
                    <p:embed/>
                  </p:oleObj>
                </mc:Choice>
                <mc:Fallback>
                  <p:oleObj name="Equation" r:id="rId9" imgW="1551961" imgH="362319" progId="Equation.DSMT4">
                    <p:embed/>
                    <p:pic>
                      <p:nvPicPr>
                        <p:cNvPr id="0" name=""/>
                        <p:cNvPicPr/>
                        <p:nvPr/>
                      </p:nvPicPr>
                      <p:blipFill>
                        <a:blip r:embed="rId10"/>
                        <a:stretch>
                          <a:fillRect/>
                        </a:stretch>
                      </p:blipFill>
                      <p:spPr>
                        <a:xfrm>
                          <a:off x="3433961" y="4438051"/>
                          <a:ext cx="3328084" cy="775874"/>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E6A2C254-125D-4E98-AF65-A72C7EAC6893}"/>
              </a:ext>
            </a:extLst>
          </p:cNvPr>
          <p:cNvGrpSpPr/>
          <p:nvPr/>
        </p:nvGrpSpPr>
        <p:grpSpPr>
          <a:xfrm>
            <a:off x="1439971" y="5271078"/>
            <a:ext cx="4181951" cy="890954"/>
            <a:chOff x="1439971" y="5271078"/>
            <a:chExt cx="4181951" cy="890954"/>
          </a:xfrm>
        </p:grpSpPr>
        <p:sp>
          <p:nvSpPr>
            <p:cNvPr id="15" name="Rectangle 14">
              <a:extLst>
                <a:ext uri="{FF2B5EF4-FFF2-40B4-BE49-F238E27FC236}">
                  <a16:creationId xmlns:a16="http://schemas.microsoft.com/office/drawing/2014/main" id="{9C2BBCD6-95A4-48F1-9F7B-7459FE07EEBE}"/>
                </a:ext>
              </a:extLst>
            </p:cNvPr>
            <p:cNvSpPr/>
            <p:nvPr/>
          </p:nvSpPr>
          <p:spPr>
            <a:xfrm>
              <a:off x="1439971" y="5444509"/>
              <a:ext cx="1241237" cy="461665"/>
            </a:xfrm>
            <a:prstGeom prst="rect">
              <a:avLst/>
            </a:prstGeom>
          </p:spPr>
          <p:txBody>
            <a:bodyPr wrap="none">
              <a:spAutoFit/>
            </a:bodyPr>
            <a:lstStyle/>
            <a:p>
              <a:r>
                <a:rPr lang="en-US" sz="2400"/>
                <a:t>c) Ta có </a:t>
              </a:r>
            </a:p>
          </p:txBody>
        </p:sp>
        <p:graphicFrame>
          <p:nvGraphicFramePr>
            <p:cNvPr id="16" name="Object 15">
              <a:extLst>
                <a:ext uri="{FF2B5EF4-FFF2-40B4-BE49-F238E27FC236}">
                  <a16:creationId xmlns:a16="http://schemas.microsoft.com/office/drawing/2014/main" id="{7C912BF9-12AD-48F7-A6C2-96D2E8B6E2AC}"/>
                </a:ext>
              </a:extLst>
            </p:cNvPr>
            <p:cNvGraphicFramePr>
              <a:graphicFrameLocks noChangeAspect="1"/>
            </p:cNvGraphicFramePr>
            <p:nvPr>
              <p:extLst>
                <p:ext uri="{D42A27DB-BD31-4B8C-83A1-F6EECF244321}">
                  <p14:modId xmlns:p14="http://schemas.microsoft.com/office/powerpoint/2010/main" val="1301505058"/>
                </p:ext>
              </p:extLst>
            </p:nvPr>
          </p:nvGraphicFramePr>
          <p:xfrm>
            <a:off x="2596391" y="5271078"/>
            <a:ext cx="3025531" cy="890954"/>
          </p:xfrm>
          <a:graphic>
            <a:graphicData uri="http://schemas.openxmlformats.org/presentationml/2006/ole">
              <mc:AlternateContent xmlns:mc="http://schemas.openxmlformats.org/markup-compatibility/2006">
                <mc:Choice xmlns:v="urn:schemas-microsoft-com:vml" Requires="v">
                  <p:oleObj spid="_x0000_s20518" name="Equation" r:id="rId11" imgW="1551961" imgH="457855" progId="Equation.DSMT4">
                    <p:embed/>
                  </p:oleObj>
                </mc:Choice>
                <mc:Fallback>
                  <p:oleObj name="Equation" r:id="rId11" imgW="1551961" imgH="457855" progId="Equation.DSMT4">
                    <p:embed/>
                    <p:pic>
                      <p:nvPicPr>
                        <p:cNvPr id="0" name=""/>
                        <p:cNvPicPr/>
                        <p:nvPr/>
                      </p:nvPicPr>
                      <p:blipFill>
                        <a:blip r:embed="rId12"/>
                        <a:stretch>
                          <a:fillRect/>
                        </a:stretch>
                      </p:blipFill>
                      <p:spPr>
                        <a:xfrm>
                          <a:off x="2596391" y="5271078"/>
                          <a:ext cx="3025531" cy="890954"/>
                        </a:xfrm>
                        <a:prstGeom prst="rect">
                          <a:avLst/>
                        </a:prstGeom>
                      </p:spPr>
                    </p:pic>
                  </p:oleObj>
                </mc:Fallback>
              </mc:AlternateContent>
            </a:graphicData>
          </a:graphic>
        </p:graphicFrame>
      </p:grpSp>
      <p:grpSp>
        <p:nvGrpSpPr>
          <p:cNvPr id="21" name="Group 20">
            <a:extLst>
              <a:ext uri="{FF2B5EF4-FFF2-40B4-BE49-F238E27FC236}">
                <a16:creationId xmlns:a16="http://schemas.microsoft.com/office/drawing/2014/main" id="{FFFE2B99-533F-44C2-8447-7A99C08DA806}"/>
              </a:ext>
            </a:extLst>
          </p:cNvPr>
          <p:cNvGrpSpPr/>
          <p:nvPr/>
        </p:nvGrpSpPr>
        <p:grpSpPr>
          <a:xfrm>
            <a:off x="5545317" y="5270362"/>
            <a:ext cx="4547577" cy="809958"/>
            <a:chOff x="5545317" y="5270362"/>
            <a:chExt cx="4547577" cy="809958"/>
          </a:xfrm>
        </p:grpSpPr>
        <p:graphicFrame>
          <p:nvGraphicFramePr>
            <p:cNvPr id="17" name="Object 16">
              <a:extLst>
                <a:ext uri="{FF2B5EF4-FFF2-40B4-BE49-F238E27FC236}">
                  <a16:creationId xmlns:a16="http://schemas.microsoft.com/office/drawing/2014/main" id="{2C6CDD02-457C-4EF2-B73B-5C2539B3179E}"/>
                </a:ext>
              </a:extLst>
            </p:cNvPr>
            <p:cNvGraphicFramePr>
              <a:graphicFrameLocks noChangeAspect="1"/>
            </p:cNvGraphicFramePr>
            <p:nvPr>
              <p:extLst>
                <p:ext uri="{D42A27DB-BD31-4B8C-83A1-F6EECF244321}">
                  <p14:modId xmlns:p14="http://schemas.microsoft.com/office/powerpoint/2010/main" val="3950038623"/>
                </p:ext>
              </p:extLst>
            </p:nvPr>
          </p:nvGraphicFramePr>
          <p:xfrm>
            <a:off x="6684322" y="5270362"/>
            <a:ext cx="3408572" cy="809958"/>
          </p:xfrm>
          <a:graphic>
            <a:graphicData uri="http://schemas.openxmlformats.org/presentationml/2006/ole">
              <mc:AlternateContent xmlns:mc="http://schemas.openxmlformats.org/markup-compatibility/2006">
                <mc:Choice xmlns:v="urn:schemas-microsoft-com:vml" Requires="v">
                  <p:oleObj spid="_x0000_s20519" name="Equation" r:id="rId13" imgW="1923309" imgH="457855" progId="Equation.DSMT4">
                    <p:embed/>
                  </p:oleObj>
                </mc:Choice>
                <mc:Fallback>
                  <p:oleObj name="Equation" r:id="rId13" imgW="1923309" imgH="457855" progId="Equation.DSMT4">
                    <p:embed/>
                    <p:pic>
                      <p:nvPicPr>
                        <p:cNvPr id="0" name=""/>
                        <p:cNvPicPr/>
                        <p:nvPr/>
                      </p:nvPicPr>
                      <p:blipFill>
                        <a:blip r:embed="rId14"/>
                        <a:stretch>
                          <a:fillRect/>
                        </a:stretch>
                      </p:blipFill>
                      <p:spPr>
                        <a:xfrm>
                          <a:off x="6684322" y="5270362"/>
                          <a:ext cx="3408572" cy="80995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28B728BE-B13F-477C-AF15-FA32E43D5E64}"/>
                </a:ext>
              </a:extLst>
            </p:cNvPr>
            <p:cNvSpPr/>
            <p:nvPr/>
          </p:nvSpPr>
          <p:spPr>
            <a:xfrm>
              <a:off x="5545317" y="5388071"/>
              <a:ext cx="1261884" cy="461665"/>
            </a:xfrm>
            <a:prstGeom prst="rect">
              <a:avLst/>
            </a:prstGeom>
          </p:spPr>
          <p:txBody>
            <a:bodyPr wrap="none">
              <a:spAutoFit/>
            </a:bodyPr>
            <a:lstStyle/>
            <a:p>
              <a:r>
                <a:rPr lang="en-US" sz="2400"/>
                <a:t>. Khi đó</a:t>
              </a:r>
              <a:r>
                <a:rPr lang="vi-VN" sz="2400"/>
                <a:t> </a:t>
              </a:r>
              <a:endParaRPr lang="en-US" sz="2400"/>
            </a:p>
          </p:txBody>
        </p:sp>
      </p:grpSp>
      <p:pic>
        <p:nvPicPr>
          <p:cNvPr id="22" name="Picture 21">
            <a:extLst>
              <a:ext uri="{FF2B5EF4-FFF2-40B4-BE49-F238E27FC236}">
                <a16:creationId xmlns:a16="http://schemas.microsoft.com/office/drawing/2014/main" id="{AA68098E-1622-4D8F-BAC1-264BD613EC65}"/>
              </a:ext>
            </a:extLst>
          </p:cNvPr>
          <p:cNvPicPr>
            <a:picLocks noChangeAspect="1"/>
          </p:cNvPicPr>
          <p:nvPr/>
        </p:nvPicPr>
        <p:blipFill>
          <a:blip r:embed="rId15"/>
          <a:stretch>
            <a:fillRect/>
          </a:stretch>
        </p:blipFill>
        <p:spPr>
          <a:xfrm>
            <a:off x="6083814" y="2983672"/>
            <a:ext cx="1201016" cy="280440"/>
          </a:xfrm>
          <a:prstGeom prst="rect">
            <a:avLst/>
          </a:prstGeom>
        </p:spPr>
      </p:pic>
      <p:pic>
        <p:nvPicPr>
          <p:cNvPr id="24" name="Picture 23">
            <a:extLst>
              <a:ext uri="{FF2B5EF4-FFF2-40B4-BE49-F238E27FC236}">
                <a16:creationId xmlns:a16="http://schemas.microsoft.com/office/drawing/2014/main" id="{F2F92601-86FE-4939-B43B-812781A0A67F}"/>
              </a:ext>
            </a:extLst>
          </p:cNvPr>
          <p:cNvPicPr>
            <a:picLocks noChangeAspect="1"/>
          </p:cNvPicPr>
          <p:nvPr/>
        </p:nvPicPr>
        <p:blipFill>
          <a:blip r:embed="rId16"/>
          <a:stretch>
            <a:fillRect/>
          </a:stretch>
        </p:blipFill>
        <p:spPr>
          <a:xfrm>
            <a:off x="10752029" y="5865047"/>
            <a:ext cx="1591194" cy="1231499"/>
          </a:xfrm>
          <a:prstGeom prst="rect">
            <a:avLst/>
          </a:prstGeom>
        </p:spPr>
      </p:pic>
    </p:spTree>
    <p:extLst>
      <p:ext uri="{BB962C8B-B14F-4D97-AF65-F5344CB8AC3E}">
        <p14:creationId xmlns:p14="http://schemas.microsoft.com/office/powerpoint/2010/main" val="441728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485421" y="-1254"/>
            <a:ext cx="10555111" cy="56303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219170" eaLnBrk="1" hangingPunct="1">
              <a:defRPr/>
            </a:pPr>
            <a:r>
              <a:rPr lang="en-US" sz="2000" b="1">
                <a:solidFill>
                  <a:srgbClr val="FFFFFF"/>
                </a:solidFill>
                <a:effectLst>
                  <a:outerShdw blurRad="38100" dist="38100" dir="2700000" algn="tl">
                    <a:srgbClr val="000000"/>
                  </a:outerShdw>
                </a:effectLst>
                <a:latin typeface="Arial" pitchFamily="34" charset="0"/>
                <a:cs typeface="Arial" pitchFamily="34" charset="0"/>
              </a:rPr>
              <a:t>I . V</a:t>
            </a:r>
            <a:r>
              <a:rPr lang="vi-VN" sz="2000" b="1">
                <a:solidFill>
                  <a:srgbClr val="FFFFFF"/>
                </a:solidFill>
                <a:effectLst>
                  <a:outerShdw blurRad="38100" dist="38100" dir="2700000" algn="tl">
                    <a:srgbClr val="000000"/>
                  </a:outerShdw>
                </a:effectLst>
                <a:latin typeface="Arial" pitchFamily="34" charset="0"/>
                <a:cs typeface="Arial" pitchFamily="34" charset="0"/>
              </a:rPr>
              <a:t>ECTƠ PHÁP TUYẾN</a:t>
            </a:r>
            <a:r>
              <a:rPr lang="en-US" sz="2000" b="1">
                <a:solidFill>
                  <a:srgbClr val="FFFFFF"/>
                </a:solidFill>
                <a:effectLst>
                  <a:outerShdw blurRad="38100" dist="38100" dir="2700000" algn="tl">
                    <a:srgbClr val="000000"/>
                  </a:outerShdw>
                </a:effectLst>
                <a:latin typeface="Arial" pitchFamily="34" charset="0"/>
                <a:cs typeface="Arial" pitchFamily="34" charset="0"/>
              </a:rPr>
              <a:t> VÀ CẶP VECT</a:t>
            </a:r>
            <a:r>
              <a:rPr lang="vi-VN" sz="2000" b="1">
                <a:solidFill>
                  <a:srgbClr val="FFFFFF"/>
                </a:solidFill>
                <a:effectLst>
                  <a:outerShdw blurRad="38100" dist="38100" dir="2700000" algn="tl">
                    <a:srgbClr val="000000"/>
                  </a:outerShdw>
                </a:effectLst>
                <a:latin typeface="Arial" pitchFamily="34" charset="0"/>
                <a:cs typeface="Arial" pitchFamily="34" charset="0"/>
              </a:rPr>
              <a:t>Ơ</a:t>
            </a:r>
            <a:r>
              <a:rPr lang="en-US" sz="2000" b="1">
                <a:solidFill>
                  <a:srgbClr val="FFFFFF"/>
                </a:solidFill>
                <a:effectLst>
                  <a:outerShdw blurRad="38100" dist="38100" dir="2700000" algn="tl">
                    <a:srgbClr val="000000"/>
                  </a:outerShdw>
                </a:effectLst>
                <a:latin typeface="Arial" pitchFamily="34" charset="0"/>
                <a:cs typeface="Arial" pitchFamily="34" charset="0"/>
              </a:rPr>
              <a:t> CHỈ PH</a:t>
            </a:r>
            <a:r>
              <a:rPr lang="vi-VN" sz="2000" b="1">
                <a:solidFill>
                  <a:srgbClr val="FFFFFF"/>
                </a:solidFill>
                <a:effectLst>
                  <a:outerShdw blurRad="38100" dist="38100" dir="2700000" algn="tl">
                    <a:srgbClr val="000000"/>
                  </a:outerShdw>
                </a:effectLst>
                <a:latin typeface="Arial" pitchFamily="34" charset="0"/>
                <a:cs typeface="Arial" pitchFamily="34" charset="0"/>
              </a:rPr>
              <a:t>Ư</a:t>
            </a:r>
            <a:r>
              <a:rPr lang="en-US" sz="2000" b="1">
                <a:solidFill>
                  <a:srgbClr val="FFFFFF"/>
                </a:solidFill>
                <a:effectLst>
                  <a:outerShdw blurRad="38100" dist="38100" dir="2700000" algn="tl">
                    <a:srgbClr val="000000"/>
                  </a:outerShdw>
                </a:effectLst>
                <a:latin typeface="Arial" pitchFamily="34" charset="0"/>
                <a:cs typeface="Arial" pitchFamily="34" charset="0"/>
              </a:rPr>
              <a:t>ƠNG CỦA MẶT PHẲNG </a:t>
            </a:r>
            <a:endParaRPr lang="vi-VN" sz="20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12E62D36-69EC-42D7-8DEC-1CD7091AF516}"/>
              </a:ext>
            </a:extLst>
          </p:cNvPr>
          <p:cNvGrpSpPr/>
          <p:nvPr/>
        </p:nvGrpSpPr>
        <p:grpSpPr>
          <a:xfrm>
            <a:off x="649110" y="714927"/>
            <a:ext cx="11379200" cy="1224570"/>
            <a:chOff x="609600" y="841476"/>
            <a:chExt cx="11379200" cy="1224570"/>
          </a:xfrm>
        </p:grpSpPr>
        <p:sp>
          <p:nvSpPr>
            <p:cNvPr id="19" name="Rounded Rectangle 18"/>
            <p:cNvSpPr/>
            <p:nvPr/>
          </p:nvSpPr>
          <p:spPr>
            <a:xfrm>
              <a:off x="609600" y="865717"/>
              <a:ext cx="11379200" cy="1200329"/>
            </a:xfrm>
            <a:prstGeom prst="roundRect">
              <a:avLst>
                <a:gd name="adj" fmla="val 0"/>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6C17CCD-1199-4696-B330-A29A3FA9F77F}"/>
                    </a:ext>
                  </a:extLst>
                </p:cNvPr>
                <p:cNvSpPr/>
                <p:nvPr/>
              </p:nvSpPr>
              <p:spPr>
                <a:xfrm>
                  <a:off x="936978" y="841476"/>
                  <a:ext cx="10859911" cy="1200329"/>
                </a:xfrm>
                <a:prstGeom prst="rect">
                  <a:avLst/>
                </a:prstGeom>
              </p:spPr>
              <p:txBody>
                <a:bodyPr wrap="square">
                  <a:spAutoFit/>
                </a:bodyPr>
                <a:lstStyle/>
                <a:p>
                  <a:pPr marL="342900" indent="-342900">
                    <a:buFont typeface="Wingdings" panose="05000000000000000000" pitchFamily="2" charset="2"/>
                    <a:buChar char="v"/>
                  </a:pPr>
                  <a:r>
                    <a:rPr lang="vi-VN" sz="2400">
                      <a:latin typeface="+mj-lt"/>
                    </a:rPr>
                    <a:t>Trên mặt bàn phẳng, đặt một vật. Khi đó, mặt bàn tác động lên vật phản lực pháp tuyến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mj-lt"/>
                    </a:rPr>
                    <a:t>, giá của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mj-lt"/>
                    </a:rPr>
                    <a:t> vuông góc với mặt bàn. Nếu mặt bàn thuộc mặt phẳng nằm ngang thì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mj-lt"/>
                    </a:rPr>
                    <a:t> có phương gì? (H.5.1)</a:t>
                  </a:r>
                  <a:endParaRPr lang="en-US" sz="2400">
                    <a:latin typeface="+mj-lt"/>
                  </a:endParaRPr>
                </a:p>
              </p:txBody>
            </p:sp>
          </mc:Choice>
          <mc:Fallback xmlns="">
            <p:sp>
              <p:nvSpPr>
                <p:cNvPr id="2" name="Rectangle 1">
                  <a:extLst>
                    <a:ext uri="{FF2B5EF4-FFF2-40B4-BE49-F238E27FC236}">
                      <a16:creationId xmlns:a16="http://schemas.microsoft.com/office/drawing/2014/main" id="{06C17CCD-1199-4696-B330-A29A3FA9F77F}"/>
                    </a:ext>
                  </a:extLst>
                </p:cNvPr>
                <p:cNvSpPr>
                  <a:spLocks noRot="1" noChangeAspect="1" noMove="1" noResize="1" noEditPoints="1" noAdjustHandles="1" noChangeArrowheads="1" noChangeShapeType="1" noTextEdit="1"/>
                </p:cNvSpPr>
                <p:nvPr/>
              </p:nvSpPr>
              <p:spPr>
                <a:xfrm>
                  <a:off x="936978" y="841476"/>
                  <a:ext cx="10859911" cy="1200329"/>
                </a:xfrm>
                <a:prstGeom prst="rect">
                  <a:avLst/>
                </a:prstGeom>
                <a:blipFill>
                  <a:blip r:embed="rId3"/>
                  <a:stretch>
                    <a:fillRect l="-730" t="-4061" r="-786" b="-10660"/>
                  </a:stretch>
                </a:blipFill>
              </p:spPr>
              <p:txBody>
                <a:bodyPr/>
                <a:lstStyle/>
                <a:p>
                  <a:r>
                    <a:rPr lang="en-US">
                      <a:noFill/>
                    </a:rPr>
                    <a:t> </a:t>
                  </a:r>
                </a:p>
              </p:txBody>
            </p:sp>
          </mc:Fallback>
        </mc:AlternateContent>
      </p:grpSp>
      <p:pic>
        <p:nvPicPr>
          <p:cNvPr id="4" name="Picture 3">
            <a:extLst>
              <a:ext uri="{FF2B5EF4-FFF2-40B4-BE49-F238E27FC236}">
                <a16:creationId xmlns:a16="http://schemas.microsoft.com/office/drawing/2014/main" id="{0CAAA874-5755-4367-95BA-C615DC390178}"/>
              </a:ext>
            </a:extLst>
          </p:cNvPr>
          <p:cNvPicPr>
            <a:picLocks noChangeAspect="1"/>
          </p:cNvPicPr>
          <p:nvPr/>
        </p:nvPicPr>
        <p:blipFill>
          <a:blip r:embed="rId4"/>
          <a:stretch>
            <a:fillRect/>
          </a:stretch>
        </p:blipFill>
        <p:spPr>
          <a:xfrm>
            <a:off x="976488" y="2116886"/>
            <a:ext cx="2061249" cy="2366167"/>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3A4F470-525D-40A1-A956-5A30F874678E}"/>
                  </a:ext>
                </a:extLst>
              </p:cNvPr>
              <p:cNvSpPr/>
              <p:nvPr/>
            </p:nvSpPr>
            <p:spPr>
              <a:xfrm>
                <a:off x="3415377" y="2886479"/>
                <a:ext cx="7066358" cy="461665"/>
              </a:xfrm>
              <a:prstGeom prst="rect">
                <a:avLst/>
              </a:prstGeom>
            </p:spPr>
            <p:txBody>
              <a:bodyPr wrap="none">
                <a:spAutoFit/>
              </a:bodyPr>
              <a:lstStyle/>
              <a:p>
                <a:r>
                  <a:rPr lang="vi-VN" sz="2400">
                    <a:latin typeface="+mj-lt"/>
                  </a:rPr>
                  <a:t>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latin typeface="+mj-lt"/>
                  </a:rPr>
                  <a:t> </a:t>
                </a:r>
                <a:r>
                  <a:rPr lang="en-US" sz="2400">
                    <a:latin typeface="+mj-lt"/>
                  </a:rPr>
                  <a:t>c</a:t>
                </a:r>
                <a:r>
                  <a:rPr lang="vi-VN" sz="2400">
                    <a:latin typeface="+mj-lt"/>
                  </a:rPr>
                  <a:t>ó phương thẳng đứng, vuông góc với mặt bàn.</a:t>
                </a:r>
                <a:endParaRPr lang="en-US" sz="2400">
                  <a:latin typeface="+mj-lt"/>
                </a:endParaRPr>
              </a:p>
            </p:txBody>
          </p:sp>
        </mc:Choice>
        <mc:Fallback xmlns="">
          <p:sp>
            <p:nvSpPr>
              <p:cNvPr id="7" name="Rectangle 6">
                <a:extLst>
                  <a:ext uri="{FF2B5EF4-FFF2-40B4-BE49-F238E27FC236}">
                    <a16:creationId xmlns:a16="http://schemas.microsoft.com/office/drawing/2014/main" id="{63A4F470-525D-40A1-A956-5A30F874678E}"/>
                  </a:ext>
                </a:extLst>
              </p:cNvPr>
              <p:cNvSpPr>
                <a:spLocks noRot="1" noChangeAspect="1" noMove="1" noResize="1" noEditPoints="1" noAdjustHandles="1" noChangeArrowheads="1" noChangeShapeType="1" noTextEdit="1"/>
              </p:cNvSpPr>
              <p:nvPr/>
            </p:nvSpPr>
            <p:spPr>
              <a:xfrm>
                <a:off x="3415377" y="2886479"/>
                <a:ext cx="7066358" cy="461665"/>
              </a:xfrm>
              <a:prstGeom prst="rect">
                <a:avLst/>
              </a:prstGeom>
              <a:blipFill>
                <a:blip r:embed="rId5"/>
                <a:stretch>
                  <a:fillRect l="-1294" t="-12000" r="-345" b="-306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9D3011E-A40D-4BB9-BB00-47CCA4EBC397}"/>
              </a:ext>
            </a:extLst>
          </p:cNvPr>
          <p:cNvPicPr>
            <a:picLocks noChangeAspect="1"/>
          </p:cNvPicPr>
          <p:nvPr/>
        </p:nvPicPr>
        <p:blipFill rotWithShape="1">
          <a:blip r:embed="rId6"/>
          <a:srcRect t="12580"/>
          <a:stretch/>
        </p:blipFill>
        <p:spPr>
          <a:xfrm>
            <a:off x="8602135" y="3876855"/>
            <a:ext cx="3194754" cy="2957131"/>
          </a:xfrm>
          <a:prstGeom prst="rect">
            <a:avLst/>
          </a:prstGeom>
        </p:spPr>
      </p:pic>
      <p:pic>
        <p:nvPicPr>
          <p:cNvPr id="11" name="Picture 10">
            <a:extLst>
              <a:ext uri="{FF2B5EF4-FFF2-40B4-BE49-F238E27FC236}">
                <a16:creationId xmlns:a16="http://schemas.microsoft.com/office/drawing/2014/main" id="{A699BF49-D42F-4934-9CD5-4C223F04869C}"/>
              </a:ext>
            </a:extLst>
          </p:cNvPr>
          <p:cNvPicPr>
            <a:picLocks noChangeAspect="1"/>
          </p:cNvPicPr>
          <p:nvPr/>
        </p:nvPicPr>
        <p:blipFill>
          <a:blip r:embed="rId7"/>
          <a:stretch>
            <a:fillRect/>
          </a:stretch>
        </p:blipFill>
        <p:spPr>
          <a:xfrm>
            <a:off x="0" y="779472"/>
            <a:ext cx="1168212" cy="1119720"/>
          </a:xfrm>
          <a:prstGeom prst="rect">
            <a:avLst/>
          </a:prstGeom>
        </p:spPr>
      </p:pic>
      <p:grpSp>
        <p:nvGrpSpPr>
          <p:cNvPr id="13" name="Group 12">
            <a:extLst>
              <a:ext uri="{FF2B5EF4-FFF2-40B4-BE49-F238E27FC236}">
                <a16:creationId xmlns:a16="http://schemas.microsoft.com/office/drawing/2014/main" id="{6ED6D45C-D639-4946-98CA-8B684F4384CA}"/>
              </a:ext>
            </a:extLst>
          </p:cNvPr>
          <p:cNvGrpSpPr/>
          <p:nvPr/>
        </p:nvGrpSpPr>
        <p:grpSpPr>
          <a:xfrm>
            <a:off x="649110" y="5178273"/>
            <a:ext cx="7603068" cy="1143961"/>
            <a:chOff x="649110" y="5178273"/>
            <a:chExt cx="7603068" cy="1143961"/>
          </a:xfrm>
        </p:grpSpPr>
        <p:grpSp>
          <p:nvGrpSpPr>
            <p:cNvPr id="5" name="Group 4">
              <a:extLst>
                <a:ext uri="{FF2B5EF4-FFF2-40B4-BE49-F238E27FC236}">
                  <a16:creationId xmlns:a16="http://schemas.microsoft.com/office/drawing/2014/main" id="{D38C9149-A04D-49B7-B7EA-DB32F16EBF46}"/>
                </a:ext>
              </a:extLst>
            </p:cNvPr>
            <p:cNvGrpSpPr/>
            <p:nvPr/>
          </p:nvGrpSpPr>
          <p:grpSpPr>
            <a:xfrm>
              <a:off x="649110" y="5202514"/>
              <a:ext cx="7603068" cy="1119720"/>
              <a:chOff x="609599" y="5109632"/>
              <a:chExt cx="7603068" cy="965714"/>
            </a:xfrm>
          </p:grpSpPr>
          <p:sp>
            <p:nvSpPr>
              <p:cNvPr id="17" name="Rounded Rectangle 16"/>
              <p:cNvSpPr/>
              <p:nvPr/>
            </p:nvSpPr>
            <p:spPr>
              <a:xfrm>
                <a:off x="609599" y="5109632"/>
                <a:ext cx="7603068" cy="965714"/>
              </a:xfrm>
              <a:prstGeom prst="roundRect">
                <a:avLst>
                  <a:gd name="adj" fmla="val 705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46BB52-A044-4375-A51E-0CFC0D227DA5}"/>
                      </a:ext>
                    </a:extLst>
                  </p:cNvPr>
                  <p:cNvSpPr txBox="1"/>
                  <p:nvPr/>
                </p:nvSpPr>
                <p:spPr>
                  <a:xfrm>
                    <a:off x="976489" y="5147372"/>
                    <a:ext cx="7066359" cy="757403"/>
                  </a:xfrm>
                  <a:prstGeom prst="rect">
                    <a:avLst/>
                  </a:prstGeom>
                  <a:noFill/>
                </p:spPr>
                <p:txBody>
                  <a:bodyPr wrap="square" rtlCol="0">
                    <a:spAutoFit/>
                  </a:bodyPr>
                  <a:lstStyle/>
                  <a:p>
                    <a:pPr marL="342900" indent="-342900" defTabSz="1219170">
                      <a:buFont typeface="Wingdings" panose="05000000000000000000" pitchFamily="2" charset="2"/>
                      <a:buChar char="v"/>
                    </a:pPr>
                    <a:r>
                      <a:rPr lang="vi-VN" sz="2400">
                        <a:solidFill>
                          <a:prstClr val="black"/>
                        </a:solidFill>
                        <a:latin typeface="Times New Roman" pitchFamily="18" charset="0"/>
                        <a:cs typeface="Times New Roman" pitchFamily="18" charset="0"/>
                      </a:rPr>
                      <a:t>Vectơ</a:t>
                    </a:r>
                    <a:r>
                      <a:rPr lang="en-US" sz="2400">
                        <a:solidFill>
                          <a:prstClr val="black"/>
                        </a:solidFill>
                        <a:latin typeface="Times New Roman" pitchFamily="18" charset="0"/>
                        <a:cs typeface="Times New Roman" pitchFamily="18" charset="0"/>
                      </a:rPr>
                      <a:t> </a:t>
                    </a:r>
                    <a14:m>
                      <m:oMath xmlns:m="http://schemas.openxmlformats.org/officeDocument/2006/math">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a:cs typeface="Times New Roman" pitchFamily="18" charset="0"/>
                              </a:rPr>
                              <m:t>𝑛</m:t>
                            </m:r>
                          </m:e>
                        </m:acc>
                        <m:r>
                          <a:rPr lang="en-US" sz="2400">
                            <a:solidFill>
                              <a:srgbClr val="FF0000"/>
                            </a:solidFill>
                            <a:latin typeface="Cambria Math" panose="02040503050406030204" pitchFamily="18" charset="0"/>
                            <a:ea typeface="Cambria Math" panose="02040503050406030204" pitchFamily="18" charset="0"/>
                            <a:cs typeface="Times New Roman" pitchFamily="18" charset="0"/>
                          </a:rPr>
                          <m:t>≠</m:t>
                        </m:r>
                        <m:acc>
                          <m:accPr>
                            <m:chr m:val="⃗"/>
                            <m:ctrlPr>
                              <a:rPr lang="en-US" sz="2400" i="1" smtClean="0">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a:cs typeface="Times New Roman" pitchFamily="18" charset="0"/>
                              </a:rPr>
                              <m:t>0</m:t>
                            </m:r>
                          </m:e>
                        </m:acc>
                      </m:oMath>
                    </a14:m>
                    <a:r>
                      <a:rPr lang="en-US" sz="2400">
                        <a:solidFill>
                          <a:srgbClr val="FF0000"/>
                        </a:solidFill>
                        <a:latin typeface="Times New Roman" pitchFamily="18" charset="0"/>
                        <a:cs typeface="Times New Roman" pitchFamily="18" charset="0"/>
                      </a:rPr>
                      <a:t> </a:t>
                    </a:r>
                    <a:r>
                      <a:rPr lang="en-US" sz="2400">
                        <a:solidFill>
                          <a:prstClr val="black"/>
                        </a:solidFill>
                        <a:latin typeface="Times New Roman" pitchFamily="18" charset="0"/>
                        <a:cs typeface="Times New Roman" pitchFamily="18" charset="0"/>
                      </a:rPr>
                      <a:t>được gọi là </a:t>
                    </a:r>
                    <a:r>
                      <a:rPr lang="en-US" sz="2400">
                        <a:solidFill>
                          <a:srgbClr val="FF0000"/>
                        </a:solidFill>
                        <a:latin typeface="Times New Roman" pitchFamily="18" charset="0"/>
                        <a:cs typeface="Times New Roman" pitchFamily="18" charset="0"/>
                      </a:rPr>
                      <a:t>v</a:t>
                    </a:r>
                    <a:r>
                      <a:rPr lang="vi-VN" sz="2400">
                        <a:solidFill>
                          <a:srgbClr val="FF0000"/>
                        </a:solidFill>
                        <a:latin typeface="Times New Roman" pitchFamily="18" charset="0"/>
                        <a:cs typeface="Times New Roman" pitchFamily="18" charset="0"/>
                      </a:rPr>
                      <a:t>ectơ pháp tuyến</a:t>
                    </a:r>
                    <a:r>
                      <a:rPr lang="en-US" sz="2400">
                        <a:solidFill>
                          <a:srgbClr val="FF0000"/>
                        </a:solidFill>
                        <a:latin typeface="Times New Roman" pitchFamily="18" charset="0"/>
                        <a:cs typeface="Times New Roman" pitchFamily="18" charset="0"/>
                      </a:rPr>
                      <a:t> </a:t>
                    </a:r>
                    <a:r>
                      <a:rPr lang="en-US" sz="2400">
                        <a:solidFill>
                          <a:prstClr val="black"/>
                        </a:solidFill>
                        <a:latin typeface="Times New Roman" pitchFamily="18" charset="0"/>
                        <a:cs typeface="Times New Roman" pitchFamily="18" charset="0"/>
                      </a:rPr>
                      <a:t>của mặt phẳng (𝛼) </a:t>
                    </a:r>
                    <a:r>
                      <a:rPr lang="vi-VN" sz="2400">
                        <a:solidFill>
                          <a:prstClr val="black"/>
                        </a:solidFill>
                        <a:latin typeface="Times New Roman" pitchFamily="18" charset="0"/>
                        <a:cs typeface="Times New Roman" pitchFamily="18" charset="0"/>
                      </a:rPr>
                      <a:t>nếu</a:t>
                    </a:r>
                    <a:r>
                      <a:rPr lang="en-US" sz="2400">
                        <a:solidFill>
                          <a:prstClr val="black"/>
                        </a:solidFill>
                        <a:latin typeface="Times New Roman" pitchFamily="18" charset="0"/>
                        <a:cs typeface="Times New Roman" pitchFamily="18" charset="0"/>
                      </a:rPr>
                      <a:t> giá</a:t>
                    </a:r>
                    <a:r>
                      <a:rPr lang="vi-VN" sz="2400">
                        <a:solidFill>
                          <a:prstClr val="black"/>
                        </a:solidFill>
                        <a:latin typeface="Times New Roman" pitchFamily="18" charset="0"/>
                        <a:cs typeface="Times New Roman" pitchFamily="18" charset="0"/>
                      </a:rPr>
                      <a:t> của</a:t>
                    </a:r>
                    <a:r>
                      <a:rPr lang="en-US" sz="2400">
                        <a:solidFill>
                          <a:prstClr val="black"/>
                        </a:solidFill>
                        <a:latin typeface="Times New Roman" pitchFamily="18" charset="0"/>
                        <a:cs typeface="Times New Roman" pitchFamily="18" charset="0"/>
                      </a:rPr>
                      <a:t> </a:t>
                    </a:r>
                    <a14:m>
                      <m:oMath xmlns:m="http://schemas.openxmlformats.org/officeDocument/2006/math">
                        <m:acc>
                          <m:accPr>
                            <m:chr m:val="⃗"/>
                            <m:ctrlPr>
                              <a:rPr lang="en-US" sz="2400" i="1">
                                <a:solidFill>
                                  <a:prstClr val="black"/>
                                </a:solidFill>
                                <a:latin typeface="Cambria Math" panose="02040503050406030204" pitchFamily="18" charset="0"/>
                                <a:cs typeface="Times New Roman" pitchFamily="18" charset="0"/>
                              </a:rPr>
                            </m:ctrlPr>
                          </m:accPr>
                          <m:e>
                            <m:r>
                              <a:rPr lang="en-US" sz="2400" i="1">
                                <a:solidFill>
                                  <a:prstClr val="black"/>
                                </a:solidFill>
                                <a:latin typeface="Cambria Math"/>
                                <a:cs typeface="Times New Roman" pitchFamily="18" charset="0"/>
                              </a:rPr>
                              <m:t>𝑛</m:t>
                            </m:r>
                          </m:e>
                        </m:acc>
                      </m:oMath>
                    </a14:m>
                    <a:r>
                      <a:rPr lang="vi-VN" sz="2400">
                        <a:solidFill>
                          <a:prstClr val="black"/>
                        </a:solidFill>
                        <a:latin typeface="Times New Roman" pitchFamily="18" charset="0"/>
                        <a:cs typeface="Times New Roman" pitchFamily="18" charset="0"/>
                      </a:rPr>
                      <a:t> </a:t>
                    </a:r>
                    <a:r>
                      <a:rPr lang="en-US" sz="2400">
                        <a:solidFill>
                          <a:prstClr val="black"/>
                        </a:solidFill>
                        <a:latin typeface="Times New Roman" pitchFamily="18" charset="0"/>
                        <a:cs typeface="Times New Roman" pitchFamily="18" charset="0"/>
                      </a:rPr>
                      <a:t>vuông góc với (𝛼</a:t>
                    </a:r>
                    <a:r>
                      <a:rPr lang="vi-VN" sz="2400">
                        <a:solidFill>
                          <a:prstClr val="black"/>
                        </a:solidFill>
                        <a:latin typeface="Times New Roman" pitchFamily="18" charset="0"/>
                        <a:cs typeface="Times New Roman" pitchFamily="18" charset="0"/>
                      </a:rPr>
                      <a:t>)</a:t>
                    </a:r>
                    <a:r>
                      <a:rPr lang="en-US" sz="2400">
                        <a:solidFill>
                          <a:prstClr val="black"/>
                        </a:solidFill>
                        <a:latin typeface="Times New Roman" pitchFamily="18" charset="0"/>
                        <a:cs typeface="Times New Roman" pitchFamily="18" charset="0"/>
                      </a:rPr>
                      <a:t>.</a:t>
                    </a:r>
                    <a:r>
                      <a:rPr lang="vi-VN" sz="2400"/>
                      <a:t> </a:t>
                    </a:r>
                    <a:r>
                      <a:rPr lang="vi-VN" sz="2400">
                        <a:latin typeface="+mj-lt"/>
                      </a:rPr>
                      <a:t>(H.5.2)</a:t>
                    </a:r>
                    <a:endParaRPr lang="vi-VN" sz="2400">
                      <a:solidFill>
                        <a:prstClr val="black"/>
                      </a:solidFill>
                      <a:latin typeface="+mj-lt"/>
                      <a:cs typeface="Times New Roman" pitchFamily="18" charset="0"/>
                    </a:endParaRPr>
                  </a:p>
                </p:txBody>
              </p:sp>
            </mc:Choice>
            <mc:Fallback xmlns="">
              <p:sp>
                <p:nvSpPr>
                  <p:cNvPr id="10" name="TextBox 9">
                    <a:extLst>
                      <a:ext uri="{FF2B5EF4-FFF2-40B4-BE49-F238E27FC236}">
                        <a16:creationId xmlns:a16="http://schemas.microsoft.com/office/drawing/2014/main" id="{C246BB52-A044-4375-A51E-0CFC0D227DA5}"/>
                      </a:ext>
                    </a:extLst>
                  </p:cNvPr>
                  <p:cNvSpPr txBox="1">
                    <a:spLocks noRot="1" noChangeAspect="1" noMove="1" noResize="1" noEditPoints="1" noAdjustHandles="1" noChangeArrowheads="1" noChangeShapeType="1" noTextEdit="1"/>
                  </p:cNvSpPr>
                  <p:nvPr/>
                </p:nvSpPr>
                <p:spPr>
                  <a:xfrm>
                    <a:off x="976489" y="5147372"/>
                    <a:ext cx="7066359" cy="757403"/>
                  </a:xfrm>
                  <a:prstGeom prst="rect">
                    <a:avLst/>
                  </a:prstGeom>
                  <a:blipFill>
                    <a:blip r:embed="rId8"/>
                    <a:stretch>
                      <a:fillRect l="-1208" b="-15278"/>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309C07D5-8BA0-4A6A-90E9-79DFB6D1EC41}"/>
                </a:ext>
              </a:extLst>
            </p:cNvPr>
            <p:cNvPicPr>
              <a:picLocks noChangeAspect="1"/>
            </p:cNvPicPr>
            <p:nvPr/>
          </p:nvPicPr>
          <p:blipFill>
            <a:blip r:embed="rId9"/>
            <a:stretch>
              <a:fillRect/>
            </a:stretch>
          </p:blipFill>
          <p:spPr>
            <a:xfrm>
              <a:off x="649110" y="5178273"/>
              <a:ext cx="7603068" cy="1143961"/>
            </a:xfrm>
            <a:prstGeom prst="rect">
              <a:avLst/>
            </a:prstGeom>
          </p:spPr>
        </p:pic>
      </p:grpSp>
    </p:spTree>
    <p:extLst>
      <p:ext uri="{BB962C8B-B14F-4D97-AF65-F5344CB8AC3E}">
        <p14:creationId xmlns:p14="http://schemas.microsoft.com/office/powerpoint/2010/main" val="2798617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C6FA949-E3F3-4D63-9998-07B0F2A3ABD0}"/>
              </a:ext>
            </a:extLst>
          </p:cNvPr>
          <p:cNvGrpSpPr/>
          <p:nvPr/>
        </p:nvGrpSpPr>
        <p:grpSpPr>
          <a:xfrm>
            <a:off x="716844" y="352781"/>
            <a:ext cx="11012312" cy="1859841"/>
            <a:chOff x="716844" y="104426"/>
            <a:chExt cx="11012312" cy="1859841"/>
          </a:xfrm>
        </p:grpSpPr>
        <p:grpSp>
          <p:nvGrpSpPr>
            <p:cNvPr id="5" name="Group 4">
              <a:extLst>
                <a:ext uri="{FF2B5EF4-FFF2-40B4-BE49-F238E27FC236}">
                  <a16:creationId xmlns:a16="http://schemas.microsoft.com/office/drawing/2014/main" id="{889C9772-F80B-4F5B-B636-975A666CFE92}"/>
                </a:ext>
              </a:extLst>
            </p:cNvPr>
            <p:cNvGrpSpPr/>
            <p:nvPr/>
          </p:nvGrpSpPr>
          <p:grpSpPr>
            <a:xfrm>
              <a:off x="716844" y="104426"/>
              <a:ext cx="11012312" cy="1859841"/>
              <a:chOff x="1411109" y="3634092"/>
              <a:chExt cx="6555741" cy="2806705"/>
            </a:xfrm>
          </p:grpSpPr>
          <p:sp>
            <p:nvSpPr>
              <p:cNvPr id="10" name="Rounded Rectangle 16">
                <a:extLst>
                  <a:ext uri="{FF2B5EF4-FFF2-40B4-BE49-F238E27FC236}">
                    <a16:creationId xmlns:a16="http://schemas.microsoft.com/office/drawing/2014/main" id="{F612BCF0-EDE0-4A46-BD0A-53AD30FAE06F}"/>
                  </a:ext>
                </a:extLst>
              </p:cNvPr>
              <p:cNvSpPr/>
              <p:nvPr/>
            </p:nvSpPr>
            <p:spPr>
              <a:xfrm>
                <a:off x="1411109" y="3634092"/>
                <a:ext cx="6555741" cy="280442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Rectangle: Rounded Corners 10">
                <a:extLst>
                  <a:ext uri="{FF2B5EF4-FFF2-40B4-BE49-F238E27FC236}">
                    <a16:creationId xmlns:a16="http://schemas.microsoft.com/office/drawing/2014/main" id="{03102F0A-C654-4F5F-A6E0-CEFEFE1D0A46}"/>
                  </a:ext>
                </a:extLst>
              </p:cNvPr>
              <p:cNvSpPr/>
              <p:nvPr/>
            </p:nvSpPr>
            <p:spPr>
              <a:xfrm>
                <a:off x="1411109" y="3636371"/>
                <a:ext cx="6555741" cy="2804426"/>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FA4EC63A-C709-4DE5-9E9A-0416B9CFFDC0}"/>
                </a:ext>
              </a:extLst>
            </p:cNvPr>
            <p:cNvSpPr/>
            <p:nvPr/>
          </p:nvSpPr>
          <p:spPr>
            <a:xfrm>
              <a:off x="1140176" y="125568"/>
              <a:ext cx="10464801" cy="830997"/>
            </a:xfrm>
            <a:prstGeom prst="rect">
              <a:avLst/>
            </a:prstGeom>
          </p:spPr>
          <p:txBody>
            <a:bodyPr wrap="square">
              <a:spAutoFit/>
            </a:bodyPr>
            <a:lstStyle/>
            <a:p>
              <a:pPr marL="342900" indent="-342900">
                <a:buFont typeface="Wingdings" panose="05000000000000000000" pitchFamily="2" charset="2"/>
                <a:buChar char="v"/>
              </a:pPr>
              <a:r>
                <a:rPr lang="en-US" sz="2400" b="1"/>
                <a:t>Trong không gian </a:t>
              </a:r>
              <a:r>
                <a:rPr lang="en-US" sz="2400"/>
                <a:t>O</a:t>
              </a:r>
              <a:r>
                <a:rPr lang="en-US" sz="2400" i="1"/>
                <a:t>xyz</a:t>
              </a:r>
              <a:r>
                <a:rPr lang="en-US" sz="2400"/>
                <a:t>, </a:t>
              </a:r>
              <a:r>
                <a:rPr lang="en-US" sz="2400" b="1"/>
                <a:t>khoảng cách từ điểm </a:t>
              </a:r>
              <a:r>
                <a:rPr lang="vi-VN" sz="2400" i="1">
                  <a:latin typeface="Times New Roman" panose="02020603050405020304" pitchFamily="18" charset="0"/>
                  <a:cs typeface="Times New Roman" panose="02020603050405020304" pitchFamily="18" charset="0"/>
                </a:rPr>
                <a:t>M</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y</a:t>
              </a:r>
              <a:r>
                <a:rPr lang="en-US" sz="2400" baseline="-25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z</a:t>
              </a:r>
              <a:r>
                <a:rPr lang="en-US" sz="2400" baseline="-25000">
                  <a:latin typeface="Times New Roman" panose="02020603050405020304" pitchFamily="18" charset="0"/>
                  <a:cs typeface="Times New Roman" panose="02020603050405020304" pitchFamily="18" charset="0"/>
                </a:rPr>
                <a:t>0</a:t>
              </a:r>
              <a:r>
                <a:rPr lang="vi-VN" sz="2400">
                  <a:latin typeface="Times New Roman" panose="02020603050405020304" pitchFamily="18" charset="0"/>
                  <a:cs typeface="Times New Roman" panose="02020603050405020304" pitchFamily="18" charset="0"/>
                </a:rPr>
                <a:t>)</a:t>
              </a:r>
              <a:r>
                <a:rPr lang="en-US" sz="2400"/>
                <a:t> </a:t>
              </a:r>
              <a:r>
                <a:rPr lang="en-US" sz="2400" b="1"/>
                <a:t>đến mặt phẳng </a:t>
              </a:r>
            </a:p>
            <a:p>
              <a:r>
                <a:rPr lang="en-US" sz="2400"/>
                <a:t>      (</a:t>
              </a:r>
              <a:r>
                <a:rPr lang="en-US" sz="2400" i="1"/>
                <a:t>P</a:t>
              </a:r>
              <a:r>
                <a:rPr lang="en-US" sz="2400"/>
                <a:t>): </a:t>
              </a:r>
              <a:r>
                <a:rPr lang="en-US" sz="2400" i="1"/>
                <a:t>Ax + By + Cz + D </a:t>
              </a:r>
              <a:r>
                <a:rPr lang="en-US" sz="2400"/>
                <a:t>= 0 </a:t>
              </a:r>
              <a:r>
                <a:rPr lang="en-US" sz="2400" b="1"/>
                <a:t>là</a:t>
              </a:r>
              <a:r>
                <a:rPr lang="en-US" sz="2400"/>
                <a:t>:</a:t>
              </a:r>
            </a:p>
          </p:txBody>
        </p:sp>
        <p:graphicFrame>
          <p:nvGraphicFramePr>
            <p:cNvPr id="3" name="Object 2">
              <a:extLst>
                <a:ext uri="{FF2B5EF4-FFF2-40B4-BE49-F238E27FC236}">
                  <a16:creationId xmlns:a16="http://schemas.microsoft.com/office/drawing/2014/main" id="{BA2CEE24-5EED-49B2-8DB4-4037D4A36653}"/>
                </a:ext>
              </a:extLst>
            </p:cNvPr>
            <p:cNvGraphicFramePr>
              <a:graphicFrameLocks noChangeAspect="1"/>
            </p:cNvGraphicFramePr>
            <p:nvPr>
              <p:extLst>
                <p:ext uri="{D42A27DB-BD31-4B8C-83A1-F6EECF244321}">
                  <p14:modId xmlns:p14="http://schemas.microsoft.com/office/powerpoint/2010/main" val="158080389"/>
                </p:ext>
              </p:extLst>
            </p:nvPr>
          </p:nvGraphicFramePr>
          <p:xfrm>
            <a:off x="4263751" y="956565"/>
            <a:ext cx="3664496" cy="891517"/>
          </p:xfrm>
          <a:graphic>
            <a:graphicData uri="http://schemas.openxmlformats.org/presentationml/2006/ole">
              <mc:AlternateContent xmlns:mc="http://schemas.openxmlformats.org/markup-compatibility/2006">
                <mc:Choice xmlns:v="urn:schemas-microsoft-com:vml" Requires="v">
                  <p:oleObj spid="_x0000_s21525" name="Equation" r:id="rId4" imgW="1879560" imgH="457200" progId="Equation.DSMT4">
                    <p:embed/>
                  </p:oleObj>
                </mc:Choice>
                <mc:Fallback>
                  <p:oleObj name="Equation" r:id="rId4" imgW="1879560" imgH="457200" progId="Equation.DSMT4">
                    <p:embed/>
                    <p:pic>
                      <p:nvPicPr>
                        <p:cNvPr id="0" name=""/>
                        <p:cNvPicPr/>
                        <p:nvPr/>
                      </p:nvPicPr>
                      <p:blipFill>
                        <a:blip r:embed="rId5"/>
                        <a:stretch>
                          <a:fillRect/>
                        </a:stretch>
                      </p:blipFill>
                      <p:spPr>
                        <a:xfrm>
                          <a:off x="4263751" y="956565"/>
                          <a:ext cx="3664496" cy="89151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D569705F-8CC3-45F6-9EA0-9273C9EDF080}"/>
                </a:ext>
              </a:extLst>
            </p:cNvPr>
            <p:cNvPicPr>
              <a:picLocks noChangeAspect="1"/>
            </p:cNvPicPr>
            <p:nvPr/>
          </p:nvPicPr>
          <p:blipFill>
            <a:blip r:embed="rId6"/>
            <a:stretch>
              <a:fillRect/>
            </a:stretch>
          </p:blipFill>
          <p:spPr>
            <a:xfrm>
              <a:off x="10599413" y="850232"/>
              <a:ext cx="1129743" cy="1104183"/>
            </a:xfrm>
            <a:prstGeom prst="rect">
              <a:avLst/>
            </a:prstGeom>
          </p:spPr>
        </p:pic>
      </p:grpSp>
      <p:sp>
        <p:nvSpPr>
          <p:cNvPr id="14" name="Rectangle 13">
            <a:extLst>
              <a:ext uri="{FF2B5EF4-FFF2-40B4-BE49-F238E27FC236}">
                <a16:creationId xmlns:a16="http://schemas.microsoft.com/office/drawing/2014/main" id="{8A0F2ED6-1047-4FA4-986A-018F0D848767}"/>
              </a:ext>
            </a:extLst>
          </p:cNvPr>
          <p:cNvSpPr/>
          <p:nvPr/>
        </p:nvSpPr>
        <p:spPr>
          <a:xfrm>
            <a:off x="1315153" y="4176558"/>
            <a:ext cx="9985025" cy="461665"/>
          </a:xfrm>
          <a:prstGeom prst="rect">
            <a:avLst/>
          </a:prstGeom>
        </p:spPr>
        <p:txBody>
          <a:bodyPr wrap="square">
            <a:spAutoFit/>
          </a:bodyPr>
          <a:lstStyle/>
          <a:p>
            <a:r>
              <a:rPr lang="en-US" sz="2400"/>
              <a:t>Khoảng cách từ điểm </a:t>
            </a:r>
            <a:r>
              <a:rPr lang="en-US" sz="2400" i="1"/>
              <a:t>M</a:t>
            </a:r>
            <a:r>
              <a:rPr lang="en-US" sz="2400"/>
              <a:t>(1; 2; -1) đến mặt phẳng (</a:t>
            </a:r>
            <a:r>
              <a:rPr lang="en-US" sz="2400" i="1"/>
              <a:t>P</a:t>
            </a:r>
            <a:r>
              <a:rPr lang="en-US" sz="2400"/>
              <a:t>): </a:t>
            </a:r>
            <a:r>
              <a:rPr lang="en-US" sz="2400" i="1"/>
              <a:t>x </a:t>
            </a:r>
            <a:r>
              <a:rPr lang="en-US" sz="2400"/>
              <a:t>+ 2</a:t>
            </a:r>
            <a:r>
              <a:rPr lang="en-US" sz="2400" i="1"/>
              <a:t>y </a:t>
            </a:r>
            <a:r>
              <a:rPr lang="en-US" sz="2400"/>
              <a:t>- 2</a:t>
            </a:r>
            <a:r>
              <a:rPr lang="en-US" sz="2400" i="1"/>
              <a:t>z </a:t>
            </a:r>
            <a:r>
              <a:rPr lang="en-US" sz="2400"/>
              <a:t>+ 5 = 0 là:</a:t>
            </a:r>
          </a:p>
        </p:txBody>
      </p:sp>
      <p:grpSp>
        <p:nvGrpSpPr>
          <p:cNvPr id="18" name="Group 17">
            <a:extLst>
              <a:ext uri="{FF2B5EF4-FFF2-40B4-BE49-F238E27FC236}">
                <a16:creationId xmlns:a16="http://schemas.microsoft.com/office/drawing/2014/main" id="{0D85205D-9AEB-467B-BBB4-7FEB5A7AFE3A}"/>
              </a:ext>
            </a:extLst>
          </p:cNvPr>
          <p:cNvGrpSpPr/>
          <p:nvPr/>
        </p:nvGrpSpPr>
        <p:grpSpPr>
          <a:xfrm>
            <a:off x="-54474" y="2677569"/>
            <a:ext cx="11783630" cy="1030452"/>
            <a:chOff x="-54474" y="2677569"/>
            <a:chExt cx="11783630" cy="1030452"/>
          </a:xfrm>
        </p:grpSpPr>
        <p:sp>
          <p:nvSpPr>
            <p:cNvPr id="13" name="Rectangle 12">
              <a:extLst>
                <a:ext uri="{FF2B5EF4-FFF2-40B4-BE49-F238E27FC236}">
                  <a16:creationId xmlns:a16="http://schemas.microsoft.com/office/drawing/2014/main" id="{1D6666C5-33C3-46CB-BE03-A731204F7803}"/>
                </a:ext>
              </a:extLst>
            </p:cNvPr>
            <p:cNvSpPr/>
            <p:nvPr/>
          </p:nvSpPr>
          <p:spPr>
            <a:xfrm>
              <a:off x="1315153" y="2777247"/>
              <a:ext cx="10114845" cy="830997"/>
            </a:xfrm>
            <a:prstGeom prst="rect">
              <a:avLst/>
            </a:prstGeom>
          </p:spPr>
          <p:txBody>
            <a:bodyPr wrap="square">
              <a:spAutoFit/>
            </a:bodyPr>
            <a:lstStyle/>
            <a:p>
              <a:r>
                <a:rPr lang="en-US" sz="2400"/>
                <a:t>Trong không gian O</a:t>
              </a:r>
              <a:r>
                <a:rPr lang="en-US" sz="2400" i="1"/>
                <a:t>xyz</a:t>
              </a:r>
              <a:r>
                <a:rPr lang="en-US" sz="2400"/>
                <a:t>, tính khoảng cách từ điểm </a:t>
              </a:r>
              <a:r>
                <a:rPr lang="en-US" sz="2400" i="1"/>
                <a:t>M</a:t>
              </a:r>
              <a:r>
                <a:rPr lang="en-US" sz="2400"/>
                <a:t>(1; 2; -1) đến mặt phẳng </a:t>
              </a:r>
            </a:p>
            <a:p>
              <a:r>
                <a:rPr lang="en-US" sz="2400"/>
                <a:t> (</a:t>
              </a:r>
              <a:r>
                <a:rPr lang="en-US" sz="2400" i="1"/>
                <a:t>P</a:t>
              </a:r>
              <a:r>
                <a:rPr lang="en-US" sz="2400"/>
                <a:t>): </a:t>
              </a:r>
              <a:r>
                <a:rPr lang="en-US" sz="2400" i="1"/>
                <a:t>x </a:t>
              </a:r>
              <a:r>
                <a:rPr lang="en-US" sz="2400"/>
                <a:t>+ 2</a:t>
              </a:r>
              <a:r>
                <a:rPr lang="en-US" sz="2400" i="1"/>
                <a:t>y </a:t>
              </a:r>
              <a:r>
                <a:rPr lang="en-US" sz="2400"/>
                <a:t>- 2</a:t>
              </a:r>
              <a:r>
                <a:rPr lang="en-US" sz="2400" i="1"/>
                <a:t>z</a:t>
              </a:r>
              <a:r>
                <a:rPr lang="en-US" sz="2400"/>
                <a:t> + 5 = 0.</a:t>
              </a:r>
            </a:p>
          </p:txBody>
        </p:sp>
        <p:sp>
          <p:nvSpPr>
            <p:cNvPr id="15" name="Rectangle: Rounded Corners 14">
              <a:extLst>
                <a:ext uri="{FF2B5EF4-FFF2-40B4-BE49-F238E27FC236}">
                  <a16:creationId xmlns:a16="http://schemas.microsoft.com/office/drawing/2014/main" id="{7A4DAFFE-F2BE-4251-A8AC-FD93F594D4A5}"/>
                </a:ext>
              </a:extLst>
            </p:cNvPr>
            <p:cNvSpPr/>
            <p:nvPr/>
          </p:nvSpPr>
          <p:spPr>
            <a:xfrm>
              <a:off x="716844" y="2679079"/>
              <a:ext cx="11012312" cy="1028942"/>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EAB2013-3207-42A7-B7CE-BD5C3040099B}"/>
                </a:ext>
              </a:extLst>
            </p:cNvPr>
            <p:cNvPicPr>
              <a:picLocks noChangeAspect="1"/>
            </p:cNvPicPr>
            <p:nvPr/>
          </p:nvPicPr>
          <p:blipFill>
            <a:blip r:embed="rId7"/>
            <a:stretch>
              <a:fillRect/>
            </a:stretch>
          </p:blipFill>
          <p:spPr>
            <a:xfrm>
              <a:off x="-54474" y="2677569"/>
              <a:ext cx="954056" cy="965691"/>
            </a:xfrm>
            <a:prstGeom prst="rect">
              <a:avLst/>
            </a:prstGeom>
          </p:spPr>
        </p:pic>
      </p:grpSp>
      <p:graphicFrame>
        <p:nvGraphicFramePr>
          <p:cNvPr id="17" name="Object 16">
            <a:extLst>
              <a:ext uri="{FF2B5EF4-FFF2-40B4-BE49-F238E27FC236}">
                <a16:creationId xmlns:a16="http://schemas.microsoft.com/office/drawing/2014/main" id="{0D02367B-1962-49C6-950A-E4B6D39EA0A3}"/>
              </a:ext>
            </a:extLst>
          </p:cNvPr>
          <p:cNvGraphicFramePr>
            <a:graphicFrameLocks noChangeAspect="1"/>
          </p:cNvGraphicFramePr>
          <p:nvPr>
            <p:extLst>
              <p:ext uri="{D42A27DB-BD31-4B8C-83A1-F6EECF244321}">
                <p14:modId xmlns:p14="http://schemas.microsoft.com/office/powerpoint/2010/main" val="601500207"/>
              </p:ext>
            </p:extLst>
          </p:nvPr>
        </p:nvGraphicFramePr>
        <p:xfrm>
          <a:off x="3609799" y="4825493"/>
          <a:ext cx="4656137" cy="1089025"/>
        </p:xfrm>
        <a:graphic>
          <a:graphicData uri="http://schemas.openxmlformats.org/presentationml/2006/ole">
            <mc:AlternateContent xmlns:mc="http://schemas.openxmlformats.org/markup-compatibility/2006">
              <mc:Choice xmlns:v="urn:schemas-microsoft-com:vml" Requires="v">
                <p:oleObj spid="_x0000_s21526" name="Equation" r:id="rId8" imgW="2387520" imgH="558720" progId="Equation.DSMT4">
                  <p:embed/>
                </p:oleObj>
              </mc:Choice>
              <mc:Fallback>
                <p:oleObj name="Equation" r:id="rId8" imgW="2387520" imgH="558720" progId="Equation.DSMT4">
                  <p:embed/>
                  <p:pic>
                    <p:nvPicPr>
                      <p:cNvPr id="3" name="Object 2">
                        <a:extLst>
                          <a:ext uri="{FF2B5EF4-FFF2-40B4-BE49-F238E27FC236}">
                            <a16:creationId xmlns:a16="http://schemas.microsoft.com/office/drawing/2014/main" id="{BA2CEE24-5EED-49B2-8DB4-4037D4A36653}"/>
                          </a:ext>
                        </a:extLst>
                      </p:cNvPr>
                      <p:cNvPicPr/>
                      <p:nvPr/>
                    </p:nvPicPr>
                    <p:blipFill>
                      <a:blip r:embed="rId9"/>
                      <a:stretch>
                        <a:fillRect/>
                      </a:stretch>
                    </p:blipFill>
                    <p:spPr>
                      <a:xfrm>
                        <a:off x="3609799" y="4825493"/>
                        <a:ext cx="4656137" cy="1089025"/>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9536B1C8-9786-49F3-A4F5-A751EA7C8B13}"/>
              </a:ext>
            </a:extLst>
          </p:cNvPr>
          <p:cNvPicPr>
            <a:picLocks noChangeAspect="1"/>
          </p:cNvPicPr>
          <p:nvPr/>
        </p:nvPicPr>
        <p:blipFill>
          <a:blip r:embed="rId10"/>
          <a:stretch>
            <a:fillRect/>
          </a:stretch>
        </p:blipFill>
        <p:spPr>
          <a:xfrm>
            <a:off x="5495491" y="3849068"/>
            <a:ext cx="1201016" cy="280440"/>
          </a:xfrm>
          <a:prstGeom prst="rect">
            <a:avLst/>
          </a:prstGeom>
        </p:spPr>
      </p:pic>
      <p:pic>
        <p:nvPicPr>
          <p:cNvPr id="21" name="Picture 20">
            <a:extLst>
              <a:ext uri="{FF2B5EF4-FFF2-40B4-BE49-F238E27FC236}">
                <a16:creationId xmlns:a16="http://schemas.microsoft.com/office/drawing/2014/main" id="{AFF350D1-0081-45F3-8567-067BDF3A6C60}"/>
              </a:ext>
            </a:extLst>
          </p:cNvPr>
          <p:cNvPicPr>
            <a:picLocks noChangeAspect="1"/>
          </p:cNvPicPr>
          <p:nvPr/>
        </p:nvPicPr>
        <p:blipFill>
          <a:blip r:embed="rId11"/>
          <a:stretch>
            <a:fillRect/>
          </a:stretch>
        </p:blipFill>
        <p:spPr>
          <a:xfrm>
            <a:off x="10634401" y="5868327"/>
            <a:ext cx="1591194" cy="1231499"/>
          </a:xfrm>
          <a:prstGeom prst="rect">
            <a:avLst/>
          </a:prstGeom>
        </p:spPr>
      </p:pic>
    </p:spTree>
    <p:extLst>
      <p:ext uri="{BB962C8B-B14F-4D97-AF65-F5344CB8AC3E}">
        <p14:creationId xmlns:p14="http://schemas.microsoft.com/office/powerpoint/2010/main" val="14396634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39A260F-3C96-4B6C-9380-C879D6690B09}"/>
              </a:ext>
            </a:extLst>
          </p:cNvPr>
          <p:cNvGrpSpPr/>
          <p:nvPr/>
        </p:nvGrpSpPr>
        <p:grpSpPr>
          <a:xfrm>
            <a:off x="0" y="0"/>
            <a:ext cx="12196446" cy="1571767"/>
            <a:chOff x="0" y="0"/>
            <a:chExt cx="12196446" cy="1571767"/>
          </a:xfrm>
        </p:grpSpPr>
        <p:grpSp>
          <p:nvGrpSpPr>
            <p:cNvPr id="4" name="Group 3">
              <a:extLst>
                <a:ext uri="{FF2B5EF4-FFF2-40B4-BE49-F238E27FC236}">
                  <a16:creationId xmlns:a16="http://schemas.microsoft.com/office/drawing/2014/main" id="{3D09FDD1-ADC3-4FF1-A795-D387868A92B9}"/>
                </a:ext>
              </a:extLst>
            </p:cNvPr>
            <p:cNvGrpSpPr/>
            <p:nvPr/>
          </p:nvGrpSpPr>
          <p:grpSpPr>
            <a:xfrm>
              <a:off x="0" y="87554"/>
              <a:ext cx="12112978" cy="1391513"/>
              <a:chOff x="153398" y="3786843"/>
              <a:chExt cx="11925943" cy="1391513"/>
            </a:xfrm>
          </p:grpSpPr>
          <p:grpSp>
            <p:nvGrpSpPr>
              <p:cNvPr id="5" name="Group 4">
                <a:extLst>
                  <a:ext uri="{FF2B5EF4-FFF2-40B4-BE49-F238E27FC236}">
                    <a16:creationId xmlns:a16="http://schemas.microsoft.com/office/drawing/2014/main" id="{795B8EF2-544E-4397-9AF0-E0042FE38808}"/>
                  </a:ext>
                </a:extLst>
              </p:cNvPr>
              <p:cNvGrpSpPr/>
              <p:nvPr/>
            </p:nvGrpSpPr>
            <p:grpSpPr>
              <a:xfrm>
                <a:off x="153398" y="3786843"/>
                <a:ext cx="11925943" cy="1391513"/>
                <a:chOff x="105683" y="-14710"/>
                <a:chExt cx="15431833" cy="1861586"/>
              </a:xfrm>
            </p:grpSpPr>
            <p:sp>
              <p:nvSpPr>
                <p:cNvPr id="7" name="Rectangle 6">
                  <a:extLst>
                    <a:ext uri="{FF2B5EF4-FFF2-40B4-BE49-F238E27FC236}">
                      <a16:creationId xmlns:a16="http://schemas.microsoft.com/office/drawing/2014/main" id="{63B4E484-107E-4E34-8F36-56C4DAB51424}"/>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8" name="Group 7">
                  <a:extLst>
                    <a:ext uri="{FF2B5EF4-FFF2-40B4-BE49-F238E27FC236}">
                      <a16:creationId xmlns:a16="http://schemas.microsoft.com/office/drawing/2014/main" id="{75DC0433-243E-4356-B69E-138ECB847E83}"/>
                    </a:ext>
                  </a:extLst>
                </p:cNvPr>
                <p:cNvGrpSpPr/>
                <p:nvPr/>
              </p:nvGrpSpPr>
              <p:grpSpPr>
                <a:xfrm>
                  <a:off x="105683" y="-14710"/>
                  <a:ext cx="15431833" cy="1861586"/>
                  <a:chOff x="151679" y="118216"/>
                  <a:chExt cx="11905865" cy="1463065"/>
                </a:xfrm>
              </p:grpSpPr>
              <p:sp>
                <p:nvSpPr>
                  <p:cNvPr id="9" name="Rounded Rectangle 53">
                    <a:extLst>
                      <a:ext uri="{FF2B5EF4-FFF2-40B4-BE49-F238E27FC236}">
                        <a16:creationId xmlns:a16="http://schemas.microsoft.com/office/drawing/2014/main" id="{D2C0CEF3-FCD9-4773-99EB-C9F9BD4FE86B}"/>
                      </a:ext>
                    </a:extLst>
                  </p:cNvPr>
                  <p:cNvSpPr/>
                  <p:nvPr/>
                </p:nvSpPr>
                <p:spPr>
                  <a:xfrm>
                    <a:off x="776162" y="118217"/>
                    <a:ext cx="11281382" cy="1463064"/>
                  </a:xfrm>
                  <a:prstGeom prst="roundRect">
                    <a:avLst>
                      <a:gd name="adj" fmla="val 4964"/>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0" name="Oval 9">
                    <a:extLst>
                      <a:ext uri="{FF2B5EF4-FFF2-40B4-BE49-F238E27FC236}">
                        <a16:creationId xmlns:a16="http://schemas.microsoft.com/office/drawing/2014/main" id="{A21E8323-9D26-485A-AC6B-E269C9CAC22F}"/>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1" name="Oval 10">
                    <a:extLst>
                      <a:ext uri="{FF2B5EF4-FFF2-40B4-BE49-F238E27FC236}">
                        <a16:creationId xmlns:a16="http://schemas.microsoft.com/office/drawing/2014/main" id="{C8253F82-1F14-45A4-822F-CA7952E7E4D7}"/>
                      </a:ext>
                    </a:extLst>
                  </p:cNvPr>
                  <p:cNvSpPr/>
                  <p:nvPr/>
                </p:nvSpPr>
                <p:spPr>
                  <a:xfrm>
                    <a:off x="151679" y="199847"/>
                    <a:ext cx="1287679" cy="12744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12" name="Rectangle 11">
                    <a:extLst>
                      <a:ext uri="{FF2B5EF4-FFF2-40B4-BE49-F238E27FC236}">
                        <a16:creationId xmlns:a16="http://schemas.microsoft.com/office/drawing/2014/main" id="{5F3DFA55-0B89-4BAA-871F-745E0EDAFB88}"/>
                      </a:ext>
                    </a:extLst>
                  </p:cNvPr>
                  <p:cNvSpPr/>
                  <p:nvPr/>
                </p:nvSpPr>
                <p:spPr>
                  <a:xfrm>
                    <a:off x="362037" y="456500"/>
                    <a:ext cx="975607" cy="97080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11</a:t>
                    </a:r>
                    <a:endPar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6" name="Picture 5">
                <a:extLst>
                  <a:ext uri="{FF2B5EF4-FFF2-40B4-BE49-F238E27FC236}">
                    <a16:creationId xmlns:a16="http://schemas.microsoft.com/office/drawing/2014/main" id="{0D89E592-BA63-4100-A5B5-BE13B77E4254}"/>
                  </a:ext>
                </a:extLst>
              </p:cNvPr>
              <p:cNvPicPr>
                <a:picLocks noChangeAspect="1"/>
              </p:cNvPicPr>
              <p:nvPr/>
            </p:nvPicPr>
            <p:blipFill>
              <a:blip r:embed="rId4"/>
              <a:stretch>
                <a:fillRect/>
              </a:stretch>
            </p:blipFill>
            <p:spPr>
              <a:xfrm>
                <a:off x="286887" y="4023704"/>
                <a:ext cx="1022875" cy="422279"/>
              </a:xfrm>
              <a:prstGeom prst="rect">
                <a:avLst/>
              </a:prstGeom>
            </p:spPr>
          </p:pic>
        </p:grpSp>
        <p:pic>
          <p:nvPicPr>
            <p:cNvPr id="3" name="Picture 2">
              <a:extLst>
                <a:ext uri="{FF2B5EF4-FFF2-40B4-BE49-F238E27FC236}">
                  <a16:creationId xmlns:a16="http://schemas.microsoft.com/office/drawing/2014/main" id="{42754C37-08DA-4845-863D-33EFAE4D3A66}"/>
                </a:ext>
              </a:extLst>
            </p:cNvPr>
            <p:cNvPicPr>
              <a:picLocks noChangeAspect="1"/>
            </p:cNvPicPr>
            <p:nvPr/>
          </p:nvPicPr>
          <p:blipFill>
            <a:blip r:embed="rId5"/>
            <a:stretch>
              <a:fillRect/>
            </a:stretch>
          </p:blipFill>
          <p:spPr>
            <a:xfrm>
              <a:off x="1380155" y="0"/>
              <a:ext cx="10816291" cy="1571767"/>
            </a:xfrm>
            <a:prstGeom prst="rect">
              <a:avLst/>
            </a:prstGeom>
          </p:spPr>
        </p:pic>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D767573-CEBB-4C27-B3E9-9DA24A85198B}"/>
                  </a:ext>
                </a:extLst>
              </p:cNvPr>
              <p:cNvSpPr/>
              <p:nvPr/>
            </p:nvSpPr>
            <p:spPr>
              <a:xfrm>
                <a:off x="1501422" y="2369024"/>
                <a:ext cx="10611556" cy="1200329"/>
              </a:xfrm>
              <a:prstGeom prst="rect">
                <a:avLst/>
              </a:prstGeom>
            </p:spPr>
            <p:txBody>
              <a:bodyPr wrap="square">
                <a:spAutoFit/>
              </a:bodyPr>
              <a:lstStyle/>
              <a:p>
                <a:r>
                  <a:rPr lang="vi-VN" sz="2400"/>
                  <a:t>a) Một vectơ pháp tuyến của (</a:t>
                </a:r>
                <a:r>
                  <a:rPr lang="vi-VN" sz="2400" i="1"/>
                  <a:t>P</a:t>
                </a:r>
                <a:r>
                  <a:rPr lang="vi-VN" sz="2400"/>
                  <a:t>) là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en-US" sz="2400"/>
                  <a:t> </a:t>
                </a:r>
                <a:r>
                  <a:rPr lang="vi-VN" sz="2400"/>
                  <a:t>=</a:t>
                </a:r>
                <a:r>
                  <a:rPr lang="en-US" sz="2400"/>
                  <a:t> </a:t>
                </a:r>
                <a:r>
                  <a:rPr lang="vi-VN" sz="2400"/>
                  <a:t>(</a:t>
                </a:r>
                <a:r>
                  <a:rPr lang="en-US" sz="2400"/>
                  <a:t>1</a:t>
                </a:r>
                <a:r>
                  <a:rPr lang="vi-VN" sz="2400"/>
                  <a:t>; </a:t>
                </a:r>
                <a:r>
                  <a:rPr lang="en-US" sz="2400"/>
                  <a:t>3</a:t>
                </a:r>
                <a:r>
                  <a:rPr lang="vi-VN" sz="2400"/>
                  <a:t>; </a:t>
                </a:r>
                <a:r>
                  <a:rPr lang="en-US" sz="2400"/>
                  <a:t>1</a:t>
                </a:r>
                <a:r>
                  <a:rPr lang="vi-VN" sz="2400"/>
                  <a:t>), vectơ này cũng là một vectơ pháp tuyến của mặt phẳng (</a:t>
                </a:r>
                <a:r>
                  <a:rPr lang="vi-VN" sz="2400" i="1"/>
                  <a:t>Q</a:t>
                </a:r>
                <a:r>
                  <a:rPr lang="vi-VN" sz="2400"/>
                  <a:t>), mặt khác có</a:t>
                </a:r>
                <a:r>
                  <a:rPr lang="en-US" sz="2400"/>
                  <a:t> </a:t>
                </a:r>
                <a:r>
                  <a:rPr lang="en-US" sz="2400" i="1"/>
                  <a:t>A</a:t>
                </a:r>
                <a:r>
                  <a:rPr lang="en-US" sz="2400"/>
                  <a:t>(0;-1;1)</a:t>
                </a:r>
                <a:r>
                  <a:rPr lang="vi-VN" sz="2400"/>
                  <a:t> thuộc (</a:t>
                </a:r>
                <a:r>
                  <a:rPr lang="vi-VN" sz="2400" i="1"/>
                  <a:t>P</a:t>
                </a:r>
                <a:r>
                  <a:rPr lang="vi-VN" sz="2400"/>
                  <a:t>) nhưng không thuộc (</a:t>
                </a:r>
                <a:r>
                  <a:rPr lang="vi-VN" sz="2400" i="1"/>
                  <a:t>Q</a:t>
                </a:r>
                <a:r>
                  <a:rPr lang="vi-VN" sz="2400"/>
                  <a:t>), do đó </a:t>
                </a:r>
                <a:r>
                  <a:rPr lang="vi-VN" sz="2400">
                    <a:latin typeface="Times New Roman" panose="02020603050405020304" pitchFamily="18" charset="0"/>
                    <a:ea typeface="SimSun" panose="02010600030101010101" pitchFamily="2" charset="-122"/>
                    <a:cs typeface="Times New Roman" panose="02020603050405020304" pitchFamily="18" charset="0"/>
                  </a:rPr>
                  <a:t>(</a:t>
                </a:r>
                <a:r>
                  <a:rPr lang="vi-VN" sz="2400" i="1">
                    <a:latin typeface="Times New Roman" panose="02020603050405020304" pitchFamily="18" charset="0"/>
                    <a:ea typeface="SimSun" panose="02010600030101010101" pitchFamily="2" charset="-122"/>
                    <a:cs typeface="Times New Roman" panose="02020603050405020304" pitchFamily="18" charset="0"/>
                  </a:rPr>
                  <a:t>P</a:t>
                </a:r>
                <a:r>
                  <a:rPr lang="vi-VN" sz="2400">
                    <a:latin typeface="Times New Roman" panose="02020603050405020304" pitchFamily="18" charset="0"/>
                    <a:ea typeface="SimSun" panose="02010600030101010101" pitchFamily="2" charset="-122"/>
                    <a:cs typeface="Times New Roman" panose="02020603050405020304" pitchFamily="18" charset="0"/>
                  </a:rPr>
                  <a:t>) // (</a:t>
                </a:r>
                <a:r>
                  <a:rPr lang="vi-VN" sz="2400" i="1">
                    <a:latin typeface="Times New Roman" panose="02020603050405020304" pitchFamily="18" charset="0"/>
                    <a:ea typeface="SimSun" panose="02010600030101010101" pitchFamily="2" charset="-122"/>
                    <a:cs typeface="Times New Roman" panose="02020603050405020304" pitchFamily="18" charset="0"/>
                  </a:rPr>
                  <a:t>Q</a:t>
                </a:r>
                <a:r>
                  <a:rPr lang="vi-VN" sz="2400">
                    <a:latin typeface="Times New Roman" panose="02020603050405020304" pitchFamily="18" charset="0"/>
                    <a:ea typeface="SimSun" panose="02010600030101010101" pitchFamily="2" charset="-122"/>
                    <a:cs typeface="Times New Roman" panose="02020603050405020304" pitchFamily="18" charset="0"/>
                  </a:rPr>
                  <a:t>).</a:t>
                </a:r>
                <a:endParaRPr lang="en-US" sz="240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3D767573-CEBB-4C27-B3E9-9DA24A85198B}"/>
                  </a:ext>
                </a:extLst>
              </p:cNvPr>
              <p:cNvSpPr>
                <a:spLocks noRot="1" noChangeAspect="1" noMove="1" noResize="1" noEditPoints="1" noAdjustHandles="1" noChangeArrowheads="1" noChangeShapeType="1" noTextEdit="1"/>
              </p:cNvSpPr>
              <p:nvPr/>
            </p:nvSpPr>
            <p:spPr>
              <a:xfrm>
                <a:off x="1501422" y="2369024"/>
                <a:ext cx="10611556" cy="1200329"/>
              </a:xfrm>
              <a:prstGeom prst="rect">
                <a:avLst/>
              </a:prstGeom>
              <a:blipFill>
                <a:blip r:embed="rId6"/>
                <a:stretch>
                  <a:fillRect l="-862" t="-4061" b="-10660"/>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50AF366E-8586-437B-A0BA-B2B07B123399}"/>
              </a:ext>
            </a:extLst>
          </p:cNvPr>
          <p:cNvSpPr/>
          <p:nvPr/>
        </p:nvSpPr>
        <p:spPr>
          <a:xfrm>
            <a:off x="1603021" y="3754820"/>
            <a:ext cx="10318045" cy="830997"/>
          </a:xfrm>
          <a:prstGeom prst="rect">
            <a:avLst/>
          </a:prstGeom>
        </p:spPr>
        <p:txBody>
          <a:bodyPr wrap="square">
            <a:spAutoFit/>
          </a:bodyPr>
          <a:lstStyle/>
          <a:p>
            <a:r>
              <a:rPr lang="vi-VN" sz="2400">
                <a:latin typeface="Times New Roman" panose="02020603050405020304" pitchFamily="18" charset="0"/>
                <a:ea typeface="SimSun" panose="02010600030101010101" pitchFamily="2" charset="-122"/>
              </a:rPr>
              <a:t>b) Khoảng cách giữa (</a:t>
            </a:r>
            <a:r>
              <a:rPr lang="vi-VN" sz="2400" i="1">
                <a:latin typeface="Times New Roman" panose="02020603050405020304" pitchFamily="18" charset="0"/>
                <a:ea typeface="SimSun" panose="02010600030101010101" pitchFamily="2" charset="-122"/>
              </a:rPr>
              <a:t>P</a:t>
            </a:r>
            <a:r>
              <a:rPr lang="vi-VN" sz="2400">
                <a:latin typeface="Times New Roman" panose="02020603050405020304" pitchFamily="18" charset="0"/>
                <a:ea typeface="SimSun" panose="02010600030101010101" pitchFamily="2" charset="-122"/>
              </a:rPr>
              <a:t>) và (</a:t>
            </a:r>
            <a:r>
              <a:rPr lang="vi-VN" sz="2400" i="1">
                <a:latin typeface="Times New Roman" panose="02020603050405020304" pitchFamily="18" charset="0"/>
                <a:ea typeface="SimSun" panose="02010600030101010101" pitchFamily="2" charset="-122"/>
              </a:rPr>
              <a:t>Q</a:t>
            </a:r>
            <a:r>
              <a:rPr lang="vi-VN" sz="2400">
                <a:latin typeface="Times New Roman" panose="02020603050405020304" pitchFamily="18" charset="0"/>
                <a:ea typeface="SimSun" panose="02010600030101010101" pitchFamily="2" charset="-122"/>
              </a:rPr>
              <a:t>) bằng khoảng cách giữa</a:t>
            </a:r>
            <a:r>
              <a:rPr lang="en-US" sz="2400">
                <a:latin typeface="Times New Roman" panose="02020603050405020304" pitchFamily="18" charset="0"/>
                <a:ea typeface="SimSun" panose="02010600030101010101" pitchFamily="2" charset="-122"/>
              </a:rPr>
              <a:t> điểm </a:t>
            </a:r>
            <a:r>
              <a:rPr lang="vi-VN" sz="2400" i="1">
                <a:latin typeface="Times New Roman" panose="02020603050405020304" pitchFamily="18" charset="0"/>
                <a:ea typeface="SimSun" panose="02010600030101010101" pitchFamily="2" charset="-122"/>
              </a:rPr>
              <a:t>A</a:t>
            </a:r>
            <a:r>
              <a:rPr lang="vi-VN" sz="2400">
                <a:latin typeface="Times New Roman" panose="02020603050405020304" pitchFamily="18" charset="0"/>
                <a:ea typeface="SimSun" panose="02010600030101010101" pitchFamily="2" charset="-122"/>
              </a:rPr>
              <a:t> và (</a:t>
            </a:r>
            <a:r>
              <a:rPr lang="vi-VN" sz="2400" i="1">
                <a:latin typeface="Times New Roman" panose="02020603050405020304" pitchFamily="18" charset="0"/>
                <a:ea typeface="SimSun" panose="02010600030101010101" pitchFamily="2" charset="-122"/>
              </a:rPr>
              <a:t>Q</a:t>
            </a:r>
            <a:r>
              <a:rPr lang="vi-VN" sz="2400">
                <a:latin typeface="Times New Roman" panose="02020603050405020304" pitchFamily="18" charset="0"/>
                <a:ea typeface="SimSun" panose="02010600030101010101" pitchFamily="2" charset="-122"/>
              </a:rPr>
              <a:t>), do vậy khoảng cách cần tìm bằng </a:t>
            </a:r>
            <a:endParaRPr lang="en-US" sz="2400"/>
          </a:p>
        </p:txBody>
      </p:sp>
      <p:graphicFrame>
        <p:nvGraphicFramePr>
          <p:cNvPr id="19" name="Object 18">
            <a:extLst>
              <a:ext uri="{FF2B5EF4-FFF2-40B4-BE49-F238E27FC236}">
                <a16:creationId xmlns:a16="http://schemas.microsoft.com/office/drawing/2014/main" id="{8C7B928B-9825-45DB-B1D3-FEAB1A5C05E1}"/>
              </a:ext>
            </a:extLst>
          </p:cNvPr>
          <p:cNvGraphicFramePr>
            <a:graphicFrameLocks noChangeAspect="1"/>
          </p:cNvGraphicFramePr>
          <p:nvPr>
            <p:extLst>
              <p:ext uri="{D42A27DB-BD31-4B8C-83A1-F6EECF244321}">
                <p14:modId xmlns:p14="http://schemas.microsoft.com/office/powerpoint/2010/main" val="911861172"/>
              </p:ext>
            </p:extLst>
          </p:nvPr>
        </p:nvGraphicFramePr>
        <p:xfrm>
          <a:off x="4416180" y="4678584"/>
          <a:ext cx="3359639" cy="890954"/>
        </p:xfrm>
        <a:graphic>
          <a:graphicData uri="http://schemas.openxmlformats.org/presentationml/2006/ole">
            <mc:AlternateContent xmlns:mc="http://schemas.openxmlformats.org/markup-compatibility/2006">
              <mc:Choice xmlns:v="urn:schemas-microsoft-com:vml" Requires="v">
                <p:oleObj spid="_x0000_s22538" name="Equation" r:id="rId7" imgW="1723242" imgH="457855" progId="Equation.DSMT4">
                  <p:embed/>
                </p:oleObj>
              </mc:Choice>
              <mc:Fallback>
                <p:oleObj name="Equation" r:id="rId7" imgW="1723242" imgH="457855" progId="Equation.DSMT4">
                  <p:embed/>
                  <p:pic>
                    <p:nvPicPr>
                      <p:cNvPr id="0" name=""/>
                      <p:cNvPicPr/>
                      <p:nvPr/>
                    </p:nvPicPr>
                    <p:blipFill>
                      <a:blip r:embed="rId8"/>
                      <a:stretch>
                        <a:fillRect/>
                      </a:stretch>
                    </p:blipFill>
                    <p:spPr>
                      <a:xfrm>
                        <a:off x="4416180" y="4678584"/>
                        <a:ext cx="3359639" cy="890954"/>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F6F2CBBA-D6D8-4676-873F-539F27D4D681}"/>
              </a:ext>
            </a:extLst>
          </p:cNvPr>
          <p:cNvPicPr>
            <a:picLocks noChangeAspect="1"/>
          </p:cNvPicPr>
          <p:nvPr/>
        </p:nvPicPr>
        <p:blipFill>
          <a:blip r:embed="rId9"/>
          <a:stretch>
            <a:fillRect/>
          </a:stretch>
        </p:blipFill>
        <p:spPr>
          <a:xfrm>
            <a:off x="5492442" y="1936636"/>
            <a:ext cx="1207113" cy="280440"/>
          </a:xfrm>
          <a:prstGeom prst="rect">
            <a:avLst/>
          </a:prstGeom>
        </p:spPr>
      </p:pic>
    </p:spTree>
    <p:extLst>
      <p:ext uri="{BB962C8B-B14F-4D97-AF65-F5344CB8AC3E}">
        <p14:creationId xmlns:p14="http://schemas.microsoft.com/office/powerpoint/2010/main" val="2179359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9B418D1-B703-47BB-938A-7145A8225A7E}"/>
              </a:ext>
            </a:extLst>
          </p:cNvPr>
          <p:cNvGrpSpPr/>
          <p:nvPr/>
        </p:nvGrpSpPr>
        <p:grpSpPr>
          <a:xfrm>
            <a:off x="0" y="138981"/>
            <a:ext cx="12192000" cy="1645716"/>
            <a:chOff x="0" y="138981"/>
            <a:chExt cx="12192000" cy="1645716"/>
          </a:xfrm>
        </p:grpSpPr>
        <p:sp>
          <p:nvSpPr>
            <p:cNvPr id="4" name="Rounded Rectangle 22">
              <a:extLst>
                <a:ext uri="{FF2B5EF4-FFF2-40B4-BE49-F238E27FC236}">
                  <a16:creationId xmlns:a16="http://schemas.microsoft.com/office/drawing/2014/main" id="{BAADEB6C-E51C-4B33-B011-C33D413FC1D4}"/>
                </a:ext>
              </a:extLst>
            </p:cNvPr>
            <p:cNvSpPr/>
            <p:nvPr/>
          </p:nvSpPr>
          <p:spPr>
            <a:xfrm>
              <a:off x="1354665" y="152966"/>
              <a:ext cx="10735733" cy="1631731"/>
            </a:xfrm>
            <a:prstGeom prst="roundRect">
              <a:avLst>
                <a:gd name="adj" fmla="val 3662"/>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a:extLst>
                <a:ext uri="{FF2B5EF4-FFF2-40B4-BE49-F238E27FC236}">
                  <a16:creationId xmlns:a16="http://schemas.microsoft.com/office/drawing/2014/main" id="{E6DD3968-5906-44CD-9283-3C31B0367945}"/>
                </a:ext>
              </a:extLst>
            </p:cNvPr>
            <p:cNvSpPr/>
            <p:nvPr/>
          </p:nvSpPr>
          <p:spPr>
            <a:xfrm>
              <a:off x="1456266" y="138981"/>
              <a:ext cx="10735734" cy="1569660"/>
            </a:xfrm>
            <a:prstGeom prst="rect">
              <a:avLst/>
            </a:prstGeom>
          </p:spPr>
          <p:txBody>
            <a:bodyPr wrap="square">
              <a:spAutoFit/>
            </a:bodyPr>
            <a:lstStyle/>
            <a:p>
              <a:r>
                <a:rPr lang="vi-VN" sz="2400"/>
                <a:t>(H.5.14) Góc quan sát ngang của một camera là 115°. Trong không gian O</a:t>
              </a:r>
              <a:r>
                <a:rPr lang="vi-VN" sz="2400" i="1"/>
                <a:t>xyz</a:t>
              </a:r>
              <a:r>
                <a:rPr lang="vi-VN" sz="2400"/>
                <a:t>, camera được đặt tại điểm </a:t>
              </a:r>
              <a:r>
                <a:rPr lang="vi-VN" sz="2400" i="1"/>
                <a:t>C</a:t>
              </a:r>
              <a:r>
                <a:rPr lang="vi-VN" sz="2400"/>
                <a:t>(1; 2; 4) và chiếu thẳng về phía mặt phẳng (</a:t>
              </a:r>
              <a:r>
                <a:rPr lang="vi-VN" sz="2400" i="1"/>
                <a:t>P</a:t>
              </a:r>
              <a:r>
                <a:rPr lang="vi-VN" sz="2400"/>
                <a:t>): </a:t>
              </a:r>
              <a:r>
                <a:rPr lang="vi-VN" sz="2400" i="1"/>
                <a:t>x</a:t>
              </a:r>
              <a:r>
                <a:rPr lang="vi-VN" sz="2400"/>
                <a:t>+2</a:t>
              </a:r>
              <a:r>
                <a:rPr lang="vi-VN" sz="2400" i="1"/>
                <a:t>y</a:t>
              </a:r>
              <a:r>
                <a:rPr lang="vi-VN" sz="2400"/>
                <a:t>+2</a:t>
              </a:r>
              <a:r>
                <a:rPr lang="vi-VN" sz="2400" i="1"/>
                <a:t>z</a:t>
              </a:r>
              <a:r>
                <a:rPr lang="vi-VN" sz="2400"/>
                <a:t>+ 3 = 0. Hỏi vùng quan sát được trên mặt phẳng (</a:t>
              </a:r>
              <a:r>
                <a:rPr lang="vi-VN" sz="2400" i="1"/>
                <a:t>P</a:t>
              </a:r>
              <a:r>
                <a:rPr lang="vi-VN" sz="2400"/>
                <a:t>) của camera là hình tròn có bán kính bằng bao nhiêu? (Làm tròn kết quả đến chữ số thập phân thứ nhất.)</a:t>
              </a:r>
              <a:endParaRPr lang="en-US" sz="2400"/>
            </a:p>
          </p:txBody>
        </p:sp>
        <p:pic>
          <p:nvPicPr>
            <p:cNvPr id="9" name="Picture 8">
              <a:extLst>
                <a:ext uri="{FF2B5EF4-FFF2-40B4-BE49-F238E27FC236}">
                  <a16:creationId xmlns:a16="http://schemas.microsoft.com/office/drawing/2014/main" id="{2FEE5E92-BAF9-4239-A9BF-E26B26D8F76E}"/>
                </a:ext>
              </a:extLst>
            </p:cNvPr>
            <p:cNvPicPr>
              <a:picLocks noChangeAspect="1"/>
            </p:cNvPicPr>
            <p:nvPr/>
          </p:nvPicPr>
          <p:blipFill>
            <a:blip r:embed="rId4"/>
            <a:stretch>
              <a:fillRect/>
            </a:stretch>
          </p:blipFill>
          <p:spPr>
            <a:xfrm>
              <a:off x="0" y="369307"/>
              <a:ext cx="1381222" cy="1199849"/>
            </a:xfrm>
            <a:prstGeom prst="rect">
              <a:avLst/>
            </a:prstGeom>
          </p:spPr>
        </p:pic>
      </p:grpSp>
      <p:graphicFrame>
        <p:nvGraphicFramePr>
          <p:cNvPr id="11" name="Object 10">
            <a:extLst>
              <a:ext uri="{FF2B5EF4-FFF2-40B4-BE49-F238E27FC236}">
                <a16:creationId xmlns:a16="http://schemas.microsoft.com/office/drawing/2014/main" id="{084DD452-9649-4EE3-B6F9-D8E3F0481976}"/>
              </a:ext>
            </a:extLst>
          </p:cNvPr>
          <p:cNvGraphicFramePr>
            <a:graphicFrameLocks noChangeAspect="1"/>
          </p:cNvGraphicFramePr>
          <p:nvPr>
            <p:extLst>
              <p:ext uri="{D42A27DB-BD31-4B8C-83A1-F6EECF244321}">
                <p14:modId xmlns:p14="http://schemas.microsoft.com/office/powerpoint/2010/main" val="3204391560"/>
              </p:ext>
            </p:extLst>
          </p:nvPr>
        </p:nvGraphicFramePr>
        <p:xfrm>
          <a:off x="1657173" y="2371983"/>
          <a:ext cx="3687762" cy="866775"/>
        </p:xfrm>
        <a:graphic>
          <a:graphicData uri="http://schemas.openxmlformats.org/presentationml/2006/ole">
            <mc:AlternateContent xmlns:mc="http://schemas.openxmlformats.org/markup-compatibility/2006">
              <mc:Choice xmlns:v="urn:schemas-microsoft-com:vml" Requires="v">
                <p:oleObj spid="_x0000_s23570" name="Equation" r:id="rId5" imgW="1892160" imgH="444240" progId="Equation.DSMT4">
                  <p:embed/>
                </p:oleObj>
              </mc:Choice>
              <mc:Fallback>
                <p:oleObj name="Equation" r:id="rId5" imgW="1892160" imgH="444240" progId="Equation.DSMT4">
                  <p:embed/>
                  <p:pic>
                    <p:nvPicPr>
                      <p:cNvPr id="0" name=""/>
                      <p:cNvPicPr/>
                      <p:nvPr/>
                    </p:nvPicPr>
                    <p:blipFill>
                      <a:blip r:embed="rId6"/>
                      <a:stretch>
                        <a:fillRect/>
                      </a:stretch>
                    </p:blipFill>
                    <p:spPr>
                      <a:xfrm>
                        <a:off x="1657173" y="2371983"/>
                        <a:ext cx="3687762" cy="866775"/>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FFC09F22-669F-472C-B147-2CC70A83386E}"/>
              </a:ext>
            </a:extLst>
          </p:cNvPr>
          <p:cNvSpPr/>
          <p:nvPr/>
        </p:nvSpPr>
        <p:spPr>
          <a:xfrm>
            <a:off x="1354665" y="3214231"/>
            <a:ext cx="5578130" cy="469167"/>
          </a:xfrm>
          <a:prstGeom prst="rect">
            <a:avLst/>
          </a:prstGeom>
        </p:spPr>
        <p:txBody>
          <a:bodyPr wrap="none">
            <a:spAutoFit/>
          </a:bodyPr>
          <a:lstStyle/>
          <a:p>
            <a:pPr marL="180340" algn="just">
              <a:lnSpc>
                <a:spcPct val="110000"/>
              </a:lnSpc>
              <a:spcBef>
                <a:spcPts val="300"/>
              </a:spcBef>
              <a:spcAft>
                <a:spcPts val="300"/>
              </a:spcAft>
            </a:pPr>
            <a:r>
              <a:rPr lang="vi-VN" sz="2400">
                <a:latin typeface="Times New Roman" panose="02020603050405020304" pitchFamily="18" charset="0"/>
                <a:ea typeface="SimSun" panose="02010600030101010101" pitchFamily="2" charset="-122"/>
                <a:cs typeface="Times New Roman" panose="02020603050405020304" pitchFamily="18" charset="0"/>
              </a:rPr>
              <a:t>Gọi </a:t>
            </a:r>
            <a:r>
              <a:rPr lang="vi-VN" sz="2400" i="1">
                <a:latin typeface="Times New Roman" panose="02020603050405020304" pitchFamily="18" charset="0"/>
                <a:ea typeface="SimSun" panose="02010600030101010101" pitchFamily="2" charset="-122"/>
                <a:cs typeface="Times New Roman" panose="02020603050405020304" pitchFamily="18" charset="0"/>
              </a:rPr>
              <a:t>H </a:t>
            </a:r>
            <a:r>
              <a:rPr lang="vi-VN" sz="2400">
                <a:latin typeface="Times New Roman" panose="02020603050405020304" pitchFamily="18" charset="0"/>
                <a:ea typeface="SimSun" panose="02010600030101010101" pitchFamily="2" charset="-122"/>
                <a:cs typeface="Times New Roman" panose="02020603050405020304" pitchFamily="18" charset="0"/>
              </a:rPr>
              <a:t>là chân đường cao kẻ từ </a:t>
            </a:r>
            <a:r>
              <a:rPr lang="vi-VN" sz="2400" i="1">
                <a:latin typeface="Times New Roman" panose="02020603050405020304" pitchFamily="18" charset="0"/>
                <a:ea typeface="SimSun" panose="02010600030101010101" pitchFamily="2" charset="-122"/>
                <a:cs typeface="Times New Roman" panose="02020603050405020304" pitchFamily="18" charset="0"/>
              </a:rPr>
              <a:t>C</a:t>
            </a:r>
            <a:r>
              <a:rPr lang="vi-VN" sz="2400">
                <a:latin typeface="Times New Roman" panose="02020603050405020304" pitchFamily="18" charset="0"/>
                <a:ea typeface="SimSun" panose="02010600030101010101" pitchFamily="2" charset="-122"/>
                <a:cs typeface="Times New Roman" panose="02020603050405020304" pitchFamily="18" charset="0"/>
              </a:rPr>
              <a:t> đến (</a:t>
            </a:r>
            <a:r>
              <a:rPr lang="vi-VN" sz="2400" i="1">
                <a:latin typeface="Times New Roman" panose="02020603050405020304" pitchFamily="18" charset="0"/>
                <a:ea typeface="SimSun" panose="02010600030101010101" pitchFamily="2" charset="-122"/>
                <a:cs typeface="Times New Roman" panose="02020603050405020304" pitchFamily="18" charset="0"/>
              </a:rPr>
              <a:t>P</a:t>
            </a:r>
            <a:r>
              <a:rPr lang="vi-VN" sz="2400">
                <a:latin typeface="Times New Roman" panose="02020603050405020304" pitchFamily="18" charset="0"/>
                <a:ea typeface="SimSun" panose="02010600030101010101" pitchFamily="2" charset="-122"/>
                <a:cs typeface="Times New Roman" panose="02020603050405020304" pitchFamily="18" charset="0"/>
              </a:rPr>
              <a:t>). </a:t>
            </a:r>
            <a:endParaRPr 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F50EEA7B-C541-428F-A20F-B4D4E2C9D8C8}"/>
              </a:ext>
            </a:extLst>
          </p:cNvPr>
          <p:cNvSpPr/>
          <p:nvPr/>
        </p:nvSpPr>
        <p:spPr>
          <a:xfrm>
            <a:off x="1598397" y="3675896"/>
            <a:ext cx="3746538" cy="461665"/>
          </a:xfrm>
          <a:prstGeom prst="rect">
            <a:avLst/>
          </a:prstGeom>
        </p:spPr>
        <p:txBody>
          <a:bodyPr wrap="none">
            <a:spAutoFit/>
          </a:bodyPr>
          <a:lstStyle/>
          <a:p>
            <a:r>
              <a:rPr lang="en-US" sz="2400"/>
              <a:t>Khi đó, bán kính hình tròn là</a:t>
            </a:r>
          </a:p>
        </p:txBody>
      </p:sp>
      <p:graphicFrame>
        <p:nvGraphicFramePr>
          <p:cNvPr id="16" name="Object 15">
            <a:extLst>
              <a:ext uri="{FF2B5EF4-FFF2-40B4-BE49-F238E27FC236}">
                <a16:creationId xmlns:a16="http://schemas.microsoft.com/office/drawing/2014/main" id="{DBC9262E-C33A-4D0B-8AF8-E33F99C46308}"/>
              </a:ext>
            </a:extLst>
          </p:cNvPr>
          <p:cNvGraphicFramePr>
            <a:graphicFrameLocks noChangeAspect="1"/>
          </p:cNvGraphicFramePr>
          <p:nvPr>
            <p:extLst>
              <p:ext uri="{D42A27DB-BD31-4B8C-83A1-F6EECF244321}">
                <p14:modId xmlns:p14="http://schemas.microsoft.com/office/powerpoint/2010/main" val="3603363429"/>
              </p:ext>
            </p:extLst>
          </p:nvPr>
        </p:nvGraphicFramePr>
        <p:xfrm>
          <a:off x="1598397" y="4145063"/>
          <a:ext cx="5370513" cy="768350"/>
        </p:xfrm>
        <a:graphic>
          <a:graphicData uri="http://schemas.openxmlformats.org/presentationml/2006/ole">
            <mc:AlternateContent xmlns:mc="http://schemas.openxmlformats.org/markup-compatibility/2006">
              <mc:Choice xmlns:v="urn:schemas-microsoft-com:vml" Requires="v">
                <p:oleObj spid="_x0000_s23571" name="Equation" r:id="rId7" imgW="2755800" imgH="393480" progId="Equation.DSMT4">
                  <p:embed/>
                </p:oleObj>
              </mc:Choice>
              <mc:Fallback>
                <p:oleObj name="Equation" r:id="rId7" imgW="2755800" imgH="393480" progId="Equation.DSMT4">
                  <p:embed/>
                  <p:pic>
                    <p:nvPicPr>
                      <p:cNvPr id="0" name=""/>
                      <p:cNvPicPr/>
                      <p:nvPr/>
                    </p:nvPicPr>
                    <p:blipFill>
                      <a:blip r:embed="rId8"/>
                      <a:stretch>
                        <a:fillRect/>
                      </a:stretch>
                    </p:blipFill>
                    <p:spPr>
                      <a:xfrm>
                        <a:off x="1598397" y="4145063"/>
                        <a:ext cx="5370513" cy="76835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C8905D45-C672-4395-98B7-65EAA9F3B89C}"/>
              </a:ext>
            </a:extLst>
          </p:cNvPr>
          <p:cNvPicPr>
            <a:picLocks noChangeAspect="1"/>
          </p:cNvPicPr>
          <p:nvPr/>
        </p:nvPicPr>
        <p:blipFill>
          <a:blip r:embed="rId9"/>
          <a:stretch>
            <a:fillRect/>
          </a:stretch>
        </p:blipFill>
        <p:spPr>
          <a:xfrm>
            <a:off x="5492443" y="1985678"/>
            <a:ext cx="1207113" cy="280440"/>
          </a:xfrm>
          <a:prstGeom prst="rect">
            <a:avLst/>
          </a:prstGeom>
        </p:spPr>
      </p:pic>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10"/>
          <a:stretch>
            <a:fillRect/>
          </a:stretch>
        </p:blipFill>
        <p:spPr>
          <a:xfrm rot="250243" flipH="1">
            <a:off x="-110709" y="5882178"/>
            <a:ext cx="1725384" cy="1231499"/>
          </a:xfrm>
          <a:prstGeom prst="rect">
            <a:avLst/>
          </a:prstGeom>
        </p:spPr>
      </p:pic>
      <p:grpSp>
        <p:nvGrpSpPr>
          <p:cNvPr id="23" name="Group 22">
            <a:extLst>
              <a:ext uri="{FF2B5EF4-FFF2-40B4-BE49-F238E27FC236}">
                <a16:creationId xmlns:a16="http://schemas.microsoft.com/office/drawing/2014/main" id="{FD420FCD-4EBE-4CBB-94E4-A23433F6356B}"/>
              </a:ext>
            </a:extLst>
          </p:cNvPr>
          <p:cNvGrpSpPr/>
          <p:nvPr/>
        </p:nvGrpSpPr>
        <p:grpSpPr>
          <a:xfrm>
            <a:off x="7449790" y="2125899"/>
            <a:ext cx="4640608" cy="3730143"/>
            <a:chOff x="7449790" y="2125899"/>
            <a:chExt cx="4640608" cy="3730143"/>
          </a:xfrm>
        </p:grpSpPr>
        <p:pic>
          <p:nvPicPr>
            <p:cNvPr id="17" name="Picture 16">
              <a:extLst>
                <a:ext uri="{FF2B5EF4-FFF2-40B4-BE49-F238E27FC236}">
                  <a16:creationId xmlns:a16="http://schemas.microsoft.com/office/drawing/2014/main" id="{94DD5A74-8CD5-445D-9669-F32EF70F1E28}"/>
                </a:ext>
              </a:extLst>
            </p:cNvPr>
            <p:cNvPicPr>
              <a:picLocks noChangeAspect="1"/>
            </p:cNvPicPr>
            <p:nvPr/>
          </p:nvPicPr>
          <p:blipFill rotWithShape="1">
            <a:blip r:embed="rId11"/>
            <a:srcRect b="15907"/>
            <a:stretch/>
          </p:blipFill>
          <p:spPr>
            <a:xfrm>
              <a:off x="7449790" y="2125899"/>
              <a:ext cx="4640608" cy="3236324"/>
            </a:xfrm>
            <a:prstGeom prst="rect">
              <a:avLst/>
            </a:prstGeom>
          </p:spPr>
        </p:pic>
        <p:pic>
          <p:nvPicPr>
            <p:cNvPr id="22" name="Picture 21">
              <a:extLst>
                <a:ext uri="{FF2B5EF4-FFF2-40B4-BE49-F238E27FC236}">
                  <a16:creationId xmlns:a16="http://schemas.microsoft.com/office/drawing/2014/main" id="{14A08D49-FE8E-4769-AE18-F3D7787730D8}"/>
                </a:ext>
              </a:extLst>
            </p:cNvPr>
            <p:cNvPicPr>
              <a:picLocks noChangeAspect="1"/>
            </p:cNvPicPr>
            <p:nvPr/>
          </p:nvPicPr>
          <p:blipFill>
            <a:blip r:embed="rId12"/>
            <a:stretch>
              <a:fillRect/>
            </a:stretch>
          </p:blipFill>
          <p:spPr>
            <a:xfrm>
              <a:off x="9205735" y="5362223"/>
              <a:ext cx="938865" cy="493819"/>
            </a:xfrm>
            <a:prstGeom prst="rect">
              <a:avLst/>
            </a:prstGeom>
          </p:spPr>
        </p:pic>
      </p:grpSp>
    </p:spTree>
    <p:extLst>
      <p:ext uri="{BB962C8B-B14F-4D97-AF65-F5344CB8AC3E}">
        <p14:creationId xmlns:p14="http://schemas.microsoft.com/office/powerpoint/2010/main" val="2851415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3"/>
          <a:stretch>
            <a:fillRect/>
          </a:stretch>
        </p:blipFill>
        <p:spPr>
          <a:xfrm rot="250243" flipH="1">
            <a:off x="-110709" y="5882178"/>
            <a:ext cx="1725384" cy="1231499"/>
          </a:xfrm>
          <a:prstGeom prst="rect">
            <a:avLst/>
          </a:prstGeom>
        </p:spPr>
      </p:pic>
      <p:pic>
        <p:nvPicPr>
          <p:cNvPr id="20" name="Picture 19">
            <a:extLst>
              <a:ext uri="{FF2B5EF4-FFF2-40B4-BE49-F238E27FC236}">
                <a16:creationId xmlns:a16="http://schemas.microsoft.com/office/drawing/2014/main" id="{09F36D9C-CF5F-4270-9E3A-A1E0B1C3101B}"/>
              </a:ext>
            </a:extLst>
          </p:cNvPr>
          <p:cNvPicPr>
            <a:picLocks noChangeAspect="1"/>
          </p:cNvPicPr>
          <p:nvPr/>
        </p:nvPicPr>
        <p:blipFill>
          <a:blip r:embed="rId4"/>
          <a:stretch>
            <a:fillRect/>
          </a:stretch>
        </p:blipFill>
        <p:spPr>
          <a:xfrm>
            <a:off x="2503580" y="1297165"/>
            <a:ext cx="6981231" cy="3286124"/>
          </a:xfrm>
          <a:prstGeom prst="rect">
            <a:avLst/>
          </a:prstGeom>
        </p:spPr>
      </p:pic>
    </p:spTree>
    <p:extLst>
      <p:ext uri="{BB962C8B-B14F-4D97-AF65-F5344CB8AC3E}">
        <p14:creationId xmlns:p14="http://schemas.microsoft.com/office/powerpoint/2010/main" val="157650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4"/>
          <a:stretch>
            <a:fillRect/>
          </a:stretch>
        </p:blipFill>
        <p:spPr>
          <a:xfrm rot="250243" flipH="1">
            <a:off x="-110709" y="5882178"/>
            <a:ext cx="1725384" cy="1231499"/>
          </a:xfrm>
          <a:prstGeom prst="rect">
            <a:avLst/>
          </a:prstGeom>
        </p:spPr>
      </p:pic>
      <p:sp>
        <p:nvSpPr>
          <p:cNvPr id="4" name="Rectangle 3">
            <a:extLst>
              <a:ext uri="{FF2B5EF4-FFF2-40B4-BE49-F238E27FC236}">
                <a16:creationId xmlns:a16="http://schemas.microsoft.com/office/drawing/2014/main" id="{B9F0EE4F-0DF8-4551-B888-0026BB9F346A}"/>
              </a:ext>
            </a:extLst>
          </p:cNvPr>
          <p:cNvSpPr/>
          <p:nvPr/>
        </p:nvSpPr>
        <p:spPr>
          <a:xfrm>
            <a:off x="1342401" y="1247520"/>
            <a:ext cx="11135217" cy="461665"/>
          </a:xfrm>
          <a:prstGeom prst="rect">
            <a:avLst/>
          </a:prstGeom>
        </p:spPr>
        <p:txBody>
          <a:bodyPr wrap="square">
            <a:spAutoFit/>
          </a:bodyPr>
          <a:lstStyle/>
          <a:p>
            <a:r>
              <a:rPr lang="en-US" sz="2400"/>
              <a:t>P</a:t>
            </a:r>
            <a:r>
              <a:rPr lang="vi-VN" sz="2400"/>
              <a:t>hương trình mặt phẳng đi qua điểm </a:t>
            </a:r>
            <a:r>
              <a:rPr lang="vi-VN" sz="2400" i="1"/>
              <a:t>M</a:t>
            </a:r>
            <a:r>
              <a:rPr lang="vi-VN" sz="2400"/>
              <a:t>(1; 2; -1) và vuông góc với trục O</a:t>
            </a:r>
            <a:r>
              <a:rPr lang="vi-VN" sz="2400" i="1"/>
              <a:t>x</a:t>
            </a:r>
            <a:r>
              <a:rPr lang="en-US" sz="2400"/>
              <a:t> là: </a:t>
            </a:r>
            <a:r>
              <a:rPr lang="en-US" sz="2400" i="1">
                <a:solidFill>
                  <a:srgbClr val="FF0000"/>
                </a:solidFill>
              </a:rPr>
              <a:t>x</a:t>
            </a:r>
            <a:r>
              <a:rPr lang="en-US" sz="2400">
                <a:solidFill>
                  <a:srgbClr val="FF0000"/>
                </a:solidFill>
              </a:rPr>
              <a:t> – 1 = 0</a:t>
            </a:r>
          </a:p>
        </p:txBody>
      </p:sp>
      <p:grpSp>
        <p:nvGrpSpPr>
          <p:cNvPr id="7" name="Group 6">
            <a:extLst>
              <a:ext uri="{FF2B5EF4-FFF2-40B4-BE49-F238E27FC236}">
                <a16:creationId xmlns:a16="http://schemas.microsoft.com/office/drawing/2014/main" id="{BCCD5783-879A-4A8F-BBD8-20AEDD4408C7}"/>
              </a:ext>
            </a:extLst>
          </p:cNvPr>
          <p:cNvGrpSpPr/>
          <p:nvPr/>
        </p:nvGrpSpPr>
        <p:grpSpPr>
          <a:xfrm>
            <a:off x="161565" y="0"/>
            <a:ext cx="11906257" cy="971236"/>
            <a:chOff x="161565" y="0"/>
            <a:chExt cx="11906257" cy="971236"/>
          </a:xfrm>
        </p:grpSpPr>
        <p:sp>
          <p:nvSpPr>
            <p:cNvPr id="3" name="Rectangle 2">
              <a:extLst>
                <a:ext uri="{FF2B5EF4-FFF2-40B4-BE49-F238E27FC236}">
                  <a16:creationId xmlns:a16="http://schemas.microsoft.com/office/drawing/2014/main" id="{76E7872D-A7FE-4DF6-87B9-A8042DAC4187}"/>
                </a:ext>
              </a:extLst>
            </p:cNvPr>
            <p:cNvSpPr/>
            <p:nvPr/>
          </p:nvSpPr>
          <p:spPr>
            <a:xfrm>
              <a:off x="161565" y="0"/>
              <a:ext cx="118083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5.1.</a:t>
              </a:r>
            </a:p>
          </p:txBody>
        </p:sp>
        <p:sp>
          <p:nvSpPr>
            <p:cNvPr id="2" name="Rectangle 1">
              <a:extLst>
                <a:ext uri="{FF2B5EF4-FFF2-40B4-BE49-F238E27FC236}">
                  <a16:creationId xmlns:a16="http://schemas.microsoft.com/office/drawing/2014/main" id="{5228D92F-0C42-4AE8-9BFB-6FE1B1C696C0}"/>
                </a:ext>
              </a:extLst>
            </p:cNvPr>
            <p:cNvSpPr/>
            <p:nvPr/>
          </p:nvSpPr>
          <p:spPr>
            <a:xfrm>
              <a:off x="1512711" y="89243"/>
              <a:ext cx="10517724"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viết phương trình mặt phẳng đi qua điểm </a:t>
              </a:r>
              <a:r>
                <a:rPr lang="vi-VN" sz="2400" i="1"/>
                <a:t>M</a:t>
              </a:r>
              <a:r>
                <a:rPr lang="vi-VN" sz="2400"/>
                <a:t>(1; 2; -1) và vuông góc với trục O</a:t>
              </a:r>
              <a:r>
                <a:rPr lang="vi-VN" sz="2400" i="1"/>
                <a:t>x</a:t>
              </a:r>
              <a:r>
                <a:rPr lang="vi-VN" sz="2400"/>
                <a:t>.</a:t>
              </a:r>
              <a:endParaRPr lang="en-US" sz="2400"/>
            </a:p>
          </p:txBody>
        </p:sp>
        <p:sp>
          <p:nvSpPr>
            <p:cNvPr id="6" name="Rectangle: Rounded Corners 5">
              <a:extLst>
                <a:ext uri="{FF2B5EF4-FFF2-40B4-BE49-F238E27FC236}">
                  <a16:creationId xmlns:a16="http://schemas.microsoft.com/office/drawing/2014/main" id="{2AD0C7AA-BB13-42F2-A612-72E275C20D25}"/>
                </a:ext>
              </a:extLst>
            </p:cNvPr>
            <p:cNvSpPr/>
            <p:nvPr/>
          </p:nvSpPr>
          <p:spPr>
            <a:xfrm>
              <a:off x="1467555" y="89243"/>
              <a:ext cx="10600267" cy="881993"/>
            </a:xfrm>
            <a:prstGeom prst="roundRect">
              <a:avLst>
                <a:gd name="adj" fmla="val 6427"/>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7794FFF-072F-4613-A51C-D32968E74242}"/>
              </a:ext>
            </a:extLst>
          </p:cNvPr>
          <p:cNvGrpSpPr/>
          <p:nvPr/>
        </p:nvGrpSpPr>
        <p:grpSpPr>
          <a:xfrm>
            <a:off x="0" y="1836412"/>
            <a:ext cx="12367794" cy="1631731"/>
            <a:chOff x="-22586" y="1949246"/>
            <a:chExt cx="12367794" cy="1631731"/>
          </a:xfrm>
        </p:grpSpPr>
        <p:sp>
          <p:nvSpPr>
            <p:cNvPr id="10" name="Rounded Rectangle 22">
              <a:extLst>
                <a:ext uri="{FF2B5EF4-FFF2-40B4-BE49-F238E27FC236}">
                  <a16:creationId xmlns:a16="http://schemas.microsoft.com/office/drawing/2014/main" id="{8496EF18-FE37-46CE-83C3-0851C1D1BEF7}"/>
                </a:ext>
              </a:extLst>
            </p:cNvPr>
            <p:cNvSpPr/>
            <p:nvPr/>
          </p:nvSpPr>
          <p:spPr>
            <a:xfrm>
              <a:off x="1401537" y="1949246"/>
              <a:ext cx="10688035" cy="1631731"/>
            </a:xfrm>
            <a:prstGeom prst="roundRect">
              <a:avLst>
                <a:gd name="adj" fmla="val 3662"/>
              </a:avLst>
            </a:prstGeom>
            <a:solidFill>
              <a:srgbClr val="D6D4C6"/>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0826473C-F9A2-47BA-80E4-F038A45B75E3}"/>
                </a:ext>
              </a:extLst>
            </p:cNvPr>
            <p:cNvSpPr/>
            <p:nvPr/>
          </p:nvSpPr>
          <p:spPr>
            <a:xfrm>
              <a:off x="1657173" y="1949246"/>
              <a:ext cx="10688035" cy="1569660"/>
            </a:xfrm>
            <a:prstGeom prst="rect">
              <a:avLst/>
            </a:prstGeom>
          </p:spPr>
          <p:txBody>
            <a:bodyPr wrap="square">
              <a:spAutoFit/>
            </a:bodyPr>
            <a:lstStyle/>
            <a:p>
              <a:r>
                <a:rPr lang="vi-VN" sz="2400"/>
                <a:t>Trong không gian O</a:t>
              </a:r>
              <a:r>
                <a:rPr lang="vi-VN" sz="2400" i="1"/>
                <a:t>xyz</a:t>
              </a:r>
              <a:r>
                <a:rPr lang="vi-VN" sz="2400"/>
                <a:t>, cho hình hộp </a:t>
              </a:r>
              <a:r>
                <a:rPr lang="vi-VN" sz="2400" i="1"/>
                <a:t>ABCD.A'B'C'D', </a:t>
              </a:r>
              <a:r>
                <a:rPr lang="vi-VN" sz="2400"/>
                <a:t>với </a:t>
              </a:r>
              <a:r>
                <a:rPr lang="vi-VN" sz="2400" i="1"/>
                <a:t>A</a:t>
              </a:r>
              <a:r>
                <a:rPr lang="vi-VN" sz="2400"/>
                <a:t>(1; −1; 3), </a:t>
              </a:r>
              <a:r>
                <a:rPr lang="vi-VN" sz="2400" i="1"/>
                <a:t>B</a:t>
              </a:r>
              <a:r>
                <a:rPr lang="vi-VN" sz="2400"/>
                <a:t>(0; 2; 4), </a:t>
              </a:r>
              <a:r>
                <a:rPr lang="vi-VN" sz="2400" i="1"/>
                <a:t>D</a:t>
              </a:r>
              <a:r>
                <a:rPr lang="vi-VN" sz="2400"/>
                <a:t>(2; -1; 1), </a:t>
              </a:r>
              <a:r>
                <a:rPr lang="vi-VN" sz="2400" i="1"/>
                <a:t>A'</a:t>
              </a:r>
              <a:r>
                <a:rPr lang="vi-VN" sz="2400"/>
                <a:t>(0; 1; 2).</a:t>
              </a:r>
            </a:p>
            <a:p>
              <a:r>
                <a:rPr lang="vi-VN" sz="2400"/>
                <a:t>a) Tính toạ độ các điểm </a:t>
              </a:r>
              <a:r>
                <a:rPr lang="vi-VN" sz="2400" i="1"/>
                <a:t>C, B', D'.</a:t>
              </a:r>
            </a:p>
            <a:p>
              <a:r>
                <a:rPr lang="vi-VN" sz="2400"/>
                <a:t>b) Viết phương trình mặt phẳng (</a:t>
              </a:r>
              <a:r>
                <a:rPr lang="vi-VN" sz="2400" i="1"/>
                <a:t>CB'D</a:t>
              </a:r>
              <a:r>
                <a:rPr lang="vi-VN" sz="2400"/>
                <a:t>).</a:t>
              </a:r>
              <a:endParaRPr lang="en-US" sz="2400"/>
            </a:p>
          </p:txBody>
        </p:sp>
        <p:pic>
          <p:nvPicPr>
            <p:cNvPr id="12" name="Picture 11">
              <a:extLst>
                <a:ext uri="{FF2B5EF4-FFF2-40B4-BE49-F238E27FC236}">
                  <a16:creationId xmlns:a16="http://schemas.microsoft.com/office/drawing/2014/main" id="{14AB0AF4-4D65-4B2E-8422-0BB25E03CD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94ABB6E6-C5DA-40C2-866A-F35CCE0BABD5}"/>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5.2</a:t>
              </a:r>
            </a:p>
          </p:txBody>
        </p:sp>
      </p:grpSp>
      <p:pic>
        <p:nvPicPr>
          <p:cNvPr id="9" name="Picture 8">
            <a:extLst>
              <a:ext uri="{FF2B5EF4-FFF2-40B4-BE49-F238E27FC236}">
                <a16:creationId xmlns:a16="http://schemas.microsoft.com/office/drawing/2014/main" id="{E958FC61-F35D-4786-A6B1-33B677D8338F}"/>
              </a:ext>
            </a:extLst>
          </p:cNvPr>
          <p:cNvPicPr>
            <a:picLocks noChangeAspect="1"/>
          </p:cNvPicPr>
          <p:nvPr/>
        </p:nvPicPr>
        <p:blipFill>
          <a:blip r:embed="rId6"/>
          <a:stretch>
            <a:fillRect/>
          </a:stretch>
        </p:blipFill>
        <p:spPr>
          <a:xfrm>
            <a:off x="5702895" y="3550956"/>
            <a:ext cx="1207113" cy="280440"/>
          </a:xfrm>
          <a:prstGeom prst="rect">
            <a:avLst/>
          </a:prstGeom>
        </p:spPr>
      </p:pic>
      <p:pic>
        <p:nvPicPr>
          <p:cNvPr id="17" name="Picture 16">
            <a:extLst>
              <a:ext uri="{FF2B5EF4-FFF2-40B4-BE49-F238E27FC236}">
                <a16:creationId xmlns:a16="http://schemas.microsoft.com/office/drawing/2014/main" id="{E0C217F0-5B3D-4AAC-AE70-2E9D78EDC24B}"/>
              </a:ext>
            </a:extLst>
          </p:cNvPr>
          <p:cNvPicPr>
            <a:picLocks noChangeAspect="1"/>
          </p:cNvPicPr>
          <p:nvPr/>
        </p:nvPicPr>
        <p:blipFill>
          <a:blip r:embed="rId6"/>
          <a:stretch>
            <a:fillRect/>
          </a:stretch>
        </p:blipFill>
        <p:spPr>
          <a:xfrm>
            <a:off x="5702896" y="985560"/>
            <a:ext cx="1207113" cy="280440"/>
          </a:xfrm>
          <a:prstGeom prst="rect">
            <a:avLst/>
          </a:prstGeom>
        </p:spPr>
      </p:pic>
      <p:graphicFrame>
        <p:nvGraphicFramePr>
          <p:cNvPr id="18" name="Object 17">
            <a:extLst>
              <a:ext uri="{FF2B5EF4-FFF2-40B4-BE49-F238E27FC236}">
                <a16:creationId xmlns:a16="http://schemas.microsoft.com/office/drawing/2014/main" id="{CE69B07A-9780-4159-AC56-FE518BDBCED9}"/>
              </a:ext>
            </a:extLst>
          </p:cNvPr>
          <p:cNvGraphicFramePr>
            <a:graphicFrameLocks noChangeAspect="1"/>
          </p:cNvGraphicFramePr>
          <p:nvPr>
            <p:extLst>
              <p:ext uri="{D42A27DB-BD31-4B8C-83A1-F6EECF244321}">
                <p14:modId xmlns:p14="http://schemas.microsoft.com/office/powerpoint/2010/main" val="2121210129"/>
              </p:ext>
            </p:extLst>
          </p:nvPr>
        </p:nvGraphicFramePr>
        <p:xfrm>
          <a:off x="2500988" y="4333890"/>
          <a:ext cx="4806311" cy="489350"/>
        </p:xfrm>
        <a:graphic>
          <a:graphicData uri="http://schemas.openxmlformats.org/presentationml/2006/ole">
            <mc:AlternateContent xmlns:mc="http://schemas.openxmlformats.org/markup-compatibility/2006">
              <mc:Choice xmlns:v="urn:schemas-microsoft-com:vml" Requires="v">
                <p:oleObj spid="_x0000_s24606" name="Equation" r:id="rId7" imgW="2713503" imgH="276516" progId="Equation.DSMT4">
                  <p:embed/>
                </p:oleObj>
              </mc:Choice>
              <mc:Fallback>
                <p:oleObj name="Equation" r:id="rId7" imgW="2713503" imgH="276516" progId="Equation.DSMT4">
                  <p:embed/>
                  <p:pic>
                    <p:nvPicPr>
                      <p:cNvPr id="0" name=""/>
                      <p:cNvPicPr/>
                      <p:nvPr/>
                    </p:nvPicPr>
                    <p:blipFill>
                      <a:blip r:embed="rId8"/>
                      <a:stretch>
                        <a:fillRect/>
                      </a:stretch>
                    </p:blipFill>
                    <p:spPr>
                      <a:xfrm>
                        <a:off x="2500988" y="4333890"/>
                        <a:ext cx="4806311" cy="4893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8B16F36-3490-48D8-B054-EC2E2D93E981}"/>
              </a:ext>
            </a:extLst>
          </p:cNvPr>
          <p:cNvGraphicFramePr>
            <a:graphicFrameLocks noChangeAspect="1"/>
          </p:cNvGraphicFramePr>
          <p:nvPr>
            <p:extLst>
              <p:ext uri="{D42A27DB-BD31-4B8C-83A1-F6EECF244321}">
                <p14:modId xmlns:p14="http://schemas.microsoft.com/office/powerpoint/2010/main" val="4196541031"/>
              </p:ext>
            </p:extLst>
          </p:nvPr>
        </p:nvGraphicFramePr>
        <p:xfrm>
          <a:off x="2500988" y="4849332"/>
          <a:ext cx="5211290" cy="489350"/>
        </p:xfrm>
        <a:graphic>
          <a:graphicData uri="http://schemas.openxmlformats.org/presentationml/2006/ole">
            <mc:AlternateContent xmlns:mc="http://schemas.openxmlformats.org/markup-compatibility/2006">
              <mc:Choice xmlns:v="urn:schemas-microsoft-com:vml" Requires="v">
                <p:oleObj spid="_x0000_s24607" name="Equation" r:id="rId9" imgW="2941997" imgH="276516" progId="Equation.DSMT4">
                  <p:embed/>
                </p:oleObj>
              </mc:Choice>
              <mc:Fallback>
                <p:oleObj name="Equation" r:id="rId9" imgW="2941997" imgH="276516" progId="Equation.DSMT4">
                  <p:embed/>
                  <p:pic>
                    <p:nvPicPr>
                      <p:cNvPr id="0" name=""/>
                      <p:cNvPicPr/>
                      <p:nvPr/>
                    </p:nvPicPr>
                    <p:blipFill>
                      <a:blip r:embed="rId10"/>
                      <a:stretch>
                        <a:fillRect/>
                      </a:stretch>
                    </p:blipFill>
                    <p:spPr>
                      <a:xfrm>
                        <a:off x="2500988" y="4849332"/>
                        <a:ext cx="5211290" cy="4893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5D01A76-8650-4778-97F7-C0CF4E607B61}"/>
              </a:ext>
            </a:extLst>
          </p:cNvPr>
          <p:cNvGraphicFramePr>
            <a:graphicFrameLocks noChangeAspect="1"/>
          </p:cNvGraphicFramePr>
          <p:nvPr>
            <p:extLst>
              <p:ext uri="{D42A27DB-BD31-4B8C-83A1-F6EECF244321}">
                <p14:modId xmlns:p14="http://schemas.microsoft.com/office/powerpoint/2010/main" val="1959081993"/>
              </p:ext>
            </p:extLst>
          </p:nvPr>
        </p:nvGraphicFramePr>
        <p:xfrm>
          <a:off x="7791653" y="4866206"/>
          <a:ext cx="2784231" cy="472476"/>
        </p:xfrm>
        <a:graphic>
          <a:graphicData uri="http://schemas.openxmlformats.org/presentationml/2006/ole">
            <mc:AlternateContent xmlns:mc="http://schemas.openxmlformats.org/markup-compatibility/2006">
              <mc:Choice xmlns:v="urn:schemas-microsoft-com:vml" Requires="v">
                <p:oleObj spid="_x0000_s24608" name="Equation" r:id="rId11" imgW="1571032" imgH="267142" progId="Equation.DSMT4">
                  <p:embed/>
                </p:oleObj>
              </mc:Choice>
              <mc:Fallback>
                <p:oleObj name="Equation" r:id="rId11" imgW="1571032" imgH="267142" progId="Equation.DSMT4">
                  <p:embed/>
                  <p:pic>
                    <p:nvPicPr>
                      <p:cNvPr id="0" name=""/>
                      <p:cNvPicPr/>
                      <p:nvPr/>
                    </p:nvPicPr>
                    <p:blipFill>
                      <a:blip r:embed="rId12"/>
                      <a:stretch>
                        <a:fillRect/>
                      </a:stretch>
                    </p:blipFill>
                    <p:spPr>
                      <a:xfrm>
                        <a:off x="7791653" y="4866206"/>
                        <a:ext cx="2784231" cy="472476"/>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F35476F4-3B02-4F84-9F02-4387AC24429E}"/>
              </a:ext>
            </a:extLst>
          </p:cNvPr>
          <p:cNvGrpSpPr/>
          <p:nvPr/>
        </p:nvGrpSpPr>
        <p:grpSpPr>
          <a:xfrm>
            <a:off x="1342401" y="3786559"/>
            <a:ext cx="7115165" cy="510761"/>
            <a:chOff x="1342401" y="3786559"/>
            <a:chExt cx="7115165" cy="510761"/>
          </a:xfrm>
        </p:grpSpPr>
        <p:graphicFrame>
          <p:nvGraphicFramePr>
            <p:cNvPr id="16" name="Object 15">
              <a:extLst>
                <a:ext uri="{FF2B5EF4-FFF2-40B4-BE49-F238E27FC236}">
                  <a16:creationId xmlns:a16="http://schemas.microsoft.com/office/drawing/2014/main" id="{2BBE9EA0-2A4B-4D14-8020-32D1F66BF016}"/>
                </a:ext>
              </a:extLst>
            </p:cNvPr>
            <p:cNvGraphicFramePr>
              <a:graphicFrameLocks noChangeAspect="1"/>
            </p:cNvGraphicFramePr>
            <p:nvPr>
              <p:extLst>
                <p:ext uri="{D42A27DB-BD31-4B8C-83A1-F6EECF244321}">
                  <p14:modId xmlns:p14="http://schemas.microsoft.com/office/powerpoint/2010/main" val="1694853436"/>
                </p:ext>
              </p:extLst>
            </p:nvPr>
          </p:nvGraphicFramePr>
          <p:xfrm>
            <a:off x="2520689" y="3807970"/>
            <a:ext cx="5936877" cy="489350"/>
          </p:xfrm>
          <a:graphic>
            <a:graphicData uri="http://schemas.openxmlformats.org/presentationml/2006/ole">
              <mc:AlternateContent xmlns:mc="http://schemas.openxmlformats.org/markup-compatibility/2006">
                <mc:Choice xmlns:v="urn:schemas-microsoft-com:vml" Requires="v">
                  <p:oleObj spid="_x0000_s24609" name="Equation" r:id="rId13" imgW="3351128" imgH="276516" progId="Equation.DSMT4">
                    <p:embed/>
                  </p:oleObj>
                </mc:Choice>
                <mc:Fallback>
                  <p:oleObj name="Equation" r:id="rId13" imgW="3351128" imgH="276516" progId="Equation.DSMT4">
                    <p:embed/>
                    <p:pic>
                      <p:nvPicPr>
                        <p:cNvPr id="0" name=""/>
                        <p:cNvPicPr/>
                        <p:nvPr/>
                      </p:nvPicPr>
                      <p:blipFill>
                        <a:blip r:embed="rId14"/>
                        <a:stretch>
                          <a:fillRect/>
                        </a:stretch>
                      </p:blipFill>
                      <p:spPr>
                        <a:xfrm>
                          <a:off x="2520689" y="3807970"/>
                          <a:ext cx="5936877" cy="48935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2D299CD1-D48C-4887-B8BF-1042B8FE725B}"/>
                </a:ext>
              </a:extLst>
            </p:cNvPr>
            <p:cNvSpPr/>
            <p:nvPr/>
          </p:nvSpPr>
          <p:spPr>
            <a:xfrm>
              <a:off x="1342401" y="3786559"/>
              <a:ext cx="1326197" cy="461665"/>
            </a:xfrm>
            <a:prstGeom prst="rect">
              <a:avLst/>
            </a:prstGeom>
          </p:spPr>
          <p:txBody>
            <a:bodyPr wrap="none">
              <a:spAutoFit/>
            </a:bodyPr>
            <a:lstStyle/>
            <a:p>
              <a:r>
                <a:rPr lang="en-US" sz="2400"/>
                <a:t>a) Ta có: </a:t>
              </a:r>
            </a:p>
          </p:txBody>
        </p:sp>
      </p:grpSp>
      <p:grpSp>
        <p:nvGrpSpPr>
          <p:cNvPr id="13" name="Group 12">
            <a:extLst>
              <a:ext uri="{FF2B5EF4-FFF2-40B4-BE49-F238E27FC236}">
                <a16:creationId xmlns:a16="http://schemas.microsoft.com/office/drawing/2014/main" id="{F58046B8-7629-4E16-ABE5-936EF7B147C4}"/>
              </a:ext>
            </a:extLst>
          </p:cNvPr>
          <p:cNvGrpSpPr/>
          <p:nvPr/>
        </p:nvGrpSpPr>
        <p:grpSpPr>
          <a:xfrm>
            <a:off x="1342401" y="5369299"/>
            <a:ext cx="9015277" cy="592114"/>
            <a:chOff x="1342401" y="5369299"/>
            <a:chExt cx="9015277" cy="592114"/>
          </a:xfrm>
        </p:grpSpPr>
        <p:graphicFrame>
          <p:nvGraphicFramePr>
            <p:cNvPr id="22" name="Object 21">
              <a:extLst>
                <a:ext uri="{FF2B5EF4-FFF2-40B4-BE49-F238E27FC236}">
                  <a16:creationId xmlns:a16="http://schemas.microsoft.com/office/drawing/2014/main" id="{C1DE7D1B-AB76-4D73-888A-648D3FA426CB}"/>
                </a:ext>
              </a:extLst>
            </p:cNvPr>
            <p:cNvGraphicFramePr>
              <a:graphicFrameLocks noChangeAspect="1"/>
            </p:cNvGraphicFramePr>
            <p:nvPr>
              <p:extLst>
                <p:ext uri="{D42A27DB-BD31-4B8C-83A1-F6EECF244321}">
                  <p14:modId xmlns:p14="http://schemas.microsoft.com/office/powerpoint/2010/main" val="1893610586"/>
                </p:ext>
              </p:extLst>
            </p:nvPr>
          </p:nvGraphicFramePr>
          <p:xfrm>
            <a:off x="2520689" y="5369299"/>
            <a:ext cx="7836989" cy="592114"/>
          </p:xfrm>
          <a:graphic>
            <a:graphicData uri="http://schemas.openxmlformats.org/presentationml/2006/ole">
              <mc:AlternateContent xmlns:mc="http://schemas.openxmlformats.org/markup-compatibility/2006">
                <mc:Choice xmlns:v="urn:schemas-microsoft-com:vml" Requires="v">
                  <p:oleObj spid="_x0000_s24610" name="Equation" r:id="rId15" imgW="3655907" imgH="276516" progId="Equation.DSMT4">
                    <p:embed/>
                  </p:oleObj>
                </mc:Choice>
                <mc:Fallback>
                  <p:oleObj name="Equation" r:id="rId15" imgW="3655907" imgH="276516" progId="Equation.DSMT4">
                    <p:embed/>
                    <p:pic>
                      <p:nvPicPr>
                        <p:cNvPr id="0" name=""/>
                        <p:cNvPicPr/>
                        <p:nvPr/>
                      </p:nvPicPr>
                      <p:blipFill>
                        <a:blip r:embed="rId16"/>
                        <a:stretch>
                          <a:fillRect/>
                        </a:stretch>
                      </p:blipFill>
                      <p:spPr>
                        <a:xfrm>
                          <a:off x="2520689" y="5369299"/>
                          <a:ext cx="7836989" cy="592114"/>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431253D5-2CFF-4E2C-84C7-361D06ABD946}"/>
                </a:ext>
              </a:extLst>
            </p:cNvPr>
            <p:cNvSpPr/>
            <p:nvPr/>
          </p:nvSpPr>
          <p:spPr>
            <a:xfrm>
              <a:off x="1342401" y="5398567"/>
              <a:ext cx="1343829" cy="461665"/>
            </a:xfrm>
            <a:prstGeom prst="rect">
              <a:avLst/>
            </a:prstGeom>
          </p:spPr>
          <p:txBody>
            <a:bodyPr wrap="none">
              <a:spAutoFit/>
            </a:bodyPr>
            <a:lstStyle/>
            <a:p>
              <a:r>
                <a:rPr lang="en-US" sz="2400"/>
                <a:t>b) Ta có: </a:t>
              </a:r>
            </a:p>
          </p:txBody>
        </p:sp>
      </p:grpSp>
      <p:sp>
        <p:nvSpPr>
          <p:cNvPr id="25" name="Rectangle 24">
            <a:extLst>
              <a:ext uri="{FF2B5EF4-FFF2-40B4-BE49-F238E27FC236}">
                <a16:creationId xmlns:a16="http://schemas.microsoft.com/office/drawing/2014/main" id="{E2176C7A-DDF5-4962-9918-552EA13F8F9C}"/>
              </a:ext>
            </a:extLst>
          </p:cNvPr>
          <p:cNvSpPr/>
          <p:nvPr/>
        </p:nvSpPr>
        <p:spPr>
          <a:xfrm>
            <a:off x="1512711" y="5835223"/>
            <a:ext cx="11119107" cy="461665"/>
          </a:xfrm>
          <a:prstGeom prst="rect">
            <a:avLst/>
          </a:prstGeom>
        </p:spPr>
        <p:txBody>
          <a:bodyPr wrap="square">
            <a:spAutoFit/>
          </a:bodyPr>
          <a:lstStyle/>
          <a:p>
            <a:r>
              <a:rPr lang="vi-VN" sz="2400">
                <a:latin typeface="+mj-lt"/>
              </a:rPr>
              <a:t>là một vectơ pháp tuyến của mặt phẳng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CB’D’</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a:latin typeface="+mj-lt"/>
              </a:rPr>
              <a:t>Phương trình mặt phẳng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CB’D’</a:t>
            </a:r>
            <a:r>
              <a:rPr lang="en-US" sz="2400">
                <a:latin typeface="Times New Roman" panose="02020603050405020304" pitchFamily="18" charset="0"/>
                <a:cs typeface="Times New Roman" panose="02020603050405020304" pitchFamily="18" charset="0"/>
              </a:rPr>
              <a:t>)</a:t>
            </a:r>
            <a:r>
              <a:rPr lang="vi-VN" sz="2400">
                <a:latin typeface="+mj-lt"/>
              </a:rPr>
              <a:t> là: </a:t>
            </a:r>
            <a:endParaRPr lang="en-US" sz="2400">
              <a:latin typeface="+mj-lt"/>
            </a:endParaRPr>
          </a:p>
        </p:txBody>
      </p:sp>
      <p:graphicFrame>
        <p:nvGraphicFramePr>
          <p:cNvPr id="26" name="Object 25">
            <a:extLst>
              <a:ext uri="{FF2B5EF4-FFF2-40B4-BE49-F238E27FC236}">
                <a16:creationId xmlns:a16="http://schemas.microsoft.com/office/drawing/2014/main" id="{DD7FEE0F-EE02-4408-9D53-80E83F2920F3}"/>
              </a:ext>
            </a:extLst>
          </p:cNvPr>
          <p:cNvGraphicFramePr>
            <a:graphicFrameLocks noChangeAspect="1"/>
          </p:cNvGraphicFramePr>
          <p:nvPr>
            <p:extLst>
              <p:ext uri="{D42A27DB-BD31-4B8C-83A1-F6EECF244321}">
                <p14:modId xmlns:p14="http://schemas.microsoft.com/office/powerpoint/2010/main" val="2932723475"/>
              </p:ext>
            </p:extLst>
          </p:nvPr>
        </p:nvGraphicFramePr>
        <p:xfrm>
          <a:off x="2061430" y="6296282"/>
          <a:ext cx="6855393" cy="494974"/>
        </p:xfrm>
        <a:graphic>
          <a:graphicData uri="http://schemas.openxmlformats.org/presentationml/2006/ole">
            <mc:AlternateContent xmlns:mc="http://schemas.openxmlformats.org/markup-compatibility/2006">
              <mc:Choice xmlns:v="urn:schemas-microsoft-com:vml" Requires="v">
                <p:oleObj spid="_x0000_s24611" name="Equation" r:id="rId17" imgW="3517560" imgH="253800" progId="Equation.DSMT4">
                  <p:embed/>
                </p:oleObj>
              </mc:Choice>
              <mc:Fallback>
                <p:oleObj name="Equation" r:id="rId17" imgW="3517560" imgH="253800" progId="Equation.DSMT4">
                  <p:embed/>
                  <p:pic>
                    <p:nvPicPr>
                      <p:cNvPr id="20" name="Object 19">
                        <a:extLst>
                          <a:ext uri="{FF2B5EF4-FFF2-40B4-BE49-F238E27FC236}">
                            <a16:creationId xmlns:a16="http://schemas.microsoft.com/office/drawing/2014/main" id="{42B32985-C44E-4A88-9817-2E29AC952B23}"/>
                          </a:ext>
                        </a:extLst>
                      </p:cNvPr>
                      <p:cNvPicPr/>
                      <p:nvPr/>
                    </p:nvPicPr>
                    <p:blipFill>
                      <a:blip r:embed="rId18"/>
                      <a:stretch>
                        <a:fillRect/>
                      </a:stretch>
                    </p:blipFill>
                    <p:spPr>
                      <a:xfrm>
                        <a:off x="2061430" y="6296282"/>
                        <a:ext cx="6855393" cy="494974"/>
                      </a:xfrm>
                      <a:prstGeom prst="rect">
                        <a:avLst/>
                      </a:prstGeom>
                    </p:spPr>
                  </p:pic>
                </p:oleObj>
              </mc:Fallback>
            </mc:AlternateContent>
          </a:graphicData>
        </a:graphic>
      </p:graphicFrame>
    </p:spTree>
    <p:extLst>
      <p:ext uri="{BB962C8B-B14F-4D97-AF65-F5344CB8AC3E}">
        <p14:creationId xmlns:p14="http://schemas.microsoft.com/office/powerpoint/2010/main" val="10424044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4"/>
          <a:stretch>
            <a:fillRect/>
          </a:stretch>
        </p:blipFill>
        <p:spPr>
          <a:xfrm rot="250243" flipH="1">
            <a:off x="-110709" y="5882178"/>
            <a:ext cx="1725384" cy="1231499"/>
          </a:xfrm>
          <a:prstGeom prst="rect">
            <a:avLst/>
          </a:prstGeom>
        </p:spPr>
      </p:pic>
      <p:grpSp>
        <p:nvGrpSpPr>
          <p:cNvPr id="8" name="Group 7">
            <a:extLst>
              <a:ext uri="{FF2B5EF4-FFF2-40B4-BE49-F238E27FC236}">
                <a16:creationId xmlns:a16="http://schemas.microsoft.com/office/drawing/2014/main" id="{65DF6D53-4EC4-40D9-99D1-F021A6EC2442}"/>
              </a:ext>
            </a:extLst>
          </p:cNvPr>
          <p:cNvGrpSpPr/>
          <p:nvPr/>
        </p:nvGrpSpPr>
        <p:grpSpPr>
          <a:xfrm>
            <a:off x="0" y="233260"/>
            <a:ext cx="12192000" cy="1277755"/>
            <a:chOff x="0" y="303746"/>
            <a:chExt cx="12192000" cy="1277755"/>
          </a:xfrm>
        </p:grpSpPr>
        <p:grpSp>
          <p:nvGrpSpPr>
            <p:cNvPr id="3" name="Group 2">
              <a:extLst>
                <a:ext uri="{FF2B5EF4-FFF2-40B4-BE49-F238E27FC236}">
                  <a16:creationId xmlns:a16="http://schemas.microsoft.com/office/drawing/2014/main" id="{25D10C36-604D-49C5-9E02-30F6309F5F03}"/>
                </a:ext>
              </a:extLst>
            </p:cNvPr>
            <p:cNvGrpSpPr/>
            <p:nvPr/>
          </p:nvGrpSpPr>
          <p:grpSpPr>
            <a:xfrm>
              <a:off x="0" y="303746"/>
              <a:ext cx="12112158" cy="1277755"/>
              <a:chOff x="-22586" y="2166357"/>
              <a:chExt cx="12112158" cy="1277755"/>
            </a:xfrm>
          </p:grpSpPr>
          <p:sp>
            <p:nvSpPr>
              <p:cNvPr id="4" name="Rounded Rectangle 22">
                <a:extLst>
                  <a:ext uri="{FF2B5EF4-FFF2-40B4-BE49-F238E27FC236}">
                    <a16:creationId xmlns:a16="http://schemas.microsoft.com/office/drawing/2014/main" id="{250B1403-F502-4D67-922F-A21F324A0919}"/>
                  </a:ext>
                </a:extLst>
              </p:cNvPr>
              <p:cNvSpPr/>
              <p:nvPr/>
            </p:nvSpPr>
            <p:spPr>
              <a:xfrm>
                <a:off x="1401537" y="2166357"/>
                <a:ext cx="10688035" cy="1277755"/>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a:extLst>
                  <a:ext uri="{FF2B5EF4-FFF2-40B4-BE49-F238E27FC236}">
                    <a16:creationId xmlns:a16="http://schemas.microsoft.com/office/drawing/2014/main" id="{AE214EE7-254C-45B3-BD1C-28EAC6F493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66C4E342-45B4-4903-8D24-F209D3D1DADF}"/>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5.3</a:t>
                </a:r>
              </a:p>
            </p:txBody>
          </p:sp>
        </p:grpSp>
        <p:sp>
          <p:nvSpPr>
            <p:cNvPr id="2" name="Rectangle 1">
              <a:extLst>
                <a:ext uri="{FF2B5EF4-FFF2-40B4-BE49-F238E27FC236}">
                  <a16:creationId xmlns:a16="http://schemas.microsoft.com/office/drawing/2014/main" id="{DC38D7EC-88CE-4512-874E-33C93EBA4B1A}"/>
                </a:ext>
              </a:extLst>
            </p:cNvPr>
            <p:cNvSpPr/>
            <p:nvPr/>
          </p:nvSpPr>
          <p:spPr>
            <a:xfrm>
              <a:off x="1550973" y="486744"/>
              <a:ext cx="10641027"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viết phương trình mặt phẳng (</a:t>
              </a:r>
              <a:r>
                <a:rPr lang="vi-VN" sz="2400" i="1"/>
                <a:t>P</a:t>
              </a:r>
              <a:r>
                <a:rPr lang="vi-VN" sz="2400"/>
                <a:t>) đi qua điểm </a:t>
              </a:r>
              <a:r>
                <a:rPr lang="vi-VN" sz="2400" i="1"/>
                <a:t>M</a:t>
              </a:r>
              <a:r>
                <a:rPr lang="vi-VN" sz="2400"/>
                <a:t>(1; -1; 5) và vuông góc với hai mặt phẳng (</a:t>
              </a:r>
              <a:r>
                <a:rPr lang="vi-VN" sz="2400" i="1"/>
                <a:t>Q</a:t>
              </a:r>
              <a:r>
                <a:rPr lang="vi-VN" sz="2400"/>
                <a:t>): 3</a:t>
              </a:r>
              <a:r>
                <a:rPr lang="vi-VN" sz="2400" i="1"/>
                <a:t>x</a:t>
              </a:r>
              <a:r>
                <a:rPr lang="en-US" sz="2400" i="1"/>
                <a:t> </a:t>
              </a:r>
              <a:r>
                <a:rPr lang="vi-VN" sz="2400"/>
                <a:t>+</a:t>
              </a:r>
              <a:r>
                <a:rPr lang="en-US" sz="2400"/>
                <a:t> </a:t>
              </a:r>
              <a:r>
                <a:rPr lang="vi-VN" sz="2400"/>
                <a:t>2</a:t>
              </a:r>
              <a:r>
                <a:rPr lang="vi-VN" sz="2400" i="1"/>
                <a:t>y</a:t>
              </a:r>
              <a:r>
                <a:rPr lang="en-US" sz="2400" i="1"/>
                <a:t> </a:t>
              </a:r>
              <a:r>
                <a:rPr lang="vi-VN" sz="2400"/>
                <a:t>–</a:t>
              </a:r>
              <a:r>
                <a:rPr lang="en-US" sz="2400"/>
                <a:t> </a:t>
              </a:r>
              <a:r>
                <a:rPr lang="vi-VN" sz="2400" i="1"/>
                <a:t>z</a:t>
              </a:r>
              <a:r>
                <a:rPr lang="en-US" sz="2400" i="1"/>
                <a:t> </a:t>
              </a:r>
              <a:r>
                <a:rPr lang="vi-VN" sz="2400"/>
                <a:t>=</a:t>
              </a:r>
              <a:r>
                <a:rPr lang="en-US" sz="2400"/>
                <a:t> </a:t>
              </a:r>
              <a:r>
                <a:rPr lang="vi-VN" sz="2400"/>
                <a:t>0, (</a:t>
              </a:r>
              <a:r>
                <a:rPr lang="vi-VN" sz="2400" i="1"/>
                <a:t>R</a:t>
              </a:r>
              <a:r>
                <a:rPr lang="vi-VN" sz="2400"/>
                <a:t>): </a:t>
              </a:r>
              <a:r>
                <a:rPr lang="vi-VN" sz="2400" i="1"/>
                <a:t>x</a:t>
              </a:r>
              <a:r>
                <a:rPr lang="en-US" sz="2400" i="1"/>
                <a:t> </a:t>
              </a:r>
              <a:r>
                <a:rPr lang="vi-VN" sz="2400"/>
                <a:t>+</a:t>
              </a:r>
              <a:r>
                <a:rPr lang="en-US" sz="2400"/>
                <a:t> </a:t>
              </a:r>
              <a:r>
                <a:rPr lang="vi-VN" sz="2400" i="1"/>
                <a:t>y</a:t>
              </a:r>
              <a:r>
                <a:rPr lang="en-US" sz="2400" i="1"/>
                <a:t> </a:t>
              </a:r>
              <a:r>
                <a:rPr lang="vi-VN" sz="2400"/>
                <a:t>–</a:t>
              </a:r>
              <a:r>
                <a:rPr lang="en-US" sz="2400"/>
                <a:t> </a:t>
              </a:r>
              <a:r>
                <a:rPr lang="vi-VN" sz="2400" i="1"/>
                <a:t>z</a:t>
              </a:r>
              <a:r>
                <a:rPr lang="en-US" sz="2400" i="1"/>
                <a:t> </a:t>
              </a:r>
              <a:r>
                <a:rPr lang="vi-VN" sz="2400"/>
                <a:t>=</a:t>
              </a:r>
              <a:r>
                <a:rPr lang="en-US" sz="2400"/>
                <a:t> </a:t>
              </a:r>
              <a:r>
                <a:rPr lang="vi-VN" sz="2400"/>
                <a:t>0.</a:t>
              </a:r>
              <a:endParaRPr lang="en-US" sz="2400"/>
            </a:p>
          </p:txBody>
        </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DEEB921-BCAD-4420-AB06-A01DD9A60B19}"/>
                  </a:ext>
                </a:extLst>
              </p:cNvPr>
              <p:cNvSpPr/>
              <p:nvPr/>
            </p:nvSpPr>
            <p:spPr>
              <a:xfrm>
                <a:off x="1454410" y="2188905"/>
                <a:ext cx="10579122" cy="1226426"/>
              </a:xfrm>
              <a:prstGeom prst="rect">
                <a:avLst/>
              </a:prstGeom>
            </p:spPr>
            <p:txBody>
              <a:bodyPr wrap="square">
                <a:spAutoFit/>
              </a:bodyPr>
              <a:lstStyle/>
              <a:p>
                <a:r>
                  <a:rPr lang="vi-VN" sz="2400">
                    <a:latin typeface="+mj-lt"/>
                  </a:rPr>
                  <a:t>Một vectơ pháp tuyến của mặt phẳng (</a:t>
                </a:r>
                <a:r>
                  <a:rPr lang="vi-VN" sz="2400" i="1">
                    <a:latin typeface="+mj-lt"/>
                  </a:rPr>
                  <a:t>Q</a:t>
                </a:r>
                <a:r>
                  <a:rPr lang="vi-VN" sz="2400">
                    <a:latin typeface="+mj-lt"/>
                  </a:rPr>
                  <a:t>) là</a:t>
                </a:r>
                <a:r>
                  <a:rPr lang="en-US" sz="2400">
                    <a:latin typeface="+mj-lt"/>
                  </a:rPr>
                  <a:t> </a:t>
                </a:r>
                <a14:m>
                  <m:oMath xmlns:m="http://schemas.openxmlformats.org/officeDocument/2006/math">
                    <m:acc>
                      <m:accPr>
                        <m:chr m:val="⃗"/>
                        <m:ctrlPr>
                          <a:rPr lang="en-US" sz="2400" i="1" smtClean="0">
                            <a:latin typeface="Cambria Math" panose="02040503050406030204" pitchFamily="18" charset="0"/>
                          </a:rPr>
                        </m:ctrlPr>
                      </m:acc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𝑄</m:t>
                            </m:r>
                          </m:sub>
                        </m:sSub>
                      </m:e>
                    </m:acc>
                    <m:r>
                      <a:rPr lang="en-US" sz="2400" b="0" i="0" smtClean="0">
                        <a:latin typeface="Cambria Math" panose="02040503050406030204" pitchFamily="18" charset="0"/>
                      </a:rPr>
                      <m:t>=(3;2;−1)</m:t>
                    </m:r>
                  </m:oMath>
                </a14:m>
                <a:r>
                  <a:rPr lang="en-US" sz="2400">
                    <a:latin typeface="+mj-lt"/>
                  </a:rPr>
                  <a:t> </a:t>
                </a:r>
                <a:r>
                  <a:rPr lang="vi-VN" sz="2400">
                    <a:latin typeface="+mj-lt"/>
                  </a:rPr>
                  <a:t>của mặt phẳng (</a:t>
                </a:r>
                <a:r>
                  <a:rPr lang="vi-VN" sz="2400" i="1">
                    <a:latin typeface="+mj-lt"/>
                  </a:rPr>
                  <a:t>R</a:t>
                </a:r>
                <a:r>
                  <a:rPr lang="vi-VN" sz="2400">
                    <a:latin typeface="+mj-lt"/>
                  </a:rPr>
                  <a:t>) là</a:t>
                </a:r>
                <a:r>
                  <a:rPr lang="en-US" sz="2400">
                    <a:latin typeface="+mj-lt"/>
                  </a:rPr>
                  <a:t> </a:t>
                </a:r>
                <a14:m>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𝑅</m:t>
                            </m:r>
                          </m:sub>
                        </m:sSub>
                      </m:e>
                    </m:acc>
                    <m:r>
                      <a:rPr lang="en-US" sz="2400">
                        <a:latin typeface="Cambria Math" panose="02040503050406030204" pitchFamily="18" charset="0"/>
                      </a:rPr>
                      <m:t>=(</m:t>
                    </m:r>
                    <m:r>
                      <a:rPr lang="en-US" sz="2400" b="0" i="0" smtClean="0">
                        <a:latin typeface="Cambria Math" panose="02040503050406030204" pitchFamily="18" charset="0"/>
                      </a:rPr>
                      <m:t>1</m:t>
                    </m:r>
                    <m:r>
                      <a:rPr lang="en-US" sz="2400">
                        <a:latin typeface="Cambria Math" panose="02040503050406030204" pitchFamily="18" charset="0"/>
                      </a:rPr>
                      <m:t>;</m:t>
                    </m:r>
                    <m:r>
                      <a:rPr lang="en-US" sz="2400" b="0" i="0" smtClean="0">
                        <a:latin typeface="Cambria Math" panose="02040503050406030204" pitchFamily="18" charset="0"/>
                      </a:rPr>
                      <m:t>1</m:t>
                    </m:r>
                    <m:r>
                      <a:rPr lang="en-US" sz="2400">
                        <a:latin typeface="Cambria Math" panose="02040503050406030204" pitchFamily="18" charset="0"/>
                      </a:rPr>
                      <m:t>;−1)</m:t>
                    </m:r>
                  </m:oMath>
                </a14:m>
                <a:r>
                  <a:rPr lang="en-US" sz="2400">
                    <a:latin typeface="+mj-lt"/>
                  </a:rPr>
                  <a:t>. </a:t>
                </a:r>
                <a:r>
                  <a:rPr lang="vi-VN" sz="2400">
                    <a:latin typeface="Times New Roman" panose="02020603050405020304" pitchFamily="18" charset="0"/>
                    <a:ea typeface="SimSun" panose="02010600030101010101" pitchFamily="2" charset="-122"/>
                    <a:cs typeface="Times New Roman" panose="02020603050405020304" pitchFamily="18" charset="0"/>
                  </a:rPr>
                  <a:t>Một </a:t>
                </a:r>
                <a:r>
                  <a:rPr lang="en-US" sz="2400">
                    <a:latin typeface="Times New Roman" panose="02020603050405020304" pitchFamily="18" charset="0"/>
                    <a:ea typeface="SimSun" panose="02010600030101010101" pitchFamily="2" charset="-122"/>
                    <a:cs typeface="Times New Roman" panose="02020603050405020304" pitchFamily="18" charset="0"/>
                  </a:rPr>
                  <a:t>vectơ pháp tuyến</a:t>
                </a:r>
                <a:r>
                  <a:rPr lang="vi-VN" sz="2400">
                    <a:latin typeface="Times New Roman" panose="02020603050405020304" pitchFamily="18" charset="0"/>
                    <a:ea typeface="SimSun" panose="02010600030101010101" pitchFamily="2" charset="-122"/>
                    <a:cs typeface="Times New Roman" panose="02020603050405020304" pitchFamily="18" charset="0"/>
                  </a:rPr>
                  <a:t> của mặt phẳng (</a:t>
                </a:r>
                <a:r>
                  <a:rPr lang="vi-VN" sz="2400" i="1">
                    <a:latin typeface="Times New Roman" panose="02020603050405020304" pitchFamily="18" charset="0"/>
                    <a:ea typeface="SimSun" panose="02010600030101010101" pitchFamily="2" charset="-122"/>
                    <a:cs typeface="Times New Roman" panose="02020603050405020304" pitchFamily="18" charset="0"/>
                  </a:rPr>
                  <a:t>P</a:t>
                </a:r>
                <a:r>
                  <a:rPr lang="vi-VN" sz="2400">
                    <a:latin typeface="Times New Roman" panose="02020603050405020304" pitchFamily="18" charset="0"/>
                    <a:ea typeface="SimSun" panose="02010600030101010101" pitchFamily="2" charset="-122"/>
                    <a:cs typeface="Times New Roman" panose="02020603050405020304" pitchFamily="18" charset="0"/>
                  </a:rPr>
                  <a:t>) là:</a:t>
                </a:r>
                <a:r>
                  <a:rPr lang="en-US" sz="2400">
                    <a:latin typeface="Times New Roman" panose="02020603050405020304" pitchFamily="18" charset="0"/>
                    <a:ea typeface="SimSun" panose="02010600030101010101" pitchFamily="2" charset="-122"/>
                    <a:cs typeface="Times New Roman" panose="02020603050405020304" pitchFamily="18" charset="0"/>
                  </a:rPr>
                  <a:t> </a:t>
                </a:r>
              </a:p>
              <a:p>
                <a:r>
                  <a:rPr lang="en-US" sz="2400">
                    <a:latin typeface="+mj-lt"/>
                  </a:rPr>
                  <a:t>  </a:t>
                </a:r>
              </a:p>
            </p:txBody>
          </p:sp>
        </mc:Choice>
        <mc:Fallback xmlns="">
          <p:sp>
            <p:nvSpPr>
              <p:cNvPr id="10" name="Rectangle 9">
                <a:extLst>
                  <a:ext uri="{FF2B5EF4-FFF2-40B4-BE49-F238E27FC236}">
                    <a16:creationId xmlns:a16="http://schemas.microsoft.com/office/drawing/2014/main" id="{0DEEB921-BCAD-4420-AB06-A01DD9A60B19}"/>
                  </a:ext>
                </a:extLst>
              </p:cNvPr>
              <p:cNvSpPr>
                <a:spLocks noRot="1" noChangeAspect="1" noMove="1" noResize="1" noEditPoints="1" noAdjustHandles="1" noChangeArrowheads="1" noChangeShapeType="1" noTextEdit="1"/>
              </p:cNvSpPr>
              <p:nvPr/>
            </p:nvSpPr>
            <p:spPr>
              <a:xfrm>
                <a:off x="1454410" y="2188905"/>
                <a:ext cx="10579122" cy="1226426"/>
              </a:xfrm>
              <a:prstGeom prst="rect">
                <a:avLst/>
              </a:prstGeom>
              <a:blipFill>
                <a:blip r:embed="rId6"/>
                <a:stretch>
                  <a:fillRect l="-922" t="-3980"/>
                </a:stretch>
              </a:blipFill>
            </p:spPr>
            <p:txBody>
              <a:bodyPr/>
              <a:lstStyle/>
              <a:p>
                <a:r>
                  <a:rPr lang="en-US">
                    <a:noFill/>
                  </a:rPr>
                  <a:t> </a:t>
                </a:r>
              </a:p>
            </p:txBody>
          </p:sp>
        </mc:Fallback>
      </mc:AlternateContent>
      <p:graphicFrame>
        <p:nvGraphicFramePr>
          <p:cNvPr id="11" name="Object 10">
            <a:extLst>
              <a:ext uri="{FF2B5EF4-FFF2-40B4-BE49-F238E27FC236}">
                <a16:creationId xmlns:a16="http://schemas.microsoft.com/office/drawing/2014/main" id="{5A36F7E2-6B13-4252-9B00-CF925E15E78C}"/>
              </a:ext>
            </a:extLst>
          </p:cNvPr>
          <p:cNvGraphicFramePr>
            <a:graphicFrameLocks noChangeAspect="1"/>
          </p:cNvGraphicFramePr>
          <p:nvPr>
            <p:extLst>
              <p:ext uri="{D42A27DB-BD31-4B8C-83A1-F6EECF244321}">
                <p14:modId xmlns:p14="http://schemas.microsoft.com/office/powerpoint/2010/main" val="3074354536"/>
              </p:ext>
            </p:extLst>
          </p:nvPr>
        </p:nvGraphicFramePr>
        <p:xfrm>
          <a:off x="2978915" y="3209647"/>
          <a:ext cx="5386525" cy="651325"/>
        </p:xfrm>
        <a:graphic>
          <a:graphicData uri="http://schemas.openxmlformats.org/presentationml/2006/ole">
            <mc:AlternateContent xmlns:mc="http://schemas.openxmlformats.org/markup-compatibility/2006">
              <mc:Choice xmlns:v="urn:schemas-microsoft-com:vml" Requires="v">
                <p:oleObj spid="_x0000_s25610" name="Equation" r:id="rId7" imgW="2284942" imgH="276516" progId="Equation.DSMT4">
                  <p:embed/>
                </p:oleObj>
              </mc:Choice>
              <mc:Fallback>
                <p:oleObj name="Equation" r:id="rId7" imgW="2284942" imgH="276516" progId="Equation.DSMT4">
                  <p:embed/>
                  <p:pic>
                    <p:nvPicPr>
                      <p:cNvPr id="26" name="Object 25">
                        <a:extLst>
                          <a:ext uri="{FF2B5EF4-FFF2-40B4-BE49-F238E27FC236}">
                            <a16:creationId xmlns:a16="http://schemas.microsoft.com/office/drawing/2014/main" id="{1872B157-7CB0-43E3-A968-56DB4272F6D8}"/>
                          </a:ext>
                        </a:extLst>
                      </p:cNvPr>
                      <p:cNvPicPr/>
                      <p:nvPr/>
                    </p:nvPicPr>
                    <p:blipFill>
                      <a:blip r:embed="rId8"/>
                      <a:stretch>
                        <a:fillRect/>
                      </a:stretch>
                    </p:blipFill>
                    <p:spPr>
                      <a:xfrm>
                        <a:off x="2978915" y="3209647"/>
                        <a:ext cx="5386525" cy="651325"/>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35C0D975-6759-4C20-90FA-EAC6C27E48D0}"/>
              </a:ext>
            </a:extLst>
          </p:cNvPr>
          <p:cNvGrpSpPr/>
          <p:nvPr/>
        </p:nvGrpSpPr>
        <p:grpSpPr>
          <a:xfrm>
            <a:off x="1243140" y="3925157"/>
            <a:ext cx="10353347" cy="510916"/>
            <a:chOff x="304643" y="5504931"/>
            <a:chExt cx="10353347" cy="510916"/>
          </a:xfrm>
        </p:grpSpPr>
        <p:sp>
          <p:nvSpPr>
            <p:cNvPr id="13" name="Rectangle 12">
              <a:extLst>
                <a:ext uri="{FF2B5EF4-FFF2-40B4-BE49-F238E27FC236}">
                  <a16:creationId xmlns:a16="http://schemas.microsoft.com/office/drawing/2014/main" id="{2C274157-55D5-440C-A317-E1B27D9AB2E9}"/>
                </a:ext>
              </a:extLst>
            </p:cNvPr>
            <p:cNvSpPr/>
            <p:nvPr/>
          </p:nvSpPr>
          <p:spPr>
            <a:xfrm>
              <a:off x="304643" y="5504931"/>
              <a:ext cx="4205960" cy="469167"/>
            </a:xfrm>
            <a:prstGeom prst="rect">
              <a:avLst/>
            </a:prstGeom>
          </p:spPr>
          <p:txBody>
            <a:bodyPr wrap="none">
              <a:spAutoFit/>
            </a:bodyPr>
            <a:lstStyle/>
            <a:p>
              <a:pPr marL="180340" algn="just">
                <a:lnSpc>
                  <a:spcPct val="110000"/>
                </a:lnSpc>
                <a:spcBef>
                  <a:spcPts val="300"/>
                </a:spcBef>
                <a:spcAft>
                  <a:spcPts val="300"/>
                </a:spcAft>
              </a:pPr>
              <a:r>
                <a:rPr lang="en-US" sz="2400">
                  <a:latin typeface="Times New Roman" panose="02020603050405020304" pitchFamily="18" charset="0"/>
                  <a:ea typeface="SimSun" panose="02010600030101010101" pitchFamily="2" charset="-122"/>
                  <a:cs typeface="Times New Roman" panose="02020603050405020304" pitchFamily="18" charset="0"/>
                </a:rPr>
                <a:t>Phương trình mặt phẳng (</a:t>
              </a:r>
              <a:r>
                <a:rPr lang="en-US" sz="2400" i="1">
                  <a:latin typeface="Times New Roman" panose="02020603050405020304" pitchFamily="18" charset="0"/>
                  <a:ea typeface="SimSun" panose="02010600030101010101" pitchFamily="2" charset="-122"/>
                  <a:cs typeface="Times New Roman" panose="02020603050405020304" pitchFamily="18" charset="0"/>
                </a:rPr>
                <a:t>P</a:t>
              </a:r>
              <a:r>
                <a:rPr lang="en-US" sz="2400">
                  <a:latin typeface="Times New Roman" panose="02020603050405020304" pitchFamily="18" charset="0"/>
                  <a:ea typeface="SimSun" panose="02010600030101010101" pitchFamily="2" charset="-122"/>
                  <a:cs typeface="Times New Roman" panose="02020603050405020304" pitchFamily="18" charset="0"/>
                </a:rPr>
                <a:t>) là:</a:t>
              </a:r>
            </a:p>
          </p:txBody>
        </p:sp>
        <p:graphicFrame>
          <p:nvGraphicFramePr>
            <p:cNvPr id="14" name="Object 13">
              <a:extLst>
                <a:ext uri="{FF2B5EF4-FFF2-40B4-BE49-F238E27FC236}">
                  <a16:creationId xmlns:a16="http://schemas.microsoft.com/office/drawing/2014/main" id="{22FD54F5-E86A-4788-AF97-924C0A26151B}"/>
                </a:ext>
              </a:extLst>
            </p:cNvPr>
            <p:cNvGraphicFramePr>
              <a:graphicFrameLocks noChangeAspect="1"/>
            </p:cNvGraphicFramePr>
            <p:nvPr>
              <p:extLst>
                <p:ext uri="{D42A27DB-BD31-4B8C-83A1-F6EECF244321}">
                  <p14:modId xmlns:p14="http://schemas.microsoft.com/office/powerpoint/2010/main" val="1870838175"/>
                </p:ext>
              </p:extLst>
            </p:nvPr>
          </p:nvGraphicFramePr>
          <p:xfrm>
            <a:off x="4396567" y="5520873"/>
            <a:ext cx="6261423" cy="494974"/>
          </p:xfrm>
          <a:graphic>
            <a:graphicData uri="http://schemas.openxmlformats.org/presentationml/2006/ole">
              <mc:AlternateContent xmlns:mc="http://schemas.openxmlformats.org/markup-compatibility/2006">
                <mc:Choice xmlns:v="urn:schemas-microsoft-com:vml" Requires="v">
                  <p:oleObj spid="_x0000_s25611" name="Equation" r:id="rId9" imgW="3213000" imgH="253800" progId="Equation.DSMT4">
                    <p:embed/>
                  </p:oleObj>
                </mc:Choice>
                <mc:Fallback>
                  <p:oleObj name="Equation" r:id="rId9" imgW="3213000" imgH="253800" progId="Equation.DSMT4">
                    <p:embed/>
                    <p:pic>
                      <p:nvPicPr>
                        <p:cNvPr id="30" name="Object 29">
                          <a:extLst>
                            <a:ext uri="{FF2B5EF4-FFF2-40B4-BE49-F238E27FC236}">
                              <a16:creationId xmlns:a16="http://schemas.microsoft.com/office/drawing/2014/main" id="{1F164DF3-56B5-41E5-9B9E-6605B63840DE}"/>
                            </a:ext>
                          </a:extLst>
                        </p:cNvPr>
                        <p:cNvPicPr/>
                        <p:nvPr/>
                      </p:nvPicPr>
                      <p:blipFill>
                        <a:blip r:embed="rId10"/>
                        <a:stretch>
                          <a:fillRect/>
                        </a:stretch>
                      </p:blipFill>
                      <p:spPr>
                        <a:xfrm>
                          <a:off x="4396567" y="5520873"/>
                          <a:ext cx="6261423" cy="494974"/>
                        </a:xfrm>
                        <a:prstGeom prst="rect">
                          <a:avLst/>
                        </a:prstGeom>
                      </p:spPr>
                    </p:pic>
                  </p:oleObj>
                </mc:Fallback>
              </mc:AlternateContent>
            </a:graphicData>
          </a:graphic>
        </p:graphicFrame>
      </p:grpSp>
      <p:pic>
        <p:nvPicPr>
          <p:cNvPr id="9" name="Picture 8">
            <a:extLst>
              <a:ext uri="{FF2B5EF4-FFF2-40B4-BE49-F238E27FC236}">
                <a16:creationId xmlns:a16="http://schemas.microsoft.com/office/drawing/2014/main" id="{8E7C9818-0993-4EED-9776-9F2A25970CB3}"/>
              </a:ext>
            </a:extLst>
          </p:cNvPr>
          <p:cNvPicPr>
            <a:picLocks noChangeAspect="1"/>
          </p:cNvPicPr>
          <p:nvPr/>
        </p:nvPicPr>
        <p:blipFill>
          <a:blip r:embed="rId11"/>
          <a:stretch>
            <a:fillRect/>
          </a:stretch>
        </p:blipFill>
        <p:spPr>
          <a:xfrm>
            <a:off x="5212701" y="1815595"/>
            <a:ext cx="1207113" cy="280440"/>
          </a:xfrm>
          <a:prstGeom prst="rect">
            <a:avLst/>
          </a:prstGeom>
        </p:spPr>
      </p:pic>
    </p:spTree>
    <p:extLst>
      <p:ext uri="{BB962C8B-B14F-4D97-AF65-F5344CB8AC3E}">
        <p14:creationId xmlns:p14="http://schemas.microsoft.com/office/powerpoint/2010/main" val="3265208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4"/>
          <a:stretch>
            <a:fillRect/>
          </a:stretch>
        </p:blipFill>
        <p:spPr>
          <a:xfrm rot="250243" flipH="1">
            <a:off x="-110709" y="5882178"/>
            <a:ext cx="1725384" cy="1231499"/>
          </a:xfrm>
          <a:prstGeom prst="rect">
            <a:avLst/>
          </a:prstGeom>
        </p:spPr>
      </p:pic>
      <p:grpSp>
        <p:nvGrpSpPr>
          <p:cNvPr id="4" name="Group 3">
            <a:extLst>
              <a:ext uri="{FF2B5EF4-FFF2-40B4-BE49-F238E27FC236}">
                <a16:creationId xmlns:a16="http://schemas.microsoft.com/office/drawing/2014/main" id="{DC32955C-1BBC-48CE-9021-694D0FA7A6C4}"/>
              </a:ext>
            </a:extLst>
          </p:cNvPr>
          <p:cNvGrpSpPr/>
          <p:nvPr/>
        </p:nvGrpSpPr>
        <p:grpSpPr>
          <a:xfrm>
            <a:off x="0" y="233260"/>
            <a:ext cx="12112158" cy="1277755"/>
            <a:chOff x="-22586" y="2166357"/>
            <a:chExt cx="12112158" cy="1277755"/>
          </a:xfrm>
        </p:grpSpPr>
        <p:sp>
          <p:nvSpPr>
            <p:cNvPr id="6" name="Rounded Rectangle 22">
              <a:extLst>
                <a:ext uri="{FF2B5EF4-FFF2-40B4-BE49-F238E27FC236}">
                  <a16:creationId xmlns:a16="http://schemas.microsoft.com/office/drawing/2014/main" id="{129E42E3-296C-4906-B759-E76B39E9843B}"/>
                </a:ext>
              </a:extLst>
            </p:cNvPr>
            <p:cNvSpPr/>
            <p:nvPr/>
          </p:nvSpPr>
          <p:spPr>
            <a:xfrm>
              <a:off x="1401537" y="2166357"/>
              <a:ext cx="10688035" cy="1277755"/>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62342DED-483D-46A7-8FA5-013E3B9324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DF4F9246-C0B2-4286-B343-7B168689A20D}"/>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5.4</a:t>
              </a:r>
            </a:p>
          </p:txBody>
        </p:sp>
      </p:grpSp>
      <p:sp>
        <p:nvSpPr>
          <p:cNvPr id="2" name="Rectangle 1">
            <a:extLst>
              <a:ext uri="{FF2B5EF4-FFF2-40B4-BE49-F238E27FC236}">
                <a16:creationId xmlns:a16="http://schemas.microsoft.com/office/drawing/2014/main" id="{C2FDD3E1-5B64-486A-881C-19C4626B3FC0}"/>
              </a:ext>
            </a:extLst>
          </p:cNvPr>
          <p:cNvSpPr/>
          <p:nvPr/>
        </p:nvSpPr>
        <p:spPr>
          <a:xfrm>
            <a:off x="1652114" y="456638"/>
            <a:ext cx="10354205" cy="830997"/>
          </a:xfrm>
          <a:prstGeom prst="rect">
            <a:avLst/>
          </a:prstGeom>
        </p:spPr>
        <p:txBody>
          <a:bodyPr wrap="square">
            <a:spAutoFit/>
          </a:bodyPr>
          <a:lstStyle/>
          <a:p>
            <a:pPr marL="285750" indent="-285750">
              <a:buFont typeface="Wingdings" panose="05000000000000000000" pitchFamily="2" charset="2"/>
              <a:buChar char="v"/>
            </a:pPr>
            <a:r>
              <a:rPr lang="vi-VN" sz="2400"/>
              <a:t>Trong không gian O</a:t>
            </a:r>
            <a:r>
              <a:rPr lang="vi-VN" sz="2400" i="1"/>
              <a:t>xyz</a:t>
            </a:r>
            <a:r>
              <a:rPr lang="vi-VN" sz="2400"/>
              <a:t>, viết phương trình mặt phẳng đi qua </a:t>
            </a:r>
            <a:r>
              <a:rPr lang="vi-VN" sz="2400" i="1"/>
              <a:t>M</a:t>
            </a:r>
            <a:r>
              <a:rPr lang="vi-VN" sz="2400"/>
              <a:t>(2; 3; -1), song song với trục O</a:t>
            </a:r>
            <a:r>
              <a:rPr lang="vi-VN" sz="2400" i="1"/>
              <a:t>x</a:t>
            </a:r>
            <a:r>
              <a:rPr lang="vi-VN" sz="2400"/>
              <a:t> và vuông góc với mặt phẳng (</a:t>
            </a:r>
            <a:r>
              <a:rPr lang="vi-VN" sz="2400" i="1"/>
              <a:t>Q</a:t>
            </a:r>
            <a:r>
              <a:rPr lang="vi-VN" sz="2400"/>
              <a:t>): </a:t>
            </a:r>
            <a:r>
              <a:rPr lang="vi-VN" sz="2400" i="1"/>
              <a:t>x</a:t>
            </a:r>
            <a:r>
              <a:rPr lang="vi-VN" sz="2400"/>
              <a:t> + 2</a:t>
            </a:r>
            <a:r>
              <a:rPr lang="vi-VN" sz="2400" i="1"/>
              <a:t>y</a:t>
            </a:r>
            <a:r>
              <a:rPr lang="en-US" sz="2400" i="1"/>
              <a:t> </a:t>
            </a:r>
            <a:r>
              <a:rPr lang="vi-VN" sz="2400"/>
              <a:t>-</a:t>
            </a:r>
            <a:r>
              <a:rPr lang="en-US" sz="2400"/>
              <a:t> </a:t>
            </a:r>
            <a:r>
              <a:rPr lang="vi-VN" sz="2400"/>
              <a:t>3</a:t>
            </a:r>
            <a:r>
              <a:rPr lang="vi-VN" sz="2400" i="1"/>
              <a:t>z</a:t>
            </a:r>
            <a:r>
              <a:rPr lang="en-US" sz="2400" i="1"/>
              <a:t> </a:t>
            </a:r>
            <a:r>
              <a:rPr lang="vi-VN" sz="2400"/>
              <a:t>+</a:t>
            </a:r>
            <a:r>
              <a:rPr lang="en-US" sz="2400"/>
              <a:t> </a:t>
            </a:r>
            <a:r>
              <a:rPr lang="vi-VN" sz="2400"/>
              <a:t>1</a:t>
            </a:r>
            <a:r>
              <a:rPr lang="en-US" sz="2400"/>
              <a:t> </a:t>
            </a:r>
            <a:r>
              <a:rPr lang="vi-VN" sz="2400"/>
              <a:t>=</a:t>
            </a:r>
            <a:r>
              <a:rPr lang="en-US" sz="2400"/>
              <a:t> </a:t>
            </a:r>
            <a:r>
              <a:rPr lang="vi-VN" sz="2400"/>
              <a:t>0.</a:t>
            </a:r>
            <a:endParaRPr lang="en-US" sz="2400"/>
          </a:p>
        </p:txBody>
      </p:sp>
      <p:grpSp>
        <p:nvGrpSpPr>
          <p:cNvPr id="17" name="Group 16">
            <a:extLst>
              <a:ext uri="{FF2B5EF4-FFF2-40B4-BE49-F238E27FC236}">
                <a16:creationId xmlns:a16="http://schemas.microsoft.com/office/drawing/2014/main" id="{20DBF139-F83A-4629-ABE9-93D024B8377A}"/>
              </a:ext>
            </a:extLst>
          </p:cNvPr>
          <p:cNvGrpSpPr/>
          <p:nvPr/>
        </p:nvGrpSpPr>
        <p:grpSpPr>
          <a:xfrm>
            <a:off x="1316969" y="2349480"/>
            <a:ext cx="10582196" cy="883227"/>
            <a:chOff x="1424123" y="1920502"/>
            <a:chExt cx="10582196" cy="883227"/>
          </a:xfrm>
        </p:grpSpPr>
        <p:sp>
          <p:nvSpPr>
            <p:cNvPr id="9" name="Rectangle 8">
              <a:extLst>
                <a:ext uri="{FF2B5EF4-FFF2-40B4-BE49-F238E27FC236}">
                  <a16:creationId xmlns:a16="http://schemas.microsoft.com/office/drawing/2014/main" id="{1730E5E5-EF25-4C5B-8EFB-293B530E8BC1}"/>
                </a:ext>
              </a:extLst>
            </p:cNvPr>
            <p:cNvSpPr/>
            <p:nvPr/>
          </p:nvSpPr>
          <p:spPr>
            <a:xfrm>
              <a:off x="1424123" y="1920502"/>
              <a:ext cx="10582196" cy="830997"/>
            </a:xfrm>
            <a:prstGeom prst="rect">
              <a:avLst/>
            </a:prstGeom>
          </p:spPr>
          <p:txBody>
            <a:bodyPr wrap="square">
              <a:spAutoFit/>
            </a:bodyPr>
            <a:lstStyle/>
            <a:p>
              <a:r>
                <a:rPr lang="vi-VN" sz="2400"/>
                <a:t>Trục O</a:t>
              </a:r>
              <a:r>
                <a:rPr lang="vi-VN" sz="2400" i="1"/>
                <a:t>x</a:t>
              </a:r>
              <a:r>
                <a:rPr lang="vi-VN" sz="2400"/>
                <a:t> có một vectơ chỉ phương là </a:t>
              </a:r>
              <a:r>
                <a:rPr lang="en-US" sz="2400"/>
                <a:t>               </a:t>
              </a:r>
              <a:r>
                <a:rPr lang="vi-VN" sz="2400"/>
                <a:t> một vectơ chỉ phương của mặt phẳng (</a:t>
              </a:r>
              <a:r>
                <a:rPr lang="vi-VN" sz="2400" i="1"/>
                <a:t>Q</a:t>
              </a:r>
              <a:r>
                <a:rPr lang="vi-VN" sz="2400"/>
                <a:t>) là </a:t>
              </a:r>
              <a:endParaRPr lang="en-US" sz="2400"/>
            </a:p>
          </p:txBody>
        </p:sp>
        <p:graphicFrame>
          <p:nvGraphicFramePr>
            <p:cNvPr id="10" name="Object 9">
              <a:extLst>
                <a:ext uri="{FF2B5EF4-FFF2-40B4-BE49-F238E27FC236}">
                  <a16:creationId xmlns:a16="http://schemas.microsoft.com/office/drawing/2014/main" id="{020C0DBF-3FBA-45BF-87AC-3C3283BFAEC1}"/>
                </a:ext>
              </a:extLst>
            </p:cNvPr>
            <p:cNvGraphicFramePr>
              <a:graphicFrameLocks noChangeAspect="1"/>
            </p:cNvGraphicFramePr>
            <p:nvPr>
              <p:extLst>
                <p:ext uri="{D42A27DB-BD31-4B8C-83A1-F6EECF244321}">
                  <p14:modId xmlns:p14="http://schemas.microsoft.com/office/powerpoint/2010/main" val="3828305711"/>
                </p:ext>
              </p:extLst>
            </p:nvPr>
          </p:nvGraphicFramePr>
          <p:xfrm>
            <a:off x="5966883" y="1920502"/>
            <a:ext cx="1206501" cy="519724"/>
          </p:xfrm>
          <a:graphic>
            <a:graphicData uri="http://schemas.openxmlformats.org/presentationml/2006/ole">
              <mc:AlternateContent xmlns:mc="http://schemas.openxmlformats.org/markup-compatibility/2006">
                <mc:Choice xmlns:v="urn:schemas-microsoft-com:vml" Requires="v">
                  <p:oleObj spid="_x0000_s26642" name="Equation" r:id="rId6" imgW="618913" imgH="267142" progId="Equation.DSMT4">
                    <p:embed/>
                  </p:oleObj>
                </mc:Choice>
                <mc:Fallback>
                  <p:oleObj name="Equation" r:id="rId6" imgW="618913" imgH="267142" progId="Equation.DSMT4">
                    <p:embed/>
                    <p:pic>
                      <p:nvPicPr>
                        <p:cNvPr id="0" name=""/>
                        <p:cNvPicPr/>
                        <p:nvPr/>
                      </p:nvPicPr>
                      <p:blipFill>
                        <a:blip r:embed="rId7"/>
                        <a:stretch>
                          <a:fillRect/>
                        </a:stretch>
                      </p:blipFill>
                      <p:spPr>
                        <a:xfrm>
                          <a:off x="5966883" y="1920502"/>
                          <a:ext cx="1206501" cy="519724"/>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BD7DE5A-450D-4C49-9560-E720F9045F92}"/>
                </a:ext>
              </a:extLst>
            </p:cNvPr>
            <p:cNvGraphicFramePr>
              <a:graphicFrameLocks noChangeAspect="1"/>
            </p:cNvGraphicFramePr>
            <p:nvPr>
              <p:extLst>
                <p:ext uri="{D42A27DB-BD31-4B8C-83A1-F6EECF244321}">
                  <p14:modId xmlns:p14="http://schemas.microsoft.com/office/powerpoint/2010/main" val="2182006124"/>
                </p:ext>
              </p:extLst>
            </p:nvPr>
          </p:nvGraphicFramePr>
          <p:xfrm>
            <a:off x="2359719" y="2265444"/>
            <a:ext cx="1707661" cy="538285"/>
          </p:xfrm>
          <a:graphic>
            <a:graphicData uri="http://schemas.openxmlformats.org/presentationml/2006/ole">
              <mc:AlternateContent xmlns:mc="http://schemas.openxmlformats.org/markup-compatibility/2006">
                <mc:Choice xmlns:v="urn:schemas-microsoft-com:vml" Requires="v">
                  <p:oleObj spid="_x0000_s26643" name="Equation" r:id="rId8" imgW="875834" imgH="276516" progId="Equation.DSMT4">
                    <p:embed/>
                  </p:oleObj>
                </mc:Choice>
                <mc:Fallback>
                  <p:oleObj name="Equation" r:id="rId8" imgW="875834" imgH="276516" progId="Equation.DSMT4">
                    <p:embed/>
                    <p:pic>
                      <p:nvPicPr>
                        <p:cNvPr id="0" name=""/>
                        <p:cNvPicPr/>
                        <p:nvPr/>
                      </p:nvPicPr>
                      <p:blipFill>
                        <a:blip r:embed="rId9"/>
                        <a:stretch>
                          <a:fillRect/>
                        </a:stretch>
                      </p:blipFill>
                      <p:spPr>
                        <a:xfrm>
                          <a:off x="2359719" y="2265444"/>
                          <a:ext cx="1707661" cy="538285"/>
                        </a:xfrm>
                        <a:prstGeom prst="rect">
                          <a:avLst/>
                        </a:prstGeom>
                      </p:spPr>
                    </p:pic>
                  </p:oleObj>
                </mc:Fallback>
              </mc:AlternateContent>
            </a:graphicData>
          </a:graphic>
        </p:graphicFrame>
      </p:grpSp>
      <p:sp>
        <p:nvSpPr>
          <p:cNvPr id="12" name="Rectangle 11">
            <a:extLst>
              <a:ext uri="{FF2B5EF4-FFF2-40B4-BE49-F238E27FC236}">
                <a16:creationId xmlns:a16="http://schemas.microsoft.com/office/drawing/2014/main" id="{E20FA76C-FF8D-43BE-BE68-75B4EF3C8900}"/>
              </a:ext>
            </a:extLst>
          </p:cNvPr>
          <p:cNvSpPr/>
          <p:nvPr/>
        </p:nvSpPr>
        <p:spPr>
          <a:xfrm>
            <a:off x="1349537" y="4066088"/>
            <a:ext cx="6096000" cy="461665"/>
          </a:xfrm>
          <a:prstGeom prst="rect">
            <a:avLst/>
          </a:prstGeom>
        </p:spPr>
        <p:txBody>
          <a:bodyPr>
            <a:spAutoFit/>
          </a:bodyPr>
          <a:lstStyle/>
          <a:p>
            <a:r>
              <a:rPr lang="vi-VN" sz="2400"/>
              <a:t>Phương trình mặt phẳng (P) là:</a:t>
            </a:r>
          </a:p>
        </p:txBody>
      </p:sp>
      <p:grpSp>
        <p:nvGrpSpPr>
          <p:cNvPr id="16" name="Group 15">
            <a:extLst>
              <a:ext uri="{FF2B5EF4-FFF2-40B4-BE49-F238E27FC236}">
                <a16:creationId xmlns:a16="http://schemas.microsoft.com/office/drawing/2014/main" id="{5C005E3B-A74C-4BD6-9EE7-5C046253BC93}"/>
              </a:ext>
            </a:extLst>
          </p:cNvPr>
          <p:cNvGrpSpPr/>
          <p:nvPr/>
        </p:nvGrpSpPr>
        <p:grpSpPr>
          <a:xfrm>
            <a:off x="1363977" y="3391408"/>
            <a:ext cx="8099514" cy="593969"/>
            <a:chOff x="1748385" y="3214694"/>
            <a:chExt cx="8099514" cy="593969"/>
          </a:xfrm>
        </p:grpSpPr>
        <p:sp>
          <p:nvSpPr>
            <p:cNvPr id="13" name="Rectangle 12">
              <a:extLst>
                <a:ext uri="{FF2B5EF4-FFF2-40B4-BE49-F238E27FC236}">
                  <a16:creationId xmlns:a16="http://schemas.microsoft.com/office/drawing/2014/main" id="{2FDE7AE2-B4BA-431C-93E7-6F62C28F5FBD}"/>
                </a:ext>
              </a:extLst>
            </p:cNvPr>
            <p:cNvSpPr/>
            <p:nvPr/>
          </p:nvSpPr>
          <p:spPr>
            <a:xfrm>
              <a:off x="1748385" y="3235691"/>
              <a:ext cx="5743880" cy="461665"/>
            </a:xfrm>
            <a:prstGeom prst="rect">
              <a:avLst/>
            </a:prstGeom>
          </p:spPr>
          <p:txBody>
            <a:bodyPr wrap="none">
              <a:spAutoFit/>
            </a:bodyPr>
            <a:lstStyle/>
            <a:p>
              <a:r>
                <a:rPr lang="vi-VN" sz="2400"/>
                <a:t>Một vectơ pháp tuyến của mặt phẳng (P) là:  </a:t>
              </a:r>
            </a:p>
          </p:txBody>
        </p:sp>
        <p:graphicFrame>
          <p:nvGraphicFramePr>
            <p:cNvPr id="14" name="Object 13">
              <a:extLst>
                <a:ext uri="{FF2B5EF4-FFF2-40B4-BE49-F238E27FC236}">
                  <a16:creationId xmlns:a16="http://schemas.microsoft.com/office/drawing/2014/main" id="{26B1BF25-9943-4D80-A2E6-DDA6B1A01868}"/>
                </a:ext>
              </a:extLst>
            </p:cNvPr>
            <p:cNvGraphicFramePr>
              <a:graphicFrameLocks noChangeAspect="1"/>
            </p:cNvGraphicFramePr>
            <p:nvPr>
              <p:extLst>
                <p:ext uri="{D42A27DB-BD31-4B8C-83A1-F6EECF244321}">
                  <p14:modId xmlns:p14="http://schemas.microsoft.com/office/powerpoint/2010/main" val="3599786538"/>
                </p:ext>
              </p:extLst>
            </p:nvPr>
          </p:nvGraphicFramePr>
          <p:xfrm>
            <a:off x="7230722" y="3214694"/>
            <a:ext cx="2617177" cy="593969"/>
          </p:xfrm>
          <a:graphic>
            <a:graphicData uri="http://schemas.openxmlformats.org/presentationml/2006/ole">
              <mc:AlternateContent xmlns:mc="http://schemas.openxmlformats.org/markup-compatibility/2006">
                <mc:Choice xmlns:v="urn:schemas-microsoft-com:vml" Requires="v">
                  <p:oleObj spid="_x0000_s26644" name="Equation" r:id="rId10" imgW="1342538" imgH="305357" progId="Equation.DSMT4">
                    <p:embed/>
                  </p:oleObj>
                </mc:Choice>
                <mc:Fallback>
                  <p:oleObj name="Equation" r:id="rId10" imgW="1342538" imgH="305357" progId="Equation.DSMT4">
                    <p:embed/>
                    <p:pic>
                      <p:nvPicPr>
                        <p:cNvPr id="0" name=""/>
                        <p:cNvPicPr/>
                        <p:nvPr/>
                      </p:nvPicPr>
                      <p:blipFill>
                        <a:blip r:embed="rId11"/>
                        <a:stretch>
                          <a:fillRect/>
                        </a:stretch>
                      </p:blipFill>
                      <p:spPr>
                        <a:xfrm>
                          <a:off x="7230722" y="3214694"/>
                          <a:ext cx="2617177" cy="593969"/>
                        </a:xfrm>
                        <a:prstGeom prst="rect">
                          <a:avLst/>
                        </a:prstGeom>
                      </p:spPr>
                    </p:pic>
                  </p:oleObj>
                </mc:Fallback>
              </mc:AlternateContent>
            </a:graphicData>
          </a:graphic>
        </p:graphicFrame>
      </p:grpSp>
      <p:graphicFrame>
        <p:nvGraphicFramePr>
          <p:cNvPr id="15" name="Object 14">
            <a:extLst>
              <a:ext uri="{FF2B5EF4-FFF2-40B4-BE49-F238E27FC236}">
                <a16:creationId xmlns:a16="http://schemas.microsoft.com/office/drawing/2014/main" id="{ACD16FD4-910A-43D8-BD2C-A2F5B00312D7}"/>
              </a:ext>
            </a:extLst>
          </p:cNvPr>
          <p:cNvGraphicFramePr>
            <a:graphicFrameLocks noChangeAspect="1"/>
          </p:cNvGraphicFramePr>
          <p:nvPr>
            <p:extLst>
              <p:ext uri="{D42A27DB-BD31-4B8C-83A1-F6EECF244321}">
                <p14:modId xmlns:p14="http://schemas.microsoft.com/office/powerpoint/2010/main" val="1807746466"/>
              </p:ext>
            </p:extLst>
          </p:nvPr>
        </p:nvGraphicFramePr>
        <p:xfrm>
          <a:off x="2791091" y="4686135"/>
          <a:ext cx="6137275" cy="495300"/>
        </p:xfrm>
        <a:graphic>
          <a:graphicData uri="http://schemas.openxmlformats.org/presentationml/2006/ole">
            <mc:AlternateContent xmlns:mc="http://schemas.openxmlformats.org/markup-compatibility/2006">
              <mc:Choice xmlns:v="urn:schemas-microsoft-com:vml" Requires="v">
                <p:oleObj spid="_x0000_s26645" name="Equation" r:id="rId12" imgW="3149280" imgH="253800" progId="Equation.DSMT4">
                  <p:embed/>
                </p:oleObj>
              </mc:Choice>
              <mc:Fallback>
                <p:oleObj name="Equation" r:id="rId12" imgW="3149280" imgH="253800" progId="Equation.DSMT4">
                  <p:embed/>
                  <p:pic>
                    <p:nvPicPr>
                      <p:cNvPr id="0" name=""/>
                      <p:cNvPicPr/>
                      <p:nvPr/>
                    </p:nvPicPr>
                    <p:blipFill>
                      <a:blip r:embed="rId13"/>
                      <a:stretch>
                        <a:fillRect/>
                      </a:stretch>
                    </p:blipFill>
                    <p:spPr>
                      <a:xfrm>
                        <a:off x="2791091" y="4686135"/>
                        <a:ext cx="6137275" cy="4953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FFA37D96-82DF-4471-8989-DA07901E1D99}"/>
              </a:ext>
            </a:extLst>
          </p:cNvPr>
          <p:cNvPicPr>
            <a:picLocks noChangeAspect="1"/>
          </p:cNvPicPr>
          <p:nvPr/>
        </p:nvPicPr>
        <p:blipFill>
          <a:blip r:embed="rId14"/>
          <a:stretch>
            <a:fillRect/>
          </a:stretch>
        </p:blipFill>
        <p:spPr>
          <a:xfrm>
            <a:off x="5492443" y="1845660"/>
            <a:ext cx="1207113" cy="280440"/>
          </a:xfrm>
          <a:prstGeom prst="rect">
            <a:avLst/>
          </a:prstGeom>
        </p:spPr>
      </p:pic>
    </p:spTree>
    <p:extLst>
      <p:ext uri="{BB962C8B-B14F-4D97-AF65-F5344CB8AC3E}">
        <p14:creationId xmlns:p14="http://schemas.microsoft.com/office/powerpoint/2010/main" val="691862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4"/>
          <a:stretch>
            <a:fillRect/>
          </a:stretch>
        </p:blipFill>
        <p:spPr>
          <a:xfrm rot="250243" flipH="1">
            <a:off x="-110709" y="5882178"/>
            <a:ext cx="1725384" cy="1231499"/>
          </a:xfrm>
          <a:prstGeom prst="rect">
            <a:avLst/>
          </a:prstGeom>
        </p:spPr>
      </p:pic>
      <p:grpSp>
        <p:nvGrpSpPr>
          <p:cNvPr id="3" name="Group 2">
            <a:extLst>
              <a:ext uri="{FF2B5EF4-FFF2-40B4-BE49-F238E27FC236}">
                <a16:creationId xmlns:a16="http://schemas.microsoft.com/office/drawing/2014/main" id="{C2B2734E-97EC-45B5-8E55-0BA065672A0E}"/>
              </a:ext>
            </a:extLst>
          </p:cNvPr>
          <p:cNvGrpSpPr/>
          <p:nvPr/>
        </p:nvGrpSpPr>
        <p:grpSpPr>
          <a:xfrm>
            <a:off x="0" y="233260"/>
            <a:ext cx="12112158" cy="1277755"/>
            <a:chOff x="-22586" y="2166357"/>
            <a:chExt cx="12112158" cy="1277755"/>
          </a:xfrm>
        </p:grpSpPr>
        <p:sp>
          <p:nvSpPr>
            <p:cNvPr id="4" name="Rounded Rectangle 22">
              <a:extLst>
                <a:ext uri="{FF2B5EF4-FFF2-40B4-BE49-F238E27FC236}">
                  <a16:creationId xmlns:a16="http://schemas.microsoft.com/office/drawing/2014/main" id="{15AFB73F-4E65-473A-BFFC-016FC4076C2C}"/>
                </a:ext>
              </a:extLst>
            </p:cNvPr>
            <p:cNvSpPr/>
            <p:nvPr/>
          </p:nvSpPr>
          <p:spPr>
            <a:xfrm>
              <a:off x="1401537" y="2166357"/>
              <a:ext cx="10688035" cy="1277755"/>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9AC82C89-3278-4722-834A-0715893369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CD07F388-68AF-432B-B4D4-F926CCF5B93B}"/>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5.5</a:t>
              </a:r>
            </a:p>
          </p:txBody>
        </p:sp>
      </p:grpSp>
      <p:sp>
        <p:nvSpPr>
          <p:cNvPr id="2" name="Rectangle 1">
            <a:extLst>
              <a:ext uri="{FF2B5EF4-FFF2-40B4-BE49-F238E27FC236}">
                <a16:creationId xmlns:a16="http://schemas.microsoft.com/office/drawing/2014/main" id="{4D36D583-0DD7-4D6E-A7E3-EBD3BF670552}"/>
              </a:ext>
            </a:extLst>
          </p:cNvPr>
          <p:cNvSpPr/>
          <p:nvPr/>
        </p:nvSpPr>
        <p:spPr>
          <a:xfrm>
            <a:off x="1709571" y="514971"/>
            <a:ext cx="10117138" cy="830997"/>
          </a:xfrm>
          <a:prstGeom prst="rect">
            <a:avLst/>
          </a:prstGeom>
        </p:spPr>
        <p:txBody>
          <a:bodyPr wrap="square">
            <a:spAutoFit/>
          </a:bodyPr>
          <a:lstStyle/>
          <a:p>
            <a:pPr marL="342900" indent="-342900">
              <a:buFont typeface="Wingdings" panose="05000000000000000000" pitchFamily="2" charset="2"/>
              <a:buChar char="v"/>
            </a:pPr>
            <a:r>
              <a:rPr lang="en-US" sz="2400"/>
              <a:t>Trong không gian O</a:t>
            </a:r>
            <a:r>
              <a:rPr lang="en-US" sz="2400" i="1"/>
              <a:t>xyz</a:t>
            </a:r>
            <a:r>
              <a:rPr lang="en-US" sz="2400"/>
              <a:t>, tính khoảng cách từ gốc toạ độ đến mặt phẳng </a:t>
            </a:r>
          </a:p>
          <a:p>
            <a:r>
              <a:rPr lang="en-US" sz="2400"/>
              <a:t>      (</a:t>
            </a:r>
            <a:r>
              <a:rPr lang="en-US" sz="2400" i="1"/>
              <a:t>P</a:t>
            </a:r>
            <a:r>
              <a:rPr lang="en-US" sz="2400"/>
              <a:t>): 2</a:t>
            </a:r>
            <a:r>
              <a:rPr lang="en-US" sz="2400" i="1"/>
              <a:t>x </a:t>
            </a:r>
            <a:r>
              <a:rPr lang="en-US" sz="2400"/>
              <a:t>+ 2</a:t>
            </a:r>
            <a:r>
              <a:rPr lang="en-US" sz="2400" i="1"/>
              <a:t>y </a:t>
            </a:r>
            <a:r>
              <a:rPr lang="en-US" sz="2400"/>
              <a:t>– </a:t>
            </a:r>
            <a:r>
              <a:rPr lang="en-US" sz="2400" i="1"/>
              <a:t>z </a:t>
            </a:r>
            <a:r>
              <a:rPr lang="en-US" sz="2400"/>
              <a:t>+ 1 = 0.</a:t>
            </a:r>
          </a:p>
        </p:txBody>
      </p:sp>
      <p:graphicFrame>
        <p:nvGraphicFramePr>
          <p:cNvPr id="7" name="Object 6">
            <a:extLst>
              <a:ext uri="{FF2B5EF4-FFF2-40B4-BE49-F238E27FC236}">
                <a16:creationId xmlns:a16="http://schemas.microsoft.com/office/drawing/2014/main" id="{6F565AC9-9F76-4F00-A283-73B5A03012AC}"/>
              </a:ext>
            </a:extLst>
          </p:cNvPr>
          <p:cNvGraphicFramePr>
            <a:graphicFrameLocks noChangeAspect="1"/>
          </p:cNvGraphicFramePr>
          <p:nvPr>
            <p:extLst>
              <p:ext uri="{D42A27DB-BD31-4B8C-83A1-F6EECF244321}">
                <p14:modId xmlns:p14="http://schemas.microsoft.com/office/powerpoint/2010/main" val="1132127898"/>
              </p:ext>
            </p:extLst>
          </p:nvPr>
        </p:nvGraphicFramePr>
        <p:xfrm>
          <a:off x="2179814" y="1771769"/>
          <a:ext cx="3316288" cy="866775"/>
        </p:xfrm>
        <a:graphic>
          <a:graphicData uri="http://schemas.openxmlformats.org/presentationml/2006/ole">
            <mc:AlternateContent xmlns:mc="http://schemas.openxmlformats.org/markup-compatibility/2006">
              <mc:Choice xmlns:v="urn:schemas-microsoft-com:vml" Requires="v">
                <p:oleObj spid="_x0000_s27659" name="Equation" r:id="rId6" imgW="1701720" imgH="444240" progId="Equation.DSMT4">
                  <p:embed/>
                </p:oleObj>
              </mc:Choice>
              <mc:Fallback>
                <p:oleObj name="Equation" r:id="rId6" imgW="1701720" imgH="444240" progId="Equation.DSMT4">
                  <p:embed/>
                  <p:pic>
                    <p:nvPicPr>
                      <p:cNvPr id="0" name=""/>
                      <p:cNvPicPr/>
                      <p:nvPr/>
                    </p:nvPicPr>
                    <p:blipFill>
                      <a:blip r:embed="rId7"/>
                      <a:stretch>
                        <a:fillRect/>
                      </a:stretch>
                    </p:blipFill>
                    <p:spPr>
                      <a:xfrm>
                        <a:off x="2179814" y="1771769"/>
                        <a:ext cx="3316288" cy="86677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54B068FB-7253-4445-A96A-98285D13C975}"/>
              </a:ext>
            </a:extLst>
          </p:cNvPr>
          <p:cNvGrpSpPr/>
          <p:nvPr/>
        </p:nvGrpSpPr>
        <p:grpSpPr>
          <a:xfrm>
            <a:off x="0" y="3027163"/>
            <a:ext cx="12112158" cy="1277755"/>
            <a:chOff x="0" y="3003113"/>
            <a:chExt cx="12112158" cy="1277755"/>
          </a:xfrm>
        </p:grpSpPr>
        <p:grpSp>
          <p:nvGrpSpPr>
            <p:cNvPr id="10" name="Group 9">
              <a:extLst>
                <a:ext uri="{FF2B5EF4-FFF2-40B4-BE49-F238E27FC236}">
                  <a16:creationId xmlns:a16="http://schemas.microsoft.com/office/drawing/2014/main" id="{1596AD6F-75C0-4055-AB64-7DD28CA4A721}"/>
                </a:ext>
              </a:extLst>
            </p:cNvPr>
            <p:cNvGrpSpPr/>
            <p:nvPr/>
          </p:nvGrpSpPr>
          <p:grpSpPr>
            <a:xfrm>
              <a:off x="0" y="3003113"/>
              <a:ext cx="12112158" cy="1277755"/>
              <a:chOff x="-22586" y="2166357"/>
              <a:chExt cx="12112158" cy="1277755"/>
            </a:xfrm>
          </p:grpSpPr>
          <p:sp>
            <p:nvSpPr>
              <p:cNvPr id="11" name="Rounded Rectangle 22">
                <a:extLst>
                  <a:ext uri="{FF2B5EF4-FFF2-40B4-BE49-F238E27FC236}">
                    <a16:creationId xmlns:a16="http://schemas.microsoft.com/office/drawing/2014/main" id="{9024999F-05B0-49A4-9E17-8008578D8702}"/>
                  </a:ext>
                </a:extLst>
              </p:cNvPr>
              <p:cNvSpPr/>
              <p:nvPr/>
            </p:nvSpPr>
            <p:spPr>
              <a:xfrm>
                <a:off x="1401537" y="2166357"/>
                <a:ext cx="10688035" cy="1277755"/>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6B0C1F14-FCED-4A3F-A7B1-9AF854D45C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BFB7C5BE-E504-473F-9645-F9D24FE1E2D5}"/>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5.6</a:t>
                </a:r>
              </a:p>
            </p:txBody>
          </p:sp>
        </p:grpSp>
        <p:sp>
          <p:nvSpPr>
            <p:cNvPr id="8" name="Rectangle 7">
              <a:extLst>
                <a:ext uri="{FF2B5EF4-FFF2-40B4-BE49-F238E27FC236}">
                  <a16:creationId xmlns:a16="http://schemas.microsoft.com/office/drawing/2014/main" id="{760D6506-5B8A-4D01-83C2-D628AC183F16}"/>
                </a:ext>
              </a:extLst>
            </p:cNvPr>
            <p:cNvSpPr/>
            <p:nvPr/>
          </p:nvSpPr>
          <p:spPr>
            <a:xfrm>
              <a:off x="1699121" y="3040521"/>
              <a:ext cx="10010700" cy="1200329"/>
            </a:xfrm>
            <a:prstGeom prst="rect">
              <a:avLst/>
            </a:prstGeom>
          </p:spPr>
          <p:txBody>
            <a:bodyPr wrap="square">
              <a:spAutoFit/>
            </a:bodyPr>
            <a:lstStyle/>
            <a:p>
              <a:pPr marL="285750" indent="-285750">
                <a:buFont typeface="Wingdings" panose="05000000000000000000" pitchFamily="2" charset="2"/>
                <a:buChar char="v"/>
              </a:pPr>
              <a:r>
                <a:rPr lang="en-US" sz="2400"/>
                <a:t>Trong không gian O</a:t>
              </a:r>
              <a:r>
                <a:rPr lang="en-US" sz="2400" i="1"/>
                <a:t>xyz</a:t>
              </a:r>
              <a:r>
                <a:rPr lang="en-US" sz="2400"/>
                <a:t>, cho hai mặt phẳng (</a:t>
              </a:r>
              <a:r>
                <a:rPr lang="en-US" sz="2400" i="1"/>
                <a:t>P</a:t>
              </a:r>
              <a:r>
                <a:rPr lang="en-US" sz="2400"/>
                <a:t>): </a:t>
              </a:r>
              <a:r>
                <a:rPr lang="en-US" sz="2400" i="1"/>
                <a:t>x </a:t>
              </a:r>
              <a:r>
                <a:rPr lang="en-US" sz="2400"/>
                <a:t>+ </a:t>
              </a:r>
              <a:r>
                <a:rPr lang="en-US" sz="2400" i="1"/>
                <a:t>y </a:t>
              </a:r>
              <a:r>
                <a:rPr lang="en-US" sz="2400"/>
                <a:t>+ </a:t>
              </a:r>
              <a:r>
                <a:rPr lang="en-US" sz="2400" i="1"/>
                <a:t>z </a:t>
              </a:r>
              <a:r>
                <a:rPr lang="en-US" sz="2400"/>
                <a:t>+ 2 = 0,</a:t>
              </a:r>
            </a:p>
            <a:p>
              <a:r>
                <a:rPr lang="en-US" sz="2400"/>
                <a:t>     (</a:t>
              </a:r>
              <a:r>
                <a:rPr lang="en-US" sz="2400" i="1"/>
                <a:t>Q</a:t>
              </a:r>
              <a:r>
                <a:rPr lang="en-US" sz="2400"/>
                <a:t>): </a:t>
              </a:r>
              <a:r>
                <a:rPr lang="en-US" sz="2400" i="1"/>
                <a:t>x </a:t>
              </a:r>
              <a:r>
                <a:rPr lang="en-US" sz="2400"/>
                <a:t>+ </a:t>
              </a:r>
              <a:r>
                <a:rPr lang="en-US" sz="2400" i="1"/>
                <a:t>y </a:t>
              </a:r>
              <a:r>
                <a:rPr lang="en-US" sz="2400"/>
                <a:t>+ </a:t>
              </a:r>
              <a:r>
                <a:rPr lang="en-US" sz="2400" i="1"/>
                <a:t>z </a:t>
              </a:r>
              <a:r>
                <a:rPr lang="en-US" sz="2400"/>
                <a:t>+ 6 = 0. Chứng minh rằng hai mặt phẳng đã cho song song với</a:t>
              </a:r>
            </a:p>
            <a:p>
              <a:r>
                <a:rPr lang="en-US" sz="2400"/>
                <a:t>     nhau và tính khoảng cách giữa hai mặt phẳng đó.</a:t>
              </a:r>
            </a:p>
          </p:txBody>
        </p:sp>
      </p:grpSp>
      <p:pic>
        <p:nvPicPr>
          <p:cNvPr id="14" name="Picture 13">
            <a:extLst>
              <a:ext uri="{FF2B5EF4-FFF2-40B4-BE49-F238E27FC236}">
                <a16:creationId xmlns:a16="http://schemas.microsoft.com/office/drawing/2014/main" id="{87938496-1EF1-4115-A3A3-93A29F51F0AF}"/>
              </a:ext>
            </a:extLst>
          </p:cNvPr>
          <p:cNvPicPr>
            <a:picLocks noChangeAspect="1"/>
          </p:cNvPicPr>
          <p:nvPr/>
        </p:nvPicPr>
        <p:blipFill>
          <a:blip r:embed="rId8"/>
          <a:stretch>
            <a:fillRect/>
          </a:stretch>
        </p:blipFill>
        <p:spPr>
          <a:xfrm>
            <a:off x="5237781" y="4673592"/>
            <a:ext cx="1207113" cy="280440"/>
          </a:xfrm>
          <a:prstGeom prst="rect">
            <a:avLst/>
          </a:prstGeom>
        </p:spPr>
      </p:pic>
      <p:pic>
        <p:nvPicPr>
          <p:cNvPr id="15" name="Picture 14">
            <a:extLst>
              <a:ext uri="{FF2B5EF4-FFF2-40B4-BE49-F238E27FC236}">
                <a16:creationId xmlns:a16="http://schemas.microsoft.com/office/drawing/2014/main" id="{56BE4650-D1ED-4D87-91FE-ECA96D132661}"/>
              </a:ext>
            </a:extLst>
          </p:cNvPr>
          <p:cNvPicPr>
            <a:picLocks noChangeAspect="1"/>
          </p:cNvPicPr>
          <p:nvPr/>
        </p:nvPicPr>
        <p:blipFill>
          <a:blip r:embed="rId8"/>
          <a:stretch>
            <a:fillRect/>
          </a:stretch>
        </p:blipFill>
        <p:spPr>
          <a:xfrm>
            <a:off x="5237781" y="1523023"/>
            <a:ext cx="1207113" cy="280440"/>
          </a:xfrm>
          <a:prstGeom prst="rect">
            <a:avLst/>
          </a:prstGeom>
        </p:spPr>
      </p:pic>
      <p:grpSp>
        <p:nvGrpSpPr>
          <p:cNvPr id="18" name="Group 17">
            <a:extLst>
              <a:ext uri="{FF2B5EF4-FFF2-40B4-BE49-F238E27FC236}">
                <a16:creationId xmlns:a16="http://schemas.microsoft.com/office/drawing/2014/main" id="{F596635C-9717-4109-8B2B-6E0FAC3B0480}"/>
              </a:ext>
            </a:extLst>
          </p:cNvPr>
          <p:cNvGrpSpPr/>
          <p:nvPr/>
        </p:nvGrpSpPr>
        <p:grpSpPr>
          <a:xfrm>
            <a:off x="1471131" y="4961583"/>
            <a:ext cx="10641027" cy="830997"/>
            <a:chOff x="1471130" y="4706592"/>
            <a:chExt cx="10641027" cy="830997"/>
          </a:xfrm>
        </p:grpSpPr>
        <p:sp>
          <p:nvSpPr>
            <p:cNvPr id="16" name="Rectangle 15">
              <a:extLst>
                <a:ext uri="{FF2B5EF4-FFF2-40B4-BE49-F238E27FC236}">
                  <a16:creationId xmlns:a16="http://schemas.microsoft.com/office/drawing/2014/main" id="{2AE4308B-C649-46D8-AE76-CEC6BDA135A1}"/>
                </a:ext>
              </a:extLst>
            </p:cNvPr>
            <p:cNvSpPr/>
            <p:nvPr/>
          </p:nvSpPr>
          <p:spPr>
            <a:xfrm>
              <a:off x="1471130" y="4706592"/>
              <a:ext cx="10641027" cy="830997"/>
            </a:xfrm>
            <a:prstGeom prst="rect">
              <a:avLst/>
            </a:prstGeom>
          </p:spPr>
          <p:txBody>
            <a:bodyPr wrap="square">
              <a:spAutoFit/>
            </a:bodyPr>
            <a:lstStyle/>
            <a:p>
              <a:r>
                <a:rPr lang="vi-VN" sz="2400"/>
                <a:t>(</a:t>
              </a:r>
              <a:r>
                <a:rPr lang="vi-VN" sz="2400" i="1"/>
                <a:t>P</a:t>
              </a:r>
              <a:r>
                <a:rPr lang="vi-VN" sz="2400"/>
                <a:t>)</a:t>
              </a:r>
              <a:r>
                <a:rPr lang="en-US" sz="2400"/>
                <a:t>, </a:t>
              </a:r>
              <a:r>
                <a:rPr lang="vi-VN" sz="2400"/>
                <a:t>(</a:t>
              </a:r>
              <a:r>
                <a:rPr lang="vi-VN" sz="2400" i="1"/>
                <a:t>Q</a:t>
              </a:r>
              <a:r>
                <a:rPr lang="vi-VN" sz="2400"/>
                <a:t>)</a:t>
              </a:r>
              <a:r>
                <a:rPr lang="en-US" sz="2400"/>
                <a:t> </a:t>
              </a:r>
              <a:r>
                <a:rPr lang="vi-VN" sz="2400"/>
                <a:t>là hai mặt phẳng có chung một vectơ pháp tuyến </a:t>
              </a:r>
              <a:r>
                <a:rPr lang="en-US" sz="2400"/>
                <a:t>l</a:t>
              </a:r>
              <a:r>
                <a:rPr lang="vi-VN" sz="2400"/>
                <a:t>à</a:t>
              </a:r>
              <a:r>
                <a:rPr lang="en-US" sz="2400"/>
                <a:t> </a:t>
              </a:r>
              <a:r>
                <a:rPr lang="vi-VN" sz="2400"/>
                <a:t>   </a:t>
              </a:r>
              <a:r>
                <a:rPr lang="en-US" sz="2400"/>
                <a:t>             </a:t>
              </a:r>
              <a:r>
                <a:rPr lang="vi-VN" sz="2400"/>
                <a:t>và </a:t>
              </a:r>
              <a:r>
                <a:rPr lang="en-US" sz="2400" i="1"/>
                <a:t>A</a:t>
              </a:r>
              <a:r>
                <a:rPr lang="en-US" sz="2400"/>
                <a:t>(0; -1; -1)</a:t>
              </a:r>
              <a:r>
                <a:rPr lang="vi-VN" sz="2400"/>
                <a:t>  </a:t>
              </a:r>
              <a:endParaRPr lang="en-US" sz="2400"/>
            </a:p>
            <a:p>
              <a:r>
                <a:rPr lang="vi-VN" sz="2400"/>
                <a:t>thuộc (</a:t>
              </a:r>
              <a:r>
                <a:rPr lang="vi-VN" sz="2400" i="1"/>
                <a:t>P</a:t>
              </a:r>
              <a:r>
                <a:rPr lang="vi-VN" sz="2400"/>
                <a:t>) nhưng không thuộc (</a:t>
              </a:r>
              <a:r>
                <a:rPr lang="vi-VN" sz="2400" i="1"/>
                <a:t>Q</a:t>
              </a:r>
              <a:r>
                <a:rPr lang="vi-VN" sz="2400"/>
                <a:t>)</a:t>
              </a:r>
              <a:r>
                <a:rPr lang="en-US" sz="2400"/>
                <a:t>,</a:t>
              </a:r>
              <a:r>
                <a:rPr lang="vi-VN" sz="2400"/>
                <a:t> do đó (</a:t>
              </a:r>
              <a:r>
                <a:rPr lang="vi-VN" sz="2400" i="1"/>
                <a:t>P</a:t>
              </a:r>
              <a:r>
                <a:rPr lang="vi-VN" sz="2400"/>
                <a:t>) // (</a:t>
              </a:r>
              <a:r>
                <a:rPr lang="vi-VN" sz="2400" i="1"/>
                <a:t>Q</a:t>
              </a:r>
              <a:r>
                <a:rPr lang="vi-VN" sz="2400"/>
                <a:t>).</a:t>
              </a:r>
              <a:endParaRPr lang="en-US" sz="2400"/>
            </a:p>
          </p:txBody>
        </p:sp>
        <p:graphicFrame>
          <p:nvGraphicFramePr>
            <p:cNvPr id="17" name="Object 16">
              <a:extLst>
                <a:ext uri="{FF2B5EF4-FFF2-40B4-BE49-F238E27FC236}">
                  <a16:creationId xmlns:a16="http://schemas.microsoft.com/office/drawing/2014/main" id="{98412039-6132-4392-A39F-0B9C90C86906}"/>
                </a:ext>
              </a:extLst>
            </p:cNvPr>
            <p:cNvGraphicFramePr>
              <a:graphicFrameLocks noChangeAspect="1"/>
            </p:cNvGraphicFramePr>
            <p:nvPr>
              <p:extLst>
                <p:ext uri="{D42A27DB-BD31-4B8C-83A1-F6EECF244321}">
                  <p14:modId xmlns:p14="http://schemas.microsoft.com/office/powerpoint/2010/main" val="999611791"/>
                </p:ext>
              </p:extLst>
            </p:nvPr>
          </p:nvGraphicFramePr>
          <p:xfrm>
            <a:off x="8851751" y="4726284"/>
            <a:ext cx="1262185" cy="494974"/>
          </p:xfrm>
          <a:graphic>
            <a:graphicData uri="http://schemas.openxmlformats.org/presentationml/2006/ole">
              <mc:AlternateContent xmlns:mc="http://schemas.openxmlformats.org/markup-compatibility/2006">
                <mc:Choice xmlns:v="urn:schemas-microsoft-com:vml" Requires="v">
                  <p:oleObj spid="_x0000_s27660" name="Equation" r:id="rId9" imgW="647640" imgH="253800" progId="Equation.DSMT4">
                    <p:embed/>
                  </p:oleObj>
                </mc:Choice>
                <mc:Fallback>
                  <p:oleObj name="Equation" r:id="rId9" imgW="647640" imgH="253800" progId="Equation.DSMT4">
                    <p:embed/>
                    <p:pic>
                      <p:nvPicPr>
                        <p:cNvPr id="0" name=""/>
                        <p:cNvPicPr/>
                        <p:nvPr/>
                      </p:nvPicPr>
                      <p:blipFill>
                        <a:blip r:embed="rId10"/>
                        <a:stretch>
                          <a:fillRect/>
                        </a:stretch>
                      </p:blipFill>
                      <p:spPr>
                        <a:xfrm>
                          <a:off x="8851751" y="4726284"/>
                          <a:ext cx="1262185" cy="494974"/>
                        </a:xfrm>
                        <a:prstGeom prst="rect">
                          <a:avLst/>
                        </a:prstGeom>
                      </p:spPr>
                    </p:pic>
                  </p:oleObj>
                </mc:Fallback>
              </mc:AlternateContent>
            </a:graphicData>
          </a:graphic>
        </p:graphicFrame>
      </p:grpSp>
    </p:spTree>
    <p:extLst>
      <p:ext uri="{BB962C8B-B14F-4D97-AF65-F5344CB8AC3E}">
        <p14:creationId xmlns:p14="http://schemas.microsoft.com/office/powerpoint/2010/main" val="8960880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4"/>
          <a:stretch>
            <a:fillRect/>
          </a:stretch>
        </p:blipFill>
        <p:spPr>
          <a:xfrm rot="250243" flipH="1">
            <a:off x="-110709" y="5882178"/>
            <a:ext cx="1725384" cy="1231499"/>
          </a:xfrm>
          <a:prstGeom prst="rect">
            <a:avLst/>
          </a:prstGeom>
        </p:spPr>
      </p:pic>
      <p:grpSp>
        <p:nvGrpSpPr>
          <p:cNvPr id="9" name="Group 8">
            <a:extLst>
              <a:ext uri="{FF2B5EF4-FFF2-40B4-BE49-F238E27FC236}">
                <a16:creationId xmlns:a16="http://schemas.microsoft.com/office/drawing/2014/main" id="{4D5C07C5-F4A6-43C1-8050-A09E53179694}"/>
              </a:ext>
            </a:extLst>
          </p:cNvPr>
          <p:cNvGrpSpPr/>
          <p:nvPr/>
        </p:nvGrpSpPr>
        <p:grpSpPr>
          <a:xfrm>
            <a:off x="0" y="116049"/>
            <a:ext cx="12152079" cy="1277755"/>
            <a:chOff x="0" y="116049"/>
            <a:chExt cx="12152079" cy="1277755"/>
          </a:xfrm>
        </p:grpSpPr>
        <p:grpSp>
          <p:nvGrpSpPr>
            <p:cNvPr id="4" name="Group 3">
              <a:extLst>
                <a:ext uri="{FF2B5EF4-FFF2-40B4-BE49-F238E27FC236}">
                  <a16:creationId xmlns:a16="http://schemas.microsoft.com/office/drawing/2014/main" id="{9748A616-2CA6-45C3-A37B-D59A3FF73145}"/>
                </a:ext>
              </a:extLst>
            </p:cNvPr>
            <p:cNvGrpSpPr/>
            <p:nvPr/>
          </p:nvGrpSpPr>
          <p:grpSpPr>
            <a:xfrm>
              <a:off x="0" y="116049"/>
              <a:ext cx="12112158" cy="1277755"/>
              <a:chOff x="-22586" y="2166357"/>
              <a:chExt cx="12112158" cy="1277755"/>
            </a:xfrm>
          </p:grpSpPr>
          <p:sp>
            <p:nvSpPr>
              <p:cNvPr id="6" name="Rounded Rectangle 22">
                <a:extLst>
                  <a:ext uri="{FF2B5EF4-FFF2-40B4-BE49-F238E27FC236}">
                    <a16:creationId xmlns:a16="http://schemas.microsoft.com/office/drawing/2014/main" id="{CE41F16E-F397-4BE9-B765-40CB611A2D5C}"/>
                  </a:ext>
                </a:extLst>
              </p:cNvPr>
              <p:cNvSpPr/>
              <p:nvPr/>
            </p:nvSpPr>
            <p:spPr>
              <a:xfrm>
                <a:off x="1401537" y="2166357"/>
                <a:ext cx="10688035" cy="1277755"/>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7EBA8309-76AD-41E6-A33D-A5E3886C74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EAB227BB-F10D-4D68-B10D-4D05F9C0239E}"/>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5.7</a:t>
                </a:r>
              </a:p>
            </p:txBody>
          </p:sp>
        </p:grpSp>
        <p:sp>
          <p:nvSpPr>
            <p:cNvPr id="2" name="Rectangle 1">
              <a:extLst>
                <a:ext uri="{FF2B5EF4-FFF2-40B4-BE49-F238E27FC236}">
                  <a16:creationId xmlns:a16="http://schemas.microsoft.com/office/drawing/2014/main" id="{813D02BA-2C5A-4A62-888A-DA376F9A266B}"/>
                </a:ext>
              </a:extLst>
            </p:cNvPr>
            <p:cNvSpPr/>
            <p:nvPr/>
          </p:nvSpPr>
          <p:spPr>
            <a:xfrm>
              <a:off x="1464044" y="116049"/>
              <a:ext cx="10688035" cy="1200329"/>
            </a:xfrm>
            <a:prstGeom prst="rect">
              <a:avLst/>
            </a:prstGeom>
          </p:spPr>
          <p:txBody>
            <a:bodyPr wrap="square">
              <a:spAutoFit/>
            </a:bodyPr>
            <a:lstStyle/>
            <a:p>
              <a:pPr marL="285750" indent="-285750">
                <a:buFont typeface="Wingdings" panose="05000000000000000000" pitchFamily="2" charset="2"/>
                <a:buChar char="v"/>
              </a:pPr>
              <a:r>
                <a:rPr lang="en-US" sz="2400"/>
                <a:t>Trong không gian O</a:t>
              </a:r>
              <a:r>
                <a:rPr lang="en-US" sz="2400" i="1"/>
                <a:t>xyz</a:t>
              </a:r>
              <a:r>
                <a:rPr lang="en-US" sz="2400"/>
                <a:t>, cho hai mặt phẳng (</a:t>
              </a:r>
              <a:r>
                <a:rPr lang="en-US" sz="2400" i="1"/>
                <a:t>P</a:t>
              </a:r>
              <a:r>
                <a:rPr lang="en-US" sz="2400"/>
                <a:t>): </a:t>
              </a:r>
              <a:r>
                <a:rPr lang="en-US" sz="2400" i="1"/>
                <a:t>x</a:t>
              </a:r>
              <a:r>
                <a:rPr lang="en-US" sz="2400"/>
                <a:t> + 3</a:t>
              </a:r>
              <a:r>
                <a:rPr lang="en-US" sz="2400" i="1"/>
                <a:t>y</a:t>
              </a:r>
              <a:r>
                <a:rPr lang="en-US" sz="2400"/>
                <a:t> - </a:t>
              </a:r>
              <a:r>
                <a:rPr lang="en-US" sz="2400" i="1"/>
                <a:t>z</a:t>
              </a:r>
              <a:r>
                <a:rPr lang="en-US" sz="2400"/>
                <a:t> =0, (</a:t>
              </a:r>
              <a:r>
                <a:rPr lang="en-US" sz="2400" i="1"/>
                <a:t>Q</a:t>
              </a:r>
              <a:r>
                <a:rPr lang="en-US" sz="2400"/>
                <a:t>): </a:t>
              </a:r>
              <a:r>
                <a:rPr lang="en-US" sz="2400" i="1"/>
                <a:t>x </a:t>
              </a:r>
              <a:r>
                <a:rPr lang="en-US" sz="2400"/>
                <a:t>– </a:t>
              </a:r>
              <a:r>
                <a:rPr lang="en-US" sz="2400" i="1"/>
                <a:t>y </a:t>
              </a:r>
              <a:r>
                <a:rPr lang="en-US" sz="2400"/>
                <a:t>- 2</a:t>
              </a:r>
              <a:r>
                <a:rPr lang="en-US" sz="2400" i="1"/>
                <a:t>z </a:t>
              </a:r>
              <a:r>
                <a:rPr lang="en-US" sz="2400"/>
                <a:t>+ 1 =0.</a:t>
              </a:r>
            </a:p>
            <a:p>
              <a:r>
                <a:rPr lang="en-US" sz="2400"/>
                <a:t>a) Chứng minh rằng hai mặt phẳng (</a:t>
              </a:r>
              <a:r>
                <a:rPr lang="en-US" sz="2400" i="1"/>
                <a:t>P</a:t>
              </a:r>
              <a:r>
                <a:rPr lang="en-US" sz="2400"/>
                <a:t>) và (</a:t>
              </a:r>
              <a:r>
                <a:rPr lang="en-US" sz="2400" i="1"/>
                <a:t>Q</a:t>
              </a:r>
              <a:r>
                <a:rPr lang="en-US" sz="2400"/>
                <a:t>) vuông góc với nhau.</a:t>
              </a:r>
            </a:p>
            <a:p>
              <a:r>
                <a:rPr lang="en-US" sz="2400"/>
                <a:t>b) Tìm điểm </a:t>
              </a:r>
              <a:r>
                <a:rPr lang="en-US" sz="2400" i="1"/>
                <a:t>M</a:t>
              </a:r>
              <a:r>
                <a:rPr lang="en-US" sz="2400"/>
                <a:t> thuộc trục O</a:t>
              </a:r>
              <a:r>
                <a:rPr lang="en-US" sz="2400" i="1"/>
                <a:t>x</a:t>
              </a:r>
              <a:r>
                <a:rPr lang="en-US" sz="2400"/>
                <a:t> và cách đều hai mặt phẳng (</a:t>
              </a:r>
              <a:r>
                <a:rPr lang="en-US" sz="2400" i="1"/>
                <a:t>P</a:t>
              </a:r>
              <a:r>
                <a:rPr lang="en-US" sz="2400"/>
                <a:t>) và (</a:t>
              </a:r>
              <a:r>
                <a:rPr lang="en-US" sz="2400" i="1"/>
                <a:t>Q</a:t>
              </a:r>
              <a:r>
                <a:rPr lang="en-US" sz="2400"/>
                <a:t>).</a:t>
              </a:r>
            </a:p>
          </p:txBody>
        </p:sp>
      </p:grpSp>
      <p:grpSp>
        <p:nvGrpSpPr>
          <p:cNvPr id="12" name="Group 11">
            <a:extLst>
              <a:ext uri="{FF2B5EF4-FFF2-40B4-BE49-F238E27FC236}">
                <a16:creationId xmlns:a16="http://schemas.microsoft.com/office/drawing/2014/main" id="{E1E65448-1626-4C6D-A2F4-9BEFF5A1C59F}"/>
              </a:ext>
            </a:extLst>
          </p:cNvPr>
          <p:cNvGrpSpPr/>
          <p:nvPr/>
        </p:nvGrpSpPr>
        <p:grpSpPr>
          <a:xfrm>
            <a:off x="1404259" y="2274386"/>
            <a:ext cx="10427358" cy="568325"/>
            <a:chOff x="1471131" y="1833304"/>
            <a:chExt cx="10427358" cy="568325"/>
          </a:xfrm>
        </p:grpSpPr>
        <p:sp>
          <p:nvSpPr>
            <p:cNvPr id="10" name="Rectangle 9">
              <a:extLst>
                <a:ext uri="{FF2B5EF4-FFF2-40B4-BE49-F238E27FC236}">
                  <a16:creationId xmlns:a16="http://schemas.microsoft.com/office/drawing/2014/main" id="{0A9EE47F-E5ED-42A9-A869-D65E623B404C}"/>
                </a:ext>
              </a:extLst>
            </p:cNvPr>
            <p:cNvSpPr/>
            <p:nvPr/>
          </p:nvSpPr>
          <p:spPr>
            <a:xfrm>
              <a:off x="1471131" y="1886635"/>
              <a:ext cx="10427358" cy="461665"/>
            </a:xfrm>
            <a:prstGeom prst="rect">
              <a:avLst/>
            </a:prstGeom>
          </p:spPr>
          <p:txBody>
            <a:bodyPr wrap="square">
              <a:spAutoFit/>
            </a:bodyPr>
            <a:lstStyle/>
            <a:p>
              <a:r>
                <a:rPr lang="vi-VN" sz="2400"/>
                <a:t>a) Một vectơ pháp tuyến của (</a:t>
              </a:r>
              <a:r>
                <a:rPr lang="vi-VN" sz="2400" i="1"/>
                <a:t>P</a:t>
              </a:r>
              <a:r>
                <a:rPr lang="vi-VN" sz="2400"/>
                <a:t>) là</a:t>
              </a:r>
              <a:r>
                <a:rPr lang="en-US" sz="2400"/>
                <a:t> </a:t>
              </a:r>
              <a:r>
                <a:rPr lang="vi-VN" sz="2400"/>
                <a:t> </a:t>
              </a:r>
              <a:r>
                <a:rPr lang="en-US" sz="2400"/>
                <a:t>                 </a:t>
              </a:r>
              <a:r>
                <a:rPr lang="vi-VN" sz="2400"/>
                <a:t>  </a:t>
              </a:r>
              <a:r>
                <a:rPr lang="en-US" sz="2400"/>
                <a:t>, </a:t>
              </a:r>
              <a:r>
                <a:rPr lang="vi-VN" sz="2400"/>
                <a:t>của (</a:t>
              </a:r>
              <a:r>
                <a:rPr lang="vi-VN" sz="2400" i="1"/>
                <a:t>Q</a:t>
              </a:r>
              <a:r>
                <a:rPr lang="vi-VN" sz="2400"/>
                <a:t>) là </a:t>
              </a:r>
              <a:endParaRPr lang="en-US" sz="2400"/>
            </a:p>
          </p:txBody>
        </p:sp>
        <p:graphicFrame>
          <p:nvGraphicFramePr>
            <p:cNvPr id="11" name="Object 10">
              <a:extLst>
                <a:ext uri="{FF2B5EF4-FFF2-40B4-BE49-F238E27FC236}">
                  <a16:creationId xmlns:a16="http://schemas.microsoft.com/office/drawing/2014/main" id="{9D7ECA41-5AA5-4882-8327-5C57CB598C7A}"/>
                </a:ext>
              </a:extLst>
            </p:cNvPr>
            <p:cNvGraphicFramePr>
              <a:graphicFrameLocks noChangeAspect="1"/>
            </p:cNvGraphicFramePr>
            <p:nvPr>
              <p:extLst>
                <p:ext uri="{D42A27DB-BD31-4B8C-83A1-F6EECF244321}">
                  <p14:modId xmlns:p14="http://schemas.microsoft.com/office/powerpoint/2010/main" val="216316410"/>
                </p:ext>
              </p:extLst>
            </p:nvPr>
          </p:nvGraphicFramePr>
          <p:xfrm>
            <a:off x="5829364" y="1840479"/>
            <a:ext cx="1582737" cy="519112"/>
          </p:xfrm>
          <a:graphic>
            <a:graphicData uri="http://schemas.openxmlformats.org/presentationml/2006/ole">
              <mc:AlternateContent xmlns:mc="http://schemas.openxmlformats.org/markup-compatibility/2006">
                <mc:Choice xmlns:v="urn:schemas-microsoft-com:vml" Requires="v">
                  <p:oleObj spid="_x0000_s28710" name="Equation" r:id="rId6" imgW="812520" imgH="266400" progId="Equation.DSMT4">
                    <p:embed/>
                  </p:oleObj>
                </mc:Choice>
                <mc:Fallback>
                  <p:oleObj name="Equation" r:id="rId6" imgW="812520" imgH="266400" progId="Equation.DSMT4">
                    <p:embed/>
                    <p:pic>
                      <p:nvPicPr>
                        <p:cNvPr id="0" name=""/>
                        <p:cNvPicPr/>
                        <p:nvPr/>
                      </p:nvPicPr>
                      <p:blipFill>
                        <a:blip r:embed="rId7"/>
                        <a:stretch>
                          <a:fillRect/>
                        </a:stretch>
                      </p:blipFill>
                      <p:spPr>
                        <a:xfrm>
                          <a:off x="5829364" y="1840479"/>
                          <a:ext cx="1582737" cy="5191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8D90E97-DAB9-4F5E-A791-67EC053CBAFA}"/>
                </a:ext>
              </a:extLst>
            </p:cNvPr>
            <p:cNvGraphicFramePr>
              <a:graphicFrameLocks noChangeAspect="1"/>
            </p:cNvGraphicFramePr>
            <p:nvPr>
              <p:extLst>
                <p:ext uri="{D42A27DB-BD31-4B8C-83A1-F6EECF244321}">
                  <p14:modId xmlns:p14="http://schemas.microsoft.com/office/powerpoint/2010/main" val="3403822969"/>
                </p:ext>
              </p:extLst>
            </p:nvPr>
          </p:nvGraphicFramePr>
          <p:xfrm>
            <a:off x="8858427" y="1833304"/>
            <a:ext cx="1782762" cy="568325"/>
          </p:xfrm>
          <a:graphic>
            <a:graphicData uri="http://schemas.openxmlformats.org/presentationml/2006/ole">
              <mc:AlternateContent xmlns:mc="http://schemas.openxmlformats.org/markup-compatibility/2006">
                <mc:Choice xmlns:v="urn:schemas-microsoft-com:vml" Requires="v">
                  <p:oleObj spid="_x0000_s28711" name="Equation" r:id="rId8" imgW="914400" imgH="291960" progId="Equation.DSMT4">
                    <p:embed/>
                  </p:oleObj>
                </mc:Choice>
                <mc:Fallback>
                  <p:oleObj name="Equation" r:id="rId8" imgW="914400" imgH="291960" progId="Equation.DSMT4">
                    <p:embed/>
                    <p:pic>
                      <p:nvPicPr>
                        <p:cNvPr id="11" name="Object 10">
                          <a:extLst>
                            <a:ext uri="{FF2B5EF4-FFF2-40B4-BE49-F238E27FC236}">
                              <a16:creationId xmlns:a16="http://schemas.microsoft.com/office/drawing/2014/main" id="{9D7ECA41-5AA5-4882-8327-5C57CB598C7A}"/>
                            </a:ext>
                          </a:extLst>
                        </p:cNvPr>
                        <p:cNvPicPr/>
                        <p:nvPr/>
                      </p:nvPicPr>
                      <p:blipFill>
                        <a:blip r:embed="rId9"/>
                        <a:stretch>
                          <a:fillRect/>
                        </a:stretch>
                      </p:blipFill>
                      <p:spPr>
                        <a:xfrm>
                          <a:off x="8858427" y="1833304"/>
                          <a:ext cx="1782762" cy="568325"/>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id="{E9A3D6CE-3C35-403F-9E20-4835F732A05F}"/>
              </a:ext>
            </a:extLst>
          </p:cNvPr>
          <p:cNvGraphicFramePr>
            <a:graphicFrameLocks noChangeAspect="1"/>
          </p:cNvGraphicFramePr>
          <p:nvPr>
            <p:extLst>
              <p:ext uri="{D42A27DB-BD31-4B8C-83A1-F6EECF244321}">
                <p14:modId xmlns:p14="http://schemas.microsoft.com/office/powerpoint/2010/main" val="1827769737"/>
              </p:ext>
            </p:extLst>
          </p:nvPr>
        </p:nvGraphicFramePr>
        <p:xfrm>
          <a:off x="1811365" y="2856002"/>
          <a:ext cx="4099005" cy="538285"/>
        </p:xfrm>
        <a:graphic>
          <a:graphicData uri="http://schemas.openxmlformats.org/presentationml/2006/ole">
            <mc:AlternateContent xmlns:mc="http://schemas.openxmlformats.org/markup-compatibility/2006">
              <mc:Choice xmlns:v="urn:schemas-microsoft-com:vml" Requires="v">
                <p:oleObj spid="_x0000_s28712" name="Equation" r:id="rId10" imgW="2103946" imgH="276516" progId="Equation.DSMT4">
                  <p:embed/>
                </p:oleObj>
              </mc:Choice>
              <mc:Fallback>
                <p:oleObj name="Equation" r:id="rId10" imgW="2103946" imgH="276516" progId="Equation.DSMT4">
                  <p:embed/>
                  <p:pic>
                    <p:nvPicPr>
                      <p:cNvPr id="0" name=""/>
                      <p:cNvPicPr/>
                      <p:nvPr/>
                    </p:nvPicPr>
                    <p:blipFill>
                      <a:blip r:embed="rId11"/>
                      <a:stretch>
                        <a:fillRect/>
                      </a:stretch>
                    </p:blipFill>
                    <p:spPr>
                      <a:xfrm>
                        <a:off x="1811365" y="2856002"/>
                        <a:ext cx="4099005" cy="538285"/>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id="{3FF43F0B-C11D-47F6-B257-933723091B13}"/>
              </a:ext>
            </a:extLst>
          </p:cNvPr>
          <p:cNvGrpSpPr/>
          <p:nvPr/>
        </p:nvGrpSpPr>
        <p:grpSpPr>
          <a:xfrm>
            <a:off x="1404259" y="3503278"/>
            <a:ext cx="6194234" cy="519065"/>
            <a:chOff x="1277007" y="4202486"/>
            <a:chExt cx="6194234" cy="519065"/>
          </a:xfrm>
        </p:grpSpPr>
        <p:sp>
          <p:nvSpPr>
            <p:cNvPr id="16" name="Rectangle 15">
              <a:extLst>
                <a:ext uri="{FF2B5EF4-FFF2-40B4-BE49-F238E27FC236}">
                  <a16:creationId xmlns:a16="http://schemas.microsoft.com/office/drawing/2014/main" id="{ABFE5895-2F27-481D-9BC2-BCE00A468BC7}"/>
                </a:ext>
              </a:extLst>
            </p:cNvPr>
            <p:cNvSpPr/>
            <p:nvPr/>
          </p:nvSpPr>
          <p:spPr>
            <a:xfrm>
              <a:off x="1277007" y="4202486"/>
              <a:ext cx="3576620" cy="461665"/>
            </a:xfrm>
            <a:prstGeom prst="rect">
              <a:avLst/>
            </a:prstGeom>
          </p:spPr>
          <p:txBody>
            <a:bodyPr wrap="none">
              <a:spAutoFit/>
            </a:bodyPr>
            <a:lstStyle/>
            <a:p>
              <a:r>
                <a:rPr lang="en-US" sz="2400"/>
                <a:t>b) Gọi                        ta có: </a:t>
              </a:r>
            </a:p>
          </p:txBody>
        </p:sp>
        <p:graphicFrame>
          <p:nvGraphicFramePr>
            <p:cNvPr id="15" name="Object 14">
              <a:extLst>
                <a:ext uri="{FF2B5EF4-FFF2-40B4-BE49-F238E27FC236}">
                  <a16:creationId xmlns:a16="http://schemas.microsoft.com/office/drawing/2014/main" id="{37779D32-5A7A-4FD7-8E49-C9F91C5C1B14}"/>
                </a:ext>
              </a:extLst>
            </p:cNvPr>
            <p:cNvGraphicFramePr>
              <a:graphicFrameLocks noChangeAspect="1"/>
            </p:cNvGraphicFramePr>
            <p:nvPr>
              <p:extLst>
                <p:ext uri="{D42A27DB-BD31-4B8C-83A1-F6EECF244321}">
                  <p14:modId xmlns:p14="http://schemas.microsoft.com/office/powerpoint/2010/main" val="1658477789"/>
                </p:ext>
              </p:extLst>
            </p:nvPr>
          </p:nvGraphicFramePr>
          <p:xfrm>
            <a:off x="2198826" y="4232201"/>
            <a:ext cx="1788658" cy="489350"/>
          </p:xfrm>
          <a:graphic>
            <a:graphicData uri="http://schemas.openxmlformats.org/presentationml/2006/ole">
              <mc:AlternateContent xmlns:mc="http://schemas.openxmlformats.org/markup-compatibility/2006">
                <mc:Choice xmlns:v="urn:schemas-microsoft-com:vml" Requires="v">
                  <p:oleObj spid="_x0000_s28713" name="Equation" r:id="rId12" imgW="1009332" imgH="276516" progId="Equation.DSMT4">
                    <p:embed/>
                  </p:oleObj>
                </mc:Choice>
                <mc:Fallback>
                  <p:oleObj name="Equation" r:id="rId12" imgW="1009332" imgH="276516" progId="Equation.DSMT4">
                    <p:embed/>
                    <p:pic>
                      <p:nvPicPr>
                        <p:cNvPr id="0" name=""/>
                        <p:cNvPicPr/>
                        <p:nvPr/>
                      </p:nvPicPr>
                      <p:blipFill>
                        <a:blip r:embed="rId13"/>
                        <a:stretch>
                          <a:fillRect/>
                        </a:stretch>
                      </p:blipFill>
                      <p:spPr>
                        <a:xfrm>
                          <a:off x="2198826" y="4232201"/>
                          <a:ext cx="1788658" cy="4893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7700FB9-2E5F-44D6-9638-0BC48D897699}"/>
                </a:ext>
              </a:extLst>
            </p:cNvPr>
            <p:cNvGraphicFramePr>
              <a:graphicFrameLocks noChangeAspect="1"/>
            </p:cNvGraphicFramePr>
            <p:nvPr>
              <p:extLst>
                <p:ext uri="{D42A27DB-BD31-4B8C-83A1-F6EECF244321}">
                  <p14:modId xmlns:p14="http://schemas.microsoft.com/office/powerpoint/2010/main" val="262072475"/>
                </p:ext>
              </p:extLst>
            </p:nvPr>
          </p:nvGraphicFramePr>
          <p:xfrm>
            <a:off x="4720758" y="4232201"/>
            <a:ext cx="2750483" cy="489350"/>
          </p:xfrm>
          <a:graphic>
            <a:graphicData uri="http://schemas.openxmlformats.org/presentationml/2006/ole">
              <mc:AlternateContent xmlns:mc="http://schemas.openxmlformats.org/markup-compatibility/2006">
                <mc:Choice xmlns:v="urn:schemas-microsoft-com:vml" Requires="v">
                  <p:oleObj spid="_x0000_s28714" name="Equation" r:id="rId14" imgW="1551961" imgH="276516" progId="Equation.DSMT4">
                    <p:embed/>
                  </p:oleObj>
                </mc:Choice>
                <mc:Fallback>
                  <p:oleObj name="Equation" r:id="rId14" imgW="1551961" imgH="276516" progId="Equation.DSMT4">
                    <p:embed/>
                    <p:pic>
                      <p:nvPicPr>
                        <p:cNvPr id="0" name=""/>
                        <p:cNvPicPr/>
                        <p:nvPr/>
                      </p:nvPicPr>
                      <p:blipFill>
                        <a:blip r:embed="rId15"/>
                        <a:stretch>
                          <a:fillRect/>
                        </a:stretch>
                      </p:blipFill>
                      <p:spPr>
                        <a:xfrm>
                          <a:off x="4720758" y="4232201"/>
                          <a:ext cx="2750483" cy="489350"/>
                        </a:xfrm>
                        <a:prstGeom prst="rect">
                          <a:avLst/>
                        </a:prstGeom>
                      </p:spPr>
                    </p:pic>
                  </p:oleObj>
                </mc:Fallback>
              </mc:AlternateContent>
            </a:graphicData>
          </a:graphic>
        </p:graphicFrame>
      </p:grpSp>
      <p:graphicFrame>
        <p:nvGraphicFramePr>
          <p:cNvPr id="18" name="Object 17">
            <a:extLst>
              <a:ext uri="{FF2B5EF4-FFF2-40B4-BE49-F238E27FC236}">
                <a16:creationId xmlns:a16="http://schemas.microsoft.com/office/drawing/2014/main" id="{1970D7B5-566B-40F2-BC78-D5E29FCB6DB7}"/>
              </a:ext>
            </a:extLst>
          </p:cNvPr>
          <p:cNvGraphicFramePr>
            <a:graphicFrameLocks noChangeAspect="1"/>
          </p:cNvGraphicFramePr>
          <p:nvPr>
            <p:extLst>
              <p:ext uri="{D42A27DB-BD31-4B8C-83A1-F6EECF244321}">
                <p14:modId xmlns:p14="http://schemas.microsoft.com/office/powerpoint/2010/main" val="3308784444"/>
              </p:ext>
            </p:extLst>
          </p:nvPr>
        </p:nvGraphicFramePr>
        <p:xfrm>
          <a:off x="1762369" y="4138113"/>
          <a:ext cx="4688193" cy="809958"/>
        </p:xfrm>
        <a:graphic>
          <a:graphicData uri="http://schemas.openxmlformats.org/presentationml/2006/ole">
            <mc:AlternateContent xmlns:mc="http://schemas.openxmlformats.org/markup-compatibility/2006">
              <mc:Choice xmlns:v="urn:schemas-microsoft-com:vml" Requires="v">
                <p:oleObj spid="_x0000_s28715" name="Equation" r:id="rId16" imgW="2646574" imgH="457855" progId="Equation.DSMT4">
                  <p:embed/>
                </p:oleObj>
              </mc:Choice>
              <mc:Fallback>
                <p:oleObj name="Equation" r:id="rId16" imgW="2646574" imgH="457855" progId="Equation.DSMT4">
                  <p:embed/>
                  <p:pic>
                    <p:nvPicPr>
                      <p:cNvPr id="0" name=""/>
                      <p:cNvPicPr/>
                      <p:nvPr/>
                    </p:nvPicPr>
                    <p:blipFill>
                      <a:blip r:embed="rId17"/>
                      <a:stretch>
                        <a:fillRect/>
                      </a:stretch>
                    </p:blipFill>
                    <p:spPr>
                      <a:xfrm>
                        <a:off x="1762369" y="4138113"/>
                        <a:ext cx="4688193" cy="80995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75533642-6A1A-4943-9B93-0C3C044AA662}"/>
              </a:ext>
            </a:extLst>
          </p:cNvPr>
          <p:cNvGraphicFramePr>
            <a:graphicFrameLocks noChangeAspect="1"/>
          </p:cNvGraphicFramePr>
          <p:nvPr>
            <p:extLst>
              <p:ext uri="{D42A27DB-BD31-4B8C-83A1-F6EECF244321}">
                <p14:modId xmlns:p14="http://schemas.microsoft.com/office/powerpoint/2010/main" val="3875176739"/>
              </p:ext>
            </p:extLst>
          </p:nvPr>
        </p:nvGraphicFramePr>
        <p:xfrm>
          <a:off x="6553860" y="4096400"/>
          <a:ext cx="4215717" cy="809958"/>
        </p:xfrm>
        <a:graphic>
          <a:graphicData uri="http://schemas.openxmlformats.org/presentationml/2006/ole">
            <mc:AlternateContent xmlns:mc="http://schemas.openxmlformats.org/markup-compatibility/2006">
              <mc:Choice xmlns:v="urn:schemas-microsoft-com:vml" Requires="v">
                <p:oleObj spid="_x0000_s28716" name="Equation" r:id="rId18" imgW="2380298" imgH="457855" progId="Equation.DSMT4">
                  <p:embed/>
                </p:oleObj>
              </mc:Choice>
              <mc:Fallback>
                <p:oleObj name="Equation" r:id="rId18" imgW="2380298" imgH="457855" progId="Equation.DSMT4">
                  <p:embed/>
                  <p:pic>
                    <p:nvPicPr>
                      <p:cNvPr id="0" name=""/>
                      <p:cNvPicPr/>
                      <p:nvPr/>
                    </p:nvPicPr>
                    <p:blipFill>
                      <a:blip r:embed="rId19"/>
                      <a:stretch>
                        <a:fillRect/>
                      </a:stretch>
                    </p:blipFill>
                    <p:spPr>
                      <a:xfrm>
                        <a:off x="6553860" y="4096400"/>
                        <a:ext cx="4215717" cy="809958"/>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B9CB2AAF-FE11-4AC2-81EB-22F6455B1301}"/>
              </a:ext>
            </a:extLst>
          </p:cNvPr>
          <p:cNvGrpSpPr/>
          <p:nvPr/>
        </p:nvGrpSpPr>
        <p:grpSpPr>
          <a:xfrm>
            <a:off x="1811365" y="5121241"/>
            <a:ext cx="6258055" cy="991874"/>
            <a:chOff x="1878237" y="4839019"/>
            <a:chExt cx="6258055" cy="991874"/>
          </a:xfrm>
        </p:grpSpPr>
        <p:graphicFrame>
          <p:nvGraphicFramePr>
            <p:cNvPr id="21" name="Object 20">
              <a:extLst>
                <a:ext uri="{FF2B5EF4-FFF2-40B4-BE49-F238E27FC236}">
                  <a16:creationId xmlns:a16="http://schemas.microsoft.com/office/drawing/2014/main" id="{1380417C-B111-447C-AC22-C3B9B3104F52}"/>
                </a:ext>
              </a:extLst>
            </p:cNvPr>
            <p:cNvGraphicFramePr>
              <a:graphicFrameLocks noChangeAspect="1"/>
            </p:cNvGraphicFramePr>
            <p:nvPr>
              <p:extLst>
                <p:ext uri="{D42A27DB-BD31-4B8C-83A1-F6EECF244321}">
                  <p14:modId xmlns:p14="http://schemas.microsoft.com/office/powerpoint/2010/main" val="1848682683"/>
                </p:ext>
              </p:extLst>
            </p:nvPr>
          </p:nvGraphicFramePr>
          <p:xfrm>
            <a:off x="2551230" y="4849382"/>
            <a:ext cx="2261131" cy="981511"/>
          </p:xfrm>
          <a:graphic>
            <a:graphicData uri="http://schemas.openxmlformats.org/presentationml/2006/ole">
              <mc:AlternateContent xmlns:mc="http://schemas.openxmlformats.org/markup-compatibility/2006">
                <mc:Choice xmlns:v="urn:schemas-microsoft-com:vml" Requires="v">
                  <p:oleObj spid="_x0000_s28717" name="Equation" r:id="rId20" imgW="1275609" imgH="553392" progId="Equation.DSMT4">
                    <p:embed/>
                  </p:oleObj>
                </mc:Choice>
                <mc:Fallback>
                  <p:oleObj name="Equation" r:id="rId20" imgW="1275609" imgH="553392" progId="Equation.DSMT4">
                    <p:embed/>
                    <p:pic>
                      <p:nvPicPr>
                        <p:cNvPr id="0" name=""/>
                        <p:cNvPicPr/>
                        <p:nvPr/>
                      </p:nvPicPr>
                      <p:blipFill>
                        <a:blip r:embed="rId21"/>
                        <a:stretch>
                          <a:fillRect/>
                        </a:stretch>
                      </p:blipFill>
                      <p:spPr>
                        <a:xfrm>
                          <a:off x="2551230" y="4849382"/>
                          <a:ext cx="2261131" cy="981511"/>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C260D01-E779-4E46-88CC-3B5FCCF3372C}"/>
                </a:ext>
              </a:extLst>
            </p:cNvPr>
            <p:cNvGraphicFramePr>
              <a:graphicFrameLocks noChangeAspect="1"/>
            </p:cNvGraphicFramePr>
            <p:nvPr>
              <p:extLst>
                <p:ext uri="{D42A27DB-BD31-4B8C-83A1-F6EECF244321}">
                  <p14:modId xmlns:p14="http://schemas.microsoft.com/office/powerpoint/2010/main" val="1644707388"/>
                </p:ext>
              </p:extLst>
            </p:nvPr>
          </p:nvGraphicFramePr>
          <p:xfrm>
            <a:off x="5706418" y="4839019"/>
            <a:ext cx="2429874" cy="981511"/>
          </p:xfrm>
          <a:graphic>
            <a:graphicData uri="http://schemas.openxmlformats.org/presentationml/2006/ole">
              <mc:AlternateContent xmlns:mc="http://schemas.openxmlformats.org/markup-compatibility/2006">
                <mc:Choice xmlns:v="urn:schemas-microsoft-com:vml" Requires="v">
                  <p:oleObj spid="_x0000_s28718" name="Equation" r:id="rId22" imgW="1370965" imgH="553392" progId="Equation.DSMT4">
                    <p:embed/>
                  </p:oleObj>
                </mc:Choice>
                <mc:Fallback>
                  <p:oleObj name="Equation" r:id="rId22" imgW="1370965" imgH="553392" progId="Equation.DSMT4">
                    <p:embed/>
                    <p:pic>
                      <p:nvPicPr>
                        <p:cNvPr id="0" name=""/>
                        <p:cNvPicPr/>
                        <p:nvPr/>
                      </p:nvPicPr>
                      <p:blipFill>
                        <a:blip r:embed="rId23"/>
                        <a:stretch>
                          <a:fillRect/>
                        </a:stretch>
                      </p:blipFill>
                      <p:spPr>
                        <a:xfrm>
                          <a:off x="5706418" y="4839019"/>
                          <a:ext cx="2429874" cy="981511"/>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9925065B-490E-48C2-93CB-FEDACB384910}"/>
                </a:ext>
              </a:extLst>
            </p:cNvPr>
            <p:cNvSpPr/>
            <p:nvPr/>
          </p:nvSpPr>
          <p:spPr>
            <a:xfrm>
              <a:off x="1878237" y="5050998"/>
              <a:ext cx="3894015" cy="461665"/>
            </a:xfrm>
            <a:prstGeom prst="rect">
              <a:avLst/>
            </a:prstGeom>
          </p:spPr>
          <p:txBody>
            <a:bodyPr wrap="none">
              <a:spAutoFit/>
            </a:bodyPr>
            <a:lstStyle/>
            <a:p>
              <a:r>
                <a:rPr lang="en-US" sz="2400"/>
                <a:t>Vậy                                 hoặc </a:t>
              </a:r>
            </a:p>
          </p:txBody>
        </p:sp>
      </p:grpSp>
      <p:pic>
        <p:nvPicPr>
          <p:cNvPr id="26" name="Picture 25">
            <a:extLst>
              <a:ext uri="{FF2B5EF4-FFF2-40B4-BE49-F238E27FC236}">
                <a16:creationId xmlns:a16="http://schemas.microsoft.com/office/drawing/2014/main" id="{FC595B6B-2E22-4951-AC39-890C93365331}"/>
              </a:ext>
            </a:extLst>
          </p:cNvPr>
          <p:cNvPicPr>
            <a:picLocks noChangeAspect="1"/>
          </p:cNvPicPr>
          <p:nvPr/>
        </p:nvPicPr>
        <p:blipFill>
          <a:blip r:embed="rId24"/>
          <a:stretch>
            <a:fillRect/>
          </a:stretch>
        </p:blipFill>
        <p:spPr>
          <a:xfrm>
            <a:off x="5410825" y="1697858"/>
            <a:ext cx="1207113" cy="280440"/>
          </a:xfrm>
          <a:prstGeom prst="rect">
            <a:avLst/>
          </a:prstGeom>
        </p:spPr>
      </p:pic>
    </p:spTree>
    <p:extLst>
      <p:ext uri="{BB962C8B-B14F-4D97-AF65-F5344CB8AC3E}">
        <p14:creationId xmlns:p14="http://schemas.microsoft.com/office/powerpoint/2010/main" val="1196718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3"/>
          <a:stretch>
            <a:fillRect/>
          </a:stretch>
        </p:blipFill>
        <p:spPr>
          <a:xfrm rot="250243" flipH="1">
            <a:off x="-110709" y="5882178"/>
            <a:ext cx="1725384" cy="1231499"/>
          </a:xfrm>
          <a:prstGeom prst="rect">
            <a:avLst/>
          </a:prstGeom>
        </p:spPr>
      </p:pic>
      <p:grpSp>
        <p:nvGrpSpPr>
          <p:cNvPr id="16" name="Group 15">
            <a:extLst>
              <a:ext uri="{FF2B5EF4-FFF2-40B4-BE49-F238E27FC236}">
                <a16:creationId xmlns:a16="http://schemas.microsoft.com/office/drawing/2014/main" id="{F172B2C4-D133-42D6-A252-210933E33C21}"/>
              </a:ext>
            </a:extLst>
          </p:cNvPr>
          <p:cNvGrpSpPr/>
          <p:nvPr/>
        </p:nvGrpSpPr>
        <p:grpSpPr>
          <a:xfrm>
            <a:off x="0" y="116048"/>
            <a:ext cx="12112158" cy="1277756"/>
            <a:chOff x="0" y="116048"/>
            <a:chExt cx="12112158" cy="1277756"/>
          </a:xfrm>
        </p:grpSpPr>
        <p:grpSp>
          <p:nvGrpSpPr>
            <p:cNvPr id="4" name="Group 3">
              <a:extLst>
                <a:ext uri="{FF2B5EF4-FFF2-40B4-BE49-F238E27FC236}">
                  <a16:creationId xmlns:a16="http://schemas.microsoft.com/office/drawing/2014/main" id="{A77B7DAC-D477-4220-BDF1-787FA2342F8A}"/>
                </a:ext>
              </a:extLst>
            </p:cNvPr>
            <p:cNvGrpSpPr/>
            <p:nvPr/>
          </p:nvGrpSpPr>
          <p:grpSpPr>
            <a:xfrm>
              <a:off x="0" y="116049"/>
              <a:ext cx="12112158" cy="1277755"/>
              <a:chOff x="-22586" y="2166357"/>
              <a:chExt cx="12112158" cy="1277755"/>
            </a:xfrm>
          </p:grpSpPr>
          <p:sp>
            <p:nvSpPr>
              <p:cNvPr id="6" name="Rounded Rectangle 22">
                <a:extLst>
                  <a:ext uri="{FF2B5EF4-FFF2-40B4-BE49-F238E27FC236}">
                    <a16:creationId xmlns:a16="http://schemas.microsoft.com/office/drawing/2014/main" id="{3788EF0F-C897-4CF1-9209-EAED82E8C8D6}"/>
                  </a:ext>
                </a:extLst>
              </p:cNvPr>
              <p:cNvSpPr/>
              <p:nvPr/>
            </p:nvSpPr>
            <p:spPr>
              <a:xfrm>
                <a:off x="1401537" y="2166357"/>
                <a:ext cx="10688035" cy="1277755"/>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548DDF60-5E80-4675-8FAA-DB472E3B0C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F8588887-1D82-46C6-905B-573C659CC1B8}"/>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5.8</a:t>
                </a:r>
              </a:p>
            </p:txBody>
          </p:sp>
        </p:grpSp>
        <p:sp>
          <p:nvSpPr>
            <p:cNvPr id="9" name="Rectangle 8">
              <a:extLst>
                <a:ext uri="{FF2B5EF4-FFF2-40B4-BE49-F238E27FC236}">
                  <a16:creationId xmlns:a16="http://schemas.microsoft.com/office/drawing/2014/main" id="{E90367E8-AF0F-45F0-B949-CDA291E6BCB8}"/>
                </a:ext>
              </a:extLst>
            </p:cNvPr>
            <p:cNvSpPr/>
            <p:nvPr/>
          </p:nvSpPr>
          <p:spPr>
            <a:xfrm>
              <a:off x="1652114" y="116048"/>
              <a:ext cx="10311896" cy="1200329"/>
            </a:xfrm>
            <a:prstGeom prst="rect">
              <a:avLst/>
            </a:prstGeom>
          </p:spPr>
          <p:txBody>
            <a:bodyPr wrap="square">
              <a:spAutoFit/>
            </a:bodyPr>
            <a:lstStyle/>
            <a:p>
              <a:pPr marL="342900" indent="-342900">
                <a:buFont typeface="Wingdings" panose="05000000000000000000" pitchFamily="2" charset="2"/>
                <a:buChar char="v"/>
              </a:pPr>
              <a:r>
                <a:rPr lang="vi-VN" sz="2400"/>
                <a:t>Bác An dự định làm bốn mái của ngôi nhà sao cho chúng là bốn mặt bên của một hình chóp đều và các mái nhà kề nhau thì vuông góc với nhau. Hỏi ý tưởng trên có thực hiện được không?</a:t>
              </a:r>
              <a:endParaRPr lang="en-US" sz="2400"/>
            </a:p>
          </p:txBody>
        </p:sp>
      </p:grpSp>
      <p:sp>
        <p:nvSpPr>
          <p:cNvPr id="10" name="Rectangle 9">
            <a:extLst>
              <a:ext uri="{FF2B5EF4-FFF2-40B4-BE49-F238E27FC236}">
                <a16:creationId xmlns:a16="http://schemas.microsoft.com/office/drawing/2014/main" id="{82319673-A3A2-4401-898B-ADEE34CF0139}"/>
              </a:ext>
            </a:extLst>
          </p:cNvPr>
          <p:cNvSpPr/>
          <p:nvPr/>
        </p:nvSpPr>
        <p:spPr>
          <a:xfrm>
            <a:off x="1424123" y="4393702"/>
            <a:ext cx="5620144" cy="1200329"/>
          </a:xfrm>
          <a:prstGeom prst="rect">
            <a:avLst/>
          </a:prstGeom>
        </p:spPr>
        <p:txBody>
          <a:bodyPr wrap="square">
            <a:spAutoFit/>
          </a:bodyPr>
          <a:lstStyle/>
          <a:p>
            <a:r>
              <a:rPr lang="vi-VN" sz="2400"/>
              <a:t>Do đó hai mặt phẳng (</a:t>
            </a:r>
            <a:r>
              <a:rPr lang="vi-VN" sz="2400" i="1"/>
              <a:t>SAD</a:t>
            </a:r>
            <a:r>
              <a:rPr lang="vi-VN" sz="2400"/>
              <a:t>) và (</a:t>
            </a:r>
            <a:r>
              <a:rPr lang="vi-VN" sz="2400" i="1"/>
              <a:t>SBC</a:t>
            </a:r>
            <a:r>
              <a:rPr lang="vi-VN" sz="2400"/>
              <a:t>) song song hoặc trùng nhau, điều này vô lí. Vậy ý tưởng của bác An không thực hiện được.</a:t>
            </a:r>
            <a:endParaRPr lang="en-US" sz="2400"/>
          </a:p>
        </p:txBody>
      </p:sp>
      <p:sp>
        <p:nvSpPr>
          <p:cNvPr id="11" name="Rectangle 10">
            <a:extLst>
              <a:ext uri="{FF2B5EF4-FFF2-40B4-BE49-F238E27FC236}">
                <a16:creationId xmlns:a16="http://schemas.microsoft.com/office/drawing/2014/main" id="{18E4B075-1436-4B59-9285-70206AEC8F72}"/>
              </a:ext>
            </a:extLst>
          </p:cNvPr>
          <p:cNvSpPr/>
          <p:nvPr/>
        </p:nvSpPr>
        <p:spPr>
          <a:xfrm>
            <a:off x="1424123" y="2097737"/>
            <a:ext cx="4636206" cy="461665"/>
          </a:xfrm>
          <a:prstGeom prst="rect">
            <a:avLst/>
          </a:prstGeom>
        </p:spPr>
        <p:txBody>
          <a:bodyPr wrap="none">
            <a:spAutoFit/>
          </a:bodyPr>
          <a:lstStyle/>
          <a:p>
            <a:r>
              <a:rPr lang="vi-VN" sz="2400"/>
              <a:t>Gọi mái nhà là hình chóp </a:t>
            </a:r>
            <a:r>
              <a:rPr lang="vi-VN" sz="2400" i="1"/>
              <a:t>S.ABCD</a:t>
            </a:r>
            <a:r>
              <a:rPr lang="vi-VN" sz="2400"/>
              <a:t>. </a:t>
            </a:r>
            <a:endParaRPr lang="en-US" sz="2400"/>
          </a:p>
        </p:txBody>
      </p:sp>
      <p:sp>
        <p:nvSpPr>
          <p:cNvPr id="12" name="Rectangle 11">
            <a:extLst>
              <a:ext uri="{FF2B5EF4-FFF2-40B4-BE49-F238E27FC236}">
                <a16:creationId xmlns:a16="http://schemas.microsoft.com/office/drawing/2014/main" id="{F8A8CB39-5AF7-4AB0-B8B8-F3CFCE83B95F}"/>
              </a:ext>
            </a:extLst>
          </p:cNvPr>
          <p:cNvSpPr/>
          <p:nvPr/>
        </p:nvSpPr>
        <p:spPr>
          <a:xfrm>
            <a:off x="1424123" y="2597007"/>
            <a:ext cx="5874466" cy="1569660"/>
          </a:xfrm>
          <a:prstGeom prst="rect">
            <a:avLst/>
          </a:prstGeom>
        </p:spPr>
        <p:txBody>
          <a:bodyPr wrap="square">
            <a:spAutoFit/>
          </a:bodyPr>
          <a:lstStyle/>
          <a:p>
            <a:r>
              <a:rPr lang="vi-VN" sz="2400"/>
              <a:t>Nếu ý tưởng của bác An thực hiện được thì tích có hướng của hai vectơ pháp tuyến của hai mặt phẳng (</a:t>
            </a:r>
            <a:r>
              <a:rPr lang="vi-VN" sz="2400" i="1"/>
              <a:t>SAB</a:t>
            </a:r>
            <a:r>
              <a:rPr lang="vi-VN" sz="2400"/>
              <a:t>) và (</a:t>
            </a:r>
            <a:r>
              <a:rPr lang="vi-VN" sz="2400" i="1"/>
              <a:t>SCD</a:t>
            </a:r>
            <a:r>
              <a:rPr lang="vi-VN" sz="2400"/>
              <a:t>) đều là vectơ pháp tuyến  của mặt phẳng (</a:t>
            </a:r>
            <a:r>
              <a:rPr lang="vi-VN" sz="2400" i="1"/>
              <a:t>SAD</a:t>
            </a:r>
            <a:r>
              <a:rPr lang="vi-VN" sz="2400"/>
              <a:t>) và (</a:t>
            </a:r>
            <a:r>
              <a:rPr lang="vi-VN" sz="2400" i="1"/>
              <a:t>SBC</a:t>
            </a:r>
            <a:r>
              <a:rPr lang="vi-VN" sz="2400"/>
              <a:t>). </a:t>
            </a:r>
            <a:endParaRPr lang="en-US" sz="2400"/>
          </a:p>
        </p:txBody>
      </p:sp>
      <p:pic>
        <p:nvPicPr>
          <p:cNvPr id="13" name="Picture 12">
            <a:extLst>
              <a:ext uri="{FF2B5EF4-FFF2-40B4-BE49-F238E27FC236}">
                <a16:creationId xmlns:a16="http://schemas.microsoft.com/office/drawing/2014/main" id="{5934CA6F-EF38-43F2-A6D8-0434509B08A9}"/>
              </a:ext>
            </a:extLst>
          </p:cNvPr>
          <p:cNvPicPr>
            <a:picLocks noChangeAspect="1"/>
          </p:cNvPicPr>
          <p:nvPr/>
        </p:nvPicPr>
        <p:blipFill>
          <a:blip r:embed="rId5"/>
          <a:stretch>
            <a:fillRect/>
          </a:stretch>
        </p:blipFill>
        <p:spPr>
          <a:xfrm>
            <a:off x="4634488" y="1574745"/>
            <a:ext cx="1207113" cy="280440"/>
          </a:xfrm>
          <a:prstGeom prst="rect">
            <a:avLst/>
          </a:prstGeom>
        </p:spPr>
      </p:pic>
      <p:grpSp>
        <p:nvGrpSpPr>
          <p:cNvPr id="15" name="Group 14">
            <a:extLst>
              <a:ext uri="{FF2B5EF4-FFF2-40B4-BE49-F238E27FC236}">
                <a16:creationId xmlns:a16="http://schemas.microsoft.com/office/drawing/2014/main" id="{57F8BFC1-B01F-4F3A-AB4E-09FCC84D0DA5}"/>
              </a:ext>
            </a:extLst>
          </p:cNvPr>
          <p:cNvGrpSpPr/>
          <p:nvPr/>
        </p:nvGrpSpPr>
        <p:grpSpPr>
          <a:xfrm>
            <a:off x="7298589" y="2124522"/>
            <a:ext cx="4813569" cy="2869344"/>
            <a:chOff x="7298589" y="1697433"/>
            <a:chExt cx="4813569" cy="2869344"/>
          </a:xfrm>
        </p:grpSpPr>
        <p:pic>
          <p:nvPicPr>
            <p:cNvPr id="2" name="Picture 1">
              <a:extLst>
                <a:ext uri="{FF2B5EF4-FFF2-40B4-BE49-F238E27FC236}">
                  <a16:creationId xmlns:a16="http://schemas.microsoft.com/office/drawing/2014/main" id="{39FCB8A5-29DE-4131-A1BB-5FFED0C8E3EE}"/>
                </a:ext>
              </a:extLst>
            </p:cNvPr>
            <p:cNvPicPr>
              <a:picLocks noChangeAspect="1"/>
            </p:cNvPicPr>
            <p:nvPr/>
          </p:nvPicPr>
          <p:blipFill rotWithShape="1">
            <a:blip r:embed="rId6"/>
            <a:srcRect l="63759" r="4423" b="54592"/>
            <a:stretch/>
          </p:blipFill>
          <p:spPr>
            <a:xfrm>
              <a:off x="7298589" y="1697433"/>
              <a:ext cx="4813569" cy="2469234"/>
            </a:xfrm>
            <a:prstGeom prst="rect">
              <a:avLst/>
            </a:prstGeom>
          </p:spPr>
        </p:pic>
        <p:sp>
          <p:nvSpPr>
            <p:cNvPr id="14" name="Rectangle 13">
              <a:extLst>
                <a:ext uri="{FF2B5EF4-FFF2-40B4-BE49-F238E27FC236}">
                  <a16:creationId xmlns:a16="http://schemas.microsoft.com/office/drawing/2014/main" id="{1A894915-1A0E-46E6-B8EC-431F1A30C38E}"/>
                </a:ext>
              </a:extLst>
            </p:cNvPr>
            <p:cNvSpPr/>
            <p:nvPr/>
          </p:nvSpPr>
          <p:spPr>
            <a:xfrm>
              <a:off x="9257173" y="4166667"/>
              <a:ext cx="896399" cy="400110"/>
            </a:xfrm>
            <a:prstGeom prst="rect">
              <a:avLst/>
            </a:prstGeom>
          </p:spPr>
          <p:txBody>
            <a:bodyPr wrap="none">
              <a:spAutoFit/>
            </a:bodyPr>
            <a:lstStyle/>
            <a:p>
              <a:r>
                <a:rPr lang="en-US" sz="2000" b="1">
                  <a:solidFill>
                    <a:srgbClr val="FF0000"/>
                  </a:solidFill>
                </a:rPr>
                <a:t>H.5.15</a:t>
              </a:r>
            </a:p>
          </p:txBody>
        </p:sp>
      </p:grpSp>
    </p:spTree>
    <p:extLst>
      <p:ext uri="{BB962C8B-B14F-4D97-AF65-F5344CB8AC3E}">
        <p14:creationId xmlns:p14="http://schemas.microsoft.com/office/powerpoint/2010/main" val="8993526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503327" y="73578"/>
            <a:ext cx="10728573" cy="1254895"/>
            <a:chOff x="266698" y="2724150"/>
            <a:chExt cx="7628468" cy="941171"/>
          </a:xfrm>
        </p:grpSpPr>
        <p:sp>
          <p:nvSpPr>
            <p:cNvPr id="17" name="Rounded Rectangle 16"/>
            <p:cNvSpPr/>
            <p:nvPr/>
          </p:nvSpPr>
          <p:spPr>
            <a:xfrm>
              <a:off x="266698" y="2724150"/>
              <a:ext cx="7628468" cy="941171"/>
            </a:xfrm>
            <a:prstGeom prst="roundRect">
              <a:avLst>
                <a:gd name="adj" fmla="val 0"/>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14" name="TextBox 13"/>
                <p:cNvSpPr txBox="1"/>
                <p:nvPr/>
              </p:nvSpPr>
              <p:spPr>
                <a:xfrm>
                  <a:off x="266701" y="2724150"/>
                  <a:ext cx="7600095" cy="941171"/>
                </a:xfrm>
                <a:prstGeom prst="rect">
                  <a:avLst/>
                </a:prstGeom>
                <a:noFill/>
              </p:spPr>
              <p:txBody>
                <a:bodyPr wrap="square" rtlCol="0">
                  <a:spAutoFit/>
                </a:bodyPr>
                <a:lstStyle/>
                <a:p>
                  <a:pPr marL="457189" indent="-457189" defTabSz="1219170">
                    <a:buFont typeface="Wingdings" pitchFamily="2" charset="2"/>
                    <a:buChar char="v"/>
                  </a:pPr>
                  <a:r>
                    <a:rPr lang="vi-VN" sz="2400">
                      <a:latin typeface="+mj-lt"/>
                    </a:rPr>
                    <a:t>Mặt phẳng hoàn toàn xác định khi biết một điểm và một vectơ pháp tuyến của nó.</a:t>
                  </a:r>
                </a:p>
                <a:p>
                  <a:pPr marL="457189" indent="-457189" defTabSz="1219170">
                    <a:buFont typeface="Wingdings" pitchFamily="2" charset="2"/>
                    <a:buChar char="v"/>
                  </a:pPr>
                  <a:r>
                    <a:rPr lang="vi-VN" sz="2400">
                      <a:solidFill>
                        <a:prstClr val="black"/>
                      </a:solidFill>
                      <a:latin typeface="Times New Roman" pitchFamily="18" charset="0"/>
                      <a:cs typeface="Times New Roman" pitchFamily="18" charset="0"/>
                    </a:rPr>
                    <a:t>N</a:t>
                  </a:r>
                  <a:r>
                    <a:rPr lang="en-US" sz="2400">
                      <a:solidFill>
                        <a:prstClr val="black"/>
                      </a:solidFill>
                      <a:latin typeface="Times New Roman" pitchFamily="18" charset="0"/>
                      <a:cs typeface="Times New Roman" pitchFamily="18" charset="0"/>
                    </a:rPr>
                    <a:t>ếu </a:t>
                  </a:r>
                  <a14:m>
                    <m:oMath xmlns:m="http://schemas.openxmlformats.org/officeDocument/2006/math">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a:cs typeface="Times New Roman" pitchFamily="18" charset="0"/>
                            </a:rPr>
                            <m:t>𝑛</m:t>
                          </m:r>
                        </m:e>
                      </m:acc>
                    </m:oMath>
                  </a14:m>
                  <a:r>
                    <a:rPr lang="en-US" sz="2400">
                      <a:solidFill>
                        <a:srgbClr val="FF0000"/>
                      </a:solidFill>
                      <a:latin typeface="Times New Roman" pitchFamily="18" charset="0"/>
                      <a:cs typeface="Times New Roman" pitchFamily="18" charset="0"/>
                    </a:rPr>
                    <a:t> </a:t>
                  </a:r>
                  <a:r>
                    <a:rPr lang="en-US" sz="2400">
                      <a:solidFill>
                        <a:prstClr val="black"/>
                      </a:solidFill>
                      <a:latin typeface="Times New Roman" pitchFamily="18" charset="0"/>
                      <a:cs typeface="Times New Roman" pitchFamily="18" charset="0"/>
                    </a:rPr>
                    <a:t>là v</a:t>
                  </a:r>
                  <a:r>
                    <a:rPr lang="vi-VN" sz="2400">
                      <a:solidFill>
                        <a:prstClr val="black"/>
                      </a:solidFill>
                      <a:latin typeface="Times New Roman" pitchFamily="18" charset="0"/>
                      <a:cs typeface="Times New Roman" pitchFamily="18" charset="0"/>
                    </a:rPr>
                    <a:t>ectơ pháp tuyến</a:t>
                  </a:r>
                  <a:r>
                    <a:rPr lang="en-US" sz="2400">
                      <a:solidFill>
                        <a:prstClr val="black"/>
                      </a:solidFill>
                      <a:latin typeface="Times New Roman" pitchFamily="18" charset="0"/>
                      <a:cs typeface="Times New Roman" pitchFamily="18" charset="0"/>
                    </a:rPr>
                    <a:t> của mặt phẳng</a:t>
                  </a:r>
                  <a:r>
                    <a:rPr lang="vi-VN" sz="2400">
                      <a:solidFill>
                        <a:prstClr val="black"/>
                      </a:solidFill>
                      <a:latin typeface="Times New Roman" pitchFamily="18" charset="0"/>
                      <a:cs typeface="Times New Roman" pitchFamily="18" charset="0"/>
                    </a:rPr>
                    <a:t> </a:t>
                  </a:r>
                  <a14:m>
                    <m:oMath xmlns:m="http://schemas.openxmlformats.org/officeDocument/2006/math">
                      <m:r>
                        <a:rPr lang="vi-VN" sz="2400">
                          <a:solidFill>
                            <a:prstClr val="black"/>
                          </a:solidFill>
                          <a:latin typeface="Cambria Math" panose="02040503050406030204" pitchFamily="18" charset="0"/>
                          <a:ea typeface="Cambria Math" panose="02040503050406030204" pitchFamily="18" charset="0"/>
                          <a:cs typeface="Times New Roman" pitchFamily="18" charset="0"/>
                        </a:rPr>
                        <m:t>(</m:t>
                      </m:r>
                      <m:r>
                        <a:rPr lang="en-US" sz="2400" i="1">
                          <a:solidFill>
                            <a:prstClr val="black"/>
                          </a:solidFill>
                          <a:latin typeface="Cambria Math" panose="02040503050406030204" pitchFamily="18" charset="0"/>
                          <a:ea typeface="Cambria Math" panose="02040503050406030204" pitchFamily="18" charset="0"/>
                          <a:cs typeface="Times New Roman" pitchFamily="18" charset="0"/>
                        </a:rPr>
                        <m:t>𝛼</m:t>
                      </m:r>
                      <m:r>
                        <a:rPr lang="vi-VN" sz="2400" i="1">
                          <a:solidFill>
                            <a:prstClr val="black"/>
                          </a:solidFill>
                          <a:latin typeface="Cambria Math" panose="02040503050406030204" pitchFamily="18" charset="0"/>
                          <a:ea typeface="Cambria Math" panose="02040503050406030204" pitchFamily="18" charset="0"/>
                          <a:cs typeface="Times New Roman" pitchFamily="18" charset="0"/>
                        </a:rPr>
                        <m:t>)</m:t>
                      </m:r>
                    </m:oMath>
                  </a14:m>
                  <a:r>
                    <a:rPr lang="en-US" sz="2400">
                      <a:solidFill>
                        <a:prstClr val="black"/>
                      </a:solidFill>
                      <a:latin typeface="Times New Roman" pitchFamily="18" charset="0"/>
                      <a:cs typeface="Times New Roman" pitchFamily="18" charset="0"/>
                    </a:rPr>
                    <a:t> thì </a:t>
                  </a:r>
                  <a14:m>
                    <m:oMath xmlns:m="http://schemas.openxmlformats.org/officeDocument/2006/math">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a:cs typeface="Times New Roman" pitchFamily="18" charset="0"/>
                            </a:rPr>
                            <m:t>𝑘𝑛</m:t>
                          </m:r>
                        </m:e>
                      </m:acc>
                    </m:oMath>
                  </a14:m>
                  <a:r>
                    <a:rPr lang="en-US" sz="2400">
                      <a:solidFill>
                        <a:prstClr val="black"/>
                      </a:solidFill>
                      <a:latin typeface="Times New Roman" pitchFamily="18" charset="0"/>
                      <a:cs typeface="Times New Roman" pitchFamily="18" charset="0"/>
                    </a:rPr>
                    <a:t> với </a:t>
                  </a:r>
                  <a14:m>
                    <m:oMath xmlns:m="http://schemas.openxmlformats.org/officeDocument/2006/math">
                      <m:r>
                        <a:rPr lang="en-US" sz="2400" i="1">
                          <a:solidFill>
                            <a:prstClr val="black"/>
                          </a:solidFill>
                          <a:latin typeface="Cambria Math"/>
                          <a:cs typeface="Times New Roman" pitchFamily="18" charset="0"/>
                        </a:rPr>
                        <m:t>𝑘</m:t>
                      </m:r>
                      <m:r>
                        <a:rPr lang="en-US" sz="2400" i="1">
                          <a:solidFill>
                            <a:prstClr val="black"/>
                          </a:solidFill>
                          <a:latin typeface="Cambria Math"/>
                          <a:ea typeface="Cambria Math"/>
                          <a:cs typeface="Times New Roman" pitchFamily="18" charset="0"/>
                        </a:rPr>
                        <m:t>≠0</m:t>
                      </m:r>
                      <m:r>
                        <a:rPr lang="en-US" sz="2400">
                          <a:solidFill>
                            <a:prstClr val="black"/>
                          </a:solidFill>
                          <a:latin typeface="Cambria Math"/>
                          <a:ea typeface="Cambria Math"/>
                          <a:cs typeface="Times New Roman" pitchFamily="18" charset="0"/>
                        </a:rPr>
                        <m:t>, </m:t>
                      </m:r>
                    </m:oMath>
                  </a14:m>
                  <a:r>
                    <a:rPr lang="en-US" sz="2400">
                      <a:solidFill>
                        <a:prstClr val="black"/>
                      </a:solidFill>
                      <a:latin typeface="Times New Roman" pitchFamily="18" charset="0"/>
                      <a:cs typeface="Times New Roman" pitchFamily="18" charset="0"/>
                    </a:rPr>
                    <a:t>cũng là v</a:t>
                  </a:r>
                  <a:r>
                    <a:rPr lang="vi-VN" sz="2400">
                      <a:solidFill>
                        <a:prstClr val="black"/>
                      </a:solidFill>
                      <a:latin typeface="Times New Roman" pitchFamily="18" charset="0"/>
                      <a:cs typeface="Times New Roman" pitchFamily="18" charset="0"/>
                    </a:rPr>
                    <a:t>ectơ pháp tuyến</a:t>
                  </a:r>
                  <a:r>
                    <a:rPr lang="en-US" sz="2400">
                      <a:solidFill>
                        <a:prstClr val="black"/>
                      </a:solidFill>
                      <a:latin typeface="Times New Roman" pitchFamily="18" charset="0"/>
                      <a:cs typeface="Times New Roman" pitchFamily="18" charset="0"/>
                    </a:rPr>
                    <a:t> của mặt phẳng </a:t>
                  </a:r>
                  <a14:m>
                    <m:oMath xmlns:m="http://schemas.openxmlformats.org/officeDocument/2006/math">
                      <m:r>
                        <a:rPr lang="vi-VN" sz="2400" b="0" i="0" smtClean="0">
                          <a:solidFill>
                            <a:prstClr val="black"/>
                          </a:solidFill>
                          <a:latin typeface="Cambria Math" panose="02040503050406030204" pitchFamily="18" charset="0"/>
                          <a:ea typeface="Cambria Math" panose="02040503050406030204" pitchFamily="18" charset="0"/>
                          <a:cs typeface="Times New Roman" pitchFamily="18" charset="0"/>
                        </a:rPr>
                        <m:t>(</m:t>
                      </m:r>
                      <m:r>
                        <a:rPr lang="en-US" sz="2400" i="1" smtClean="0">
                          <a:solidFill>
                            <a:prstClr val="black"/>
                          </a:solidFill>
                          <a:latin typeface="Cambria Math" panose="02040503050406030204" pitchFamily="18" charset="0"/>
                          <a:ea typeface="Cambria Math" panose="02040503050406030204" pitchFamily="18" charset="0"/>
                          <a:cs typeface="Times New Roman" pitchFamily="18" charset="0"/>
                        </a:rPr>
                        <m:t>𝛼</m:t>
                      </m:r>
                      <m:r>
                        <a:rPr lang="vi-VN" sz="2400" b="0" i="1" smtClean="0">
                          <a:solidFill>
                            <a:prstClr val="black"/>
                          </a:solidFill>
                          <a:latin typeface="Cambria Math" panose="02040503050406030204" pitchFamily="18" charset="0"/>
                          <a:ea typeface="Cambria Math" panose="02040503050406030204" pitchFamily="18" charset="0"/>
                          <a:cs typeface="Times New Roman" pitchFamily="18" charset="0"/>
                        </a:rPr>
                        <m:t>)</m:t>
                      </m:r>
                    </m:oMath>
                  </a14:m>
                  <a:r>
                    <a:rPr lang="en-US" sz="2400">
                      <a:solidFill>
                        <a:prstClr val="black"/>
                      </a:solidFill>
                      <a:latin typeface="Times New Roman" pitchFamily="18" charset="0"/>
                      <a:cs typeface="Times New Roman" pitchFamily="18" charset="0"/>
                    </a:rPr>
                    <a:t> .</a:t>
                  </a:r>
                  <a:endParaRPr lang="vi-VN" sz="2400">
                    <a:solidFill>
                      <a:prstClr val="black"/>
                    </a:solidFill>
                    <a:latin typeface="Times New Roman" pitchFamily="18" charset="0"/>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6701" y="2724150"/>
                  <a:ext cx="7600095" cy="941171"/>
                </a:xfrm>
                <a:prstGeom prst="rect">
                  <a:avLst/>
                </a:prstGeom>
                <a:blipFill>
                  <a:blip r:embed="rId3"/>
                  <a:stretch>
                    <a:fillRect l="-799" t="-3883" r="-57" b="-10194"/>
                  </a:stretch>
                </a:blipFill>
              </p:spPr>
              <p:txBody>
                <a:bodyPr/>
                <a:lstStyle/>
                <a:p>
                  <a:r>
                    <a:rPr lang="en-US">
                      <a:noFill/>
                    </a:rPr>
                    <a:t> </a:t>
                  </a:r>
                </a:p>
              </p:txBody>
            </p:sp>
          </mc:Fallback>
        </mc:AlternateContent>
      </p:grpSp>
      <p:pic>
        <p:nvPicPr>
          <p:cNvPr id="10" name="Picture 9">
            <a:extLst>
              <a:ext uri="{FF2B5EF4-FFF2-40B4-BE49-F238E27FC236}">
                <a16:creationId xmlns:a16="http://schemas.microsoft.com/office/drawing/2014/main" id="{62E5235B-ECFC-4AA1-9CCB-054C66DA0635}"/>
              </a:ext>
            </a:extLst>
          </p:cNvPr>
          <p:cNvPicPr>
            <a:picLocks noChangeAspect="1"/>
          </p:cNvPicPr>
          <p:nvPr/>
        </p:nvPicPr>
        <p:blipFill>
          <a:blip r:embed="rId4"/>
          <a:stretch>
            <a:fillRect/>
          </a:stretch>
        </p:blipFill>
        <p:spPr>
          <a:xfrm>
            <a:off x="-77119" y="0"/>
            <a:ext cx="1580446" cy="745067"/>
          </a:xfrm>
          <a:prstGeom prst="rect">
            <a:avLst/>
          </a:prstGeom>
        </p:spPr>
      </p:pic>
      <p:grpSp>
        <p:nvGrpSpPr>
          <p:cNvPr id="24" name="Group 23">
            <a:extLst>
              <a:ext uri="{FF2B5EF4-FFF2-40B4-BE49-F238E27FC236}">
                <a16:creationId xmlns:a16="http://schemas.microsoft.com/office/drawing/2014/main" id="{6A7C8B28-010B-4274-8ADA-28F4933F6A1F}"/>
              </a:ext>
            </a:extLst>
          </p:cNvPr>
          <p:cNvGrpSpPr/>
          <p:nvPr/>
        </p:nvGrpSpPr>
        <p:grpSpPr>
          <a:xfrm>
            <a:off x="1503327" y="1490809"/>
            <a:ext cx="10688670" cy="1803720"/>
            <a:chOff x="699910" y="2893189"/>
            <a:chExt cx="10688670" cy="1803720"/>
          </a:xfrm>
        </p:grpSpPr>
        <p:sp>
          <p:nvSpPr>
            <p:cNvPr id="18" name="Rounded Rectangle 16">
              <a:extLst>
                <a:ext uri="{FF2B5EF4-FFF2-40B4-BE49-F238E27FC236}">
                  <a16:creationId xmlns:a16="http://schemas.microsoft.com/office/drawing/2014/main" id="{A99D63DC-01DE-43CC-95FA-96C48FE160E6}"/>
                </a:ext>
              </a:extLst>
            </p:cNvPr>
            <p:cNvSpPr/>
            <p:nvPr/>
          </p:nvSpPr>
          <p:spPr>
            <a:xfrm>
              <a:off x="699910" y="2931939"/>
              <a:ext cx="10660254" cy="1764970"/>
            </a:xfrm>
            <a:prstGeom prst="roundRect">
              <a:avLst>
                <a:gd name="adj" fmla="val 3563"/>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C98FFF2-AD75-40FE-AAE6-F20EE6D9C38E}"/>
                    </a:ext>
                  </a:extLst>
                </p:cNvPr>
                <p:cNvSpPr/>
                <p:nvPr/>
              </p:nvSpPr>
              <p:spPr>
                <a:xfrm>
                  <a:off x="699910" y="2893189"/>
                  <a:ext cx="10688670" cy="1764970"/>
                </a:xfrm>
                <a:prstGeom prst="rect">
                  <a:avLst/>
                </a:prstGeom>
              </p:spPr>
              <p:txBody>
                <a:bodyPr wrap="square">
                  <a:spAutoFit/>
                </a:bodyPr>
                <a:lstStyle/>
                <a:p>
                  <a:pPr marL="342900" indent="-342900">
                    <a:buFont typeface="Wingdings" panose="05000000000000000000" pitchFamily="2" charset="2"/>
                    <a:buChar char="v"/>
                  </a:pPr>
                  <a:r>
                    <a:rPr lang="vi-VN" sz="2400">
                      <a:latin typeface="+mj-lt"/>
                    </a:rPr>
                    <a:t>Cho hình lập phương </a:t>
                  </a:r>
                  <a:r>
                    <a:rPr lang="vi-VN" sz="2400" i="1">
                      <a:latin typeface="+mj-lt"/>
                    </a:rPr>
                    <a:t>ABCD.A'B'C'D' </a:t>
                  </a:r>
                  <a:r>
                    <a:rPr lang="vi-VN" sz="2400">
                      <a:latin typeface="+mj-lt"/>
                    </a:rPr>
                    <a:t>(H.5.3). </a:t>
                  </a:r>
                  <a:r>
                    <a:rPr lang="en-US" sz="2400">
                      <a:latin typeface="+mj-lt"/>
                    </a:rPr>
                    <a:t>K</a:t>
                  </a:r>
                  <a:r>
                    <a:rPr lang="vi-VN" sz="2400">
                      <a:latin typeface="+mj-lt"/>
                    </a:rPr>
                    <a:t>hẳng định nào</a:t>
                  </a:r>
                  <a:r>
                    <a:rPr lang="en-US" sz="2400">
                      <a:latin typeface="+mj-lt"/>
                    </a:rPr>
                    <a:t> sau đây</a:t>
                  </a:r>
                  <a:r>
                    <a:rPr lang="vi-VN" sz="2400">
                      <a:latin typeface="+mj-lt"/>
                    </a:rPr>
                    <a:t> đúng?</a:t>
                  </a:r>
                </a:p>
                <a:p>
                  <a:r>
                    <a:rPr lang="vi-VN" sz="2400">
                      <a:latin typeface="+mj-lt"/>
                    </a:rPr>
                    <a:t>a)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𝐴𝐴</m:t>
                          </m:r>
                          <m:r>
                            <a:rPr lang="vi-VN" sz="2400" i="1">
                              <a:latin typeface="Cambria Math" panose="02040503050406030204" pitchFamily="18" charset="0"/>
                            </a:rPr>
                            <m:t>′</m:t>
                          </m:r>
                        </m:e>
                      </m:acc>
                      <m:r>
                        <a:rPr lang="vi-VN" sz="2400" i="1" smtClean="0">
                          <a:latin typeface="Cambria Math" panose="02040503050406030204" pitchFamily="18" charset="0"/>
                        </a:rPr>
                        <m:t> </m:t>
                      </m:r>
                    </m:oMath>
                  </a14:m>
                  <a:r>
                    <a:rPr lang="vi-VN" sz="2400">
                      <a:latin typeface="+mj-lt"/>
                    </a:rPr>
                    <a:t>và 2</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𝐵𝐵</m:t>
                          </m:r>
                          <m:r>
                            <a:rPr lang="vi-VN" sz="2400" i="1">
                              <a:latin typeface="Cambria Math" panose="02040503050406030204" pitchFamily="18" charset="0"/>
                            </a:rPr>
                            <m:t>′</m:t>
                          </m:r>
                        </m:e>
                      </m:acc>
                    </m:oMath>
                  </a14:m>
                  <a:r>
                    <a:rPr lang="vi-VN" sz="2400">
                      <a:latin typeface="+mj-lt"/>
                    </a:rPr>
                    <a:t>đều là vectơ pháp tuyến của mặt phẳng (</a:t>
                  </a:r>
                  <a:r>
                    <a:rPr lang="vi-VN" sz="2400" i="1">
                      <a:latin typeface="+mj-lt"/>
                    </a:rPr>
                    <a:t>ABCD</a:t>
                  </a:r>
                  <a:r>
                    <a:rPr lang="vi-VN" sz="2400">
                      <a:latin typeface="+mj-lt"/>
                    </a:rPr>
                    <a:t>).</a:t>
                  </a:r>
                </a:p>
                <a:p>
                  <a:r>
                    <a:rPr lang="vi-VN" sz="2400">
                      <a:latin typeface="+mj-lt"/>
                    </a:rPr>
                    <a:t>b)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𝐵𝐷</m:t>
                          </m:r>
                        </m:e>
                      </m:acc>
                      <m:r>
                        <a:rPr lang="vi-VN" sz="2400" i="1">
                          <a:latin typeface="Cambria Math" panose="02040503050406030204" pitchFamily="18" charset="0"/>
                        </a:rPr>
                        <m:t> </m:t>
                      </m:r>
                    </m:oMath>
                  </a14:m>
                  <a:r>
                    <a:rPr lang="vi-VN" sz="2400">
                      <a:latin typeface="+mj-lt"/>
                    </a:rPr>
                    <a:t>là một vectơ pháp tuyến của mặt phẳng (</a:t>
                  </a:r>
                  <a:r>
                    <a:rPr lang="vi-VN" sz="2400" i="1">
                      <a:latin typeface="+mj-lt"/>
                    </a:rPr>
                    <a:t>ACC'A</a:t>
                  </a:r>
                  <a:r>
                    <a:rPr lang="vi-VN" sz="2400">
                      <a:latin typeface="+mj-lt"/>
                    </a:rPr>
                    <a:t>).</a:t>
                  </a:r>
                </a:p>
                <a:p>
                  <a:r>
                    <a:rPr lang="vi-VN" sz="2400">
                      <a:latin typeface="+mj-lt"/>
                    </a:rPr>
                    <a:t>c)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𝐴</m:t>
                          </m:r>
                          <m:r>
                            <a:rPr lang="vi-VN" sz="2400" i="1">
                              <a:latin typeface="Cambria Math" panose="02040503050406030204" pitchFamily="18" charset="0"/>
                            </a:rPr>
                            <m:t>′</m:t>
                          </m:r>
                          <m:r>
                            <a:rPr lang="vi-VN" sz="2400" i="1">
                              <a:latin typeface="Cambria Math" panose="02040503050406030204" pitchFamily="18" charset="0"/>
                            </a:rPr>
                            <m:t>𝐶</m:t>
                          </m:r>
                          <m:r>
                            <a:rPr lang="vi-VN" sz="2400" i="1">
                              <a:latin typeface="Cambria Math" panose="02040503050406030204" pitchFamily="18" charset="0"/>
                            </a:rPr>
                            <m:t>′</m:t>
                          </m:r>
                        </m:e>
                      </m:acc>
                    </m:oMath>
                  </a14:m>
                  <a:r>
                    <a:rPr lang="vi-VN" sz="2400">
                      <a:latin typeface="+mj-lt"/>
                    </a:rPr>
                    <a:t> là một vectơ pháp tuyến của mặt phẳng (</a:t>
                  </a:r>
                  <a:r>
                    <a:rPr lang="vi-VN" sz="2400" i="1">
                      <a:latin typeface="+mj-lt"/>
                    </a:rPr>
                    <a:t>ABCD</a:t>
                  </a:r>
                  <a:r>
                    <a:rPr lang="vi-VN" sz="2400">
                      <a:latin typeface="+mj-lt"/>
                    </a:rPr>
                    <a:t>).</a:t>
                  </a:r>
                  <a:endParaRPr lang="en-US" sz="2400">
                    <a:latin typeface="+mj-lt"/>
                  </a:endParaRPr>
                </a:p>
              </p:txBody>
            </p:sp>
          </mc:Choice>
          <mc:Fallback xmlns="">
            <p:sp>
              <p:nvSpPr>
                <p:cNvPr id="11" name="Rectangle 10">
                  <a:extLst>
                    <a:ext uri="{FF2B5EF4-FFF2-40B4-BE49-F238E27FC236}">
                      <a16:creationId xmlns:a16="http://schemas.microsoft.com/office/drawing/2014/main" id="{2C98FFF2-AD75-40FE-AAE6-F20EE6D9C38E}"/>
                    </a:ext>
                  </a:extLst>
                </p:cNvPr>
                <p:cNvSpPr>
                  <a:spLocks noRot="1" noChangeAspect="1" noMove="1" noResize="1" noEditPoints="1" noAdjustHandles="1" noChangeArrowheads="1" noChangeShapeType="1" noTextEdit="1"/>
                </p:cNvSpPr>
                <p:nvPr/>
              </p:nvSpPr>
              <p:spPr>
                <a:xfrm>
                  <a:off x="699910" y="2893189"/>
                  <a:ext cx="10688670" cy="1764970"/>
                </a:xfrm>
                <a:prstGeom prst="rect">
                  <a:avLst/>
                </a:prstGeom>
                <a:blipFill>
                  <a:blip r:embed="rId5"/>
                  <a:stretch>
                    <a:fillRect l="-913" t="-2768" b="-726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5F85215-0D2F-471A-A996-FD9F1A1ACF6E}"/>
                  </a:ext>
                </a:extLst>
              </p:cNvPr>
              <p:cNvSpPr/>
              <p:nvPr/>
            </p:nvSpPr>
            <p:spPr>
              <a:xfrm>
                <a:off x="1128880" y="3852467"/>
                <a:ext cx="8184447" cy="536942"/>
              </a:xfrm>
              <a:prstGeom prst="rect">
                <a:avLst/>
              </a:prstGeom>
            </p:spPr>
            <p:txBody>
              <a:bodyPr wrap="square">
                <a:spAutoFit/>
              </a:bodyPr>
              <a:lstStyle/>
              <a:p>
                <a:pPr marL="342900" indent="-342900">
                  <a:buFont typeface="Wingdings" panose="05000000000000000000" pitchFamily="2" charset="2"/>
                  <a:buChar char="v"/>
                </a:pP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𝐴𝐴</m:t>
                        </m:r>
                        <m:r>
                          <a:rPr lang="vi-VN" sz="2400" i="1">
                            <a:latin typeface="Cambria Math" panose="02040503050406030204" pitchFamily="18" charset="0"/>
                          </a:rPr>
                          <m:t>′</m:t>
                        </m:r>
                      </m:e>
                    </m:acc>
                    <m:r>
                      <a:rPr lang="vi-VN" sz="2400" i="1">
                        <a:latin typeface="Cambria Math" panose="02040503050406030204" pitchFamily="18" charset="0"/>
                      </a:rPr>
                      <m:t> </m:t>
                    </m:r>
                  </m:oMath>
                </a14:m>
                <a:r>
                  <a:rPr lang="vi-VN" sz="2400">
                    <a:latin typeface="+mj-lt"/>
                  </a:rPr>
                  <a:t>và 2</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𝐵𝐵</m:t>
                        </m:r>
                        <m:r>
                          <a:rPr lang="vi-VN" sz="2400" i="1">
                            <a:latin typeface="Cambria Math" panose="02040503050406030204" pitchFamily="18" charset="0"/>
                          </a:rPr>
                          <m:t>′</m:t>
                        </m:r>
                      </m:e>
                    </m:acc>
                  </m:oMath>
                </a14:m>
                <a:r>
                  <a:rPr lang="vi-VN" sz="2400">
                    <a:latin typeface="+mj-lt"/>
                  </a:rPr>
                  <a:t>đều là vectơ pháp tuyến của mặt phẳng (</a:t>
                </a:r>
                <a:r>
                  <a:rPr lang="vi-VN" sz="2400" i="1">
                    <a:latin typeface="+mj-lt"/>
                  </a:rPr>
                  <a:t>ABCD</a:t>
                </a:r>
                <a:r>
                  <a:rPr lang="vi-VN" sz="2400">
                    <a:latin typeface="+mj-lt"/>
                  </a:rPr>
                  <a:t>)</a:t>
                </a:r>
                <a:endParaRPr lang="en-US" sz="2400">
                  <a:latin typeface="+mj-lt"/>
                </a:endParaRPr>
              </a:p>
            </p:txBody>
          </p:sp>
        </mc:Choice>
        <mc:Fallback xmlns="">
          <p:sp>
            <p:nvSpPr>
              <p:cNvPr id="13" name="Rectangle 12">
                <a:extLst>
                  <a:ext uri="{FF2B5EF4-FFF2-40B4-BE49-F238E27FC236}">
                    <a16:creationId xmlns:a16="http://schemas.microsoft.com/office/drawing/2014/main" id="{15F85215-0D2F-471A-A996-FD9F1A1ACF6E}"/>
                  </a:ext>
                </a:extLst>
              </p:cNvPr>
              <p:cNvSpPr>
                <a:spLocks noRot="1" noChangeAspect="1" noMove="1" noResize="1" noEditPoints="1" noAdjustHandles="1" noChangeArrowheads="1" noChangeShapeType="1" noTextEdit="1"/>
              </p:cNvSpPr>
              <p:nvPr/>
            </p:nvSpPr>
            <p:spPr>
              <a:xfrm>
                <a:off x="1128880" y="3852467"/>
                <a:ext cx="8184447" cy="536942"/>
              </a:xfrm>
              <a:prstGeom prst="rect">
                <a:avLst/>
              </a:prstGeom>
              <a:blipFill>
                <a:blip r:embed="rId6"/>
                <a:stretch>
                  <a:fillRect b="-26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9A121F0-BDDE-47EC-ACA6-BCA353FE5DBD}"/>
                  </a:ext>
                </a:extLst>
              </p:cNvPr>
              <p:cNvSpPr/>
              <p:nvPr/>
            </p:nvSpPr>
            <p:spPr>
              <a:xfrm>
                <a:off x="1140285" y="4562044"/>
                <a:ext cx="7064178" cy="506421"/>
              </a:xfrm>
              <a:prstGeom prst="rect">
                <a:avLst/>
              </a:prstGeom>
            </p:spPr>
            <p:txBody>
              <a:bodyPr wrap="none">
                <a:spAutoFit/>
              </a:bodyPr>
              <a:lstStyle/>
              <a:p>
                <a:pPr marL="342900" indent="-342900">
                  <a:buFont typeface="Wingdings" panose="05000000000000000000" pitchFamily="2" charset="2"/>
                  <a:buChar char="v"/>
                </a:pP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𝐵𝐷</m:t>
                        </m:r>
                      </m:e>
                    </m:acc>
                    <m:r>
                      <a:rPr lang="vi-VN" sz="2400" i="1">
                        <a:latin typeface="Cambria Math" panose="02040503050406030204" pitchFamily="18" charset="0"/>
                      </a:rPr>
                      <m:t> </m:t>
                    </m:r>
                  </m:oMath>
                </a14:m>
                <a:r>
                  <a:rPr lang="vi-VN" sz="2400">
                    <a:latin typeface="+mj-lt"/>
                  </a:rPr>
                  <a:t>là một vectơ pháp tuyến của mặt phẳng (</a:t>
                </a:r>
                <a:r>
                  <a:rPr lang="vi-VN" sz="2400" i="1">
                    <a:latin typeface="+mj-lt"/>
                  </a:rPr>
                  <a:t>ACC'A</a:t>
                </a:r>
                <a:r>
                  <a:rPr lang="vi-VN" sz="2400">
                    <a:latin typeface="+mj-lt"/>
                  </a:rPr>
                  <a:t>).</a:t>
                </a:r>
                <a:endParaRPr lang="en-US" sz="2400">
                  <a:latin typeface="+mj-lt"/>
                </a:endParaRPr>
              </a:p>
            </p:txBody>
          </p:sp>
        </mc:Choice>
        <mc:Fallback xmlns="">
          <p:sp>
            <p:nvSpPr>
              <p:cNvPr id="15" name="Rectangle 14">
                <a:extLst>
                  <a:ext uri="{FF2B5EF4-FFF2-40B4-BE49-F238E27FC236}">
                    <a16:creationId xmlns:a16="http://schemas.microsoft.com/office/drawing/2014/main" id="{A9A121F0-BDDE-47EC-ACA6-BCA353FE5DBD}"/>
                  </a:ext>
                </a:extLst>
              </p:cNvPr>
              <p:cNvSpPr>
                <a:spLocks noRot="1" noChangeAspect="1" noMove="1" noResize="1" noEditPoints="1" noAdjustHandles="1" noChangeArrowheads="1" noChangeShapeType="1" noTextEdit="1"/>
              </p:cNvSpPr>
              <p:nvPr/>
            </p:nvSpPr>
            <p:spPr>
              <a:xfrm>
                <a:off x="1140285" y="4562044"/>
                <a:ext cx="7064178" cy="506421"/>
              </a:xfrm>
              <a:prstGeom prst="rect">
                <a:avLst/>
              </a:prstGeom>
              <a:blipFill>
                <a:blip r:embed="rId7"/>
                <a:stretch>
                  <a:fillRect r="-518"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7B9413B-081A-4EC3-8C71-2184A3F50358}"/>
                  </a:ext>
                </a:extLst>
              </p:cNvPr>
              <p:cNvSpPr/>
              <p:nvPr/>
            </p:nvSpPr>
            <p:spPr>
              <a:xfrm>
                <a:off x="1155277" y="5225815"/>
                <a:ext cx="7433445" cy="536942"/>
              </a:xfrm>
              <a:prstGeom prst="rect">
                <a:avLst/>
              </a:prstGeom>
            </p:spPr>
            <p:txBody>
              <a:bodyPr wrap="none">
                <a:spAutoFit/>
              </a:bodyPr>
              <a:lstStyle/>
              <a:p>
                <a:pPr marL="342900" indent="-342900">
                  <a:buFont typeface="Wingdings" panose="05000000000000000000" pitchFamily="2" charset="2"/>
                  <a:buChar char="v"/>
                </a:pP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𝐴</m:t>
                        </m:r>
                        <m:r>
                          <a:rPr lang="vi-VN" sz="2400" i="1">
                            <a:latin typeface="Cambria Math" panose="02040503050406030204" pitchFamily="18" charset="0"/>
                          </a:rPr>
                          <m:t>′</m:t>
                        </m:r>
                        <m:r>
                          <a:rPr lang="vi-VN" sz="2400" i="1">
                            <a:latin typeface="Cambria Math" panose="02040503050406030204" pitchFamily="18" charset="0"/>
                          </a:rPr>
                          <m:t>𝐶</m:t>
                        </m:r>
                        <m:r>
                          <a:rPr lang="vi-VN" sz="2400" i="1">
                            <a:latin typeface="Cambria Math" panose="02040503050406030204" pitchFamily="18" charset="0"/>
                          </a:rPr>
                          <m:t>′</m:t>
                        </m:r>
                      </m:e>
                    </m:acc>
                  </m:oMath>
                </a14:m>
                <a:r>
                  <a:rPr lang="vi-VN" sz="2400">
                    <a:latin typeface="+mj-lt"/>
                  </a:rPr>
                  <a:t> không là vectơ pháp tuyến của mặt phẳng (</a:t>
                </a:r>
                <a:r>
                  <a:rPr lang="vi-VN" sz="2400" i="1">
                    <a:latin typeface="+mj-lt"/>
                  </a:rPr>
                  <a:t>ABCD</a:t>
                </a:r>
                <a:r>
                  <a:rPr lang="vi-VN" sz="2400">
                    <a:latin typeface="+mj-lt"/>
                  </a:rPr>
                  <a:t>).</a:t>
                </a:r>
                <a:endParaRPr lang="en-US" sz="2400">
                  <a:latin typeface="+mj-lt"/>
                </a:endParaRPr>
              </a:p>
            </p:txBody>
          </p:sp>
        </mc:Choice>
        <mc:Fallback xmlns="">
          <p:sp>
            <p:nvSpPr>
              <p:cNvPr id="16" name="Rectangle 15">
                <a:extLst>
                  <a:ext uri="{FF2B5EF4-FFF2-40B4-BE49-F238E27FC236}">
                    <a16:creationId xmlns:a16="http://schemas.microsoft.com/office/drawing/2014/main" id="{17B9413B-081A-4EC3-8C71-2184A3F50358}"/>
                  </a:ext>
                </a:extLst>
              </p:cNvPr>
              <p:cNvSpPr>
                <a:spLocks noRot="1" noChangeAspect="1" noMove="1" noResize="1" noEditPoints="1" noAdjustHandles="1" noChangeArrowheads="1" noChangeShapeType="1" noTextEdit="1"/>
              </p:cNvSpPr>
              <p:nvPr/>
            </p:nvSpPr>
            <p:spPr>
              <a:xfrm>
                <a:off x="1155277" y="5225815"/>
                <a:ext cx="7433445" cy="536942"/>
              </a:xfrm>
              <a:prstGeom prst="rect">
                <a:avLst/>
              </a:prstGeom>
              <a:blipFill>
                <a:blip r:embed="rId8"/>
                <a:stretch>
                  <a:fillRect r="-410" b="-26136"/>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1DE0242C-25F2-44BC-B4EC-B0CB0804B2C8}"/>
              </a:ext>
            </a:extLst>
          </p:cNvPr>
          <p:cNvGrpSpPr/>
          <p:nvPr/>
        </p:nvGrpSpPr>
        <p:grpSpPr>
          <a:xfrm>
            <a:off x="9076267" y="3391254"/>
            <a:ext cx="3087314" cy="3207910"/>
            <a:chOff x="8740819" y="2411902"/>
            <a:chExt cx="3338292" cy="3554346"/>
          </a:xfrm>
        </p:grpSpPr>
        <p:sp>
          <p:nvSpPr>
            <p:cNvPr id="30" name="Rounded Rectangle 89">
              <a:extLst>
                <a:ext uri="{FF2B5EF4-FFF2-40B4-BE49-F238E27FC236}">
                  <a16:creationId xmlns:a16="http://schemas.microsoft.com/office/drawing/2014/main" id="{B3FA22C0-B2B4-4F5F-BB0F-DB7C08C82E7A}"/>
                </a:ext>
              </a:extLst>
            </p:cNvPr>
            <p:cNvSpPr/>
            <p:nvPr/>
          </p:nvSpPr>
          <p:spPr>
            <a:xfrm>
              <a:off x="8740819" y="2411902"/>
              <a:ext cx="3338292" cy="3554346"/>
            </a:xfrm>
            <a:prstGeom prst="roundRect">
              <a:avLst>
                <a:gd name="adj" fmla="val 2564"/>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20" name="Picture 19">
              <a:extLst>
                <a:ext uri="{FF2B5EF4-FFF2-40B4-BE49-F238E27FC236}">
                  <a16:creationId xmlns:a16="http://schemas.microsoft.com/office/drawing/2014/main" id="{FF0BE3A1-7A81-4BBF-9405-5D0B005805B4}"/>
                </a:ext>
              </a:extLst>
            </p:cNvPr>
            <p:cNvPicPr>
              <a:picLocks noChangeAspect="1"/>
            </p:cNvPicPr>
            <p:nvPr/>
          </p:nvPicPr>
          <p:blipFill>
            <a:blip r:embed="rId9"/>
            <a:stretch>
              <a:fillRect/>
            </a:stretch>
          </p:blipFill>
          <p:spPr>
            <a:xfrm>
              <a:off x="9038716" y="2574238"/>
              <a:ext cx="2998829" cy="3392009"/>
            </a:xfrm>
            <a:prstGeom prst="rect">
              <a:avLst/>
            </a:prstGeom>
          </p:spPr>
        </p:pic>
      </p:grpSp>
      <p:grpSp>
        <p:nvGrpSpPr>
          <p:cNvPr id="23" name="Group 22">
            <a:extLst>
              <a:ext uri="{FF2B5EF4-FFF2-40B4-BE49-F238E27FC236}">
                <a16:creationId xmlns:a16="http://schemas.microsoft.com/office/drawing/2014/main" id="{1914522D-8F5C-4F89-8692-66211FBAA860}"/>
              </a:ext>
            </a:extLst>
          </p:cNvPr>
          <p:cNvGrpSpPr/>
          <p:nvPr/>
        </p:nvGrpSpPr>
        <p:grpSpPr>
          <a:xfrm>
            <a:off x="69828" y="1807160"/>
            <a:ext cx="1462412" cy="1432320"/>
            <a:chOff x="-13458" y="1875304"/>
            <a:chExt cx="1462412" cy="1432320"/>
          </a:xfrm>
        </p:grpSpPr>
        <p:pic>
          <p:nvPicPr>
            <p:cNvPr id="22" name="Picture 21">
              <a:extLst>
                <a:ext uri="{FF2B5EF4-FFF2-40B4-BE49-F238E27FC236}">
                  <a16:creationId xmlns:a16="http://schemas.microsoft.com/office/drawing/2014/main" id="{D38A6ABE-C2A9-477E-A6B8-F440157E4331}"/>
                </a:ext>
              </a:extLst>
            </p:cNvPr>
            <p:cNvPicPr>
              <a:picLocks noChangeAspect="1"/>
            </p:cNvPicPr>
            <p:nvPr/>
          </p:nvPicPr>
          <p:blipFill>
            <a:blip r:embed="rId10"/>
            <a:stretch>
              <a:fillRect/>
            </a:stretch>
          </p:blipFill>
          <p:spPr>
            <a:xfrm>
              <a:off x="-13458" y="1875304"/>
              <a:ext cx="1462412" cy="1432320"/>
            </a:xfrm>
            <a:prstGeom prst="rect">
              <a:avLst/>
            </a:prstGeom>
          </p:spPr>
        </p:pic>
        <p:pic>
          <p:nvPicPr>
            <p:cNvPr id="21" name="Picture 20">
              <a:extLst>
                <a:ext uri="{FF2B5EF4-FFF2-40B4-BE49-F238E27FC236}">
                  <a16:creationId xmlns:a16="http://schemas.microsoft.com/office/drawing/2014/main" id="{98F68951-C8B6-4276-B73B-E509896CF3FB}"/>
                </a:ext>
              </a:extLst>
            </p:cNvPr>
            <p:cNvPicPr>
              <a:picLocks noChangeAspect="1"/>
            </p:cNvPicPr>
            <p:nvPr/>
          </p:nvPicPr>
          <p:blipFill>
            <a:blip r:embed="rId11"/>
            <a:stretch>
              <a:fillRect/>
            </a:stretch>
          </p:blipFill>
          <p:spPr>
            <a:xfrm>
              <a:off x="246799" y="2059424"/>
              <a:ext cx="973596" cy="304623"/>
            </a:xfrm>
            <a:prstGeom prst="rect">
              <a:avLst/>
            </a:prstGeom>
          </p:spPr>
        </p:pic>
        <p:sp>
          <p:nvSpPr>
            <p:cNvPr id="25" name="Rectangle 24">
              <a:extLst>
                <a:ext uri="{FF2B5EF4-FFF2-40B4-BE49-F238E27FC236}">
                  <a16:creationId xmlns:a16="http://schemas.microsoft.com/office/drawing/2014/main" id="{8AACBFC6-6458-4EAA-A92F-73E7F1C79276}"/>
                </a:ext>
              </a:extLst>
            </p:cNvPr>
            <p:cNvSpPr/>
            <p:nvPr/>
          </p:nvSpPr>
          <p:spPr>
            <a:xfrm>
              <a:off x="395203" y="2111804"/>
              <a:ext cx="676788"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26" name="Picture 25">
            <a:extLst>
              <a:ext uri="{FF2B5EF4-FFF2-40B4-BE49-F238E27FC236}">
                <a16:creationId xmlns:a16="http://schemas.microsoft.com/office/drawing/2014/main" id="{48B89B1E-2FAC-4B9F-B8F1-218944888F31}"/>
              </a:ext>
            </a:extLst>
          </p:cNvPr>
          <p:cNvPicPr>
            <a:picLocks noChangeAspect="1"/>
          </p:cNvPicPr>
          <p:nvPr/>
        </p:nvPicPr>
        <p:blipFill>
          <a:blip r:embed="rId12"/>
          <a:stretch>
            <a:fillRect/>
          </a:stretch>
        </p:blipFill>
        <p:spPr>
          <a:xfrm>
            <a:off x="5451851" y="3423002"/>
            <a:ext cx="1288297" cy="306131"/>
          </a:xfrm>
          <a:prstGeom prst="rect">
            <a:avLst/>
          </a:prstGeom>
        </p:spPr>
      </p:pic>
    </p:spTree>
    <p:extLst>
      <p:ext uri="{BB962C8B-B14F-4D97-AF65-F5344CB8AC3E}">
        <p14:creationId xmlns:p14="http://schemas.microsoft.com/office/powerpoint/2010/main" val="639437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3"/>
          <a:stretch>
            <a:fillRect/>
          </a:stretch>
        </p:blipFill>
        <p:spPr>
          <a:xfrm rot="250243" flipH="1">
            <a:off x="-110709" y="5882178"/>
            <a:ext cx="1725384" cy="1231499"/>
          </a:xfrm>
          <a:prstGeom prst="rect">
            <a:avLst/>
          </a:prstGeom>
        </p:spPr>
      </p:pic>
      <p:grpSp>
        <p:nvGrpSpPr>
          <p:cNvPr id="13" name="Group 12">
            <a:extLst>
              <a:ext uri="{FF2B5EF4-FFF2-40B4-BE49-F238E27FC236}">
                <a16:creationId xmlns:a16="http://schemas.microsoft.com/office/drawing/2014/main" id="{6CB981E0-3625-42F2-94F5-03EC8B563852}"/>
              </a:ext>
            </a:extLst>
          </p:cNvPr>
          <p:cNvGrpSpPr/>
          <p:nvPr/>
        </p:nvGrpSpPr>
        <p:grpSpPr>
          <a:xfrm>
            <a:off x="0" y="67336"/>
            <a:ext cx="12226154" cy="1743607"/>
            <a:chOff x="0" y="67336"/>
            <a:chExt cx="12226154" cy="1743607"/>
          </a:xfrm>
        </p:grpSpPr>
        <p:grpSp>
          <p:nvGrpSpPr>
            <p:cNvPr id="5" name="Group 4">
              <a:extLst>
                <a:ext uri="{FF2B5EF4-FFF2-40B4-BE49-F238E27FC236}">
                  <a16:creationId xmlns:a16="http://schemas.microsoft.com/office/drawing/2014/main" id="{4404BB2B-E7E6-4020-8153-189F10828349}"/>
                </a:ext>
              </a:extLst>
            </p:cNvPr>
            <p:cNvGrpSpPr/>
            <p:nvPr/>
          </p:nvGrpSpPr>
          <p:grpSpPr>
            <a:xfrm>
              <a:off x="0" y="101600"/>
              <a:ext cx="12112158" cy="1569660"/>
              <a:chOff x="-22586" y="2041861"/>
              <a:chExt cx="12112158" cy="1569660"/>
            </a:xfrm>
          </p:grpSpPr>
          <p:sp>
            <p:nvSpPr>
              <p:cNvPr id="7" name="Rounded Rectangle 22">
                <a:extLst>
                  <a:ext uri="{FF2B5EF4-FFF2-40B4-BE49-F238E27FC236}">
                    <a16:creationId xmlns:a16="http://schemas.microsoft.com/office/drawing/2014/main" id="{D5C5EDA4-86A0-4E6F-986D-3D6C2B7F7461}"/>
                  </a:ext>
                </a:extLst>
              </p:cNvPr>
              <p:cNvSpPr/>
              <p:nvPr/>
            </p:nvSpPr>
            <p:spPr>
              <a:xfrm>
                <a:off x="1401537" y="2041861"/>
                <a:ext cx="10688035" cy="1569660"/>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31059CE6-9A31-4E77-B64C-76CA191B8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86" y="2166358"/>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45F0DBF5-50B0-4D4A-BD96-F6099462C625}"/>
                  </a:ext>
                </a:extLst>
              </p:cNvPr>
              <p:cNvSpPr/>
              <p:nvPr/>
            </p:nvSpPr>
            <p:spPr>
              <a:xfrm>
                <a:off x="205404" y="2349355"/>
                <a:ext cx="101515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solidFill>
                      <a:srgbClr val="FF0000"/>
                    </a:solidFill>
                    <a:effectLst>
                      <a:outerShdw blurRad="76200" dist="50800" dir="5400000" algn="tl" rotWithShape="0">
                        <a:srgbClr val="000000">
                          <a:alpha val="65000"/>
                        </a:srgbClr>
                      </a:outerShdw>
                    </a:effectLst>
                    <a:latin typeface=".VnCentury SchoolbookH" pitchFamily="34" charset="0"/>
                  </a:rPr>
                  <a:t>5.9</a:t>
                </a:r>
              </a:p>
            </p:txBody>
          </p:sp>
        </p:grpSp>
        <p:pic>
          <p:nvPicPr>
            <p:cNvPr id="3" name="Picture 2">
              <a:extLst>
                <a:ext uri="{FF2B5EF4-FFF2-40B4-BE49-F238E27FC236}">
                  <a16:creationId xmlns:a16="http://schemas.microsoft.com/office/drawing/2014/main" id="{C7034F98-3438-40F5-9447-F314544558F2}"/>
                </a:ext>
              </a:extLst>
            </p:cNvPr>
            <p:cNvPicPr>
              <a:picLocks noChangeAspect="1"/>
            </p:cNvPicPr>
            <p:nvPr/>
          </p:nvPicPr>
          <p:blipFill>
            <a:blip r:embed="rId5"/>
            <a:stretch>
              <a:fillRect/>
            </a:stretch>
          </p:blipFill>
          <p:spPr>
            <a:xfrm>
              <a:off x="1357136" y="67336"/>
              <a:ext cx="10869018" cy="1743607"/>
            </a:xfrm>
            <a:prstGeom prst="rect">
              <a:avLst/>
            </a:prstGeom>
          </p:spPr>
        </p:pic>
      </p:grpSp>
      <p:sp>
        <p:nvSpPr>
          <p:cNvPr id="10" name="Rectangle 9">
            <a:extLst>
              <a:ext uri="{FF2B5EF4-FFF2-40B4-BE49-F238E27FC236}">
                <a16:creationId xmlns:a16="http://schemas.microsoft.com/office/drawing/2014/main" id="{415C655A-B8C1-4099-9E68-6476F5B10F41}"/>
              </a:ext>
            </a:extLst>
          </p:cNvPr>
          <p:cNvSpPr/>
          <p:nvPr/>
        </p:nvSpPr>
        <p:spPr>
          <a:xfrm>
            <a:off x="1424123" y="2256142"/>
            <a:ext cx="10454984" cy="830997"/>
          </a:xfrm>
          <a:prstGeom prst="rect">
            <a:avLst/>
          </a:prstGeom>
        </p:spPr>
        <p:txBody>
          <a:bodyPr wrap="square">
            <a:spAutoFit/>
          </a:bodyPr>
          <a:lstStyle/>
          <a:p>
            <a:r>
              <a:rPr lang="vi-VN" sz="2400"/>
              <a:t>Mặt phẳng (O</a:t>
            </a:r>
            <a:r>
              <a:rPr lang="vi-VN" sz="2400" i="1"/>
              <a:t>xy</a:t>
            </a:r>
            <a:r>
              <a:rPr lang="vi-VN" sz="2400"/>
              <a:t>) có phương trình </a:t>
            </a:r>
            <a:r>
              <a:rPr lang="en-US" sz="2400" i="1"/>
              <a:t>z </a:t>
            </a:r>
            <a:r>
              <a:rPr lang="en-US" sz="2400"/>
              <a:t>= 0</a:t>
            </a:r>
            <a:r>
              <a:rPr lang="vi-VN" sz="2400"/>
              <a:t> song song với mặt phẳng có phương trình</a:t>
            </a:r>
            <a:endParaRPr lang="en-US" sz="2400"/>
          </a:p>
          <a:p>
            <a:r>
              <a:rPr lang="en-US" sz="2400"/>
              <a:t> </a:t>
            </a:r>
            <a:r>
              <a:rPr lang="en-US" sz="2400" i="1"/>
              <a:t>z - </a:t>
            </a:r>
            <a:r>
              <a:rPr lang="en-US" sz="2400"/>
              <a:t>1</a:t>
            </a:r>
            <a:r>
              <a:rPr lang="en-US" sz="2400" i="1"/>
              <a:t> </a:t>
            </a:r>
            <a:r>
              <a:rPr lang="en-US" sz="2400"/>
              <a:t>= 0.</a:t>
            </a:r>
            <a:r>
              <a:rPr lang="vi-VN" sz="2400"/>
              <a:t>   </a:t>
            </a:r>
            <a:endParaRPr lang="en-US" sz="2400"/>
          </a:p>
        </p:txBody>
      </p:sp>
      <p:sp>
        <p:nvSpPr>
          <p:cNvPr id="11" name="Rectangle 10">
            <a:extLst>
              <a:ext uri="{FF2B5EF4-FFF2-40B4-BE49-F238E27FC236}">
                <a16:creationId xmlns:a16="http://schemas.microsoft.com/office/drawing/2014/main" id="{8DB5D090-BFA0-457A-86D5-5DD55EE857F9}"/>
              </a:ext>
            </a:extLst>
          </p:cNvPr>
          <p:cNvSpPr/>
          <p:nvPr/>
        </p:nvSpPr>
        <p:spPr>
          <a:xfrm>
            <a:off x="1424123" y="3028293"/>
            <a:ext cx="10454984" cy="830997"/>
          </a:xfrm>
          <a:prstGeom prst="rect">
            <a:avLst/>
          </a:prstGeom>
        </p:spPr>
        <p:txBody>
          <a:bodyPr wrap="square">
            <a:spAutoFit/>
          </a:bodyPr>
          <a:lstStyle/>
          <a:p>
            <a:r>
              <a:rPr lang="vi-VN" sz="2400"/>
              <a:t>Do đó mặt phẳng chứa sàn nhà và mặt phẳng chứa mái tầng 1 song song với nhau, hai mặt phẳng này không song song với mặt phẳng chứa mái nhà tầng 2.</a:t>
            </a:r>
            <a:endParaRPr lang="en-US" sz="2400"/>
          </a:p>
        </p:txBody>
      </p:sp>
      <p:pic>
        <p:nvPicPr>
          <p:cNvPr id="12" name="Picture 11">
            <a:extLst>
              <a:ext uri="{FF2B5EF4-FFF2-40B4-BE49-F238E27FC236}">
                <a16:creationId xmlns:a16="http://schemas.microsoft.com/office/drawing/2014/main" id="{4255300C-3DE1-4C54-ACC9-79CE245ED7BB}"/>
              </a:ext>
            </a:extLst>
          </p:cNvPr>
          <p:cNvPicPr>
            <a:picLocks noChangeAspect="1"/>
          </p:cNvPicPr>
          <p:nvPr/>
        </p:nvPicPr>
        <p:blipFill>
          <a:blip r:embed="rId6"/>
          <a:stretch>
            <a:fillRect/>
          </a:stretch>
        </p:blipFill>
        <p:spPr>
          <a:xfrm>
            <a:off x="5584532" y="1917115"/>
            <a:ext cx="1207113" cy="280440"/>
          </a:xfrm>
          <a:prstGeom prst="rect">
            <a:avLst/>
          </a:prstGeom>
        </p:spPr>
      </p:pic>
    </p:spTree>
    <p:extLst>
      <p:ext uri="{BB962C8B-B14F-4D97-AF65-F5344CB8AC3E}">
        <p14:creationId xmlns:p14="http://schemas.microsoft.com/office/powerpoint/2010/main" val="3128806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8BFC30-6429-42F4-85B3-7C23AD018EE6}"/>
              </a:ext>
            </a:extLst>
          </p:cNvPr>
          <p:cNvPicPr>
            <a:picLocks noChangeAspect="1"/>
          </p:cNvPicPr>
          <p:nvPr/>
        </p:nvPicPr>
        <p:blipFill>
          <a:blip r:embed="rId3"/>
          <a:stretch>
            <a:fillRect/>
          </a:stretch>
        </p:blipFill>
        <p:spPr>
          <a:xfrm rot="250243" flipH="1">
            <a:off x="-110709" y="5882178"/>
            <a:ext cx="1725384" cy="1231499"/>
          </a:xfrm>
          <a:prstGeom prst="rect">
            <a:avLst/>
          </a:prstGeom>
        </p:spPr>
      </p:pic>
      <p:pic>
        <p:nvPicPr>
          <p:cNvPr id="12" name="Picture 11">
            <a:extLst>
              <a:ext uri="{FF2B5EF4-FFF2-40B4-BE49-F238E27FC236}">
                <a16:creationId xmlns:a16="http://schemas.microsoft.com/office/drawing/2014/main" id="{4255300C-3DE1-4C54-ACC9-79CE245ED7BB}"/>
              </a:ext>
            </a:extLst>
          </p:cNvPr>
          <p:cNvPicPr>
            <a:picLocks noChangeAspect="1"/>
          </p:cNvPicPr>
          <p:nvPr/>
        </p:nvPicPr>
        <p:blipFill>
          <a:blip r:embed="rId4"/>
          <a:stretch>
            <a:fillRect/>
          </a:stretch>
        </p:blipFill>
        <p:spPr>
          <a:xfrm>
            <a:off x="5315731" y="2574553"/>
            <a:ext cx="1207113" cy="280440"/>
          </a:xfrm>
          <a:prstGeom prst="rect">
            <a:avLst/>
          </a:prstGeom>
        </p:spPr>
      </p:pic>
      <p:grpSp>
        <p:nvGrpSpPr>
          <p:cNvPr id="15" name="Group 14">
            <a:extLst>
              <a:ext uri="{FF2B5EF4-FFF2-40B4-BE49-F238E27FC236}">
                <a16:creationId xmlns:a16="http://schemas.microsoft.com/office/drawing/2014/main" id="{DC4C8517-4EFF-4815-A829-626D1C8E5A15}"/>
              </a:ext>
            </a:extLst>
          </p:cNvPr>
          <p:cNvGrpSpPr/>
          <p:nvPr/>
        </p:nvGrpSpPr>
        <p:grpSpPr>
          <a:xfrm>
            <a:off x="0" y="101599"/>
            <a:ext cx="12369441" cy="2120965"/>
            <a:chOff x="0" y="101599"/>
            <a:chExt cx="12369441" cy="2120965"/>
          </a:xfrm>
        </p:grpSpPr>
        <p:grpSp>
          <p:nvGrpSpPr>
            <p:cNvPr id="5" name="Group 4">
              <a:extLst>
                <a:ext uri="{FF2B5EF4-FFF2-40B4-BE49-F238E27FC236}">
                  <a16:creationId xmlns:a16="http://schemas.microsoft.com/office/drawing/2014/main" id="{4404BB2B-E7E6-4020-8153-189F10828349}"/>
                </a:ext>
              </a:extLst>
            </p:cNvPr>
            <p:cNvGrpSpPr/>
            <p:nvPr/>
          </p:nvGrpSpPr>
          <p:grpSpPr>
            <a:xfrm>
              <a:off x="0" y="101600"/>
              <a:ext cx="12112158" cy="2120964"/>
              <a:chOff x="-22586" y="2041861"/>
              <a:chExt cx="12112158" cy="2120964"/>
            </a:xfrm>
          </p:grpSpPr>
          <p:sp>
            <p:nvSpPr>
              <p:cNvPr id="7" name="Rounded Rectangle 22">
                <a:extLst>
                  <a:ext uri="{FF2B5EF4-FFF2-40B4-BE49-F238E27FC236}">
                    <a16:creationId xmlns:a16="http://schemas.microsoft.com/office/drawing/2014/main" id="{D5C5EDA4-86A0-4E6F-986D-3D6C2B7F7461}"/>
                  </a:ext>
                </a:extLst>
              </p:cNvPr>
              <p:cNvSpPr/>
              <p:nvPr/>
            </p:nvSpPr>
            <p:spPr>
              <a:xfrm>
                <a:off x="1401537" y="2041861"/>
                <a:ext cx="10688035" cy="2120964"/>
              </a:xfrm>
              <a:prstGeom prst="roundRect">
                <a:avLst>
                  <a:gd name="adj" fmla="val 3662"/>
                </a:avLst>
              </a:prstGeom>
              <a:solidFill>
                <a:srgbClr val="DEDCCE"/>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31059CE6-9A31-4E77-B64C-76CA191B8E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6" y="2379473"/>
                <a:ext cx="1471131" cy="127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45F0DBF5-50B0-4D4A-BD96-F6099462C625}"/>
                  </a:ext>
                </a:extLst>
              </p:cNvPr>
              <p:cNvSpPr/>
              <p:nvPr/>
            </p:nvSpPr>
            <p:spPr>
              <a:xfrm>
                <a:off x="159016" y="2695184"/>
                <a:ext cx="114076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7">
                    <a:ln w="11430"/>
                    <a:solidFill>
                      <a:srgbClr val="FF0000"/>
                    </a:solidFill>
                    <a:effectLst>
                      <a:outerShdw blurRad="76200" dist="50800" dir="5400000" algn="tl" rotWithShape="0">
                        <a:srgbClr val="000000">
                          <a:alpha val="65000"/>
                        </a:srgbClr>
                      </a:outerShdw>
                    </a:effectLst>
                    <a:latin typeface=".VnCentury SchoolbookH" pitchFamily="34" charset="0"/>
                  </a:rPr>
                  <a:t>5.11</a:t>
                </a:r>
              </a:p>
            </p:txBody>
          </p:sp>
        </p:gr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1D616A2-3C8E-470E-933B-19BC06FF501F}"/>
                    </a:ext>
                  </a:extLst>
                </p:cNvPr>
                <p:cNvSpPr/>
                <p:nvPr/>
              </p:nvSpPr>
              <p:spPr>
                <a:xfrm>
                  <a:off x="1681406" y="101599"/>
                  <a:ext cx="10688035" cy="2120965"/>
                </a:xfrm>
                <a:prstGeom prst="rect">
                  <a:avLst/>
                </a:prstGeom>
              </p:spPr>
              <p:txBody>
                <a:bodyPr wrap="square">
                  <a:spAutoFit/>
                </a:bodyPr>
                <a:lstStyle/>
                <a:p>
                  <a:r>
                    <a:rPr lang="vi-VN" sz="2400"/>
                    <a:t>Xét một cối xay lúa trong không gian O</a:t>
                  </a:r>
                  <a:r>
                    <a:rPr lang="vi-VN" sz="2400" i="1"/>
                    <a:t>xyz</a:t>
                  </a:r>
                  <a:r>
                    <a:rPr lang="vi-VN" sz="2400"/>
                    <a:t>, với đơn vị đo là mét. Nếu tác động vào tai cối xay lúa (ở vị trí </a:t>
                  </a:r>
                  <a:r>
                    <a:rPr lang="vi-VN" sz="2400" i="1"/>
                    <a:t>P</a:t>
                  </a:r>
                  <a:r>
                    <a:rPr lang="vi-VN" sz="2400"/>
                    <a:t>) một lực </a:t>
                  </a:r>
                  <a14:m>
                    <m:oMath xmlns:m="http://schemas.openxmlformats.org/officeDocument/2006/math">
                      <m:acc>
                        <m:accPr>
                          <m:chr m:val="⃗"/>
                          <m:ctrlPr>
                            <a:rPr lang="vi-VN" sz="2400" i="1" smtClean="0">
                              <a:latin typeface="Cambria Math" panose="02040503050406030204" pitchFamily="18" charset="0"/>
                            </a:rPr>
                          </m:ctrlPr>
                        </m:accPr>
                        <m:e>
                          <m:r>
                            <a:rPr lang="en-US" sz="2400" b="0" i="1" smtClean="0">
                              <a:latin typeface="Cambria Math" panose="02040503050406030204" pitchFamily="18" charset="0"/>
                            </a:rPr>
                            <m:t>𝐹</m:t>
                          </m:r>
                          <m:r>
                            <a:rPr lang="en-US" sz="2400" b="0" i="1" smtClean="0">
                              <a:latin typeface="Cambria Math" panose="02040503050406030204" pitchFamily="18" charset="0"/>
                            </a:rPr>
                            <m:t> </m:t>
                          </m:r>
                        </m:e>
                      </m:acc>
                    </m:oMath>
                  </a14:m>
                  <a:r>
                    <a:rPr lang="en-US" sz="2400"/>
                    <a:t> </a:t>
                  </a:r>
                  <a:r>
                    <a:rPr lang="vi-VN" sz="2400"/>
                    <a:t>thì moment lực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𝑀</m:t>
                          </m:r>
                        </m:e>
                      </m:acc>
                    </m:oMath>
                  </a14:m>
                  <a:r>
                    <a:rPr lang="vi-VN" sz="2400"/>
                    <a:t> được tính bởi công thức</a:t>
                  </a:r>
                  <a:endParaRPr lang="en-US" sz="2400"/>
                </a:p>
                <a:p>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𝑀</m:t>
                          </m:r>
                        </m:e>
                      </m:acc>
                      <m:r>
                        <a:rPr lang="vi-VN" sz="2400" i="1" smtClean="0">
                          <a:latin typeface="Cambria Math" panose="02040503050406030204" pitchFamily="18" charset="0"/>
                        </a:rPr>
                        <m:t>=[</m:t>
                      </m:r>
                      <m:acc>
                        <m:accPr>
                          <m:chr m:val="⃗"/>
                          <m:ctrlPr>
                            <a:rPr lang="vi-VN" sz="2400" i="1">
                              <a:latin typeface="Cambria Math" panose="02040503050406030204" pitchFamily="18" charset="0"/>
                            </a:rPr>
                          </m:ctrlPr>
                        </m:accPr>
                        <m:e>
                          <m:r>
                            <a:rPr lang="en-US" sz="2400" b="0" i="1" smtClean="0">
                              <a:latin typeface="Cambria Math" panose="02040503050406030204" pitchFamily="18" charset="0"/>
                            </a:rPr>
                            <m:t>𝑂𝑃</m:t>
                          </m:r>
                        </m:e>
                      </m:acc>
                      <m:r>
                        <a:rPr lang="vi-VN" sz="2400" i="1" smtClean="0">
                          <a:latin typeface="Cambria Math" panose="02040503050406030204" pitchFamily="18" charset="0"/>
                        </a:rPr>
                        <m:t>,</m:t>
                      </m:r>
                      <m:acc>
                        <m:accPr>
                          <m:chr m:val="⃗"/>
                          <m:ctrlPr>
                            <a:rPr lang="vi-VN" sz="2400" i="1">
                              <a:latin typeface="Cambria Math" panose="02040503050406030204" pitchFamily="18" charset="0"/>
                            </a:rPr>
                          </m:ctrlPr>
                        </m:accPr>
                        <m:e>
                          <m:r>
                            <a:rPr lang="en-US" sz="2400" i="1">
                              <a:latin typeface="Cambria Math" panose="02040503050406030204" pitchFamily="18" charset="0"/>
                            </a:rPr>
                            <m:t>𝐹</m:t>
                          </m:r>
                          <m:r>
                            <a:rPr lang="en-US" sz="2400" i="1">
                              <a:latin typeface="Cambria Math" panose="02040503050406030204" pitchFamily="18" charset="0"/>
                            </a:rPr>
                            <m:t> </m:t>
                          </m:r>
                        </m:e>
                      </m:acc>
                      <m:r>
                        <a:rPr lang="vi-VN" sz="2400" i="1" smtClean="0">
                          <a:latin typeface="Cambria Math" panose="02040503050406030204" pitchFamily="18" charset="0"/>
                        </a:rPr>
                        <m:t>]</m:t>
                      </m:r>
                    </m:oMath>
                  </a14:m>
                  <a:r>
                    <a:rPr lang="vi-VN" sz="2400"/>
                    <a:t> (H.5.16). Trong quá trình xay, các thanh gỗ </a:t>
                  </a:r>
                  <a:r>
                    <a:rPr lang="vi-VN" sz="2400" i="1"/>
                    <a:t>AB</a:t>
                  </a:r>
                  <a:r>
                    <a:rPr lang="vi-VN" sz="2400"/>
                    <a:t> và </a:t>
                  </a:r>
                  <a:r>
                    <a:rPr lang="vi-VN" sz="2400" i="1"/>
                    <a:t>PQ</a:t>
                  </a:r>
                  <a:r>
                    <a:rPr lang="vi-VN" sz="2400"/>
                    <a:t> luôn có phương nằm ngang. Vectơ lực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𝐹</m:t>
                          </m:r>
                          <m:r>
                            <a:rPr lang="en-US" sz="2400" i="1">
                              <a:latin typeface="Cambria Math" panose="02040503050406030204" pitchFamily="18" charset="0"/>
                            </a:rPr>
                            <m:t> </m:t>
                          </m:r>
                        </m:e>
                      </m:acc>
                    </m:oMath>
                  </a14:m>
                  <a:r>
                    <a:rPr lang="vi-VN" sz="2400"/>
                    <a:t> có giá song song với </a:t>
                  </a:r>
                  <a:r>
                    <a:rPr lang="vi-VN" sz="2400" i="1"/>
                    <a:t>AB</a:t>
                  </a:r>
                  <a:r>
                    <a:rPr lang="vi-VN" sz="2400"/>
                    <a:t>. Giải thích vì sao giá của vectơ moment lực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𝑀</m:t>
                          </m:r>
                        </m:e>
                      </m:acc>
                    </m:oMath>
                  </a14:m>
                  <a:r>
                    <a:rPr lang="vi-VN" sz="2400"/>
                    <a:t> có phương thẳng đứng?</a:t>
                  </a:r>
                  <a:endParaRPr lang="en-US" sz="2400"/>
                </a:p>
              </p:txBody>
            </p:sp>
          </mc:Choice>
          <mc:Fallback>
            <p:sp>
              <p:nvSpPr>
                <p:cNvPr id="2" name="Rectangle 1">
                  <a:extLst>
                    <a:ext uri="{FF2B5EF4-FFF2-40B4-BE49-F238E27FC236}">
                      <a16:creationId xmlns:a16="http://schemas.microsoft.com/office/drawing/2014/main" id="{31D616A2-3C8E-470E-933B-19BC06FF501F}"/>
                    </a:ext>
                  </a:extLst>
                </p:cNvPr>
                <p:cNvSpPr>
                  <a:spLocks noRot="1" noChangeAspect="1" noMove="1" noResize="1" noEditPoints="1" noAdjustHandles="1" noChangeArrowheads="1" noChangeShapeType="1" noTextEdit="1"/>
                </p:cNvSpPr>
                <p:nvPr/>
              </p:nvSpPr>
              <p:spPr>
                <a:xfrm>
                  <a:off x="1681406" y="101599"/>
                  <a:ext cx="10688035" cy="2120965"/>
                </a:xfrm>
                <a:prstGeom prst="rect">
                  <a:avLst/>
                </a:prstGeom>
                <a:blipFill>
                  <a:blip r:embed="rId6"/>
                  <a:stretch>
                    <a:fillRect l="-913" t="-2299" b="-5747"/>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666C3B0F-674D-4DD7-8B78-0DA8412A9B53}"/>
              </a:ext>
            </a:extLst>
          </p:cNvPr>
          <p:cNvGrpSpPr/>
          <p:nvPr/>
        </p:nvGrpSpPr>
        <p:grpSpPr>
          <a:xfrm>
            <a:off x="9594331" y="2408616"/>
            <a:ext cx="2517827" cy="3322937"/>
            <a:chOff x="9594331" y="2408616"/>
            <a:chExt cx="2517827" cy="3322937"/>
          </a:xfrm>
        </p:grpSpPr>
        <p:pic>
          <p:nvPicPr>
            <p:cNvPr id="3" name="Picture 2">
              <a:extLst>
                <a:ext uri="{FF2B5EF4-FFF2-40B4-BE49-F238E27FC236}">
                  <a16:creationId xmlns:a16="http://schemas.microsoft.com/office/drawing/2014/main" id="{5F46DE9B-BD02-410D-95CF-ED3BCED052B0}"/>
                </a:ext>
              </a:extLst>
            </p:cNvPr>
            <p:cNvPicPr>
              <a:picLocks noChangeAspect="1"/>
            </p:cNvPicPr>
            <p:nvPr/>
          </p:nvPicPr>
          <p:blipFill>
            <a:blip r:embed="rId7"/>
            <a:stretch>
              <a:fillRect/>
            </a:stretch>
          </p:blipFill>
          <p:spPr>
            <a:xfrm>
              <a:off x="9594331" y="2408616"/>
              <a:ext cx="2517827" cy="2953605"/>
            </a:xfrm>
            <a:prstGeom prst="rect">
              <a:avLst/>
            </a:prstGeom>
          </p:spPr>
        </p:pic>
        <p:sp>
          <p:nvSpPr>
            <p:cNvPr id="4" name="Rectangle 3">
              <a:extLst>
                <a:ext uri="{FF2B5EF4-FFF2-40B4-BE49-F238E27FC236}">
                  <a16:creationId xmlns:a16="http://schemas.microsoft.com/office/drawing/2014/main" id="{CBF1E444-3AC0-4561-9F84-71EBA6A79664}"/>
                </a:ext>
              </a:extLst>
            </p:cNvPr>
            <p:cNvSpPr/>
            <p:nvPr/>
          </p:nvSpPr>
          <p:spPr>
            <a:xfrm>
              <a:off x="10566278" y="5362221"/>
              <a:ext cx="825867" cy="369332"/>
            </a:xfrm>
            <a:prstGeom prst="rect">
              <a:avLst/>
            </a:prstGeom>
          </p:spPr>
          <p:txBody>
            <a:bodyPr wrap="none">
              <a:spAutoFit/>
            </a:bodyPr>
            <a:lstStyle/>
            <a:p>
              <a:r>
                <a:rPr lang="en-US" b="1">
                  <a:solidFill>
                    <a:srgbClr val="FF0000"/>
                  </a:solidFill>
                </a:rPr>
                <a:t>H.5.16</a:t>
              </a:r>
            </a:p>
          </p:txBody>
        </p:sp>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7458F635-DF97-48B8-9938-18CD25E29284}"/>
                  </a:ext>
                </a:extLst>
              </p:cNvPr>
              <p:cNvSpPr/>
              <p:nvPr/>
            </p:nvSpPr>
            <p:spPr>
              <a:xfrm>
                <a:off x="1351995" y="3535621"/>
                <a:ext cx="7927472" cy="920508"/>
              </a:xfrm>
              <a:prstGeom prst="rect">
                <a:avLst/>
              </a:prstGeom>
            </p:spPr>
            <p:txBody>
              <a:bodyPr wrap="square">
                <a:spAutoFit/>
              </a:bodyPr>
              <a:lstStyle/>
              <a:p>
                <a:r>
                  <a:rPr lang="vi-VN" sz="2400"/>
                  <a:t>Mà </a:t>
                </a:r>
                <a:r>
                  <a:rPr lang="vi-VN" sz="2400" i="1"/>
                  <a:t>OP</a:t>
                </a:r>
                <a:r>
                  <a:rPr lang="vi-VN" sz="2400"/>
                  <a:t> và </a:t>
                </a:r>
                <a:r>
                  <a:rPr lang="vi-VN" sz="2400" i="1"/>
                  <a:t>AB</a:t>
                </a:r>
                <a:r>
                  <a:rPr lang="vi-VN" sz="2400"/>
                  <a:t> luôn nằm ngang và giá của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𝐹</m:t>
                        </m:r>
                        <m:r>
                          <a:rPr lang="en-US" sz="2400" i="1">
                            <a:latin typeface="Cambria Math" panose="02040503050406030204" pitchFamily="18" charset="0"/>
                          </a:rPr>
                          <m:t> </m:t>
                        </m:r>
                      </m:e>
                    </m:acc>
                    <m:r>
                      <a:rPr lang="en-US" sz="2400" b="0" i="0" smtClean="0">
                        <a:latin typeface="Cambria Math" panose="02040503050406030204" pitchFamily="18" charset="0"/>
                      </a:rPr>
                      <m:t> </m:t>
                    </m:r>
                  </m:oMath>
                </a14:m>
                <a:r>
                  <a:rPr lang="vi-VN" sz="2400"/>
                  <a:t>song song với </a:t>
                </a:r>
                <a:r>
                  <a:rPr lang="vi-VN" sz="2400" i="1"/>
                  <a:t>AB </a:t>
                </a:r>
                <a:r>
                  <a:rPr lang="vi-VN" sz="2400"/>
                  <a:t>nên giá của moment lực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𝑀</m:t>
                        </m:r>
                      </m:e>
                    </m:acc>
                  </m:oMath>
                </a14:m>
                <a:r>
                  <a:rPr lang="vi-VN" sz="2400"/>
                  <a:t> luôn có phương thẳng đứng.</a:t>
                </a:r>
                <a:endParaRPr lang="en-US" sz="2400"/>
              </a:p>
            </p:txBody>
          </p:sp>
        </mc:Choice>
        <mc:Fallback>
          <p:sp>
            <p:nvSpPr>
              <p:cNvPr id="13" name="Rectangle 12">
                <a:extLst>
                  <a:ext uri="{FF2B5EF4-FFF2-40B4-BE49-F238E27FC236}">
                    <a16:creationId xmlns:a16="http://schemas.microsoft.com/office/drawing/2014/main" id="{7458F635-DF97-48B8-9938-18CD25E29284}"/>
                  </a:ext>
                </a:extLst>
              </p:cNvPr>
              <p:cNvSpPr>
                <a:spLocks noRot="1" noChangeAspect="1" noMove="1" noResize="1" noEditPoints="1" noAdjustHandles="1" noChangeArrowheads="1" noChangeShapeType="1" noTextEdit="1"/>
              </p:cNvSpPr>
              <p:nvPr/>
            </p:nvSpPr>
            <p:spPr>
              <a:xfrm>
                <a:off x="1351995" y="3535621"/>
                <a:ext cx="7927472" cy="920508"/>
              </a:xfrm>
              <a:prstGeom prst="rect">
                <a:avLst/>
              </a:prstGeom>
              <a:blipFill>
                <a:blip r:embed="rId8"/>
                <a:stretch>
                  <a:fillRect l="-1231" r="-385" b="-145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B6F01A28-A472-4ADD-B944-5C352A9843F5}"/>
                  </a:ext>
                </a:extLst>
              </p:cNvPr>
              <p:cNvSpPr/>
              <p:nvPr/>
            </p:nvSpPr>
            <p:spPr>
              <a:xfrm>
                <a:off x="1351995" y="3005730"/>
                <a:ext cx="7822783" cy="508857"/>
              </a:xfrm>
              <a:prstGeom prst="rect">
                <a:avLst/>
              </a:prstGeom>
            </p:spPr>
            <p:txBody>
              <a:bodyPr wrap="none">
                <a:spAutoFit/>
              </a:bodyPr>
              <a:lstStyle/>
              <a:p>
                <a:r>
                  <a:rPr lang="vi-VN" sz="2400"/>
                  <a:t>Giá của moment lực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𝑀</m:t>
                        </m:r>
                      </m:e>
                    </m:acc>
                  </m:oMath>
                </a14:m>
                <a:r>
                  <a:rPr lang="vi-VN" sz="2400"/>
                  <a:t> vuông góc với giá của vectơ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𝑂𝑃</m:t>
                        </m:r>
                      </m:e>
                    </m:acc>
                    <m:r>
                      <a:rPr lang="en-US" sz="2400" b="0" i="1" smtClean="0">
                        <a:latin typeface="Cambria Math" panose="02040503050406030204" pitchFamily="18" charset="0"/>
                      </a:rPr>
                      <m:t> </m:t>
                    </m:r>
                    <m:r>
                      <m:rPr>
                        <m:nor/>
                      </m:rPr>
                      <a:rPr lang="vi-VN" sz="2400"/>
                      <m:t>v</m:t>
                    </m:r>
                    <m:r>
                      <m:rPr>
                        <m:nor/>
                      </m:rPr>
                      <a:rPr lang="vi-VN" sz="2400"/>
                      <m:t>à</m:t>
                    </m:r>
                    <m:r>
                      <a:rPr lang="en-US" sz="2400" b="0" i="1" smtClean="0">
                        <a:latin typeface="Cambria Math" panose="02040503050406030204" pitchFamily="18" charset="0"/>
                      </a:rPr>
                      <m:t>  </m:t>
                    </m:r>
                    <m:acc>
                      <m:accPr>
                        <m:chr m:val="⃗"/>
                        <m:ctrlPr>
                          <a:rPr lang="vi-VN" sz="2400" i="1">
                            <a:latin typeface="Cambria Math" panose="02040503050406030204" pitchFamily="18" charset="0"/>
                          </a:rPr>
                        </m:ctrlPr>
                      </m:accPr>
                      <m:e>
                        <m:r>
                          <a:rPr lang="en-US" sz="2400" i="1">
                            <a:latin typeface="Cambria Math" panose="02040503050406030204" pitchFamily="18" charset="0"/>
                          </a:rPr>
                          <m:t>𝐹</m:t>
                        </m:r>
                        <m:r>
                          <a:rPr lang="en-US" sz="2400" i="1">
                            <a:latin typeface="Cambria Math" panose="02040503050406030204" pitchFamily="18" charset="0"/>
                          </a:rPr>
                          <m:t> </m:t>
                        </m:r>
                      </m:e>
                    </m:acc>
                  </m:oMath>
                </a14:m>
                <a:endParaRPr lang="en-US" sz="2400"/>
              </a:p>
            </p:txBody>
          </p:sp>
        </mc:Choice>
        <mc:Fallback>
          <p:sp>
            <p:nvSpPr>
              <p:cNvPr id="14" name="Rectangle 13">
                <a:extLst>
                  <a:ext uri="{FF2B5EF4-FFF2-40B4-BE49-F238E27FC236}">
                    <a16:creationId xmlns:a16="http://schemas.microsoft.com/office/drawing/2014/main" id="{B6F01A28-A472-4ADD-B944-5C352A9843F5}"/>
                  </a:ext>
                </a:extLst>
              </p:cNvPr>
              <p:cNvSpPr>
                <a:spLocks noRot="1" noChangeAspect="1" noMove="1" noResize="1" noEditPoints="1" noAdjustHandles="1" noChangeArrowheads="1" noChangeShapeType="1" noTextEdit="1"/>
              </p:cNvSpPr>
              <p:nvPr/>
            </p:nvSpPr>
            <p:spPr>
              <a:xfrm>
                <a:off x="1351995" y="3005730"/>
                <a:ext cx="7822783" cy="508857"/>
              </a:xfrm>
              <a:prstGeom prst="rect">
                <a:avLst/>
              </a:prstGeom>
              <a:blipFill>
                <a:blip r:embed="rId9"/>
                <a:stretch>
                  <a:fillRect l="-1247" b="-26190"/>
                </a:stretch>
              </a:blipFill>
            </p:spPr>
            <p:txBody>
              <a:bodyPr/>
              <a:lstStyle/>
              <a:p>
                <a:r>
                  <a:rPr lang="en-US">
                    <a:noFill/>
                  </a:rPr>
                  <a:t> </a:t>
                </a:r>
              </a:p>
            </p:txBody>
          </p:sp>
        </mc:Fallback>
      </mc:AlternateContent>
    </p:spTree>
    <p:extLst>
      <p:ext uri="{BB962C8B-B14F-4D97-AF65-F5344CB8AC3E}">
        <p14:creationId xmlns:p14="http://schemas.microsoft.com/office/powerpoint/2010/main" val="28800422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1000"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Calibri"/>
            </a:endParaRPr>
          </a:p>
        </p:txBody>
      </p:sp>
      <p:sp>
        <p:nvSpPr>
          <p:cNvPr id="45" name="Rectangle 15"/>
          <p:cNvSpPr/>
          <p:nvPr/>
        </p:nvSpPr>
        <p:spPr>
          <a:xfrm rot="1132070">
            <a:off x="3698979"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Calibri"/>
            </a:endParaRPr>
          </a:p>
        </p:txBody>
      </p:sp>
      <p:sp>
        <p:nvSpPr>
          <p:cNvPr id="46" name="Rectangle 15"/>
          <p:cNvSpPr/>
          <p:nvPr/>
        </p:nvSpPr>
        <p:spPr>
          <a:xfrm rot="1132070">
            <a:off x="5735027"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Calibri"/>
            </a:endParaRPr>
          </a:p>
        </p:txBody>
      </p:sp>
      <p:sp>
        <p:nvSpPr>
          <p:cNvPr id="8" name="Rectangle 7"/>
          <p:cNvSpPr/>
          <p:nvPr/>
        </p:nvSpPr>
        <p:spPr>
          <a:xfrm>
            <a:off x="9512056" y="28956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Calibri"/>
            </a:endParaRPr>
          </a:p>
        </p:txBody>
      </p:sp>
      <p:cxnSp>
        <p:nvCxnSpPr>
          <p:cNvPr id="9" name="Straight Connector 8"/>
          <p:cNvCxnSpPr/>
          <p:nvPr/>
        </p:nvCxnSpPr>
        <p:spPr>
          <a:xfrm>
            <a:off x="10324645" y="26416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10324645" y="26416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26542" y="837386"/>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075337" y="1187471"/>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50040" y="986371"/>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522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1144747-E78B-47DB-80F3-417F0B44BBDD}"/>
              </a:ext>
            </a:extLst>
          </p:cNvPr>
          <p:cNvGrpSpPr/>
          <p:nvPr/>
        </p:nvGrpSpPr>
        <p:grpSpPr>
          <a:xfrm>
            <a:off x="133028" y="129243"/>
            <a:ext cx="11925943" cy="1391513"/>
            <a:chOff x="153398" y="3786843"/>
            <a:chExt cx="11925943" cy="1391513"/>
          </a:xfrm>
        </p:grpSpPr>
        <p:grpSp>
          <p:nvGrpSpPr>
            <p:cNvPr id="31" name="Group 30">
              <a:extLst>
                <a:ext uri="{FF2B5EF4-FFF2-40B4-BE49-F238E27FC236}">
                  <a16:creationId xmlns:a16="http://schemas.microsoft.com/office/drawing/2014/main" id="{7C7E4929-C35D-474D-AFF0-85A8019FA390}"/>
                </a:ext>
              </a:extLst>
            </p:cNvPr>
            <p:cNvGrpSpPr/>
            <p:nvPr/>
          </p:nvGrpSpPr>
          <p:grpSpPr>
            <a:xfrm>
              <a:off x="153398" y="3786843"/>
              <a:ext cx="11925943" cy="1391513"/>
              <a:chOff x="105683" y="-14710"/>
              <a:chExt cx="15431833" cy="1861586"/>
            </a:xfrm>
          </p:grpSpPr>
          <p:sp>
            <p:nvSpPr>
              <p:cNvPr id="33" name="Rectangle 32">
                <a:extLst>
                  <a:ext uri="{FF2B5EF4-FFF2-40B4-BE49-F238E27FC236}">
                    <a16:creationId xmlns:a16="http://schemas.microsoft.com/office/drawing/2014/main" id="{79A0052B-224E-4F1E-8322-06A221E6CD93}"/>
                  </a:ext>
                </a:extLst>
              </p:cNvPr>
              <p:cNvSpPr/>
              <p:nvPr/>
            </p:nvSpPr>
            <p:spPr>
              <a:xfrm>
                <a:off x="526836" y="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lang="en-US" sz="2400">
                  <a:solidFill>
                    <a:prstClr val="white"/>
                  </a:solidFill>
                  <a:latin typeface="Arial" panose="020B0604020202020204"/>
                </a:endParaRPr>
              </a:p>
            </p:txBody>
          </p:sp>
          <p:grpSp>
            <p:nvGrpSpPr>
              <p:cNvPr id="34" name="Group 33">
                <a:extLst>
                  <a:ext uri="{FF2B5EF4-FFF2-40B4-BE49-F238E27FC236}">
                    <a16:creationId xmlns:a16="http://schemas.microsoft.com/office/drawing/2014/main" id="{7C613051-C3DF-40CB-B143-32E6F52DBF04}"/>
                  </a:ext>
                </a:extLst>
              </p:cNvPr>
              <p:cNvGrpSpPr/>
              <p:nvPr/>
            </p:nvGrpSpPr>
            <p:grpSpPr>
              <a:xfrm>
                <a:off x="105683" y="-14710"/>
                <a:ext cx="15431833" cy="1861586"/>
                <a:chOff x="151679" y="118216"/>
                <a:chExt cx="11905865" cy="1463065"/>
              </a:xfrm>
            </p:grpSpPr>
            <p:sp>
              <p:nvSpPr>
                <p:cNvPr id="35" name="Rounded Rectangle 53">
                  <a:extLst>
                    <a:ext uri="{FF2B5EF4-FFF2-40B4-BE49-F238E27FC236}">
                      <a16:creationId xmlns:a16="http://schemas.microsoft.com/office/drawing/2014/main" id="{D557B978-14D5-4C1E-8A02-705E1D40C6F1}"/>
                    </a:ext>
                  </a:extLst>
                </p:cNvPr>
                <p:cNvSpPr/>
                <p:nvPr/>
              </p:nvSpPr>
              <p:spPr>
                <a:xfrm>
                  <a:off x="776162" y="118217"/>
                  <a:ext cx="11281382" cy="1463064"/>
                </a:xfrm>
                <a:prstGeom prst="roundRect">
                  <a:avLst>
                    <a:gd name="adj" fmla="val 4964"/>
                  </a:avLst>
                </a:prstGeom>
                <a:gradFill flip="none" rotWithShape="1">
                  <a:gsLst>
                    <a:gs pos="0">
                      <a:srgbClr val="FFE5D8">
                        <a:shade val="30000"/>
                        <a:satMod val="115000"/>
                      </a:srgbClr>
                    </a:gs>
                    <a:gs pos="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6" name="Oval 35">
                  <a:extLst>
                    <a:ext uri="{FF2B5EF4-FFF2-40B4-BE49-F238E27FC236}">
                      <a16:creationId xmlns:a16="http://schemas.microsoft.com/office/drawing/2014/main" id="{65734AA6-5F25-4BC5-93A4-6779D51C5540}"/>
                    </a:ext>
                  </a:extLst>
                </p:cNvPr>
                <p:cNvSpPr/>
                <p:nvPr/>
              </p:nvSpPr>
              <p:spPr>
                <a:xfrm>
                  <a:off x="216066" y="118216"/>
                  <a:ext cx="1323530" cy="1454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7" name="Oval 36">
                  <a:extLst>
                    <a:ext uri="{FF2B5EF4-FFF2-40B4-BE49-F238E27FC236}">
                      <a16:creationId xmlns:a16="http://schemas.microsoft.com/office/drawing/2014/main" id="{036A38D7-82CC-41DB-8785-60B4252E402A}"/>
                    </a:ext>
                  </a:extLst>
                </p:cNvPr>
                <p:cNvSpPr/>
                <p:nvPr/>
              </p:nvSpPr>
              <p:spPr>
                <a:xfrm>
                  <a:off x="151679" y="199847"/>
                  <a:ext cx="1287679" cy="12744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38" name="Rectangle 37">
                  <a:extLst>
                    <a:ext uri="{FF2B5EF4-FFF2-40B4-BE49-F238E27FC236}">
                      <a16:creationId xmlns:a16="http://schemas.microsoft.com/office/drawing/2014/main" id="{F218CBB1-1E33-440C-87DB-AFBE5C3B70F8}"/>
                    </a:ext>
                  </a:extLst>
                </p:cNvPr>
                <p:cNvSpPr/>
                <p:nvPr/>
              </p:nvSpPr>
              <p:spPr>
                <a:xfrm>
                  <a:off x="457694" y="407467"/>
                  <a:ext cx="675649" cy="11649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pic>
          <p:nvPicPr>
            <p:cNvPr id="32" name="Picture 31">
              <a:extLst>
                <a:ext uri="{FF2B5EF4-FFF2-40B4-BE49-F238E27FC236}">
                  <a16:creationId xmlns:a16="http://schemas.microsoft.com/office/drawing/2014/main" id="{78DE5B5D-1FFE-43A0-947E-4FD1659AC289}"/>
                </a:ext>
              </a:extLst>
            </p:cNvPr>
            <p:cNvPicPr>
              <a:picLocks noChangeAspect="1"/>
            </p:cNvPicPr>
            <p:nvPr/>
          </p:nvPicPr>
          <p:blipFill>
            <a:blip r:embed="rId4"/>
            <a:stretch>
              <a:fillRect/>
            </a:stretch>
          </p:blipFill>
          <p:spPr>
            <a:xfrm>
              <a:off x="286887" y="4023704"/>
              <a:ext cx="1022875" cy="422279"/>
            </a:xfrm>
            <a:prstGeom prst="rect">
              <a:avLst/>
            </a:prstGeom>
          </p:spPr>
        </p:pic>
      </p:grpSp>
      <p:sp>
        <p:nvSpPr>
          <p:cNvPr id="4" name="Rectangle 3">
            <a:extLst>
              <a:ext uri="{FF2B5EF4-FFF2-40B4-BE49-F238E27FC236}">
                <a16:creationId xmlns:a16="http://schemas.microsoft.com/office/drawing/2014/main" id="{EA58FDE0-D052-45AA-8C09-7A926F294097}"/>
              </a:ext>
            </a:extLst>
          </p:cNvPr>
          <p:cNvSpPr/>
          <p:nvPr/>
        </p:nvSpPr>
        <p:spPr>
          <a:xfrm>
            <a:off x="1617342" y="318805"/>
            <a:ext cx="10574658" cy="830997"/>
          </a:xfrm>
          <a:prstGeom prst="rect">
            <a:avLst/>
          </a:prstGeom>
        </p:spPr>
        <p:txBody>
          <a:bodyPr wrap="square">
            <a:spAutoFit/>
          </a:bodyPr>
          <a:lstStyle/>
          <a:p>
            <a:r>
              <a:rPr lang="vi-VN" sz="2400" b="1">
                <a:latin typeface="+mj-lt"/>
              </a:rPr>
              <a:t>Trong không gian Oxyz, cho các điểm A(1; 2; 3), B(-3; 0; 1). Gọi </a:t>
            </a:r>
            <a:r>
              <a:rPr lang="en-US" sz="2400" b="1">
                <a:solidFill>
                  <a:prstClr val="black"/>
                </a:solidFill>
                <a:latin typeface="Times New Roman" pitchFamily="18" charset="0"/>
                <a:cs typeface="Times New Roman" pitchFamily="18" charset="0"/>
              </a:rPr>
              <a:t>(𝛼</a:t>
            </a:r>
            <a:r>
              <a:rPr lang="vi-VN" sz="2400" b="1">
                <a:solidFill>
                  <a:prstClr val="black"/>
                </a:solidFill>
                <a:cs typeface="Times New Roman" pitchFamily="18" charset="0"/>
              </a:rPr>
              <a:t>)</a:t>
            </a:r>
            <a:r>
              <a:rPr lang="vi-VN" sz="2400" b="1">
                <a:latin typeface="+mj-lt"/>
              </a:rPr>
              <a:t> là mặt phẳng trung trực của đoạn thẳng AB. Hãy chỉ ra một vectơ pháp tuyến của </a:t>
            </a:r>
            <a:r>
              <a:rPr lang="en-US" sz="2400" b="1">
                <a:solidFill>
                  <a:prstClr val="black"/>
                </a:solidFill>
                <a:latin typeface="Times New Roman" pitchFamily="18" charset="0"/>
                <a:cs typeface="Times New Roman" pitchFamily="18" charset="0"/>
              </a:rPr>
              <a:t>(𝛼</a:t>
            </a:r>
            <a:r>
              <a:rPr lang="vi-VN" sz="2400" b="1">
                <a:solidFill>
                  <a:prstClr val="black"/>
                </a:solidFill>
                <a:cs typeface="Times New Roman" pitchFamily="18" charset="0"/>
              </a:rPr>
              <a:t>)</a:t>
            </a:r>
            <a:r>
              <a:rPr lang="vi-VN" sz="2400" b="1">
                <a:latin typeface="+mj-lt"/>
              </a:rPr>
              <a:t>.</a:t>
            </a:r>
            <a:endParaRPr lang="en-US" sz="2400" b="1">
              <a:latin typeface="+mj-lt"/>
            </a:endParaRPr>
          </a:p>
        </p:txBody>
      </p:sp>
      <p:pic>
        <p:nvPicPr>
          <p:cNvPr id="6" name="Picture 5">
            <a:extLst>
              <a:ext uri="{FF2B5EF4-FFF2-40B4-BE49-F238E27FC236}">
                <a16:creationId xmlns:a16="http://schemas.microsoft.com/office/drawing/2014/main" id="{A53E3972-FEBB-459E-985C-C2AFC36EFE74}"/>
              </a:ext>
            </a:extLst>
          </p:cNvPr>
          <p:cNvPicPr>
            <a:picLocks noChangeAspect="1"/>
          </p:cNvPicPr>
          <p:nvPr/>
        </p:nvPicPr>
        <p:blipFill>
          <a:blip r:embed="rId5"/>
          <a:stretch>
            <a:fillRect/>
          </a:stretch>
        </p:blipFill>
        <p:spPr>
          <a:xfrm>
            <a:off x="5255976" y="1715787"/>
            <a:ext cx="1196969" cy="279292"/>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8D7202A-CB4E-4446-A607-3CD45477D7AA}"/>
                  </a:ext>
                </a:extLst>
              </p:cNvPr>
              <p:cNvSpPr/>
              <p:nvPr/>
            </p:nvSpPr>
            <p:spPr>
              <a:xfrm>
                <a:off x="1555528" y="2040608"/>
                <a:ext cx="8597867" cy="508857"/>
              </a:xfrm>
              <a:prstGeom prst="rect">
                <a:avLst/>
              </a:prstGeom>
            </p:spPr>
            <p:txBody>
              <a:bodyPr wrap="none">
                <a:spAutoFit/>
              </a:bodyPr>
              <a:lstStyle/>
              <a:p>
                <a:r>
                  <a:rPr lang="vi-VN" sz="2400"/>
                  <a:t>Ta có  </a:t>
                </a:r>
                <a14:m>
                  <m:oMath xmlns:m="http://schemas.openxmlformats.org/officeDocument/2006/math">
                    <m:acc>
                      <m:accPr>
                        <m:chr m:val="⃗"/>
                        <m:ctrlPr>
                          <a:rPr lang="vi-VN" sz="2400" i="1" smtClean="0">
                            <a:latin typeface="Cambria Math" panose="02040503050406030204" pitchFamily="18" charset="0"/>
                          </a:rPr>
                        </m:ctrlPr>
                      </m:accPr>
                      <m:e>
                        <m:r>
                          <a:rPr lang="vi-VN" sz="2400" b="0" i="1" smtClean="0">
                            <a:latin typeface="Cambria Math" panose="02040503050406030204" pitchFamily="18" charset="0"/>
                          </a:rPr>
                          <m:t>𝐴𝐵</m:t>
                        </m:r>
                      </m:e>
                    </m:acc>
                    <m:r>
                      <a:rPr lang="vi-VN" sz="2400" b="0" i="1" smtClean="0">
                        <a:latin typeface="Cambria Math" panose="02040503050406030204" pitchFamily="18" charset="0"/>
                      </a:rPr>
                      <m:t>=(−2;1;−1)</m:t>
                    </m:r>
                  </m:oMath>
                </a14:m>
                <a:r>
                  <a:rPr lang="vi-VN" sz="2400"/>
                  <a:t> là một vectơ pháp tuyến  của mặt phẳng </a:t>
                </a:r>
                <a:endParaRPr lang="en-US" sz="2400"/>
              </a:p>
            </p:txBody>
          </p:sp>
        </mc:Choice>
        <mc:Fallback xmlns="">
          <p:sp>
            <p:nvSpPr>
              <p:cNvPr id="9" name="Rectangle 8">
                <a:extLst>
                  <a:ext uri="{FF2B5EF4-FFF2-40B4-BE49-F238E27FC236}">
                    <a16:creationId xmlns:a16="http://schemas.microsoft.com/office/drawing/2014/main" id="{98D7202A-CB4E-4446-A607-3CD45477D7AA}"/>
                  </a:ext>
                </a:extLst>
              </p:cNvPr>
              <p:cNvSpPr>
                <a:spLocks noRot="1" noChangeAspect="1" noMove="1" noResize="1" noEditPoints="1" noAdjustHandles="1" noChangeArrowheads="1" noChangeShapeType="1" noTextEdit="1"/>
              </p:cNvSpPr>
              <p:nvPr/>
            </p:nvSpPr>
            <p:spPr>
              <a:xfrm>
                <a:off x="1555528" y="2040608"/>
                <a:ext cx="8597867" cy="508857"/>
              </a:xfrm>
              <a:prstGeom prst="rect">
                <a:avLst/>
              </a:prstGeom>
              <a:blipFill>
                <a:blip r:embed="rId6"/>
                <a:stretch>
                  <a:fillRect l="-1063" b="-2771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12585057-A9F3-45D2-9854-90E78EB55ACD}"/>
              </a:ext>
            </a:extLst>
          </p:cNvPr>
          <p:cNvGrpSpPr/>
          <p:nvPr/>
        </p:nvGrpSpPr>
        <p:grpSpPr>
          <a:xfrm>
            <a:off x="8334" y="2922369"/>
            <a:ext cx="12094882" cy="1280067"/>
            <a:chOff x="-35911" y="2667759"/>
            <a:chExt cx="12094882" cy="1280067"/>
          </a:xfrm>
        </p:grpSpPr>
        <p:sp>
          <p:nvSpPr>
            <p:cNvPr id="40" name="Rounded Rectangle 16">
              <a:extLst>
                <a:ext uri="{FF2B5EF4-FFF2-40B4-BE49-F238E27FC236}">
                  <a16:creationId xmlns:a16="http://schemas.microsoft.com/office/drawing/2014/main" id="{87623B16-9139-4433-9E85-FEAD74F04279}"/>
                </a:ext>
              </a:extLst>
            </p:cNvPr>
            <p:cNvSpPr/>
            <p:nvPr/>
          </p:nvSpPr>
          <p:spPr>
            <a:xfrm>
              <a:off x="929511" y="2667759"/>
              <a:ext cx="11129460" cy="1280067"/>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7DDED87-20CD-4C91-B364-EBCA7FDCCEA8}"/>
                    </a:ext>
                  </a:extLst>
                </p:cNvPr>
                <p:cNvSpPr/>
                <p:nvPr/>
              </p:nvSpPr>
              <p:spPr>
                <a:xfrm>
                  <a:off x="1523286" y="2667759"/>
                  <a:ext cx="10227735" cy="1279389"/>
                </a:xfrm>
                <a:prstGeom prst="rect">
                  <a:avLst/>
                </a:prstGeom>
              </p:spPr>
              <p:txBody>
                <a:bodyPr wrap="square">
                  <a:spAutoFit/>
                </a:bodyPr>
                <a:lstStyle/>
                <a:p>
                  <a:r>
                    <a:rPr lang="vi-VN" sz="2400"/>
                    <a:t>Trong không gian Oxyz, cho hai vectơ </a:t>
                  </a:r>
                  <a14:m>
                    <m:oMath xmlns:m="http://schemas.openxmlformats.org/officeDocument/2006/math">
                      <m:acc>
                        <m:accPr>
                          <m:chr m:val="⃗"/>
                          <m:ctrlPr>
                            <a:rPr lang="vi-VN" sz="2400" i="1" smtClean="0">
                              <a:latin typeface="Cambria Math" panose="02040503050406030204" pitchFamily="18" charset="0"/>
                            </a:rPr>
                          </m:ctrlPr>
                        </m:accPr>
                        <m:e>
                          <m:r>
                            <a:rPr lang="vi-VN" sz="2400" i="1">
                              <a:latin typeface="Cambria Math" panose="02040503050406030204" pitchFamily="18" charset="0"/>
                            </a:rPr>
                            <m:t>𝑢</m:t>
                          </m:r>
                        </m:e>
                      </m:acc>
                    </m:oMath>
                  </a14:m>
                  <a:r>
                    <a:rPr lang="vi-VN" sz="2400"/>
                    <a:t> = (</a:t>
                  </a:r>
                  <a:r>
                    <a:rPr lang="vi-VN" sz="2400" i="1"/>
                    <a:t>a; b; c</a:t>
                  </a:r>
                  <a:r>
                    <a:rPr lang="vi-VN" sz="2400"/>
                    <a:t>) và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𝑣</m:t>
                          </m:r>
                        </m:e>
                      </m:acc>
                    </m:oMath>
                  </a14:m>
                  <a:r>
                    <a:rPr lang="vi-VN" sz="2400"/>
                    <a:t> = (</a:t>
                  </a:r>
                  <a:r>
                    <a:rPr lang="vi-VN" sz="2400" i="1"/>
                    <a:t>a’;b’;c'</a:t>
                  </a:r>
                  <a:r>
                    <a:rPr lang="vi-VN" sz="2400"/>
                    <a:t>).</a:t>
                  </a:r>
                </a:p>
                <a:p>
                  <a:r>
                    <a:rPr lang="vi-VN" sz="2400"/>
                    <a:t>a) Vectơ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𝑛</m:t>
                          </m:r>
                        </m:e>
                      </m:acc>
                    </m:oMath>
                  </a14:m>
                  <a:r>
                    <a:rPr lang="vi-VN" sz="2400"/>
                    <a:t> = (</a:t>
                  </a:r>
                  <a:r>
                    <a:rPr lang="vi-VN" sz="2400" i="1"/>
                    <a:t>bc’ - b'c; ca’ - c'a; ab' - a'b</a:t>
                  </a:r>
                  <a:r>
                    <a:rPr lang="vi-VN" sz="2400"/>
                    <a:t>) có vuông góc với cả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và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𝑣</m:t>
                          </m:r>
                        </m:e>
                      </m:acc>
                    </m:oMath>
                  </a14:m>
                  <a:r>
                    <a:rPr lang="vi-VN" sz="2400"/>
                    <a:t> hay không?</a:t>
                  </a:r>
                </a:p>
                <a:p>
                  <a:r>
                    <a:rPr lang="vi-VN" sz="2400"/>
                    <a:t>b)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𝑛</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0</m:t>
                          </m:r>
                        </m:e>
                      </m:acc>
                    </m:oMath>
                  </a14:m>
                  <a:r>
                    <a:rPr lang="vi-VN" sz="2400"/>
                    <a:t> khi và chỉ khi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và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𝑣</m:t>
                          </m:r>
                        </m:e>
                      </m:acc>
                    </m:oMath>
                  </a14:m>
                  <a:r>
                    <a:rPr lang="vi-VN" sz="2400"/>
                    <a:t> có mối quan hệ gì?</a:t>
                  </a:r>
                  <a:endParaRPr lang="en-US" sz="2400"/>
                </a:p>
              </p:txBody>
            </p:sp>
          </mc:Choice>
          <mc:Fallback xmlns="">
            <p:sp>
              <p:nvSpPr>
                <p:cNvPr id="12" name="Rectangle 11">
                  <a:extLst>
                    <a:ext uri="{FF2B5EF4-FFF2-40B4-BE49-F238E27FC236}">
                      <a16:creationId xmlns:a16="http://schemas.microsoft.com/office/drawing/2014/main" id="{67DDED87-20CD-4C91-B364-EBCA7FDCCEA8}"/>
                    </a:ext>
                  </a:extLst>
                </p:cNvPr>
                <p:cNvSpPr>
                  <a:spLocks noRot="1" noChangeAspect="1" noMove="1" noResize="1" noEditPoints="1" noAdjustHandles="1" noChangeArrowheads="1" noChangeShapeType="1" noTextEdit="1"/>
                </p:cNvSpPr>
                <p:nvPr/>
              </p:nvSpPr>
              <p:spPr>
                <a:xfrm>
                  <a:off x="1523286" y="2667759"/>
                  <a:ext cx="10227735" cy="1279389"/>
                </a:xfrm>
                <a:prstGeom prst="rect">
                  <a:avLst/>
                </a:prstGeom>
                <a:blipFill>
                  <a:blip r:embed="rId7"/>
                  <a:stretch>
                    <a:fillRect l="-894" t="-6667" r="-119" b="-7619"/>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F364AEA-3575-4398-9005-22DBD755007D}"/>
                </a:ext>
              </a:extLst>
            </p:cNvPr>
            <p:cNvPicPr>
              <a:picLocks noChangeAspect="1"/>
            </p:cNvPicPr>
            <p:nvPr/>
          </p:nvPicPr>
          <p:blipFill>
            <a:blip r:embed="rId8"/>
            <a:stretch>
              <a:fillRect/>
            </a:stretch>
          </p:blipFill>
          <p:spPr>
            <a:xfrm>
              <a:off x="-35911" y="2676418"/>
              <a:ext cx="1325762" cy="1270730"/>
            </a:xfrm>
            <a:prstGeom prst="rect">
              <a:avLst/>
            </a:prstGeom>
          </p:spPr>
        </p:pic>
      </p:gr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CF3F901-4C32-436B-95F8-620478E90AE3}"/>
                  </a:ext>
                </a:extLst>
              </p:cNvPr>
              <p:cNvSpPr/>
              <p:nvPr/>
            </p:nvSpPr>
            <p:spPr>
              <a:xfrm>
                <a:off x="1597733" y="5550252"/>
                <a:ext cx="5837070" cy="508857"/>
              </a:xfrm>
              <a:prstGeom prst="rect">
                <a:avLst/>
              </a:prstGeom>
            </p:spPr>
            <p:txBody>
              <a:bodyPr wrap="square">
                <a:spAutoFit/>
              </a:bodyPr>
              <a:lstStyle/>
              <a:p>
                <a:r>
                  <a:rPr lang="vi-VN" sz="2400"/>
                  <a:t>b)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0</m:t>
                        </m:r>
                      </m:e>
                    </m:acc>
                  </m:oMath>
                </a14:m>
                <a:r>
                  <a:rPr lang="vi-VN" sz="2400"/>
                  <a:t> khi và chỉ khi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r>
                      <a:rPr lang="vi-VN" sz="2400" b="0" i="0" smtClean="0">
                        <a:latin typeface="Cambria Math" panose="02040503050406030204" pitchFamily="18" charset="0"/>
                      </a:rPr>
                      <m:t>, </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cùng phương.</a:t>
                </a:r>
              </a:p>
            </p:txBody>
          </p:sp>
        </mc:Choice>
        <mc:Fallback xmlns="">
          <p:sp>
            <p:nvSpPr>
              <p:cNvPr id="44" name="Rectangle 43">
                <a:extLst>
                  <a:ext uri="{FF2B5EF4-FFF2-40B4-BE49-F238E27FC236}">
                    <a16:creationId xmlns:a16="http://schemas.microsoft.com/office/drawing/2014/main" id="{3CF3F901-4C32-436B-95F8-620478E90AE3}"/>
                  </a:ext>
                </a:extLst>
              </p:cNvPr>
              <p:cNvSpPr>
                <a:spLocks noRot="1" noChangeAspect="1" noMove="1" noResize="1" noEditPoints="1" noAdjustHandles="1" noChangeArrowheads="1" noChangeShapeType="1" noTextEdit="1"/>
              </p:cNvSpPr>
              <p:nvPr/>
            </p:nvSpPr>
            <p:spPr>
              <a:xfrm>
                <a:off x="1597733" y="5550252"/>
                <a:ext cx="5837070" cy="508857"/>
              </a:xfrm>
              <a:prstGeom prst="rect">
                <a:avLst/>
              </a:prstGeom>
              <a:blipFill>
                <a:blip r:embed="rId9"/>
                <a:stretch>
                  <a:fillRect l="-1566" b="-26190"/>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BD07E8B7-840C-4486-9533-1E33747A36BF}"/>
              </a:ext>
            </a:extLst>
          </p:cNvPr>
          <p:cNvGrpSpPr/>
          <p:nvPr/>
        </p:nvGrpSpPr>
        <p:grpSpPr>
          <a:xfrm>
            <a:off x="1617342" y="4845458"/>
            <a:ext cx="7021346" cy="475878"/>
            <a:chOff x="1559197" y="3941424"/>
            <a:chExt cx="7021346" cy="475878"/>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D10B53B6-4608-4C17-8F98-4964CA135FBD}"/>
                    </a:ext>
                  </a:extLst>
                </p:cNvPr>
                <p:cNvSpPr/>
                <p:nvPr/>
              </p:nvSpPr>
              <p:spPr>
                <a:xfrm>
                  <a:off x="1559197" y="3941424"/>
                  <a:ext cx="7021346" cy="461665"/>
                </a:xfrm>
                <a:prstGeom prst="rect">
                  <a:avLst/>
                </a:prstGeom>
              </p:spPr>
              <p:txBody>
                <a:bodyPr wrap="none">
                  <a:spAutoFit/>
                </a:bodyPr>
                <a:lstStyle/>
                <a:p>
                  <a:r>
                    <a:rPr lang="vi-VN" sz="2400"/>
                    <a:t>a) Ta có                           nên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𝑛</m:t>
                          </m:r>
                        </m:e>
                      </m:acc>
                    </m:oMath>
                  </a14:m>
                  <a:r>
                    <a:rPr lang="vi-VN" sz="2400"/>
                    <a:t> vuông góc với cả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và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endParaRPr lang="vi-VN" sz="2400"/>
                </a:p>
              </p:txBody>
            </p:sp>
          </mc:Choice>
          <mc:Fallback xmlns="">
            <p:sp>
              <p:nvSpPr>
                <p:cNvPr id="45" name="Rectangle 44">
                  <a:extLst>
                    <a:ext uri="{FF2B5EF4-FFF2-40B4-BE49-F238E27FC236}">
                      <a16:creationId xmlns:a16="http://schemas.microsoft.com/office/drawing/2014/main" id="{D10B53B6-4608-4C17-8F98-4964CA135FBD}"/>
                    </a:ext>
                  </a:extLst>
                </p:cNvPr>
                <p:cNvSpPr>
                  <a:spLocks noRot="1" noChangeAspect="1" noMove="1" noResize="1" noEditPoints="1" noAdjustHandles="1" noChangeArrowheads="1" noChangeShapeType="1" noTextEdit="1"/>
                </p:cNvSpPr>
                <p:nvPr/>
              </p:nvSpPr>
              <p:spPr>
                <a:xfrm>
                  <a:off x="1559197" y="3941424"/>
                  <a:ext cx="7021346" cy="461665"/>
                </a:xfrm>
                <a:prstGeom prst="rect">
                  <a:avLst/>
                </a:prstGeom>
                <a:blipFill>
                  <a:blip r:embed="rId10"/>
                  <a:stretch>
                    <a:fillRect l="-1302" t="-18421" r="-486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6" name="Object 45">
                  <a:extLst>
                    <a:ext uri="{FF2B5EF4-FFF2-40B4-BE49-F238E27FC236}">
                      <a16:creationId xmlns:a16="http://schemas.microsoft.com/office/drawing/2014/main" id="{DB943B6E-5A41-4D24-83D4-FDE8F6CE5850}"/>
                    </a:ext>
                  </a:extLst>
                </p:cNvPr>
                <p:cNvGraphicFramePr>
                  <a:graphicFrameLocks noChangeAspect="1"/>
                </p:cNvGraphicFramePr>
                <p:nvPr>
                  <p:extLst>
                    <p:ext uri="{D42A27DB-BD31-4B8C-83A1-F6EECF244321}">
                      <p14:modId xmlns:p14="http://schemas.microsoft.com/office/powerpoint/2010/main" val="975586022"/>
                    </p:ext>
                  </p:extLst>
                </p:nvPr>
              </p:nvGraphicFramePr>
              <p:xfrm>
                <a:off x="2703689" y="3947402"/>
                <a:ext cx="1928813" cy="469900"/>
              </p:xfrm>
              <a:graphic>
                <a:graphicData uri="http://schemas.openxmlformats.org/presentationml/2006/ole">
                  <mc:AlternateContent>
                    <mc:Choice xmlns:v="urn:schemas-microsoft-com:vml" Requires="v">
                      <p:oleObj spid="_x0000_s1075" name="Equation" r:id="rId11" imgW="990360" imgH="241200" progId="Equation.DSMT4">
                        <p:embed/>
                      </p:oleObj>
                    </mc:Choice>
                    <mc:Fallback>
                      <p:oleObj name="Equation" r:id="rId11" imgW="990360" imgH="241200" progId="Equation.DSMT4">
                        <p:embed/>
                        <p:pic>
                          <p:nvPicPr>
                            <p:cNvPr id="0" name=""/>
                            <p:cNvPicPr/>
                            <p:nvPr/>
                          </p:nvPicPr>
                          <p:blipFill>
                            <a:blip r:embed="rId12"/>
                            <a:stretch>
                              <a:fillRect/>
                            </a:stretch>
                          </p:blipFill>
                          <p:spPr>
                            <a:xfrm>
                              <a:off x="2703689" y="3947402"/>
                              <a:ext cx="1928813" cy="469900"/>
                            </a:xfrm>
                            <a:prstGeom prst="rect">
                              <a:avLst/>
                            </a:prstGeom>
                          </p:spPr>
                        </p:pic>
                      </p:oleObj>
                    </mc:Fallback>
                  </mc:AlternateContent>
                </a:graphicData>
              </a:graphic>
            </p:graphicFrame>
          </mc:Choice>
          <mc:Fallback xmlns="">
            <p:graphicFrame>
              <p:nvGraphicFramePr>
                <p:cNvPr id="46" name="Object 45">
                  <a:extLst>
                    <a:ext uri="{FF2B5EF4-FFF2-40B4-BE49-F238E27FC236}">
                      <a16:creationId xmlns:a16="http://schemas.microsoft.com/office/drawing/2014/main" id="{DB943B6E-5A41-4D24-83D4-FDE8F6CE5850}"/>
                    </a:ext>
                  </a:extLst>
                </p:cNvPr>
                <p:cNvGraphicFramePr>
                  <a:graphicFrameLocks noChangeAspect="1"/>
                </p:cNvGraphicFramePr>
                <p:nvPr>
                  <p:extLst>
                    <p:ext uri="{D42A27DB-BD31-4B8C-83A1-F6EECF244321}">
                      <p14:modId xmlns:p14="http://schemas.microsoft.com/office/powerpoint/2010/main" val="975586022"/>
                    </p:ext>
                  </p:extLst>
                </p:nvPr>
              </p:nvGraphicFramePr>
              <p:xfrm>
                <a:off x="2703689" y="3947402"/>
                <a:ext cx="1928813" cy="469900"/>
              </p:xfrm>
              <a:graphic>
                <a:graphicData uri="http://schemas.openxmlformats.org/presentationml/2006/ole">
                  <mc:AlternateContent>
                    <mc:Choice xmlns:v="urn:schemas-microsoft-com:vml" Requires="v">
                      <p:oleObj spid="_x0000_s1049" name="Equation" r:id="rId13" imgW="990360" imgH="241200" progId="Equation.DSMT4">
                        <p:embed/>
                      </p:oleObj>
                    </mc:Choice>
                    <mc:Fallback>
                      <p:oleObj name="Equation" r:id="rId13" imgW="990360" imgH="241200" progId="Equation.DSMT4">
                        <p:embed/>
                        <p:pic>
                          <p:nvPicPr>
                            <p:cNvPr id="0" name=""/>
                            <p:cNvPicPr/>
                            <p:nvPr/>
                          </p:nvPicPr>
                          <p:blipFill>
                            <a:blip r:embed="rId14"/>
                            <a:stretch>
                              <a:fillRect/>
                            </a:stretch>
                          </p:blipFill>
                          <p:spPr>
                            <a:xfrm>
                              <a:off x="2703689" y="3947402"/>
                              <a:ext cx="1928813" cy="469900"/>
                            </a:xfrm>
                            <a:prstGeom prst="rect">
                              <a:avLst/>
                            </a:prstGeom>
                          </p:spPr>
                        </p:pic>
                      </p:oleObj>
                    </mc:Fallback>
                  </mc:AlternateContent>
                </a:graphicData>
              </a:graphic>
            </p:graphicFrame>
          </mc:Fallback>
        </mc:AlternateContent>
      </p:grpSp>
      <p:pic>
        <p:nvPicPr>
          <p:cNvPr id="49" name="Picture 48">
            <a:extLst>
              <a:ext uri="{FF2B5EF4-FFF2-40B4-BE49-F238E27FC236}">
                <a16:creationId xmlns:a16="http://schemas.microsoft.com/office/drawing/2014/main" id="{6B51BF9E-7AE3-4F8A-85EF-BAB9A36B766B}"/>
              </a:ext>
            </a:extLst>
          </p:cNvPr>
          <p:cNvPicPr>
            <a:picLocks noChangeAspect="1"/>
          </p:cNvPicPr>
          <p:nvPr/>
        </p:nvPicPr>
        <p:blipFill>
          <a:blip r:embed="rId5"/>
          <a:stretch>
            <a:fillRect/>
          </a:stretch>
        </p:blipFill>
        <p:spPr>
          <a:xfrm>
            <a:off x="5275242" y="4462185"/>
            <a:ext cx="1224895" cy="285808"/>
          </a:xfrm>
          <a:prstGeom prst="rect">
            <a:avLst/>
          </a:prstGeom>
        </p:spPr>
      </p:pic>
    </p:spTree>
    <p:extLst>
      <p:ext uri="{BB962C8B-B14F-4D97-AF65-F5344CB8AC3E}">
        <p14:creationId xmlns:p14="http://schemas.microsoft.com/office/powerpoint/2010/main" val="9291760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87824B-5715-4812-B22B-86553718562E}"/>
              </a:ext>
            </a:extLst>
          </p:cNvPr>
          <p:cNvGrpSpPr/>
          <p:nvPr/>
        </p:nvGrpSpPr>
        <p:grpSpPr>
          <a:xfrm>
            <a:off x="8632315" y="111498"/>
            <a:ext cx="3338292" cy="2668476"/>
            <a:chOff x="8795126" y="3991362"/>
            <a:chExt cx="3338292" cy="2668476"/>
          </a:xfrm>
        </p:grpSpPr>
        <p:sp>
          <p:nvSpPr>
            <p:cNvPr id="51" name="Rounded Rectangle 89">
              <a:extLst>
                <a:ext uri="{FF2B5EF4-FFF2-40B4-BE49-F238E27FC236}">
                  <a16:creationId xmlns:a16="http://schemas.microsoft.com/office/drawing/2014/main" id="{D53E5F14-D82C-48CE-9AD5-5BE586AFAFF6}"/>
                </a:ext>
              </a:extLst>
            </p:cNvPr>
            <p:cNvSpPr/>
            <p:nvPr/>
          </p:nvSpPr>
          <p:spPr>
            <a:xfrm>
              <a:off x="8795126" y="3991362"/>
              <a:ext cx="3338292" cy="2668476"/>
            </a:xfrm>
            <a:prstGeom prst="roundRect">
              <a:avLst>
                <a:gd name="adj" fmla="val 2564"/>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48" name="Picture 47">
              <a:extLst>
                <a:ext uri="{FF2B5EF4-FFF2-40B4-BE49-F238E27FC236}">
                  <a16:creationId xmlns:a16="http://schemas.microsoft.com/office/drawing/2014/main" id="{1CF8D3D0-1216-41EC-8EE0-143928F08029}"/>
                </a:ext>
              </a:extLst>
            </p:cNvPr>
            <p:cNvPicPr>
              <a:picLocks noChangeAspect="1"/>
            </p:cNvPicPr>
            <p:nvPr/>
          </p:nvPicPr>
          <p:blipFill>
            <a:blip r:embed="rId4"/>
            <a:stretch>
              <a:fillRect/>
            </a:stretch>
          </p:blipFill>
          <p:spPr>
            <a:xfrm>
              <a:off x="9429760" y="4176404"/>
              <a:ext cx="2322777" cy="2298391"/>
            </a:xfrm>
            <a:prstGeom prst="rect">
              <a:avLst/>
            </a:prstGeom>
          </p:spPr>
        </p:pic>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97A73D3-5C31-43B1-9004-A23BE724E177}"/>
                  </a:ext>
                </a:extLst>
              </p:cNvPr>
              <p:cNvSpPr/>
              <p:nvPr/>
            </p:nvSpPr>
            <p:spPr>
              <a:xfrm>
                <a:off x="1727133" y="3368001"/>
                <a:ext cx="5860963" cy="508857"/>
              </a:xfrm>
              <a:prstGeom prst="rect">
                <a:avLst/>
              </a:prstGeom>
            </p:spPr>
            <p:txBody>
              <a:bodyPr wrap="none">
                <a:spAutoFit/>
              </a:bodyPr>
              <a:lstStyle/>
              <a:p>
                <a:pPr marL="342900" indent="-342900">
                  <a:buFont typeface="Wingdings" panose="05000000000000000000" pitchFamily="2" charset="2"/>
                  <a:buChar char="v"/>
                </a:pPr>
                <a:r>
                  <a:rPr lang="vi-VN" sz="2400">
                    <a:solidFill>
                      <a:schemeClr val="tx1"/>
                    </a:solidFill>
                  </a:rPr>
                  <a:t>[</a:t>
                </a:r>
                <a14:m>
                  <m:oMath xmlns:m="http://schemas.openxmlformats.org/officeDocument/2006/math">
                    <m:acc>
                      <m:accPr>
                        <m:chr m:val="⃗"/>
                        <m:ctrlPr>
                          <a:rPr lang="vi-VN" sz="2400" i="1">
                            <a:solidFill>
                              <a:schemeClr val="tx1"/>
                            </a:solidFill>
                            <a:latin typeface="Cambria Math" panose="02040503050406030204" pitchFamily="18" charset="0"/>
                          </a:rPr>
                        </m:ctrlPr>
                      </m:accPr>
                      <m:e>
                        <m:r>
                          <a:rPr lang="vi-VN" sz="2400" b="0" i="1">
                            <a:solidFill>
                              <a:schemeClr val="tx1"/>
                            </a:solidFill>
                            <a:latin typeface="Cambria Math" panose="02040503050406030204" pitchFamily="18" charset="0"/>
                          </a:rPr>
                          <m:t>𝑢</m:t>
                        </m:r>
                      </m:e>
                    </m:acc>
                  </m:oMath>
                </a14:m>
                <a:r>
                  <a:rPr lang="vi-VN" sz="2400">
                    <a:solidFill>
                      <a:schemeClr val="tx1"/>
                    </a:solidFill>
                  </a:rPr>
                  <a:t>, </a:t>
                </a:r>
                <a14:m>
                  <m:oMath xmlns:m="http://schemas.openxmlformats.org/officeDocument/2006/math">
                    <m:acc>
                      <m:accPr>
                        <m:chr m:val="⃗"/>
                        <m:ctrlPr>
                          <a:rPr lang="vi-VN" sz="2400" i="1">
                            <a:solidFill>
                              <a:schemeClr val="tx1"/>
                            </a:solidFill>
                            <a:latin typeface="Cambria Math" panose="02040503050406030204" pitchFamily="18" charset="0"/>
                          </a:rPr>
                        </m:ctrlPr>
                      </m:accPr>
                      <m:e>
                        <m:r>
                          <a:rPr lang="vi-VN" sz="2400" b="0" i="1">
                            <a:solidFill>
                              <a:schemeClr val="tx1"/>
                            </a:solidFill>
                            <a:latin typeface="Cambria Math" panose="02040503050406030204" pitchFamily="18" charset="0"/>
                          </a:rPr>
                          <m:t>𝑣</m:t>
                        </m:r>
                      </m:e>
                    </m:acc>
                  </m:oMath>
                </a14:m>
                <a:r>
                  <a:rPr lang="vi-VN" sz="2400">
                    <a:solidFill>
                      <a:schemeClr val="tx1"/>
                    </a:solidFill>
                  </a:rPr>
                  <a:t>] </a:t>
                </a:r>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0</m:t>
                        </m:r>
                      </m:e>
                    </m:acc>
                  </m:oMath>
                </a14:m>
                <a:r>
                  <a:rPr lang="vi-VN" sz="2400"/>
                  <a:t> khi và chỉ khi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a:t>
                </a:r>
                <a14:m>
                  <m:oMath xmlns:m="http://schemas.openxmlformats.org/officeDocument/2006/math">
                    <m:r>
                      <a:rPr lang="vi-VN" sz="2400" b="0" i="0" smtClean="0">
                        <a:latin typeface="Cambria Math" panose="02040503050406030204" pitchFamily="18" charset="0"/>
                      </a:rPr>
                      <m:t>   </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cùng phương.</a:t>
                </a:r>
                <a:endParaRPr lang="en-US" sz="2400"/>
              </a:p>
            </p:txBody>
          </p:sp>
        </mc:Choice>
        <mc:Fallback xmlns="">
          <p:sp>
            <p:nvSpPr>
              <p:cNvPr id="7" name="Rectangle 6">
                <a:extLst>
                  <a:ext uri="{FF2B5EF4-FFF2-40B4-BE49-F238E27FC236}">
                    <a16:creationId xmlns:a16="http://schemas.microsoft.com/office/drawing/2014/main" id="{D97A73D3-5C31-43B1-9004-A23BE724E177}"/>
                  </a:ext>
                </a:extLst>
              </p:cNvPr>
              <p:cNvSpPr>
                <a:spLocks noRot="1" noChangeAspect="1" noMove="1" noResize="1" noEditPoints="1" noAdjustHandles="1" noChangeArrowheads="1" noChangeShapeType="1" noTextEdit="1"/>
              </p:cNvSpPr>
              <p:nvPr/>
            </p:nvSpPr>
            <p:spPr>
              <a:xfrm>
                <a:off x="1727133" y="3368001"/>
                <a:ext cx="5860963" cy="508857"/>
              </a:xfrm>
              <a:prstGeom prst="rect">
                <a:avLst/>
              </a:prstGeom>
              <a:blipFill>
                <a:blip r:embed="rId5"/>
                <a:stretch>
                  <a:fillRect l="-1351" r="-416" b="-2619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10D2325-0225-46B8-88E8-761F3E729E1F}"/>
              </a:ext>
            </a:extLst>
          </p:cNvPr>
          <p:cNvGrpSpPr/>
          <p:nvPr/>
        </p:nvGrpSpPr>
        <p:grpSpPr>
          <a:xfrm>
            <a:off x="1727133" y="4020119"/>
            <a:ext cx="9857378" cy="940452"/>
            <a:chOff x="1608273" y="4039251"/>
            <a:chExt cx="9857378" cy="940452"/>
          </a:xfrm>
        </p:grpSpPr>
        <p:sp>
          <p:nvSpPr>
            <p:cNvPr id="30" name="Rectangle 29">
              <a:extLst>
                <a:ext uri="{FF2B5EF4-FFF2-40B4-BE49-F238E27FC236}">
                  <a16:creationId xmlns:a16="http://schemas.microsoft.com/office/drawing/2014/main" id="{8A05C473-2A33-4698-B9F2-3F438FBD10F9}"/>
                </a:ext>
              </a:extLst>
            </p:cNvPr>
            <p:cNvSpPr/>
            <p:nvPr/>
          </p:nvSpPr>
          <p:spPr>
            <a:xfrm>
              <a:off x="1608273" y="4232998"/>
              <a:ext cx="9857378" cy="461665"/>
            </a:xfrm>
            <a:prstGeom prst="rect">
              <a:avLst/>
            </a:prstGeom>
          </p:spPr>
          <p:txBody>
            <a:bodyPr wrap="none">
              <a:spAutoFit/>
            </a:bodyPr>
            <a:lstStyle/>
            <a:p>
              <a:pPr marL="342900" indent="-342900">
                <a:buFont typeface="Wingdings" panose="05000000000000000000" pitchFamily="2" charset="2"/>
                <a:buChar char="v"/>
              </a:pPr>
              <a:r>
                <a:rPr lang="vi-VN" sz="2400">
                  <a:solidFill>
                    <a:schemeClr val="tx1"/>
                  </a:solidFill>
                </a:rPr>
                <a:t>Với bốn số </a:t>
              </a:r>
              <a:r>
                <a:rPr lang="vi-VN" sz="2400" i="1">
                  <a:solidFill>
                    <a:schemeClr val="tx1"/>
                  </a:solidFill>
                </a:rPr>
                <a:t>x, y, x’, y’ </a:t>
              </a:r>
              <a:r>
                <a:rPr lang="vi-VN" sz="2400">
                  <a:solidFill>
                    <a:schemeClr val="tx1"/>
                  </a:solidFill>
                </a:rPr>
                <a:t>ta kí hiệu                               Khi đó tích có hướng của</a:t>
              </a:r>
              <a:endParaRPr lang="en-US" sz="2400"/>
            </a:p>
          </p:txBody>
        </p:sp>
        <p:graphicFrame>
          <p:nvGraphicFramePr>
            <p:cNvPr id="8" name="Object 7">
              <a:extLst>
                <a:ext uri="{FF2B5EF4-FFF2-40B4-BE49-F238E27FC236}">
                  <a16:creationId xmlns:a16="http://schemas.microsoft.com/office/drawing/2014/main" id="{4D03C605-213B-46DE-A5EB-3EC500A36787}"/>
                </a:ext>
              </a:extLst>
            </p:cNvPr>
            <p:cNvGraphicFramePr>
              <a:graphicFrameLocks noChangeAspect="1"/>
            </p:cNvGraphicFramePr>
            <p:nvPr>
              <p:extLst>
                <p:ext uri="{D42A27DB-BD31-4B8C-83A1-F6EECF244321}">
                  <p14:modId xmlns:p14="http://schemas.microsoft.com/office/powerpoint/2010/main" val="3223084533"/>
                </p:ext>
              </p:extLst>
            </p:nvPr>
          </p:nvGraphicFramePr>
          <p:xfrm>
            <a:off x="5915277" y="4039251"/>
            <a:ext cx="2227383" cy="940452"/>
          </p:xfrm>
          <a:graphic>
            <a:graphicData uri="http://schemas.openxmlformats.org/presentationml/2006/ole">
              <mc:AlternateContent xmlns:mc="http://schemas.openxmlformats.org/markup-compatibility/2006">
                <mc:Choice xmlns:v="urn:schemas-microsoft-com:vml" Requires="v">
                  <p:oleObj spid="_x0000_s3135" name="Equation" r:id="rId6" imgW="1143000" imgH="482400" progId="Equation.DSMT4">
                    <p:embed/>
                  </p:oleObj>
                </mc:Choice>
                <mc:Fallback>
                  <p:oleObj name="Equation" r:id="rId6" imgW="1143000" imgH="482400" progId="Equation.DSMT4">
                    <p:embed/>
                    <p:pic>
                      <p:nvPicPr>
                        <p:cNvPr id="0" name=""/>
                        <p:cNvPicPr/>
                        <p:nvPr/>
                      </p:nvPicPr>
                      <p:blipFill>
                        <a:blip r:embed="rId7"/>
                        <a:stretch>
                          <a:fillRect/>
                        </a:stretch>
                      </p:blipFill>
                      <p:spPr>
                        <a:xfrm>
                          <a:off x="5915277" y="4039251"/>
                          <a:ext cx="2227383" cy="940452"/>
                        </a:xfrm>
                        <a:prstGeom prst="rect">
                          <a:avLst/>
                        </a:prstGeom>
                      </p:spPr>
                    </p:pic>
                  </p:oleObj>
                </mc:Fallback>
              </mc:AlternateContent>
            </a:graphicData>
          </a:graphic>
        </p:graphicFrame>
      </p:grpSp>
      <p:grpSp>
        <p:nvGrpSpPr>
          <p:cNvPr id="16" name="Group 15">
            <a:extLst>
              <a:ext uri="{FF2B5EF4-FFF2-40B4-BE49-F238E27FC236}">
                <a16:creationId xmlns:a16="http://schemas.microsoft.com/office/drawing/2014/main" id="{99AB8DD5-07E7-413D-A699-FDEE90E5F019}"/>
              </a:ext>
            </a:extLst>
          </p:cNvPr>
          <p:cNvGrpSpPr/>
          <p:nvPr/>
        </p:nvGrpSpPr>
        <p:grpSpPr>
          <a:xfrm>
            <a:off x="2704725" y="5185267"/>
            <a:ext cx="7902194" cy="989948"/>
            <a:chOff x="1963244" y="5098338"/>
            <a:chExt cx="7902194" cy="989948"/>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019CBE4-22D7-43BF-8B45-F7F5D955D741}"/>
                    </a:ext>
                  </a:extLst>
                </p:cNvPr>
                <p:cNvSpPr/>
                <p:nvPr/>
              </p:nvSpPr>
              <p:spPr>
                <a:xfrm>
                  <a:off x="1963244" y="5389307"/>
                  <a:ext cx="4037516" cy="461665"/>
                </a:xfrm>
                <a:prstGeom prst="rect">
                  <a:avLst/>
                </a:prstGeom>
              </p:spPr>
              <p:txBody>
                <a:bodyPr wrap="none">
                  <a:spAutoFit/>
                </a:bodyPr>
                <a:lstStyle/>
                <a:p>
                  <a14:m>
                    <m:oMath xmlns:m="http://schemas.openxmlformats.org/officeDocument/2006/math">
                      <m:acc>
                        <m:accPr>
                          <m:chr m:val="⃗"/>
                          <m:ctrlPr>
                            <a:rPr lang="vi-VN" sz="2400" i="1">
                              <a:latin typeface="Cambria Math" panose="02040503050406030204" pitchFamily="18" charset="0"/>
                            </a:rPr>
                          </m:ctrlPr>
                        </m:accPr>
                        <m:e>
                          <m:r>
                            <a:rPr lang="vi-VN" sz="2400" b="0" i="1">
                              <a:latin typeface="Cambria Math" panose="02040503050406030204" pitchFamily="18" charset="0"/>
                            </a:rPr>
                            <m:t>𝑢</m:t>
                          </m:r>
                        </m:e>
                      </m:acc>
                    </m:oMath>
                  </a14:m>
                  <a:r>
                    <a:rPr lang="vi-VN" sz="2400"/>
                    <a:t> = (</a:t>
                  </a:r>
                  <a:r>
                    <a:rPr lang="vi-VN" sz="2400" i="1"/>
                    <a:t>a;b;c</a:t>
                  </a:r>
                  <a:r>
                    <a:rPr lang="vi-VN" sz="2400"/>
                    <a:t>) và </a:t>
                  </a:r>
                  <a14:m>
                    <m:oMath xmlns:m="http://schemas.openxmlformats.org/officeDocument/2006/math">
                      <m:acc>
                        <m:accPr>
                          <m:chr m:val="⃗"/>
                          <m:ctrlPr>
                            <a:rPr lang="vi-VN" sz="2400" i="1">
                              <a:latin typeface="Cambria Math" panose="02040503050406030204" pitchFamily="18" charset="0"/>
                            </a:rPr>
                          </m:ctrlPr>
                        </m:accPr>
                        <m:e>
                          <m:r>
                            <a:rPr lang="vi-VN" sz="2400" b="0" i="1">
                              <a:latin typeface="Cambria Math" panose="02040503050406030204" pitchFamily="18" charset="0"/>
                            </a:rPr>
                            <m:t>𝑣</m:t>
                          </m:r>
                        </m:e>
                      </m:acc>
                    </m:oMath>
                  </a14:m>
                  <a:r>
                    <a:rPr lang="vi-VN" sz="2400"/>
                    <a:t> = (</a:t>
                  </a:r>
                  <a:r>
                    <a:rPr lang="vi-VN" sz="2400" i="1"/>
                    <a:t>a';b';c’</a:t>
                  </a:r>
                  <a:r>
                    <a:rPr lang="vi-VN" sz="2400"/>
                    <a:t>) là: </a:t>
                  </a:r>
                  <a:endParaRPr lang="en-US" sz="2400"/>
                </a:p>
              </p:txBody>
            </p:sp>
          </mc:Choice>
          <mc:Fallback xmlns="">
            <p:sp>
              <p:nvSpPr>
                <p:cNvPr id="11" name="Rectangle 10">
                  <a:extLst>
                    <a:ext uri="{FF2B5EF4-FFF2-40B4-BE49-F238E27FC236}">
                      <a16:creationId xmlns:a16="http://schemas.microsoft.com/office/drawing/2014/main" id="{2019CBE4-22D7-43BF-8B45-F7F5D955D741}"/>
                    </a:ext>
                  </a:extLst>
                </p:cNvPr>
                <p:cNvSpPr>
                  <a:spLocks noRot="1" noChangeAspect="1" noMove="1" noResize="1" noEditPoints="1" noAdjustHandles="1" noChangeArrowheads="1" noChangeShapeType="1" noTextEdit="1"/>
                </p:cNvSpPr>
                <p:nvPr/>
              </p:nvSpPr>
              <p:spPr>
                <a:xfrm>
                  <a:off x="1963244" y="5389307"/>
                  <a:ext cx="4037516" cy="461665"/>
                </a:xfrm>
                <a:prstGeom prst="rect">
                  <a:avLst/>
                </a:prstGeom>
                <a:blipFill>
                  <a:blip r:embed="rId8"/>
                  <a:stretch>
                    <a:fillRect t="-18421" r="-166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Object 14">
                  <a:extLst>
                    <a:ext uri="{FF2B5EF4-FFF2-40B4-BE49-F238E27FC236}">
                      <a16:creationId xmlns:a16="http://schemas.microsoft.com/office/drawing/2014/main" id="{027E6858-E7E5-4EE6-A6FD-500A09FF847D}"/>
                    </a:ext>
                  </a:extLst>
                </p:cNvPr>
                <p:cNvGraphicFramePr>
                  <a:graphicFrameLocks noChangeAspect="1"/>
                </p:cNvGraphicFramePr>
                <p:nvPr>
                  <p:extLst>
                    <p:ext uri="{D42A27DB-BD31-4B8C-83A1-F6EECF244321}">
                      <p14:modId xmlns:p14="http://schemas.microsoft.com/office/powerpoint/2010/main" val="2599249723"/>
                    </p:ext>
                  </p:extLst>
                </p:nvPr>
              </p:nvGraphicFramePr>
              <p:xfrm>
                <a:off x="5856148" y="5098338"/>
                <a:ext cx="4009290" cy="989948"/>
              </p:xfrm>
              <a:graphic>
                <a:graphicData uri="http://schemas.openxmlformats.org/presentationml/2006/ole">
                  <mc:AlternateContent>
                    <mc:Choice xmlns:v="urn:schemas-microsoft-com:vml" Requires="v">
                      <p:oleObj spid="_x0000_s3136" name="Equation" r:id="rId9" imgW="2057400" imgH="507960" progId="Equation.DSMT4">
                        <p:embed/>
                      </p:oleObj>
                    </mc:Choice>
                    <mc:Fallback>
                      <p:oleObj name="Equation" r:id="rId9" imgW="2057400" imgH="507960" progId="Equation.DSMT4">
                        <p:embed/>
                        <p:pic>
                          <p:nvPicPr>
                            <p:cNvPr id="0" name=""/>
                            <p:cNvPicPr/>
                            <p:nvPr/>
                          </p:nvPicPr>
                          <p:blipFill>
                            <a:blip r:embed="rId10"/>
                            <a:stretch>
                              <a:fillRect/>
                            </a:stretch>
                          </p:blipFill>
                          <p:spPr>
                            <a:xfrm>
                              <a:off x="5856148" y="5098338"/>
                              <a:ext cx="4009290" cy="989948"/>
                            </a:xfrm>
                            <a:prstGeom prst="rect">
                              <a:avLst/>
                            </a:prstGeom>
                          </p:spPr>
                        </p:pic>
                      </p:oleObj>
                    </mc:Fallback>
                  </mc:AlternateContent>
                </a:graphicData>
              </a:graphic>
            </p:graphicFrame>
          </mc:Choice>
          <mc:Fallback xmlns="">
            <p:graphicFrame>
              <p:nvGraphicFramePr>
                <p:cNvPr id="15" name="Object 14">
                  <a:extLst>
                    <a:ext uri="{FF2B5EF4-FFF2-40B4-BE49-F238E27FC236}">
                      <a16:creationId xmlns:a16="http://schemas.microsoft.com/office/drawing/2014/main" id="{027E6858-E7E5-4EE6-A6FD-500A09FF847D}"/>
                    </a:ext>
                  </a:extLst>
                </p:cNvPr>
                <p:cNvGraphicFramePr>
                  <a:graphicFrameLocks noChangeAspect="1"/>
                </p:cNvGraphicFramePr>
                <p:nvPr>
                  <p:extLst>
                    <p:ext uri="{D42A27DB-BD31-4B8C-83A1-F6EECF244321}">
                      <p14:modId xmlns:p14="http://schemas.microsoft.com/office/powerpoint/2010/main" val="2599249723"/>
                    </p:ext>
                  </p:extLst>
                </p:nvPr>
              </p:nvGraphicFramePr>
              <p:xfrm>
                <a:off x="5856148" y="5098338"/>
                <a:ext cx="4009290" cy="989948"/>
              </p:xfrm>
              <a:graphic>
                <a:graphicData uri="http://schemas.openxmlformats.org/presentationml/2006/ole">
                  <mc:AlternateContent>
                    <mc:Choice xmlns:v="urn:schemas-microsoft-com:vml" Requires="v">
                      <p:oleObj spid="_x0000_s3082" name="Equation" r:id="rId11" imgW="2057400" imgH="507960" progId="Equation.DSMT4">
                        <p:embed/>
                      </p:oleObj>
                    </mc:Choice>
                    <mc:Fallback>
                      <p:oleObj name="Equation" r:id="rId11" imgW="2057400" imgH="507960" progId="Equation.DSMT4">
                        <p:embed/>
                        <p:pic>
                          <p:nvPicPr>
                            <p:cNvPr id="0" name=""/>
                            <p:cNvPicPr/>
                            <p:nvPr/>
                          </p:nvPicPr>
                          <p:blipFill>
                            <a:blip r:embed="rId12"/>
                            <a:stretch>
                              <a:fillRect/>
                            </a:stretch>
                          </p:blipFill>
                          <p:spPr>
                            <a:xfrm>
                              <a:off x="5856148" y="5098338"/>
                              <a:ext cx="4009290" cy="989948"/>
                            </a:xfrm>
                            <a:prstGeom prst="rect">
                              <a:avLst/>
                            </a:prstGeom>
                          </p:spPr>
                        </p:pic>
                      </p:oleObj>
                    </mc:Fallback>
                  </mc:AlternateContent>
                </a:graphicData>
              </a:graphic>
            </p:graphicFrame>
          </mc:Fallback>
        </mc:AlternateContent>
      </p:grpSp>
      <p:pic>
        <p:nvPicPr>
          <p:cNvPr id="17" name="Picture 16">
            <a:extLst>
              <a:ext uri="{FF2B5EF4-FFF2-40B4-BE49-F238E27FC236}">
                <a16:creationId xmlns:a16="http://schemas.microsoft.com/office/drawing/2014/main" id="{8024F6F6-7AED-4715-BE30-1E5D03739123}"/>
              </a:ext>
            </a:extLst>
          </p:cNvPr>
          <p:cNvPicPr>
            <a:picLocks noChangeAspect="1"/>
          </p:cNvPicPr>
          <p:nvPr/>
        </p:nvPicPr>
        <p:blipFill>
          <a:blip r:embed="rId13"/>
          <a:stretch>
            <a:fillRect/>
          </a:stretch>
        </p:blipFill>
        <p:spPr>
          <a:xfrm>
            <a:off x="0" y="3079066"/>
            <a:ext cx="1811960" cy="854210"/>
          </a:xfrm>
          <a:prstGeom prst="rect">
            <a:avLst/>
          </a:prstGeom>
        </p:spPr>
      </p:pic>
      <p:grpSp>
        <p:nvGrpSpPr>
          <p:cNvPr id="19" name="Group 18">
            <a:extLst>
              <a:ext uri="{FF2B5EF4-FFF2-40B4-BE49-F238E27FC236}">
                <a16:creationId xmlns:a16="http://schemas.microsoft.com/office/drawing/2014/main" id="{DDC2C1B5-E3F3-43DC-B518-3BD6E97DAFBF}"/>
              </a:ext>
            </a:extLst>
          </p:cNvPr>
          <p:cNvGrpSpPr/>
          <p:nvPr/>
        </p:nvGrpSpPr>
        <p:grpSpPr>
          <a:xfrm>
            <a:off x="693252" y="111498"/>
            <a:ext cx="7603068" cy="2693977"/>
            <a:chOff x="693252" y="111498"/>
            <a:chExt cx="7603068" cy="2693977"/>
          </a:xfrm>
        </p:grpSpPr>
        <p:sp>
          <p:nvSpPr>
            <p:cNvPr id="26" name="Rounded Rectangle 16">
              <a:extLst>
                <a:ext uri="{FF2B5EF4-FFF2-40B4-BE49-F238E27FC236}">
                  <a16:creationId xmlns:a16="http://schemas.microsoft.com/office/drawing/2014/main" id="{86CE4595-ADE7-4A49-A5B7-C66DBACCB166}"/>
                </a:ext>
              </a:extLst>
            </p:cNvPr>
            <p:cNvSpPr/>
            <p:nvPr/>
          </p:nvSpPr>
          <p:spPr>
            <a:xfrm>
              <a:off x="693252" y="136999"/>
              <a:ext cx="7603068" cy="266847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B95F935-60C2-4F81-A64A-5B565118678F}"/>
                    </a:ext>
                  </a:extLst>
                </p:cNvPr>
                <p:cNvSpPr/>
                <p:nvPr/>
              </p:nvSpPr>
              <p:spPr>
                <a:xfrm>
                  <a:off x="1128779" y="411429"/>
                  <a:ext cx="6732014" cy="1938992"/>
                </a:xfrm>
                <a:prstGeom prst="rect">
                  <a:avLst/>
                </a:prstGeom>
              </p:spPr>
              <p:txBody>
                <a:bodyPr wrap="square">
                  <a:spAutoFit/>
                </a:bodyPr>
                <a:lstStyle/>
                <a:p>
                  <a:pPr marL="342900" indent="-342900">
                    <a:buFont typeface="Wingdings" panose="05000000000000000000" pitchFamily="2" charset="2"/>
                    <a:buChar char="v"/>
                  </a:pPr>
                  <a:r>
                    <a:rPr lang="vi-VN" sz="2400" b="1"/>
                    <a:t>Trong không gian Oxyz, cho hai vectơ</a:t>
                  </a:r>
                </a:p>
                <a:p>
                  <a:r>
                    <a:rPr lang="vi-VN" sz="2400" b="1"/>
                    <a:t>       </a:t>
                  </a:r>
                  <a14:m>
                    <m:oMath xmlns:m="http://schemas.openxmlformats.org/officeDocument/2006/math">
                      <m:acc>
                        <m:accPr>
                          <m:chr m:val="⃗"/>
                          <m:ctrlPr>
                            <a:rPr lang="vi-VN" sz="2400" b="1" i="1">
                              <a:latin typeface="Cambria Math" panose="02040503050406030204" pitchFamily="18" charset="0"/>
                            </a:rPr>
                          </m:ctrlPr>
                        </m:accPr>
                        <m:e>
                          <m:r>
                            <a:rPr lang="vi-VN" sz="2400" b="1" i="1">
                              <a:latin typeface="Cambria Math" panose="02040503050406030204" pitchFamily="18" charset="0"/>
                            </a:rPr>
                            <m:t>𝒖</m:t>
                          </m:r>
                        </m:e>
                      </m:acc>
                    </m:oMath>
                  </a14:m>
                  <a:r>
                    <a:rPr lang="vi-VN" sz="2400" b="1"/>
                    <a:t> = (</a:t>
                  </a:r>
                  <a:r>
                    <a:rPr lang="vi-VN" sz="2400" b="1" i="1"/>
                    <a:t>a;b;c</a:t>
                  </a:r>
                  <a:r>
                    <a:rPr lang="vi-VN" sz="2400" b="1"/>
                    <a:t>) và </a:t>
                  </a:r>
                  <a14:m>
                    <m:oMath xmlns:m="http://schemas.openxmlformats.org/officeDocument/2006/math">
                      <m:acc>
                        <m:accPr>
                          <m:chr m:val="⃗"/>
                          <m:ctrlPr>
                            <a:rPr lang="vi-VN" sz="2400" b="1" i="1">
                              <a:latin typeface="Cambria Math" panose="02040503050406030204" pitchFamily="18" charset="0"/>
                            </a:rPr>
                          </m:ctrlPr>
                        </m:accPr>
                        <m:e>
                          <m:r>
                            <a:rPr lang="vi-VN" sz="2400" b="1" i="1" smtClean="0">
                              <a:latin typeface="Cambria Math" panose="02040503050406030204" pitchFamily="18" charset="0"/>
                            </a:rPr>
                            <m:t>𝒗</m:t>
                          </m:r>
                        </m:e>
                      </m:acc>
                    </m:oMath>
                  </a14:m>
                  <a:r>
                    <a:rPr lang="vi-VN" sz="2400" b="1"/>
                    <a:t> = (</a:t>
                  </a:r>
                  <a:r>
                    <a:rPr lang="vi-VN" sz="2400" b="1" i="1"/>
                    <a:t>a';b';c’</a:t>
                  </a:r>
                  <a:r>
                    <a:rPr lang="vi-VN" sz="2400" b="1"/>
                    <a:t>). </a:t>
                  </a:r>
                </a:p>
                <a:p>
                  <a:r>
                    <a:rPr lang="vi-VN" sz="2400" b="1"/>
                    <a:t>     Khi đó vectơ </a:t>
                  </a:r>
                  <a14:m>
                    <m:oMath xmlns:m="http://schemas.openxmlformats.org/officeDocument/2006/math">
                      <m:acc>
                        <m:accPr>
                          <m:chr m:val="⃗"/>
                          <m:ctrlPr>
                            <a:rPr lang="vi-VN" sz="2400" b="1" i="1" smtClean="0">
                              <a:solidFill>
                                <a:srgbClr val="FF0000"/>
                              </a:solidFill>
                              <a:latin typeface="Cambria Math" panose="02040503050406030204" pitchFamily="18" charset="0"/>
                            </a:rPr>
                          </m:ctrlPr>
                        </m:accPr>
                        <m:e>
                          <m:r>
                            <a:rPr lang="vi-VN" sz="2400" b="1" i="1" smtClean="0">
                              <a:solidFill>
                                <a:srgbClr val="FF0000"/>
                              </a:solidFill>
                              <a:latin typeface="Cambria Math" panose="02040503050406030204" pitchFamily="18" charset="0"/>
                            </a:rPr>
                            <m:t>𝒏</m:t>
                          </m:r>
                        </m:e>
                      </m:acc>
                    </m:oMath>
                  </a14:m>
                  <a:r>
                    <a:rPr lang="vi-VN" sz="2400" b="1">
                      <a:solidFill>
                        <a:srgbClr val="FF0000"/>
                      </a:solidFill>
                    </a:rPr>
                    <a:t> = (</a:t>
                  </a:r>
                  <a:r>
                    <a:rPr lang="vi-VN" sz="2400" b="1" i="1">
                      <a:solidFill>
                        <a:srgbClr val="FF0000"/>
                      </a:solidFill>
                    </a:rPr>
                    <a:t>bc’- b’c; ca’- c’a; ab’- a’b</a:t>
                  </a:r>
                  <a:r>
                    <a:rPr lang="vi-VN" sz="2400" b="1">
                      <a:solidFill>
                        <a:srgbClr val="FF0000"/>
                      </a:solidFill>
                    </a:rPr>
                    <a:t>) </a:t>
                  </a:r>
                  <a:endParaRPr lang="vi-VN" sz="2400" b="1"/>
                </a:p>
                <a:p>
                  <a:r>
                    <a:rPr lang="vi-VN" sz="2400" b="1"/>
                    <a:t>     vuông góc với cả hai vectơ </a:t>
                  </a:r>
                  <a14:m>
                    <m:oMath xmlns:m="http://schemas.openxmlformats.org/officeDocument/2006/math">
                      <m:acc>
                        <m:accPr>
                          <m:chr m:val="⃗"/>
                          <m:ctrlPr>
                            <a:rPr lang="vi-VN" sz="2400" b="1" i="1">
                              <a:latin typeface="Cambria Math" panose="02040503050406030204" pitchFamily="18" charset="0"/>
                            </a:rPr>
                          </m:ctrlPr>
                        </m:accPr>
                        <m:e>
                          <m:r>
                            <a:rPr lang="vi-VN" sz="2400" b="1" i="1">
                              <a:latin typeface="Cambria Math" panose="02040503050406030204" pitchFamily="18" charset="0"/>
                            </a:rPr>
                            <m:t>𝒖</m:t>
                          </m:r>
                        </m:e>
                      </m:acc>
                    </m:oMath>
                  </a14:m>
                  <a:r>
                    <a:rPr lang="vi-VN" sz="2400" b="1"/>
                    <a:t> và </a:t>
                  </a:r>
                  <a14:m>
                    <m:oMath xmlns:m="http://schemas.openxmlformats.org/officeDocument/2006/math">
                      <m:acc>
                        <m:accPr>
                          <m:chr m:val="⃗"/>
                          <m:ctrlPr>
                            <a:rPr lang="vi-VN" sz="2400" b="1" i="1">
                              <a:latin typeface="Cambria Math" panose="02040503050406030204" pitchFamily="18" charset="0"/>
                            </a:rPr>
                          </m:ctrlPr>
                        </m:accPr>
                        <m:e>
                          <m:r>
                            <a:rPr lang="vi-VN" sz="2400" b="1" i="1">
                              <a:latin typeface="Cambria Math" panose="02040503050406030204" pitchFamily="18" charset="0"/>
                            </a:rPr>
                            <m:t>𝒗</m:t>
                          </m:r>
                        </m:e>
                      </m:acc>
                    </m:oMath>
                  </a14:m>
                  <a:r>
                    <a:rPr lang="vi-VN" sz="2400" b="1"/>
                    <a:t>, được gọi là</a:t>
                  </a:r>
                </a:p>
                <a:p>
                  <a:r>
                    <a:rPr lang="vi-VN" sz="2400" b="1"/>
                    <a:t>     tích có hướng của </a:t>
                  </a:r>
                  <a14:m>
                    <m:oMath xmlns:m="http://schemas.openxmlformats.org/officeDocument/2006/math">
                      <m:acc>
                        <m:accPr>
                          <m:chr m:val="⃗"/>
                          <m:ctrlPr>
                            <a:rPr lang="vi-VN" sz="2400" b="1" i="1">
                              <a:latin typeface="Cambria Math" panose="02040503050406030204" pitchFamily="18" charset="0"/>
                            </a:rPr>
                          </m:ctrlPr>
                        </m:accPr>
                        <m:e>
                          <m:r>
                            <a:rPr lang="vi-VN" sz="2400" b="1" i="1">
                              <a:latin typeface="Cambria Math" panose="02040503050406030204" pitchFamily="18" charset="0"/>
                            </a:rPr>
                            <m:t>𝒖</m:t>
                          </m:r>
                        </m:e>
                      </m:acc>
                    </m:oMath>
                  </a14:m>
                  <a:r>
                    <a:rPr lang="vi-VN" sz="2400" b="1"/>
                    <a:t> và </a:t>
                  </a:r>
                  <a14:m>
                    <m:oMath xmlns:m="http://schemas.openxmlformats.org/officeDocument/2006/math">
                      <m:acc>
                        <m:accPr>
                          <m:chr m:val="⃗"/>
                          <m:ctrlPr>
                            <a:rPr lang="vi-VN" sz="2400" b="1" i="1">
                              <a:latin typeface="Cambria Math" panose="02040503050406030204" pitchFamily="18" charset="0"/>
                            </a:rPr>
                          </m:ctrlPr>
                        </m:accPr>
                        <m:e>
                          <m:r>
                            <a:rPr lang="vi-VN" sz="2400" b="1" i="1">
                              <a:latin typeface="Cambria Math" panose="02040503050406030204" pitchFamily="18" charset="0"/>
                            </a:rPr>
                            <m:t>𝒗</m:t>
                          </m:r>
                        </m:e>
                      </m:acc>
                    </m:oMath>
                  </a14:m>
                  <a:r>
                    <a:rPr lang="vi-VN" sz="2400" b="1"/>
                    <a:t>, kí hiệu là </a:t>
                  </a:r>
                  <a:r>
                    <a:rPr lang="vi-VN" sz="2400" b="1">
                      <a:solidFill>
                        <a:srgbClr val="FF0000"/>
                      </a:solidFill>
                    </a:rPr>
                    <a:t>[</a:t>
                  </a:r>
                  <a14:m>
                    <m:oMath xmlns:m="http://schemas.openxmlformats.org/officeDocument/2006/math">
                      <m:acc>
                        <m:accPr>
                          <m:chr m:val="⃗"/>
                          <m:ctrlPr>
                            <a:rPr lang="vi-VN" sz="2400" b="1" i="1">
                              <a:solidFill>
                                <a:srgbClr val="FF0000"/>
                              </a:solidFill>
                              <a:latin typeface="Cambria Math" panose="02040503050406030204" pitchFamily="18" charset="0"/>
                            </a:rPr>
                          </m:ctrlPr>
                        </m:accPr>
                        <m:e>
                          <m:r>
                            <a:rPr lang="vi-VN" sz="2400" b="1" i="1">
                              <a:solidFill>
                                <a:srgbClr val="FF0000"/>
                              </a:solidFill>
                              <a:latin typeface="Cambria Math" panose="02040503050406030204" pitchFamily="18" charset="0"/>
                            </a:rPr>
                            <m:t>𝒖</m:t>
                          </m:r>
                        </m:e>
                      </m:acc>
                    </m:oMath>
                  </a14:m>
                  <a:r>
                    <a:rPr lang="vi-VN" sz="2400" b="1">
                      <a:solidFill>
                        <a:srgbClr val="FF0000"/>
                      </a:solidFill>
                    </a:rPr>
                    <a:t>, </a:t>
                  </a:r>
                  <a14:m>
                    <m:oMath xmlns:m="http://schemas.openxmlformats.org/officeDocument/2006/math">
                      <m:acc>
                        <m:accPr>
                          <m:chr m:val="⃗"/>
                          <m:ctrlPr>
                            <a:rPr lang="vi-VN" sz="2400" b="1" i="1">
                              <a:solidFill>
                                <a:srgbClr val="FF0000"/>
                              </a:solidFill>
                              <a:latin typeface="Cambria Math" panose="02040503050406030204" pitchFamily="18" charset="0"/>
                            </a:rPr>
                          </m:ctrlPr>
                        </m:accPr>
                        <m:e>
                          <m:r>
                            <a:rPr lang="vi-VN" sz="2400" b="1" i="1">
                              <a:solidFill>
                                <a:srgbClr val="FF0000"/>
                              </a:solidFill>
                              <a:latin typeface="Cambria Math" panose="02040503050406030204" pitchFamily="18" charset="0"/>
                            </a:rPr>
                            <m:t>𝒗</m:t>
                          </m:r>
                        </m:e>
                      </m:acc>
                    </m:oMath>
                  </a14:m>
                  <a:r>
                    <a:rPr lang="vi-VN" sz="2400" b="1">
                      <a:solidFill>
                        <a:srgbClr val="FF0000"/>
                      </a:solidFill>
                    </a:rPr>
                    <a:t>].</a:t>
                  </a:r>
                  <a:endParaRPr lang="en-US" sz="2400" b="1"/>
                </a:p>
              </p:txBody>
            </p:sp>
          </mc:Choice>
          <mc:Fallback xmlns="">
            <p:sp>
              <p:nvSpPr>
                <p:cNvPr id="3" name="Rectangle 2">
                  <a:extLst>
                    <a:ext uri="{FF2B5EF4-FFF2-40B4-BE49-F238E27FC236}">
                      <a16:creationId xmlns:a16="http://schemas.microsoft.com/office/drawing/2014/main" id="{AB95F935-60C2-4F81-A64A-5B565118678F}"/>
                    </a:ext>
                  </a:extLst>
                </p:cNvPr>
                <p:cNvSpPr>
                  <a:spLocks noRot="1" noChangeAspect="1" noMove="1" noResize="1" noEditPoints="1" noAdjustHandles="1" noChangeArrowheads="1" noChangeShapeType="1" noTextEdit="1"/>
                </p:cNvSpPr>
                <p:nvPr/>
              </p:nvSpPr>
              <p:spPr>
                <a:xfrm>
                  <a:off x="1128779" y="411429"/>
                  <a:ext cx="6732014" cy="1938992"/>
                </a:xfrm>
                <a:prstGeom prst="rect">
                  <a:avLst/>
                </a:prstGeom>
                <a:blipFill>
                  <a:blip r:embed="rId14"/>
                  <a:stretch>
                    <a:fillRect l="-1176" t="-2508" b="-5956"/>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557C994C-5460-411D-95E8-A5D45C82AA52}"/>
                </a:ext>
              </a:extLst>
            </p:cNvPr>
            <p:cNvPicPr>
              <a:picLocks noChangeAspect="1"/>
            </p:cNvPicPr>
            <p:nvPr/>
          </p:nvPicPr>
          <p:blipFill>
            <a:blip r:embed="rId15"/>
            <a:stretch>
              <a:fillRect/>
            </a:stretch>
          </p:blipFill>
          <p:spPr>
            <a:xfrm>
              <a:off x="693252" y="111498"/>
              <a:ext cx="7603068" cy="2693976"/>
            </a:xfrm>
            <a:prstGeom prst="rect">
              <a:avLst/>
            </a:prstGeom>
          </p:spPr>
        </p:pic>
      </p:grpSp>
    </p:spTree>
    <p:extLst>
      <p:ext uri="{BB962C8B-B14F-4D97-AF65-F5344CB8AC3E}">
        <p14:creationId xmlns:p14="http://schemas.microsoft.com/office/powerpoint/2010/main" val="42223206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1A39FC6-3C4E-4248-BE14-89F05CA55295}"/>
              </a:ext>
            </a:extLst>
          </p:cNvPr>
          <p:cNvGrpSpPr/>
          <p:nvPr/>
        </p:nvGrpSpPr>
        <p:grpSpPr>
          <a:xfrm>
            <a:off x="914399" y="3076644"/>
            <a:ext cx="11074401" cy="992053"/>
            <a:chOff x="609599" y="865636"/>
            <a:chExt cx="8305801" cy="744040"/>
          </a:xfrm>
        </p:grpSpPr>
        <p:sp>
          <p:nvSpPr>
            <p:cNvPr id="21" name="Rounded Rectangle 28">
              <a:extLst>
                <a:ext uri="{FF2B5EF4-FFF2-40B4-BE49-F238E27FC236}">
                  <a16:creationId xmlns:a16="http://schemas.microsoft.com/office/drawing/2014/main" id="{4164139B-1F82-4405-9E96-B12E93B426F3}"/>
                </a:ext>
              </a:extLst>
            </p:cNvPr>
            <p:cNvSpPr/>
            <p:nvPr/>
          </p:nvSpPr>
          <p:spPr>
            <a:xfrm>
              <a:off x="609599" y="865636"/>
              <a:ext cx="8305801" cy="744040"/>
            </a:xfrm>
            <a:prstGeom prst="roundRect">
              <a:avLst>
                <a:gd name="adj" fmla="val 547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B7B7872-211B-4485-B575-41B9E911F0BD}"/>
                    </a:ext>
                  </a:extLst>
                </p:cNvPr>
                <p:cNvSpPr txBox="1"/>
                <p:nvPr/>
              </p:nvSpPr>
              <p:spPr>
                <a:xfrm>
                  <a:off x="761999" y="1028178"/>
                  <a:ext cx="7798328" cy="377075"/>
                </a:xfrm>
                <a:prstGeom prst="rect">
                  <a:avLst/>
                </a:prstGeom>
                <a:noFill/>
              </p:spPr>
              <p:txBody>
                <a:bodyPr wrap="square" rtlCol="0">
                  <a:spAutoFit/>
                </a:bodyPr>
                <a:lstStyle/>
                <a:p>
                  <a:pPr marL="457189" indent="-457189" defTabSz="1219170">
                    <a:buFont typeface="Wingdings" pitchFamily="2" charset="2"/>
                    <a:buChar char="v"/>
                  </a:pPr>
                  <a:r>
                    <a:rPr lang="en-US" sz="2667">
                      <a:solidFill>
                        <a:prstClr val="black"/>
                      </a:solidFill>
                      <a:latin typeface="Times New Roman" pitchFamily="18" charset="0"/>
                      <a:cs typeface="Times New Roman" pitchFamily="18" charset="0"/>
                    </a:rPr>
                    <a:t>Trong không gian O</a:t>
                  </a:r>
                  <a:r>
                    <a:rPr lang="en-US" sz="2667" i="1">
                      <a:solidFill>
                        <a:prstClr val="black"/>
                      </a:solidFill>
                      <a:latin typeface="Times New Roman" pitchFamily="18" charset="0"/>
                      <a:cs typeface="Times New Roman" pitchFamily="18" charset="0"/>
                    </a:rPr>
                    <a:t>xyz</a:t>
                  </a:r>
                  <a:r>
                    <a:rPr lang="en-US" sz="2667">
                      <a:solidFill>
                        <a:prstClr val="black"/>
                      </a:solidFill>
                      <a:latin typeface="Times New Roman" pitchFamily="18" charset="0"/>
                      <a:cs typeface="Times New Roman" pitchFamily="18" charset="0"/>
                    </a:rPr>
                    <a:t> cho</a:t>
                  </a:r>
                  <a:r>
                    <a:rPr lang="vi-VN" sz="2667">
                      <a:solidFill>
                        <a:prstClr val="black"/>
                      </a:solidFill>
                      <a:latin typeface="Times New Roman" pitchFamily="18" charset="0"/>
                      <a:cs typeface="Times New Roman" pitchFamily="18" charset="0"/>
                    </a:rPr>
                    <a:t> </a:t>
                  </a:r>
                  <a14:m>
                    <m:oMath xmlns:m="http://schemas.openxmlformats.org/officeDocument/2006/math">
                      <m:acc>
                        <m:accPr>
                          <m:chr m:val="⃗"/>
                          <m:ctrlPr>
                            <a:rPr lang="vi-VN" sz="2667" i="1" smtClean="0">
                              <a:solidFill>
                                <a:prstClr val="black"/>
                              </a:solidFill>
                              <a:latin typeface="Cambria Math" panose="02040503050406030204" pitchFamily="18" charset="0"/>
                              <a:cs typeface="Times New Roman" pitchFamily="18" charset="0"/>
                            </a:rPr>
                          </m:ctrlPr>
                        </m:accPr>
                        <m:e>
                          <m:r>
                            <a:rPr lang="vi-VN" sz="2667" b="0" i="1" smtClean="0">
                              <a:solidFill>
                                <a:prstClr val="black"/>
                              </a:solidFill>
                              <a:latin typeface="Cambria Math" panose="02040503050406030204" pitchFamily="18" charset="0"/>
                              <a:cs typeface="Times New Roman" pitchFamily="18" charset="0"/>
                            </a:rPr>
                            <m:t>𝑢</m:t>
                          </m:r>
                        </m:e>
                      </m:acc>
                      <m:r>
                        <a:rPr lang="vi-VN" sz="2667" b="0" i="1" smtClean="0">
                          <a:solidFill>
                            <a:prstClr val="black"/>
                          </a:solidFill>
                          <a:latin typeface="Cambria Math" panose="02040503050406030204" pitchFamily="18" charset="0"/>
                          <a:cs typeface="Times New Roman" pitchFamily="18" charset="0"/>
                        </a:rPr>
                        <m:t>=</m:t>
                      </m:r>
                      <m:d>
                        <m:dPr>
                          <m:ctrlPr>
                            <a:rPr lang="vi-VN" sz="2667" b="0" i="1" smtClean="0">
                              <a:solidFill>
                                <a:prstClr val="black"/>
                              </a:solidFill>
                              <a:latin typeface="Cambria Math" panose="02040503050406030204" pitchFamily="18" charset="0"/>
                              <a:cs typeface="Times New Roman" pitchFamily="18" charset="0"/>
                            </a:rPr>
                          </m:ctrlPr>
                        </m:dPr>
                        <m:e>
                          <m:r>
                            <a:rPr lang="vi-VN" sz="2667" b="0" i="1" smtClean="0">
                              <a:solidFill>
                                <a:prstClr val="black"/>
                              </a:solidFill>
                              <a:latin typeface="Cambria Math" panose="02040503050406030204" pitchFamily="18" charset="0"/>
                              <a:cs typeface="Times New Roman" pitchFamily="18" charset="0"/>
                            </a:rPr>
                            <m:t>2;3;1</m:t>
                          </m:r>
                        </m:e>
                      </m:d>
                      <m:r>
                        <a:rPr lang="vi-VN" sz="2667" b="0" i="1" smtClean="0">
                          <a:solidFill>
                            <a:prstClr val="black"/>
                          </a:solidFill>
                          <a:latin typeface="Cambria Math" panose="02040503050406030204" pitchFamily="18" charset="0"/>
                          <a:cs typeface="Times New Roman" pitchFamily="18" charset="0"/>
                        </a:rPr>
                        <m:t>, </m:t>
                      </m:r>
                      <m:acc>
                        <m:accPr>
                          <m:chr m:val="⃗"/>
                          <m:ctrlPr>
                            <a:rPr lang="vi-VN" sz="2667" b="0" i="1" smtClean="0">
                              <a:solidFill>
                                <a:prstClr val="black"/>
                              </a:solidFill>
                              <a:latin typeface="Cambria Math" panose="02040503050406030204" pitchFamily="18" charset="0"/>
                              <a:cs typeface="Times New Roman" pitchFamily="18" charset="0"/>
                            </a:rPr>
                          </m:ctrlPr>
                        </m:accPr>
                        <m:e>
                          <m:r>
                            <a:rPr lang="vi-VN" sz="2667" b="0" i="1" smtClean="0">
                              <a:solidFill>
                                <a:prstClr val="black"/>
                              </a:solidFill>
                              <a:latin typeface="Cambria Math" panose="02040503050406030204" pitchFamily="18" charset="0"/>
                              <a:cs typeface="Times New Roman" pitchFamily="18" charset="0"/>
                            </a:rPr>
                            <m:t>𝑣</m:t>
                          </m:r>
                        </m:e>
                      </m:acc>
                      <m:r>
                        <a:rPr lang="vi-VN" sz="2667" b="0" i="1" smtClean="0">
                          <a:solidFill>
                            <a:prstClr val="black"/>
                          </a:solidFill>
                          <a:latin typeface="Cambria Math" panose="02040503050406030204" pitchFamily="18" charset="0"/>
                          <a:cs typeface="Times New Roman" pitchFamily="18" charset="0"/>
                        </a:rPr>
                        <m:t>=</m:t>
                      </m:r>
                      <m:d>
                        <m:dPr>
                          <m:ctrlPr>
                            <a:rPr lang="vi-VN" sz="2667" i="1">
                              <a:solidFill>
                                <a:prstClr val="black"/>
                              </a:solidFill>
                              <a:latin typeface="Cambria Math" panose="02040503050406030204" pitchFamily="18" charset="0"/>
                              <a:cs typeface="Times New Roman" pitchFamily="18" charset="0"/>
                            </a:rPr>
                          </m:ctrlPr>
                        </m:dPr>
                        <m:e>
                          <m:r>
                            <a:rPr lang="vi-VN" sz="2667" b="0" i="1" smtClean="0">
                              <a:solidFill>
                                <a:prstClr val="black"/>
                              </a:solidFill>
                              <a:latin typeface="Cambria Math" panose="02040503050406030204" pitchFamily="18" charset="0"/>
                              <a:cs typeface="Times New Roman" pitchFamily="18" charset="0"/>
                            </a:rPr>
                            <m:t>4</m:t>
                          </m:r>
                          <m:r>
                            <a:rPr lang="vi-VN" sz="2667" i="1">
                              <a:solidFill>
                                <a:prstClr val="black"/>
                              </a:solidFill>
                              <a:latin typeface="Cambria Math" panose="02040503050406030204" pitchFamily="18" charset="0"/>
                              <a:cs typeface="Times New Roman" pitchFamily="18" charset="0"/>
                            </a:rPr>
                            <m:t>;</m:t>
                          </m:r>
                          <m:r>
                            <a:rPr lang="vi-VN" sz="2667" b="0" i="1" smtClean="0">
                              <a:solidFill>
                                <a:prstClr val="black"/>
                              </a:solidFill>
                              <a:latin typeface="Cambria Math" panose="02040503050406030204" pitchFamily="18" charset="0"/>
                              <a:cs typeface="Times New Roman" pitchFamily="18" charset="0"/>
                            </a:rPr>
                            <m:t>6</m:t>
                          </m:r>
                          <m:r>
                            <a:rPr lang="vi-VN" sz="2667" i="1">
                              <a:solidFill>
                                <a:prstClr val="black"/>
                              </a:solidFill>
                              <a:latin typeface="Cambria Math" panose="02040503050406030204" pitchFamily="18" charset="0"/>
                              <a:cs typeface="Times New Roman" pitchFamily="18" charset="0"/>
                            </a:rPr>
                            <m:t>;</m:t>
                          </m:r>
                          <m:r>
                            <a:rPr lang="vi-VN" sz="2667" b="0" i="1" smtClean="0">
                              <a:solidFill>
                                <a:prstClr val="black"/>
                              </a:solidFill>
                              <a:latin typeface="Cambria Math" panose="02040503050406030204" pitchFamily="18" charset="0"/>
                              <a:cs typeface="Times New Roman" pitchFamily="18" charset="0"/>
                            </a:rPr>
                            <m:t>2</m:t>
                          </m:r>
                        </m:e>
                      </m:d>
                    </m:oMath>
                  </a14:m>
                  <a:r>
                    <a:rPr lang="vi-VN" sz="2667">
                      <a:solidFill>
                        <a:prstClr val="black"/>
                      </a:solidFill>
                      <a:latin typeface="Times New Roman" pitchFamily="18" charset="0"/>
                      <a:cs typeface="Times New Roman" pitchFamily="18" charset="0"/>
                    </a:rPr>
                    <a:t>. Tính </a:t>
                  </a:r>
                  <a14:m>
                    <m:oMath xmlns:m="http://schemas.openxmlformats.org/officeDocument/2006/math">
                      <m:d>
                        <m:dPr>
                          <m:begChr m:val="["/>
                          <m:endChr m:val="]"/>
                          <m:ctrlPr>
                            <a:rPr lang="vi-VN" sz="2667" i="1" smtClean="0">
                              <a:solidFill>
                                <a:prstClr val="black"/>
                              </a:solidFill>
                              <a:latin typeface="Cambria Math" panose="02040503050406030204" pitchFamily="18" charset="0"/>
                              <a:cs typeface="Times New Roman" pitchFamily="18" charset="0"/>
                            </a:rPr>
                          </m:ctrlPr>
                        </m:dPr>
                        <m:e>
                          <m:acc>
                            <m:accPr>
                              <m:chr m:val="⃗"/>
                              <m:ctrlPr>
                                <a:rPr lang="vi-VN" sz="2667" i="1">
                                  <a:solidFill>
                                    <a:prstClr val="black"/>
                                  </a:solidFill>
                                  <a:latin typeface="Cambria Math" panose="02040503050406030204" pitchFamily="18" charset="0"/>
                                  <a:cs typeface="Times New Roman" pitchFamily="18" charset="0"/>
                                </a:rPr>
                              </m:ctrlPr>
                            </m:accPr>
                            <m:e>
                              <m:r>
                                <a:rPr lang="vi-VN" sz="2667" i="1">
                                  <a:solidFill>
                                    <a:prstClr val="black"/>
                                  </a:solidFill>
                                  <a:latin typeface="Cambria Math" panose="02040503050406030204" pitchFamily="18" charset="0"/>
                                  <a:cs typeface="Times New Roman" pitchFamily="18" charset="0"/>
                                </a:rPr>
                                <m:t>𝑢</m:t>
                              </m:r>
                            </m:e>
                          </m:acc>
                          <m:r>
                            <a:rPr lang="vi-VN" sz="2667" b="0" i="1" smtClean="0">
                              <a:solidFill>
                                <a:prstClr val="black"/>
                              </a:solidFill>
                              <a:latin typeface="Cambria Math" panose="02040503050406030204" pitchFamily="18" charset="0"/>
                              <a:cs typeface="Times New Roman" pitchFamily="18" charset="0"/>
                            </a:rPr>
                            <m:t>,</m:t>
                          </m:r>
                          <m:acc>
                            <m:accPr>
                              <m:chr m:val="⃗"/>
                              <m:ctrlPr>
                                <a:rPr lang="vi-VN" sz="2667" i="1">
                                  <a:solidFill>
                                    <a:prstClr val="black"/>
                                  </a:solidFill>
                                  <a:latin typeface="Cambria Math" panose="02040503050406030204" pitchFamily="18" charset="0"/>
                                  <a:cs typeface="Times New Roman" pitchFamily="18" charset="0"/>
                                </a:rPr>
                              </m:ctrlPr>
                            </m:accPr>
                            <m:e>
                              <m:r>
                                <a:rPr lang="vi-VN" sz="2667" b="0" i="1" smtClean="0">
                                  <a:solidFill>
                                    <a:prstClr val="black"/>
                                  </a:solidFill>
                                  <a:latin typeface="Cambria Math" panose="02040503050406030204" pitchFamily="18" charset="0"/>
                                  <a:cs typeface="Times New Roman" pitchFamily="18" charset="0"/>
                                </a:rPr>
                                <m:t>𝑣</m:t>
                              </m:r>
                            </m:e>
                          </m:acc>
                        </m:e>
                      </m:d>
                    </m:oMath>
                  </a14:m>
                  <a:endParaRPr lang="vi-VN" sz="2667">
                    <a:solidFill>
                      <a:prstClr val="black"/>
                    </a:solidFill>
                    <a:latin typeface="Times New Roman" pitchFamily="18" charset="0"/>
                    <a:cs typeface="Times New Roman" pitchFamily="18" charset="0"/>
                  </a:endParaRPr>
                </a:p>
              </p:txBody>
            </p:sp>
          </mc:Choice>
          <mc:Fallback xmlns="">
            <p:sp>
              <p:nvSpPr>
                <p:cNvPr id="22" name="TextBox 21">
                  <a:extLst>
                    <a:ext uri="{FF2B5EF4-FFF2-40B4-BE49-F238E27FC236}">
                      <a16:creationId xmlns:a16="http://schemas.microsoft.com/office/drawing/2014/main" id="{7B7B7872-211B-4485-B575-41B9E911F0BD}"/>
                    </a:ext>
                  </a:extLst>
                </p:cNvPr>
                <p:cNvSpPr txBox="1">
                  <a:spLocks noRot="1" noChangeAspect="1" noMove="1" noResize="1" noEditPoints="1" noAdjustHandles="1" noChangeArrowheads="1" noChangeShapeType="1" noTextEdit="1"/>
                </p:cNvSpPr>
                <p:nvPr/>
              </p:nvSpPr>
              <p:spPr>
                <a:xfrm>
                  <a:off x="761999" y="1028178"/>
                  <a:ext cx="7798328" cy="377075"/>
                </a:xfrm>
                <a:prstGeom prst="rect">
                  <a:avLst/>
                </a:prstGeom>
                <a:blipFill>
                  <a:blip r:embed="rId4"/>
                  <a:stretch>
                    <a:fillRect l="-938" t="-10843" b="-31325"/>
                  </a:stretch>
                </a:blipFill>
              </p:spPr>
              <p:txBody>
                <a:bodyPr/>
                <a:lstStyle/>
                <a:p>
                  <a:r>
                    <a:rPr lang="en-US">
                      <a:noFill/>
                    </a:rPr>
                    <a:t> </a:t>
                  </a:r>
                </a:p>
              </p:txBody>
            </p:sp>
          </mc:Fallback>
        </mc:AlternateContent>
      </p:grpSp>
      <p:sp>
        <p:nvSpPr>
          <p:cNvPr id="28" name="TextBox 27"/>
          <p:cNvSpPr txBox="1"/>
          <p:nvPr/>
        </p:nvSpPr>
        <p:spPr>
          <a:xfrm>
            <a:off x="610162" y="1857571"/>
            <a:ext cx="2540000" cy="502766"/>
          </a:xfrm>
          <a:prstGeom prst="rect">
            <a:avLst/>
          </a:prstGeom>
          <a:noFill/>
        </p:spPr>
        <p:txBody>
          <a:bodyPr wrap="square" rtlCol="0">
            <a:spAutoFit/>
          </a:bodyPr>
          <a:lstStyle/>
          <a:p>
            <a:pPr marL="457189" indent="-457189" defTabSz="1219170">
              <a:buFont typeface="Wingdings" pitchFamily="2" charset="2"/>
              <a:buChar char="v"/>
            </a:pPr>
            <a:r>
              <a:rPr lang="en-US" sz="2667" b="1" i="1">
                <a:solidFill>
                  <a:srgbClr val="FF0000"/>
                </a:solidFill>
                <a:latin typeface="Times New Roman" pitchFamily="18" charset="0"/>
                <a:cs typeface="Times New Roman" pitchFamily="18" charset="0"/>
              </a:rPr>
              <a:t>Giải</a:t>
            </a:r>
            <a:r>
              <a:rPr lang="en-US" sz="2667">
                <a:solidFill>
                  <a:prstClr val="black"/>
                </a:solidFill>
                <a:latin typeface="Times New Roman" pitchFamily="18" charset="0"/>
                <a:cs typeface="Times New Roman" pitchFamily="18" charset="0"/>
              </a:rPr>
              <a:t>:  Ta có </a:t>
            </a:r>
            <a:endParaRPr lang="vi-VN" sz="2667">
              <a:solidFill>
                <a:prstClr val="black"/>
              </a:solidFill>
              <a:latin typeface="Times New Roman" pitchFamily="18" charset="0"/>
              <a:cs typeface="Times New Roman" pitchFamily="18" charset="0"/>
            </a:endParaRPr>
          </a:p>
        </p:txBody>
      </p:sp>
      <p:grpSp>
        <p:nvGrpSpPr>
          <p:cNvPr id="4" name="Group 3"/>
          <p:cNvGrpSpPr/>
          <p:nvPr/>
        </p:nvGrpSpPr>
        <p:grpSpPr>
          <a:xfrm>
            <a:off x="914400" y="373902"/>
            <a:ext cx="11074401" cy="992053"/>
            <a:chOff x="609599" y="865636"/>
            <a:chExt cx="8305801" cy="744040"/>
          </a:xfrm>
        </p:grpSpPr>
        <p:sp>
          <p:nvSpPr>
            <p:cNvPr id="29" name="Rounded Rectangle 28"/>
            <p:cNvSpPr/>
            <p:nvPr/>
          </p:nvSpPr>
          <p:spPr>
            <a:xfrm>
              <a:off x="609599" y="865636"/>
              <a:ext cx="8305801" cy="744040"/>
            </a:xfrm>
            <a:prstGeom prst="roundRect">
              <a:avLst>
                <a:gd name="adj" fmla="val 547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31" name="TextBox 30"/>
                <p:cNvSpPr txBox="1"/>
                <p:nvPr/>
              </p:nvSpPr>
              <p:spPr>
                <a:xfrm>
                  <a:off x="761999" y="1028178"/>
                  <a:ext cx="7798328" cy="377075"/>
                </a:xfrm>
                <a:prstGeom prst="rect">
                  <a:avLst/>
                </a:prstGeom>
                <a:noFill/>
              </p:spPr>
              <p:txBody>
                <a:bodyPr wrap="square" rtlCol="0">
                  <a:spAutoFit/>
                </a:bodyPr>
                <a:lstStyle/>
                <a:p>
                  <a:pPr marL="457189" indent="-457189" defTabSz="1219170">
                    <a:buFont typeface="Wingdings" pitchFamily="2" charset="2"/>
                    <a:buChar char="v"/>
                  </a:pPr>
                  <a:r>
                    <a:rPr lang="en-US" sz="2667">
                      <a:solidFill>
                        <a:prstClr val="black"/>
                      </a:solidFill>
                      <a:latin typeface="Times New Roman" pitchFamily="18" charset="0"/>
                      <a:cs typeface="Times New Roman" pitchFamily="18" charset="0"/>
                    </a:rPr>
                    <a:t>Trong không gian O</a:t>
                  </a:r>
                  <a:r>
                    <a:rPr lang="en-US" sz="2667" i="1">
                      <a:solidFill>
                        <a:prstClr val="black"/>
                      </a:solidFill>
                      <a:latin typeface="Times New Roman" pitchFamily="18" charset="0"/>
                      <a:cs typeface="Times New Roman" pitchFamily="18" charset="0"/>
                    </a:rPr>
                    <a:t>xyz</a:t>
                  </a:r>
                  <a:r>
                    <a:rPr lang="en-US" sz="2667">
                      <a:solidFill>
                        <a:prstClr val="black"/>
                      </a:solidFill>
                      <a:latin typeface="Times New Roman" pitchFamily="18" charset="0"/>
                      <a:cs typeface="Times New Roman" pitchFamily="18" charset="0"/>
                    </a:rPr>
                    <a:t> cho</a:t>
                  </a:r>
                  <a:r>
                    <a:rPr lang="vi-VN" sz="2667">
                      <a:solidFill>
                        <a:prstClr val="black"/>
                      </a:solidFill>
                      <a:latin typeface="Times New Roman" pitchFamily="18" charset="0"/>
                      <a:cs typeface="Times New Roman" pitchFamily="18" charset="0"/>
                    </a:rPr>
                    <a:t> </a:t>
                  </a:r>
                  <a14:m>
                    <m:oMath xmlns:m="http://schemas.openxmlformats.org/officeDocument/2006/math">
                      <m:acc>
                        <m:accPr>
                          <m:chr m:val="⃗"/>
                          <m:ctrlPr>
                            <a:rPr lang="vi-VN" sz="2667" i="1" smtClean="0">
                              <a:solidFill>
                                <a:prstClr val="black"/>
                              </a:solidFill>
                              <a:latin typeface="Cambria Math" panose="02040503050406030204" pitchFamily="18" charset="0"/>
                              <a:cs typeface="Times New Roman" pitchFamily="18" charset="0"/>
                            </a:rPr>
                          </m:ctrlPr>
                        </m:accPr>
                        <m:e>
                          <m:r>
                            <a:rPr lang="vi-VN" sz="2667" b="0" i="1" smtClean="0">
                              <a:solidFill>
                                <a:prstClr val="black"/>
                              </a:solidFill>
                              <a:latin typeface="Cambria Math" panose="02040503050406030204" pitchFamily="18" charset="0"/>
                              <a:cs typeface="Times New Roman" pitchFamily="18" charset="0"/>
                            </a:rPr>
                            <m:t>𝑢</m:t>
                          </m:r>
                        </m:e>
                      </m:acc>
                      <m:r>
                        <a:rPr lang="vi-VN" sz="2667" b="0" i="1" smtClean="0">
                          <a:solidFill>
                            <a:prstClr val="black"/>
                          </a:solidFill>
                          <a:latin typeface="Cambria Math" panose="02040503050406030204" pitchFamily="18" charset="0"/>
                          <a:cs typeface="Times New Roman" pitchFamily="18" charset="0"/>
                        </a:rPr>
                        <m:t>=</m:t>
                      </m:r>
                      <m:d>
                        <m:dPr>
                          <m:ctrlPr>
                            <a:rPr lang="vi-VN" sz="2667" b="0" i="1" smtClean="0">
                              <a:solidFill>
                                <a:prstClr val="black"/>
                              </a:solidFill>
                              <a:latin typeface="Cambria Math" panose="02040503050406030204" pitchFamily="18" charset="0"/>
                              <a:cs typeface="Times New Roman" pitchFamily="18" charset="0"/>
                            </a:rPr>
                          </m:ctrlPr>
                        </m:dPr>
                        <m:e>
                          <m:r>
                            <a:rPr lang="vi-VN" sz="2667" b="0" i="1" smtClean="0">
                              <a:solidFill>
                                <a:prstClr val="black"/>
                              </a:solidFill>
                              <a:latin typeface="Cambria Math" panose="02040503050406030204" pitchFamily="18" charset="0"/>
                              <a:cs typeface="Times New Roman" pitchFamily="18" charset="0"/>
                            </a:rPr>
                            <m:t>1;−2;0</m:t>
                          </m:r>
                        </m:e>
                      </m:d>
                      <m:r>
                        <a:rPr lang="vi-VN" sz="2667" b="0" i="1" smtClean="0">
                          <a:solidFill>
                            <a:prstClr val="black"/>
                          </a:solidFill>
                          <a:latin typeface="Cambria Math" panose="02040503050406030204" pitchFamily="18" charset="0"/>
                          <a:cs typeface="Times New Roman" pitchFamily="18" charset="0"/>
                        </a:rPr>
                        <m:t>, </m:t>
                      </m:r>
                      <m:acc>
                        <m:accPr>
                          <m:chr m:val="⃗"/>
                          <m:ctrlPr>
                            <a:rPr lang="vi-VN" sz="2667" b="0" i="1" smtClean="0">
                              <a:solidFill>
                                <a:prstClr val="black"/>
                              </a:solidFill>
                              <a:latin typeface="Cambria Math" panose="02040503050406030204" pitchFamily="18" charset="0"/>
                              <a:cs typeface="Times New Roman" pitchFamily="18" charset="0"/>
                            </a:rPr>
                          </m:ctrlPr>
                        </m:accPr>
                        <m:e>
                          <m:r>
                            <a:rPr lang="vi-VN" sz="2667" b="0" i="1" smtClean="0">
                              <a:solidFill>
                                <a:prstClr val="black"/>
                              </a:solidFill>
                              <a:latin typeface="Cambria Math" panose="02040503050406030204" pitchFamily="18" charset="0"/>
                              <a:cs typeface="Times New Roman" pitchFamily="18" charset="0"/>
                            </a:rPr>
                            <m:t>𝑣</m:t>
                          </m:r>
                        </m:e>
                      </m:acc>
                      <m:r>
                        <a:rPr lang="vi-VN" sz="2667" b="0" i="1" smtClean="0">
                          <a:solidFill>
                            <a:prstClr val="black"/>
                          </a:solidFill>
                          <a:latin typeface="Cambria Math" panose="02040503050406030204" pitchFamily="18" charset="0"/>
                          <a:cs typeface="Times New Roman" pitchFamily="18" charset="0"/>
                        </a:rPr>
                        <m:t>=</m:t>
                      </m:r>
                      <m:d>
                        <m:dPr>
                          <m:ctrlPr>
                            <a:rPr lang="vi-VN" sz="2667" i="1">
                              <a:solidFill>
                                <a:prstClr val="black"/>
                              </a:solidFill>
                              <a:latin typeface="Cambria Math" panose="02040503050406030204" pitchFamily="18" charset="0"/>
                              <a:cs typeface="Times New Roman" pitchFamily="18" charset="0"/>
                            </a:rPr>
                          </m:ctrlPr>
                        </m:dPr>
                        <m:e>
                          <m:r>
                            <a:rPr lang="vi-VN" sz="2667" b="0" i="1" smtClean="0">
                              <a:solidFill>
                                <a:prstClr val="black"/>
                              </a:solidFill>
                              <a:latin typeface="Cambria Math" panose="02040503050406030204" pitchFamily="18" charset="0"/>
                              <a:cs typeface="Times New Roman" pitchFamily="18" charset="0"/>
                            </a:rPr>
                            <m:t>3</m:t>
                          </m:r>
                          <m:r>
                            <a:rPr lang="vi-VN" sz="2667" i="1">
                              <a:solidFill>
                                <a:prstClr val="black"/>
                              </a:solidFill>
                              <a:latin typeface="Cambria Math" panose="02040503050406030204" pitchFamily="18" charset="0"/>
                              <a:cs typeface="Times New Roman" pitchFamily="18" charset="0"/>
                            </a:rPr>
                            <m:t>;</m:t>
                          </m:r>
                          <m:r>
                            <a:rPr lang="vi-VN" sz="2667" b="0" i="1" smtClean="0">
                              <a:solidFill>
                                <a:prstClr val="black"/>
                              </a:solidFill>
                              <a:latin typeface="Cambria Math" panose="02040503050406030204" pitchFamily="18" charset="0"/>
                              <a:cs typeface="Times New Roman" pitchFamily="18" charset="0"/>
                            </a:rPr>
                            <m:t>1</m:t>
                          </m:r>
                          <m:r>
                            <a:rPr lang="vi-VN" sz="2667" i="1">
                              <a:solidFill>
                                <a:prstClr val="black"/>
                              </a:solidFill>
                              <a:latin typeface="Cambria Math" panose="02040503050406030204" pitchFamily="18" charset="0"/>
                              <a:cs typeface="Times New Roman" pitchFamily="18" charset="0"/>
                            </a:rPr>
                            <m:t>;</m:t>
                          </m:r>
                          <m:r>
                            <a:rPr lang="vi-VN" sz="2667" b="0" i="1" smtClean="0">
                              <a:solidFill>
                                <a:prstClr val="black"/>
                              </a:solidFill>
                              <a:latin typeface="Cambria Math" panose="02040503050406030204" pitchFamily="18" charset="0"/>
                              <a:cs typeface="Times New Roman" pitchFamily="18" charset="0"/>
                            </a:rPr>
                            <m:t>−4</m:t>
                          </m:r>
                        </m:e>
                      </m:d>
                    </m:oMath>
                  </a14:m>
                  <a:r>
                    <a:rPr lang="vi-VN" sz="2667">
                      <a:solidFill>
                        <a:prstClr val="black"/>
                      </a:solidFill>
                      <a:latin typeface="Times New Roman" pitchFamily="18" charset="0"/>
                      <a:cs typeface="Times New Roman" pitchFamily="18" charset="0"/>
                    </a:rPr>
                    <a:t>. Tính </a:t>
                  </a:r>
                  <a14:m>
                    <m:oMath xmlns:m="http://schemas.openxmlformats.org/officeDocument/2006/math">
                      <m:d>
                        <m:dPr>
                          <m:begChr m:val="["/>
                          <m:endChr m:val="]"/>
                          <m:ctrlPr>
                            <a:rPr lang="vi-VN" sz="2667" i="1" smtClean="0">
                              <a:solidFill>
                                <a:prstClr val="black"/>
                              </a:solidFill>
                              <a:latin typeface="Cambria Math" panose="02040503050406030204" pitchFamily="18" charset="0"/>
                              <a:cs typeface="Times New Roman" pitchFamily="18" charset="0"/>
                            </a:rPr>
                          </m:ctrlPr>
                        </m:dPr>
                        <m:e>
                          <m:acc>
                            <m:accPr>
                              <m:chr m:val="⃗"/>
                              <m:ctrlPr>
                                <a:rPr lang="vi-VN" sz="2667" i="1">
                                  <a:solidFill>
                                    <a:prstClr val="black"/>
                                  </a:solidFill>
                                  <a:latin typeface="Cambria Math" panose="02040503050406030204" pitchFamily="18" charset="0"/>
                                  <a:cs typeface="Times New Roman" pitchFamily="18" charset="0"/>
                                </a:rPr>
                              </m:ctrlPr>
                            </m:accPr>
                            <m:e>
                              <m:r>
                                <a:rPr lang="vi-VN" sz="2667" i="1">
                                  <a:solidFill>
                                    <a:prstClr val="black"/>
                                  </a:solidFill>
                                  <a:latin typeface="Cambria Math" panose="02040503050406030204" pitchFamily="18" charset="0"/>
                                  <a:cs typeface="Times New Roman" pitchFamily="18" charset="0"/>
                                </a:rPr>
                                <m:t>𝑢</m:t>
                              </m:r>
                            </m:e>
                          </m:acc>
                          <m:r>
                            <a:rPr lang="vi-VN" sz="2667" b="0" i="1" smtClean="0">
                              <a:solidFill>
                                <a:prstClr val="black"/>
                              </a:solidFill>
                              <a:latin typeface="Cambria Math" panose="02040503050406030204" pitchFamily="18" charset="0"/>
                              <a:cs typeface="Times New Roman" pitchFamily="18" charset="0"/>
                            </a:rPr>
                            <m:t>,</m:t>
                          </m:r>
                          <m:acc>
                            <m:accPr>
                              <m:chr m:val="⃗"/>
                              <m:ctrlPr>
                                <a:rPr lang="vi-VN" sz="2667" i="1">
                                  <a:solidFill>
                                    <a:prstClr val="black"/>
                                  </a:solidFill>
                                  <a:latin typeface="Cambria Math" panose="02040503050406030204" pitchFamily="18" charset="0"/>
                                  <a:cs typeface="Times New Roman" pitchFamily="18" charset="0"/>
                                </a:rPr>
                              </m:ctrlPr>
                            </m:accPr>
                            <m:e>
                              <m:r>
                                <a:rPr lang="vi-VN" sz="2667" b="0" i="1" smtClean="0">
                                  <a:solidFill>
                                    <a:prstClr val="black"/>
                                  </a:solidFill>
                                  <a:latin typeface="Cambria Math" panose="02040503050406030204" pitchFamily="18" charset="0"/>
                                  <a:cs typeface="Times New Roman" pitchFamily="18" charset="0"/>
                                </a:rPr>
                                <m:t>𝑣</m:t>
                              </m:r>
                            </m:e>
                          </m:acc>
                        </m:e>
                      </m:d>
                    </m:oMath>
                  </a14:m>
                  <a:endParaRPr lang="vi-VN" sz="2667">
                    <a:solidFill>
                      <a:prstClr val="black"/>
                    </a:solidFill>
                    <a:latin typeface="Times New Roman" pitchFamily="18" charset="0"/>
                    <a:cs typeface="Times New Roman"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1999" y="1028178"/>
                  <a:ext cx="7798328" cy="377075"/>
                </a:xfrm>
                <a:prstGeom prst="rect">
                  <a:avLst/>
                </a:prstGeom>
                <a:blipFill>
                  <a:blip r:embed="rId5"/>
                  <a:stretch>
                    <a:fillRect l="-938" t="-12195" b="-31707"/>
                  </a:stretch>
                </a:blipFill>
              </p:spPr>
              <p:txBody>
                <a:bodyPr/>
                <a:lstStyle/>
                <a:p>
                  <a:r>
                    <a:rPr lang="en-US">
                      <a:noFill/>
                    </a:rPr>
                    <a:t> </a:t>
                  </a:r>
                </a:p>
              </p:txBody>
            </p:sp>
          </mc:Fallback>
        </mc:AlternateContent>
      </p:grpSp>
      <p:graphicFrame>
        <p:nvGraphicFramePr>
          <p:cNvPr id="35" name="Object 34"/>
          <p:cNvGraphicFramePr>
            <a:graphicFrameLocks noChangeAspect="1"/>
          </p:cNvGraphicFramePr>
          <p:nvPr>
            <p:extLst>
              <p:ext uri="{D42A27DB-BD31-4B8C-83A1-F6EECF244321}">
                <p14:modId xmlns:p14="http://schemas.microsoft.com/office/powerpoint/2010/main" val="556736794"/>
              </p:ext>
            </p:extLst>
          </p:nvPr>
        </p:nvGraphicFramePr>
        <p:xfrm>
          <a:off x="2935113" y="1600200"/>
          <a:ext cx="6202506" cy="1087216"/>
        </p:xfrm>
        <a:graphic>
          <a:graphicData uri="http://schemas.openxmlformats.org/presentationml/2006/ole">
            <mc:AlternateContent xmlns:mc="http://schemas.openxmlformats.org/markup-compatibility/2006">
              <mc:Choice xmlns:v="urn:schemas-microsoft-com:vml" Requires="v">
                <p:oleObj spid="_x0000_s2131" name="Equation" r:id="rId6" imgW="2755800" imgH="482400" progId="Equation.DSMT4">
                  <p:embed/>
                </p:oleObj>
              </mc:Choice>
              <mc:Fallback>
                <p:oleObj name="Equation" r:id="rId6" imgW="2755800" imgH="482400" progId="Equation.DSMT4">
                  <p:embed/>
                  <p:pic>
                    <p:nvPicPr>
                      <p:cNvPr id="35" name="Object 34"/>
                      <p:cNvPicPr/>
                      <p:nvPr/>
                    </p:nvPicPr>
                    <p:blipFill>
                      <a:blip r:embed="rId7"/>
                      <a:stretch>
                        <a:fillRect/>
                      </a:stretch>
                    </p:blipFill>
                    <p:spPr>
                      <a:xfrm>
                        <a:off x="2935113" y="1600200"/>
                        <a:ext cx="6202506" cy="1087216"/>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F4082EF4-78CC-47DD-8F41-162858B5658F}"/>
              </a:ext>
            </a:extLst>
          </p:cNvPr>
          <p:cNvPicPr>
            <a:picLocks noChangeAspect="1"/>
          </p:cNvPicPr>
          <p:nvPr/>
        </p:nvPicPr>
        <p:blipFill>
          <a:blip r:embed="rId8"/>
          <a:stretch>
            <a:fillRect/>
          </a:stretch>
        </p:blipFill>
        <p:spPr>
          <a:xfrm>
            <a:off x="-27660" y="261007"/>
            <a:ext cx="1117600" cy="1131230"/>
          </a:xfrm>
          <a:prstGeom prst="rect">
            <a:avLst/>
          </a:prstGeom>
        </p:spPr>
      </p:pic>
      <p:pic>
        <p:nvPicPr>
          <p:cNvPr id="6" name="Picture 5">
            <a:extLst>
              <a:ext uri="{FF2B5EF4-FFF2-40B4-BE49-F238E27FC236}">
                <a16:creationId xmlns:a16="http://schemas.microsoft.com/office/drawing/2014/main" id="{B4063F72-32D3-4F1A-8EA0-80FD39D61E24}"/>
              </a:ext>
            </a:extLst>
          </p:cNvPr>
          <p:cNvPicPr>
            <a:picLocks noChangeAspect="1"/>
          </p:cNvPicPr>
          <p:nvPr/>
        </p:nvPicPr>
        <p:blipFill>
          <a:blip r:embed="rId9"/>
          <a:stretch>
            <a:fillRect/>
          </a:stretch>
        </p:blipFill>
        <p:spPr>
          <a:xfrm>
            <a:off x="-83363" y="2852946"/>
            <a:ext cx="1387050" cy="1382061"/>
          </a:xfrm>
          <a:prstGeom prst="rect">
            <a:avLst/>
          </a:prstGeom>
        </p:spPr>
      </p:pic>
      <p:sp>
        <p:nvSpPr>
          <p:cNvPr id="23" name="TextBox 22">
            <a:extLst>
              <a:ext uri="{FF2B5EF4-FFF2-40B4-BE49-F238E27FC236}">
                <a16:creationId xmlns:a16="http://schemas.microsoft.com/office/drawing/2014/main" id="{2F1A9AD9-B109-4E7D-87D1-E8CA2275B897}"/>
              </a:ext>
            </a:extLst>
          </p:cNvPr>
          <p:cNvSpPr txBox="1"/>
          <p:nvPr/>
        </p:nvSpPr>
        <p:spPr>
          <a:xfrm>
            <a:off x="669796" y="4865871"/>
            <a:ext cx="2540000" cy="502766"/>
          </a:xfrm>
          <a:prstGeom prst="rect">
            <a:avLst/>
          </a:prstGeom>
          <a:noFill/>
        </p:spPr>
        <p:txBody>
          <a:bodyPr wrap="square" rtlCol="0">
            <a:spAutoFit/>
          </a:bodyPr>
          <a:lstStyle/>
          <a:p>
            <a:pPr marL="457189" indent="-457189" defTabSz="1219170">
              <a:buFont typeface="Wingdings" pitchFamily="2" charset="2"/>
              <a:buChar char="v"/>
            </a:pPr>
            <a:r>
              <a:rPr lang="en-US" sz="2667" b="1" i="1">
                <a:solidFill>
                  <a:srgbClr val="FF0000"/>
                </a:solidFill>
                <a:latin typeface="Times New Roman" pitchFamily="18" charset="0"/>
                <a:cs typeface="Times New Roman" pitchFamily="18" charset="0"/>
              </a:rPr>
              <a:t>Giải</a:t>
            </a:r>
            <a:r>
              <a:rPr lang="en-US" sz="2667">
                <a:solidFill>
                  <a:prstClr val="black"/>
                </a:solidFill>
                <a:latin typeface="Times New Roman" pitchFamily="18" charset="0"/>
                <a:cs typeface="Times New Roman" pitchFamily="18" charset="0"/>
              </a:rPr>
              <a:t>:  Ta có </a:t>
            </a:r>
            <a:endParaRPr lang="vi-VN" sz="2667">
              <a:solidFill>
                <a:prstClr val="black"/>
              </a:solidFill>
              <a:latin typeface="Times New Roman" pitchFamily="18" charset="0"/>
              <a:cs typeface="Times New Roman" pitchFamily="18" charset="0"/>
            </a:endParaRPr>
          </a:p>
        </p:txBody>
      </p:sp>
      <p:graphicFrame>
        <p:nvGraphicFramePr>
          <p:cNvPr id="24" name="Object 23">
            <a:extLst>
              <a:ext uri="{FF2B5EF4-FFF2-40B4-BE49-F238E27FC236}">
                <a16:creationId xmlns:a16="http://schemas.microsoft.com/office/drawing/2014/main" id="{2CE0FE0A-1D37-4E5D-8C0D-E0A19DDB7641}"/>
              </a:ext>
            </a:extLst>
          </p:cNvPr>
          <p:cNvGraphicFramePr>
            <a:graphicFrameLocks noChangeAspect="1"/>
          </p:cNvGraphicFramePr>
          <p:nvPr>
            <p:extLst>
              <p:ext uri="{D42A27DB-BD31-4B8C-83A1-F6EECF244321}">
                <p14:modId xmlns:p14="http://schemas.microsoft.com/office/powerpoint/2010/main" val="2265737878"/>
              </p:ext>
            </p:extLst>
          </p:nvPr>
        </p:nvGraphicFramePr>
        <p:xfrm>
          <a:off x="3094038" y="4608513"/>
          <a:ext cx="6002337" cy="1087437"/>
        </p:xfrm>
        <a:graphic>
          <a:graphicData uri="http://schemas.openxmlformats.org/presentationml/2006/ole">
            <mc:AlternateContent xmlns:mc="http://schemas.openxmlformats.org/markup-compatibility/2006">
              <mc:Choice xmlns:v="urn:schemas-microsoft-com:vml" Requires="v">
                <p:oleObj spid="_x0000_s2132" name="Equation" r:id="rId10" imgW="2666880" imgH="482400" progId="Equation.DSMT4">
                  <p:embed/>
                </p:oleObj>
              </mc:Choice>
              <mc:Fallback>
                <p:oleObj name="Equation" r:id="rId10" imgW="2666880" imgH="482400" progId="Equation.DSMT4">
                  <p:embed/>
                  <p:pic>
                    <p:nvPicPr>
                      <p:cNvPr id="35" name="Object 34"/>
                      <p:cNvPicPr/>
                      <p:nvPr/>
                    </p:nvPicPr>
                    <p:blipFill>
                      <a:blip r:embed="rId11"/>
                      <a:stretch>
                        <a:fillRect/>
                      </a:stretch>
                    </p:blipFill>
                    <p:spPr>
                      <a:xfrm>
                        <a:off x="3094038" y="4608513"/>
                        <a:ext cx="6002337" cy="1087437"/>
                      </a:xfrm>
                      <a:prstGeom prst="rect">
                        <a:avLst/>
                      </a:prstGeom>
                    </p:spPr>
                  </p:pic>
                </p:oleObj>
              </mc:Fallback>
            </mc:AlternateContent>
          </a:graphicData>
        </a:graphic>
      </p:graphicFrame>
    </p:spTree>
    <p:extLst>
      <p:ext uri="{BB962C8B-B14F-4D97-AF65-F5344CB8AC3E}">
        <p14:creationId xmlns:p14="http://schemas.microsoft.com/office/powerpoint/2010/main" val="2184393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83710A4C-59B3-46E4-BF0B-7AD50A349CA8}"/>
              </a:ext>
            </a:extLst>
          </p:cNvPr>
          <p:cNvSpPr/>
          <p:nvPr/>
        </p:nvSpPr>
        <p:spPr>
          <a:xfrm>
            <a:off x="1411110" y="123974"/>
            <a:ext cx="10701175" cy="1938993"/>
          </a:xfrm>
          <a:prstGeom prst="roundRect">
            <a:avLst>
              <a:gd name="adj" fmla="val 3954"/>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34ECDA-75E2-4F67-8C3D-899C4F24C407}"/>
                  </a:ext>
                </a:extLst>
              </p:cNvPr>
              <p:cNvSpPr/>
              <p:nvPr/>
            </p:nvSpPr>
            <p:spPr>
              <a:xfrm>
                <a:off x="1580443" y="121695"/>
                <a:ext cx="10825987" cy="1938992"/>
              </a:xfrm>
              <a:prstGeom prst="rect">
                <a:avLst/>
              </a:prstGeom>
            </p:spPr>
            <p:txBody>
              <a:bodyPr wrap="square">
                <a:spAutoFit/>
              </a:bodyPr>
              <a:lstStyle/>
              <a:p>
                <a:pPr marL="342900" indent="-342900">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Trong không gian O</a:t>
                </a:r>
                <a:r>
                  <a:rPr lang="en-US" sz="2400" i="1">
                    <a:latin typeface="Times New Roman" panose="02020603050405020304" pitchFamily="18" charset="0"/>
                    <a:cs typeface="Times New Roman" panose="02020603050405020304" pitchFamily="18" charset="0"/>
                  </a:rPr>
                  <a:t>xyz</a:t>
                </a:r>
                <a:r>
                  <a:rPr lang="en-US" sz="2400">
                    <a:latin typeface="Times New Roman" panose="02020603050405020304" pitchFamily="18" charset="0"/>
                    <a:cs typeface="Times New Roman" panose="02020603050405020304" pitchFamily="18" charset="0"/>
                  </a:rPr>
                  <a:t>, cho hai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r>
                      <a:rPr lang="vi-VN" sz="2400" b="0" i="0" smtClean="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a:t>
                </a:r>
                <a:r>
                  <a:rPr lang="en-US" sz="2400">
                    <a:latin typeface="Times New Roman" panose="02020603050405020304" pitchFamily="18" charset="0"/>
                    <a:cs typeface="Times New Roman" panose="02020603050405020304" pitchFamily="18" charset="0"/>
                  </a:rPr>
                  <a:t>không cùng phương và có giá nằm trong hoặc song song với mặt phẳng (P).</a:t>
                </a:r>
              </a:p>
              <a:p>
                <a:r>
                  <a:rPr lang="en-US" sz="2400">
                    <a:latin typeface="Times New Roman" panose="02020603050405020304" pitchFamily="18" charset="0"/>
                    <a:cs typeface="Times New Roman" panose="02020603050405020304" pitchFamily="18" charset="0"/>
                  </a:rPr>
                  <a:t>a) Vect</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a:t>
                </a:r>
                <a:r>
                  <a:rPr lang="en-US" sz="2400">
                    <a:latin typeface="Times New Roman" panose="02020603050405020304" pitchFamily="18" charset="0"/>
                    <a:cs typeface="Times New Roman" panose="02020603050405020304" pitchFamily="18" charset="0"/>
                  </a:rPr>
                  <a:t>] có khác vect</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-không và giá của nó có vuông góc với cả hai giá của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và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a:t>
                </a:r>
                <a:r>
                  <a:rPr lang="en-US" sz="2400">
                    <a:latin typeface="Times New Roman" panose="02020603050405020304" pitchFamily="18" charset="0"/>
                    <a:cs typeface="Times New Roman" panose="02020603050405020304" pitchFamily="18" charset="0"/>
                  </a:rPr>
                  <a:t>hay không?</a:t>
                </a:r>
              </a:p>
              <a:p>
                <a:r>
                  <a:rPr lang="en-US" sz="2400">
                    <a:latin typeface="Times New Roman" panose="02020603050405020304" pitchFamily="18" charset="0"/>
                    <a:cs typeface="Times New Roman" panose="02020603050405020304" pitchFamily="18" charset="0"/>
                  </a:rPr>
                  <a:t>b) Mặt phẳng (P) có nhận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en-US" sz="2400">
                    <a:latin typeface="Times New Roman" panose="02020603050405020304" pitchFamily="18" charset="0"/>
                    <a:cs typeface="Times New Roman" panose="02020603050405020304" pitchFamily="18" charset="0"/>
                  </a:rPr>
                  <a:t>] làm một vectơ pháp tuyến hay không?</a:t>
                </a:r>
              </a:p>
            </p:txBody>
          </p:sp>
        </mc:Choice>
        <mc:Fallback xmlns="">
          <p:sp>
            <p:nvSpPr>
              <p:cNvPr id="5" name="Rectangle 4">
                <a:extLst>
                  <a:ext uri="{FF2B5EF4-FFF2-40B4-BE49-F238E27FC236}">
                    <a16:creationId xmlns:a16="http://schemas.microsoft.com/office/drawing/2014/main" id="{2834ECDA-75E2-4F67-8C3D-899C4F24C407}"/>
                  </a:ext>
                </a:extLst>
              </p:cNvPr>
              <p:cNvSpPr>
                <a:spLocks noRot="1" noChangeAspect="1" noMove="1" noResize="1" noEditPoints="1" noAdjustHandles="1" noChangeArrowheads="1" noChangeShapeType="1" noTextEdit="1"/>
              </p:cNvSpPr>
              <p:nvPr/>
            </p:nvSpPr>
            <p:spPr>
              <a:xfrm>
                <a:off x="1580443" y="121695"/>
                <a:ext cx="10825987" cy="1938992"/>
              </a:xfrm>
              <a:prstGeom prst="rect">
                <a:avLst/>
              </a:prstGeom>
              <a:blipFill>
                <a:blip r:embed="rId3"/>
                <a:stretch>
                  <a:fillRect l="-845" t="-4403" r="-676" b="-628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AE2E855-5F82-405A-8691-5879CD401133}"/>
              </a:ext>
            </a:extLst>
          </p:cNvPr>
          <p:cNvPicPr>
            <a:picLocks noChangeAspect="1"/>
          </p:cNvPicPr>
          <p:nvPr/>
        </p:nvPicPr>
        <p:blipFill>
          <a:blip r:embed="rId4"/>
          <a:stretch>
            <a:fillRect/>
          </a:stretch>
        </p:blipFill>
        <p:spPr>
          <a:xfrm>
            <a:off x="0" y="414923"/>
            <a:ext cx="1411111" cy="1352536"/>
          </a:xfrm>
          <a:prstGeom prst="rect">
            <a:avLst/>
          </a:prstGeom>
        </p:spPr>
      </p:pic>
      <p:pic>
        <p:nvPicPr>
          <p:cNvPr id="9" name="Picture 8">
            <a:extLst>
              <a:ext uri="{FF2B5EF4-FFF2-40B4-BE49-F238E27FC236}">
                <a16:creationId xmlns:a16="http://schemas.microsoft.com/office/drawing/2014/main" id="{93B0AA34-C9B1-4164-94CB-890DD1A1C311}"/>
              </a:ext>
            </a:extLst>
          </p:cNvPr>
          <p:cNvPicPr>
            <a:picLocks noChangeAspect="1"/>
          </p:cNvPicPr>
          <p:nvPr/>
        </p:nvPicPr>
        <p:blipFill>
          <a:blip r:embed="rId5"/>
          <a:stretch>
            <a:fillRect/>
          </a:stretch>
        </p:blipFill>
        <p:spPr>
          <a:xfrm>
            <a:off x="5560681" y="2117048"/>
            <a:ext cx="1201016" cy="28044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7308054-D763-48BC-BA15-0E5BABBFD7F1}"/>
                  </a:ext>
                </a:extLst>
              </p:cNvPr>
              <p:cNvSpPr/>
              <p:nvPr/>
            </p:nvSpPr>
            <p:spPr>
              <a:xfrm>
                <a:off x="1736131" y="2407835"/>
                <a:ext cx="9211624" cy="461665"/>
              </a:xfrm>
              <a:prstGeom prst="rect">
                <a:avLst/>
              </a:prstGeom>
            </p:spPr>
            <p:txBody>
              <a:bodyPr wrap="none">
                <a:spAutoFit/>
              </a:bodyPr>
              <a:lstStyle/>
              <a:p>
                <a:r>
                  <a:rPr lang="vi-VN" sz="2400"/>
                  <a:t>a. Vectơ </a:t>
                </a:r>
                <a:r>
                  <a:rPr lang="en-US" sz="240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en-US" sz="2400">
                    <a:latin typeface="Times New Roman" panose="02020603050405020304" pitchFamily="18" charset="0"/>
                    <a:cs typeface="Times New Roman" panose="02020603050405020304" pitchFamily="18" charset="0"/>
                  </a:rPr>
                  <a:t>]</a:t>
                </a:r>
                <a:r>
                  <a:rPr lang="vi-VN" sz="2400"/>
                  <a:t>  khác vectơ không và có giá vuông góc với hai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a:t>
                </a:r>
                <a:endParaRPr lang="en-US" sz="2400"/>
              </a:p>
            </p:txBody>
          </p:sp>
        </mc:Choice>
        <mc:Fallback xmlns="">
          <p:sp>
            <p:nvSpPr>
              <p:cNvPr id="10" name="Rectangle 9">
                <a:extLst>
                  <a:ext uri="{FF2B5EF4-FFF2-40B4-BE49-F238E27FC236}">
                    <a16:creationId xmlns:a16="http://schemas.microsoft.com/office/drawing/2014/main" id="{17308054-D763-48BC-BA15-0E5BABBFD7F1}"/>
                  </a:ext>
                </a:extLst>
              </p:cNvPr>
              <p:cNvSpPr>
                <a:spLocks noRot="1" noChangeAspect="1" noMove="1" noResize="1" noEditPoints="1" noAdjustHandles="1" noChangeArrowheads="1" noChangeShapeType="1" noTextEdit="1"/>
              </p:cNvSpPr>
              <p:nvPr/>
            </p:nvSpPr>
            <p:spPr>
              <a:xfrm>
                <a:off x="1736131" y="2407835"/>
                <a:ext cx="9211624" cy="461665"/>
              </a:xfrm>
              <a:prstGeom prst="rect">
                <a:avLst/>
              </a:prstGeom>
              <a:blipFill>
                <a:blip r:embed="rId6"/>
                <a:stretch>
                  <a:fillRect l="-1059" t="-18421" r="-258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5AFED75-A92D-45DA-BF97-A663136428BA}"/>
                  </a:ext>
                </a:extLst>
              </p:cNvPr>
              <p:cNvSpPr/>
              <p:nvPr/>
            </p:nvSpPr>
            <p:spPr>
              <a:xfrm>
                <a:off x="1736131" y="2879847"/>
                <a:ext cx="8819274" cy="461665"/>
              </a:xfrm>
              <a:prstGeom prst="rect">
                <a:avLst/>
              </a:prstGeom>
            </p:spPr>
            <p:txBody>
              <a:bodyPr wrap="none">
                <a:spAutoFit/>
              </a:bodyPr>
              <a:lstStyle/>
              <a:p>
                <a:r>
                  <a:rPr lang="vi-VN" sz="2400"/>
                  <a:t>b. Mặt phẳng (</a:t>
                </a:r>
                <a:r>
                  <a:rPr lang="vi-VN" sz="2400" i="1"/>
                  <a:t>P</a:t>
                </a:r>
                <a:r>
                  <a:rPr lang="vi-VN" sz="2400"/>
                  <a:t>) nhận </a:t>
                </a:r>
                <a:r>
                  <a:rPr lang="en-US" sz="240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en-US" sz="2400">
                    <a:latin typeface="Times New Roman" panose="02020603050405020304" pitchFamily="18" charset="0"/>
                    <a:cs typeface="Times New Roman" panose="02020603050405020304" pitchFamily="18" charset="0"/>
                  </a:rPr>
                  <a:t>]</a:t>
                </a:r>
                <a:r>
                  <a:rPr lang="vi-VN" sz="2400"/>
                  <a:t> là một vectơ pháp tuyến của mặt phẳng.</a:t>
                </a:r>
                <a:endParaRPr lang="en-US" sz="2400"/>
              </a:p>
            </p:txBody>
          </p:sp>
        </mc:Choice>
        <mc:Fallback xmlns="">
          <p:sp>
            <p:nvSpPr>
              <p:cNvPr id="11" name="Rectangle 10">
                <a:extLst>
                  <a:ext uri="{FF2B5EF4-FFF2-40B4-BE49-F238E27FC236}">
                    <a16:creationId xmlns:a16="http://schemas.microsoft.com/office/drawing/2014/main" id="{75AFED75-A92D-45DA-BF97-A663136428BA}"/>
                  </a:ext>
                </a:extLst>
              </p:cNvPr>
              <p:cNvSpPr>
                <a:spLocks noRot="1" noChangeAspect="1" noMove="1" noResize="1" noEditPoints="1" noAdjustHandles="1" noChangeArrowheads="1" noChangeShapeType="1" noTextEdit="1"/>
              </p:cNvSpPr>
              <p:nvPr/>
            </p:nvSpPr>
            <p:spPr>
              <a:xfrm>
                <a:off x="1736131" y="2879847"/>
                <a:ext cx="8819274" cy="461665"/>
              </a:xfrm>
              <a:prstGeom prst="rect">
                <a:avLst/>
              </a:prstGeom>
              <a:blipFill>
                <a:blip r:embed="rId7"/>
                <a:stretch>
                  <a:fillRect l="-1106" t="-18421" b="-2894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B49D07D7-7F6E-48A4-8E33-4EE8AE389192}"/>
              </a:ext>
            </a:extLst>
          </p:cNvPr>
          <p:cNvGrpSpPr/>
          <p:nvPr/>
        </p:nvGrpSpPr>
        <p:grpSpPr>
          <a:xfrm>
            <a:off x="8098525" y="3649344"/>
            <a:ext cx="3978459" cy="2776200"/>
            <a:chOff x="8154969" y="3634091"/>
            <a:chExt cx="3978459" cy="2776200"/>
          </a:xfrm>
        </p:grpSpPr>
        <p:sp>
          <p:nvSpPr>
            <p:cNvPr id="12" name="Rounded Rectangle 89">
              <a:extLst>
                <a:ext uri="{FF2B5EF4-FFF2-40B4-BE49-F238E27FC236}">
                  <a16:creationId xmlns:a16="http://schemas.microsoft.com/office/drawing/2014/main" id="{A9322F18-203B-4151-990C-4CEC57D82450}"/>
                </a:ext>
              </a:extLst>
            </p:cNvPr>
            <p:cNvSpPr/>
            <p:nvPr/>
          </p:nvSpPr>
          <p:spPr>
            <a:xfrm>
              <a:off x="8154969" y="3634091"/>
              <a:ext cx="3978459" cy="2776200"/>
            </a:xfrm>
            <a:prstGeom prst="roundRect">
              <a:avLst>
                <a:gd name="adj" fmla="val 2564"/>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15" name="Picture 14">
              <a:extLst>
                <a:ext uri="{FF2B5EF4-FFF2-40B4-BE49-F238E27FC236}">
                  <a16:creationId xmlns:a16="http://schemas.microsoft.com/office/drawing/2014/main" id="{D4CAEB11-63B7-470D-B118-C7BCCF02BB95}"/>
                </a:ext>
              </a:extLst>
            </p:cNvPr>
            <p:cNvPicPr>
              <a:picLocks noChangeAspect="1"/>
            </p:cNvPicPr>
            <p:nvPr/>
          </p:nvPicPr>
          <p:blipFill>
            <a:blip r:embed="rId8"/>
            <a:stretch>
              <a:fillRect/>
            </a:stretch>
          </p:blipFill>
          <p:spPr>
            <a:xfrm>
              <a:off x="8361021" y="3750490"/>
              <a:ext cx="3566353" cy="2543402"/>
            </a:xfrm>
            <a:prstGeom prst="rect">
              <a:avLst/>
            </a:prstGeom>
          </p:spPr>
        </p:pic>
      </p:grpSp>
      <p:grpSp>
        <p:nvGrpSpPr>
          <p:cNvPr id="2" name="Group 1">
            <a:extLst>
              <a:ext uri="{FF2B5EF4-FFF2-40B4-BE49-F238E27FC236}">
                <a16:creationId xmlns:a16="http://schemas.microsoft.com/office/drawing/2014/main" id="{BCB00A5A-1778-4205-B3BC-E3DADC6C5B82}"/>
              </a:ext>
            </a:extLst>
          </p:cNvPr>
          <p:cNvGrpSpPr/>
          <p:nvPr/>
        </p:nvGrpSpPr>
        <p:grpSpPr>
          <a:xfrm>
            <a:off x="1411109" y="3634091"/>
            <a:ext cx="6555741" cy="2808986"/>
            <a:chOff x="1411109" y="3634091"/>
            <a:chExt cx="6555741" cy="2808986"/>
          </a:xfrm>
        </p:grpSpPr>
        <p:sp>
          <p:nvSpPr>
            <p:cNvPr id="30" name="Rounded Rectangle 16">
              <a:extLst>
                <a:ext uri="{FF2B5EF4-FFF2-40B4-BE49-F238E27FC236}">
                  <a16:creationId xmlns:a16="http://schemas.microsoft.com/office/drawing/2014/main" id="{5985F346-434B-4027-9051-3FEC4440E5A8}"/>
                </a:ext>
              </a:extLst>
            </p:cNvPr>
            <p:cNvSpPr/>
            <p:nvPr/>
          </p:nvSpPr>
          <p:spPr>
            <a:xfrm>
              <a:off x="1411109" y="3634091"/>
              <a:ext cx="6555741" cy="2806706"/>
            </a:xfrm>
            <a:prstGeom prst="roundRect">
              <a:avLst>
                <a:gd name="adj" fmla="val 5077"/>
              </a:avLst>
            </a:prstGeom>
            <a:solidFill>
              <a:schemeClr val="accent6">
                <a:lumMod val="40000"/>
                <a:lumOff val="60000"/>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CAD6A8A-9F53-44A5-AAE0-C59D54D55A0A}"/>
                    </a:ext>
                  </a:extLst>
                </p:cNvPr>
                <p:cNvSpPr/>
                <p:nvPr/>
              </p:nvSpPr>
              <p:spPr>
                <a:xfrm>
                  <a:off x="1578085" y="3871449"/>
                  <a:ext cx="6096000" cy="2308324"/>
                </a:xfrm>
                <a:prstGeom prst="rect">
                  <a:avLst/>
                </a:prstGeom>
              </p:spPr>
              <p:txBody>
                <a:bodyPr>
                  <a:spAutoFit/>
                </a:bodyPr>
                <a:lstStyle/>
                <a:p>
                  <a:pPr marL="342900" indent="-342900">
                    <a:buFont typeface="Wingdings" panose="05000000000000000000" pitchFamily="2" charset="2"/>
                    <a:buChar char="v"/>
                  </a:pPr>
                  <a:r>
                    <a:rPr lang="vi-VN" sz="2400"/>
                    <a:t>Trong không gian O</a:t>
                  </a:r>
                  <a:r>
                    <a:rPr lang="vi-VN" sz="2400" i="1"/>
                    <a:t>xyz</a:t>
                  </a:r>
                  <a:r>
                    <a:rPr lang="vi-VN" sz="2400"/>
                    <a:t>, hai vecto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r>
                        <a:rPr lang="vi-VN" sz="240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được gọi là cặp vectơ chỉ phương của mặt phẳng (</a:t>
                  </a:r>
                  <a:r>
                    <a:rPr lang="vi-VN" sz="2400" i="1"/>
                    <a:t>P</a:t>
                  </a:r>
                  <a:r>
                    <a:rPr lang="vi-VN" sz="2400"/>
                    <a:t>) nếu chúng không cùng phương và có giá nằm trong hoặc song song với mặt phẳng (</a:t>
                  </a:r>
                  <a:r>
                    <a:rPr lang="vi-VN" sz="2400" i="1"/>
                    <a:t>P</a:t>
                  </a:r>
                  <a:r>
                    <a:rPr lang="vi-VN" sz="2400"/>
                    <a:t>).</a:t>
                  </a:r>
                </a:p>
                <a:p>
                  <a:pPr marL="342900" indent="-342900">
                    <a:buFont typeface="Wingdings" panose="05000000000000000000" pitchFamily="2" charset="2"/>
                    <a:buChar char="v"/>
                  </a:pPr>
                  <a:r>
                    <a:rPr lang="vi-VN" sz="2400"/>
                    <a:t>Nếu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r>
                        <a:rPr lang="vi-VN" sz="240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là cặp vectơ chỉ phương của (</a:t>
                  </a:r>
                  <a:r>
                    <a:rPr lang="vi-VN" sz="2400" i="1"/>
                    <a:t>P</a:t>
                  </a:r>
                  <a:r>
                    <a:rPr lang="vi-VN" sz="2400"/>
                    <a:t>) thì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r>
                        <a:rPr lang="vi-VN" sz="240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 là một vectơ pháp tuyến của (</a:t>
                  </a:r>
                  <a:r>
                    <a:rPr lang="vi-VN" sz="2400" i="1"/>
                    <a:t>P</a:t>
                  </a:r>
                  <a:r>
                    <a:rPr lang="vi-VN" sz="2400"/>
                    <a:t>).</a:t>
                  </a:r>
                  <a:endParaRPr lang="en-US" sz="2400"/>
                </a:p>
              </p:txBody>
            </p:sp>
          </mc:Choice>
          <mc:Fallback xmlns="">
            <p:sp>
              <p:nvSpPr>
                <p:cNvPr id="13" name="Rectangle 12">
                  <a:extLst>
                    <a:ext uri="{FF2B5EF4-FFF2-40B4-BE49-F238E27FC236}">
                      <a16:creationId xmlns:a16="http://schemas.microsoft.com/office/drawing/2014/main" id="{ECAD6A8A-9F53-44A5-AAE0-C59D54D55A0A}"/>
                    </a:ext>
                  </a:extLst>
                </p:cNvPr>
                <p:cNvSpPr>
                  <a:spLocks noRot="1" noChangeAspect="1" noMove="1" noResize="1" noEditPoints="1" noAdjustHandles="1" noChangeArrowheads="1" noChangeShapeType="1" noTextEdit="1"/>
                </p:cNvSpPr>
                <p:nvPr/>
              </p:nvSpPr>
              <p:spPr>
                <a:xfrm>
                  <a:off x="1578085" y="3871449"/>
                  <a:ext cx="6096000" cy="2308324"/>
                </a:xfrm>
                <a:prstGeom prst="rect">
                  <a:avLst/>
                </a:prstGeom>
                <a:blipFill>
                  <a:blip r:embed="rId9"/>
                  <a:stretch>
                    <a:fillRect l="-1400" t="-3694" r="-1500" b="-5013"/>
                  </a:stretch>
                </a:blipFill>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48F39B91-5E39-408E-9D54-6DFF784A222F}"/>
                </a:ext>
              </a:extLst>
            </p:cNvPr>
            <p:cNvSpPr/>
            <p:nvPr/>
          </p:nvSpPr>
          <p:spPr>
            <a:xfrm>
              <a:off x="1411109" y="3636371"/>
              <a:ext cx="6555741" cy="2806706"/>
            </a:xfrm>
            <a:prstGeom prst="roundRect">
              <a:avLst>
                <a:gd name="adj" fmla="val 5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5739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6">
            <a:extLst>
              <a:ext uri="{FF2B5EF4-FFF2-40B4-BE49-F238E27FC236}">
                <a16:creationId xmlns:a16="http://schemas.microsoft.com/office/drawing/2014/main" id="{D8B4A912-6D7C-43E8-A298-D7DDD155139A}"/>
              </a:ext>
            </a:extLst>
          </p:cNvPr>
          <p:cNvSpPr/>
          <p:nvPr/>
        </p:nvSpPr>
        <p:spPr>
          <a:xfrm>
            <a:off x="938360" y="146756"/>
            <a:ext cx="11129460" cy="919665"/>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BA53F21-F28D-4E18-B779-D270B05F9389}"/>
                  </a:ext>
                </a:extLst>
              </p:cNvPr>
              <p:cNvSpPr/>
              <p:nvPr/>
            </p:nvSpPr>
            <p:spPr>
              <a:xfrm>
                <a:off x="1106309" y="235424"/>
                <a:ext cx="10961511"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cho các vectơ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r>
                      <a:rPr lang="vi-VN" sz="2400" i="1" smtClean="0">
                        <a:latin typeface="Cambria Math" panose="02040503050406030204" pitchFamily="18" charset="0"/>
                      </a:rPr>
                      <m:t> </m:t>
                    </m:r>
                  </m:oMath>
                </a14:m>
                <a:r>
                  <a:rPr lang="vi-VN" sz="2400"/>
                  <a:t>= (2;-1; 0),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 (1;-1; 2). Gọi (</a:t>
                </a:r>
                <a14:m>
                  <m:oMath xmlns:m="http://schemas.openxmlformats.org/officeDocument/2006/math">
                    <m:r>
                      <a:rPr lang="vi-VN" sz="2400" i="1" smtClean="0">
                        <a:latin typeface="Cambria Math" panose="02040503050406030204" pitchFamily="18" charset="0"/>
                        <a:ea typeface="Cambria Math" panose="02040503050406030204" pitchFamily="18" charset="0"/>
                      </a:rPr>
                      <m:t>𝛼</m:t>
                    </m:r>
                  </m:oMath>
                </a14:m>
                <a:r>
                  <a:rPr lang="vi-VN" sz="2400"/>
                  <a:t>) là một mặt phẳng song song với các giá của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a:t>
                </a:r>
                <a14:m>
                  <m:oMath xmlns:m="http://schemas.openxmlformats.org/officeDocument/2006/math">
                    <m:r>
                      <a:rPr lang="vi-VN" sz="2400">
                        <a:latin typeface="Cambria Math" panose="02040503050406030204" pitchFamily="18" charset="0"/>
                      </a:rPr>
                      <m:t>   </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 Hãy tìm một vectơ pháp tuyến của (</a:t>
                </a:r>
                <a14:m>
                  <m:oMath xmlns:m="http://schemas.openxmlformats.org/officeDocument/2006/math">
                    <m:r>
                      <a:rPr lang="vi-VN" sz="2400" i="1" smtClean="0">
                        <a:latin typeface="Cambria Math" panose="02040503050406030204" pitchFamily="18" charset="0"/>
                        <a:ea typeface="Cambria Math" panose="02040503050406030204" pitchFamily="18" charset="0"/>
                      </a:rPr>
                      <m:t>𝛼</m:t>
                    </m:r>
                  </m:oMath>
                </a14:m>
                <a:r>
                  <a:rPr lang="vi-VN" sz="2400"/>
                  <a:t>).</a:t>
                </a:r>
                <a:endParaRPr lang="en-US" sz="2400"/>
              </a:p>
            </p:txBody>
          </p:sp>
        </mc:Choice>
        <mc:Fallback xmlns="">
          <p:sp>
            <p:nvSpPr>
              <p:cNvPr id="2" name="Rectangle 1">
                <a:extLst>
                  <a:ext uri="{FF2B5EF4-FFF2-40B4-BE49-F238E27FC236}">
                    <a16:creationId xmlns:a16="http://schemas.microsoft.com/office/drawing/2014/main" id="{CBA53F21-F28D-4E18-B779-D270B05F9389}"/>
                  </a:ext>
                </a:extLst>
              </p:cNvPr>
              <p:cNvSpPr>
                <a:spLocks noRot="1" noChangeAspect="1" noMove="1" noResize="1" noEditPoints="1" noAdjustHandles="1" noChangeArrowheads="1" noChangeShapeType="1" noTextEdit="1"/>
              </p:cNvSpPr>
              <p:nvPr/>
            </p:nvSpPr>
            <p:spPr>
              <a:xfrm>
                <a:off x="1106309" y="235424"/>
                <a:ext cx="10961511" cy="830997"/>
              </a:xfrm>
              <a:prstGeom prst="rect">
                <a:avLst/>
              </a:prstGeom>
              <a:blipFill>
                <a:blip r:embed="rId4"/>
                <a:stretch>
                  <a:fillRect l="-723" t="-10294" r="-945" b="-1617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1F9869D-4736-409F-B2C5-9F5987E35639}"/>
              </a:ext>
            </a:extLst>
          </p:cNvPr>
          <p:cNvPicPr>
            <a:picLocks noChangeAspect="1"/>
          </p:cNvPicPr>
          <p:nvPr/>
        </p:nvPicPr>
        <p:blipFill>
          <a:blip r:embed="rId5"/>
          <a:stretch>
            <a:fillRect/>
          </a:stretch>
        </p:blipFill>
        <p:spPr>
          <a:xfrm>
            <a:off x="0" y="78912"/>
            <a:ext cx="1042636" cy="1055351"/>
          </a:xfrm>
          <a:prstGeom prst="rect">
            <a:avLst/>
          </a:prstGeom>
        </p:spPr>
      </p:pic>
      <p:graphicFrame>
        <p:nvGraphicFramePr>
          <p:cNvPr id="6" name="Object 5">
            <a:extLst>
              <a:ext uri="{FF2B5EF4-FFF2-40B4-BE49-F238E27FC236}">
                <a16:creationId xmlns:a16="http://schemas.microsoft.com/office/drawing/2014/main" id="{676E102C-9921-4D81-98AD-BEDAB1C7F221}"/>
              </a:ext>
            </a:extLst>
          </p:cNvPr>
          <p:cNvGraphicFramePr>
            <a:graphicFrameLocks noChangeAspect="1"/>
          </p:cNvGraphicFramePr>
          <p:nvPr>
            <p:extLst>
              <p:ext uri="{D42A27DB-BD31-4B8C-83A1-F6EECF244321}">
                <p14:modId xmlns:p14="http://schemas.microsoft.com/office/powerpoint/2010/main" val="3999763940"/>
              </p:ext>
            </p:extLst>
          </p:nvPr>
        </p:nvGraphicFramePr>
        <p:xfrm>
          <a:off x="2004414" y="1562197"/>
          <a:ext cx="6409915" cy="940452"/>
        </p:xfrm>
        <a:graphic>
          <a:graphicData uri="http://schemas.openxmlformats.org/presentationml/2006/ole">
            <mc:AlternateContent xmlns:mc="http://schemas.openxmlformats.org/markup-compatibility/2006">
              <mc:Choice xmlns:v="urn:schemas-microsoft-com:vml" Requires="v">
                <p:oleObj spid="_x0000_s4189" name="Equation" r:id="rId6" imgW="3288960" imgH="482400" progId="Equation.DSMT4">
                  <p:embed/>
                </p:oleObj>
              </mc:Choice>
              <mc:Fallback>
                <p:oleObj name="Equation" r:id="rId6" imgW="3288960" imgH="482400" progId="Equation.DSMT4">
                  <p:embed/>
                  <p:pic>
                    <p:nvPicPr>
                      <p:cNvPr id="0" name=""/>
                      <p:cNvPicPr/>
                      <p:nvPr/>
                    </p:nvPicPr>
                    <p:blipFill>
                      <a:blip r:embed="rId7"/>
                      <a:stretch>
                        <a:fillRect/>
                      </a:stretch>
                    </p:blipFill>
                    <p:spPr>
                      <a:xfrm>
                        <a:off x="2004414" y="1562197"/>
                        <a:ext cx="6409915" cy="94045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7D6E4F5-1D5F-4D0D-854B-5451ECF02E34}"/>
                  </a:ext>
                </a:extLst>
              </p:cNvPr>
              <p:cNvSpPr/>
              <p:nvPr/>
            </p:nvSpPr>
            <p:spPr>
              <a:xfrm>
                <a:off x="1857659" y="2616986"/>
                <a:ext cx="8814593" cy="461665"/>
              </a:xfrm>
              <a:prstGeom prst="rect">
                <a:avLst/>
              </a:prstGeom>
            </p:spPr>
            <p:txBody>
              <a:bodyPr wrap="none">
                <a:spAutoFit/>
              </a:bodyPr>
              <a:lstStyle/>
              <a:p>
                <a:r>
                  <a:rPr lang="vi-VN" sz="2400"/>
                  <a:t>Vậy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𝑢</m:t>
                        </m:r>
                      </m:e>
                    </m:acc>
                  </m:oMath>
                </a14:m>
                <a:r>
                  <a:rPr lang="vi-VN" sz="2400"/>
                  <a:t>,</a:t>
                </a:r>
                <a14:m>
                  <m:oMath xmlns:m="http://schemas.openxmlformats.org/officeDocument/2006/math">
                    <m:r>
                      <a:rPr lang="vi-VN" sz="2400">
                        <a:latin typeface="Cambria Math" panose="02040503050406030204" pitchFamily="18" charset="0"/>
                      </a:rPr>
                      <m:t>   </m:t>
                    </m:r>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oMath>
                </a14:m>
                <a:r>
                  <a:rPr lang="vi-VN" sz="2400"/>
                  <a:t> là cặp vectơ chỉ phương, </a:t>
                </a:r>
                <a14:m>
                  <m:oMath xmlns:m="http://schemas.openxmlformats.org/officeDocument/2006/math">
                    <m:acc>
                      <m:accPr>
                        <m:chr m:val="⃗"/>
                        <m:ctrlPr>
                          <a:rPr lang="vi-VN" sz="2400" i="1">
                            <a:latin typeface="Cambria Math" panose="02040503050406030204" pitchFamily="18" charset="0"/>
                          </a:rPr>
                        </m:ctrlPr>
                      </m:accPr>
                      <m:e>
                        <m:r>
                          <a:rPr lang="vi-VN" sz="2400" b="0" i="1" smtClean="0">
                            <a:latin typeface="Cambria Math" panose="02040503050406030204" pitchFamily="18" charset="0"/>
                          </a:rPr>
                          <m:t>𝑛</m:t>
                        </m:r>
                      </m:e>
                    </m:acc>
                  </m:oMath>
                </a14:m>
                <a:r>
                  <a:rPr lang="vi-VN" sz="2400"/>
                  <a:t> là một vectơ pháp tuyến của (</a:t>
                </a:r>
                <a14:m>
                  <m:oMath xmlns:m="http://schemas.openxmlformats.org/officeDocument/2006/math">
                    <m:r>
                      <a:rPr lang="vi-VN" sz="2400" i="1">
                        <a:latin typeface="Cambria Math" panose="02040503050406030204" pitchFamily="18" charset="0"/>
                        <a:ea typeface="Cambria Math" panose="02040503050406030204" pitchFamily="18" charset="0"/>
                      </a:rPr>
                      <m:t>𝛼</m:t>
                    </m:r>
                  </m:oMath>
                </a14:m>
                <a:r>
                  <a:rPr lang="vi-VN" sz="2400"/>
                  <a:t>). </a:t>
                </a:r>
                <a:endParaRPr lang="en-US" sz="2400"/>
              </a:p>
            </p:txBody>
          </p:sp>
        </mc:Choice>
        <mc:Fallback xmlns="">
          <p:sp>
            <p:nvSpPr>
              <p:cNvPr id="7" name="Rectangle 6">
                <a:extLst>
                  <a:ext uri="{FF2B5EF4-FFF2-40B4-BE49-F238E27FC236}">
                    <a16:creationId xmlns:a16="http://schemas.microsoft.com/office/drawing/2014/main" id="{57D6E4F5-1D5F-4D0D-854B-5451ECF02E34}"/>
                  </a:ext>
                </a:extLst>
              </p:cNvPr>
              <p:cNvSpPr>
                <a:spLocks noRot="1" noChangeAspect="1" noMove="1" noResize="1" noEditPoints="1" noAdjustHandles="1" noChangeArrowheads="1" noChangeShapeType="1" noTextEdit="1"/>
              </p:cNvSpPr>
              <p:nvPr/>
            </p:nvSpPr>
            <p:spPr>
              <a:xfrm>
                <a:off x="1857659" y="2616986"/>
                <a:ext cx="8814593" cy="461665"/>
              </a:xfrm>
              <a:prstGeom prst="rect">
                <a:avLst/>
              </a:prstGeom>
              <a:blipFill>
                <a:blip r:embed="rId8"/>
                <a:stretch>
                  <a:fillRect l="-1107" t="-18421" r="-69" b="-28947"/>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C1E100F5-CF6A-42C1-986B-FAC675185E18}"/>
              </a:ext>
            </a:extLst>
          </p:cNvPr>
          <p:cNvPicPr>
            <a:picLocks noChangeAspect="1"/>
          </p:cNvPicPr>
          <p:nvPr/>
        </p:nvPicPr>
        <p:blipFill>
          <a:blip r:embed="rId9"/>
          <a:stretch>
            <a:fillRect/>
          </a:stretch>
        </p:blipFill>
        <p:spPr>
          <a:xfrm>
            <a:off x="5664824" y="1180758"/>
            <a:ext cx="1119411" cy="261385"/>
          </a:xfrm>
          <a:prstGeom prst="rect">
            <a:avLst/>
          </a:prstGeom>
        </p:spPr>
      </p:pic>
      <p:pic>
        <p:nvPicPr>
          <p:cNvPr id="19" name="Picture 18">
            <a:extLst>
              <a:ext uri="{FF2B5EF4-FFF2-40B4-BE49-F238E27FC236}">
                <a16:creationId xmlns:a16="http://schemas.microsoft.com/office/drawing/2014/main" id="{57A907AE-18CF-42AD-A57E-7E0780BEB4FF}"/>
              </a:ext>
            </a:extLst>
          </p:cNvPr>
          <p:cNvPicPr>
            <a:picLocks noChangeAspect="1"/>
          </p:cNvPicPr>
          <p:nvPr/>
        </p:nvPicPr>
        <p:blipFill>
          <a:blip r:embed="rId9"/>
          <a:stretch>
            <a:fillRect/>
          </a:stretch>
        </p:blipFill>
        <p:spPr>
          <a:xfrm>
            <a:off x="5624021" y="4550647"/>
            <a:ext cx="1201016" cy="280440"/>
          </a:xfrm>
          <a:prstGeom prst="rect">
            <a:avLst/>
          </a:prstGeom>
        </p:spPr>
      </p:pic>
      <p:grpSp>
        <p:nvGrpSpPr>
          <p:cNvPr id="4" name="Group 3">
            <a:extLst>
              <a:ext uri="{FF2B5EF4-FFF2-40B4-BE49-F238E27FC236}">
                <a16:creationId xmlns:a16="http://schemas.microsoft.com/office/drawing/2014/main" id="{98A51BC0-4299-4142-8980-951A846000F1}"/>
              </a:ext>
            </a:extLst>
          </p:cNvPr>
          <p:cNvGrpSpPr/>
          <p:nvPr/>
        </p:nvGrpSpPr>
        <p:grpSpPr>
          <a:xfrm>
            <a:off x="-141192" y="3230903"/>
            <a:ext cx="12209012" cy="1310733"/>
            <a:chOff x="-141192" y="3230903"/>
            <a:chExt cx="12209012" cy="1310733"/>
          </a:xfrm>
        </p:grpSpPr>
        <p:sp>
          <p:nvSpPr>
            <p:cNvPr id="21" name="Rounded Rectangle 47">
              <a:extLst>
                <a:ext uri="{FF2B5EF4-FFF2-40B4-BE49-F238E27FC236}">
                  <a16:creationId xmlns:a16="http://schemas.microsoft.com/office/drawing/2014/main" id="{D56472E9-8484-449B-822D-57147B10CDC4}"/>
                </a:ext>
              </a:extLst>
            </p:cNvPr>
            <p:cNvSpPr/>
            <p:nvPr/>
          </p:nvSpPr>
          <p:spPr>
            <a:xfrm>
              <a:off x="938360" y="3385448"/>
              <a:ext cx="11129460" cy="1015968"/>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2" name="Rectangle 11">
              <a:extLst>
                <a:ext uri="{FF2B5EF4-FFF2-40B4-BE49-F238E27FC236}">
                  <a16:creationId xmlns:a16="http://schemas.microsoft.com/office/drawing/2014/main" id="{51EF862D-160B-4431-9F06-D0B79194C22C}"/>
                </a:ext>
              </a:extLst>
            </p:cNvPr>
            <p:cNvSpPr/>
            <p:nvPr/>
          </p:nvSpPr>
          <p:spPr>
            <a:xfrm>
              <a:off x="1106309" y="3477933"/>
              <a:ext cx="10353755" cy="830997"/>
            </a:xfrm>
            <a:prstGeom prst="rect">
              <a:avLst/>
            </a:prstGeom>
          </p:spPr>
          <p:txBody>
            <a:bodyPr wrap="square">
              <a:spAutoFit/>
            </a:bodyPr>
            <a:lstStyle/>
            <a:p>
              <a:pPr marL="342900" indent="-342900">
                <a:buFont typeface="Wingdings" panose="05000000000000000000" pitchFamily="2" charset="2"/>
                <a:buChar char="v"/>
              </a:pPr>
              <a:r>
                <a:rPr lang="vi-VN" sz="2400"/>
                <a:t>Trong không gian O</a:t>
              </a:r>
              <a:r>
                <a:rPr lang="vi-VN" sz="2400" i="1"/>
                <a:t>xyz</a:t>
              </a:r>
              <a:r>
                <a:rPr lang="vi-VN" sz="2400"/>
                <a:t>, cho ba điểm không thẳng hàng</a:t>
              </a:r>
              <a:r>
                <a:rPr lang="vi-VN" sz="2400" i="1"/>
                <a:t> A</a:t>
              </a:r>
              <a:r>
                <a:rPr lang="vi-VN" sz="2400"/>
                <a:t>(1; -2;1), </a:t>
              </a:r>
              <a:r>
                <a:rPr lang="vi-VN" sz="2400" i="1"/>
                <a:t>B</a:t>
              </a:r>
              <a:r>
                <a:rPr lang="vi-VN" sz="2400"/>
                <a:t>(-2; 1; 0), </a:t>
              </a:r>
              <a:r>
                <a:rPr lang="vi-VN" sz="2400" i="1"/>
                <a:t>C</a:t>
              </a:r>
              <a:r>
                <a:rPr lang="vi-VN" sz="2400"/>
                <a:t>(-2; 3; 2). Hãy chỉ ra một vectơ pháp tuyến của mặt phẳng (</a:t>
              </a:r>
              <a:r>
                <a:rPr lang="vi-VN" sz="2400" i="1"/>
                <a:t>ABC</a:t>
              </a:r>
              <a:r>
                <a:rPr lang="vi-VN" sz="2400"/>
                <a:t>).</a:t>
              </a:r>
              <a:endParaRPr lang="en-US" sz="2400"/>
            </a:p>
          </p:txBody>
        </p:sp>
        <p:pic>
          <p:nvPicPr>
            <p:cNvPr id="22" name="Picture 21">
              <a:extLst>
                <a:ext uri="{FF2B5EF4-FFF2-40B4-BE49-F238E27FC236}">
                  <a16:creationId xmlns:a16="http://schemas.microsoft.com/office/drawing/2014/main" id="{79EC201E-90CC-47F4-9BAA-0EBD27FF569C}"/>
                </a:ext>
              </a:extLst>
            </p:cNvPr>
            <p:cNvPicPr>
              <a:picLocks noChangeAspect="1"/>
            </p:cNvPicPr>
            <p:nvPr/>
          </p:nvPicPr>
          <p:blipFill>
            <a:blip r:embed="rId10"/>
            <a:stretch>
              <a:fillRect/>
            </a:stretch>
          </p:blipFill>
          <p:spPr>
            <a:xfrm>
              <a:off x="-141192" y="3230903"/>
              <a:ext cx="1315465" cy="1310733"/>
            </a:xfrm>
            <a:prstGeom prst="rect">
              <a:avLst/>
            </a:prstGeom>
          </p:spPr>
        </p:pic>
      </p:grpSp>
      <p:grpSp>
        <p:nvGrpSpPr>
          <p:cNvPr id="8" name="Group 7">
            <a:extLst>
              <a:ext uri="{FF2B5EF4-FFF2-40B4-BE49-F238E27FC236}">
                <a16:creationId xmlns:a16="http://schemas.microsoft.com/office/drawing/2014/main" id="{C4FBE806-F1FB-47D2-BC32-4A85A448D010}"/>
              </a:ext>
            </a:extLst>
          </p:cNvPr>
          <p:cNvGrpSpPr/>
          <p:nvPr/>
        </p:nvGrpSpPr>
        <p:grpSpPr>
          <a:xfrm>
            <a:off x="2004414" y="5593448"/>
            <a:ext cx="9129412" cy="593969"/>
            <a:chOff x="2004414" y="5593448"/>
            <a:chExt cx="9129412" cy="593969"/>
          </a:xfrm>
        </p:grpSpPr>
        <p:graphicFrame>
          <p:nvGraphicFramePr>
            <p:cNvPr id="24" name="Object 23">
              <a:extLst>
                <a:ext uri="{FF2B5EF4-FFF2-40B4-BE49-F238E27FC236}">
                  <a16:creationId xmlns:a16="http://schemas.microsoft.com/office/drawing/2014/main" id="{FEF1177F-1426-4DEC-BA35-240C0FAA31D2}"/>
                </a:ext>
              </a:extLst>
            </p:cNvPr>
            <p:cNvGraphicFramePr>
              <a:graphicFrameLocks noChangeAspect="1"/>
            </p:cNvGraphicFramePr>
            <p:nvPr>
              <p:extLst>
                <p:ext uri="{D42A27DB-BD31-4B8C-83A1-F6EECF244321}">
                  <p14:modId xmlns:p14="http://schemas.microsoft.com/office/powerpoint/2010/main" val="927572298"/>
                </p:ext>
              </p:extLst>
            </p:nvPr>
          </p:nvGraphicFramePr>
          <p:xfrm>
            <a:off x="2004414" y="5593448"/>
            <a:ext cx="3044092" cy="593969"/>
          </p:xfrm>
          <a:graphic>
            <a:graphicData uri="http://schemas.openxmlformats.org/presentationml/2006/ole">
              <mc:AlternateContent xmlns:mc="http://schemas.openxmlformats.org/markup-compatibility/2006">
                <mc:Choice xmlns:v="urn:schemas-microsoft-com:vml" Requires="v">
                  <p:oleObj spid="_x0000_s4190" name="Equation" r:id="rId11" imgW="1561317" imgH="305357" progId="Equation.DSMT4">
                    <p:embed/>
                  </p:oleObj>
                </mc:Choice>
                <mc:Fallback>
                  <p:oleObj name="Equation" r:id="rId11" imgW="1561317" imgH="305357" progId="Equation.DSMT4">
                    <p:embed/>
                    <p:pic>
                      <p:nvPicPr>
                        <p:cNvPr id="0" name=""/>
                        <p:cNvPicPr/>
                        <p:nvPr/>
                      </p:nvPicPr>
                      <p:blipFill>
                        <a:blip r:embed="rId12"/>
                        <a:stretch>
                          <a:fillRect/>
                        </a:stretch>
                      </p:blipFill>
                      <p:spPr>
                        <a:xfrm>
                          <a:off x="2004414" y="5593448"/>
                          <a:ext cx="3044092" cy="593969"/>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53E599CB-20F6-4071-8A90-D9A86640CD56}"/>
                </a:ext>
              </a:extLst>
            </p:cNvPr>
            <p:cNvSpPr/>
            <p:nvPr/>
          </p:nvSpPr>
          <p:spPr>
            <a:xfrm>
              <a:off x="5048506" y="5612838"/>
              <a:ext cx="6085320" cy="461665"/>
            </a:xfrm>
            <a:prstGeom prst="rect">
              <a:avLst/>
            </a:prstGeom>
          </p:spPr>
          <p:txBody>
            <a:bodyPr wrap="none">
              <a:spAutoFit/>
            </a:bodyPr>
            <a:lstStyle/>
            <a:p>
              <a:r>
                <a:rPr lang="vi-VN" sz="2400"/>
                <a:t>là một vectơ pháp tuyến  của mặt phẳng (</a:t>
              </a:r>
              <a:r>
                <a:rPr lang="vi-VN" sz="2400" i="1"/>
                <a:t>ABC</a:t>
              </a:r>
              <a:r>
                <a:rPr lang="vi-VN" sz="2400"/>
                <a:t>).</a:t>
              </a:r>
              <a:endParaRPr lang="en-US" sz="2400"/>
            </a:p>
          </p:txBody>
        </p:sp>
      </p:grpSp>
      <p:grpSp>
        <p:nvGrpSpPr>
          <p:cNvPr id="5" name="Group 4">
            <a:extLst>
              <a:ext uri="{FF2B5EF4-FFF2-40B4-BE49-F238E27FC236}">
                <a16:creationId xmlns:a16="http://schemas.microsoft.com/office/drawing/2014/main" id="{FCDA46F5-66E6-4F8F-ABB9-D995C0F35854}"/>
              </a:ext>
            </a:extLst>
          </p:cNvPr>
          <p:cNvGrpSpPr/>
          <p:nvPr/>
        </p:nvGrpSpPr>
        <p:grpSpPr>
          <a:xfrm>
            <a:off x="1925393" y="4992430"/>
            <a:ext cx="5787280" cy="524562"/>
            <a:chOff x="1925393" y="4992430"/>
            <a:chExt cx="5787280" cy="524562"/>
          </a:xfrm>
        </p:grpSpPr>
        <p:graphicFrame>
          <p:nvGraphicFramePr>
            <p:cNvPr id="23" name="Object 22">
              <a:extLst>
                <a:ext uri="{FF2B5EF4-FFF2-40B4-BE49-F238E27FC236}">
                  <a16:creationId xmlns:a16="http://schemas.microsoft.com/office/drawing/2014/main" id="{E50543A2-CD8B-4CFE-9FCD-BE7A1BBA2578}"/>
                </a:ext>
              </a:extLst>
            </p:cNvPr>
            <p:cNvGraphicFramePr>
              <a:graphicFrameLocks noChangeAspect="1"/>
            </p:cNvGraphicFramePr>
            <p:nvPr>
              <p:extLst>
                <p:ext uri="{D42A27DB-BD31-4B8C-83A1-F6EECF244321}">
                  <p14:modId xmlns:p14="http://schemas.microsoft.com/office/powerpoint/2010/main" val="2837508065"/>
                </p:ext>
              </p:extLst>
            </p:nvPr>
          </p:nvGraphicFramePr>
          <p:xfrm>
            <a:off x="2747918" y="4997268"/>
            <a:ext cx="3839145" cy="519724"/>
          </p:xfrm>
          <a:graphic>
            <a:graphicData uri="http://schemas.openxmlformats.org/presentationml/2006/ole">
              <mc:AlternateContent xmlns:mc="http://schemas.openxmlformats.org/markup-compatibility/2006">
                <mc:Choice xmlns:v="urn:schemas-microsoft-com:vml" Requires="v">
                  <p:oleObj spid="_x0000_s4191" name="Equation" r:id="rId13" imgW="1970807" imgH="267142" progId="Equation.DSMT4">
                    <p:embed/>
                  </p:oleObj>
                </mc:Choice>
                <mc:Fallback>
                  <p:oleObj name="Equation" r:id="rId13" imgW="1970807" imgH="267142" progId="Equation.DSMT4">
                    <p:embed/>
                    <p:pic>
                      <p:nvPicPr>
                        <p:cNvPr id="0" name=""/>
                        <p:cNvPicPr/>
                        <p:nvPr/>
                      </p:nvPicPr>
                      <p:blipFill>
                        <a:blip r:embed="rId14"/>
                        <a:stretch>
                          <a:fillRect/>
                        </a:stretch>
                      </p:blipFill>
                      <p:spPr>
                        <a:xfrm>
                          <a:off x="2747918" y="4997268"/>
                          <a:ext cx="3839145" cy="519724"/>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66D71D16-DBCE-4B40-943C-7C71BDE09761}"/>
                </a:ext>
              </a:extLst>
            </p:cNvPr>
            <p:cNvSpPr/>
            <p:nvPr/>
          </p:nvSpPr>
          <p:spPr>
            <a:xfrm>
              <a:off x="6570437" y="4992430"/>
              <a:ext cx="1142236"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Suy ra: </a:t>
              </a:r>
            </a:p>
          </p:txBody>
        </p:sp>
        <p:sp>
          <p:nvSpPr>
            <p:cNvPr id="27" name="Rectangle 26">
              <a:extLst>
                <a:ext uri="{FF2B5EF4-FFF2-40B4-BE49-F238E27FC236}">
                  <a16:creationId xmlns:a16="http://schemas.microsoft.com/office/drawing/2014/main" id="{E48113DB-D043-4A9A-A2B6-A3730B70E986}"/>
                </a:ext>
              </a:extLst>
            </p:cNvPr>
            <p:cNvSpPr/>
            <p:nvPr/>
          </p:nvSpPr>
          <p:spPr>
            <a:xfrm>
              <a:off x="1925393" y="5015009"/>
              <a:ext cx="86555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Ta có</a:t>
              </a:r>
            </a:p>
          </p:txBody>
        </p:sp>
      </p:grpSp>
    </p:spTree>
    <p:extLst>
      <p:ext uri="{BB962C8B-B14F-4D97-AF65-F5344CB8AC3E}">
        <p14:creationId xmlns:p14="http://schemas.microsoft.com/office/powerpoint/2010/main" val="3565305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5344</Words>
  <Application>Microsoft Office PowerPoint</Application>
  <PresentationFormat>Widescreen</PresentationFormat>
  <Paragraphs>294</Paragraphs>
  <Slides>42</Slides>
  <Notes>40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3" baseType="lpstr">
      <vt:lpstr>SimSun</vt:lpstr>
      <vt:lpstr>.VnCentury SchoolbookH</vt:lpstr>
      <vt:lpstr>Arial</vt:lpstr>
      <vt:lpstr>Calibri</vt:lpstr>
      <vt:lpstr>Cambria Math</vt:lpstr>
      <vt:lpstr>Times New Roman</vt:lpstr>
      <vt:lpstr>Wingdings</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93</cp:revision>
  <dcterms:created xsi:type="dcterms:W3CDTF">2024-08-24T04:52:12Z</dcterms:created>
  <dcterms:modified xsi:type="dcterms:W3CDTF">2024-08-26T12:16:08Z</dcterms:modified>
</cp:coreProperties>
</file>