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573" r:id="rId2"/>
    <p:sldId id="341" r:id="rId3"/>
    <p:sldId id="587" r:id="rId4"/>
    <p:sldId id="574" r:id="rId5"/>
    <p:sldId id="589" r:id="rId6"/>
    <p:sldId id="591" r:id="rId7"/>
    <p:sldId id="593" r:id="rId8"/>
    <p:sldId id="596" r:id="rId9"/>
    <p:sldId id="595" r:id="rId10"/>
    <p:sldId id="594" r:id="rId11"/>
    <p:sldId id="600" r:id="rId12"/>
    <p:sldId id="599" r:id="rId13"/>
    <p:sldId id="577" r:id="rId14"/>
    <p:sldId id="582" r:id="rId15"/>
    <p:sldId id="580" r:id="rId16"/>
    <p:sldId id="605" r:id="rId17"/>
    <p:sldId id="608" r:id="rId18"/>
    <p:sldId id="607"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840">
          <p15:clr>
            <a:srgbClr val="A4A3A4"/>
          </p15:clr>
        </p15:guide>
      </p15:sldGuideLst>
    </p:ext>
    <p:ext uri="{2D200454-40CA-4A62-9FC3-DE9A4176ACB9}">
      <p15:notesGuideLst xmlns:p15="http://schemas.microsoft.com/office/powerpoint/2012/main">
        <p15:guide id="1" orient="horz" pos="2879">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03BC"/>
    <a:srgbClr val="FFFFFF"/>
    <a:srgbClr val="AC0814"/>
    <a:srgbClr val="FFFF00"/>
    <a:srgbClr val="A9B7EF"/>
    <a:srgbClr val="99FF99"/>
    <a:srgbClr val="722EA6"/>
    <a:srgbClr val="00B050"/>
    <a:srgbClr val="F2E160"/>
    <a:srgbClr val="055B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50" autoAdjust="0"/>
    <p:restoredTop sz="94660"/>
  </p:normalViewPr>
  <p:slideViewPr>
    <p:cSldViewPr snapToGrid="0">
      <p:cViewPr varScale="1">
        <p:scale>
          <a:sx n="63" d="100"/>
          <a:sy n="63" d="100"/>
        </p:scale>
        <p:origin x="516" y="64"/>
      </p:cViewPr>
      <p:guideLst>
        <p:guide orient="horz" pos="2159"/>
        <p:guide pos="3840"/>
      </p:guideLst>
    </p:cSldViewPr>
  </p:slideViewPr>
  <p:notesTextViewPr>
    <p:cViewPr>
      <p:scale>
        <a:sx n="1" d="1"/>
        <a:sy n="1" d="1"/>
      </p:scale>
      <p:origin x="0" y="0"/>
    </p:cViewPr>
  </p:notesTextViewPr>
  <p:notesViewPr>
    <p:cSldViewPr snapToGrid="0">
      <p:cViewPr varScale="1">
        <p:scale>
          <a:sx n="56" d="100"/>
          <a:sy n="56" d="100"/>
        </p:scale>
        <p:origin x="-2838" y="-84"/>
      </p:cViewPr>
      <p:guideLst>
        <p:guide orient="horz" pos="2879"/>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28BA5C-590D-491C-8805-75BDB8EFEA6D}" type="datetimeFigureOut">
              <a:rPr lang="en-US" smtClean="0"/>
              <a:t>4/22/2023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0B05C7-8BFC-4F18-9FD1-F09ED5EEDC0F}"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DEF5D03-5A65-4324-BC45-913C3ABD0DF3}" type="datetimeFigureOut">
              <a:rPr lang="en-US" smtClean="0"/>
              <a:t>4/22/2023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EF5D03-5A65-4324-BC45-913C3ABD0DF3}" type="datetimeFigureOut">
              <a:rPr lang="en-US" smtClean="0"/>
              <a:t>4/22/2023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8"/>
            <a:ext cx="8070573"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EF5D03-5A65-4324-BC45-913C3ABD0DF3}" type="datetimeFigureOut">
              <a:rPr lang="en-US" smtClean="0"/>
              <a:t>4/22/2023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EF5D03-5A65-4324-BC45-913C3ABD0DF3}" type="datetimeFigureOut">
              <a:rPr lang="en-US" smtClean="0"/>
              <a:t>4/22/2023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EF5D03-5A65-4324-BC45-913C3ABD0DF3}" type="datetimeFigureOut">
              <a:rPr lang="en-US" smtClean="0"/>
              <a:t>4/22/2023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DEF5D03-5A65-4324-BC45-913C3ABD0DF3}" type="datetimeFigureOut">
              <a:rPr lang="en-US" smtClean="0"/>
              <a:t>4/22/2023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5376672"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05728" y="1600200"/>
            <a:ext cx="5376672"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DEF5D03-5A65-4324-BC45-913C3ABD0DF3}" type="datetimeFigureOut">
              <a:rPr lang="en-US" smtClean="0"/>
              <a:t>4/22/2023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DEF5D03-5A65-4324-BC45-913C3ABD0DF3}" type="datetimeFigureOut">
              <a:rPr lang="en-US" smtClean="0"/>
              <a:t>4/22/2023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DEF5D03-5A65-4324-BC45-913C3ABD0DF3}" type="datetimeFigureOut">
              <a:rPr lang="en-US" smtClean="0"/>
              <a:t>4/22/2023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EF5D03-5A65-4324-BC45-913C3ABD0DF3}" type="datetimeFigureOut">
              <a:rPr lang="en-US" smtClean="0"/>
              <a:t>4/22/2023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EF5D03-5A65-4324-BC45-913C3ABD0DF3}" type="datetimeFigureOut">
              <a:rPr lang="en-US" smtClean="0"/>
              <a:t>4/22/2023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DEF5D03-5A65-4324-BC45-913C3ABD0DF3}" type="datetimeFigureOut">
              <a:rPr lang="en-US" smtClean="0"/>
              <a:t>4/22/2023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1BED65-B6CE-4B38-ABFB-FDAA9ADC38F3}" type="slidenum">
              <a:rPr lang="en-US" smtClean="0"/>
              <a:t>‹#›</a:t>
            </a:fld>
            <a:endParaRPr lang="en-US"/>
          </a:p>
        </p:txBody>
      </p:sp>
    </p:spTree>
  </p:cSld>
  <p:clrMapOvr>
    <a:masterClrMapping/>
  </p:clrMapOvr>
  <p:timing>
    <p:tnLst>
      <p:par>
        <p:cTn id="1" dur="indefinite" restart="never" nodeType="tmRoot"/>
      </p:par>
    </p:tnLst>
  </p:timing>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Title 1025"/>
          <p:cNvSpPr>
            <a:spLocks noGrp="1"/>
          </p:cNvSpPr>
          <p:nvPr>
            <p:ph type="title"/>
          </p:nvPr>
        </p:nvSpPr>
        <p:spPr>
          <a:xfrm>
            <a:off x="609600" y="274638"/>
            <a:ext cx="10972800" cy="1143000"/>
          </a:xfrm>
          <a:prstGeom prst="rect">
            <a:avLst/>
          </a:prstGeom>
          <a:noFill/>
          <a:ln w="9525">
            <a:noFill/>
          </a:ln>
        </p:spPr>
        <p:txBody>
          <a:bodyPr anchor="ctr" anchorCtr="0"/>
          <a:lstStyle/>
          <a:p>
            <a:pPr lvl="0"/>
            <a:r>
              <a:t>Click to edit Master title style</a:t>
            </a:r>
          </a:p>
        </p:txBody>
      </p:sp>
      <p:sp>
        <p:nvSpPr>
          <p:cNvPr id="1027" name="Text Placeholder 1026"/>
          <p:cNvSpPr>
            <a:spLocks noGrp="1"/>
          </p:cNvSpPr>
          <p:nvPr>
            <p:ph type="body" idx="1"/>
          </p:nvPr>
        </p:nvSpPr>
        <p:spPr>
          <a:xfrm>
            <a:off x="609600" y="1600200"/>
            <a:ext cx="10972800" cy="4525963"/>
          </a:xfrm>
          <a:prstGeom prst="rect">
            <a:avLst/>
          </a:prstGeom>
          <a:noFill/>
          <a:ln w="9525">
            <a:noFill/>
          </a:ln>
        </p:spPr>
        <p:txBody>
          <a:bodyPr/>
          <a:lstStyle/>
          <a:p>
            <a:pPr lvl="0"/>
            <a:r>
              <a:t>Click to edit Master text styles</a:t>
            </a:r>
          </a:p>
          <a:p>
            <a:pPr lvl="1"/>
            <a:r>
              <a:t>Second level</a:t>
            </a:r>
          </a:p>
          <a:p>
            <a:pPr lvl="2"/>
            <a:r>
              <a:t>Third level</a:t>
            </a:r>
          </a:p>
          <a:p>
            <a:pPr lvl="3"/>
            <a:r>
              <a:t>Fourth level</a:t>
            </a:r>
          </a:p>
          <a:p>
            <a:pPr lvl="4"/>
            <a:r>
              <a:t>Fifth level</a:t>
            </a:r>
          </a:p>
        </p:txBody>
      </p:sp>
      <p:sp>
        <p:nvSpPr>
          <p:cNvPr id="1028" name="Date Placeholder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4DEF5D03-5A65-4324-BC45-913C3ABD0DF3}" type="datetimeFigureOut">
              <a:rPr lang="en-US" smtClean="0"/>
              <a:t>4/22/2023</a:t>
            </a:fld>
            <a:endParaRPr lang="en-US"/>
          </a:p>
        </p:txBody>
      </p:sp>
      <p:sp>
        <p:nvSpPr>
          <p:cNvPr id="1029" name="Footer Placeholder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en-US"/>
          </a:p>
        </p:txBody>
      </p:sp>
      <p:sp>
        <p:nvSpPr>
          <p:cNvPr id="1030" name="Slide Number Placeholder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3F1BED65-B6CE-4B38-ABFB-FDAA9ADC38F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4.xml"/><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4.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t="-12000" b="-12000"/>
          </a:stretch>
        </a:blipFill>
        <a:effectLst/>
      </p:bgPr>
    </p:bg>
    <p:spTree>
      <p:nvGrpSpPr>
        <p:cNvPr id="1" name=""/>
        <p:cNvGrpSpPr/>
        <p:nvPr/>
      </p:nvGrpSpPr>
      <p:grpSpPr>
        <a:xfrm>
          <a:off x="0" y="0"/>
          <a:ext cx="0" cy="0"/>
          <a:chOff x="0" y="0"/>
          <a:chExt cx="0" cy="0"/>
        </a:xfrm>
      </p:grpSpPr>
      <p:pic>
        <p:nvPicPr>
          <p:cNvPr id="100" name="Picture 99"/>
          <p:cNvPicPr/>
          <p:nvPr/>
        </p:nvPicPr>
        <p:blipFill>
          <a:blip r:embed="rId3"/>
          <a:stretch>
            <a:fillRect/>
          </a:stretch>
        </p:blipFill>
        <p:spPr>
          <a:xfrm>
            <a:off x="6096000" y="3429000"/>
            <a:ext cx="0" cy="0"/>
          </a:xfrm>
          <a:prstGeom prst="rect">
            <a:avLst/>
          </a:prstGeom>
          <a:noFill/>
          <a:ln w="9525">
            <a:noFill/>
          </a:ln>
        </p:spPr>
      </p:pic>
      <p:pic>
        <p:nvPicPr>
          <p:cNvPr id="102" name="Content Placeholder 101"/>
          <p:cNvPicPr>
            <a:picLocks noGrp="1"/>
          </p:cNvPicPr>
          <p:nvPr>
            <p:ph idx="1"/>
          </p:nvPr>
        </p:nvPicPr>
        <p:blipFill>
          <a:blip r:embed="rId4"/>
          <a:stretch>
            <a:fillRect/>
          </a:stretch>
        </p:blipFill>
        <p:spPr>
          <a:xfrm>
            <a:off x="635" y="1261110"/>
            <a:ext cx="12191365" cy="5596255"/>
          </a:xfrm>
          <a:prstGeom prst="rect">
            <a:avLst/>
          </a:prstGeom>
          <a:noFill/>
          <a:ln w="9525">
            <a:noFill/>
          </a:ln>
        </p:spPr>
      </p:pic>
      <p:sp>
        <p:nvSpPr>
          <p:cNvPr id="9" name="Text Box 8"/>
          <p:cNvSpPr txBox="1"/>
          <p:nvPr/>
        </p:nvSpPr>
        <p:spPr>
          <a:xfrm>
            <a:off x="227330" y="93980"/>
            <a:ext cx="9161145" cy="942975"/>
          </a:xfrm>
          <a:prstGeom prst="rect">
            <a:avLst/>
          </a:prstGeom>
          <a:noFill/>
        </p:spPr>
        <p:txBody>
          <a:bodyPr wrap="square" rtlCol="0" anchor="t">
            <a:spAutoFit/>
          </a:bodyPr>
          <a:lstStyle/>
          <a:p>
            <a:pPr algn="ctr">
              <a:lnSpc>
                <a:spcPct val="90000"/>
              </a:lnSpc>
              <a:spcBef>
                <a:spcPct val="0"/>
              </a:spcBef>
              <a:spcAft>
                <a:spcPts val="600"/>
              </a:spcAft>
            </a:pPr>
            <a:r>
              <a:rPr lang="en-US" sz="2800" b="1" dirty="0">
                <a:ln w="3175">
                  <a:solidFill>
                    <a:schemeClr val="accent1"/>
                  </a:solidFill>
                  <a:prstDash val="solid"/>
                </a:ln>
                <a:solidFill>
                  <a:srgbClr val="FF0000"/>
                </a:solidFill>
                <a:effectLst>
                  <a:reflection blurRad="6350" stA="55000" endA="300" endPos="45500" dir="5400000" sy="-100000" algn="bl" rotWithShape="0"/>
                </a:effectLst>
                <a:latin typeface="Times New Roman" panose="02020603050405020304" pitchFamily="18" charset="0"/>
                <a:ea typeface="+mj-ea"/>
                <a:cs typeface="Times New Roman" panose="02020603050405020304" pitchFamily="18" charset="0"/>
                <a:sym typeface="+mn-ea"/>
              </a:rPr>
              <a:t>PHỤC HỒI TẦNG OZONE: </a:t>
            </a:r>
          </a:p>
          <a:p>
            <a:pPr algn="ctr">
              <a:lnSpc>
                <a:spcPct val="90000"/>
              </a:lnSpc>
              <a:spcBef>
                <a:spcPct val="0"/>
              </a:spcBef>
              <a:spcAft>
                <a:spcPts val="600"/>
              </a:spcAft>
            </a:pPr>
            <a:r>
              <a:rPr lang="en-US" sz="2800" b="1" dirty="0">
                <a:ln w="3175">
                  <a:solidFill>
                    <a:schemeClr val="accent1"/>
                  </a:solidFill>
                  <a:prstDash val="solid"/>
                </a:ln>
                <a:solidFill>
                  <a:srgbClr val="FF0000"/>
                </a:solidFill>
                <a:effectLst>
                  <a:reflection blurRad="6350" stA="55000" endA="300" endPos="45500" dir="5400000" sy="-100000" algn="bl" rotWithShape="0"/>
                </a:effectLst>
                <a:latin typeface="Times New Roman" panose="02020603050405020304" pitchFamily="18" charset="0"/>
                <a:ea typeface="+mj-ea"/>
                <a:cs typeface="Times New Roman" panose="02020603050405020304" pitchFamily="18" charset="0"/>
                <a:sym typeface="+mn-ea"/>
              </a:rPr>
              <a:t>THÀNH CÔNG HIẾM HOI CỦA NỖ LỰC TOÀN CẦU </a:t>
            </a:r>
            <a:endParaRPr lang="en-US" sz="2800"/>
          </a:p>
        </p:txBody>
      </p:sp>
      <p:sp>
        <p:nvSpPr>
          <p:cNvPr id="10" name="Text Box 9"/>
          <p:cNvSpPr txBox="1"/>
          <p:nvPr/>
        </p:nvSpPr>
        <p:spPr>
          <a:xfrm>
            <a:off x="9574530" y="892810"/>
            <a:ext cx="1875790" cy="368300"/>
          </a:xfrm>
          <a:prstGeom prst="rect">
            <a:avLst/>
          </a:prstGeom>
          <a:noFill/>
        </p:spPr>
        <p:txBody>
          <a:bodyPr wrap="square" rtlCol="0">
            <a:spAutoFit/>
          </a:bodyPr>
          <a:lstStyle/>
          <a:p>
            <a:r>
              <a:rPr lang="en-US" b="1">
                <a:solidFill>
                  <a:srgbClr val="FF0000"/>
                </a:solidFill>
              </a:rPr>
              <a:t>- LÊ MY-</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t="-12000" b="-12000"/>
          </a:stretch>
        </a:blipFill>
        <a:effectLst/>
      </p:bgPr>
    </p:bg>
    <p:spTree>
      <p:nvGrpSpPr>
        <p:cNvPr id="1" name=""/>
        <p:cNvGrpSpPr/>
        <p:nvPr/>
      </p:nvGrpSpPr>
      <p:grpSpPr>
        <a:xfrm>
          <a:off x="0" y="0"/>
          <a:ext cx="0" cy="0"/>
          <a:chOff x="0" y="0"/>
          <a:chExt cx="0" cy="0"/>
        </a:xfrm>
      </p:grpSpPr>
      <p:sp>
        <p:nvSpPr>
          <p:cNvPr id="114" name="Text Box 113"/>
          <p:cNvSpPr txBox="1"/>
          <p:nvPr/>
        </p:nvSpPr>
        <p:spPr>
          <a:xfrm>
            <a:off x="708025" y="338455"/>
            <a:ext cx="4704715" cy="583565"/>
          </a:xfrm>
          <a:prstGeom prst="rect">
            <a:avLst/>
          </a:prstGeom>
          <a:gradFill>
            <a:gsLst>
              <a:gs pos="0">
                <a:schemeClr val="accent1">
                  <a:lumMod val="5000"/>
                  <a:lumOff val="95000"/>
                </a:schemeClr>
              </a:gs>
              <a:gs pos="9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9525">
            <a:solidFill>
              <a:schemeClr val="accent1"/>
            </a:solidFill>
          </a:ln>
        </p:spPr>
        <p:txBody>
          <a:bodyPr wrap="square">
            <a:spAutoFit/>
          </a:bodyPr>
          <a:lstStyle/>
          <a:p>
            <a:pPr indent="0"/>
            <a:r>
              <a:rPr lang="en-US" sz="3200" b="1" dirty="0">
                <a:solidFill>
                  <a:srgbClr val="FF0000"/>
                </a:solidFill>
                <a:latin typeface="Times New Roman" panose="02020603050405020304" pitchFamily="18" charset="0"/>
                <a:cs typeface="Calibri" panose="020F0502020204030204" pitchFamily="34" charset="0"/>
              </a:rPr>
              <a:t> </a:t>
            </a:r>
            <a:r>
              <a:rPr lang="en-US" sz="3200" b="1" dirty="0" smtClean="0">
                <a:solidFill>
                  <a:srgbClr val="FF0000"/>
                </a:solidFill>
                <a:latin typeface="Times New Roman" panose="02020603050405020304" pitchFamily="18" charset="0"/>
                <a:cs typeface="Calibri" panose="020F0502020204030204" pitchFamily="34" charset="0"/>
              </a:rPr>
              <a:t>4.Phương </a:t>
            </a:r>
            <a:r>
              <a:rPr lang="en-US" sz="3200" b="1" dirty="0" err="1">
                <a:solidFill>
                  <a:srgbClr val="FF0000"/>
                </a:solidFill>
                <a:latin typeface="Times New Roman" panose="02020603050405020304" pitchFamily="18" charset="0"/>
                <a:cs typeface="Calibri" panose="020F0502020204030204" pitchFamily="34" charset="0"/>
              </a:rPr>
              <a:t>tiện</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ngôn</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ngữ</a:t>
            </a:r>
            <a:r>
              <a:rPr lang="en-US" sz="3200" b="1" dirty="0">
                <a:solidFill>
                  <a:srgbClr val="FF0000"/>
                </a:solidFill>
                <a:latin typeface="Times New Roman" panose="02020603050405020304" pitchFamily="18" charset="0"/>
                <a:cs typeface="Calibri" panose="020F0502020204030204" pitchFamily="34" charset="0"/>
              </a:rPr>
              <a:t>: </a:t>
            </a:r>
          </a:p>
        </p:txBody>
      </p:sp>
      <p:sp>
        <p:nvSpPr>
          <p:cNvPr id="2" name="Text Box 1"/>
          <p:cNvSpPr txBox="1"/>
          <p:nvPr/>
        </p:nvSpPr>
        <p:spPr>
          <a:xfrm>
            <a:off x="2339975" y="1241425"/>
            <a:ext cx="8792210" cy="5262245"/>
          </a:xfrm>
          <a:prstGeom prst="rect">
            <a:avLst/>
          </a:prstGeom>
          <a:noFill/>
          <a:ln w="9525" cmpd="sng">
            <a:solidFill>
              <a:schemeClr val="accent6">
                <a:lumMod val="75000"/>
              </a:schemeClr>
            </a:solidFill>
          </a:ln>
        </p:spPr>
        <p:txBody>
          <a:bodyPr wrap="square">
            <a:spAutoFit/>
          </a:bodyPr>
          <a:lstStyle/>
          <a:p>
            <a:pPr indent="0"/>
            <a:r>
              <a:rPr lang="en-US" sz="2800" b="0">
                <a:latin typeface="Times New Roman" panose="02020603050405020304" pitchFamily="18" charset="0"/>
                <a:cs typeface="Calibri" panose="020F0502020204030204" pitchFamily="34" charset="0"/>
              </a:rPr>
              <a:t>- Chủ yếu sử dụng </a:t>
            </a:r>
            <a:r>
              <a:rPr lang="en-US" sz="2800" b="0">
                <a:solidFill>
                  <a:srgbClr val="FF0000"/>
                </a:solidFill>
                <a:latin typeface="Times New Roman" panose="02020603050405020304" pitchFamily="18" charset="0"/>
                <a:cs typeface="Calibri" panose="020F0502020204030204" pitchFamily="34" charset="0"/>
              </a:rPr>
              <a:t>từ ngữ đơn nghĩa</a:t>
            </a:r>
            <a:r>
              <a:rPr lang="en-US" sz="2800" b="0">
                <a:latin typeface="Times New Roman" panose="02020603050405020304" pitchFamily="18" charset="0"/>
                <a:cs typeface="Calibri" panose="020F0502020204030204" pitchFamily="34" charset="0"/>
              </a:rPr>
              <a:t> vì nội dung của văn bản cung cấp thông tin có tính học thuật.</a:t>
            </a:r>
          </a:p>
          <a:p>
            <a:pPr indent="0"/>
            <a:r>
              <a:rPr lang="en-US" sz="2800" b="0">
                <a:latin typeface="Times New Roman" panose="02020603050405020304" pitchFamily="18" charset="0"/>
                <a:cs typeface="Calibri" panose="020F0502020204030204" pitchFamily="34" charset="0"/>
              </a:rPr>
              <a:t>- Sử dụng </a:t>
            </a:r>
            <a:r>
              <a:rPr lang="en-US" sz="2800" b="0">
                <a:solidFill>
                  <a:srgbClr val="FF0000"/>
                </a:solidFill>
                <a:latin typeface="Times New Roman" panose="02020603050405020304" pitchFamily="18" charset="0"/>
                <a:cs typeface="Calibri" panose="020F0502020204030204" pitchFamily="34" charset="0"/>
              </a:rPr>
              <a:t>phép tu từ, lối diễn đạt thu hút sự chú ý</a:t>
            </a:r>
            <a:r>
              <a:rPr lang="en-US" sz="2800" b="0">
                <a:latin typeface="Times New Roman" panose="02020603050405020304" pitchFamily="18" charset="0"/>
                <a:cs typeface="Calibri" panose="020F0502020204030204" pitchFamily="34" charset="0"/>
              </a:rPr>
              <a:t>, gây ấn tượng mạnh với người đọc. Sa - pô cũng “</a:t>
            </a:r>
            <a:r>
              <a:rPr lang="en-US" sz="2800" b="0" i="1">
                <a:latin typeface="Times New Roman" panose="02020603050405020304" pitchFamily="18" charset="0"/>
                <a:cs typeface="Calibri" panose="020F0502020204030204" pitchFamily="34" charset="0"/>
              </a:rPr>
              <a:t>mời gọi</a:t>
            </a:r>
            <a:r>
              <a:rPr lang="en-US" sz="2800" b="0">
                <a:latin typeface="Times New Roman" panose="02020603050405020304" pitchFamily="18" charset="0"/>
                <a:cs typeface="Calibri" panose="020F0502020204030204" pitchFamily="34" charset="0"/>
              </a:rPr>
              <a:t>” người đọc: “nếu lâu rồi bạn không nghe tin tức gì về tầng ozone….vận mệnh của mình”. Sa - pô được viết theo cách đưa giả thiết “nếu - thì” và có tính chất đối thoại với người đọc.</a:t>
            </a:r>
          </a:p>
          <a:p>
            <a:pPr indent="0"/>
            <a:r>
              <a:rPr lang="en-US" sz="2800" b="0">
                <a:latin typeface="Times New Roman" panose="02020603050405020304" pitchFamily="18" charset="0"/>
                <a:cs typeface="Calibri" panose="020F0502020204030204" pitchFamily="34" charset="0"/>
              </a:rPr>
              <a:t>- Nhiều</a:t>
            </a:r>
            <a:r>
              <a:rPr lang="en-US" sz="2800" b="0">
                <a:solidFill>
                  <a:srgbClr val="FF0000"/>
                </a:solidFill>
                <a:latin typeface="Times New Roman" panose="02020603050405020304" pitchFamily="18" charset="0"/>
                <a:cs typeface="Calibri" panose="020F0502020204030204" pitchFamily="34" charset="0"/>
              </a:rPr>
              <a:t> cách diễn đạt thú vị gợi liên tưởng</a:t>
            </a:r>
            <a:r>
              <a:rPr lang="en-US" sz="2800" b="0">
                <a:latin typeface="Times New Roman" panose="02020603050405020304" pitchFamily="18" charset="0"/>
                <a:cs typeface="Calibri" panose="020F0502020204030204" pitchFamily="34" charset="0"/>
              </a:rPr>
              <a:t> ở người đọc: </a:t>
            </a:r>
            <a:r>
              <a:rPr lang="en-US" sz="2800" b="0" i="1">
                <a:latin typeface="Times New Roman" panose="02020603050405020304" pitchFamily="18" charset="0"/>
                <a:cs typeface="Calibri" panose="020F0502020204030204" pitchFamily="34" charset="0"/>
              </a:rPr>
              <a:t>khoa học vào vai thám tử, tầng ozone như một lớp kem chống nắng, các nhà khoa học là tuyến phòng thủ đầu tiên…</a:t>
            </a:r>
            <a:endParaRPr lang="en-US" sz="2800"/>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box(in)">
                                      <p:cBhvr>
                                        <p:cTn id="7" dur="2000"/>
                                        <p:tgtEl>
                                          <p:spTgt spid="1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t="-12000" b="-12000"/>
          </a:stretch>
        </a:blipFill>
        <a:effectLst/>
      </p:bgPr>
    </p:bg>
    <p:spTree>
      <p:nvGrpSpPr>
        <p:cNvPr id="1" name=""/>
        <p:cNvGrpSpPr/>
        <p:nvPr/>
      </p:nvGrpSpPr>
      <p:grpSpPr>
        <a:xfrm>
          <a:off x="0" y="0"/>
          <a:ext cx="0" cy="0"/>
          <a:chOff x="0" y="0"/>
          <a:chExt cx="0" cy="0"/>
        </a:xfrm>
      </p:grpSpPr>
      <p:sp>
        <p:nvSpPr>
          <p:cNvPr id="114" name="Text Box 113"/>
          <p:cNvSpPr txBox="1"/>
          <p:nvPr/>
        </p:nvSpPr>
        <p:spPr>
          <a:xfrm>
            <a:off x="644525" y="384810"/>
            <a:ext cx="9999345" cy="1568450"/>
          </a:xfrm>
          <a:prstGeom prst="rect">
            <a:avLst/>
          </a:prstGeom>
          <a:gradFill>
            <a:gsLst>
              <a:gs pos="0">
                <a:schemeClr val="accent1">
                  <a:lumMod val="5000"/>
                  <a:lumOff val="95000"/>
                </a:schemeClr>
              </a:gs>
              <a:gs pos="9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ln w="9525">
            <a:solidFill>
              <a:schemeClr val="accent1"/>
            </a:solidFill>
          </a:ln>
        </p:spPr>
        <p:txBody>
          <a:bodyPr wrap="square">
            <a:spAutoFit/>
          </a:bodyPr>
          <a:lstStyle/>
          <a:p>
            <a:pPr indent="0"/>
            <a:r>
              <a:rPr lang="en-US" sz="3200" b="1" dirty="0">
                <a:solidFill>
                  <a:srgbClr val="FF0000"/>
                </a:solidFill>
                <a:latin typeface="Times New Roman" panose="02020603050405020304" pitchFamily="18" charset="0"/>
                <a:cs typeface="Calibri" panose="020F0502020204030204" pitchFamily="34" charset="0"/>
              </a:rPr>
              <a:t> </a:t>
            </a:r>
            <a:r>
              <a:rPr lang="en-US" sz="3200" b="1" dirty="0" smtClean="0">
                <a:solidFill>
                  <a:srgbClr val="FF0000"/>
                </a:solidFill>
                <a:latin typeface="Times New Roman" panose="02020603050405020304" pitchFamily="18" charset="0"/>
                <a:cs typeface="Calibri" panose="020F0502020204030204" pitchFamily="34" charset="0"/>
              </a:rPr>
              <a:t>5.Phương </a:t>
            </a:r>
            <a:r>
              <a:rPr lang="en-US" sz="3200" b="1" dirty="0" err="1">
                <a:solidFill>
                  <a:srgbClr val="FF0000"/>
                </a:solidFill>
                <a:latin typeface="Times New Roman" panose="02020603050405020304" pitchFamily="18" charset="0"/>
                <a:cs typeface="Calibri" panose="020F0502020204030204" pitchFamily="34" charset="0"/>
              </a:rPr>
              <a:t>tiện</a:t>
            </a:r>
            <a:r>
              <a:rPr lang="en-US" sz="3200" b="1" dirty="0">
                <a:solidFill>
                  <a:srgbClr val="FF0000"/>
                </a:solidFill>
                <a:latin typeface="Times New Roman" panose="02020603050405020304" pitchFamily="18" charset="0"/>
                <a:cs typeface="Calibri" panose="020F0502020204030204" pitchFamily="34" charset="0"/>
              </a:rPr>
              <a:t> phi </a:t>
            </a:r>
            <a:r>
              <a:rPr lang="en-US" sz="3200" b="1" dirty="0" err="1">
                <a:solidFill>
                  <a:srgbClr val="FF0000"/>
                </a:solidFill>
                <a:latin typeface="Times New Roman" panose="02020603050405020304" pitchFamily="18" charset="0"/>
                <a:cs typeface="Calibri" panose="020F0502020204030204" pitchFamily="34" charset="0"/>
              </a:rPr>
              <a:t>ngôn</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ngữ</a:t>
            </a:r>
            <a:r>
              <a:rPr lang="en-US" sz="3200" b="1" dirty="0">
                <a:solidFill>
                  <a:srgbClr val="FF0000"/>
                </a:solidFill>
                <a:latin typeface="Times New Roman" panose="02020603050405020304" pitchFamily="18" charset="0"/>
                <a:cs typeface="Calibri" panose="020F0502020204030204" pitchFamily="34" charset="0"/>
              </a:rPr>
              <a:t> -  </a:t>
            </a:r>
            <a:r>
              <a:rPr lang="en-US" sz="3200" b="1" dirty="0" err="1">
                <a:solidFill>
                  <a:srgbClr val="FF0000"/>
                </a:solidFill>
                <a:latin typeface="Times New Roman" panose="02020603050405020304" pitchFamily="18" charset="0"/>
                <a:cs typeface="Calibri" panose="020F0502020204030204" pitchFamily="34" charset="0"/>
              </a:rPr>
              <a:t>Hình</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ảnh</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lỗ</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thủng</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tầng</a:t>
            </a:r>
            <a:r>
              <a:rPr lang="en-US" sz="3200" b="1" dirty="0">
                <a:solidFill>
                  <a:srgbClr val="FF0000"/>
                </a:solidFill>
                <a:latin typeface="Times New Roman" panose="02020603050405020304" pitchFamily="18" charset="0"/>
                <a:cs typeface="Calibri" panose="020F0502020204030204" pitchFamily="34" charset="0"/>
              </a:rPr>
              <a:t> ozone ở Nam </a:t>
            </a:r>
            <a:r>
              <a:rPr lang="en-US" sz="3200" b="1" dirty="0" err="1">
                <a:solidFill>
                  <a:srgbClr val="FF0000"/>
                </a:solidFill>
                <a:latin typeface="Times New Roman" panose="02020603050405020304" pitchFamily="18" charset="0"/>
                <a:cs typeface="Calibri" panose="020F0502020204030204" pitchFamily="34" charset="0"/>
              </a:rPr>
              <a:t>Cực</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giai</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đoạn</a:t>
            </a:r>
            <a:r>
              <a:rPr lang="en-US" sz="3200" b="1" dirty="0">
                <a:solidFill>
                  <a:srgbClr val="FF0000"/>
                </a:solidFill>
                <a:latin typeface="Times New Roman" panose="02020603050405020304" pitchFamily="18" charset="0"/>
                <a:cs typeface="Calibri" panose="020F0502020204030204" pitchFamily="34" charset="0"/>
              </a:rPr>
              <a:t> 1979-2019 (</a:t>
            </a:r>
            <a:r>
              <a:rPr lang="en-US" sz="3200" b="1" dirty="0" err="1">
                <a:solidFill>
                  <a:srgbClr val="FF0000"/>
                </a:solidFill>
                <a:latin typeface="Times New Roman" panose="02020603050405020304" pitchFamily="18" charset="0"/>
                <a:cs typeface="Calibri" panose="020F0502020204030204" pitchFamily="34" charset="0"/>
              </a:rPr>
              <a:t>trích</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nguồn</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Đài</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quan</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sát</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Trái</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Đất</a:t>
            </a:r>
            <a:r>
              <a:rPr lang="en-US" sz="3200" b="1" dirty="0">
                <a:solidFill>
                  <a:srgbClr val="FF0000"/>
                </a:solidFill>
                <a:latin typeface="Times New Roman" panose="02020603050405020304" pitchFamily="18" charset="0"/>
                <a:cs typeface="Calibri" panose="020F0502020204030204" pitchFamily="34" charset="0"/>
              </a:rPr>
              <a:t> </a:t>
            </a:r>
            <a:r>
              <a:rPr lang="en-US" sz="3200" b="1" dirty="0" err="1">
                <a:solidFill>
                  <a:srgbClr val="FF0000"/>
                </a:solidFill>
                <a:latin typeface="Times New Roman" panose="02020603050405020304" pitchFamily="18" charset="0"/>
                <a:cs typeface="Calibri" panose="020F0502020204030204" pitchFamily="34" charset="0"/>
              </a:rPr>
              <a:t>NaSa</a:t>
            </a:r>
            <a:r>
              <a:rPr lang="en-US" sz="3200" b="1" dirty="0">
                <a:solidFill>
                  <a:srgbClr val="FF0000"/>
                </a:solidFill>
                <a:latin typeface="Times New Roman" panose="02020603050405020304" pitchFamily="18" charset="0"/>
                <a:cs typeface="Calibri" panose="020F0502020204030204" pitchFamily="34" charset="0"/>
              </a:rPr>
              <a:t>) </a:t>
            </a:r>
          </a:p>
        </p:txBody>
      </p:sp>
      <p:pic>
        <p:nvPicPr>
          <p:cNvPr id="3" name="Content Placeholder 2"/>
          <p:cNvPicPr>
            <a:picLocks noGrp="1" noChangeAspect="1"/>
          </p:cNvPicPr>
          <p:nvPr>
            <p:ph idx="1"/>
          </p:nvPr>
        </p:nvPicPr>
        <p:blipFill>
          <a:blip r:embed="rId3"/>
          <a:stretch>
            <a:fillRect/>
          </a:stretch>
        </p:blipFill>
        <p:spPr>
          <a:xfrm>
            <a:off x="8473440" y="2197735"/>
            <a:ext cx="3551555" cy="4400550"/>
          </a:xfrm>
          <a:prstGeom prst="rect">
            <a:avLst/>
          </a:prstGeom>
          <a:ln>
            <a:solidFill>
              <a:srgbClr val="722EA6"/>
            </a:solidFill>
          </a:ln>
        </p:spPr>
      </p:pic>
      <p:sp>
        <p:nvSpPr>
          <p:cNvPr id="5" name="Text Box 4"/>
          <p:cNvSpPr txBox="1"/>
          <p:nvPr/>
        </p:nvSpPr>
        <p:spPr>
          <a:xfrm>
            <a:off x="2479675" y="2198370"/>
            <a:ext cx="5415280" cy="4399915"/>
          </a:xfrm>
          <a:prstGeom prst="rect">
            <a:avLst/>
          </a:prstGeom>
          <a:solidFill>
            <a:schemeClr val="accent3">
              <a:lumMod val="95000"/>
            </a:schemeClr>
          </a:solidFill>
          <a:ln w="9525">
            <a:solidFill>
              <a:srgbClr val="AC0814"/>
            </a:solidFill>
          </a:ln>
        </p:spPr>
        <p:txBody>
          <a:bodyPr wrap="square">
            <a:spAutoFit/>
          </a:bodyPr>
          <a:lstStyle/>
          <a:p>
            <a:pPr indent="0"/>
            <a:r>
              <a:rPr lang="en-US" sz="2800" b="0">
                <a:solidFill>
                  <a:srgbClr val="1503BC"/>
                </a:solidFill>
                <a:latin typeface="Times New Roman" panose="02020603050405020304" pitchFamily="18" charset="0"/>
                <a:cs typeface="Calibri" panose="020F0502020204030204" pitchFamily="34" charset="0"/>
              </a:rPr>
              <a:t> </a:t>
            </a:r>
            <a:r>
              <a:rPr lang="en-US" sz="2800" b="0">
                <a:solidFill>
                  <a:srgbClr val="FF0000"/>
                </a:solidFill>
                <a:latin typeface="Times New Roman" panose="02020603050405020304" pitchFamily="18" charset="0"/>
                <a:cs typeface="Calibri" panose="020F0502020204030204" pitchFamily="34" charset="0"/>
              </a:rPr>
              <a:t>Cung cấp hình ảnh trực quan, cụ thể. </a:t>
            </a:r>
          </a:p>
          <a:p>
            <a:pPr indent="0"/>
            <a:r>
              <a:rPr lang="en-US" sz="2800" b="0">
                <a:solidFill>
                  <a:srgbClr val="1503BC"/>
                </a:solidFill>
                <a:latin typeface="Times New Roman" panose="02020603050405020304" pitchFamily="18" charset="0"/>
                <a:cs typeface="Calibri" panose="020F0502020204030204" pitchFamily="34" charset="0"/>
              </a:rPr>
              <a:t>- Con số thể hiện các mốc thời gian</a:t>
            </a:r>
          </a:p>
          <a:p>
            <a:pPr indent="0"/>
            <a:r>
              <a:rPr lang="en-US" sz="2800" b="0">
                <a:solidFill>
                  <a:srgbClr val="1503BC"/>
                </a:solidFill>
                <a:latin typeface="Times New Roman" panose="02020603050405020304" pitchFamily="18" charset="0"/>
                <a:cs typeface="Calibri" panose="020F0502020204030204" pitchFamily="34" charset="0"/>
              </a:rPr>
              <a:t>- Hình ảnh mô phỏng lỗ thủng.</a:t>
            </a:r>
          </a:p>
          <a:p>
            <a:pPr indent="0"/>
            <a:r>
              <a:rPr lang="en-US" sz="2800" b="0">
                <a:solidFill>
                  <a:srgbClr val="1503BC"/>
                </a:solidFill>
                <a:latin typeface="Times New Roman" panose="02020603050405020304" pitchFamily="18" charset="0"/>
                <a:cs typeface="Calibri" panose="020F0502020204030204" pitchFamily="34" charset="0"/>
              </a:rPr>
              <a:t>- Thang đơn vị biểu thị độ dày</a:t>
            </a:r>
          </a:p>
          <a:p>
            <a:pPr indent="0"/>
            <a:r>
              <a:rPr lang="en-US" sz="2800" b="0">
                <a:solidFill>
                  <a:srgbClr val="1503BC"/>
                </a:solidFill>
                <a:latin typeface="Times New Roman" panose="02020603050405020304" pitchFamily="18" charset="0"/>
                <a:cs typeface="Calibri" panose="020F0502020204030204" pitchFamily="34" charset="0"/>
              </a:rPr>
              <a:t>- Có sử dụng màu sắc hỗ trợ về thông tin </a:t>
            </a:r>
          </a:p>
          <a:p>
            <a:pPr indent="0"/>
            <a:r>
              <a:rPr lang="en-US" sz="2800" b="0">
                <a:solidFill>
                  <a:srgbClr val="1503BC"/>
                </a:solidFill>
                <a:latin typeface="Times New Roman" panose="02020603050405020304" pitchFamily="18" charset="0"/>
                <a:cs typeface="Calibri" panose="020F0502020204030204" pitchFamily="34" charset="0"/>
              </a:rPr>
              <a:t>Sự kết hợp </a:t>
            </a:r>
            <a:r>
              <a:rPr lang="en-US" sz="2800" b="0">
                <a:solidFill>
                  <a:srgbClr val="FF0000"/>
                </a:solidFill>
                <a:latin typeface="Times New Roman" panose="02020603050405020304" pitchFamily="18" charset="0"/>
                <a:cs typeface="Calibri" panose="020F0502020204030204" pitchFamily="34" charset="0"/>
              </a:rPr>
              <a:t>KÊNH HÌNH + KÊNH CHỮ </a:t>
            </a:r>
            <a:r>
              <a:rPr lang="en-US" sz="2800" b="0">
                <a:solidFill>
                  <a:srgbClr val="1503BC"/>
                </a:solidFill>
                <a:latin typeface="Times New Roman" panose="02020603050405020304" pitchFamily="18" charset="0"/>
                <a:cs typeface="Calibri" panose="020F0502020204030204" pitchFamily="34" charset="0"/>
              </a:rPr>
              <a:t>giúp người đọc nắm bắt thông tin cô đọng, trực quan, hiệu quả.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t="-12000" b="-12000"/>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114" name="Text Box 113"/>
          <p:cNvSpPr txBox="1"/>
          <p:nvPr/>
        </p:nvSpPr>
        <p:spPr>
          <a:xfrm>
            <a:off x="1051560" y="266700"/>
            <a:ext cx="8054340" cy="1198880"/>
          </a:xfrm>
          <a:prstGeom prst="rect">
            <a:avLst/>
          </a:prstGeom>
          <a:solidFill>
            <a:schemeClr val="accent2">
              <a:lumMod val="20000"/>
              <a:lumOff val="80000"/>
            </a:schemeClr>
          </a:solidFill>
          <a:ln w="9525">
            <a:solidFill>
              <a:srgbClr val="00B050"/>
            </a:solidFill>
          </a:ln>
        </p:spPr>
        <p:txBody>
          <a:bodyPr wrap="square">
            <a:spAutoFit/>
          </a:bodyPr>
          <a:lstStyle/>
          <a:p>
            <a:pPr indent="0"/>
            <a:r>
              <a:rPr lang="en-US" sz="3600" b="1" dirty="0" smtClean="0">
                <a:solidFill>
                  <a:srgbClr val="FF0000"/>
                </a:solidFill>
                <a:latin typeface="Times New Roman" panose="02020603050405020304" pitchFamily="18" charset="0"/>
                <a:cs typeface="Calibri" panose="020F0502020204030204" pitchFamily="34" charset="0"/>
              </a:rPr>
              <a:t>6/</a:t>
            </a:r>
            <a:r>
              <a:rPr lang="en-US" sz="3600" b="1" dirty="0" err="1" smtClean="0">
                <a:solidFill>
                  <a:srgbClr val="FF0000"/>
                </a:solidFill>
                <a:latin typeface="Times New Roman" panose="02020603050405020304" pitchFamily="18" charset="0"/>
                <a:cs typeface="Calibri" panose="020F0502020204030204" pitchFamily="34" charset="0"/>
              </a:rPr>
              <a:t>Một</a:t>
            </a:r>
            <a:r>
              <a:rPr lang="en-US" sz="3600" b="1" dirty="0" smtClean="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số</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vấn</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đề</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trên</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thế</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giới</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hiện</a:t>
            </a:r>
            <a:r>
              <a:rPr lang="en-US" sz="3600" b="1" dirty="0">
                <a:solidFill>
                  <a:srgbClr val="FF0000"/>
                </a:solidFill>
                <a:latin typeface="Times New Roman" panose="02020603050405020304" pitchFamily="18" charset="0"/>
                <a:cs typeface="Calibri" panose="020F0502020204030204" pitchFamily="34" charset="0"/>
              </a:rPr>
              <a:t> nay </a:t>
            </a:r>
            <a:r>
              <a:rPr lang="en-US" sz="3600" b="1" dirty="0" err="1">
                <a:solidFill>
                  <a:srgbClr val="FF0000"/>
                </a:solidFill>
                <a:latin typeface="Times New Roman" panose="02020603050405020304" pitchFamily="18" charset="0"/>
                <a:cs typeface="Calibri" panose="020F0502020204030204" pitchFamily="34" charset="0"/>
              </a:rPr>
              <a:t>cần</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đến</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những</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nỗ</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lực</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của</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toàn</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cầu</a:t>
            </a:r>
            <a:endParaRPr lang="en-US" sz="3600" b="1" dirty="0">
              <a:solidFill>
                <a:srgbClr val="FF0000"/>
              </a:solidFill>
              <a:latin typeface="Times New Roman" panose="02020603050405020304" pitchFamily="18" charset="0"/>
              <a:cs typeface="Calibri" panose="020F0502020204030204" pitchFamily="34" charset="0"/>
            </a:endParaRPr>
          </a:p>
        </p:txBody>
      </p:sp>
      <p:sp>
        <p:nvSpPr>
          <p:cNvPr id="2" name="Text Box 1"/>
          <p:cNvSpPr txBox="1"/>
          <p:nvPr/>
        </p:nvSpPr>
        <p:spPr>
          <a:xfrm>
            <a:off x="2129155" y="2529205"/>
            <a:ext cx="2959735" cy="4030980"/>
          </a:xfrm>
          <a:prstGeom prst="rect">
            <a:avLst/>
          </a:prstGeom>
          <a:noFill/>
          <a:ln w="9525">
            <a:solidFill>
              <a:srgbClr val="002060"/>
            </a:solidFill>
          </a:ln>
        </p:spPr>
        <p:txBody>
          <a:bodyPr wrap="square">
            <a:spAutoFit/>
          </a:bodyPr>
          <a:lstStyle/>
          <a:p>
            <a:pPr indent="0"/>
            <a:r>
              <a:rPr lang="en-US" sz="3200" b="1">
                <a:solidFill>
                  <a:srgbClr val="1503BC"/>
                </a:solidFill>
                <a:latin typeface="Times New Roman" panose="02020603050405020304" pitchFamily="18" charset="0"/>
                <a:cs typeface="Calibri" panose="020F0502020204030204" pitchFamily="34" charset="0"/>
              </a:rPr>
              <a:t>- </a:t>
            </a:r>
            <a:r>
              <a:rPr lang="en-US" sz="3200" b="0">
                <a:solidFill>
                  <a:srgbClr val="1503BC"/>
                </a:solidFill>
                <a:latin typeface="Times New Roman" panose="02020603050405020304" pitchFamily="18" charset="0"/>
                <a:cs typeface="Calibri" panose="020F0502020204030204" pitchFamily="34" charset="0"/>
              </a:rPr>
              <a:t>Nạn đói.</a:t>
            </a:r>
          </a:p>
          <a:p>
            <a:pPr indent="0"/>
            <a:r>
              <a:rPr lang="en-US" sz="3200" b="0">
                <a:solidFill>
                  <a:srgbClr val="1503BC"/>
                </a:solidFill>
                <a:latin typeface="Times New Roman" panose="02020603050405020304" pitchFamily="18" charset="0"/>
                <a:cs typeface="Calibri" panose="020F0502020204030204" pitchFamily="34" charset="0"/>
              </a:rPr>
              <a:t>- Ô nhiễm môi trường</a:t>
            </a:r>
          </a:p>
          <a:p>
            <a:pPr indent="0"/>
            <a:r>
              <a:rPr lang="en-US" sz="3200" b="0">
                <a:solidFill>
                  <a:srgbClr val="1503BC"/>
                </a:solidFill>
                <a:latin typeface="Times New Roman" panose="02020603050405020304" pitchFamily="18" charset="0"/>
                <a:cs typeface="Calibri" panose="020F0502020204030204" pitchFamily="34" charset="0"/>
              </a:rPr>
              <a:t>- Dịch bệnh </a:t>
            </a:r>
          </a:p>
          <a:p>
            <a:pPr indent="0"/>
            <a:r>
              <a:rPr lang="en-US" sz="3200" b="0">
                <a:solidFill>
                  <a:srgbClr val="1503BC"/>
                </a:solidFill>
                <a:latin typeface="Times New Roman" panose="02020603050405020304" pitchFamily="18" charset="0"/>
                <a:cs typeface="Calibri" panose="020F0502020204030204" pitchFamily="34" charset="0"/>
              </a:rPr>
              <a:t>- Mất cân bằng sinh thái</a:t>
            </a:r>
          </a:p>
          <a:p>
            <a:pPr indent="0"/>
            <a:r>
              <a:rPr lang="en-US" sz="3200" b="0">
                <a:solidFill>
                  <a:srgbClr val="1503BC"/>
                </a:solidFill>
                <a:latin typeface="Times New Roman" panose="02020603050405020304" pitchFamily="18" charset="0"/>
                <a:cs typeface="Calibri" panose="020F0502020204030204" pitchFamily="34" charset="0"/>
              </a:rPr>
              <a:t>- Bất bình đẳng giới…</a:t>
            </a:r>
          </a:p>
        </p:txBody>
      </p:sp>
      <p:sp>
        <p:nvSpPr>
          <p:cNvPr id="4" name="Curved Right Arrow 3"/>
          <p:cNvSpPr/>
          <p:nvPr/>
        </p:nvSpPr>
        <p:spPr>
          <a:xfrm>
            <a:off x="384810" y="1465580"/>
            <a:ext cx="1542415" cy="182499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2" name="Content Placeholder 121"/>
          <p:cNvPicPr>
            <a:picLocks noGrp="1" noChangeAspect="1"/>
          </p:cNvPicPr>
          <p:nvPr>
            <p:ph sz="half" idx="1"/>
          </p:nvPr>
        </p:nvPicPr>
        <p:blipFill>
          <a:blip r:embed="rId3"/>
          <a:stretch>
            <a:fillRect/>
          </a:stretch>
        </p:blipFill>
        <p:spPr>
          <a:xfrm>
            <a:off x="5394325" y="1628775"/>
            <a:ext cx="2976880" cy="1965325"/>
          </a:xfrm>
          <a:prstGeom prst="rect">
            <a:avLst/>
          </a:prstGeom>
          <a:noFill/>
          <a:ln w="9525">
            <a:noFill/>
          </a:ln>
        </p:spPr>
      </p:pic>
      <p:pic>
        <p:nvPicPr>
          <p:cNvPr id="123" name="Content Placeholder 122"/>
          <p:cNvPicPr>
            <a:picLocks noGrp="1" noChangeAspect="1"/>
          </p:cNvPicPr>
          <p:nvPr>
            <p:ph sz="half" idx="2"/>
          </p:nvPr>
        </p:nvPicPr>
        <p:blipFill>
          <a:blip r:embed="rId4"/>
          <a:stretch>
            <a:fillRect/>
          </a:stretch>
        </p:blipFill>
        <p:spPr>
          <a:xfrm>
            <a:off x="8483600" y="2449195"/>
            <a:ext cx="3391535" cy="2210435"/>
          </a:xfrm>
          <a:prstGeom prst="rect">
            <a:avLst/>
          </a:prstGeom>
          <a:noFill/>
          <a:ln w="9525">
            <a:noFill/>
          </a:ln>
        </p:spPr>
      </p:pic>
      <p:pic>
        <p:nvPicPr>
          <p:cNvPr id="124" name="Picture 123"/>
          <p:cNvPicPr/>
          <p:nvPr/>
        </p:nvPicPr>
        <p:blipFill>
          <a:blip r:embed="rId5"/>
          <a:stretch>
            <a:fillRect/>
          </a:stretch>
        </p:blipFill>
        <p:spPr>
          <a:xfrm>
            <a:off x="5656580" y="4760595"/>
            <a:ext cx="3322320" cy="20320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2"/>
                                        </p:tgtEl>
                                        <p:attrNameLst>
                                          <p:attrName>style.visibility</p:attrName>
                                        </p:attrNameLst>
                                      </p:cBhvr>
                                      <p:to>
                                        <p:strVal val="visible"/>
                                      </p:to>
                                    </p:set>
                                    <p:animEffect transition="in" filter="box(in)">
                                      <p:cBhvr>
                                        <p:cTn id="17" dur="2000"/>
                                        <p:tgtEl>
                                          <p:spTgt spid="122"/>
                                        </p:tgtEl>
                                      </p:cBhvr>
                                    </p:animEffect>
                                  </p:childTnLst>
                                </p:cTn>
                              </p:par>
                              <p:par>
                                <p:cTn id="18" presetID="4" presetClass="entr" presetSubtype="16" fill="hold" nodeType="withEffect">
                                  <p:stCondLst>
                                    <p:cond delay="0"/>
                                  </p:stCondLst>
                                  <p:childTnLst>
                                    <p:set>
                                      <p:cBhvr>
                                        <p:cTn id="19" dur="1" fill="hold">
                                          <p:stCondLst>
                                            <p:cond delay="0"/>
                                          </p:stCondLst>
                                        </p:cTn>
                                        <p:tgtEl>
                                          <p:spTgt spid="123"/>
                                        </p:tgtEl>
                                        <p:attrNameLst>
                                          <p:attrName>style.visibility</p:attrName>
                                        </p:attrNameLst>
                                      </p:cBhvr>
                                      <p:to>
                                        <p:strVal val="visible"/>
                                      </p:to>
                                    </p:set>
                                    <p:animEffect transition="in" filter="box(in)">
                                      <p:cBhvr>
                                        <p:cTn id="20" dur="2000"/>
                                        <p:tgtEl>
                                          <p:spTgt spid="123"/>
                                        </p:tgtEl>
                                      </p:cBhvr>
                                    </p:animEffect>
                                  </p:childTnLst>
                                </p:cTn>
                              </p:par>
                              <p:par>
                                <p:cTn id="21" presetID="4" presetClass="entr" presetSubtype="16" fill="hold" nodeType="withEffect">
                                  <p:stCondLst>
                                    <p:cond delay="0"/>
                                  </p:stCondLst>
                                  <p:childTnLst>
                                    <p:set>
                                      <p:cBhvr>
                                        <p:cTn id="22" dur="1" fill="hold">
                                          <p:stCondLst>
                                            <p:cond delay="0"/>
                                          </p:stCondLst>
                                        </p:cTn>
                                        <p:tgtEl>
                                          <p:spTgt spid="124"/>
                                        </p:tgtEl>
                                        <p:attrNameLst>
                                          <p:attrName>style.visibility</p:attrName>
                                        </p:attrNameLst>
                                      </p:cBhvr>
                                      <p:to>
                                        <p:strVal val="visible"/>
                                      </p:to>
                                    </p:set>
                                    <p:animEffect transition="in" filter="box(in)">
                                      <p:cBhvr>
                                        <p:cTn id="23" dur="20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t="-12000" b="-12000"/>
          </a:stretch>
        </a:blipFill>
        <a:effectLst/>
      </p:bgPr>
    </p:bg>
    <p:spTree>
      <p:nvGrpSpPr>
        <p:cNvPr id="1" name=""/>
        <p:cNvGrpSpPr/>
        <p:nvPr/>
      </p:nvGrpSpPr>
      <p:grpSpPr>
        <a:xfrm>
          <a:off x="0" y="0"/>
          <a:ext cx="0" cy="0"/>
          <a:chOff x="0" y="0"/>
          <a:chExt cx="0" cy="0"/>
        </a:xfrm>
      </p:grpSpPr>
      <p:sp>
        <p:nvSpPr>
          <p:cNvPr id="114" name="Text Box 113"/>
          <p:cNvSpPr txBox="1"/>
          <p:nvPr/>
        </p:nvSpPr>
        <p:spPr>
          <a:xfrm>
            <a:off x="2717800" y="2398395"/>
            <a:ext cx="7685405" cy="2061210"/>
          </a:xfrm>
          <a:prstGeom prst="rect">
            <a:avLst/>
          </a:prstGeom>
          <a:noFill/>
          <a:ln w="9525">
            <a:solidFill>
              <a:srgbClr val="002060"/>
            </a:solidFill>
          </a:ln>
        </p:spPr>
        <p:txBody>
          <a:bodyPr wrap="square">
            <a:spAutoFit/>
          </a:bodyPr>
          <a:lstStyle/>
          <a:p>
            <a:pPr indent="0"/>
            <a:r>
              <a:rPr lang="en-US" sz="3200" b="0">
                <a:latin typeface="Times New Roman" panose="02020603050405020304" pitchFamily="18" charset="0"/>
                <a:cs typeface="Calibri" panose="020F0502020204030204" pitchFamily="34" charset="0"/>
              </a:rPr>
              <a:t> </a:t>
            </a:r>
            <a:r>
              <a:rPr lang="en-US" sz="3200" b="0">
                <a:solidFill>
                  <a:srgbClr val="1503BC"/>
                </a:solidFill>
                <a:latin typeface="Times New Roman" panose="02020603050405020304" pitchFamily="18" charset="0"/>
                <a:cs typeface="Calibri" panose="020F0502020204030204" pitchFamily="34" charset="0"/>
              </a:rPr>
              <a:t>- Chung tay nỗ lực cùng toàn cầu giải quyết vấn đề chung.</a:t>
            </a:r>
          </a:p>
          <a:p>
            <a:pPr indent="0"/>
            <a:r>
              <a:rPr lang="en-US" sz="3200" b="0">
                <a:solidFill>
                  <a:srgbClr val="1503BC"/>
                </a:solidFill>
                <a:latin typeface="Times New Roman" panose="02020603050405020304" pitchFamily="18" charset="0"/>
                <a:cs typeface="Calibri" panose="020F0502020204030204" pitchFamily="34" charset="0"/>
              </a:rPr>
              <a:t>- Điều chỉnh những hành vi, cách ứng xử của mình với thế giới tự nhiên.</a:t>
            </a:r>
          </a:p>
        </p:txBody>
      </p:sp>
      <p:sp>
        <p:nvSpPr>
          <p:cNvPr id="6" name="Text Box 5"/>
          <p:cNvSpPr txBox="1"/>
          <p:nvPr/>
        </p:nvSpPr>
        <p:spPr>
          <a:xfrm>
            <a:off x="818515" y="591185"/>
            <a:ext cx="7858760" cy="645160"/>
          </a:xfrm>
          <a:prstGeom prst="rect">
            <a:avLst/>
          </a:prstGeom>
          <a:solidFill>
            <a:schemeClr val="accent2">
              <a:lumMod val="20000"/>
              <a:lumOff val="80000"/>
            </a:schemeClr>
          </a:solidFill>
          <a:ln w="9525">
            <a:solidFill>
              <a:srgbClr val="00B050"/>
            </a:solidFill>
          </a:ln>
        </p:spPr>
        <p:txBody>
          <a:bodyPr wrap="square">
            <a:spAutoFit/>
          </a:bodyPr>
          <a:lstStyle/>
          <a:p>
            <a:pPr indent="0"/>
            <a:r>
              <a:rPr lang="en-US" sz="3600" b="1" dirty="0" smtClean="0">
                <a:solidFill>
                  <a:srgbClr val="FF0000"/>
                </a:solidFill>
                <a:latin typeface="Times New Roman" panose="02020603050405020304" pitchFamily="18" charset="0"/>
                <a:cs typeface="Calibri" panose="020F0502020204030204" pitchFamily="34" charset="0"/>
              </a:rPr>
              <a:t>7/</a:t>
            </a:r>
            <a:r>
              <a:rPr lang="en-US" sz="3600" b="1" dirty="0" err="1" smtClean="0">
                <a:solidFill>
                  <a:srgbClr val="FF0000"/>
                </a:solidFill>
                <a:latin typeface="Times New Roman" panose="02020603050405020304" pitchFamily="18" charset="0"/>
                <a:cs typeface="Calibri" panose="020F0502020204030204" pitchFamily="34" charset="0"/>
              </a:rPr>
              <a:t>Trách</a:t>
            </a:r>
            <a:r>
              <a:rPr lang="en-US" sz="3600" b="1" dirty="0" smtClean="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nhiệm</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của</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công</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dân</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toàn</a:t>
            </a:r>
            <a:r>
              <a:rPr lang="en-US" sz="3600" b="1" dirty="0">
                <a:solidFill>
                  <a:srgbClr val="FF0000"/>
                </a:solidFill>
                <a:latin typeface="Times New Roman" panose="02020603050405020304" pitchFamily="18" charset="0"/>
                <a:cs typeface="Calibri" panose="020F0502020204030204" pitchFamily="34" charset="0"/>
              </a:rPr>
              <a:t> </a:t>
            </a:r>
            <a:r>
              <a:rPr lang="en-US" sz="3600" b="1" dirty="0" err="1">
                <a:solidFill>
                  <a:srgbClr val="FF0000"/>
                </a:solidFill>
                <a:latin typeface="Times New Roman" panose="02020603050405020304" pitchFamily="18" charset="0"/>
                <a:cs typeface="Calibri" panose="020F0502020204030204" pitchFamily="34" charset="0"/>
              </a:rPr>
              <a:t>cầu</a:t>
            </a:r>
            <a:r>
              <a:rPr lang="en-US" sz="3600" b="1" dirty="0">
                <a:solidFill>
                  <a:srgbClr val="FF0000"/>
                </a:solidFill>
                <a:latin typeface="Times New Roman" panose="02020603050405020304" pitchFamily="18" charset="0"/>
                <a:cs typeface="Calibri" panose="020F0502020204030204" pitchFamily="34" charset="0"/>
              </a:rPr>
              <a:t>:</a:t>
            </a:r>
          </a:p>
        </p:txBody>
      </p:sp>
      <p:sp>
        <p:nvSpPr>
          <p:cNvPr id="8" name="Curved Right Arrow 7"/>
          <p:cNvSpPr/>
          <p:nvPr/>
        </p:nvSpPr>
        <p:spPr>
          <a:xfrm>
            <a:off x="1602105" y="1236345"/>
            <a:ext cx="1115695" cy="217106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box(in)">
                                      <p:cBhvr>
                                        <p:cTn id="12" dur="2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346835" y="1797685"/>
            <a:ext cx="9698990" cy="3175000"/>
          </a:xfrm>
          <a:prstGeom prst="rect">
            <a:avLst/>
          </a:prstGeom>
          <a:noFill/>
          <a:ln>
            <a:solidFill>
              <a:srgbClr val="338C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237378" y="1023623"/>
            <a:ext cx="3053442" cy="584252"/>
            <a:chOff x="2071451" y="2630867"/>
            <a:chExt cx="3053442" cy="584252"/>
          </a:xfrm>
        </p:grpSpPr>
        <p:sp>
          <p:nvSpPr>
            <p:cNvPr id="20" name="矩形: 圆角 19"/>
            <p:cNvSpPr/>
            <p:nvPr/>
          </p:nvSpPr>
          <p:spPr>
            <a:xfrm>
              <a:off x="2071451" y="2630867"/>
              <a:ext cx="3053442" cy="584252"/>
            </a:xfrm>
            <a:prstGeom prst="roundRect">
              <a:avLst/>
            </a:prstGeom>
            <a:solidFill>
              <a:srgbClr val="338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434231" y="2692160"/>
              <a:ext cx="1632178" cy="461665"/>
            </a:xfrm>
            <a:prstGeom prst="rect">
              <a:avLst/>
            </a:prstGeom>
            <a:noFill/>
          </p:spPr>
          <p:txBody>
            <a:bodyPr wrap="none" rtlCol="0">
              <a:spAutoFit/>
            </a:bodyPr>
            <a:lstStyle/>
            <a:p>
              <a:r>
                <a:rPr lang="en-US" altLang="zh-CN" sz="2400" b="1" dirty="0">
                  <a:solidFill>
                    <a:schemeClr val="bg1"/>
                  </a:solidFill>
                  <a:latin typeface="Cambria" panose="02040503050406030204" pitchFamily="18" charset="0"/>
                  <a:ea typeface="Cambria" panose="02040503050406030204" pitchFamily="18" charset="0"/>
                  <a:cs typeface="+mn-ea"/>
                  <a:sym typeface="+mn-lt"/>
                </a:rPr>
                <a:t>NHIỆM VỤ</a:t>
              </a:r>
              <a:endParaRPr lang="zh-CN" altLang="en-US" sz="2400" b="1" dirty="0">
                <a:solidFill>
                  <a:schemeClr val="bg1"/>
                </a:solidFill>
                <a:latin typeface="Cambria" panose="02040503050406030204" pitchFamily="18" charset="0"/>
                <a:cs typeface="+mn-ea"/>
                <a:sym typeface="+mn-lt"/>
              </a:endParaRPr>
            </a:p>
          </p:txBody>
        </p:sp>
      </p:grpSp>
      <p:pic>
        <p:nvPicPr>
          <p:cNvPr id="3" name="Hình ảnh 2" descr="Ảnh có chứa văn bản, đồ họa véc-tơ, đồ chơi, búp bê&#10;&#10;Mô tả được tạo tự độ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2494" y="1423179"/>
            <a:ext cx="4273099" cy="4011327"/>
          </a:xfrm>
          <a:prstGeom prst="rect">
            <a:avLst/>
          </a:prstGeom>
        </p:spPr>
      </p:pic>
      <p:sp>
        <p:nvSpPr>
          <p:cNvPr id="114" name="Text Box 113"/>
          <p:cNvSpPr txBox="1"/>
          <p:nvPr/>
        </p:nvSpPr>
        <p:spPr>
          <a:xfrm>
            <a:off x="2186940" y="2183130"/>
            <a:ext cx="5972810" cy="1568450"/>
          </a:xfrm>
          <a:prstGeom prst="rect">
            <a:avLst/>
          </a:prstGeom>
          <a:noFill/>
          <a:ln w="9525">
            <a:noFill/>
          </a:ln>
        </p:spPr>
        <p:txBody>
          <a:bodyPr wrap="square">
            <a:spAutoFit/>
          </a:bodyPr>
          <a:lstStyle/>
          <a:p>
            <a:pPr indent="0"/>
            <a:r>
              <a:rPr lang="en-US" sz="3200" b="0">
                <a:latin typeface="Times New Roman" panose="02020603050405020304" pitchFamily="18" charset="0"/>
                <a:cs typeface="Calibri" panose="020F0502020204030204" pitchFamily="34" charset="0"/>
              </a:rPr>
              <a:t>Viết đoạn văn khoảng 150 chữ nêu suy nghĩ về giải pháp làm giảm rác thải nhựa trên toàn cầu.</a:t>
            </a:r>
          </a:p>
        </p:txBody>
      </p:sp>
      <p:sp>
        <p:nvSpPr>
          <p:cNvPr id="8" name="TextBox 29"/>
          <p:cNvSpPr txBox="1"/>
          <p:nvPr/>
        </p:nvSpPr>
        <p:spPr>
          <a:xfrm>
            <a:off x="1346835" y="-189230"/>
            <a:ext cx="9558655" cy="1897380"/>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5400" b="1" dirty="0">
                <a:ln w="3175">
                  <a:solidFill>
                    <a:schemeClr val="accent1"/>
                  </a:solidFill>
                  <a:prstDash val="solid"/>
                </a:ln>
                <a:solidFill>
                  <a:srgbClr val="FF0000"/>
                </a:solidFill>
                <a:effectLst>
                  <a:reflection blurRad="6350" stA="55000" endA="300" endPos="45500" dir="5400000" sy="-100000" algn="bl" rotWithShape="0"/>
                </a:effectLst>
                <a:latin typeface="Times New Roman" panose="02020603050405020304" pitchFamily="18" charset="0"/>
                <a:ea typeface="+mj-ea"/>
                <a:cs typeface="Times New Roman" panose="02020603050405020304" pitchFamily="18" charset="0"/>
              </a:rPr>
              <a:t>LUYỆN TẬP </a:t>
            </a:r>
          </a:p>
        </p:txBody>
      </p:sp>
    </p:spTree>
  </p:cSld>
  <p:clrMapOvr>
    <a:masterClrMapping/>
  </p:clrMapOvr>
  <mc:AlternateContent xmlns:mc="http://schemas.openxmlformats.org/markup-compatibility/2006" xmlns:p14="http://schemas.microsoft.com/office/powerpoint/2010/main">
    <mc:Choice Requires="p14">
      <p:transition spd="slow" advTm="6000">
        <p:wipe/>
      </p:transition>
    </mc:Choice>
    <mc:Fallback xmlns="">
      <p:transition spd="slow" advTm="600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4">
                                            <p:txEl>
                                              <p:pRg st="0" end="0"/>
                                            </p:txEl>
                                          </p:spTgt>
                                        </p:tgtEl>
                                        <p:attrNameLst>
                                          <p:attrName>style.visibility</p:attrName>
                                        </p:attrNameLst>
                                      </p:cBhvr>
                                      <p:to>
                                        <p:strVal val="visible"/>
                                      </p:to>
                                    </p:set>
                                    <p:animEffect transition="in" filter="box(in)">
                                      <p:cBhvr>
                                        <p:cTn id="7" dur="2000"/>
                                        <p:tgtEl>
                                          <p:spTgt spid="1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Bảng 2"/>
          <p:cNvGraphicFramePr>
            <a:graphicFrameLocks noGrp="1"/>
          </p:cNvGraphicFramePr>
          <p:nvPr/>
        </p:nvGraphicFramePr>
        <p:xfrm>
          <a:off x="405352" y="282804"/>
          <a:ext cx="11387578" cy="6325387"/>
        </p:xfrm>
        <a:graphic>
          <a:graphicData uri="http://schemas.openxmlformats.org/drawingml/2006/table">
            <a:tbl>
              <a:tblPr firstRow="1" firstCol="1" bandRow="1">
                <a:tableStyleId>{21E4AEA4-8DFA-4A89-87EB-49C32662AFE0}</a:tableStyleId>
              </a:tblPr>
              <a:tblGrid>
                <a:gridCol w="2121032">
                  <a:extLst>
                    <a:ext uri="{9D8B030D-6E8A-4147-A177-3AD203B41FA5}">
                      <a16:colId xmlns:a16="http://schemas.microsoft.com/office/drawing/2014/main" val="20000"/>
                    </a:ext>
                  </a:extLst>
                </a:gridCol>
                <a:gridCol w="2648931">
                  <a:extLst>
                    <a:ext uri="{9D8B030D-6E8A-4147-A177-3AD203B41FA5}">
                      <a16:colId xmlns:a16="http://schemas.microsoft.com/office/drawing/2014/main" val="20001"/>
                    </a:ext>
                  </a:extLst>
                </a:gridCol>
                <a:gridCol w="2925785">
                  <a:extLst>
                    <a:ext uri="{9D8B030D-6E8A-4147-A177-3AD203B41FA5}">
                      <a16:colId xmlns:a16="http://schemas.microsoft.com/office/drawing/2014/main" val="20002"/>
                    </a:ext>
                  </a:extLst>
                </a:gridCol>
                <a:gridCol w="3691830">
                  <a:extLst>
                    <a:ext uri="{9D8B030D-6E8A-4147-A177-3AD203B41FA5}">
                      <a16:colId xmlns:a16="http://schemas.microsoft.com/office/drawing/2014/main" val="20003"/>
                    </a:ext>
                  </a:extLst>
                </a:gridCol>
              </a:tblGrid>
              <a:tr h="1120586">
                <a:tc>
                  <a:txBody>
                    <a:bodyPr/>
                    <a:lstStyle/>
                    <a:p>
                      <a:pPr algn="ctr">
                        <a:lnSpc>
                          <a:spcPct val="100000"/>
                        </a:lnSpc>
                        <a:spcAft>
                          <a:spcPts val="800"/>
                        </a:spcAft>
                      </a:pPr>
                      <a:r>
                        <a:rPr lang="en-US" sz="2000">
                          <a:effectLst/>
                          <a:latin typeface="Cambria" panose="02040503050406030204" pitchFamily="18" charset="0"/>
                          <a:ea typeface="Cambria" panose="02040503050406030204" pitchFamily="18" charset="0"/>
                        </a:rPr>
                        <a:t>TIÊU CHÍ</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ctr">
                        <a:lnSpc>
                          <a:spcPct val="100000"/>
                        </a:lnSpc>
                        <a:spcAft>
                          <a:spcPts val="800"/>
                        </a:spcAft>
                      </a:pPr>
                      <a:r>
                        <a:rPr lang="en-US" sz="2000">
                          <a:effectLst/>
                          <a:latin typeface="Cambria" panose="02040503050406030204" pitchFamily="18" charset="0"/>
                          <a:ea typeface="Cambria" panose="02040503050406030204" pitchFamily="18" charset="0"/>
                        </a:rPr>
                        <a:t>CẦN CỐ GẮNG</a:t>
                      </a:r>
                      <a:endParaRPr lang="en-US" sz="1800">
                        <a:effectLst/>
                        <a:latin typeface="Cambria" panose="02040503050406030204" pitchFamily="18" charset="0"/>
                        <a:ea typeface="Cambria" panose="02040503050406030204" pitchFamily="18" charset="0"/>
                      </a:endParaRPr>
                    </a:p>
                    <a:p>
                      <a:pPr algn="ctr">
                        <a:lnSpc>
                          <a:spcPct val="100000"/>
                        </a:lnSpc>
                        <a:spcAft>
                          <a:spcPts val="800"/>
                        </a:spcAft>
                      </a:pPr>
                      <a:r>
                        <a:rPr lang="en-US" sz="2000">
                          <a:effectLst/>
                          <a:latin typeface="Cambria" panose="02040503050406030204" pitchFamily="18" charset="0"/>
                          <a:ea typeface="Cambria" panose="02040503050406030204" pitchFamily="18" charset="0"/>
                        </a:rPr>
                        <a:t>(0 – 4 điểm)</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ctr">
                        <a:lnSpc>
                          <a:spcPct val="100000"/>
                        </a:lnSpc>
                        <a:spcAft>
                          <a:spcPts val="800"/>
                        </a:spcAft>
                      </a:pPr>
                      <a:r>
                        <a:rPr lang="en-US" sz="2000">
                          <a:effectLst/>
                          <a:latin typeface="Cambria" panose="02040503050406030204" pitchFamily="18" charset="0"/>
                          <a:ea typeface="Cambria" panose="02040503050406030204" pitchFamily="18" charset="0"/>
                        </a:rPr>
                        <a:t>ĐÃ LÀM TỐT</a:t>
                      </a:r>
                      <a:endParaRPr lang="en-US" sz="1800">
                        <a:effectLst/>
                        <a:latin typeface="Cambria" panose="02040503050406030204" pitchFamily="18" charset="0"/>
                        <a:ea typeface="Cambria" panose="02040503050406030204" pitchFamily="18" charset="0"/>
                      </a:endParaRPr>
                    </a:p>
                    <a:p>
                      <a:pPr algn="ctr">
                        <a:lnSpc>
                          <a:spcPct val="100000"/>
                        </a:lnSpc>
                        <a:spcAft>
                          <a:spcPts val="800"/>
                        </a:spcAft>
                      </a:pPr>
                      <a:r>
                        <a:rPr lang="en-US" sz="2000">
                          <a:effectLst/>
                          <a:latin typeface="Cambria" panose="02040503050406030204" pitchFamily="18" charset="0"/>
                          <a:ea typeface="Cambria" panose="02040503050406030204" pitchFamily="18" charset="0"/>
                        </a:rPr>
                        <a:t>(5 – 7 điểm)</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ctr">
                        <a:lnSpc>
                          <a:spcPct val="100000"/>
                        </a:lnSpc>
                        <a:spcAft>
                          <a:spcPts val="800"/>
                        </a:spcAft>
                      </a:pPr>
                      <a:r>
                        <a:rPr lang="en-US" sz="2000" dirty="0">
                          <a:effectLst/>
                          <a:latin typeface="Cambria" panose="02040503050406030204" pitchFamily="18" charset="0"/>
                          <a:ea typeface="Cambria" panose="02040503050406030204" pitchFamily="18" charset="0"/>
                        </a:rPr>
                        <a:t>RẤT XUẤT SẮC</a:t>
                      </a:r>
                      <a:endParaRPr lang="en-US" sz="1800" dirty="0">
                        <a:effectLst/>
                        <a:latin typeface="Cambria" panose="02040503050406030204" pitchFamily="18" charset="0"/>
                        <a:ea typeface="Cambria" panose="02040503050406030204" pitchFamily="18" charset="0"/>
                      </a:endParaRPr>
                    </a:p>
                    <a:p>
                      <a:pPr algn="ctr">
                        <a:lnSpc>
                          <a:spcPct val="100000"/>
                        </a:lnSpc>
                        <a:spcAft>
                          <a:spcPts val="800"/>
                        </a:spcAft>
                      </a:pPr>
                      <a:r>
                        <a:rPr lang="en-US" sz="2000" dirty="0">
                          <a:effectLst/>
                          <a:latin typeface="Cambria" panose="02040503050406030204" pitchFamily="18" charset="0"/>
                          <a:ea typeface="Cambria" panose="02040503050406030204" pitchFamily="18" charset="0"/>
                        </a:rPr>
                        <a:t>(8 – 10 điểm)</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extLst>
                  <a:ext uri="{0D108BD9-81ED-4DB2-BD59-A6C34878D82A}">
                    <a16:rowId xmlns:a16="http://schemas.microsoft.com/office/drawing/2014/main" val="10000"/>
                  </a:ext>
                </a:extLst>
              </a:tr>
              <a:tr h="2665456">
                <a:tc>
                  <a:txBody>
                    <a:bodyPr/>
                    <a:lstStyle/>
                    <a:p>
                      <a:pPr algn="ctr">
                        <a:lnSpc>
                          <a:spcPct val="100000"/>
                        </a:lnSpc>
                        <a:spcAft>
                          <a:spcPts val="800"/>
                        </a:spcAft>
                      </a:pPr>
                      <a:r>
                        <a:rPr lang="en-US" sz="2000" dirty="0">
                          <a:effectLst/>
                          <a:latin typeface="Cambria" panose="02040503050406030204" pitchFamily="18" charset="0"/>
                          <a:ea typeface="Cambria" panose="02040503050406030204" pitchFamily="18" charset="0"/>
                        </a:rPr>
                        <a:t>Hình thức</a:t>
                      </a:r>
                      <a:endParaRPr lang="en-US" sz="1800" dirty="0">
                        <a:effectLst/>
                        <a:latin typeface="Cambria" panose="02040503050406030204" pitchFamily="18" charset="0"/>
                        <a:ea typeface="Cambria" panose="02040503050406030204" pitchFamily="18" charset="0"/>
                      </a:endParaRPr>
                    </a:p>
                    <a:p>
                      <a:pPr algn="ctr">
                        <a:lnSpc>
                          <a:spcPct val="100000"/>
                        </a:lnSpc>
                        <a:spcAft>
                          <a:spcPts val="800"/>
                        </a:spcAft>
                      </a:pPr>
                      <a:r>
                        <a:rPr lang="en-US" sz="2000" dirty="0">
                          <a:effectLst/>
                          <a:latin typeface="Cambria" panose="02040503050406030204" pitchFamily="18" charset="0"/>
                          <a:ea typeface="Cambria" panose="02040503050406030204" pitchFamily="18" charset="0"/>
                        </a:rPr>
                        <a:t>(3 điểm)</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nchor="ctr"/>
                </a:tc>
                <a:tc>
                  <a:txBody>
                    <a:bodyPr/>
                    <a:lstStyle/>
                    <a:p>
                      <a:pPr algn="just">
                        <a:lnSpc>
                          <a:spcPct val="100000"/>
                        </a:lnSpc>
                        <a:spcAft>
                          <a:spcPts val="800"/>
                        </a:spcAft>
                      </a:pPr>
                      <a:r>
                        <a:rPr lang="en-US" sz="2000">
                          <a:effectLst/>
                          <a:latin typeface="Cambria" panose="02040503050406030204" pitchFamily="18" charset="0"/>
                          <a:ea typeface="Cambria" panose="02040503050406030204" pitchFamily="18" charset="0"/>
                        </a:rPr>
                        <a:t>1 điểm </a:t>
                      </a:r>
                      <a:endParaRPr lang="en-US" sz="180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a:effectLst/>
                          <a:latin typeface="Cambria" panose="02040503050406030204" pitchFamily="18" charset="0"/>
                          <a:ea typeface="Cambria" panose="02040503050406030204" pitchFamily="18" charset="0"/>
                        </a:rPr>
                        <a:t>Bài làm còn sơ sài, trình bày cẩu thả</a:t>
                      </a:r>
                      <a:endParaRPr lang="en-US" sz="180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a:effectLst/>
                          <a:latin typeface="Cambria" panose="02040503050406030204" pitchFamily="18" charset="0"/>
                          <a:ea typeface="Cambria" panose="02040503050406030204" pitchFamily="18" charset="0"/>
                        </a:rPr>
                        <a:t>Sai lỗi chính tả </a:t>
                      </a:r>
                      <a:endParaRPr lang="en-US" sz="180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a:effectLst/>
                          <a:latin typeface="Cambria" panose="02040503050406030204" pitchFamily="18" charset="0"/>
                          <a:ea typeface="Cambria" panose="02040503050406030204" pitchFamily="18" charset="0"/>
                        </a:rPr>
                        <a:t>Sai kết cấu đoạn</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just">
                        <a:lnSpc>
                          <a:spcPct val="100000"/>
                        </a:lnSpc>
                        <a:spcAft>
                          <a:spcPts val="800"/>
                        </a:spcAft>
                      </a:pPr>
                      <a:r>
                        <a:rPr lang="en-US" sz="2000" dirty="0">
                          <a:effectLst/>
                          <a:latin typeface="Cambria" panose="02040503050406030204" pitchFamily="18" charset="0"/>
                          <a:ea typeface="Cambria" panose="02040503050406030204" pitchFamily="18" charset="0"/>
                        </a:rPr>
                        <a:t>2 điểm</a:t>
                      </a:r>
                      <a:endParaRPr lang="en-US" sz="1800" dirty="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dirty="0">
                          <a:effectLst/>
                          <a:latin typeface="Cambria" panose="02040503050406030204" pitchFamily="18" charset="0"/>
                          <a:ea typeface="Cambria" panose="02040503050406030204" pitchFamily="18" charset="0"/>
                        </a:rPr>
                        <a:t>Bài làm tương đối đẩy đủ, chỉn chu </a:t>
                      </a:r>
                      <a:endParaRPr lang="en-US" sz="1800" dirty="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dirty="0">
                          <a:effectLst/>
                          <a:latin typeface="Cambria" panose="02040503050406030204" pitchFamily="18" charset="0"/>
                          <a:ea typeface="Cambria" panose="02040503050406030204" pitchFamily="18" charset="0"/>
                        </a:rPr>
                        <a:t>Trình bày cẩn thận </a:t>
                      </a:r>
                      <a:endParaRPr lang="en-US" sz="1800" dirty="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dirty="0">
                          <a:effectLst/>
                          <a:latin typeface="Cambria" panose="02040503050406030204" pitchFamily="18" charset="0"/>
                          <a:ea typeface="Cambria" panose="02040503050406030204" pitchFamily="18" charset="0"/>
                        </a:rPr>
                        <a:t>Chuẩn kết câu đoạn</a:t>
                      </a:r>
                      <a:endParaRPr lang="en-US" sz="1800" dirty="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dirty="0">
                          <a:effectLst/>
                          <a:latin typeface="Cambria" panose="02040503050406030204" pitchFamily="18" charset="0"/>
                          <a:ea typeface="Cambria" panose="02040503050406030204" pitchFamily="18" charset="0"/>
                        </a:rPr>
                        <a:t>Không có lỗi chính tả </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just">
                        <a:lnSpc>
                          <a:spcPct val="100000"/>
                        </a:lnSpc>
                        <a:spcAft>
                          <a:spcPts val="800"/>
                        </a:spcAft>
                      </a:pPr>
                      <a:r>
                        <a:rPr lang="en-US" sz="2000" dirty="0">
                          <a:effectLst/>
                          <a:latin typeface="Cambria" panose="02040503050406030204" pitchFamily="18" charset="0"/>
                          <a:ea typeface="Cambria" panose="02040503050406030204" pitchFamily="18" charset="0"/>
                        </a:rPr>
                        <a:t>3 điểm </a:t>
                      </a:r>
                      <a:endParaRPr lang="en-US" sz="1800" dirty="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dirty="0">
                          <a:effectLst/>
                          <a:latin typeface="Cambria" panose="02040503050406030204" pitchFamily="18" charset="0"/>
                          <a:ea typeface="Cambria" panose="02040503050406030204" pitchFamily="18" charset="0"/>
                        </a:rPr>
                        <a:t>Bài làm tương đối đẩy đủ, chỉn chu </a:t>
                      </a:r>
                      <a:endParaRPr lang="en-US" sz="1800" dirty="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dirty="0">
                          <a:effectLst/>
                          <a:latin typeface="Cambria" panose="02040503050406030204" pitchFamily="18" charset="0"/>
                          <a:ea typeface="Cambria" panose="02040503050406030204" pitchFamily="18" charset="0"/>
                        </a:rPr>
                        <a:t>Trình bày cẩn thận Chuẩn kết câu đoạn</a:t>
                      </a:r>
                      <a:endParaRPr lang="en-US" sz="1800" dirty="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dirty="0">
                          <a:effectLst/>
                          <a:latin typeface="Cambria" panose="02040503050406030204" pitchFamily="18" charset="0"/>
                          <a:ea typeface="Cambria" panose="02040503050406030204" pitchFamily="18" charset="0"/>
                        </a:rPr>
                        <a:t>Không có lỗi chính tả</a:t>
                      </a:r>
                      <a:endParaRPr lang="en-US" sz="1800" dirty="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dirty="0">
                          <a:effectLst/>
                          <a:latin typeface="Cambria" panose="02040503050406030204" pitchFamily="18" charset="0"/>
                          <a:ea typeface="Cambria" panose="02040503050406030204" pitchFamily="18" charset="0"/>
                        </a:rPr>
                        <a:t>Có sự sáng tạo</a:t>
                      </a:r>
                      <a:endParaRPr lang="en-US" sz="1800" dirty="0">
                        <a:effectLst/>
                        <a:latin typeface="Cambria" panose="02040503050406030204" pitchFamily="18" charset="0"/>
                        <a:ea typeface="Cambria" panose="02040503050406030204" pitchFamily="18" charset="0"/>
                      </a:endParaRPr>
                    </a:p>
                  </a:txBody>
                  <a:tcPr marL="40959" marR="40959" marT="0" marB="0"/>
                </a:tc>
                <a:extLst>
                  <a:ext uri="{0D108BD9-81ED-4DB2-BD59-A6C34878D82A}">
                    <a16:rowId xmlns:a16="http://schemas.microsoft.com/office/drawing/2014/main" val="10001"/>
                  </a:ext>
                </a:extLst>
              </a:tr>
              <a:tr h="1914421">
                <a:tc>
                  <a:txBody>
                    <a:bodyPr/>
                    <a:lstStyle/>
                    <a:p>
                      <a:pPr algn="ctr">
                        <a:lnSpc>
                          <a:spcPct val="100000"/>
                        </a:lnSpc>
                        <a:spcAft>
                          <a:spcPts val="800"/>
                        </a:spcAft>
                      </a:pPr>
                      <a:r>
                        <a:rPr lang="en-US" sz="2000">
                          <a:effectLst/>
                          <a:latin typeface="Cambria" panose="02040503050406030204" pitchFamily="18" charset="0"/>
                          <a:ea typeface="Cambria" panose="02040503050406030204" pitchFamily="18" charset="0"/>
                        </a:rPr>
                        <a:t>Nội dung</a:t>
                      </a:r>
                      <a:endParaRPr lang="en-US" sz="1800">
                        <a:effectLst/>
                        <a:latin typeface="Cambria" panose="02040503050406030204" pitchFamily="18" charset="0"/>
                        <a:ea typeface="Cambria" panose="02040503050406030204" pitchFamily="18" charset="0"/>
                      </a:endParaRPr>
                    </a:p>
                    <a:p>
                      <a:pPr algn="ctr">
                        <a:lnSpc>
                          <a:spcPct val="100000"/>
                        </a:lnSpc>
                        <a:spcAft>
                          <a:spcPts val="800"/>
                        </a:spcAft>
                      </a:pPr>
                      <a:r>
                        <a:rPr lang="en-US" sz="2000">
                          <a:effectLst/>
                          <a:latin typeface="Cambria" panose="02040503050406030204" pitchFamily="18" charset="0"/>
                          <a:ea typeface="Cambria" panose="02040503050406030204" pitchFamily="18" charset="0"/>
                        </a:rPr>
                        <a:t>(7 điểm)</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nchor="ctr"/>
                </a:tc>
                <a:tc>
                  <a:txBody>
                    <a:bodyPr/>
                    <a:lstStyle/>
                    <a:p>
                      <a:pPr algn="just">
                        <a:lnSpc>
                          <a:spcPct val="100000"/>
                        </a:lnSpc>
                        <a:spcAft>
                          <a:spcPts val="800"/>
                        </a:spcAft>
                      </a:pPr>
                      <a:r>
                        <a:rPr lang="en-US" sz="2000">
                          <a:effectLst/>
                          <a:latin typeface="Cambria" panose="02040503050406030204" pitchFamily="18" charset="0"/>
                          <a:ea typeface="Cambria" panose="02040503050406030204" pitchFamily="18" charset="0"/>
                        </a:rPr>
                        <a:t>1 – 4 điểm</a:t>
                      </a:r>
                      <a:endParaRPr lang="en-US" sz="180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a:effectLst/>
                          <a:latin typeface="Cambria" panose="02040503050406030204" pitchFamily="18" charset="0"/>
                          <a:ea typeface="Cambria" panose="02040503050406030204" pitchFamily="18" charset="0"/>
                        </a:rPr>
                        <a:t>Nội dung sơ sài mới dừng lại ở mức độ biết và nhận diện </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just">
                        <a:lnSpc>
                          <a:spcPct val="100000"/>
                        </a:lnSpc>
                        <a:spcAft>
                          <a:spcPts val="800"/>
                        </a:spcAft>
                      </a:pPr>
                      <a:r>
                        <a:rPr lang="en-US" sz="2000">
                          <a:effectLst/>
                          <a:latin typeface="Cambria" panose="02040503050406030204" pitchFamily="18" charset="0"/>
                          <a:ea typeface="Cambria" panose="02040503050406030204" pitchFamily="18" charset="0"/>
                        </a:rPr>
                        <a:t>5 – 6 điểm </a:t>
                      </a:r>
                      <a:endParaRPr lang="en-US" sz="180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a:effectLst/>
                          <a:latin typeface="Cambria" panose="02040503050406030204" pitchFamily="18" charset="0"/>
                          <a:ea typeface="Cambria" panose="02040503050406030204" pitchFamily="18" charset="0"/>
                        </a:rPr>
                        <a:t>Nội dung đúng, đủ và trọng tâm </a:t>
                      </a:r>
                      <a:endParaRPr lang="en-US" sz="180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a:effectLst/>
                          <a:latin typeface="Cambria" panose="02040503050406030204" pitchFamily="18" charset="0"/>
                          <a:ea typeface="Cambria" panose="02040503050406030204" pitchFamily="18" charset="0"/>
                        </a:rPr>
                        <a:t>Có ít nhất 1 – 2 ý mở rộng nâng cao </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just">
                        <a:lnSpc>
                          <a:spcPct val="100000"/>
                        </a:lnSpc>
                        <a:spcAft>
                          <a:spcPts val="800"/>
                        </a:spcAft>
                      </a:pPr>
                      <a:r>
                        <a:rPr lang="en-US" sz="2000">
                          <a:effectLst/>
                          <a:latin typeface="Cambria" panose="02040503050406030204" pitchFamily="18" charset="0"/>
                          <a:ea typeface="Cambria" panose="02040503050406030204" pitchFamily="18" charset="0"/>
                        </a:rPr>
                        <a:t>7 điểm</a:t>
                      </a:r>
                      <a:endParaRPr lang="en-US" sz="180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a:effectLst/>
                          <a:latin typeface="Cambria" panose="02040503050406030204" pitchFamily="18" charset="0"/>
                          <a:ea typeface="Cambria" panose="02040503050406030204" pitchFamily="18" charset="0"/>
                        </a:rPr>
                        <a:t>Nội dung đúng, đủ và trọng tâm </a:t>
                      </a:r>
                      <a:endParaRPr lang="en-US" sz="1800">
                        <a:effectLst/>
                        <a:latin typeface="Cambria" panose="02040503050406030204" pitchFamily="18" charset="0"/>
                        <a:ea typeface="Cambria" panose="02040503050406030204" pitchFamily="18" charset="0"/>
                      </a:endParaRPr>
                    </a:p>
                    <a:p>
                      <a:pPr algn="just">
                        <a:lnSpc>
                          <a:spcPct val="100000"/>
                        </a:lnSpc>
                        <a:spcAft>
                          <a:spcPts val="800"/>
                        </a:spcAft>
                      </a:pPr>
                      <a:r>
                        <a:rPr lang="en-US" sz="2000">
                          <a:effectLst/>
                          <a:latin typeface="Cambria" panose="02040503050406030204" pitchFamily="18" charset="0"/>
                          <a:ea typeface="Cambria" panose="02040503050406030204" pitchFamily="18" charset="0"/>
                        </a:rPr>
                        <a:t>Có ít nhất 1 – 2 ý mở rộng nâng cao Có sự sáng tạo </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extLst>
                  <a:ext uri="{0D108BD9-81ED-4DB2-BD59-A6C34878D82A}">
                    <a16:rowId xmlns:a16="http://schemas.microsoft.com/office/drawing/2014/main" val="10002"/>
                  </a:ext>
                </a:extLst>
              </a:tr>
              <a:tr h="312462">
                <a:tc>
                  <a:txBody>
                    <a:bodyPr/>
                    <a:lstStyle/>
                    <a:p>
                      <a:pPr algn="just">
                        <a:lnSpc>
                          <a:spcPct val="100000"/>
                        </a:lnSpc>
                        <a:spcAft>
                          <a:spcPts val="800"/>
                        </a:spcAft>
                      </a:pPr>
                      <a:r>
                        <a:rPr lang="en-US" sz="2000">
                          <a:effectLst/>
                          <a:latin typeface="Cambria" panose="02040503050406030204" pitchFamily="18" charset="0"/>
                          <a:ea typeface="Cambria" panose="02040503050406030204" pitchFamily="18" charset="0"/>
                        </a:rPr>
                        <a:t>Điểm </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just">
                        <a:lnSpc>
                          <a:spcPct val="100000"/>
                        </a:lnSpc>
                        <a:spcAft>
                          <a:spcPts val="800"/>
                        </a:spcAft>
                      </a:pPr>
                      <a:r>
                        <a:rPr lang="en-US" sz="2000">
                          <a:effectLst/>
                          <a:latin typeface="Cambria" panose="02040503050406030204" pitchFamily="18" charset="0"/>
                          <a:ea typeface="Cambria" panose="02040503050406030204" pitchFamily="18" charset="0"/>
                        </a:rPr>
                        <a:t> </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just">
                        <a:lnSpc>
                          <a:spcPct val="100000"/>
                        </a:lnSpc>
                        <a:spcAft>
                          <a:spcPts val="800"/>
                        </a:spcAft>
                      </a:pPr>
                      <a:r>
                        <a:rPr lang="en-US" sz="2000">
                          <a:effectLst/>
                          <a:latin typeface="Cambria" panose="02040503050406030204" pitchFamily="18" charset="0"/>
                          <a:ea typeface="Cambria" panose="02040503050406030204" pitchFamily="18" charset="0"/>
                        </a:rPr>
                        <a:t> </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a:txBody>
                    <a:bodyPr/>
                    <a:lstStyle/>
                    <a:p>
                      <a:pPr algn="just">
                        <a:lnSpc>
                          <a:spcPct val="100000"/>
                        </a:lnSpc>
                        <a:spcAft>
                          <a:spcPts val="800"/>
                        </a:spcAft>
                      </a:pPr>
                      <a:r>
                        <a:rPr lang="en-US" sz="2000">
                          <a:effectLst/>
                          <a:latin typeface="Cambria" panose="02040503050406030204" pitchFamily="18" charset="0"/>
                          <a:ea typeface="Cambria" panose="02040503050406030204" pitchFamily="18" charset="0"/>
                        </a:rPr>
                        <a:t> </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extLst>
                  <a:ext uri="{0D108BD9-81ED-4DB2-BD59-A6C34878D82A}">
                    <a16:rowId xmlns:a16="http://schemas.microsoft.com/office/drawing/2014/main" val="10003"/>
                  </a:ext>
                </a:extLst>
              </a:tr>
              <a:tr h="312462">
                <a:tc>
                  <a:txBody>
                    <a:bodyPr/>
                    <a:lstStyle/>
                    <a:p>
                      <a:pPr algn="just">
                        <a:lnSpc>
                          <a:spcPct val="100000"/>
                        </a:lnSpc>
                        <a:spcAft>
                          <a:spcPts val="800"/>
                        </a:spcAft>
                      </a:pPr>
                      <a:r>
                        <a:rPr lang="en-US" sz="2000">
                          <a:effectLst/>
                          <a:latin typeface="Cambria" panose="02040503050406030204" pitchFamily="18" charset="0"/>
                          <a:ea typeface="Cambria" panose="02040503050406030204" pitchFamily="18" charset="0"/>
                        </a:rPr>
                        <a:t>TỔNG </a:t>
                      </a:r>
                      <a:endParaRPr lang="en-US" sz="180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gridSpan="3">
                  <a:txBody>
                    <a:bodyPr/>
                    <a:lstStyle/>
                    <a:p>
                      <a:pPr algn="just">
                        <a:lnSpc>
                          <a:spcPct val="100000"/>
                        </a:lnSpc>
                        <a:spcAft>
                          <a:spcPts val="800"/>
                        </a:spcAft>
                      </a:pPr>
                      <a:r>
                        <a:rPr lang="en-US" sz="2000" dirty="0">
                          <a:effectLst/>
                          <a:latin typeface="Cambria" panose="02040503050406030204" pitchFamily="18" charset="0"/>
                          <a:ea typeface="Cambria" panose="02040503050406030204" pitchFamily="18" charset="0"/>
                        </a:rPr>
                        <a:t> </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40959" marR="40959"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advTm="6000">
        <p:dissolve/>
      </p:transition>
    </mc:Choice>
    <mc:Fallback xmlns="">
      <p:transition spd="slow" advTm="6000">
        <p:dissolv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t="-12000" b="-12000"/>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8" name="TextBox 29"/>
          <p:cNvSpPr txBox="1"/>
          <p:nvPr/>
        </p:nvSpPr>
        <p:spPr>
          <a:xfrm>
            <a:off x="718185" y="0"/>
            <a:ext cx="9558655" cy="1471930"/>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000" b="1" dirty="0">
                <a:ln w="3175">
                  <a:solidFill>
                    <a:schemeClr val="accent1"/>
                  </a:solidFill>
                  <a:prstDash val="solid"/>
                </a:ln>
                <a:solidFill>
                  <a:srgbClr val="FF0000"/>
                </a:solidFill>
                <a:effectLst>
                  <a:reflection blurRad="6350" stA="55000" endA="300" endPos="45500" dir="5400000" sy="-100000" algn="bl" rotWithShape="0"/>
                </a:effectLst>
                <a:latin typeface="Times New Roman" panose="02020603050405020304" pitchFamily="18" charset="0"/>
                <a:ea typeface="+mj-ea"/>
                <a:cs typeface="Times New Roman" panose="02020603050405020304" pitchFamily="18" charset="0"/>
              </a:rPr>
              <a:t>VẬN DỤNG</a:t>
            </a:r>
          </a:p>
        </p:txBody>
      </p:sp>
      <p:sp>
        <p:nvSpPr>
          <p:cNvPr id="7" name="Text Box 6"/>
          <p:cNvSpPr txBox="1"/>
          <p:nvPr/>
        </p:nvSpPr>
        <p:spPr>
          <a:xfrm>
            <a:off x="2360295" y="2650490"/>
            <a:ext cx="5808345" cy="3538220"/>
          </a:xfrm>
          <a:prstGeom prst="rect">
            <a:avLst/>
          </a:prstGeom>
          <a:noFill/>
          <a:ln>
            <a:solidFill>
              <a:srgbClr val="92D050"/>
            </a:solidFill>
          </a:ln>
        </p:spPr>
        <p:txBody>
          <a:bodyPr wrap="square" rtlCol="0" anchor="t">
            <a:spAutoFit/>
          </a:bodyPr>
          <a:lstStyle/>
          <a:p>
            <a:r>
              <a:rPr lang="en-US" sz="2800">
                <a:solidFill>
                  <a:srgbClr val="1503BC"/>
                </a:solidFill>
                <a:latin typeface="Times New Roman" panose="02020603050405020304" pitchFamily="18" charset="0"/>
                <a:cs typeface="Times New Roman" panose="02020603050405020304" pitchFamily="18" charset="0"/>
              </a:rPr>
              <a:t>	Từ hai văn bản </a:t>
            </a:r>
            <a:r>
              <a:rPr lang="en-US" sz="2800">
                <a:solidFill>
                  <a:srgbClr val="FF0000"/>
                </a:solidFill>
                <a:latin typeface="Times New Roman" panose="02020603050405020304" pitchFamily="18" charset="0"/>
                <a:cs typeface="Times New Roman" panose="02020603050405020304" pitchFamily="18" charset="0"/>
              </a:rPr>
              <a:t>“Phục hồi tầng ozone: Thành công hiếm hoi của nỗ lực toàn cầu”</a:t>
            </a:r>
            <a:r>
              <a:rPr lang="en-US" sz="2800">
                <a:solidFill>
                  <a:srgbClr val="1503BC"/>
                </a:solidFill>
                <a:latin typeface="Times New Roman" panose="02020603050405020304" pitchFamily="18" charset="0"/>
                <a:cs typeface="Times New Roman" panose="02020603050405020304" pitchFamily="18" charset="0"/>
              </a:rPr>
              <a:t> (Lê My) và “</a:t>
            </a:r>
            <a:r>
              <a:rPr lang="en-US" sz="2800">
                <a:solidFill>
                  <a:srgbClr val="FF0000"/>
                </a:solidFill>
                <a:latin typeface="Times New Roman" panose="02020603050405020304" pitchFamily="18" charset="0"/>
                <a:cs typeface="Times New Roman" panose="02020603050405020304" pitchFamily="18" charset="0"/>
              </a:rPr>
              <a:t>Sự sống và cái chết”</a:t>
            </a:r>
            <a:r>
              <a:rPr lang="en-US" sz="2800">
                <a:solidFill>
                  <a:srgbClr val="1503BC"/>
                </a:solidFill>
                <a:latin typeface="Times New Roman" panose="02020603050405020304" pitchFamily="18" charset="0"/>
                <a:cs typeface="Times New Roman" panose="02020603050405020304" pitchFamily="18" charset="0"/>
              </a:rPr>
              <a:t> (Trịnh Xuân Thuận), em suy nghĩ gì về sự tồn vong của nhân loại và Trái Đất?</a:t>
            </a:r>
          </a:p>
          <a:p>
            <a:endParaRPr lang="en-US" sz="2800">
              <a:solidFill>
                <a:schemeClr val="bg1"/>
              </a:solidFill>
            </a:endParaRPr>
          </a:p>
          <a:p>
            <a:endParaRPr lang="en-US" sz="2800">
              <a:solidFill>
                <a:schemeClr val="bg1"/>
              </a:solidFill>
            </a:endParaRPr>
          </a:p>
        </p:txBody>
      </p:sp>
      <p:grpSp>
        <p:nvGrpSpPr>
          <p:cNvPr id="21" name="组合 20"/>
          <p:cNvGrpSpPr/>
          <p:nvPr/>
        </p:nvGrpSpPr>
        <p:grpSpPr>
          <a:xfrm>
            <a:off x="450103" y="1257303"/>
            <a:ext cx="3053442" cy="584252"/>
            <a:chOff x="2071451" y="2630867"/>
            <a:chExt cx="3053442" cy="584252"/>
          </a:xfrm>
        </p:grpSpPr>
        <p:sp>
          <p:nvSpPr>
            <p:cNvPr id="20" name="矩形: 圆角 19"/>
            <p:cNvSpPr/>
            <p:nvPr/>
          </p:nvSpPr>
          <p:spPr>
            <a:xfrm>
              <a:off x="2071451" y="2630867"/>
              <a:ext cx="3053442" cy="584252"/>
            </a:xfrm>
            <a:prstGeom prst="roundRect">
              <a:avLst/>
            </a:prstGeom>
            <a:solidFill>
              <a:srgbClr val="338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434231" y="2692160"/>
              <a:ext cx="1632178" cy="461665"/>
            </a:xfrm>
            <a:prstGeom prst="rect">
              <a:avLst/>
            </a:prstGeom>
            <a:noFill/>
          </p:spPr>
          <p:txBody>
            <a:bodyPr wrap="none" rtlCol="0">
              <a:spAutoFit/>
            </a:bodyPr>
            <a:lstStyle/>
            <a:p>
              <a:r>
                <a:rPr lang="en-US" altLang="zh-CN" sz="2400" b="1" dirty="0">
                  <a:solidFill>
                    <a:schemeClr val="bg1"/>
                  </a:solidFill>
                  <a:latin typeface="Cambria" panose="02040503050406030204" pitchFamily="18" charset="0"/>
                  <a:ea typeface="Cambria" panose="02040503050406030204" pitchFamily="18" charset="0"/>
                  <a:cs typeface="+mn-ea"/>
                  <a:sym typeface="+mn-lt"/>
                </a:rPr>
                <a:t>NHIỆM VỤ</a:t>
              </a:r>
              <a:endParaRPr lang="zh-CN" altLang="en-US" sz="2400" b="1" dirty="0">
                <a:solidFill>
                  <a:schemeClr val="bg1"/>
                </a:solidFill>
                <a:latin typeface="Cambria" panose="02040503050406030204" pitchFamily="18" charset="0"/>
                <a:cs typeface="+mn-ea"/>
                <a:sym typeface="+mn-lt"/>
              </a:endParaRPr>
            </a:p>
          </p:txBody>
        </p:sp>
      </p:grpSp>
      <p:sp>
        <p:nvSpPr>
          <p:cNvPr id="2" name="Down Arrow 1"/>
          <p:cNvSpPr/>
          <p:nvPr/>
        </p:nvSpPr>
        <p:spPr>
          <a:xfrm>
            <a:off x="3092450" y="1841500"/>
            <a:ext cx="248285" cy="8089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5" name="Content Placeholder 114"/>
          <p:cNvPicPr>
            <a:picLocks noGrp="1" noChangeAspect="1"/>
          </p:cNvPicPr>
          <p:nvPr>
            <p:ph idx="1"/>
          </p:nvPr>
        </p:nvPicPr>
        <p:blipFill>
          <a:blip r:embed="rId3"/>
          <a:stretch>
            <a:fillRect/>
          </a:stretch>
        </p:blipFill>
        <p:spPr>
          <a:xfrm>
            <a:off x="8064500" y="2370455"/>
            <a:ext cx="3924935" cy="409765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t="-12000" b="-12000"/>
          </a:stretch>
        </a:blipFill>
        <a:effectLst/>
      </p:bgPr>
    </p:bg>
    <p:spTree>
      <p:nvGrpSpPr>
        <p:cNvPr id="1" name=""/>
        <p:cNvGrpSpPr/>
        <p:nvPr/>
      </p:nvGrpSpPr>
      <p:grpSpPr>
        <a:xfrm>
          <a:off x="0" y="0"/>
          <a:ext cx="0" cy="0"/>
          <a:chOff x="0" y="0"/>
          <a:chExt cx="0" cy="0"/>
        </a:xfrm>
      </p:grpSpPr>
      <p:pic>
        <p:nvPicPr>
          <p:cNvPr id="116" name="Content Placeholder 115"/>
          <p:cNvPicPr>
            <a:picLocks noGrp="1" noChangeAspect="1"/>
          </p:cNvPicPr>
          <p:nvPr>
            <p:ph sz="half" idx="1"/>
          </p:nvPr>
        </p:nvPicPr>
        <p:blipFill>
          <a:blip r:embed="rId3"/>
          <a:stretch>
            <a:fillRect/>
          </a:stretch>
        </p:blipFill>
        <p:spPr>
          <a:xfrm>
            <a:off x="4222115" y="1684020"/>
            <a:ext cx="3585845" cy="2821305"/>
          </a:xfrm>
          <a:prstGeom prst="rect">
            <a:avLst/>
          </a:prstGeom>
          <a:noFill/>
          <a:ln w="9525">
            <a:noFill/>
          </a:ln>
        </p:spPr>
      </p:pic>
      <p:pic>
        <p:nvPicPr>
          <p:cNvPr id="118" name="Content Placeholder 117"/>
          <p:cNvPicPr>
            <a:picLocks noGrp="1"/>
          </p:cNvPicPr>
          <p:nvPr>
            <p:ph sz="half" idx="2"/>
          </p:nvPr>
        </p:nvPicPr>
        <p:blipFill>
          <a:blip r:embed="rId4"/>
          <a:stretch>
            <a:fillRect/>
          </a:stretch>
        </p:blipFill>
        <p:spPr>
          <a:xfrm>
            <a:off x="428625" y="4129405"/>
            <a:ext cx="3631565" cy="2579370"/>
          </a:xfrm>
          <a:prstGeom prst="rect">
            <a:avLst/>
          </a:prstGeom>
          <a:noFill/>
          <a:ln w="9525">
            <a:noFill/>
          </a:ln>
        </p:spPr>
      </p:pic>
      <p:pic>
        <p:nvPicPr>
          <p:cNvPr id="119" name="Picture 118"/>
          <p:cNvPicPr/>
          <p:nvPr/>
        </p:nvPicPr>
        <p:blipFill>
          <a:blip r:embed="rId5"/>
          <a:stretch>
            <a:fillRect/>
          </a:stretch>
        </p:blipFill>
        <p:spPr>
          <a:xfrm>
            <a:off x="427990" y="274955"/>
            <a:ext cx="3631565" cy="2274570"/>
          </a:xfrm>
          <a:prstGeom prst="rect">
            <a:avLst/>
          </a:prstGeom>
          <a:noFill/>
          <a:ln w="9525">
            <a:noFill/>
          </a:ln>
        </p:spPr>
      </p:pic>
      <p:pic>
        <p:nvPicPr>
          <p:cNvPr id="120" name="Picture 119"/>
          <p:cNvPicPr/>
          <p:nvPr/>
        </p:nvPicPr>
        <p:blipFill>
          <a:blip r:embed="rId6"/>
          <a:stretch>
            <a:fillRect/>
          </a:stretch>
        </p:blipFill>
        <p:spPr>
          <a:xfrm>
            <a:off x="7969885" y="274955"/>
            <a:ext cx="3501390" cy="2840355"/>
          </a:xfrm>
          <a:prstGeom prst="rect">
            <a:avLst/>
          </a:prstGeom>
          <a:noFill/>
          <a:ln w="9525">
            <a:noFill/>
          </a:ln>
        </p:spPr>
      </p:pic>
      <p:pic>
        <p:nvPicPr>
          <p:cNvPr id="121" name="Picture 120"/>
          <p:cNvPicPr/>
          <p:nvPr/>
        </p:nvPicPr>
        <p:blipFill>
          <a:blip r:embed="rId7"/>
          <a:stretch>
            <a:fillRect/>
          </a:stretch>
        </p:blipFill>
        <p:spPr>
          <a:xfrm>
            <a:off x="8030845" y="4220845"/>
            <a:ext cx="3547110" cy="248793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rotWithShape="0">
          <a:gsLst>
            <a:gs pos="90000">
              <a:srgbClr val="FFFFFF"/>
            </a:gs>
            <a:gs pos="100000">
              <a:srgbClr val="99FF99"/>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prstGeom prst="ellipse">
            <a:avLst/>
          </a:prstGeom>
        </p:spPr>
        <p:txBody>
          <a:bodyPr vert="horz" lIns="91440" tIns="45720" rIns="91440" bIns="45720" rtlCol="0" anchor="ctr">
            <a:normAutofit/>
          </a:bodyPr>
          <a:lstStyle/>
          <a:p>
            <a:pPr>
              <a:lnSpc>
                <a:spcPct val="90000"/>
              </a:lnSpc>
              <a:spcAft>
                <a:spcPts val="600"/>
              </a:spcAft>
            </a:pPr>
            <a:fld id="{893AFD45-8A7A-4C31-8F27-54CE93065D31}" type="slidenum">
              <a:rPr lang="en-US"/>
              <a:t>2</a:t>
            </a:fld>
            <a:endParaRPr lang="en-US"/>
          </a:p>
        </p:txBody>
      </p:sp>
      <p:pic>
        <p:nvPicPr>
          <p:cNvPr id="7" name="Content Placeholder 6"/>
          <p:cNvPicPr>
            <a:picLocks noGrp="1" noChangeAspect="1"/>
          </p:cNvPicPr>
          <p:nvPr>
            <p:ph sz="half" idx="2"/>
          </p:nvPr>
        </p:nvPicPr>
        <p:blipFill>
          <a:blip r:embed="rId2"/>
          <a:stretch>
            <a:fillRect/>
          </a:stretch>
        </p:blipFill>
        <p:spPr>
          <a:xfrm>
            <a:off x="6804660" y="3390900"/>
            <a:ext cx="4967605" cy="3329940"/>
          </a:xfrm>
          <a:prstGeom prst="rect">
            <a:avLst/>
          </a:prstGeom>
        </p:spPr>
      </p:pic>
      <p:grpSp>
        <p:nvGrpSpPr>
          <p:cNvPr id="21" name="组合 20"/>
          <p:cNvGrpSpPr/>
          <p:nvPr/>
        </p:nvGrpSpPr>
        <p:grpSpPr>
          <a:xfrm>
            <a:off x="1703705" y="1783715"/>
            <a:ext cx="3257550" cy="979170"/>
            <a:chOff x="2071451" y="2630867"/>
            <a:chExt cx="3053442" cy="584252"/>
          </a:xfrm>
        </p:grpSpPr>
        <p:sp>
          <p:nvSpPr>
            <p:cNvPr id="20" name="矩形: 圆角 19"/>
            <p:cNvSpPr/>
            <p:nvPr/>
          </p:nvSpPr>
          <p:spPr>
            <a:xfrm>
              <a:off x="2071451" y="2630867"/>
              <a:ext cx="3053442" cy="584252"/>
            </a:xfrm>
            <a:prstGeom prst="roundRect">
              <a:avLst/>
            </a:prstGeom>
            <a:solidFill>
              <a:srgbClr val="338C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2434231" y="2692160"/>
              <a:ext cx="2247731" cy="274697"/>
            </a:xfrm>
            <a:prstGeom prst="rect">
              <a:avLst/>
            </a:prstGeom>
            <a:noFill/>
          </p:spPr>
          <p:txBody>
            <a:bodyPr wrap="square" rtlCol="0">
              <a:spAutoFit/>
            </a:bodyPr>
            <a:lstStyle/>
            <a:p>
              <a:r>
                <a:rPr lang="en-US" altLang="zh-CN" sz="2400" b="1" spc="600" dirty="0">
                  <a:solidFill>
                    <a:schemeClr val="bg1"/>
                  </a:solidFill>
                  <a:latin typeface="Cambria" panose="02040503050406030204" pitchFamily="18" charset="0"/>
                  <a:ea typeface="Cambria" panose="02040503050406030204" pitchFamily="18" charset="0"/>
                  <a:cs typeface="+mn-ea"/>
                  <a:sym typeface="+mn-lt"/>
                </a:rPr>
                <a:t>NHIỆM VỤ</a:t>
              </a:r>
              <a:endParaRPr lang="zh-CN" altLang="en-US" sz="2400" b="1" spc="600" dirty="0">
                <a:solidFill>
                  <a:schemeClr val="bg1"/>
                </a:solidFill>
                <a:latin typeface="Cambria" panose="02040503050406030204" pitchFamily="18" charset="0"/>
                <a:cs typeface="+mn-ea"/>
                <a:sym typeface="+mn-lt"/>
              </a:endParaRPr>
            </a:p>
          </p:txBody>
        </p:sp>
      </p:grpSp>
      <p:sp>
        <p:nvSpPr>
          <p:cNvPr id="2" name="Text Box 1"/>
          <p:cNvSpPr txBox="1"/>
          <p:nvPr/>
        </p:nvSpPr>
        <p:spPr>
          <a:xfrm>
            <a:off x="717550" y="3350260"/>
            <a:ext cx="5918835" cy="1383665"/>
          </a:xfrm>
          <a:prstGeom prst="rect">
            <a:avLst/>
          </a:prstGeom>
          <a:noFill/>
          <a:ln w="28575" cmpd="sng">
            <a:solidFill>
              <a:srgbClr val="FF0000"/>
            </a:solidFill>
            <a:prstDash val="solid"/>
          </a:ln>
        </p:spPr>
        <p:txBody>
          <a:bodyPr wrap="square" rtlCol="0">
            <a:spAutoFit/>
          </a:bodyPr>
          <a:lstStyle/>
          <a:p>
            <a:r>
              <a:rPr lang="en-US" sz="2800">
                <a:solidFill>
                  <a:srgbClr val="1503BC"/>
                </a:solidFill>
                <a:latin typeface="Arial" panose="020B0604020202020204" pitchFamily="34" charset="0"/>
                <a:cs typeface="Arial" panose="020B0604020202020204" pitchFamily="34" charset="0"/>
              </a:rPr>
              <a:t>- Theo dõi video </a:t>
            </a:r>
          </a:p>
          <a:p>
            <a:r>
              <a:rPr lang="en-US" sz="2800">
                <a:solidFill>
                  <a:srgbClr val="1503BC"/>
                </a:solidFill>
                <a:latin typeface="Arial" panose="020B0604020202020204" pitchFamily="34" charset="0"/>
                <a:cs typeface="Arial" panose="020B0604020202020204" pitchFamily="34" charset="0"/>
              </a:rPr>
              <a:t>- Ghi lại những tác hại của việc suy giảm tầng Ozone? </a:t>
            </a:r>
          </a:p>
        </p:txBody>
      </p:sp>
      <p:pic>
        <p:nvPicPr>
          <p:cNvPr id="6" name="Picture 5" descr="ozone"/>
          <p:cNvPicPr>
            <a:picLocks noChangeAspect="1"/>
          </p:cNvPicPr>
          <p:nvPr/>
        </p:nvPicPr>
        <p:blipFill>
          <a:blip r:embed="rId3"/>
          <a:stretch>
            <a:fillRect/>
          </a:stretch>
        </p:blipFill>
        <p:spPr>
          <a:xfrm>
            <a:off x="6805295" y="210185"/>
            <a:ext cx="4966970" cy="2978785"/>
          </a:xfrm>
          <a:prstGeom prst="rect">
            <a:avLst/>
          </a:prstGeom>
        </p:spPr>
      </p:pic>
      <p:sp>
        <p:nvSpPr>
          <p:cNvPr id="8" name="TextBox 29"/>
          <p:cNvSpPr txBox="1"/>
          <p:nvPr/>
        </p:nvSpPr>
        <p:spPr>
          <a:xfrm>
            <a:off x="302895" y="-635"/>
            <a:ext cx="6333490" cy="1897380"/>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000" b="1" dirty="0">
                <a:ln w="3175">
                  <a:solidFill>
                    <a:schemeClr val="accent1"/>
                  </a:solidFill>
                  <a:prstDash val="solid"/>
                </a:ln>
                <a:solidFill>
                  <a:srgbClr val="FF0000"/>
                </a:solidFill>
                <a:effectLst>
                  <a:reflection blurRad="6350" stA="55000" endA="300" endPos="45500" dir="5400000" sy="-100000" algn="bl" rotWithShape="0"/>
                </a:effectLst>
                <a:latin typeface="Times New Roman" panose="02020603050405020304" pitchFamily="18" charset="0"/>
                <a:ea typeface="+mj-ea"/>
                <a:cs typeface="Times New Roman" panose="02020603050405020304" pitchFamily="18" charset="0"/>
              </a:rPr>
              <a:t>KHỞI ĐỘNG </a:t>
            </a:r>
          </a:p>
        </p:txBody>
      </p:sp>
      <p:sp>
        <p:nvSpPr>
          <p:cNvPr id="9" name="Down Arrow 8"/>
          <p:cNvSpPr/>
          <p:nvPr/>
        </p:nvSpPr>
        <p:spPr>
          <a:xfrm>
            <a:off x="3509645" y="2792730"/>
            <a:ext cx="334645" cy="5276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in)">
                                      <p:cBhvr>
                                        <p:cTn id="12" dur="2000"/>
                                        <p:tgtEl>
                                          <p:spTgt spid="21"/>
                                        </p:tgtEl>
                                      </p:cBhvr>
                                    </p:animEffect>
                                  </p:childTnLst>
                                </p:cTn>
                              </p:par>
                            </p:childTnLst>
                          </p:cTn>
                        </p:par>
                        <p:par>
                          <p:cTn id="13" fill="hold">
                            <p:stCondLst>
                              <p:cond delay="2000"/>
                            </p:stCondLst>
                            <p:childTnLst>
                              <p:par>
                                <p:cTn id="14" presetID="22" presetClass="entr" presetSubtype="8"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t="-12000" b="-12000"/>
          </a:stretch>
        </a:blipFill>
        <a:effectLst/>
      </p:bgPr>
    </p:bg>
    <p:spTree>
      <p:nvGrpSpPr>
        <p:cNvPr id="1" name=""/>
        <p:cNvGrpSpPr/>
        <p:nvPr/>
      </p:nvGrpSpPr>
      <p:grpSpPr>
        <a:xfrm>
          <a:off x="0" y="0"/>
          <a:ext cx="0" cy="0"/>
          <a:chOff x="0" y="0"/>
          <a:chExt cx="0" cy="0"/>
        </a:xfrm>
      </p:grpSpPr>
      <p:sp>
        <p:nvSpPr>
          <p:cNvPr id="8" name="TextBox 29"/>
          <p:cNvSpPr txBox="1"/>
          <p:nvPr/>
        </p:nvSpPr>
        <p:spPr>
          <a:xfrm>
            <a:off x="1479550" y="1764030"/>
            <a:ext cx="9558655" cy="1897380"/>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5400" b="1" dirty="0">
                <a:ln w="3175">
                  <a:solidFill>
                    <a:schemeClr val="accent1"/>
                  </a:solidFill>
                  <a:prstDash val="solid"/>
                </a:ln>
                <a:solidFill>
                  <a:srgbClr val="FF0000"/>
                </a:solidFill>
                <a:effectLst>
                  <a:reflection blurRad="6350" stA="55000" endA="300" endPos="45500" dir="5400000" sy="-100000" algn="bl" rotWithShape="0"/>
                </a:effectLst>
                <a:latin typeface="Times New Roman" panose="02020603050405020304" pitchFamily="18" charset="0"/>
                <a:ea typeface="+mj-ea"/>
                <a:cs typeface="Times New Roman" panose="02020603050405020304" pitchFamily="18" charset="0"/>
              </a:rPr>
              <a:t>HÌNH THÀNH KIẾN THỨC </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t="-12000" b="-12000"/>
          </a:stretch>
        </a:blipFill>
        <a:effectLst/>
      </p:bgPr>
    </p:bg>
    <p:spTree>
      <p:nvGrpSpPr>
        <p:cNvPr id="1" name=""/>
        <p:cNvGrpSpPr/>
        <p:nvPr/>
      </p:nvGrpSpPr>
      <p:grpSpPr>
        <a:xfrm>
          <a:off x="0" y="0"/>
          <a:ext cx="0" cy="0"/>
          <a:chOff x="0" y="0"/>
          <a:chExt cx="0" cy="0"/>
        </a:xfrm>
      </p:grpSpPr>
      <p:pic>
        <p:nvPicPr>
          <p:cNvPr id="11" name="Content Placeholder 10" descr="bao ozone"/>
          <p:cNvPicPr>
            <a:picLocks noGrp="1" noChangeAspect="1"/>
          </p:cNvPicPr>
          <p:nvPr>
            <p:ph sz="half" idx="2"/>
          </p:nvPr>
        </p:nvPicPr>
        <p:blipFill>
          <a:blip r:embed="rId3"/>
          <a:srcRect l="22810" t="3844"/>
          <a:stretch>
            <a:fillRect/>
          </a:stretch>
        </p:blipFill>
        <p:spPr>
          <a:xfrm>
            <a:off x="7436485" y="939165"/>
            <a:ext cx="4755515" cy="5630545"/>
          </a:xfrm>
          <a:prstGeom prst="rect">
            <a:avLst/>
          </a:prstGeom>
          <a:ln w="34925" cmpd="sng">
            <a:solidFill>
              <a:srgbClr val="AC0814"/>
            </a:solidFill>
          </a:ln>
        </p:spPr>
      </p:pic>
      <p:sp>
        <p:nvSpPr>
          <p:cNvPr id="107" name="Text Box 106"/>
          <p:cNvSpPr txBox="1"/>
          <p:nvPr/>
        </p:nvSpPr>
        <p:spPr>
          <a:xfrm>
            <a:off x="260350" y="438150"/>
            <a:ext cx="7259320" cy="5262245"/>
          </a:xfrm>
          <a:prstGeom prst="rect">
            <a:avLst/>
          </a:prstGeom>
          <a:noFill/>
          <a:ln w="9525">
            <a:noFill/>
          </a:ln>
        </p:spPr>
        <p:txBody>
          <a:bodyPr wrap="square">
            <a:spAutoFit/>
          </a:bodyPr>
          <a:lstStyle/>
          <a:p>
            <a:pPr indent="0"/>
            <a:r>
              <a:rPr lang="en-US" sz="2800" b="1">
                <a:solidFill>
                  <a:srgbClr val="FF0000"/>
                </a:solidFill>
                <a:latin typeface="Times New Roman" panose="02020603050405020304" pitchFamily="18" charset="0"/>
                <a:cs typeface="Calibri" panose="020F0502020204030204" pitchFamily="34" charset="0"/>
              </a:rPr>
              <a:t>I.Tìm hiểu chung:</a:t>
            </a:r>
            <a:endParaRPr lang="en-US" sz="2800" b="1">
              <a:latin typeface="Times New Roman" panose="02020603050405020304" pitchFamily="18" charset="0"/>
              <a:cs typeface="Calibri" panose="020F0502020204030204" pitchFamily="34" charset="0"/>
            </a:endParaRPr>
          </a:p>
          <a:p>
            <a:pPr indent="0"/>
            <a:r>
              <a:rPr lang="en-US" sz="2800" b="1">
                <a:solidFill>
                  <a:srgbClr val="FF0000"/>
                </a:solidFill>
                <a:latin typeface="Times New Roman" panose="02020603050405020304" pitchFamily="18" charset="0"/>
                <a:cs typeface="Calibri" panose="020F0502020204030204" pitchFamily="34" charset="0"/>
              </a:rPr>
              <a:t>1. Xuất xứ:</a:t>
            </a:r>
            <a:r>
              <a:rPr lang="en-US" sz="2800" b="1">
                <a:latin typeface="Times New Roman" panose="02020603050405020304" pitchFamily="18" charset="0"/>
                <a:cs typeface="Calibri" panose="020F0502020204030204" pitchFamily="34" charset="0"/>
              </a:rPr>
              <a:t> </a:t>
            </a:r>
            <a:r>
              <a:rPr lang="en-US" sz="2800" b="0">
                <a:solidFill>
                  <a:srgbClr val="1503BC"/>
                </a:solidFill>
                <a:latin typeface="Times New Roman" panose="02020603050405020304" pitchFamily="18" charset="0"/>
                <a:cs typeface="Calibri" panose="020F0502020204030204" pitchFamily="34" charset="0"/>
              </a:rPr>
              <a:t>là một bản tin đăng trên báo “Tuổi trẻ cuối tuần”, ngày 30/10/2021) </a:t>
            </a:r>
          </a:p>
          <a:p>
            <a:pPr indent="0"/>
            <a:r>
              <a:rPr lang="en-US" sz="2800" b="1">
                <a:solidFill>
                  <a:srgbClr val="FF0000"/>
                </a:solidFill>
                <a:latin typeface="Times New Roman" panose="02020603050405020304" pitchFamily="18" charset="0"/>
                <a:cs typeface="Calibri" panose="020F0502020204030204" pitchFamily="34" charset="0"/>
              </a:rPr>
              <a:t>2. Vài nét về thể loại bản tin</a:t>
            </a:r>
            <a:endParaRPr lang="en-US" sz="2800" b="0">
              <a:solidFill>
                <a:srgbClr val="1503BC"/>
              </a:solidFill>
              <a:latin typeface="Times New Roman" panose="02020603050405020304" pitchFamily="18" charset="0"/>
              <a:cs typeface="Calibri" panose="020F0502020204030204" pitchFamily="34" charset="0"/>
            </a:endParaRPr>
          </a:p>
          <a:p>
            <a:pPr indent="0"/>
            <a:r>
              <a:rPr lang="en-US" sz="2800" b="0">
                <a:solidFill>
                  <a:srgbClr val="1503BC"/>
                </a:solidFill>
                <a:latin typeface="Times New Roman" panose="02020603050405020304" pitchFamily="18" charset="0"/>
                <a:cs typeface="Calibri" panose="020F0502020204030204" pitchFamily="34" charset="0"/>
              </a:rPr>
              <a:t>- Là một loại của văn bản thông tin, phản ánh sự kiện mới xảy ra hoặc sự kiện được nhiều người quan tâm. Đó có thể là tin ảnh hoặc tin chữ. Văn bản trên có cả kênh hình và kênh chữ nên có thể coi là văn bản đa phương thức.</a:t>
            </a:r>
          </a:p>
          <a:p>
            <a:pPr indent="0"/>
            <a:r>
              <a:rPr lang="en-US" sz="2800" b="0">
                <a:solidFill>
                  <a:srgbClr val="1503BC"/>
                </a:solidFill>
                <a:latin typeface="Times New Roman" panose="02020603050405020304" pitchFamily="18" charset="0"/>
                <a:cs typeface="Calibri" panose="020F0502020204030204" pitchFamily="34" charset="0"/>
              </a:rPr>
              <a:t>- Đặc điểm: Tính thời sự, tính chính xác, tính hàm súc, cách đưa tin và quan điểm của người viết, phương tiên ngôn ngữ - phi ngôn ngữ</a:t>
            </a:r>
          </a:p>
        </p:txBody>
      </p:sp>
    </p:spTree>
  </p:cSld>
  <p:clrMapOvr>
    <a:masterClrMapping/>
  </p:clrMapOvr>
  <mc:AlternateContent xmlns:mc="http://schemas.openxmlformats.org/markup-compatibility/2006" xmlns:p14="http://schemas.microsoft.com/office/powerpoint/2010/main">
    <mc:Choice Requires="p14">
      <p:transition spd="slow">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7">
                                            <p:txEl>
                                              <p:pRg st="0" end="0"/>
                                            </p:txEl>
                                          </p:spTgt>
                                        </p:tgtEl>
                                        <p:attrNameLst>
                                          <p:attrName>style.visibility</p:attrName>
                                        </p:attrNameLst>
                                      </p:cBhvr>
                                      <p:to>
                                        <p:strVal val="visible"/>
                                      </p:to>
                                    </p:set>
                                    <p:animEffect transition="in" filter="blinds(horizontal)">
                                      <p:cBhvr>
                                        <p:cTn id="7" dur="500"/>
                                        <p:tgtEl>
                                          <p:spTgt spid="1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7">
                                            <p:txEl>
                                              <p:pRg st="1" end="1"/>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07">
                                            <p:txEl>
                                              <p:pRg st="2" end="2"/>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t="-12000" b="-12000"/>
          </a:stretch>
        </a:blipFill>
        <a:effectLst/>
      </p:bgPr>
    </p:bg>
    <p:spTree>
      <p:nvGrpSpPr>
        <p:cNvPr id="1" name=""/>
        <p:cNvGrpSpPr/>
        <p:nvPr/>
      </p:nvGrpSpPr>
      <p:grpSpPr>
        <a:xfrm>
          <a:off x="0" y="0"/>
          <a:ext cx="0" cy="0"/>
          <a:chOff x="0" y="0"/>
          <a:chExt cx="0" cy="0"/>
        </a:xfrm>
      </p:grpSpPr>
      <p:sp>
        <p:nvSpPr>
          <p:cNvPr id="107" name="Text Box 106"/>
          <p:cNvSpPr txBox="1"/>
          <p:nvPr/>
        </p:nvSpPr>
        <p:spPr>
          <a:xfrm>
            <a:off x="200025" y="80645"/>
            <a:ext cx="7512685" cy="5692775"/>
          </a:xfrm>
          <a:prstGeom prst="rect">
            <a:avLst/>
          </a:prstGeom>
          <a:noFill/>
          <a:ln w="9525">
            <a:noFill/>
          </a:ln>
        </p:spPr>
        <p:txBody>
          <a:bodyPr wrap="square">
            <a:spAutoFit/>
          </a:bodyPr>
          <a:lstStyle/>
          <a:p>
            <a:pPr indent="0" algn="just"/>
            <a:r>
              <a:rPr lang="en-US" sz="2800" b="1">
                <a:solidFill>
                  <a:srgbClr val="FF0000"/>
                </a:solidFill>
                <a:latin typeface="Times New Roman" panose="02020603050405020304" pitchFamily="18" charset="0"/>
                <a:cs typeface="Calibri" panose="020F0502020204030204" pitchFamily="34" charset="0"/>
              </a:rPr>
              <a:t>II. Đọc – hiểu chi tiết</a:t>
            </a:r>
          </a:p>
          <a:p>
            <a:pPr indent="0" algn="just"/>
            <a:endParaRPr lang="en-US" sz="2800" b="1">
              <a:solidFill>
                <a:srgbClr val="FF0000"/>
              </a:solidFill>
              <a:latin typeface="Times New Roman" panose="02020603050405020304" pitchFamily="18" charset="0"/>
              <a:cs typeface="Calibri" panose="020F0502020204030204" pitchFamily="34" charset="0"/>
            </a:endParaRPr>
          </a:p>
          <a:p>
            <a:pPr indent="0" algn="just"/>
            <a:r>
              <a:rPr lang="en-US" sz="2800" b="1">
                <a:solidFill>
                  <a:srgbClr val="FF0000"/>
                </a:solidFill>
                <a:latin typeface="Times New Roman" panose="02020603050405020304" pitchFamily="18" charset="0"/>
                <a:cs typeface="Calibri" panose="020F0502020204030204" pitchFamily="34" charset="0"/>
              </a:rPr>
              <a:t>1. Thông tin chính của văn bản, đề tài, nhan đề.</a:t>
            </a:r>
          </a:p>
          <a:p>
            <a:pPr indent="0" algn="just"/>
            <a:endParaRPr lang="en-US" sz="2800" b="1">
              <a:solidFill>
                <a:srgbClr val="FF0000"/>
              </a:solidFill>
              <a:latin typeface="Times New Roman" panose="02020603050405020304" pitchFamily="18" charset="0"/>
              <a:cs typeface="Calibri" panose="020F0502020204030204" pitchFamily="34" charset="0"/>
            </a:endParaRPr>
          </a:p>
          <a:p>
            <a:pPr indent="0" algn="just"/>
            <a:r>
              <a:rPr lang="en-US" sz="2800" b="1">
                <a:solidFill>
                  <a:srgbClr val="FF0000"/>
                </a:solidFill>
                <a:latin typeface="Times New Roman" panose="02020603050405020304" pitchFamily="18" charset="0"/>
                <a:cs typeface="Calibri" panose="020F0502020204030204" pitchFamily="34" charset="0"/>
              </a:rPr>
              <a:t>- Thông tin chính: </a:t>
            </a:r>
            <a:r>
              <a:rPr lang="en-US" sz="2800" b="1">
                <a:solidFill>
                  <a:srgbClr val="1503BC"/>
                </a:solidFill>
                <a:latin typeface="Times New Roman" panose="02020603050405020304" pitchFamily="18" charset="0"/>
                <a:cs typeface="Calibri" panose="020F0502020204030204" pitchFamily="34" charset="0"/>
              </a:rPr>
              <a:t>sự thành công của việc phục hồi tầng ozone. </a:t>
            </a:r>
          </a:p>
          <a:p>
            <a:pPr indent="0" algn="just"/>
            <a:endParaRPr lang="en-US" sz="2800" b="1">
              <a:solidFill>
                <a:srgbClr val="1503BC"/>
              </a:solidFill>
              <a:latin typeface="Times New Roman" panose="02020603050405020304" pitchFamily="18" charset="0"/>
              <a:cs typeface="Calibri" panose="020F0502020204030204" pitchFamily="34" charset="0"/>
            </a:endParaRPr>
          </a:p>
          <a:p>
            <a:pPr indent="0" algn="just"/>
            <a:r>
              <a:rPr lang="en-US" sz="2800" b="1">
                <a:solidFill>
                  <a:srgbClr val="FF0000"/>
                </a:solidFill>
                <a:latin typeface="Times New Roman" panose="02020603050405020304" pitchFamily="18" charset="0"/>
                <a:cs typeface="Calibri" panose="020F0502020204030204" pitchFamily="34" charset="0"/>
              </a:rPr>
              <a:t>- Đề tài:</a:t>
            </a:r>
            <a:r>
              <a:rPr lang="en-US" sz="2800" b="1">
                <a:solidFill>
                  <a:srgbClr val="1503BC"/>
                </a:solidFill>
                <a:latin typeface="Times New Roman" panose="02020603050405020304" pitchFamily="18" charset="0"/>
                <a:cs typeface="Calibri" panose="020F0502020204030204" pitchFamily="34" charset="0"/>
              </a:rPr>
              <a:t> bảo vệ sự sống trên Trái đất.</a:t>
            </a:r>
          </a:p>
          <a:p>
            <a:pPr indent="0" algn="just"/>
            <a:endParaRPr lang="en-US" sz="2800" b="1">
              <a:solidFill>
                <a:srgbClr val="1503BC"/>
              </a:solidFill>
              <a:latin typeface="Times New Roman" panose="02020603050405020304" pitchFamily="18" charset="0"/>
              <a:cs typeface="Calibri" panose="020F0502020204030204" pitchFamily="34" charset="0"/>
            </a:endParaRPr>
          </a:p>
          <a:p>
            <a:pPr indent="0" algn="just"/>
            <a:r>
              <a:rPr lang="en-US" sz="2800" b="1">
                <a:solidFill>
                  <a:srgbClr val="FF0000"/>
                </a:solidFill>
                <a:latin typeface="Times New Roman" panose="02020603050405020304" pitchFamily="18" charset="0"/>
                <a:cs typeface="Calibri" panose="020F0502020204030204" pitchFamily="34" charset="0"/>
              </a:rPr>
              <a:t>- Nhan đề:</a:t>
            </a:r>
            <a:r>
              <a:rPr lang="en-US" sz="2800" b="1">
                <a:solidFill>
                  <a:srgbClr val="1503BC"/>
                </a:solidFill>
                <a:latin typeface="Times New Roman" panose="02020603050405020304" pitchFamily="18" charset="0"/>
                <a:cs typeface="Calibri" panose="020F0502020204030204" pitchFamily="34" charset="0"/>
              </a:rPr>
              <a:t> Giới thiệu khái quát nội dung của VB, tạo sự chú ý và giúp người đọc định hướng nhận biết nội dung VB.</a:t>
            </a:r>
          </a:p>
          <a:p>
            <a:pPr indent="0" algn="just"/>
            <a:endParaRPr lang="en-US" sz="2800" b="1">
              <a:solidFill>
                <a:srgbClr val="1503BC"/>
              </a:solidFill>
              <a:latin typeface="Times New Roman" panose="02020603050405020304" pitchFamily="18" charset="0"/>
              <a:cs typeface="Calibri" panose="020F0502020204030204" pitchFamily="34" charset="0"/>
            </a:endParaRPr>
          </a:p>
        </p:txBody>
      </p:sp>
      <p:pic>
        <p:nvPicPr>
          <p:cNvPr id="11" name="Content Placeholder 10" descr="bao ozone"/>
          <p:cNvPicPr>
            <a:picLocks noGrp="1" noChangeAspect="1"/>
          </p:cNvPicPr>
          <p:nvPr>
            <p:ph sz="half" idx="2"/>
          </p:nvPr>
        </p:nvPicPr>
        <p:blipFill>
          <a:blip r:embed="rId3"/>
          <a:srcRect l="22810" t="3844"/>
          <a:stretch>
            <a:fillRect/>
          </a:stretch>
        </p:blipFill>
        <p:spPr>
          <a:xfrm>
            <a:off x="8219440" y="-635"/>
            <a:ext cx="4138295" cy="6737350"/>
          </a:xfrm>
          <a:prstGeom prst="rect">
            <a:avLst/>
          </a:prstGeom>
          <a:ln w="34925" cmpd="sng">
            <a:solidFill>
              <a:srgbClr val="AC0814"/>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7">
                                            <p:txEl>
                                              <p:pRg st="3" end="3"/>
                                            </p:txEl>
                                          </p:spTgt>
                                        </p:tgtEl>
                                        <p:attrNameLst>
                                          <p:attrName>style.visibility</p:attrName>
                                        </p:attrNameLst>
                                      </p:cBhvr>
                                      <p:to>
                                        <p:strVal val="visible"/>
                                      </p:to>
                                    </p:set>
                                    <p:animEffect transition="in" filter="blinds(horizontal)">
                                      <p:cBhvr>
                                        <p:cTn id="18" dur="500"/>
                                        <p:tgtEl>
                                          <p:spTgt spid="10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07">
                                            <p:txEl>
                                              <p:pRg st="5" end="5"/>
                                            </p:txEl>
                                          </p:spTgt>
                                        </p:tgtEl>
                                        <p:attrNameLst>
                                          <p:attrName>style.visibility</p:attrName>
                                        </p:attrNameLst>
                                      </p:cBhvr>
                                      <p:to>
                                        <p:strVal val="visible"/>
                                      </p:to>
                                    </p:set>
                                    <p:animEffect transition="in" filter="box(in)">
                                      <p:cBhvr>
                                        <p:cTn id="23" dur="2000"/>
                                        <p:tgtEl>
                                          <p:spTgt spid="107">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nodeType="clickEffect">
                                  <p:stCondLst>
                                    <p:cond delay="0"/>
                                  </p:stCondLst>
                                  <p:childTnLst>
                                    <p:set>
                                      <p:cBhvr>
                                        <p:cTn id="27" dur="1" fill="hold">
                                          <p:stCondLst>
                                            <p:cond delay="0"/>
                                          </p:stCondLst>
                                        </p:cTn>
                                        <p:tgtEl>
                                          <p:spTgt spid="107">
                                            <p:txEl>
                                              <p:pRg st="7" end="7"/>
                                            </p:txEl>
                                          </p:spTgt>
                                        </p:tgtEl>
                                        <p:attrNameLst>
                                          <p:attrName>style.visibility</p:attrName>
                                        </p:attrNameLst>
                                      </p:cBhvr>
                                      <p:to>
                                        <p:strVal val="visible"/>
                                      </p:to>
                                    </p:set>
                                    <p:animEffect transition="in" filter="box(in)">
                                      <p:cBhvr>
                                        <p:cTn id="28" dur="2000"/>
                                        <p:tgtEl>
                                          <p:spTgt spid="10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88000">
              <a:srgbClr val="FFFFFF"/>
            </a:gs>
            <a:gs pos="100000">
              <a:srgbClr val="99FF99"/>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107" name="Text Box 106"/>
          <p:cNvSpPr txBox="1"/>
          <p:nvPr/>
        </p:nvSpPr>
        <p:spPr>
          <a:xfrm>
            <a:off x="190500" y="131445"/>
            <a:ext cx="8100695" cy="5692775"/>
          </a:xfrm>
          <a:prstGeom prst="rect">
            <a:avLst/>
          </a:prstGeom>
          <a:noFill/>
          <a:ln w="9525">
            <a:noFill/>
          </a:ln>
        </p:spPr>
        <p:txBody>
          <a:bodyPr wrap="square">
            <a:spAutoFit/>
          </a:bodyPr>
          <a:lstStyle/>
          <a:p>
            <a:pPr indent="0" algn="just"/>
            <a:r>
              <a:rPr lang="en-US" sz="2800" b="1">
                <a:solidFill>
                  <a:srgbClr val="FF0000"/>
                </a:solidFill>
                <a:latin typeface="Times New Roman" panose="02020603050405020304" pitchFamily="18" charset="0"/>
                <a:cs typeface="Calibri" panose="020F0502020204030204" pitchFamily="34" charset="0"/>
              </a:rPr>
              <a:t>II. Đọc – hiểu chi tiết</a:t>
            </a:r>
          </a:p>
          <a:p>
            <a:pPr indent="0" algn="just"/>
            <a:endParaRPr lang="en-US" sz="2800" b="1">
              <a:solidFill>
                <a:srgbClr val="FF0000"/>
              </a:solidFill>
              <a:latin typeface="Times New Roman" panose="02020603050405020304" pitchFamily="18" charset="0"/>
              <a:cs typeface="Calibri" panose="020F0502020204030204" pitchFamily="34" charset="0"/>
            </a:endParaRPr>
          </a:p>
          <a:p>
            <a:pPr indent="0" algn="just"/>
            <a:r>
              <a:rPr lang="en-US" sz="2800" b="1">
                <a:solidFill>
                  <a:srgbClr val="FF0000"/>
                </a:solidFill>
                <a:latin typeface="Times New Roman" panose="02020603050405020304" pitchFamily="18" charset="0"/>
                <a:cs typeface="Calibri" panose="020F0502020204030204" pitchFamily="34" charset="0"/>
              </a:rPr>
              <a:t>1. Thông tin chính của văn bản, đề tài, nhan đề.</a:t>
            </a:r>
          </a:p>
          <a:p>
            <a:pPr indent="0" algn="just"/>
            <a:endParaRPr lang="en-US" sz="2800" b="1">
              <a:solidFill>
                <a:srgbClr val="FF0000"/>
              </a:solidFill>
              <a:latin typeface="Times New Roman" panose="02020603050405020304" pitchFamily="18" charset="0"/>
              <a:cs typeface="Calibri" panose="020F0502020204030204" pitchFamily="34" charset="0"/>
            </a:endParaRPr>
          </a:p>
          <a:p>
            <a:pPr indent="0" algn="just"/>
            <a:r>
              <a:rPr lang="en-US" sz="2800" b="1">
                <a:solidFill>
                  <a:srgbClr val="FF0000"/>
                </a:solidFill>
                <a:latin typeface="Times New Roman" panose="02020603050405020304" pitchFamily="18" charset="0"/>
                <a:cs typeface="Calibri" panose="020F0502020204030204" pitchFamily="34" charset="0"/>
              </a:rPr>
              <a:t>- Sa - pô:</a:t>
            </a:r>
            <a:r>
              <a:rPr lang="en-US" sz="2800" b="1">
                <a:solidFill>
                  <a:srgbClr val="1503BC"/>
                </a:solidFill>
                <a:latin typeface="Times New Roman" panose="02020603050405020304" pitchFamily="18" charset="0"/>
                <a:cs typeface="Calibri" panose="020F0502020204030204" pitchFamily="34" charset="0"/>
              </a:rPr>
              <a:t> Giới thiệu khái quát nội dung của VB, tạo sự chú ý và giúp người đọc định hướng nhận biết nội dung VB.</a:t>
            </a:r>
          </a:p>
          <a:p>
            <a:pPr indent="0" algn="just"/>
            <a:endParaRPr lang="en-US" sz="2800" b="1">
              <a:solidFill>
                <a:srgbClr val="1503BC"/>
              </a:solidFill>
              <a:latin typeface="Times New Roman" panose="02020603050405020304" pitchFamily="18" charset="0"/>
              <a:cs typeface="Calibri" panose="020F0502020204030204" pitchFamily="34" charset="0"/>
            </a:endParaRPr>
          </a:p>
          <a:p>
            <a:pPr indent="0" algn="just"/>
            <a:r>
              <a:rPr lang="en-US" sz="2800" b="1">
                <a:solidFill>
                  <a:srgbClr val="1503BC"/>
                </a:solidFill>
                <a:latin typeface="Times New Roman" panose="02020603050405020304" pitchFamily="18" charset="0"/>
                <a:cs typeface="Calibri" panose="020F0502020204030204" pitchFamily="34" charset="0"/>
              </a:rPr>
              <a:t> </a:t>
            </a:r>
            <a:r>
              <a:rPr lang="en-US" sz="2800" b="1">
                <a:solidFill>
                  <a:srgbClr val="FF0000"/>
                </a:solidFill>
                <a:latin typeface="Times New Roman" panose="02020603050405020304" pitchFamily="18" charset="0"/>
                <a:cs typeface="Calibri" panose="020F0502020204030204" pitchFamily="34" charset="0"/>
              </a:rPr>
              <a:t>- Phần chữ in đậm: </a:t>
            </a:r>
            <a:r>
              <a:rPr lang="en-US" sz="2800" b="1">
                <a:solidFill>
                  <a:srgbClr val="1503BC"/>
                </a:solidFill>
                <a:latin typeface="Times New Roman" panose="02020603050405020304" pitchFamily="18" charset="0"/>
                <a:cs typeface="Calibri" panose="020F0502020204030204" pitchFamily="34" charset="0"/>
              </a:rPr>
              <a:t>Cung cấp thông tin chính của từng phần/ mục trong VB, tạo bố cục mạch lạc cho VB, giúp người đọc dễ tiếp nhận VB.</a:t>
            </a:r>
          </a:p>
          <a:p>
            <a:pPr indent="0" algn="just"/>
            <a:endParaRPr lang="en-US" sz="2800" b="1">
              <a:solidFill>
                <a:srgbClr val="1503BC"/>
              </a:solidFill>
              <a:latin typeface="Times New Roman" panose="02020603050405020304" pitchFamily="18" charset="0"/>
              <a:cs typeface="Calibri" panose="020F0502020204030204" pitchFamily="34" charset="0"/>
            </a:endParaRPr>
          </a:p>
          <a:p>
            <a:pPr indent="0" algn="just"/>
            <a:r>
              <a:rPr lang="en-US" sz="2800" b="1">
                <a:solidFill>
                  <a:srgbClr val="FF0000"/>
                </a:solidFill>
                <a:latin typeface="Times New Roman" panose="02020603050405020304" pitchFamily="18" charset="0"/>
                <a:cs typeface="Calibri" panose="020F0502020204030204" pitchFamily="34" charset="0"/>
              </a:rPr>
              <a:t> </a:t>
            </a:r>
            <a:endParaRPr lang="en-US" sz="2800" b="1">
              <a:solidFill>
                <a:srgbClr val="1503BC"/>
              </a:solidFill>
              <a:latin typeface="Times New Roman" panose="02020603050405020304" pitchFamily="18" charset="0"/>
              <a:cs typeface="Calibri" panose="020F0502020204030204" pitchFamily="34" charset="0"/>
            </a:endParaRPr>
          </a:p>
        </p:txBody>
      </p:sp>
      <p:pic>
        <p:nvPicPr>
          <p:cNvPr id="11" name="Content Placeholder 10" descr="bao ozone"/>
          <p:cNvPicPr>
            <a:picLocks noGrp="1" noChangeAspect="1"/>
          </p:cNvPicPr>
          <p:nvPr>
            <p:ph sz="half" idx="2"/>
          </p:nvPr>
        </p:nvPicPr>
        <p:blipFill>
          <a:blip r:embed="rId2"/>
          <a:srcRect l="22810" t="3844"/>
          <a:stretch>
            <a:fillRect/>
          </a:stretch>
        </p:blipFill>
        <p:spPr>
          <a:xfrm>
            <a:off x="8291195" y="374015"/>
            <a:ext cx="3900805" cy="6109335"/>
          </a:xfrm>
          <a:prstGeom prst="rect">
            <a:avLst/>
          </a:prstGeom>
          <a:ln w="34925" cmpd="sng">
            <a:solidFill>
              <a:srgbClr val="AC0814"/>
            </a:solidFill>
          </a:ln>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7">
                                            <p:txEl>
                                              <p:pRg st="4" end="4"/>
                                            </p:txEl>
                                          </p:spTgt>
                                        </p:tgtEl>
                                        <p:attrNameLst>
                                          <p:attrName>style.visibility</p:attrName>
                                        </p:attrNameLst>
                                      </p:cBhvr>
                                      <p:to>
                                        <p:strVal val="visible"/>
                                      </p:to>
                                    </p:set>
                                    <p:animEffect transition="in" filter="box(in)">
                                      <p:cBhvr>
                                        <p:cTn id="7" dur="2000"/>
                                        <p:tgtEl>
                                          <p:spTgt spid="107">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7">
                                            <p:txEl>
                                              <p:pRg st="6" end="6"/>
                                            </p:txEl>
                                          </p:spTgt>
                                        </p:tgtEl>
                                        <p:attrNameLst>
                                          <p:attrName>style.visibility</p:attrName>
                                        </p:attrNameLst>
                                      </p:cBhvr>
                                      <p:to>
                                        <p:strVal val="visible"/>
                                      </p:to>
                                    </p:set>
                                    <p:animEffect transition="in" filter="box(in)">
                                      <p:cBhvr>
                                        <p:cTn id="12" dur="2000"/>
                                        <p:tgtEl>
                                          <p:spTgt spid="10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81000">
              <a:srgbClr val="FFFFFF"/>
            </a:gs>
            <a:gs pos="100000">
              <a:srgbClr val="99FF99"/>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107" name="Text Box 106"/>
          <p:cNvSpPr txBox="1"/>
          <p:nvPr/>
        </p:nvSpPr>
        <p:spPr>
          <a:xfrm>
            <a:off x="840740" y="1000125"/>
            <a:ext cx="6005195" cy="4399915"/>
          </a:xfrm>
          <a:prstGeom prst="rect">
            <a:avLst/>
          </a:prstGeom>
          <a:noFill/>
          <a:ln w="9525">
            <a:noFill/>
          </a:ln>
        </p:spPr>
        <p:txBody>
          <a:bodyPr wrap="square">
            <a:spAutoFit/>
          </a:bodyPr>
          <a:lstStyle/>
          <a:p>
            <a:pPr indent="0"/>
            <a:endParaRPr lang="en-US" sz="2800" b="0" dirty="0">
              <a:solidFill>
                <a:srgbClr val="1503BC"/>
              </a:solidFill>
              <a:latin typeface="Times New Roman" panose="02020603050405020304" pitchFamily="18" charset="0"/>
              <a:cs typeface="Calibri" panose="020F0502020204030204" pitchFamily="34" charset="0"/>
            </a:endParaRPr>
          </a:p>
          <a:p>
            <a:pPr indent="0"/>
            <a:r>
              <a:rPr lang="en-US" sz="2800" b="0" dirty="0" smtClean="0">
                <a:solidFill>
                  <a:srgbClr val="FF0000"/>
                </a:solidFill>
                <a:latin typeface="Times New Roman" panose="02020603050405020304" pitchFamily="18" charset="0"/>
                <a:cs typeface="Calibri" panose="020F0502020204030204" pitchFamily="34" charset="0"/>
              </a:rPr>
              <a:t>2.1- </a:t>
            </a:r>
            <a:r>
              <a:rPr lang="en-US" sz="2800" b="0" dirty="0" err="1">
                <a:solidFill>
                  <a:srgbClr val="FF0000"/>
                </a:solidFill>
                <a:latin typeface="Times New Roman" panose="02020603050405020304" pitchFamily="18" charset="0"/>
                <a:cs typeface="Calibri" panose="020F0502020204030204" pitchFamily="34" charset="0"/>
              </a:rPr>
              <a:t>Vị</a:t>
            </a:r>
            <a:r>
              <a:rPr lang="en-US" sz="2800" b="0" dirty="0">
                <a:solidFill>
                  <a:srgbClr val="FF0000"/>
                </a:solidFill>
                <a:latin typeface="Times New Roman" panose="02020603050405020304" pitchFamily="18" charset="0"/>
                <a:cs typeface="Calibri" panose="020F0502020204030204" pitchFamily="34" charset="0"/>
              </a:rPr>
              <a:t> </a:t>
            </a:r>
            <a:r>
              <a:rPr lang="en-US" sz="2800" b="0" dirty="0" err="1">
                <a:solidFill>
                  <a:srgbClr val="FF0000"/>
                </a:solidFill>
                <a:latin typeface="Times New Roman" panose="02020603050405020304" pitchFamily="18" charset="0"/>
                <a:cs typeface="Calibri" panose="020F0502020204030204" pitchFamily="34" charset="0"/>
              </a:rPr>
              <a:t>trí</a:t>
            </a:r>
            <a:r>
              <a:rPr lang="en-US" sz="2800" b="0" dirty="0">
                <a:solidFill>
                  <a:srgbClr val="FF0000"/>
                </a:solidFill>
                <a:latin typeface="Times New Roman" panose="02020603050405020304" pitchFamily="18" charset="0"/>
                <a:cs typeface="Calibri" panose="020F0502020204030204" pitchFamily="34" charset="0"/>
              </a:rPr>
              <a:t>:</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nằm</a:t>
            </a:r>
            <a:r>
              <a:rPr lang="en-US" sz="2800" b="0" dirty="0">
                <a:solidFill>
                  <a:srgbClr val="1503BC"/>
                </a:solidFill>
                <a:latin typeface="Times New Roman" panose="02020603050405020304" pitchFamily="18" charset="0"/>
                <a:cs typeface="Calibri" panose="020F0502020204030204" pitchFamily="34" charset="0"/>
              </a:rPr>
              <a:t> ở </a:t>
            </a:r>
            <a:r>
              <a:rPr lang="en-US" sz="2800" b="0" dirty="0" err="1">
                <a:solidFill>
                  <a:srgbClr val="1503BC"/>
                </a:solidFill>
                <a:latin typeface="Times New Roman" panose="02020603050405020304" pitchFamily="18" charset="0"/>
                <a:cs typeface="Calibri" panose="020F0502020204030204" pitchFamily="34" charset="0"/>
              </a:rPr>
              <a:t>độ</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cao</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khoảng</a:t>
            </a:r>
            <a:r>
              <a:rPr lang="en-US" sz="2800" b="0" dirty="0">
                <a:solidFill>
                  <a:srgbClr val="1503BC"/>
                </a:solidFill>
                <a:latin typeface="Times New Roman" panose="02020603050405020304" pitchFamily="18" charset="0"/>
                <a:cs typeface="Calibri" panose="020F0502020204030204" pitchFamily="34" charset="0"/>
              </a:rPr>
              <a:t> 15 - 40km so </a:t>
            </a:r>
            <a:r>
              <a:rPr lang="en-US" sz="2800" b="0" dirty="0" err="1">
                <a:solidFill>
                  <a:srgbClr val="1503BC"/>
                </a:solidFill>
                <a:latin typeface="Times New Roman" panose="02020603050405020304" pitchFamily="18" charset="0"/>
                <a:cs typeface="Calibri" panose="020F0502020204030204" pitchFamily="34" charset="0"/>
              </a:rPr>
              <a:t>với</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bề</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mặt</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Trái</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Đất</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thuộc</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tầng</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bình</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lưu</a:t>
            </a:r>
            <a:r>
              <a:rPr lang="en-US" sz="2800" b="0" dirty="0">
                <a:solidFill>
                  <a:srgbClr val="1503BC"/>
                </a:solidFill>
                <a:latin typeface="Times New Roman" panose="02020603050405020304" pitchFamily="18" charset="0"/>
                <a:cs typeface="Calibri" panose="020F0502020204030204" pitchFamily="34" charset="0"/>
              </a:rPr>
              <a:t>.</a:t>
            </a:r>
          </a:p>
          <a:p>
            <a:pPr indent="0"/>
            <a:endParaRPr lang="en-US" sz="2800" b="0" dirty="0">
              <a:solidFill>
                <a:srgbClr val="1503BC"/>
              </a:solidFill>
              <a:latin typeface="Times New Roman" panose="02020603050405020304" pitchFamily="18" charset="0"/>
              <a:cs typeface="Calibri" panose="020F0502020204030204" pitchFamily="34" charset="0"/>
            </a:endParaRPr>
          </a:p>
          <a:p>
            <a:pPr indent="0"/>
            <a:r>
              <a:rPr lang="en-US" sz="2800" b="0" dirty="0" smtClean="0">
                <a:solidFill>
                  <a:srgbClr val="FF0000"/>
                </a:solidFill>
                <a:latin typeface="Times New Roman" panose="02020603050405020304" pitchFamily="18" charset="0"/>
                <a:cs typeface="Calibri" panose="020F0502020204030204" pitchFamily="34" charset="0"/>
              </a:rPr>
              <a:t>2.2- </a:t>
            </a:r>
            <a:r>
              <a:rPr lang="en-US" sz="2800" b="0" dirty="0" err="1">
                <a:solidFill>
                  <a:srgbClr val="FF0000"/>
                </a:solidFill>
                <a:latin typeface="Times New Roman" panose="02020603050405020304" pitchFamily="18" charset="0"/>
                <a:cs typeface="Calibri" panose="020F0502020204030204" pitchFamily="34" charset="0"/>
              </a:rPr>
              <a:t>Vai</a:t>
            </a:r>
            <a:r>
              <a:rPr lang="en-US" sz="2800" b="0" dirty="0">
                <a:solidFill>
                  <a:srgbClr val="FF0000"/>
                </a:solidFill>
                <a:latin typeface="Times New Roman" panose="02020603050405020304" pitchFamily="18" charset="0"/>
                <a:cs typeface="Calibri" panose="020F0502020204030204" pitchFamily="34" charset="0"/>
              </a:rPr>
              <a:t> </a:t>
            </a:r>
            <a:r>
              <a:rPr lang="en-US" sz="2800" b="0" dirty="0" err="1">
                <a:solidFill>
                  <a:srgbClr val="FF0000"/>
                </a:solidFill>
                <a:latin typeface="Times New Roman" panose="02020603050405020304" pitchFamily="18" charset="0"/>
                <a:cs typeface="Calibri" panose="020F0502020204030204" pitchFamily="34" charset="0"/>
              </a:rPr>
              <a:t>trò</a:t>
            </a:r>
            <a:r>
              <a:rPr lang="en-US" sz="2800" b="0" dirty="0">
                <a:solidFill>
                  <a:srgbClr val="FF0000"/>
                </a:solidFill>
                <a:latin typeface="Times New Roman" panose="02020603050405020304" pitchFamily="18" charset="0"/>
                <a:cs typeface="Calibri" panose="020F0502020204030204" pitchFamily="34" charset="0"/>
              </a:rPr>
              <a:t>:</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như</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lớp</a:t>
            </a:r>
            <a:r>
              <a:rPr lang="en-US" sz="2800" b="0" dirty="0">
                <a:solidFill>
                  <a:srgbClr val="1503BC"/>
                </a:solidFill>
                <a:latin typeface="Times New Roman" panose="02020603050405020304" pitchFamily="18" charset="0"/>
                <a:cs typeface="Calibri" panose="020F0502020204030204" pitchFamily="34" charset="0"/>
              </a:rPr>
              <a:t> “</a:t>
            </a:r>
            <a:r>
              <a:rPr lang="en-US" sz="2800" b="0" i="1" dirty="0" err="1">
                <a:solidFill>
                  <a:srgbClr val="FF0000"/>
                </a:solidFill>
                <a:latin typeface="Times New Roman" panose="02020603050405020304" pitchFamily="18" charset="0"/>
                <a:cs typeface="Calibri" panose="020F0502020204030204" pitchFamily="34" charset="0"/>
              </a:rPr>
              <a:t>kem</a:t>
            </a:r>
            <a:r>
              <a:rPr lang="en-US" sz="2800" b="0" i="1" dirty="0">
                <a:solidFill>
                  <a:srgbClr val="FF0000"/>
                </a:solidFill>
                <a:latin typeface="Times New Roman" panose="02020603050405020304" pitchFamily="18" charset="0"/>
                <a:cs typeface="Calibri" panose="020F0502020204030204" pitchFamily="34" charset="0"/>
              </a:rPr>
              <a:t> </a:t>
            </a:r>
            <a:r>
              <a:rPr lang="en-US" sz="2800" b="0" i="1" dirty="0" err="1">
                <a:solidFill>
                  <a:srgbClr val="FF0000"/>
                </a:solidFill>
                <a:latin typeface="Times New Roman" panose="02020603050405020304" pitchFamily="18" charset="0"/>
                <a:cs typeface="Calibri" panose="020F0502020204030204" pitchFamily="34" charset="0"/>
              </a:rPr>
              <a:t>chống</a:t>
            </a:r>
            <a:r>
              <a:rPr lang="en-US" sz="2800" b="0" i="1" dirty="0">
                <a:solidFill>
                  <a:srgbClr val="FF0000"/>
                </a:solidFill>
                <a:latin typeface="Times New Roman" panose="02020603050405020304" pitchFamily="18" charset="0"/>
                <a:cs typeface="Calibri" panose="020F0502020204030204" pitchFamily="34" charset="0"/>
              </a:rPr>
              <a:t> </a:t>
            </a:r>
            <a:r>
              <a:rPr lang="en-US" sz="2800" b="0" i="1" dirty="0" err="1">
                <a:solidFill>
                  <a:srgbClr val="FF0000"/>
                </a:solidFill>
                <a:latin typeface="Times New Roman" panose="02020603050405020304" pitchFamily="18" charset="0"/>
                <a:cs typeface="Calibri" panose="020F0502020204030204" pitchFamily="34" charset="0"/>
              </a:rPr>
              <a:t>nắng</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che</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chắn</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cho</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hành</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tinh</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khỏi</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tia</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cực</a:t>
            </a:r>
            <a:r>
              <a:rPr lang="en-US" sz="2800" b="0" dirty="0">
                <a:solidFill>
                  <a:srgbClr val="1503BC"/>
                </a:solidFill>
                <a:latin typeface="Times New Roman" panose="02020603050405020304" pitchFamily="18" charset="0"/>
                <a:cs typeface="Calibri" panose="020F0502020204030204" pitchFamily="34" charset="0"/>
              </a:rPr>
              <a:t> </a:t>
            </a:r>
            <a:r>
              <a:rPr lang="en-US" sz="2800" b="0" dirty="0" err="1">
                <a:solidFill>
                  <a:srgbClr val="1503BC"/>
                </a:solidFill>
                <a:latin typeface="Times New Roman" panose="02020603050405020304" pitchFamily="18" charset="0"/>
                <a:cs typeface="Calibri" panose="020F0502020204030204" pitchFamily="34" charset="0"/>
              </a:rPr>
              <a:t>tím</a:t>
            </a:r>
            <a:r>
              <a:rPr lang="en-US" sz="2800" b="0" dirty="0">
                <a:solidFill>
                  <a:srgbClr val="1503BC"/>
                </a:solidFill>
                <a:latin typeface="Times New Roman" panose="02020603050405020304" pitchFamily="18" charset="0"/>
                <a:cs typeface="Calibri" panose="020F0502020204030204" pitchFamily="34" charset="0"/>
              </a:rPr>
              <a:t>(UV).</a:t>
            </a:r>
          </a:p>
          <a:p>
            <a:pPr indent="0"/>
            <a:endParaRPr lang="en-US" sz="2800" b="0" dirty="0">
              <a:latin typeface="Times New Roman" panose="02020603050405020304" pitchFamily="18" charset="0"/>
              <a:cs typeface="Calibri" panose="020F0502020204030204" pitchFamily="34" charset="0"/>
            </a:endParaRPr>
          </a:p>
          <a:p>
            <a:pPr indent="0"/>
            <a:endParaRPr lang="en-US" sz="2800" dirty="0"/>
          </a:p>
        </p:txBody>
      </p:sp>
      <p:pic>
        <p:nvPicPr>
          <p:cNvPr id="4" name="Content Placeholder 3"/>
          <p:cNvPicPr>
            <a:picLocks noGrp="1" noChangeAspect="1"/>
          </p:cNvPicPr>
          <p:nvPr>
            <p:ph sz="half" idx="1"/>
          </p:nvPr>
        </p:nvPicPr>
        <p:blipFill>
          <a:blip r:embed="rId2"/>
          <a:stretch>
            <a:fillRect/>
          </a:stretch>
        </p:blipFill>
        <p:spPr>
          <a:xfrm>
            <a:off x="3107055" y="4210685"/>
            <a:ext cx="4111625" cy="2647315"/>
          </a:xfrm>
          <a:prstGeom prst="rect">
            <a:avLst/>
          </a:prstGeom>
          <a:ln w="28575" cmpd="sng">
            <a:solidFill>
              <a:srgbClr val="722EA6"/>
            </a:solidFill>
            <a:prstDash val="solid"/>
          </a:ln>
        </p:spPr>
      </p:pic>
      <p:sp>
        <p:nvSpPr>
          <p:cNvPr id="2" name="Text Box 1"/>
          <p:cNvSpPr txBox="1"/>
          <p:nvPr/>
        </p:nvSpPr>
        <p:spPr>
          <a:xfrm>
            <a:off x="2026920" y="354965"/>
            <a:ext cx="7894320" cy="645160"/>
          </a:xfrm>
          <a:prstGeom prst="rect">
            <a:avLst/>
          </a:prstGeom>
          <a:noFill/>
        </p:spPr>
        <p:txBody>
          <a:bodyPr wrap="square" rtlCol="0" anchor="t">
            <a:spAutoFit/>
          </a:bodyPr>
          <a:lstStyle/>
          <a:p>
            <a:r>
              <a:rPr lang="en-US" sz="3600" b="1" dirty="0">
                <a:latin typeface="Times New Roman" panose="02020603050405020304" pitchFamily="18" charset="0"/>
                <a:cs typeface="Calibri" panose="020F0502020204030204" pitchFamily="34" charset="0"/>
                <a:sym typeface="+mn-ea"/>
              </a:rPr>
              <a:t> </a:t>
            </a:r>
            <a:r>
              <a:rPr lang="en-US" sz="3600" b="1" dirty="0" smtClean="0">
                <a:latin typeface="Times New Roman" panose="02020603050405020304" pitchFamily="18" charset="0"/>
                <a:cs typeface="Calibri" panose="020F0502020204030204" pitchFamily="34" charset="0"/>
                <a:sym typeface="+mn-ea"/>
              </a:rPr>
              <a:t>2/</a:t>
            </a:r>
            <a:r>
              <a:rPr lang="en-US" sz="3600" b="1" dirty="0" err="1" smtClean="0">
                <a:solidFill>
                  <a:srgbClr val="FF0000"/>
                </a:solidFill>
                <a:latin typeface="Times New Roman" panose="02020603050405020304" pitchFamily="18" charset="0"/>
                <a:cs typeface="Calibri" panose="020F0502020204030204" pitchFamily="34" charset="0"/>
                <a:sym typeface="+mn-ea"/>
              </a:rPr>
              <a:t>Những</a:t>
            </a:r>
            <a:r>
              <a:rPr lang="en-US" sz="3600" b="1" dirty="0" smtClean="0">
                <a:solidFill>
                  <a:srgbClr val="FF0000"/>
                </a:solidFill>
                <a:latin typeface="Times New Roman" panose="02020603050405020304" pitchFamily="18" charset="0"/>
                <a:cs typeface="Calibri" panose="020F0502020204030204" pitchFamily="34" charset="0"/>
                <a:sym typeface="+mn-ea"/>
              </a:rPr>
              <a:t> </a:t>
            </a:r>
            <a:r>
              <a:rPr lang="en-US" sz="3600" b="1" dirty="0" err="1">
                <a:solidFill>
                  <a:srgbClr val="FF0000"/>
                </a:solidFill>
                <a:latin typeface="Times New Roman" panose="02020603050405020304" pitchFamily="18" charset="0"/>
                <a:cs typeface="Calibri" panose="020F0502020204030204" pitchFamily="34" charset="0"/>
                <a:sym typeface="+mn-ea"/>
              </a:rPr>
              <a:t>nghiên</a:t>
            </a:r>
            <a:r>
              <a:rPr lang="en-US" sz="3600" b="1" dirty="0">
                <a:solidFill>
                  <a:srgbClr val="FF0000"/>
                </a:solidFill>
                <a:latin typeface="Times New Roman" panose="02020603050405020304" pitchFamily="18" charset="0"/>
                <a:cs typeface="Calibri" panose="020F0502020204030204" pitchFamily="34" charset="0"/>
                <a:sym typeface="+mn-ea"/>
              </a:rPr>
              <a:t> </a:t>
            </a:r>
            <a:r>
              <a:rPr lang="en-US" sz="3600" b="1" dirty="0" err="1">
                <a:solidFill>
                  <a:srgbClr val="FF0000"/>
                </a:solidFill>
                <a:latin typeface="Times New Roman" panose="02020603050405020304" pitchFamily="18" charset="0"/>
                <a:cs typeface="Calibri" panose="020F0502020204030204" pitchFamily="34" charset="0"/>
                <a:sym typeface="+mn-ea"/>
              </a:rPr>
              <a:t>cứu</a:t>
            </a:r>
            <a:r>
              <a:rPr lang="en-US" sz="3600" b="1" dirty="0">
                <a:solidFill>
                  <a:srgbClr val="FF0000"/>
                </a:solidFill>
                <a:latin typeface="Times New Roman" panose="02020603050405020304" pitchFamily="18" charset="0"/>
                <a:cs typeface="Calibri" panose="020F0502020204030204" pitchFamily="34" charset="0"/>
                <a:sym typeface="+mn-ea"/>
              </a:rPr>
              <a:t> </a:t>
            </a:r>
            <a:r>
              <a:rPr lang="en-US" sz="3600" b="1" dirty="0" err="1">
                <a:solidFill>
                  <a:srgbClr val="FF0000"/>
                </a:solidFill>
                <a:latin typeface="Times New Roman" panose="02020603050405020304" pitchFamily="18" charset="0"/>
                <a:cs typeface="Calibri" panose="020F0502020204030204" pitchFamily="34" charset="0"/>
                <a:sym typeface="+mn-ea"/>
              </a:rPr>
              <a:t>về</a:t>
            </a:r>
            <a:r>
              <a:rPr lang="en-US" sz="3600" b="1" dirty="0">
                <a:solidFill>
                  <a:srgbClr val="FF0000"/>
                </a:solidFill>
                <a:latin typeface="Times New Roman" panose="02020603050405020304" pitchFamily="18" charset="0"/>
                <a:cs typeface="Calibri" panose="020F0502020204030204" pitchFamily="34" charset="0"/>
                <a:sym typeface="+mn-ea"/>
              </a:rPr>
              <a:t> </a:t>
            </a:r>
            <a:r>
              <a:rPr lang="en-US" sz="3600" b="1" dirty="0" err="1">
                <a:solidFill>
                  <a:srgbClr val="FF0000"/>
                </a:solidFill>
                <a:latin typeface="Times New Roman" panose="02020603050405020304" pitchFamily="18" charset="0"/>
                <a:cs typeface="Calibri" panose="020F0502020204030204" pitchFamily="34" charset="0"/>
                <a:sym typeface="+mn-ea"/>
              </a:rPr>
              <a:t>tầng</a:t>
            </a:r>
            <a:r>
              <a:rPr lang="en-US" sz="3600" b="1" dirty="0">
                <a:solidFill>
                  <a:srgbClr val="FF0000"/>
                </a:solidFill>
                <a:latin typeface="Times New Roman" panose="02020603050405020304" pitchFamily="18" charset="0"/>
                <a:cs typeface="Calibri" panose="020F0502020204030204" pitchFamily="34" charset="0"/>
                <a:sym typeface="+mn-ea"/>
              </a:rPr>
              <a:t> ozone</a:t>
            </a:r>
            <a:r>
              <a:rPr lang="en-US" sz="3600" dirty="0">
                <a:solidFill>
                  <a:srgbClr val="1503BC"/>
                </a:solidFill>
                <a:latin typeface="Times New Roman" panose="02020603050405020304" pitchFamily="18" charset="0"/>
                <a:cs typeface="Calibri" panose="020F0502020204030204" pitchFamily="34" charset="0"/>
                <a:sym typeface="+mn-ea"/>
              </a:rPr>
              <a:t>:</a:t>
            </a:r>
            <a:endParaRPr lang="en-US" sz="3600" dirty="0"/>
          </a:p>
        </p:txBody>
      </p:sp>
      <p:pic>
        <p:nvPicPr>
          <p:cNvPr id="112" name="Content Placeholder 111"/>
          <p:cNvPicPr>
            <a:picLocks noGrp="1"/>
          </p:cNvPicPr>
          <p:nvPr>
            <p:ph sz="half" idx="2"/>
          </p:nvPr>
        </p:nvPicPr>
        <p:blipFill>
          <a:blip r:embed="rId3"/>
          <a:stretch>
            <a:fillRect/>
          </a:stretch>
        </p:blipFill>
        <p:spPr>
          <a:xfrm>
            <a:off x="7218680" y="1003935"/>
            <a:ext cx="4415790" cy="3206750"/>
          </a:xfrm>
          <a:prstGeom prst="rect">
            <a:avLst/>
          </a:prstGeom>
          <a:noFill/>
          <a:ln w="9525">
            <a:solidFill>
              <a:srgbClr val="722EA6"/>
            </a:solidFill>
          </a:ln>
        </p:spPr>
      </p:pic>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box(in)">
                                      <p:cBhvr>
                                        <p:cTn id="7" dur="2000"/>
                                        <p:tgtEl>
                                          <p:spTgt spid="112"/>
                                        </p:tgtEl>
                                      </p:cBhvr>
                                    </p:animEffect>
                                  </p:childTnLst>
                                </p:cTn>
                              </p:par>
                              <p:par>
                                <p:cTn id="8" presetID="4"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81000">
              <a:srgbClr val="FFFFFF"/>
            </a:gs>
            <a:gs pos="100000">
              <a:srgbClr val="99FF99"/>
            </a:gs>
          </a:gsLst>
          <a:path path="rect">
            <a:fillToRect l="50000" t="50000" r="50000" b="50000"/>
          </a:path>
          <a:tileRect/>
        </a:gradFill>
        <a:effectLst/>
      </p:bgPr>
    </p:bg>
    <p:spTree>
      <p:nvGrpSpPr>
        <p:cNvPr id="1" name=""/>
        <p:cNvGrpSpPr/>
        <p:nvPr/>
      </p:nvGrpSpPr>
      <p:grpSpPr>
        <a:xfrm>
          <a:off x="0" y="0"/>
          <a:ext cx="0" cy="0"/>
          <a:chOff x="0" y="0"/>
          <a:chExt cx="0" cy="0"/>
        </a:xfrm>
      </p:grpSpPr>
      <p:pic>
        <p:nvPicPr>
          <p:cNvPr id="109" name="Content Placeholder 108"/>
          <p:cNvPicPr>
            <a:picLocks noGrp="1" noChangeAspect="1"/>
          </p:cNvPicPr>
          <p:nvPr>
            <p:ph sz="half" idx="1"/>
          </p:nvPr>
        </p:nvPicPr>
        <p:blipFill>
          <a:blip r:embed="rId2"/>
          <a:stretch>
            <a:fillRect/>
          </a:stretch>
        </p:blipFill>
        <p:spPr>
          <a:xfrm>
            <a:off x="4105275" y="2280285"/>
            <a:ext cx="3049270" cy="4078605"/>
          </a:xfrm>
          <a:prstGeom prst="rect">
            <a:avLst/>
          </a:prstGeom>
          <a:noFill/>
          <a:ln w="9525">
            <a:noFill/>
          </a:ln>
        </p:spPr>
      </p:pic>
      <p:pic>
        <p:nvPicPr>
          <p:cNvPr id="110" name="Picture 109"/>
          <p:cNvPicPr/>
          <p:nvPr/>
        </p:nvPicPr>
        <p:blipFill>
          <a:blip r:embed="rId3"/>
          <a:stretch>
            <a:fillRect/>
          </a:stretch>
        </p:blipFill>
        <p:spPr>
          <a:xfrm>
            <a:off x="7318375" y="2280285"/>
            <a:ext cx="4391025" cy="3844925"/>
          </a:xfrm>
          <a:prstGeom prst="rect">
            <a:avLst/>
          </a:prstGeom>
          <a:noFill/>
          <a:ln w="9525">
            <a:noFill/>
          </a:ln>
        </p:spPr>
      </p:pic>
      <p:pic>
        <p:nvPicPr>
          <p:cNvPr id="111" name="Content Placeholder 110"/>
          <p:cNvPicPr>
            <a:picLocks noGrp="1"/>
          </p:cNvPicPr>
          <p:nvPr>
            <p:ph sz="half" idx="2"/>
          </p:nvPr>
        </p:nvPicPr>
        <p:blipFill>
          <a:blip r:embed="rId4"/>
          <a:stretch>
            <a:fillRect/>
          </a:stretch>
        </p:blipFill>
        <p:spPr>
          <a:xfrm>
            <a:off x="313690" y="2222500"/>
            <a:ext cx="3791585" cy="4201795"/>
          </a:xfrm>
          <a:prstGeom prst="rect">
            <a:avLst/>
          </a:prstGeom>
          <a:noFill/>
          <a:ln w="9525">
            <a:noFill/>
          </a:ln>
        </p:spPr>
      </p:pic>
      <p:sp>
        <p:nvSpPr>
          <p:cNvPr id="13" name="Text Box 12"/>
          <p:cNvSpPr txBox="1"/>
          <p:nvPr/>
        </p:nvSpPr>
        <p:spPr>
          <a:xfrm>
            <a:off x="1925955" y="70485"/>
            <a:ext cx="7894320" cy="645160"/>
          </a:xfrm>
          <a:prstGeom prst="rect">
            <a:avLst/>
          </a:prstGeom>
          <a:noFill/>
        </p:spPr>
        <p:txBody>
          <a:bodyPr wrap="square" rtlCol="0" anchor="t">
            <a:spAutoFit/>
          </a:bodyPr>
          <a:lstStyle/>
          <a:p>
            <a:r>
              <a:rPr lang="en-US" sz="3600" b="1">
                <a:latin typeface="Times New Roman" panose="02020603050405020304" pitchFamily="18" charset="0"/>
                <a:cs typeface="Calibri" panose="020F0502020204030204" pitchFamily="34" charset="0"/>
                <a:sym typeface="+mn-ea"/>
              </a:rPr>
              <a:t> </a:t>
            </a:r>
            <a:r>
              <a:rPr lang="en-US" sz="3600" b="1">
                <a:solidFill>
                  <a:srgbClr val="FF0000"/>
                </a:solidFill>
                <a:latin typeface="Times New Roman" panose="02020603050405020304" pitchFamily="18" charset="0"/>
                <a:cs typeface="Calibri" panose="020F0502020204030204" pitchFamily="34" charset="0"/>
                <a:sym typeface="+mn-ea"/>
              </a:rPr>
              <a:t>Những nghiên cứu về tầng ozone</a:t>
            </a:r>
            <a:r>
              <a:rPr lang="en-US" sz="3600">
                <a:solidFill>
                  <a:srgbClr val="1503BC"/>
                </a:solidFill>
                <a:latin typeface="Times New Roman" panose="02020603050405020304" pitchFamily="18" charset="0"/>
                <a:cs typeface="Calibri" panose="020F0502020204030204" pitchFamily="34" charset="0"/>
                <a:sym typeface="+mn-ea"/>
              </a:rPr>
              <a:t>:</a:t>
            </a:r>
            <a:endParaRPr lang="en-US" sz="3600"/>
          </a:p>
        </p:txBody>
      </p:sp>
      <p:sp>
        <p:nvSpPr>
          <p:cNvPr id="14" name="Text Box 13"/>
          <p:cNvSpPr txBox="1"/>
          <p:nvPr/>
        </p:nvSpPr>
        <p:spPr>
          <a:xfrm>
            <a:off x="1526540" y="1013460"/>
            <a:ext cx="9119235" cy="521970"/>
          </a:xfrm>
          <a:prstGeom prst="rect">
            <a:avLst/>
          </a:prstGeom>
          <a:noFill/>
        </p:spPr>
        <p:txBody>
          <a:bodyPr wrap="square" rtlCol="0" anchor="t">
            <a:spAutoFit/>
          </a:bodyPr>
          <a:lstStyle/>
          <a:p>
            <a:pPr indent="0"/>
            <a:r>
              <a:rPr lang="en-US" sz="2800" dirty="0" smtClean="0">
                <a:solidFill>
                  <a:srgbClr val="FF0000"/>
                </a:solidFill>
                <a:latin typeface="Times New Roman" panose="02020603050405020304" pitchFamily="18" charset="0"/>
                <a:cs typeface="Calibri" panose="020F0502020204030204" pitchFamily="34" charset="0"/>
                <a:sym typeface="+mn-ea"/>
              </a:rPr>
              <a:t>2.3-  </a:t>
            </a:r>
            <a:r>
              <a:rPr lang="en-US" sz="2800" dirty="0" err="1">
                <a:solidFill>
                  <a:srgbClr val="FF0000"/>
                </a:solidFill>
                <a:latin typeface="Times New Roman" panose="02020603050405020304" pitchFamily="18" charset="0"/>
                <a:cs typeface="Calibri" panose="020F0502020204030204" pitchFamily="34" charset="0"/>
                <a:sym typeface="+mn-ea"/>
              </a:rPr>
              <a:t>Nguyên</a:t>
            </a:r>
            <a:r>
              <a:rPr lang="en-US" sz="2800" dirty="0">
                <a:solidFill>
                  <a:srgbClr val="FF0000"/>
                </a:solidFill>
                <a:latin typeface="Times New Roman" panose="02020603050405020304" pitchFamily="18" charset="0"/>
                <a:cs typeface="Calibri" panose="020F0502020204030204" pitchFamily="34" charset="0"/>
                <a:sym typeface="+mn-ea"/>
              </a:rPr>
              <a:t> </a:t>
            </a:r>
            <a:r>
              <a:rPr lang="en-US" sz="2800" dirty="0" err="1">
                <a:solidFill>
                  <a:srgbClr val="FF0000"/>
                </a:solidFill>
                <a:latin typeface="Times New Roman" panose="02020603050405020304" pitchFamily="18" charset="0"/>
                <a:cs typeface="Calibri" panose="020F0502020204030204" pitchFamily="34" charset="0"/>
                <a:sym typeface="+mn-ea"/>
              </a:rPr>
              <a:t>nhân</a:t>
            </a:r>
            <a:r>
              <a:rPr lang="en-US" sz="2800" dirty="0">
                <a:solidFill>
                  <a:srgbClr val="FF0000"/>
                </a:solidFill>
                <a:latin typeface="Times New Roman" panose="02020603050405020304" pitchFamily="18" charset="0"/>
                <a:cs typeface="Calibri" panose="020F0502020204030204" pitchFamily="34" charset="0"/>
                <a:sym typeface="+mn-ea"/>
              </a:rPr>
              <a:t> </a:t>
            </a:r>
            <a:r>
              <a:rPr lang="en-US" sz="2800" dirty="0" err="1">
                <a:solidFill>
                  <a:srgbClr val="FF0000"/>
                </a:solidFill>
                <a:latin typeface="Times New Roman" panose="02020603050405020304" pitchFamily="18" charset="0"/>
                <a:cs typeface="Calibri" panose="020F0502020204030204" pitchFamily="34" charset="0"/>
                <a:sym typeface="+mn-ea"/>
              </a:rPr>
              <a:t>suy</a:t>
            </a:r>
            <a:r>
              <a:rPr lang="en-US" sz="2800" dirty="0">
                <a:solidFill>
                  <a:srgbClr val="FF0000"/>
                </a:solidFill>
                <a:latin typeface="Times New Roman" panose="02020603050405020304" pitchFamily="18" charset="0"/>
                <a:cs typeface="Calibri" panose="020F0502020204030204" pitchFamily="34" charset="0"/>
                <a:sym typeface="+mn-ea"/>
              </a:rPr>
              <a:t> </a:t>
            </a:r>
            <a:r>
              <a:rPr lang="en-US" sz="2800" dirty="0" err="1">
                <a:solidFill>
                  <a:srgbClr val="FF0000"/>
                </a:solidFill>
                <a:latin typeface="Times New Roman" panose="02020603050405020304" pitchFamily="18" charset="0"/>
                <a:cs typeface="Calibri" panose="020F0502020204030204" pitchFamily="34" charset="0"/>
                <a:sym typeface="+mn-ea"/>
              </a:rPr>
              <a:t>giảm</a:t>
            </a:r>
            <a:r>
              <a:rPr lang="en-US" sz="2800" dirty="0">
                <a:solidFill>
                  <a:srgbClr val="FF0000"/>
                </a:solidFill>
                <a:latin typeface="Times New Roman" panose="02020603050405020304" pitchFamily="18" charset="0"/>
                <a:cs typeface="Calibri" panose="020F0502020204030204" pitchFamily="34" charset="0"/>
                <a:sym typeface="+mn-ea"/>
              </a:rPr>
              <a:t> </a:t>
            </a:r>
            <a:r>
              <a:rPr lang="en-US" sz="2800" dirty="0" err="1">
                <a:solidFill>
                  <a:srgbClr val="FF0000"/>
                </a:solidFill>
                <a:latin typeface="Times New Roman" panose="02020603050405020304" pitchFamily="18" charset="0"/>
                <a:cs typeface="Calibri" panose="020F0502020204030204" pitchFamily="34" charset="0"/>
                <a:sym typeface="+mn-ea"/>
              </a:rPr>
              <a:t>tầng</a:t>
            </a:r>
            <a:r>
              <a:rPr lang="en-US" sz="2800" dirty="0">
                <a:solidFill>
                  <a:srgbClr val="FF0000"/>
                </a:solidFill>
                <a:latin typeface="Times New Roman" panose="02020603050405020304" pitchFamily="18" charset="0"/>
                <a:cs typeface="Calibri" panose="020F0502020204030204" pitchFamily="34" charset="0"/>
                <a:sym typeface="+mn-ea"/>
              </a:rPr>
              <a:t> ozone</a:t>
            </a:r>
            <a:r>
              <a:rPr lang="en-US" sz="2800" dirty="0">
                <a:solidFill>
                  <a:srgbClr val="1503BC"/>
                </a:solidFill>
                <a:latin typeface="Times New Roman" panose="02020603050405020304" pitchFamily="18" charset="0"/>
                <a:cs typeface="Calibri" panose="020F0502020204030204" pitchFamily="34" charset="0"/>
                <a:sym typeface="+mn-ea"/>
              </a:rPr>
              <a:t>: do </a:t>
            </a:r>
            <a:r>
              <a:rPr lang="en-US" sz="2800" dirty="0" err="1">
                <a:solidFill>
                  <a:srgbClr val="1503BC"/>
                </a:solidFill>
                <a:latin typeface="Times New Roman" panose="02020603050405020304" pitchFamily="18" charset="0"/>
                <a:cs typeface="Calibri" panose="020F0502020204030204" pitchFamily="34" charset="0"/>
                <a:sym typeface="+mn-ea"/>
              </a:rPr>
              <a:t>hợp</a:t>
            </a:r>
            <a:r>
              <a:rPr lang="en-US" sz="2800" dirty="0">
                <a:solidFill>
                  <a:srgbClr val="1503BC"/>
                </a:solidFill>
                <a:latin typeface="Times New Roman" panose="02020603050405020304" pitchFamily="18" charset="0"/>
                <a:cs typeface="Calibri" panose="020F0502020204030204" pitchFamily="34" charset="0"/>
                <a:sym typeface="+mn-ea"/>
              </a:rPr>
              <a:t> </a:t>
            </a:r>
            <a:r>
              <a:rPr lang="en-US" sz="2800" dirty="0" err="1">
                <a:solidFill>
                  <a:srgbClr val="1503BC"/>
                </a:solidFill>
                <a:latin typeface="Times New Roman" panose="02020603050405020304" pitchFamily="18" charset="0"/>
                <a:cs typeface="Calibri" panose="020F0502020204030204" pitchFamily="34" charset="0"/>
                <a:sym typeface="+mn-ea"/>
              </a:rPr>
              <a:t>chất</a:t>
            </a:r>
            <a:r>
              <a:rPr lang="en-US" sz="2800" dirty="0">
                <a:solidFill>
                  <a:srgbClr val="1503BC"/>
                </a:solidFill>
                <a:latin typeface="Times New Roman" panose="02020603050405020304" pitchFamily="18" charset="0"/>
                <a:cs typeface="Calibri" panose="020F0502020204030204" pitchFamily="34" charset="0"/>
                <a:sym typeface="+mn-ea"/>
              </a:rPr>
              <a:t> CFC</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ox(in)">
                                      <p:cBhvr>
                                        <p:cTn id="7" dur="2000"/>
                                        <p:tgtEl>
                                          <p:spTgt spid="111"/>
                                        </p:tgtEl>
                                      </p:cBhvr>
                                    </p:animEffect>
                                  </p:childTnLst>
                                </p:cTn>
                              </p:par>
                              <p:par>
                                <p:cTn id="8" presetID="4" presetClass="entr" presetSubtype="16" fill="hold" nodeType="withEffect">
                                  <p:stCondLst>
                                    <p:cond delay="0"/>
                                  </p:stCondLst>
                                  <p:childTnLst>
                                    <p:set>
                                      <p:cBhvr>
                                        <p:cTn id="9" dur="1" fill="hold">
                                          <p:stCondLst>
                                            <p:cond delay="0"/>
                                          </p:stCondLst>
                                        </p:cTn>
                                        <p:tgtEl>
                                          <p:spTgt spid="109"/>
                                        </p:tgtEl>
                                        <p:attrNameLst>
                                          <p:attrName>style.visibility</p:attrName>
                                        </p:attrNameLst>
                                      </p:cBhvr>
                                      <p:to>
                                        <p:strVal val="visible"/>
                                      </p:to>
                                    </p:set>
                                    <p:animEffect transition="in" filter="box(in)">
                                      <p:cBhvr>
                                        <p:cTn id="10" dur="2000"/>
                                        <p:tgtEl>
                                          <p:spTgt spid="109"/>
                                        </p:tgtEl>
                                      </p:cBhvr>
                                    </p:animEffect>
                                  </p:childTnLst>
                                </p:cTn>
                              </p:par>
                              <p:par>
                                <p:cTn id="11" presetID="4" presetClass="entr" presetSubtype="16" fill="hold" nodeType="with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box(in)">
                                      <p:cBhvr>
                                        <p:cTn id="13" dur="20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90000">
              <a:srgbClr val="FFFFFF"/>
            </a:gs>
            <a:gs pos="100000">
              <a:srgbClr val="99FF99"/>
            </a:gs>
          </a:gsLst>
          <a:path path="rect">
            <a:fillToRect l="50000" t="50000" r="50000" b="50000"/>
          </a:path>
          <a:tileRect/>
        </a:gradFill>
        <a:effectLst/>
      </p:bgPr>
    </p:bg>
    <p:spTree>
      <p:nvGrpSpPr>
        <p:cNvPr id="1" name=""/>
        <p:cNvGrpSpPr/>
        <p:nvPr/>
      </p:nvGrpSpPr>
      <p:grpSpPr>
        <a:xfrm>
          <a:off x="0" y="0"/>
          <a:ext cx="0" cy="0"/>
          <a:chOff x="0" y="0"/>
          <a:chExt cx="0" cy="0"/>
        </a:xfrm>
      </p:grpSpPr>
      <p:sp>
        <p:nvSpPr>
          <p:cNvPr id="111" name="Text Box 110"/>
          <p:cNvSpPr txBox="1"/>
          <p:nvPr/>
        </p:nvSpPr>
        <p:spPr>
          <a:xfrm>
            <a:off x="357505" y="1478280"/>
            <a:ext cx="7128510" cy="3107690"/>
          </a:xfrm>
          <a:prstGeom prst="rect">
            <a:avLst/>
          </a:prstGeom>
          <a:noFill/>
          <a:ln w="9525">
            <a:noFill/>
          </a:ln>
        </p:spPr>
        <p:txBody>
          <a:bodyPr wrap="square">
            <a:spAutoFit/>
          </a:bodyPr>
          <a:lstStyle/>
          <a:p>
            <a:pPr indent="0"/>
            <a:endParaRPr lang="en-US" sz="2800" b="1">
              <a:latin typeface="Times New Roman" panose="02020603050405020304" pitchFamily="18" charset="0"/>
              <a:cs typeface="Calibri" panose="020F0502020204030204" pitchFamily="34" charset="0"/>
            </a:endParaRPr>
          </a:p>
          <a:p>
            <a:pPr indent="0"/>
            <a:r>
              <a:rPr lang="en-US" sz="2800" b="1">
                <a:solidFill>
                  <a:srgbClr val="FF0000"/>
                </a:solidFill>
                <a:latin typeface="Times New Roman" panose="02020603050405020304" pitchFamily="18" charset="0"/>
                <a:cs typeface="Calibri" panose="020F0502020204030204" pitchFamily="34" charset="0"/>
              </a:rPr>
              <a:t>1</a:t>
            </a:r>
            <a:r>
              <a:rPr lang="en-US" sz="2800" b="1">
                <a:solidFill>
                  <a:srgbClr val="1503BC"/>
                </a:solidFill>
                <a:latin typeface="Times New Roman" panose="02020603050405020304" pitchFamily="18" charset="0"/>
                <a:cs typeface="Calibri" panose="020F0502020204030204" pitchFamily="34" charset="0"/>
              </a:rPr>
              <a:t>.</a:t>
            </a:r>
            <a:r>
              <a:rPr lang="en-US" sz="2800" b="1">
                <a:latin typeface="Times New Roman" panose="02020603050405020304" pitchFamily="18" charset="0"/>
                <a:cs typeface="Calibri" panose="020F0502020204030204" pitchFamily="34" charset="0"/>
              </a:rPr>
              <a:t> </a:t>
            </a:r>
            <a:r>
              <a:rPr lang="en-US" sz="2800" b="0">
                <a:solidFill>
                  <a:srgbClr val="1503BC"/>
                </a:solidFill>
                <a:latin typeface="Times New Roman" panose="02020603050405020304" pitchFamily="18" charset="0"/>
                <a:cs typeface="Calibri" panose="020F0502020204030204" pitchFamily="34" charset="0"/>
              </a:rPr>
              <a:t>Năm 1986, Liên hợp quốc đàm phán về hiệp ước xóa sổ CFC.</a:t>
            </a:r>
          </a:p>
          <a:p>
            <a:pPr indent="0"/>
            <a:r>
              <a:rPr lang="en-US" sz="2800" b="1">
                <a:solidFill>
                  <a:srgbClr val="FF0000"/>
                </a:solidFill>
                <a:latin typeface="Times New Roman" panose="02020603050405020304" pitchFamily="18" charset="0"/>
                <a:cs typeface="Calibri" panose="020F0502020204030204" pitchFamily="34" charset="0"/>
              </a:rPr>
              <a:t>2.</a:t>
            </a:r>
            <a:r>
              <a:rPr lang="en-US" sz="2800" b="1">
                <a:solidFill>
                  <a:srgbClr val="1503BC"/>
                </a:solidFill>
                <a:latin typeface="Times New Roman" panose="02020603050405020304" pitchFamily="18" charset="0"/>
                <a:cs typeface="Calibri" panose="020F0502020204030204" pitchFamily="34" charset="0"/>
              </a:rPr>
              <a:t> </a:t>
            </a:r>
            <a:r>
              <a:rPr lang="en-US" sz="2800" b="0">
                <a:solidFill>
                  <a:srgbClr val="1503BC"/>
                </a:solidFill>
                <a:latin typeface="Times New Roman" panose="02020603050405020304" pitchFamily="18" charset="0"/>
                <a:cs typeface="Calibri" panose="020F0502020204030204" pitchFamily="34" charset="0"/>
              </a:rPr>
              <a:t> </a:t>
            </a:r>
            <a:r>
              <a:rPr lang="en-US" sz="2800" b="0" u="sng">
                <a:solidFill>
                  <a:srgbClr val="1503BC"/>
                </a:solidFill>
                <a:latin typeface="Times New Roman" panose="02020603050405020304" pitchFamily="18" charset="0"/>
                <a:cs typeface="Calibri" panose="020F0502020204030204" pitchFamily="34" charset="0"/>
              </a:rPr>
              <a:t>Các nhà khoa học </a:t>
            </a:r>
            <a:r>
              <a:rPr lang="en-US" sz="2800" b="0">
                <a:solidFill>
                  <a:srgbClr val="1503BC"/>
                </a:solidFill>
                <a:latin typeface="Times New Roman" panose="02020603050405020304" pitchFamily="18" charset="0"/>
                <a:cs typeface="Calibri" panose="020F0502020204030204" pitchFamily="34" charset="0"/>
              </a:rPr>
              <a:t>và nhóm cộng sự đã vạch ra hàng trăm giải pháp loại bỏ dần CFC, cùng với sự </a:t>
            </a:r>
            <a:r>
              <a:rPr lang="en-US" sz="2800" b="0" u="sng">
                <a:solidFill>
                  <a:srgbClr val="1503BC"/>
                </a:solidFill>
                <a:latin typeface="Times New Roman" panose="02020603050405020304" pitchFamily="18" charset="0"/>
                <a:cs typeface="Calibri" panose="020F0502020204030204" pitchFamily="34" charset="0"/>
              </a:rPr>
              <a:t>nỗ lực của công chúng toàn cầu</a:t>
            </a:r>
            <a:r>
              <a:rPr lang="en-US" sz="2800" b="0">
                <a:solidFill>
                  <a:srgbClr val="1503BC"/>
                </a:solidFill>
                <a:latin typeface="Times New Roman" panose="02020603050405020304" pitchFamily="18" charset="0"/>
                <a:cs typeface="Calibri" panose="020F0502020204030204" pitchFamily="34" charset="0"/>
              </a:rPr>
              <a:t>, tầng ozone đang dần hồi phục.</a:t>
            </a:r>
          </a:p>
        </p:txBody>
      </p:sp>
      <p:sp>
        <p:nvSpPr>
          <p:cNvPr id="112" name="Text Box 111"/>
          <p:cNvSpPr txBox="1"/>
          <p:nvPr/>
        </p:nvSpPr>
        <p:spPr>
          <a:xfrm>
            <a:off x="653415" y="266700"/>
            <a:ext cx="11417300" cy="521970"/>
          </a:xfrm>
          <a:prstGeom prst="rect">
            <a:avLst/>
          </a:prstGeom>
          <a:noFill/>
          <a:ln w="9525">
            <a:noFill/>
          </a:ln>
        </p:spPr>
        <p:txBody>
          <a:bodyPr wrap="square">
            <a:spAutoFit/>
          </a:bodyPr>
          <a:lstStyle/>
          <a:p>
            <a:pPr indent="0"/>
            <a:r>
              <a:rPr lang="en-US" sz="2800" b="1" dirty="0" smtClean="0">
                <a:solidFill>
                  <a:srgbClr val="FF0000"/>
                </a:solidFill>
                <a:latin typeface="Times New Roman" panose="02020603050405020304" pitchFamily="18" charset="0"/>
                <a:cs typeface="sans-serif" charset="0"/>
              </a:rPr>
              <a:t>3.Nhân </a:t>
            </a:r>
            <a:r>
              <a:rPr lang="en-US" sz="2800" b="1" dirty="0" err="1">
                <a:solidFill>
                  <a:srgbClr val="FF0000"/>
                </a:solidFill>
                <a:latin typeface="Times New Roman" panose="02020603050405020304" pitchFamily="18" charset="0"/>
                <a:cs typeface="sans-serif" charset="0"/>
              </a:rPr>
              <a:t>tố</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làm</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nên</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thành</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công</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của</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nỗ</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lực</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phục</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hồi</a:t>
            </a:r>
            <a:r>
              <a:rPr lang="en-US" sz="2800" b="1" dirty="0">
                <a:solidFill>
                  <a:srgbClr val="FF0000"/>
                </a:solidFill>
                <a:latin typeface="Times New Roman" panose="02020603050405020304" pitchFamily="18" charset="0"/>
                <a:cs typeface="sans-serif" charset="0"/>
              </a:rPr>
              <a:t> </a:t>
            </a:r>
            <a:r>
              <a:rPr lang="en-US" sz="2800" b="1" dirty="0" err="1">
                <a:solidFill>
                  <a:srgbClr val="FF0000"/>
                </a:solidFill>
                <a:latin typeface="Times New Roman" panose="02020603050405020304" pitchFamily="18" charset="0"/>
                <a:cs typeface="sans-serif" charset="0"/>
              </a:rPr>
              <a:t>tầng</a:t>
            </a:r>
            <a:r>
              <a:rPr lang="en-US" sz="2800" b="1" dirty="0">
                <a:solidFill>
                  <a:srgbClr val="FF0000"/>
                </a:solidFill>
                <a:latin typeface="Times New Roman" panose="02020603050405020304" pitchFamily="18" charset="0"/>
                <a:cs typeface="sans-serif" charset="0"/>
              </a:rPr>
              <a:t> ozone:</a:t>
            </a:r>
            <a:r>
              <a:rPr lang="en-US" sz="2800" b="1" dirty="0">
                <a:solidFill>
                  <a:srgbClr val="FF0000"/>
                </a:solidFill>
                <a:latin typeface="Times New Roman" panose="02020603050405020304" pitchFamily="18" charset="0"/>
                <a:cs typeface="Calibri" panose="020F0502020204030204" pitchFamily="34" charset="0"/>
              </a:rPr>
              <a:t> </a:t>
            </a:r>
          </a:p>
        </p:txBody>
      </p:sp>
      <p:pic>
        <p:nvPicPr>
          <p:cNvPr id="113" name="Content Placeholder 112"/>
          <p:cNvPicPr>
            <a:picLocks noGrp="1"/>
          </p:cNvPicPr>
          <p:nvPr>
            <p:ph idx="1"/>
          </p:nvPr>
        </p:nvPicPr>
        <p:blipFill>
          <a:blip r:embed="rId2"/>
          <a:stretch>
            <a:fillRect/>
          </a:stretch>
        </p:blipFill>
        <p:spPr>
          <a:xfrm>
            <a:off x="7232015" y="1216025"/>
            <a:ext cx="4705350" cy="48494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11">
                                            <p:txEl>
                                              <p:pRg st="0" end="0"/>
                                            </p:txEl>
                                          </p:spTgt>
                                        </p:tgtEl>
                                        <p:attrNameLst>
                                          <p:attrName>style.visibility</p:attrName>
                                        </p:attrNameLst>
                                      </p:cBhvr>
                                      <p:to>
                                        <p:strVal val="visible"/>
                                      </p:to>
                                    </p:set>
                                    <p:animEffect transition="in" filter="box(in)">
                                      <p:cBhvr>
                                        <p:cTn id="7" dur="2000"/>
                                        <p:tgtEl>
                                          <p:spTgt spid="1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box(in)">
                                      <p:cBhvr>
                                        <p:cTn id="12" dur="20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Default Design">
  <a:themeElements>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fontScheme name="">
      <a:majorFont>
        <a:latin typeface="Arial"/>
        <a:ea typeface="Arial"/>
        <a:cs typeface=""/>
      </a:majorFont>
      <a:minorFont>
        <a:latin typeface="Arial"/>
        <a:ea typeface="Ari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1021</Words>
  <Application>Microsoft Office PowerPoint</Application>
  <PresentationFormat>Widescreen</PresentationFormat>
  <Paragraphs>108</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Cambria</vt:lpstr>
      <vt:lpstr>sans-serif</vt:lpstr>
      <vt:lpstr>Times New Roman</vt:lpstr>
      <vt:lpstr>2_Default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TỔ CHỨC DẠY HỌC STEM CHỦ ĐỀ  “ĐỘNG LƯỢNG”-VẬT LÍ 10  CHƯƠNG TRÌNH GIÁO DỤC PHỔ THÔNG 2018 NHẰM PHÁT TRIỂN NĂNG LỰC GIẢI QUYẾT VẤN ĐỀ CỦA HỌC SINH</dc:title>
  <dc:creator>Admin</dc:creator>
  <cp:lastModifiedBy>ADMIN</cp:lastModifiedBy>
  <cp:revision>297</cp:revision>
  <dcterms:created xsi:type="dcterms:W3CDTF">2022-01-11T07:47:00Z</dcterms:created>
  <dcterms:modified xsi:type="dcterms:W3CDTF">2023-04-22T01:03:11Z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912858C9DBE54215A6DBF0563EB896F8</vt:lpwstr>
  </property>
  <property fmtid="{D5CDD505-2E9C-101B-9397-08002B2CF9AE}" pid="3" name="KSOProductBuildVer">
    <vt:lpwstr>1033-11.2.0.11254</vt:lpwstr>
  </property>
</Properties>
</file>