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57" r:id="rId4"/>
    <p:sldId id="267" r:id="rId5"/>
    <p:sldId id="268" r:id="rId6"/>
    <p:sldId id="269" r:id="rId7"/>
    <p:sldId id="271" r:id="rId8"/>
    <p:sldId id="272" r:id="rId9"/>
    <p:sldId id="273" r:id="rId10"/>
    <p:sldId id="274" r:id="rId11"/>
    <p:sldId id="276" r:id="rId12"/>
    <p:sldId id="275" r:id="rId13"/>
    <p:sldId id="277" r:id="rId14"/>
    <p:sldId id="278" r:id="rId15"/>
    <p:sldId id="270" r:id="rId16"/>
    <p:sldId id="279" r:id="rId17"/>
    <p:sldId id="280" r:id="rId18"/>
    <p:sldId id="258" r:id="rId19"/>
    <p:sldId id="261" r:id="rId20"/>
    <p:sldId id="259" r:id="rId21"/>
    <p:sldId id="281" r:id="rId22"/>
    <p:sldId id="282" r:id="rId23"/>
    <p:sldId id="283" r:id="rId24"/>
    <p:sldId id="260" r:id="rId25"/>
    <p:sldId id="284" r:id="rId26"/>
    <p:sldId id="285" r:id="rId27"/>
    <p:sldId id="262" r:id="rId28"/>
    <p:sldId id="264" r:id="rId29"/>
    <p:sldId id="286" r:id="rId30"/>
    <p:sldId id="265" r:id="rId31"/>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4" d="100"/>
          <a:sy n="44" d="100"/>
        </p:scale>
        <p:origin x="66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sv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sv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15.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4.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3.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1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18.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4.sv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4.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3.png"/><Relationship Id="rId10" Type="http://schemas.openxmlformats.org/officeDocument/2006/relationships/image" Target="../media/image13.svg"/><Relationship Id="rId4" Type="http://schemas.openxmlformats.org/officeDocument/2006/relationships/image" Target="../media/image5.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20.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4.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3.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2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4.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3.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6.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4.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3.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4.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3.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8.svg"/></Relationships>
</file>

<file path=ppt/slides/_rels/slide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4240488" y="2886283"/>
            <a:ext cx="9807021" cy="5078313"/>
          </a:xfrm>
          <a:prstGeom prst="rect">
            <a:avLst/>
          </a:prstGeom>
        </p:spPr>
        <p:txBody>
          <a:bodyPr wrap="square" lIns="0" tIns="0" rIns="0" bIns="0" rtlCol="0" anchor="t">
            <a:spAutoFit/>
          </a:bodyPr>
          <a:lstStyle/>
          <a:p>
            <a:pPr algn="ctr"/>
            <a:r>
              <a:rPr lang="vi-VN" sz="6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VIẾT BÀI PHÁT BIỂU TRONG LỄ PHÁT ĐỘNG MỘT PHONG TRÀO</a:t>
            </a:r>
            <a:br>
              <a:rPr lang="vi-VN" sz="6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br>
            <a:r>
              <a:rPr lang="vi-VN" sz="6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HOẶC MỘT HOẠT ĐỘNG XÃ HỘI</a:t>
            </a:r>
            <a:endParaRPr lang="en-GB" sz="6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Freeform 6"/>
          <p:cNvSpPr/>
          <p:nvPr/>
        </p:nvSpPr>
        <p:spPr>
          <a:xfrm>
            <a:off x="0" y="9668981"/>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4">
              <a:extLst>
                <a:ext uri="{96DAC541-7B7A-43D3-8B79-37D633B846F1}">
                  <asvg:svgBlip xmlns="" xmlns:asvg="http://schemas.microsoft.com/office/drawing/2016/SVG/main" r:embed="rId6"/>
                </a:ext>
              </a:extLst>
            </a:blip>
            <a:stretch>
              <a:fillRect/>
            </a:stretch>
          </a:blipFill>
        </p:spPr>
      </p:sp>
      <p:sp>
        <p:nvSpPr>
          <p:cNvPr id="12" name="Freeform 6"/>
          <p:cNvSpPr/>
          <p:nvPr/>
        </p:nvSpPr>
        <p:spPr>
          <a:xfrm>
            <a:off x="8775296" y="9708895"/>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4">
              <a:extLst>
                <a:ext uri="{96DAC541-7B7A-43D3-8B79-37D633B846F1}">
                  <asvg:svgBlip xmlns="" xmlns:asvg="http://schemas.microsoft.com/office/drawing/2016/SVG/main" r:embed="rId6"/>
                </a:ext>
              </a:extLst>
            </a:blip>
            <a:stretch>
              <a:fillRect/>
            </a:stretch>
          </a:blipFill>
        </p:spPr>
      </p:sp>
      <p:graphicFrame>
        <p:nvGraphicFramePr>
          <p:cNvPr id="13" name="Table 12"/>
          <p:cNvGraphicFramePr>
            <a:graphicFrameLocks noGrp="1"/>
          </p:cNvGraphicFramePr>
          <p:nvPr>
            <p:extLst>
              <p:ext uri="{D42A27DB-BD31-4B8C-83A1-F6EECF244321}">
                <p14:modId xmlns:p14="http://schemas.microsoft.com/office/powerpoint/2010/main" val="3464823781"/>
              </p:ext>
            </p:extLst>
          </p:nvPr>
        </p:nvGraphicFramePr>
        <p:xfrm>
          <a:off x="457200" y="1286860"/>
          <a:ext cx="17525999" cy="7503795"/>
        </p:xfrm>
        <a:graphic>
          <a:graphicData uri="http://schemas.openxmlformats.org/drawingml/2006/table">
            <a:tbl>
              <a:tblPr firstRow="1" firstCol="1" bandRow="1"/>
              <a:tblGrid>
                <a:gridCol w="4038600"/>
                <a:gridCol w="13487399"/>
              </a:tblGrid>
              <a:tr h="98390">
                <a:tc gridSpan="2">
                  <a:txBody>
                    <a:bodyPr/>
                    <a:lstStyle/>
                    <a:p>
                      <a:pPr algn="ctr">
                        <a:lnSpc>
                          <a:spcPct val="115000"/>
                        </a:lnSpc>
                        <a:spcAft>
                          <a:spcPts val="0"/>
                        </a:spcAft>
                      </a:pPr>
                      <a:r>
                        <a:rPr lang="vi-VN" sz="4800" b="1" kern="1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1</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295171">
                <a:tc>
                  <a:txBody>
                    <a:bodyPr/>
                    <a:lstStyle/>
                    <a:p>
                      <a:pPr algn="ctr">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Bối cảnh bài viết </a:t>
                      </a:r>
                      <a:endParaRPr lang="vi-VN" sz="48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48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 đời</a:t>
                      </a:r>
                      <a:endParaRPr lang="en-GB" sz="48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 viết được viết vào năm 2003, khi đại dịch HIV/AIDS đang hoành hành trên toàn thế giới, gây ra nhiều hậu quả nghiêm trọng về sức khỏe và kinh tế.</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171">
                <a:tc>
                  <a:txBody>
                    <a:bodyPr/>
                    <a:lstStyle/>
                    <a:p>
                      <a:pPr algn="ctr">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Điều bài viết kêu </a:t>
                      </a:r>
                      <a:r>
                        <a:rPr lang="vi-VN" sz="48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gọi</a:t>
                      </a:r>
                      <a:endParaRPr lang="en-GB" sz="48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Bài viết kêu gọi mọi người chung tay đẩy lùi đại dịch </a:t>
                      </a:r>
                      <a:r>
                        <a:rPr lang="vi-VN" sz="48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HIV/AIDS</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171">
                <a:tc>
                  <a:txBody>
                    <a:bodyPr/>
                    <a:lstStyle/>
                    <a:p>
                      <a:pPr algn="ctr">
                        <a:lnSpc>
                          <a:spcPct val="115000"/>
                        </a:lnSpc>
                        <a:spcAft>
                          <a:spcPts val="0"/>
                        </a:spcAft>
                      </a:pP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 tượng hướng đến của bài </a:t>
                      </a:r>
                      <a:r>
                        <a:rPr lang="vi-VN" sz="48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vi-VN" sz="48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8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8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Lời kêu gọi này hướng đến tất cả mọi người, bao gồm chính phủ, các tổ chức quốc tế, các tổ chức phi chính phủ và toàn thể cộng đồng.</a:t>
                      </a:r>
                      <a:endParaRPr lang="en-GB" sz="48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59865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228600" y="-584294"/>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Freeform 6"/>
          <p:cNvSpPr/>
          <p:nvPr/>
        </p:nvSpPr>
        <p:spPr>
          <a:xfrm>
            <a:off x="0" y="9668981"/>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4">
              <a:extLst>
                <a:ext uri="{96DAC541-7B7A-43D3-8B79-37D633B846F1}">
                  <asvg:svgBlip xmlns="" xmlns:asvg="http://schemas.microsoft.com/office/drawing/2016/SVG/main" r:embed="rId6"/>
                </a:ext>
              </a:extLst>
            </a:blip>
            <a:stretch>
              <a:fillRect/>
            </a:stretch>
          </a:blipFill>
        </p:spPr>
      </p:sp>
      <p:sp>
        <p:nvSpPr>
          <p:cNvPr id="12" name="Freeform 6"/>
          <p:cNvSpPr/>
          <p:nvPr/>
        </p:nvSpPr>
        <p:spPr>
          <a:xfrm>
            <a:off x="8775296" y="9708895"/>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4">
              <a:extLst>
                <a:ext uri="{96DAC541-7B7A-43D3-8B79-37D633B846F1}">
                  <asvg:svgBlip xmlns="" xmlns:asvg="http://schemas.microsoft.com/office/drawing/2016/SVG/main" r:embed="rId6"/>
                </a:ext>
              </a:extLst>
            </a:blip>
            <a:stretch>
              <a:fillRect/>
            </a:stretch>
          </a:blipFill>
        </p:spPr>
      </p:sp>
      <p:graphicFrame>
        <p:nvGraphicFramePr>
          <p:cNvPr id="13" name="Table 12"/>
          <p:cNvGraphicFramePr>
            <a:graphicFrameLocks noGrp="1"/>
          </p:cNvGraphicFramePr>
          <p:nvPr>
            <p:extLst>
              <p:ext uri="{D42A27DB-BD31-4B8C-83A1-F6EECF244321}">
                <p14:modId xmlns:p14="http://schemas.microsoft.com/office/powerpoint/2010/main" val="2943455406"/>
              </p:ext>
            </p:extLst>
          </p:nvPr>
        </p:nvGraphicFramePr>
        <p:xfrm>
          <a:off x="380999" y="886486"/>
          <a:ext cx="17525999" cy="8782495"/>
        </p:xfrm>
        <a:graphic>
          <a:graphicData uri="http://schemas.openxmlformats.org/drawingml/2006/table">
            <a:tbl>
              <a:tblPr firstRow="1" firstCol="1" bandRow="1"/>
              <a:tblGrid>
                <a:gridCol w="3352800"/>
                <a:gridCol w="14173199"/>
              </a:tblGrid>
              <a:tr h="98390">
                <a:tc gridSpan="2">
                  <a:txBody>
                    <a:bodyPr/>
                    <a:lstStyle/>
                    <a:p>
                      <a:pPr algn="ctr">
                        <a:lnSpc>
                          <a:spcPct val="115000"/>
                        </a:lnSpc>
                        <a:spcAft>
                          <a:spcPts val="0"/>
                        </a:spcAft>
                      </a:pPr>
                      <a:r>
                        <a:rPr lang="vi-VN" sz="3600" b="1" kern="1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1</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475857">
                <a:tc>
                  <a:txBody>
                    <a:bodyPr/>
                    <a:lstStyle/>
                    <a:p>
                      <a:pPr algn="ctr">
                        <a:lnSpc>
                          <a:spcPct val="115000"/>
                        </a:lnSpc>
                        <a:spcAft>
                          <a:spcPts val="0"/>
                        </a:spcAft>
                      </a:pPr>
                      <a:endParaRPr lang="vi-VN"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endParaRPr lang="vi-VN"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600" b="1"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 </a:t>
                      </a: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luận điểm  được tác giả triển khai </a:t>
                      </a:r>
                      <a:endParaRPr lang="en-GB" sz="3600" b="1" kern="1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HIV/AIDS là một đại dịch nguy hiểm cần được đẩy lùi. Đại dịch này đã gây ra nhiều hậu quả nghiêm trọng về sức khỏe và kinh tế, và nếu không được phòng chống hiệu quả, HIV/AIDS có thể lây lan rộng rãi. Việc đẩy lùi HIV/AIDS không chỉ là trách nhiệm của một cá nhân hay tổ chức mà là trách nhiệm chung của toàn cộng đồng.</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Thống kê cho thấy số người nhiễm HIV/AIDS và số ca tử vong do đại dịch này vẫn ở mức đáng báo động. Tuy nhiên, một số quốc gia đã đạt được thành công trong nỗ lực phòng chống HIV/AIDS, minh chứng cho khả năng kiểm soát và đẩy lùi đại dịch. Các tổ chức quốc tế uy tín cũng đã liên tục kêu gọi hành động nhằm ngăn chặn sự lây lan của HIV/AIDS và bảo vệ sức khỏe cộng đồng</a:t>
                      </a:r>
                      <a:r>
                        <a:rPr lang="vi-VN" sz="36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171">
                <a:tc>
                  <a:txBody>
                    <a:bodyPr/>
                    <a:lstStyle/>
                    <a:p>
                      <a:pPr algn="ctr">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 và bằng chứng </a:t>
                      </a:r>
                      <a:endParaRPr lang="en-GB" sz="36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Khẳng định đây là vấn đề cần chung tay, cùng nhau nỗ lực để đưa HIV/AIDS lên thành vấn đề hàng đầu</a:t>
                      </a:r>
                      <a:r>
                        <a:rPr lang="vi-VN" sz="36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362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278134" y="-1084793"/>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Freeform 6"/>
          <p:cNvSpPr/>
          <p:nvPr/>
        </p:nvSpPr>
        <p:spPr>
          <a:xfrm>
            <a:off x="0" y="9668981"/>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4">
              <a:extLst>
                <a:ext uri="{96DAC541-7B7A-43D3-8B79-37D633B846F1}">
                  <asvg:svgBlip xmlns="" xmlns:asvg="http://schemas.microsoft.com/office/drawing/2016/SVG/main" r:embed="rId6"/>
                </a:ext>
              </a:extLst>
            </a:blip>
            <a:stretch>
              <a:fillRect/>
            </a:stretch>
          </a:blipFill>
        </p:spPr>
      </p:sp>
      <p:sp>
        <p:nvSpPr>
          <p:cNvPr id="12" name="Freeform 6"/>
          <p:cNvSpPr/>
          <p:nvPr/>
        </p:nvSpPr>
        <p:spPr>
          <a:xfrm>
            <a:off x="8775296" y="9708895"/>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4">
              <a:extLst>
                <a:ext uri="{96DAC541-7B7A-43D3-8B79-37D633B846F1}">
                  <asvg:svgBlip xmlns="" xmlns:asvg="http://schemas.microsoft.com/office/drawing/2016/SVG/main" r:embed="rId6"/>
                </a:ext>
              </a:extLst>
            </a:blip>
            <a:stretch>
              <a:fillRect/>
            </a:stretch>
          </a:blipFill>
        </p:spPr>
      </p:sp>
      <p:graphicFrame>
        <p:nvGraphicFramePr>
          <p:cNvPr id="13" name="Table 12"/>
          <p:cNvGraphicFramePr>
            <a:graphicFrameLocks noGrp="1"/>
          </p:cNvGraphicFramePr>
          <p:nvPr>
            <p:extLst>
              <p:ext uri="{D42A27DB-BD31-4B8C-83A1-F6EECF244321}">
                <p14:modId xmlns:p14="http://schemas.microsoft.com/office/powerpoint/2010/main" val="4179017945"/>
              </p:ext>
            </p:extLst>
          </p:nvPr>
        </p:nvGraphicFramePr>
        <p:xfrm>
          <a:off x="457198" y="346073"/>
          <a:ext cx="17525999" cy="9362822"/>
        </p:xfrm>
        <a:graphic>
          <a:graphicData uri="http://schemas.openxmlformats.org/drawingml/2006/table">
            <a:tbl>
              <a:tblPr firstRow="1" firstCol="1" bandRow="1"/>
              <a:tblGrid>
                <a:gridCol w="4267200"/>
                <a:gridCol w="13258799"/>
              </a:tblGrid>
              <a:tr h="98390">
                <a:tc gridSpan="2">
                  <a:txBody>
                    <a:bodyPr/>
                    <a:lstStyle/>
                    <a:p>
                      <a:pPr algn="ctr">
                        <a:lnSpc>
                          <a:spcPct val="115000"/>
                        </a:lnSpc>
                        <a:spcAft>
                          <a:spcPts val="0"/>
                        </a:spcAft>
                      </a:pPr>
                      <a:r>
                        <a:rPr lang="vi-VN" sz="3600" b="1" kern="1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1</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491952">
                <a:tc>
                  <a:txBody>
                    <a:bodyPr/>
                    <a:lstStyle/>
                    <a:p>
                      <a:pPr algn="ctr">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kiến trái chiều  được đề cập trong văn bản</a:t>
                      </a:r>
                      <a:endParaRPr lang="en-GB" sz="36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Mọi người cho rằng việc phòng, chống HIV/AIDS quá tốn kém lại không mang lại hiệu quả cao.</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Một số người khác cho rằng việc giáo dục về giới tính và cung cấp bao cao su đang khuyến khích hành vi quan hệ tình dục không đảm bảo.</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781">
                <a:tc>
                  <a:txBody>
                    <a:bodyPr/>
                    <a:lstStyle/>
                    <a:p>
                      <a:pPr algn="ctr">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 dụng của việc nêu ý kiến trái chiều</a:t>
                      </a:r>
                      <a:endParaRPr lang="en-GB" sz="36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Gợi sự đồng cảm của người nghe bằng cách chỉ ra vẫn con rất nhiều người bị kỳ thị ngoài kia</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82295">
                <a:tc>
                  <a:txBody>
                    <a:bodyPr/>
                    <a:lstStyle/>
                    <a:p>
                      <a:pPr algn="ctr">
                        <a:lnSpc>
                          <a:spcPct val="115000"/>
                        </a:lnSpc>
                        <a:spcAft>
                          <a:spcPts val="0"/>
                        </a:spcAft>
                      </a:pPr>
                      <a:r>
                        <a:rPr lang="vi-VN" sz="36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 bạn, lời kêu gọi của tác giả có thể nhận được sự hưởng ứng rộng khắp không? Nếu có thì sự hưởng ứng đó do đâu mà có?</a:t>
                      </a:r>
                      <a:endParaRPr lang="en-GB" sz="36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Lời kêu gọi của tác giả có thể thu hút được sự quan tâm rộng rãi vì HIV/AIDS là một vấn đề toàn cầu, ảnh hưởng đến mọi người ở mọi quốc gia và dân tộc. Mọi người đều mong muốn sống trong một môi trường không có HIV/AIDS và có nhiều tổ chức quốc tế cùng với các quốc gia đang nỗ lực chung để đẩy lùi đại dịch này.</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Cách kết bài gây ấn tượng đối với người đọc, kêu gọi mọi người thay đổi nhận thức và hành động. Cách kết bài gây sự hứng khởi, làm tăng ý chí và nhiệt huyết cho người nghe</a:t>
                      </a:r>
                      <a:r>
                        <a:rPr lang="vi-VN" sz="3600" kern="10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27500" marR="275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73391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79" y="3097530"/>
            <a:ext cx="11680609" cy="4062651"/>
          </a:xfrm>
          <a:prstGeom prst="rect">
            <a:avLst/>
          </a:prstGeom>
        </p:spPr>
        <p:txBody>
          <a:bodyPr lIns="0" tIns="0" rIns="0" bIns="0" rtlCol="0" anchor="t">
            <a:spAutoFit/>
          </a:bodyPr>
          <a:lstStyle/>
          <a:p>
            <a:pPr algn="ctr"/>
            <a:r>
              <a:rPr lang="nl-NL"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HOẠT ĐỘNG </a:t>
            </a:r>
            <a:r>
              <a:rPr lang="nl-NL" sz="88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3</a:t>
            </a:r>
            <a:endParaRPr lang="vi-VN" sz="88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a:p>
            <a:pPr algn="ctr"/>
            <a:r>
              <a:rPr lang="nl-NL" sz="8800" b="1"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 </a:t>
            </a:r>
            <a:r>
              <a:rPr lang="nl-NL"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THỰC HÀNH VIẾT THEO QUY TRÌNH</a:t>
            </a:r>
            <a:endParaRPr lang="en-GB"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1948525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anim calcmode="lin" valueType="num">
                                      <p:cBhvr>
                                        <p:cTn id="13"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03694" y="4084328"/>
            <a:ext cx="11680609" cy="1769715"/>
          </a:xfrm>
          <a:prstGeom prst="rect">
            <a:avLst/>
          </a:prstGeom>
        </p:spPr>
        <p:txBody>
          <a:bodyPr lIns="0" tIns="0" rIns="0" bIns="0" rtlCol="0" anchor="t">
            <a:spAutoFit/>
          </a:bodyPr>
          <a:lstStyle/>
          <a:p>
            <a:r>
              <a:rPr lang="vi-VN" sz="11500" b="1">
                <a:latin typeface="Times New Roman" panose="02020603050405020304" pitchFamily="18" charset="0"/>
                <a:cs typeface="Times New Roman" panose="02020603050405020304" pitchFamily="18" charset="0"/>
              </a:rPr>
              <a:t>II. Thực hành viết</a:t>
            </a:r>
            <a:endParaRPr lang="en-GB" sz="11500">
              <a:latin typeface="Times New Roman" panose="02020603050405020304" pitchFamily="18" charset="0"/>
              <a:cs typeface="Times New Roman" panose="02020603050405020304" pitchFamily="18" charset="0"/>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3172500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04800" y="-658497"/>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sp>
        <p:nvSpPr>
          <p:cNvPr id="4" name="Freeform 4"/>
          <p:cNvSpPr/>
          <p:nvPr/>
        </p:nvSpPr>
        <p:spPr>
          <a:xfrm>
            <a:off x="718002" y="662237"/>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5" name="Freeform 5"/>
          <p:cNvSpPr/>
          <p:nvPr/>
        </p:nvSpPr>
        <p:spPr>
          <a:xfrm>
            <a:off x="67423" y="1549967"/>
            <a:ext cx="1172847" cy="1188696"/>
          </a:xfrm>
          <a:custGeom>
            <a:avLst/>
            <a:gdLst/>
            <a:ahLst/>
            <a:cxnLst/>
            <a:rect l="l" t="t" r="r" b="b"/>
            <a:pathLst>
              <a:path w="1172847" h="1188696">
                <a:moveTo>
                  <a:pt x="0" y="0"/>
                </a:moveTo>
                <a:lnTo>
                  <a:pt x="1172847" y="0"/>
                </a:lnTo>
                <a:lnTo>
                  <a:pt x="1172847" y="1188696"/>
                </a:lnTo>
                <a:lnTo>
                  <a:pt x="0" y="1188696"/>
                </a:lnTo>
                <a:lnTo>
                  <a:pt x="0" y="0"/>
                </a:lnTo>
                <a:close/>
              </a:path>
            </a:pathLst>
          </a:custGeom>
          <a:blipFill>
            <a:blip r:embed="rId4"/>
            <a:stretch>
              <a:fillRect/>
            </a:stretch>
          </a:blipFill>
        </p:spPr>
      </p:sp>
      <p:sp>
        <p:nvSpPr>
          <p:cNvPr id="6" name="Freeform 6"/>
          <p:cNvSpPr/>
          <p:nvPr/>
        </p:nvSpPr>
        <p:spPr>
          <a:xfrm>
            <a:off x="0" y="9668981"/>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8" name="Freeform 8"/>
          <p:cNvSpPr/>
          <p:nvPr/>
        </p:nvSpPr>
        <p:spPr>
          <a:xfrm flipH="1">
            <a:off x="15553382" y="5633079"/>
            <a:ext cx="2484259" cy="4750774"/>
          </a:xfrm>
          <a:custGeom>
            <a:avLst/>
            <a:gdLst/>
            <a:ahLst/>
            <a:cxnLst/>
            <a:rect l="l" t="t" r="r" b="b"/>
            <a:pathLst>
              <a:path w="2484259" h="4750774">
                <a:moveTo>
                  <a:pt x="2484259" y="0"/>
                </a:moveTo>
                <a:lnTo>
                  <a:pt x="0" y="0"/>
                </a:lnTo>
                <a:lnTo>
                  <a:pt x="0" y="4750773"/>
                </a:lnTo>
                <a:lnTo>
                  <a:pt x="2484259" y="4750773"/>
                </a:lnTo>
                <a:lnTo>
                  <a:pt x="2484259"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9" name="Group 9"/>
          <p:cNvGrpSpPr/>
          <p:nvPr/>
        </p:nvGrpSpPr>
        <p:grpSpPr>
          <a:xfrm>
            <a:off x="1810277" y="3168098"/>
            <a:ext cx="7571842" cy="6090202"/>
            <a:chOff x="0" y="0"/>
            <a:chExt cx="1828674" cy="1604004"/>
          </a:xfrm>
        </p:grpSpPr>
        <p:sp>
          <p:nvSpPr>
            <p:cNvPr id="10" name="Freeform 10"/>
            <p:cNvSpPr/>
            <p:nvPr/>
          </p:nvSpPr>
          <p:spPr>
            <a:xfrm>
              <a:off x="0" y="0"/>
              <a:ext cx="1828674" cy="1604004"/>
            </a:xfrm>
            <a:custGeom>
              <a:avLst/>
              <a:gdLst/>
              <a:ahLst/>
              <a:cxnLst/>
              <a:rect l="l" t="t" r="r" b="b"/>
              <a:pathLst>
                <a:path w="1828674" h="1604004">
                  <a:moveTo>
                    <a:pt x="56866" y="0"/>
                  </a:moveTo>
                  <a:lnTo>
                    <a:pt x="1771808" y="0"/>
                  </a:lnTo>
                  <a:cubicBezTo>
                    <a:pt x="1803215" y="0"/>
                    <a:pt x="1828674" y="25460"/>
                    <a:pt x="1828674" y="56866"/>
                  </a:cubicBezTo>
                  <a:lnTo>
                    <a:pt x="1828674" y="1547137"/>
                  </a:lnTo>
                  <a:cubicBezTo>
                    <a:pt x="1828674" y="1562219"/>
                    <a:pt x="1822683" y="1576684"/>
                    <a:pt x="1812019" y="1587348"/>
                  </a:cubicBezTo>
                  <a:cubicBezTo>
                    <a:pt x="1801354" y="1598013"/>
                    <a:pt x="1786890" y="1604004"/>
                    <a:pt x="1771808" y="1604004"/>
                  </a:cubicBezTo>
                  <a:lnTo>
                    <a:pt x="56866" y="1604004"/>
                  </a:lnTo>
                  <a:cubicBezTo>
                    <a:pt x="41785" y="1604004"/>
                    <a:pt x="27320" y="1598013"/>
                    <a:pt x="16656" y="1587348"/>
                  </a:cubicBezTo>
                  <a:cubicBezTo>
                    <a:pt x="5991" y="1576684"/>
                    <a:pt x="0" y="1562219"/>
                    <a:pt x="0" y="1547137"/>
                  </a:cubicBezTo>
                  <a:lnTo>
                    <a:pt x="0" y="56866"/>
                  </a:lnTo>
                  <a:cubicBezTo>
                    <a:pt x="0" y="41785"/>
                    <a:pt x="5991" y="27320"/>
                    <a:pt x="16656" y="16656"/>
                  </a:cubicBezTo>
                  <a:cubicBezTo>
                    <a:pt x="27320" y="5991"/>
                    <a:pt x="41785" y="0"/>
                    <a:pt x="56866" y="0"/>
                  </a:cubicBezTo>
                  <a:close/>
                </a:path>
              </a:pathLst>
            </a:custGeom>
            <a:solidFill>
              <a:srgbClr val="95AD5C"/>
            </a:solidFill>
            <a:ln w="38100" cap="rnd">
              <a:solidFill>
                <a:srgbClr val="000000"/>
              </a:solidFill>
              <a:prstDash val="solid"/>
              <a:round/>
            </a:ln>
          </p:spPr>
        </p:sp>
        <p:sp>
          <p:nvSpPr>
            <p:cNvPr id="11" name="TextBox 11"/>
            <p:cNvSpPr txBox="1"/>
            <p:nvPr/>
          </p:nvSpPr>
          <p:spPr>
            <a:xfrm>
              <a:off x="0" y="-38100"/>
              <a:ext cx="1828674"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2" name="Group 12"/>
          <p:cNvGrpSpPr/>
          <p:nvPr/>
        </p:nvGrpSpPr>
        <p:grpSpPr>
          <a:xfrm>
            <a:off x="1728421" y="2941896"/>
            <a:ext cx="6929894" cy="6090202"/>
            <a:chOff x="0" y="0"/>
            <a:chExt cx="1825157" cy="1604004"/>
          </a:xfrm>
        </p:grpSpPr>
        <p:sp>
          <p:nvSpPr>
            <p:cNvPr id="13" name="Freeform 13"/>
            <p:cNvSpPr/>
            <p:nvPr/>
          </p:nvSpPr>
          <p:spPr>
            <a:xfrm>
              <a:off x="0" y="0"/>
              <a:ext cx="1825157" cy="1604004"/>
            </a:xfrm>
            <a:custGeom>
              <a:avLst/>
              <a:gdLst/>
              <a:ahLst/>
              <a:cxnLst/>
              <a:rect l="l" t="t" r="r" b="b"/>
              <a:pathLst>
                <a:path w="1825157" h="1604004">
                  <a:moveTo>
                    <a:pt x="56976" y="0"/>
                  </a:moveTo>
                  <a:lnTo>
                    <a:pt x="1768181" y="0"/>
                  </a:lnTo>
                  <a:cubicBezTo>
                    <a:pt x="1783292" y="0"/>
                    <a:pt x="1797784" y="6003"/>
                    <a:pt x="1808469" y="16688"/>
                  </a:cubicBezTo>
                  <a:cubicBezTo>
                    <a:pt x="1819155" y="27373"/>
                    <a:pt x="1825157" y="41865"/>
                    <a:pt x="1825157" y="56976"/>
                  </a:cubicBezTo>
                  <a:lnTo>
                    <a:pt x="1825157" y="1547028"/>
                  </a:lnTo>
                  <a:cubicBezTo>
                    <a:pt x="1825157" y="1562139"/>
                    <a:pt x="1819155" y="1576631"/>
                    <a:pt x="1808469" y="1587316"/>
                  </a:cubicBezTo>
                  <a:cubicBezTo>
                    <a:pt x="1797784" y="1598001"/>
                    <a:pt x="1783292" y="1604004"/>
                    <a:pt x="1768181" y="1604004"/>
                  </a:cubicBezTo>
                  <a:lnTo>
                    <a:pt x="56976" y="1604004"/>
                  </a:lnTo>
                  <a:cubicBezTo>
                    <a:pt x="41865" y="1604004"/>
                    <a:pt x="27373" y="1598001"/>
                    <a:pt x="16688" y="1587316"/>
                  </a:cubicBezTo>
                  <a:cubicBezTo>
                    <a:pt x="6003" y="1576631"/>
                    <a:pt x="0" y="1562139"/>
                    <a:pt x="0" y="1547028"/>
                  </a:cubicBezTo>
                  <a:lnTo>
                    <a:pt x="0" y="56976"/>
                  </a:lnTo>
                  <a:cubicBezTo>
                    <a:pt x="0" y="41865"/>
                    <a:pt x="6003" y="27373"/>
                    <a:pt x="16688" y="16688"/>
                  </a:cubicBezTo>
                  <a:cubicBezTo>
                    <a:pt x="27373" y="6003"/>
                    <a:pt x="41865" y="0"/>
                    <a:pt x="56976" y="0"/>
                  </a:cubicBezTo>
                  <a:close/>
                </a:path>
              </a:pathLst>
            </a:custGeom>
            <a:solidFill>
              <a:srgbClr val="FFFFFF"/>
            </a:solidFill>
            <a:ln w="38100" cap="rnd">
              <a:solidFill>
                <a:srgbClr val="000000"/>
              </a:solidFill>
              <a:prstDash val="solid"/>
              <a:round/>
            </a:ln>
          </p:spPr>
        </p:sp>
        <p:sp>
          <p:nvSpPr>
            <p:cNvPr id="14" name="TextBox 14"/>
            <p:cNvSpPr txBox="1"/>
            <p:nvPr/>
          </p:nvSpPr>
          <p:spPr>
            <a:xfrm>
              <a:off x="0" y="-38100"/>
              <a:ext cx="1825157"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5" name="Group 15"/>
          <p:cNvGrpSpPr/>
          <p:nvPr/>
        </p:nvGrpSpPr>
        <p:grpSpPr>
          <a:xfrm>
            <a:off x="1786518" y="3041280"/>
            <a:ext cx="7462482" cy="5891434"/>
            <a:chOff x="0" y="0"/>
            <a:chExt cx="1797025" cy="1551653"/>
          </a:xfrm>
        </p:grpSpPr>
        <p:sp>
          <p:nvSpPr>
            <p:cNvPr id="16" name="Freeform 16"/>
            <p:cNvSpPr/>
            <p:nvPr/>
          </p:nvSpPr>
          <p:spPr>
            <a:xfrm>
              <a:off x="0" y="0"/>
              <a:ext cx="1797025" cy="1551653"/>
            </a:xfrm>
            <a:custGeom>
              <a:avLst/>
              <a:gdLst/>
              <a:ahLst/>
              <a:cxnLst/>
              <a:rect l="l" t="t" r="r" b="b"/>
              <a:pathLst>
                <a:path w="1797025" h="1551653">
                  <a:moveTo>
                    <a:pt x="46521" y="0"/>
                  </a:moveTo>
                  <a:lnTo>
                    <a:pt x="1750503" y="0"/>
                  </a:lnTo>
                  <a:cubicBezTo>
                    <a:pt x="1762842" y="0"/>
                    <a:pt x="1774675" y="4901"/>
                    <a:pt x="1783399" y="13626"/>
                  </a:cubicBezTo>
                  <a:cubicBezTo>
                    <a:pt x="1792124" y="22350"/>
                    <a:pt x="1797025" y="34183"/>
                    <a:pt x="1797025" y="46521"/>
                  </a:cubicBezTo>
                  <a:lnTo>
                    <a:pt x="1797025" y="1505132"/>
                  </a:lnTo>
                  <a:cubicBezTo>
                    <a:pt x="1797025" y="1530825"/>
                    <a:pt x="1776196" y="1551653"/>
                    <a:pt x="1750503" y="1551653"/>
                  </a:cubicBezTo>
                  <a:lnTo>
                    <a:pt x="46521" y="1551653"/>
                  </a:lnTo>
                  <a:cubicBezTo>
                    <a:pt x="20828" y="1551653"/>
                    <a:pt x="0" y="1530825"/>
                    <a:pt x="0" y="1505132"/>
                  </a:cubicBezTo>
                  <a:lnTo>
                    <a:pt x="0" y="46521"/>
                  </a:lnTo>
                  <a:cubicBezTo>
                    <a:pt x="0" y="20828"/>
                    <a:pt x="20828" y="0"/>
                    <a:pt x="46521" y="0"/>
                  </a:cubicBezTo>
                  <a:close/>
                </a:path>
              </a:pathLst>
            </a:custGeom>
            <a:solidFill>
              <a:srgbClr val="FFFFFF"/>
            </a:solidFill>
            <a:ln w="171450" cap="rnd">
              <a:solidFill>
                <a:srgbClr val="95AD5C"/>
              </a:solidFill>
              <a:prstDash val="solid"/>
              <a:round/>
            </a:ln>
          </p:spPr>
        </p:sp>
        <p:sp>
          <p:nvSpPr>
            <p:cNvPr id="17" name="TextBox 17"/>
            <p:cNvSpPr txBox="1"/>
            <p:nvPr/>
          </p:nvSpPr>
          <p:spPr>
            <a:xfrm>
              <a:off x="0" y="-38100"/>
              <a:ext cx="1797025" cy="158975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8" name="Group 18"/>
          <p:cNvGrpSpPr/>
          <p:nvPr/>
        </p:nvGrpSpPr>
        <p:grpSpPr>
          <a:xfrm>
            <a:off x="1861541" y="3222255"/>
            <a:ext cx="7151902" cy="5519170"/>
            <a:chOff x="0" y="0"/>
            <a:chExt cx="1757376" cy="1453608"/>
          </a:xfrm>
        </p:grpSpPr>
        <p:sp>
          <p:nvSpPr>
            <p:cNvPr id="19" name="Freeform 19"/>
            <p:cNvSpPr/>
            <p:nvPr/>
          </p:nvSpPr>
          <p:spPr>
            <a:xfrm>
              <a:off x="0" y="0"/>
              <a:ext cx="1757376" cy="1453608"/>
            </a:xfrm>
            <a:custGeom>
              <a:avLst/>
              <a:gdLst/>
              <a:ahLst/>
              <a:cxnLst/>
              <a:rect l="l" t="t" r="r" b="b"/>
              <a:pathLst>
                <a:path w="1757376" h="1453608">
                  <a:moveTo>
                    <a:pt x="47571" y="0"/>
                  </a:moveTo>
                  <a:lnTo>
                    <a:pt x="1709806" y="0"/>
                  </a:lnTo>
                  <a:cubicBezTo>
                    <a:pt x="1736078" y="0"/>
                    <a:pt x="1757376" y="21298"/>
                    <a:pt x="1757376" y="47571"/>
                  </a:cubicBezTo>
                  <a:lnTo>
                    <a:pt x="1757376" y="1406038"/>
                  </a:lnTo>
                  <a:cubicBezTo>
                    <a:pt x="1757376" y="1432310"/>
                    <a:pt x="1736078" y="1453608"/>
                    <a:pt x="1709806" y="1453608"/>
                  </a:cubicBezTo>
                  <a:lnTo>
                    <a:pt x="47571" y="1453608"/>
                  </a:lnTo>
                  <a:cubicBezTo>
                    <a:pt x="21298" y="1453608"/>
                    <a:pt x="0" y="1432310"/>
                    <a:pt x="0" y="1406038"/>
                  </a:cubicBezTo>
                  <a:lnTo>
                    <a:pt x="0" y="47571"/>
                  </a:lnTo>
                  <a:cubicBezTo>
                    <a:pt x="0" y="21298"/>
                    <a:pt x="21298" y="0"/>
                    <a:pt x="47571" y="0"/>
                  </a:cubicBezTo>
                  <a:close/>
                </a:path>
              </a:pathLst>
            </a:custGeom>
            <a:solidFill>
              <a:srgbClr val="FFFFFF"/>
            </a:solidFill>
            <a:ln w="57150" cap="rnd">
              <a:solidFill>
                <a:srgbClr val="95AD5C"/>
              </a:solidFill>
              <a:prstDash val="lgDash"/>
              <a:round/>
            </a:ln>
          </p:spPr>
        </p:sp>
        <p:sp>
          <p:nvSpPr>
            <p:cNvPr id="20" name="TextBox 20"/>
            <p:cNvSpPr txBox="1"/>
            <p:nvPr/>
          </p:nvSpPr>
          <p:spPr>
            <a:xfrm>
              <a:off x="0" y="-38100"/>
              <a:ext cx="1757376" cy="14917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1" name="Group 21"/>
          <p:cNvGrpSpPr/>
          <p:nvPr/>
        </p:nvGrpSpPr>
        <p:grpSpPr>
          <a:xfrm>
            <a:off x="9685983" y="3168098"/>
            <a:ext cx="6943248" cy="6090202"/>
            <a:chOff x="0" y="0"/>
            <a:chExt cx="1828674" cy="1604004"/>
          </a:xfrm>
        </p:grpSpPr>
        <p:sp>
          <p:nvSpPr>
            <p:cNvPr id="22" name="Freeform 22"/>
            <p:cNvSpPr/>
            <p:nvPr/>
          </p:nvSpPr>
          <p:spPr>
            <a:xfrm>
              <a:off x="0" y="0"/>
              <a:ext cx="1828674" cy="1604004"/>
            </a:xfrm>
            <a:custGeom>
              <a:avLst/>
              <a:gdLst/>
              <a:ahLst/>
              <a:cxnLst/>
              <a:rect l="l" t="t" r="r" b="b"/>
              <a:pathLst>
                <a:path w="1828674" h="1604004">
                  <a:moveTo>
                    <a:pt x="56866" y="0"/>
                  </a:moveTo>
                  <a:lnTo>
                    <a:pt x="1771808" y="0"/>
                  </a:lnTo>
                  <a:cubicBezTo>
                    <a:pt x="1803215" y="0"/>
                    <a:pt x="1828674" y="25460"/>
                    <a:pt x="1828674" y="56866"/>
                  </a:cubicBezTo>
                  <a:lnTo>
                    <a:pt x="1828674" y="1547137"/>
                  </a:lnTo>
                  <a:cubicBezTo>
                    <a:pt x="1828674" y="1562219"/>
                    <a:pt x="1822683" y="1576684"/>
                    <a:pt x="1812019" y="1587348"/>
                  </a:cubicBezTo>
                  <a:cubicBezTo>
                    <a:pt x="1801354" y="1598013"/>
                    <a:pt x="1786890" y="1604004"/>
                    <a:pt x="1771808" y="1604004"/>
                  </a:cubicBezTo>
                  <a:lnTo>
                    <a:pt x="56866" y="1604004"/>
                  </a:lnTo>
                  <a:cubicBezTo>
                    <a:pt x="41785" y="1604004"/>
                    <a:pt x="27320" y="1598013"/>
                    <a:pt x="16656" y="1587348"/>
                  </a:cubicBezTo>
                  <a:cubicBezTo>
                    <a:pt x="5991" y="1576684"/>
                    <a:pt x="0" y="1562219"/>
                    <a:pt x="0" y="1547137"/>
                  </a:cubicBezTo>
                  <a:lnTo>
                    <a:pt x="0" y="56866"/>
                  </a:lnTo>
                  <a:cubicBezTo>
                    <a:pt x="0" y="41785"/>
                    <a:pt x="5991" y="27320"/>
                    <a:pt x="16656" y="16656"/>
                  </a:cubicBezTo>
                  <a:cubicBezTo>
                    <a:pt x="27320" y="5991"/>
                    <a:pt x="41785" y="0"/>
                    <a:pt x="56866" y="0"/>
                  </a:cubicBezTo>
                  <a:close/>
                </a:path>
              </a:pathLst>
            </a:custGeom>
            <a:solidFill>
              <a:srgbClr val="95AD5C"/>
            </a:solidFill>
            <a:ln w="38100" cap="rnd">
              <a:solidFill>
                <a:srgbClr val="000000"/>
              </a:solidFill>
              <a:prstDash val="solid"/>
              <a:round/>
            </a:ln>
          </p:spPr>
        </p:sp>
        <p:sp>
          <p:nvSpPr>
            <p:cNvPr id="23" name="TextBox 23"/>
            <p:cNvSpPr txBox="1"/>
            <p:nvPr/>
          </p:nvSpPr>
          <p:spPr>
            <a:xfrm>
              <a:off x="0" y="-38100"/>
              <a:ext cx="1828674"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4" name="Group 24"/>
          <p:cNvGrpSpPr/>
          <p:nvPr/>
        </p:nvGrpSpPr>
        <p:grpSpPr>
          <a:xfrm>
            <a:off x="9604128" y="2941896"/>
            <a:ext cx="6929894" cy="6090202"/>
            <a:chOff x="0" y="0"/>
            <a:chExt cx="1825157" cy="1604004"/>
          </a:xfrm>
        </p:grpSpPr>
        <p:sp>
          <p:nvSpPr>
            <p:cNvPr id="25" name="Freeform 25"/>
            <p:cNvSpPr/>
            <p:nvPr/>
          </p:nvSpPr>
          <p:spPr>
            <a:xfrm>
              <a:off x="0" y="0"/>
              <a:ext cx="1825157" cy="1604004"/>
            </a:xfrm>
            <a:custGeom>
              <a:avLst/>
              <a:gdLst/>
              <a:ahLst/>
              <a:cxnLst/>
              <a:rect l="l" t="t" r="r" b="b"/>
              <a:pathLst>
                <a:path w="1825157" h="1604004">
                  <a:moveTo>
                    <a:pt x="56976" y="0"/>
                  </a:moveTo>
                  <a:lnTo>
                    <a:pt x="1768181" y="0"/>
                  </a:lnTo>
                  <a:cubicBezTo>
                    <a:pt x="1783292" y="0"/>
                    <a:pt x="1797784" y="6003"/>
                    <a:pt x="1808469" y="16688"/>
                  </a:cubicBezTo>
                  <a:cubicBezTo>
                    <a:pt x="1819155" y="27373"/>
                    <a:pt x="1825157" y="41865"/>
                    <a:pt x="1825157" y="56976"/>
                  </a:cubicBezTo>
                  <a:lnTo>
                    <a:pt x="1825157" y="1547028"/>
                  </a:lnTo>
                  <a:cubicBezTo>
                    <a:pt x="1825157" y="1562139"/>
                    <a:pt x="1819155" y="1576631"/>
                    <a:pt x="1808469" y="1587316"/>
                  </a:cubicBezTo>
                  <a:cubicBezTo>
                    <a:pt x="1797784" y="1598001"/>
                    <a:pt x="1783292" y="1604004"/>
                    <a:pt x="1768181" y="1604004"/>
                  </a:cubicBezTo>
                  <a:lnTo>
                    <a:pt x="56976" y="1604004"/>
                  </a:lnTo>
                  <a:cubicBezTo>
                    <a:pt x="41865" y="1604004"/>
                    <a:pt x="27373" y="1598001"/>
                    <a:pt x="16688" y="1587316"/>
                  </a:cubicBezTo>
                  <a:cubicBezTo>
                    <a:pt x="6003" y="1576631"/>
                    <a:pt x="0" y="1562139"/>
                    <a:pt x="0" y="1547028"/>
                  </a:cubicBezTo>
                  <a:lnTo>
                    <a:pt x="0" y="56976"/>
                  </a:lnTo>
                  <a:cubicBezTo>
                    <a:pt x="0" y="41865"/>
                    <a:pt x="6003" y="27373"/>
                    <a:pt x="16688" y="16688"/>
                  </a:cubicBezTo>
                  <a:cubicBezTo>
                    <a:pt x="27373" y="6003"/>
                    <a:pt x="41865" y="0"/>
                    <a:pt x="56976" y="0"/>
                  </a:cubicBezTo>
                  <a:close/>
                </a:path>
              </a:pathLst>
            </a:custGeom>
            <a:solidFill>
              <a:srgbClr val="FFFFFF"/>
            </a:solidFill>
            <a:ln w="38100" cap="rnd">
              <a:solidFill>
                <a:srgbClr val="000000"/>
              </a:solidFill>
              <a:prstDash val="solid"/>
              <a:round/>
            </a:ln>
          </p:spPr>
        </p:sp>
        <p:sp>
          <p:nvSpPr>
            <p:cNvPr id="26" name="TextBox 26"/>
            <p:cNvSpPr txBox="1"/>
            <p:nvPr/>
          </p:nvSpPr>
          <p:spPr>
            <a:xfrm>
              <a:off x="0" y="-38100"/>
              <a:ext cx="1825157"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7" name="Group 27"/>
          <p:cNvGrpSpPr/>
          <p:nvPr/>
        </p:nvGrpSpPr>
        <p:grpSpPr>
          <a:xfrm>
            <a:off x="9662225" y="3041280"/>
            <a:ext cx="6823078" cy="5891434"/>
            <a:chOff x="0" y="0"/>
            <a:chExt cx="1797025" cy="1551653"/>
          </a:xfrm>
        </p:grpSpPr>
        <p:sp>
          <p:nvSpPr>
            <p:cNvPr id="28" name="Freeform 28"/>
            <p:cNvSpPr/>
            <p:nvPr/>
          </p:nvSpPr>
          <p:spPr>
            <a:xfrm>
              <a:off x="0" y="0"/>
              <a:ext cx="1797025" cy="1551653"/>
            </a:xfrm>
            <a:custGeom>
              <a:avLst/>
              <a:gdLst/>
              <a:ahLst/>
              <a:cxnLst/>
              <a:rect l="l" t="t" r="r" b="b"/>
              <a:pathLst>
                <a:path w="1797025" h="1551653">
                  <a:moveTo>
                    <a:pt x="46521" y="0"/>
                  </a:moveTo>
                  <a:lnTo>
                    <a:pt x="1750503" y="0"/>
                  </a:lnTo>
                  <a:cubicBezTo>
                    <a:pt x="1762842" y="0"/>
                    <a:pt x="1774675" y="4901"/>
                    <a:pt x="1783399" y="13626"/>
                  </a:cubicBezTo>
                  <a:cubicBezTo>
                    <a:pt x="1792124" y="22350"/>
                    <a:pt x="1797025" y="34183"/>
                    <a:pt x="1797025" y="46521"/>
                  </a:cubicBezTo>
                  <a:lnTo>
                    <a:pt x="1797025" y="1505132"/>
                  </a:lnTo>
                  <a:cubicBezTo>
                    <a:pt x="1797025" y="1530825"/>
                    <a:pt x="1776196" y="1551653"/>
                    <a:pt x="1750503" y="1551653"/>
                  </a:cubicBezTo>
                  <a:lnTo>
                    <a:pt x="46521" y="1551653"/>
                  </a:lnTo>
                  <a:cubicBezTo>
                    <a:pt x="20828" y="1551653"/>
                    <a:pt x="0" y="1530825"/>
                    <a:pt x="0" y="1505132"/>
                  </a:cubicBezTo>
                  <a:lnTo>
                    <a:pt x="0" y="46521"/>
                  </a:lnTo>
                  <a:cubicBezTo>
                    <a:pt x="0" y="20828"/>
                    <a:pt x="20828" y="0"/>
                    <a:pt x="46521" y="0"/>
                  </a:cubicBezTo>
                  <a:close/>
                </a:path>
              </a:pathLst>
            </a:custGeom>
            <a:solidFill>
              <a:srgbClr val="FFFFFF"/>
            </a:solidFill>
            <a:ln w="171450" cap="rnd">
              <a:solidFill>
                <a:srgbClr val="95AD5C"/>
              </a:solidFill>
              <a:prstDash val="solid"/>
              <a:round/>
            </a:ln>
          </p:spPr>
        </p:sp>
        <p:sp>
          <p:nvSpPr>
            <p:cNvPr id="29" name="TextBox 29"/>
            <p:cNvSpPr txBox="1"/>
            <p:nvPr/>
          </p:nvSpPr>
          <p:spPr>
            <a:xfrm>
              <a:off x="0" y="-38100"/>
              <a:ext cx="1797025" cy="158975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30" name="Group 30"/>
          <p:cNvGrpSpPr/>
          <p:nvPr/>
        </p:nvGrpSpPr>
        <p:grpSpPr>
          <a:xfrm>
            <a:off x="9737247" y="3222255"/>
            <a:ext cx="6672539" cy="5519170"/>
            <a:chOff x="0" y="0"/>
            <a:chExt cx="1757376" cy="1453608"/>
          </a:xfrm>
        </p:grpSpPr>
        <p:sp>
          <p:nvSpPr>
            <p:cNvPr id="31" name="Freeform 31"/>
            <p:cNvSpPr/>
            <p:nvPr/>
          </p:nvSpPr>
          <p:spPr>
            <a:xfrm>
              <a:off x="0" y="0"/>
              <a:ext cx="1757376" cy="1453608"/>
            </a:xfrm>
            <a:custGeom>
              <a:avLst/>
              <a:gdLst/>
              <a:ahLst/>
              <a:cxnLst/>
              <a:rect l="l" t="t" r="r" b="b"/>
              <a:pathLst>
                <a:path w="1757376" h="1453608">
                  <a:moveTo>
                    <a:pt x="47571" y="0"/>
                  </a:moveTo>
                  <a:lnTo>
                    <a:pt x="1709806" y="0"/>
                  </a:lnTo>
                  <a:cubicBezTo>
                    <a:pt x="1736078" y="0"/>
                    <a:pt x="1757376" y="21298"/>
                    <a:pt x="1757376" y="47571"/>
                  </a:cubicBezTo>
                  <a:lnTo>
                    <a:pt x="1757376" y="1406038"/>
                  </a:lnTo>
                  <a:cubicBezTo>
                    <a:pt x="1757376" y="1432310"/>
                    <a:pt x="1736078" y="1453608"/>
                    <a:pt x="1709806" y="1453608"/>
                  </a:cubicBezTo>
                  <a:lnTo>
                    <a:pt x="47571" y="1453608"/>
                  </a:lnTo>
                  <a:cubicBezTo>
                    <a:pt x="21298" y="1453608"/>
                    <a:pt x="0" y="1432310"/>
                    <a:pt x="0" y="1406038"/>
                  </a:cubicBezTo>
                  <a:lnTo>
                    <a:pt x="0" y="47571"/>
                  </a:lnTo>
                  <a:cubicBezTo>
                    <a:pt x="0" y="21298"/>
                    <a:pt x="21298" y="0"/>
                    <a:pt x="47571" y="0"/>
                  </a:cubicBezTo>
                  <a:close/>
                </a:path>
              </a:pathLst>
            </a:custGeom>
            <a:solidFill>
              <a:srgbClr val="FFFFFF"/>
            </a:solidFill>
            <a:ln w="57150" cap="rnd">
              <a:solidFill>
                <a:srgbClr val="95AD5C"/>
              </a:solidFill>
              <a:prstDash val="lgDash"/>
              <a:round/>
            </a:ln>
          </p:spPr>
        </p:sp>
        <p:sp>
          <p:nvSpPr>
            <p:cNvPr id="32" name="TextBox 32"/>
            <p:cNvSpPr txBox="1"/>
            <p:nvPr/>
          </p:nvSpPr>
          <p:spPr>
            <a:xfrm>
              <a:off x="0" y="-38100"/>
              <a:ext cx="1757376" cy="14917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33" name="TextBox 33"/>
          <p:cNvSpPr txBox="1"/>
          <p:nvPr/>
        </p:nvSpPr>
        <p:spPr>
          <a:xfrm>
            <a:off x="10098552" y="3789047"/>
            <a:ext cx="5956106" cy="2215991"/>
          </a:xfrm>
          <a:prstGeom prst="rect">
            <a:avLst/>
          </a:prstGeom>
        </p:spPr>
        <p:txBody>
          <a:bodyPr lIns="0" tIns="0" rIns="0" bIns="0" rtlCol="0" anchor="t">
            <a:spAutoFit/>
          </a:bodyPr>
          <a:lstStyle/>
          <a:p>
            <a:pPr algn="just"/>
            <a:r>
              <a:rPr lang="vi-VN" sz="3600">
                <a:latin typeface="Times New Roman" panose="02020603050405020304" pitchFamily="18" charset="0"/>
                <a:cs typeface="Times New Roman" panose="02020603050405020304" pitchFamily="18" charset="0"/>
              </a:rPr>
              <a:t>Nhu cầu giải quyết những vấn đề bức thiết của đời sống và đòi hỏi sự quan tâm, hưởng ứng của đông đảo công chúng. </a:t>
            </a:r>
            <a:endParaRPr lang="en-US" sz="3200" b="1">
              <a:solidFill>
                <a:srgbClr val="000000"/>
              </a:solidFill>
              <a:latin typeface="Times New Roman" panose="02020603050405020304" pitchFamily="18" charset="0"/>
              <a:ea typeface="Montserrat Bold"/>
              <a:cs typeface="Times New Roman" panose="02020603050405020304" pitchFamily="18" charset="0"/>
              <a:sym typeface="Montserrat Bold"/>
            </a:endParaRPr>
          </a:p>
        </p:txBody>
      </p:sp>
      <p:sp>
        <p:nvSpPr>
          <p:cNvPr id="34" name="TextBox 34"/>
          <p:cNvSpPr txBox="1"/>
          <p:nvPr/>
        </p:nvSpPr>
        <p:spPr>
          <a:xfrm>
            <a:off x="2115497" y="3270291"/>
            <a:ext cx="6600915" cy="5539978"/>
          </a:xfrm>
          <a:prstGeom prst="rect">
            <a:avLst/>
          </a:prstGeom>
        </p:spPr>
        <p:txBody>
          <a:bodyPr wrap="square" lIns="0" tIns="0" rIns="0" bIns="0" rtlCol="0" anchor="t">
            <a:spAutoFit/>
          </a:bodyPr>
          <a:lstStyle/>
          <a:p>
            <a:pPr algn="just"/>
            <a:r>
              <a:rPr lang="vi-VN" sz="3600">
                <a:latin typeface="Times New Roman" panose="02020603050405020304" pitchFamily="18" charset="0"/>
                <a:cs typeface="Times New Roman" panose="02020603050405020304" pitchFamily="18" charset="0"/>
              </a:rPr>
              <a:t>- Xác định vị thế của bản thân khi viết bài phát biểu. </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Với tư cách là người hưởng ứng (đồng tình, ủng hộ) một phong trào hoặc một hoạt động xã hội do một tổ chức hay cá nhân khác phát động (khởi xướng).</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Với tư cách là người phát động, khởi xướng phong trào hoặc hoạt động đó.</a:t>
            </a:r>
            <a:endParaRPr lang="en-GB" sz="3600">
              <a:latin typeface="Times New Roman" panose="02020603050405020304" pitchFamily="18" charset="0"/>
              <a:cs typeface="Times New Roman" panose="02020603050405020304" pitchFamily="18" charset="0"/>
            </a:endParaRPr>
          </a:p>
        </p:txBody>
      </p:sp>
      <p:sp>
        <p:nvSpPr>
          <p:cNvPr id="35" name="Rectangle 34"/>
          <p:cNvSpPr/>
          <p:nvPr/>
        </p:nvSpPr>
        <p:spPr>
          <a:xfrm>
            <a:off x="5183477" y="898378"/>
            <a:ext cx="7140096" cy="1508105"/>
          </a:xfrm>
          <a:prstGeom prst="rect">
            <a:avLst/>
          </a:prstGeom>
        </p:spPr>
        <p:txBody>
          <a:bodyPr wrap="none">
            <a:spAutoFit/>
          </a:bodyPr>
          <a:lstStyle/>
          <a:p>
            <a:pPr algn="just">
              <a:lnSpc>
                <a:spcPct val="115000"/>
              </a:lnSpc>
              <a:spcAft>
                <a:spcPts val="0"/>
              </a:spcAft>
            </a:pPr>
            <a:r>
              <a:rPr lang="vi-VN" sz="8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Times New Roman" panose="02020603050405020304" pitchFamily="18" charset="0"/>
                <a:cs typeface="Times New Roman" panose="02020603050405020304" pitchFamily="18" charset="0"/>
              </a:rPr>
              <a:t>1. Chuẩn bị viết</a:t>
            </a:r>
            <a:endParaRPr lang="en-GB" sz="80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55023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1000"/>
                                        <p:tgtEl>
                                          <p:spTgt spid="34"/>
                                        </p:tgtEl>
                                      </p:cBhvr>
                                    </p:animEffect>
                                    <p:anim calcmode="lin" valueType="num">
                                      <p:cBhvr>
                                        <p:cTn id="15" dur="1000" fill="hold"/>
                                        <p:tgtEl>
                                          <p:spTgt spid="34"/>
                                        </p:tgtEl>
                                        <p:attrNameLst>
                                          <p:attrName>ppt_x</p:attrName>
                                        </p:attrNameLst>
                                      </p:cBhvr>
                                      <p:tavLst>
                                        <p:tav tm="0">
                                          <p:val>
                                            <p:strVal val="#ppt_x"/>
                                          </p:val>
                                        </p:tav>
                                        <p:tav tm="100000">
                                          <p:val>
                                            <p:strVal val="#ppt_x"/>
                                          </p:val>
                                        </p:tav>
                                      </p:tavLst>
                                    </p:anim>
                                    <p:anim calcmode="lin" valueType="num">
                                      <p:cBhvr>
                                        <p:cTn id="1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arn(inVertical)">
                                      <p:cBhvr>
                                        <p:cTn id="2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79" y="3097530"/>
            <a:ext cx="11680609" cy="2554545"/>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16600" b="1">
                <a:ln/>
                <a:solidFill>
                  <a:schemeClr val="accent3"/>
                </a:solidFill>
                <a:latin typeface="Times New Roman" panose="02020603050405020304" pitchFamily="18" charset="0"/>
                <a:cs typeface="Times New Roman" panose="02020603050405020304" pitchFamily="18" charset="0"/>
              </a:rPr>
              <a:t>a. Tìm ý</a:t>
            </a:r>
            <a:endParaRPr lang="en-GB" sz="16600" b="1">
              <a:ln/>
              <a:solidFill>
                <a:schemeClr val="accent3"/>
              </a:solidFill>
              <a:latin typeface="Times New Roman" panose="02020603050405020304" pitchFamily="18" charset="0"/>
              <a:cs typeface="Times New Roman" panose="02020603050405020304" pitchFamily="18" charset="0"/>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2532105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79" y="3097530"/>
            <a:ext cx="11680609" cy="4247317"/>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13800" b="1">
                <a:ln/>
                <a:solidFill>
                  <a:schemeClr val="accent3"/>
                </a:solidFill>
                <a:latin typeface="Times New Roman" panose="02020603050405020304" pitchFamily="18" charset="0"/>
                <a:cs typeface="Times New Roman" panose="02020603050405020304" pitchFamily="18" charset="0"/>
              </a:rPr>
              <a:t>2. Tìm ý, </a:t>
            </a:r>
            <a:endParaRPr lang="vi-VN" sz="13800" b="1" smtClean="0">
              <a:ln/>
              <a:solidFill>
                <a:schemeClr val="accent3"/>
              </a:solidFill>
              <a:latin typeface="Times New Roman" panose="02020603050405020304" pitchFamily="18" charset="0"/>
              <a:cs typeface="Times New Roman" panose="02020603050405020304" pitchFamily="18" charset="0"/>
            </a:endParaRPr>
          </a:p>
          <a:p>
            <a:pPr algn="ctr"/>
            <a:r>
              <a:rPr lang="vi-VN" sz="13800" b="1" smtClean="0">
                <a:ln/>
                <a:solidFill>
                  <a:schemeClr val="accent3"/>
                </a:solidFill>
                <a:latin typeface="Times New Roman" panose="02020603050405020304" pitchFamily="18" charset="0"/>
                <a:cs typeface="Times New Roman" panose="02020603050405020304" pitchFamily="18" charset="0"/>
              </a:rPr>
              <a:t>lập </a:t>
            </a:r>
            <a:r>
              <a:rPr lang="vi-VN" sz="13800" b="1">
                <a:ln/>
                <a:solidFill>
                  <a:schemeClr val="accent3"/>
                </a:solidFill>
                <a:latin typeface="Times New Roman" panose="02020603050405020304" pitchFamily="18" charset="0"/>
                <a:cs typeface="Times New Roman" panose="02020603050405020304" pitchFamily="18" charset="0"/>
              </a:rPr>
              <a:t>dàn ý</a:t>
            </a:r>
            <a:endParaRPr lang="en-GB" sz="13800" b="1">
              <a:ln/>
              <a:solidFill>
                <a:schemeClr val="accent3"/>
              </a:solidFill>
              <a:latin typeface="Times New Roman" panose="02020603050405020304" pitchFamily="18" charset="0"/>
              <a:cs typeface="Times New Roman" panose="02020603050405020304" pitchFamily="18" charset="0"/>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2028687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sp>
        <p:nvSpPr>
          <p:cNvPr id="4" name="Freeform 4"/>
          <p:cNvSpPr/>
          <p:nvPr/>
        </p:nvSpPr>
        <p:spPr>
          <a:xfrm>
            <a:off x="109728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36576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6" name="Freeform 6"/>
          <p:cNvSpPr/>
          <p:nvPr/>
        </p:nvSpPr>
        <p:spPr>
          <a:xfrm>
            <a:off x="152400" y="2426595"/>
            <a:ext cx="8260538" cy="7136506"/>
          </a:xfrm>
          <a:custGeom>
            <a:avLst/>
            <a:gdLst/>
            <a:ahLst/>
            <a:cxnLst/>
            <a:rect l="l" t="t" r="r" b="b"/>
            <a:pathLst>
              <a:path w="7560410" h="6038877">
                <a:moveTo>
                  <a:pt x="0" y="0"/>
                </a:moveTo>
                <a:lnTo>
                  <a:pt x="7560410" y="0"/>
                </a:lnTo>
                <a:lnTo>
                  <a:pt x="7560410" y="6038877"/>
                </a:lnTo>
                <a:lnTo>
                  <a:pt x="0" y="6038877"/>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7" name="Freeform 7"/>
          <p:cNvSpPr/>
          <p:nvPr/>
        </p:nvSpPr>
        <p:spPr>
          <a:xfrm>
            <a:off x="-354331" y="65113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8" name="Freeform 8"/>
          <p:cNvSpPr/>
          <p:nvPr/>
        </p:nvSpPr>
        <p:spPr>
          <a:xfrm>
            <a:off x="8412937" y="2874522"/>
            <a:ext cx="8846363" cy="6204251"/>
          </a:xfrm>
          <a:custGeom>
            <a:avLst/>
            <a:gdLst/>
            <a:ahLst/>
            <a:cxnLst/>
            <a:rect l="l" t="t" r="r" b="b"/>
            <a:pathLst>
              <a:path w="7560410" h="6038877">
                <a:moveTo>
                  <a:pt x="0" y="0"/>
                </a:moveTo>
                <a:lnTo>
                  <a:pt x="7560410" y="0"/>
                </a:lnTo>
                <a:lnTo>
                  <a:pt x="7560410" y="6038877"/>
                </a:lnTo>
                <a:lnTo>
                  <a:pt x="0" y="6038877"/>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9" name="Freeform 9"/>
          <p:cNvSpPr/>
          <p:nvPr/>
        </p:nvSpPr>
        <p:spPr>
          <a:xfrm>
            <a:off x="15999162" y="7874075"/>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10" name="TextBox 10"/>
          <p:cNvSpPr txBox="1"/>
          <p:nvPr/>
        </p:nvSpPr>
        <p:spPr>
          <a:xfrm>
            <a:off x="4068965" y="1492756"/>
            <a:ext cx="10150067" cy="1166986"/>
          </a:xfrm>
          <a:prstGeom prst="rect">
            <a:avLst/>
          </a:prstGeom>
        </p:spPr>
        <p:txBody>
          <a:bodyPr wrap="square" lIns="0" tIns="0" rIns="0" bIns="0" rtlCol="0" anchor="t">
            <a:spAutoFit/>
          </a:bodyPr>
          <a:lstStyle/>
          <a:p>
            <a:pPr algn="ctr">
              <a:lnSpc>
                <a:spcPts val="9120"/>
              </a:lnSpc>
            </a:pPr>
            <a:r>
              <a:rPr lang="vi-VN" sz="8000" b="1">
                <a:latin typeface="Times New Roman" panose="02020603050405020304" pitchFamily="18" charset="0"/>
                <a:cs typeface="Times New Roman" panose="02020603050405020304" pitchFamily="18" charset="0"/>
              </a:rPr>
              <a:t>Trả lời các câu hỏi sau</a:t>
            </a:r>
            <a:endParaRPr lang="en-US" sz="8000">
              <a:solidFill>
                <a:srgbClr val="EEB618"/>
              </a:solidFill>
              <a:latin typeface="Times New Roman" panose="02020603050405020304" pitchFamily="18" charset="0"/>
              <a:ea typeface="Adigiana Toybox"/>
              <a:cs typeface="Times New Roman" panose="02020603050405020304" pitchFamily="18" charset="0"/>
              <a:sym typeface="Adigiana Toybox"/>
            </a:endParaRPr>
          </a:p>
        </p:txBody>
      </p:sp>
      <p:sp>
        <p:nvSpPr>
          <p:cNvPr id="11" name="TextBox 11"/>
          <p:cNvSpPr txBox="1"/>
          <p:nvPr/>
        </p:nvSpPr>
        <p:spPr>
          <a:xfrm>
            <a:off x="9515625" y="3535992"/>
            <a:ext cx="6483537" cy="4739759"/>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Vì sao mọi người cần quan tâm đến phong trào hoặc hoạt động mà bạn để cập? Nó có tầm quan trọng và tính cấp thiết như thế nào? Làm thế nào để thuyết phục mọi người tin điều đó?</a:t>
            </a:r>
            <a:endParaRPr lang="en-US" sz="4000" b="1">
              <a:solidFill>
                <a:srgbClr val="000000"/>
              </a:solidFill>
              <a:latin typeface="Times New Roman" panose="02020603050405020304" pitchFamily="18" charset="0"/>
              <a:ea typeface="Montserrat Bold"/>
              <a:cs typeface="Times New Roman" panose="02020603050405020304" pitchFamily="18" charset="0"/>
              <a:sym typeface="Montserrat Bold"/>
            </a:endParaRPr>
          </a:p>
        </p:txBody>
      </p:sp>
      <p:sp>
        <p:nvSpPr>
          <p:cNvPr id="12" name="TextBox 12"/>
          <p:cNvSpPr txBox="1"/>
          <p:nvPr/>
        </p:nvSpPr>
        <p:spPr>
          <a:xfrm>
            <a:off x="1158183" y="3268214"/>
            <a:ext cx="6248971" cy="5416868"/>
          </a:xfrm>
          <a:prstGeom prst="rect">
            <a:avLst/>
          </a:prstGeom>
        </p:spPr>
        <p:txBody>
          <a:bodyPr wrap="square" lIns="0" tIns="0" rIns="0" bIns="0" rtlCol="0" anchor="t">
            <a:spAutoFit/>
          </a:bodyPr>
          <a:lstStyle/>
          <a:p>
            <a:pPr algn="just"/>
            <a:r>
              <a:rPr lang="vi-VN" sz="4400">
                <a:latin typeface="Times New Roman" panose="02020603050405020304" pitchFamily="18" charset="0"/>
                <a:cs typeface="Times New Roman" panose="02020603050405020304" pitchFamily="18" charset="0"/>
              </a:rPr>
              <a:t>Phong trào hoặc hoạt động xã hội được đề cập trong bài viết nhằm giải quyết vấn đề bức thiết gì của đời sống? Bạn viết bài này với tu cách gì (hưởng ứng hay phát động) và hướng đến đối tượng nào?</a:t>
            </a:r>
            <a:endParaRPr lang="en-GB" sz="4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sp>
        <p:nvSpPr>
          <p:cNvPr id="4" name="Freeform 4"/>
          <p:cNvSpPr/>
          <p:nvPr/>
        </p:nvSpPr>
        <p:spPr>
          <a:xfrm>
            <a:off x="852528"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5" name="Freeform 5"/>
          <p:cNvSpPr/>
          <p:nvPr/>
        </p:nvSpPr>
        <p:spPr>
          <a:xfrm>
            <a:off x="293800" y="2708534"/>
            <a:ext cx="1172847" cy="1188696"/>
          </a:xfrm>
          <a:custGeom>
            <a:avLst/>
            <a:gdLst/>
            <a:ahLst/>
            <a:cxnLst/>
            <a:rect l="l" t="t" r="r" b="b"/>
            <a:pathLst>
              <a:path w="1172847" h="1188696">
                <a:moveTo>
                  <a:pt x="0" y="0"/>
                </a:moveTo>
                <a:lnTo>
                  <a:pt x="1172847" y="0"/>
                </a:lnTo>
                <a:lnTo>
                  <a:pt x="1172847" y="1188696"/>
                </a:lnTo>
                <a:lnTo>
                  <a:pt x="0" y="1188696"/>
                </a:lnTo>
                <a:lnTo>
                  <a:pt x="0" y="0"/>
                </a:lnTo>
                <a:close/>
              </a:path>
            </a:pathLst>
          </a:custGeom>
          <a:blipFill>
            <a:blip r:embed="rId4"/>
            <a:stretch>
              <a:fillRect/>
            </a:stretch>
          </a:blipFill>
        </p:spPr>
      </p:sp>
      <p:sp>
        <p:nvSpPr>
          <p:cNvPr id="6" name="Freeform 6"/>
          <p:cNvSpPr/>
          <p:nvPr/>
        </p:nvSpPr>
        <p:spPr>
          <a:xfrm>
            <a:off x="0" y="9668981"/>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8" name="Freeform 8"/>
          <p:cNvSpPr/>
          <p:nvPr/>
        </p:nvSpPr>
        <p:spPr>
          <a:xfrm flipH="1">
            <a:off x="15553382" y="5633079"/>
            <a:ext cx="2484259" cy="4750774"/>
          </a:xfrm>
          <a:custGeom>
            <a:avLst/>
            <a:gdLst/>
            <a:ahLst/>
            <a:cxnLst/>
            <a:rect l="l" t="t" r="r" b="b"/>
            <a:pathLst>
              <a:path w="2484259" h="4750774">
                <a:moveTo>
                  <a:pt x="2484259" y="0"/>
                </a:moveTo>
                <a:lnTo>
                  <a:pt x="0" y="0"/>
                </a:lnTo>
                <a:lnTo>
                  <a:pt x="0" y="4750773"/>
                </a:lnTo>
                <a:lnTo>
                  <a:pt x="2484259" y="4750773"/>
                </a:lnTo>
                <a:lnTo>
                  <a:pt x="2484259"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9" name="Freeform 9"/>
          <p:cNvSpPr/>
          <p:nvPr/>
        </p:nvSpPr>
        <p:spPr>
          <a:xfrm>
            <a:off x="9115884" y="2280277"/>
            <a:ext cx="7560410" cy="6038877"/>
          </a:xfrm>
          <a:custGeom>
            <a:avLst/>
            <a:gdLst/>
            <a:ahLst/>
            <a:cxnLst/>
            <a:rect l="l" t="t" r="r" b="b"/>
            <a:pathLst>
              <a:path w="7560410" h="6038877">
                <a:moveTo>
                  <a:pt x="0" y="0"/>
                </a:moveTo>
                <a:lnTo>
                  <a:pt x="7560410" y="0"/>
                </a:lnTo>
                <a:lnTo>
                  <a:pt x="7560410" y="6038877"/>
                </a:lnTo>
                <a:lnTo>
                  <a:pt x="0" y="603887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0" name="TextBox 10"/>
          <p:cNvSpPr txBox="1"/>
          <p:nvPr/>
        </p:nvSpPr>
        <p:spPr>
          <a:xfrm>
            <a:off x="10431900" y="3467100"/>
            <a:ext cx="4844080" cy="3323987"/>
          </a:xfrm>
          <a:prstGeom prst="rect">
            <a:avLst/>
          </a:prstGeom>
        </p:spPr>
        <p:txBody>
          <a:bodyPr wrap="square" lIns="0" tIns="0" rIns="0" bIns="0" rtlCol="0" anchor="t">
            <a:spAutoFit/>
          </a:bodyPr>
          <a:lstStyle/>
          <a:p>
            <a:pPr algn="ctr"/>
            <a:r>
              <a:rPr lang="vi-VN" sz="5400">
                <a:latin typeface="Times New Roman" panose="02020603050405020304" pitchFamily="18" charset="0"/>
                <a:cs typeface="Times New Roman" panose="02020603050405020304" pitchFamily="18" charset="0"/>
              </a:rPr>
              <a:t>Những lí lẽ và bằng chứng nào cần được huy động</a:t>
            </a:r>
            <a:r>
              <a:rPr lang="vi-VN" sz="5400" smtClean="0">
                <a:latin typeface="Times New Roman" panose="02020603050405020304" pitchFamily="18" charset="0"/>
                <a:cs typeface="Times New Roman" panose="02020603050405020304" pitchFamily="18" charset="0"/>
              </a:rPr>
              <a:t>?</a:t>
            </a:r>
            <a:endParaRPr lang="en-US" sz="5400" b="1">
              <a:solidFill>
                <a:srgbClr val="000000"/>
              </a:solidFill>
              <a:latin typeface="Times New Roman" panose="02020603050405020304" pitchFamily="18" charset="0"/>
              <a:ea typeface="Montserrat Bold"/>
              <a:cs typeface="Times New Roman" panose="02020603050405020304" pitchFamily="18" charset="0"/>
              <a:sym typeface="Montserrat Bold"/>
            </a:endParaRPr>
          </a:p>
        </p:txBody>
      </p:sp>
      <p:sp>
        <p:nvSpPr>
          <p:cNvPr id="12" name="Freeform 9"/>
          <p:cNvSpPr/>
          <p:nvPr/>
        </p:nvSpPr>
        <p:spPr>
          <a:xfrm>
            <a:off x="1204001" y="2436207"/>
            <a:ext cx="7560410" cy="6038877"/>
          </a:xfrm>
          <a:custGeom>
            <a:avLst/>
            <a:gdLst/>
            <a:ahLst/>
            <a:cxnLst/>
            <a:rect l="l" t="t" r="r" b="b"/>
            <a:pathLst>
              <a:path w="7560410" h="6038877">
                <a:moveTo>
                  <a:pt x="0" y="0"/>
                </a:moveTo>
                <a:lnTo>
                  <a:pt x="7560410" y="0"/>
                </a:lnTo>
                <a:lnTo>
                  <a:pt x="7560410" y="6038877"/>
                </a:lnTo>
                <a:lnTo>
                  <a:pt x="0" y="6038877"/>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13" name="TextBox 10"/>
          <p:cNvSpPr txBox="1"/>
          <p:nvPr/>
        </p:nvSpPr>
        <p:spPr>
          <a:xfrm>
            <a:off x="2006153" y="3321667"/>
            <a:ext cx="5956106" cy="4154984"/>
          </a:xfrm>
          <a:prstGeom prst="rect">
            <a:avLst/>
          </a:prstGeom>
        </p:spPr>
        <p:txBody>
          <a:bodyPr lIns="0" tIns="0" rIns="0" bIns="0" rtlCol="0" anchor="t">
            <a:spAutoFit/>
          </a:bodyPr>
          <a:lstStyle/>
          <a:p>
            <a:pPr algn="ctr"/>
            <a:r>
              <a:rPr lang="vi-VN" sz="5400">
                <a:latin typeface="Times New Roman" panose="02020603050405020304" pitchFamily="18" charset="0"/>
                <a:cs typeface="Times New Roman" panose="02020603050405020304" pitchFamily="18" charset="0"/>
              </a:rPr>
              <a:t>Đối tượng mà bài viết hướng đến cần phải làm gì để hưởng ứng hoặc đáp lại lời kêu gọi của bạn?</a:t>
            </a:r>
            <a:endParaRPr lang="en-US" sz="5400" b="1">
              <a:solidFill>
                <a:srgbClr val="000000"/>
              </a:solidFill>
              <a:latin typeface="Times New Roman" panose="02020603050405020304" pitchFamily="18" charset="0"/>
              <a:ea typeface="Montserrat Bold"/>
              <a:cs typeface="Times New Roman" panose="02020603050405020304" pitchFamily="18" charset="0"/>
              <a:sym typeface="Montserrat 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80" y="3666171"/>
            <a:ext cx="11680609" cy="2954655"/>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9600" b="1">
                <a:ln/>
                <a:solidFill>
                  <a:schemeClr val="accent3"/>
                </a:solidFill>
                <a:latin typeface="+mj-lt"/>
              </a:rPr>
              <a:t>HOẠT ĐỘNG </a:t>
            </a:r>
            <a:r>
              <a:rPr lang="vi-VN" sz="9600" b="1" smtClean="0">
                <a:ln/>
                <a:solidFill>
                  <a:schemeClr val="accent3"/>
                </a:solidFill>
                <a:latin typeface="+mj-lt"/>
              </a:rPr>
              <a:t>1</a:t>
            </a:r>
          </a:p>
          <a:p>
            <a:pPr algn="ctr"/>
            <a:r>
              <a:rPr lang="vi-VN" sz="9600" b="1" smtClean="0">
                <a:ln/>
                <a:solidFill>
                  <a:schemeClr val="accent3"/>
                </a:solidFill>
                <a:latin typeface="+mj-lt"/>
              </a:rPr>
              <a:t> </a:t>
            </a:r>
            <a:r>
              <a:rPr lang="vi-VN" sz="9600" b="1">
                <a:ln/>
                <a:solidFill>
                  <a:schemeClr val="accent3"/>
                </a:solidFill>
                <a:latin typeface="+mj-lt"/>
              </a:rPr>
              <a:t>KHỞI ĐỘNG</a:t>
            </a:r>
            <a:endParaRPr lang="en-GB" sz="9600" b="1">
              <a:ln/>
              <a:solidFill>
                <a:schemeClr val="accent3"/>
              </a:solidFill>
              <a:latin typeface="+mj-lt"/>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272659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sp>
        <p:nvSpPr>
          <p:cNvPr id="4" name="Freeform 4"/>
          <p:cNvSpPr/>
          <p:nvPr/>
        </p:nvSpPr>
        <p:spPr>
          <a:xfrm>
            <a:off x="537796" y="1407043"/>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5" name="Freeform 5"/>
          <p:cNvSpPr/>
          <p:nvPr/>
        </p:nvSpPr>
        <p:spPr>
          <a:xfrm>
            <a:off x="293800" y="2708534"/>
            <a:ext cx="1172847" cy="1188696"/>
          </a:xfrm>
          <a:custGeom>
            <a:avLst/>
            <a:gdLst/>
            <a:ahLst/>
            <a:cxnLst/>
            <a:rect l="l" t="t" r="r" b="b"/>
            <a:pathLst>
              <a:path w="1172847" h="1188696">
                <a:moveTo>
                  <a:pt x="0" y="0"/>
                </a:moveTo>
                <a:lnTo>
                  <a:pt x="1172847" y="0"/>
                </a:lnTo>
                <a:lnTo>
                  <a:pt x="1172847" y="1188696"/>
                </a:lnTo>
                <a:lnTo>
                  <a:pt x="0" y="1188696"/>
                </a:lnTo>
                <a:lnTo>
                  <a:pt x="0" y="0"/>
                </a:lnTo>
                <a:close/>
              </a:path>
            </a:pathLst>
          </a:custGeom>
          <a:blipFill>
            <a:blip r:embed="rId4"/>
            <a:stretch>
              <a:fillRect/>
            </a:stretch>
          </a:blipFill>
        </p:spPr>
      </p:sp>
      <p:sp>
        <p:nvSpPr>
          <p:cNvPr id="6" name="Freeform 6"/>
          <p:cNvSpPr/>
          <p:nvPr/>
        </p:nvSpPr>
        <p:spPr>
          <a:xfrm>
            <a:off x="0" y="9668981"/>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8" name="Freeform 8"/>
          <p:cNvSpPr/>
          <p:nvPr/>
        </p:nvSpPr>
        <p:spPr>
          <a:xfrm flipH="1">
            <a:off x="15833591" y="5991480"/>
            <a:ext cx="2246199" cy="4295520"/>
          </a:xfrm>
          <a:custGeom>
            <a:avLst/>
            <a:gdLst/>
            <a:ahLst/>
            <a:cxnLst/>
            <a:rect l="l" t="t" r="r" b="b"/>
            <a:pathLst>
              <a:path w="2246199" h="4295520">
                <a:moveTo>
                  <a:pt x="2246199" y="0"/>
                </a:moveTo>
                <a:lnTo>
                  <a:pt x="0" y="0"/>
                </a:lnTo>
                <a:lnTo>
                  <a:pt x="0" y="4295520"/>
                </a:lnTo>
                <a:lnTo>
                  <a:pt x="2246199" y="4295520"/>
                </a:lnTo>
                <a:lnTo>
                  <a:pt x="2246199"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9" name="Group 9"/>
          <p:cNvGrpSpPr/>
          <p:nvPr/>
        </p:nvGrpSpPr>
        <p:grpSpPr>
          <a:xfrm>
            <a:off x="2174910" y="3050677"/>
            <a:ext cx="14104460" cy="2928785"/>
            <a:chOff x="0" y="0"/>
            <a:chExt cx="3714755" cy="771367"/>
          </a:xfrm>
        </p:grpSpPr>
        <p:sp>
          <p:nvSpPr>
            <p:cNvPr id="10" name="Freeform 10"/>
            <p:cNvSpPr/>
            <p:nvPr/>
          </p:nvSpPr>
          <p:spPr>
            <a:xfrm>
              <a:off x="0" y="0"/>
              <a:ext cx="3714755" cy="771367"/>
            </a:xfrm>
            <a:custGeom>
              <a:avLst/>
              <a:gdLst/>
              <a:ahLst/>
              <a:cxnLst/>
              <a:rect l="l" t="t" r="r" b="b"/>
              <a:pathLst>
                <a:path w="3714755" h="771367">
                  <a:moveTo>
                    <a:pt x="27994" y="0"/>
                  </a:moveTo>
                  <a:lnTo>
                    <a:pt x="3686761" y="0"/>
                  </a:lnTo>
                  <a:cubicBezTo>
                    <a:pt x="3694186" y="0"/>
                    <a:pt x="3701306" y="2949"/>
                    <a:pt x="3706556" y="8199"/>
                  </a:cubicBezTo>
                  <a:cubicBezTo>
                    <a:pt x="3711806" y="13449"/>
                    <a:pt x="3714755" y="20569"/>
                    <a:pt x="3714755" y="27994"/>
                  </a:cubicBezTo>
                  <a:lnTo>
                    <a:pt x="3714755" y="743374"/>
                  </a:lnTo>
                  <a:cubicBezTo>
                    <a:pt x="3714755" y="750798"/>
                    <a:pt x="3711806" y="757918"/>
                    <a:pt x="3706556" y="763168"/>
                  </a:cubicBezTo>
                  <a:cubicBezTo>
                    <a:pt x="3701306" y="768418"/>
                    <a:pt x="3694186" y="771367"/>
                    <a:pt x="3686761" y="771367"/>
                  </a:cubicBezTo>
                  <a:lnTo>
                    <a:pt x="27994" y="771367"/>
                  </a:lnTo>
                  <a:cubicBezTo>
                    <a:pt x="20569" y="771367"/>
                    <a:pt x="13449" y="768418"/>
                    <a:pt x="8199" y="763168"/>
                  </a:cubicBezTo>
                  <a:cubicBezTo>
                    <a:pt x="2949" y="757918"/>
                    <a:pt x="0" y="750798"/>
                    <a:pt x="0" y="743374"/>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11" name="TextBox 11"/>
            <p:cNvSpPr txBox="1"/>
            <p:nvPr/>
          </p:nvSpPr>
          <p:spPr>
            <a:xfrm>
              <a:off x="0" y="-38100"/>
              <a:ext cx="3714755" cy="809467"/>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p:cNvGrpSpPr/>
          <p:nvPr/>
        </p:nvGrpSpPr>
        <p:grpSpPr>
          <a:xfrm>
            <a:off x="2008630" y="2941896"/>
            <a:ext cx="14077334" cy="2928785"/>
            <a:chOff x="0" y="0"/>
            <a:chExt cx="3707610" cy="771367"/>
          </a:xfrm>
        </p:grpSpPr>
        <p:sp>
          <p:nvSpPr>
            <p:cNvPr id="13" name="Freeform 13"/>
            <p:cNvSpPr/>
            <p:nvPr/>
          </p:nvSpPr>
          <p:spPr>
            <a:xfrm>
              <a:off x="0" y="0"/>
              <a:ext cx="3707611" cy="771367"/>
            </a:xfrm>
            <a:custGeom>
              <a:avLst/>
              <a:gdLst/>
              <a:ahLst/>
              <a:cxnLst/>
              <a:rect l="l" t="t" r="r" b="b"/>
              <a:pathLst>
                <a:path w="3707611" h="771367">
                  <a:moveTo>
                    <a:pt x="28048" y="0"/>
                  </a:moveTo>
                  <a:lnTo>
                    <a:pt x="3679563" y="0"/>
                  </a:lnTo>
                  <a:cubicBezTo>
                    <a:pt x="3695053" y="0"/>
                    <a:pt x="3707611" y="12557"/>
                    <a:pt x="3707611" y="28048"/>
                  </a:cubicBezTo>
                  <a:lnTo>
                    <a:pt x="3707611" y="743320"/>
                  </a:lnTo>
                  <a:cubicBezTo>
                    <a:pt x="3707611" y="758810"/>
                    <a:pt x="3695053" y="771367"/>
                    <a:pt x="3679563" y="771367"/>
                  </a:cubicBezTo>
                  <a:lnTo>
                    <a:pt x="28048" y="771367"/>
                  </a:lnTo>
                  <a:cubicBezTo>
                    <a:pt x="12557" y="771367"/>
                    <a:pt x="0" y="758810"/>
                    <a:pt x="0" y="743320"/>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14" name="TextBox 14"/>
            <p:cNvSpPr txBox="1"/>
            <p:nvPr/>
          </p:nvSpPr>
          <p:spPr>
            <a:xfrm>
              <a:off x="0" y="-38100"/>
              <a:ext cx="3707610" cy="809467"/>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a:off x="2126647" y="2989690"/>
            <a:ext cx="13860348" cy="2833198"/>
            <a:chOff x="0" y="0"/>
            <a:chExt cx="3650462" cy="746192"/>
          </a:xfrm>
        </p:grpSpPr>
        <p:sp>
          <p:nvSpPr>
            <p:cNvPr id="16" name="Freeform 16"/>
            <p:cNvSpPr/>
            <p:nvPr/>
          </p:nvSpPr>
          <p:spPr>
            <a:xfrm>
              <a:off x="0" y="0"/>
              <a:ext cx="3650462" cy="746192"/>
            </a:xfrm>
            <a:custGeom>
              <a:avLst/>
              <a:gdLst/>
              <a:ahLst/>
              <a:cxnLst/>
              <a:rect l="l" t="t" r="r" b="b"/>
              <a:pathLst>
                <a:path w="3650462" h="746192">
                  <a:moveTo>
                    <a:pt x="22901" y="0"/>
                  </a:moveTo>
                  <a:lnTo>
                    <a:pt x="3627561" y="0"/>
                  </a:lnTo>
                  <a:cubicBezTo>
                    <a:pt x="3633635" y="0"/>
                    <a:pt x="3639460" y="2413"/>
                    <a:pt x="3643754" y="6708"/>
                  </a:cubicBezTo>
                  <a:cubicBezTo>
                    <a:pt x="3648049" y="11002"/>
                    <a:pt x="3650462" y="16827"/>
                    <a:pt x="3650462" y="22901"/>
                  </a:cubicBezTo>
                  <a:lnTo>
                    <a:pt x="3650462" y="723291"/>
                  </a:lnTo>
                  <a:cubicBezTo>
                    <a:pt x="3650462" y="729365"/>
                    <a:pt x="3648049" y="735190"/>
                    <a:pt x="3643754" y="739484"/>
                  </a:cubicBezTo>
                  <a:cubicBezTo>
                    <a:pt x="3639460" y="743779"/>
                    <a:pt x="3633635" y="746192"/>
                    <a:pt x="3627561" y="746192"/>
                  </a:cubicBezTo>
                  <a:lnTo>
                    <a:pt x="22901" y="746192"/>
                  </a:lnTo>
                  <a:cubicBezTo>
                    <a:pt x="16827" y="746192"/>
                    <a:pt x="11002" y="743779"/>
                    <a:pt x="6708" y="739484"/>
                  </a:cubicBezTo>
                  <a:cubicBezTo>
                    <a:pt x="2413" y="735190"/>
                    <a:pt x="0" y="729365"/>
                    <a:pt x="0" y="723291"/>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17" name="TextBox 17"/>
            <p:cNvSpPr txBox="1"/>
            <p:nvPr/>
          </p:nvSpPr>
          <p:spPr>
            <a:xfrm>
              <a:off x="0" y="-38100"/>
              <a:ext cx="3650462" cy="784292"/>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p:cNvGrpSpPr/>
          <p:nvPr/>
        </p:nvGrpSpPr>
        <p:grpSpPr>
          <a:xfrm>
            <a:off x="2279047" y="3076721"/>
            <a:ext cx="13554543" cy="2654175"/>
            <a:chOff x="0" y="0"/>
            <a:chExt cx="3569921" cy="699042"/>
          </a:xfrm>
        </p:grpSpPr>
        <p:sp>
          <p:nvSpPr>
            <p:cNvPr id="19" name="Freeform 19"/>
            <p:cNvSpPr/>
            <p:nvPr/>
          </p:nvSpPr>
          <p:spPr>
            <a:xfrm>
              <a:off x="0" y="0"/>
              <a:ext cx="3569921" cy="699042"/>
            </a:xfrm>
            <a:custGeom>
              <a:avLst/>
              <a:gdLst/>
              <a:ahLst/>
              <a:cxnLst/>
              <a:rect l="l" t="t" r="r" b="b"/>
              <a:pathLst>
                <a:path w="3569921" h="699042">
                  <a:moveTo>
                    <a:pt x="23418" y="0"/>
                  </a:moveTo>
                  <a:lnTo>
                    <a:pt x="3546503" y="0"/>
                  </a:lnTo>
                  <a:cubicBezTo>
                    <a:pt x="3559436" y="0"/>
                    <a:pt x="3569921" y="10485"/>
                    <a:pt x="3569921" y="23418"/>
                  </a:cubicBezTo>
                  <a:lnTo>
                    <a:pt x="3569921" y="675624"/>
                  </a:lnTo>
                  <a:cubicBezTo>
                    <a:pt x="3569921" y="688557"/>
                    <a:pt x="3559436" y="699042"/>
                    <a:pt x="3546503" y="699042"/>
                  </a:cubicBezTo>
                  <a:lnTo>
                    <a:pt x="23418" y="699042"/>
                  </a:lnTo>
                  <a:cubicBezTo>
                    <a:pt x="17207" y="699042"/>
                    <a:pt x="11251" y="696575"/>
                    <a:pt x="6859" y="692183"/>
                  </a:cubicBezTo>
                  <a:cubicBezTo>
                    <a:pt x="2467" y="687791"/>
                    <a:pt x="0" y="681835"/>
                    <a:pt x="0" y="675624"/>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20" name="TextBox 20"/>
            <p:cNvSpPr txBox="1"/>
            <p:nvPr/>
          </p:nvSpPr>
          <p:spPr>
            <a:xfrm>
              <a:off x="0" y="-38100"/>
              <a:ext cx="3569921" cy="737142"/>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p:cNvGrpSpPr/>
          <p:nvPr/>
        </p:nvGrpSpPr>
        <p:grpSpPr>
          <a:xfrm>
            <a:off x="2174910" y="6414219"/>
            <a:ext cx="14104460" cy="2928785"/>
            <a:chOff x="0" y="0"/>
            <a:chExt cx="3714755" cy="771367"/>
          </a:xfrm>
        </p:grpSpPr>
        <p:sp>
          <p:nvSpPr>
            <p:cNvPr id="22" name="Freeform 22"/>
            <p:cNvSpPr/>
            <p:nvPr/>
          </p:nvSpPr>
          <p:spPr>
            <a:xfrm>
              <a:off x="0" y="0"/>
              <a:ext cx="3714755" cy="771367"/>
            </a:xfrm>
            <a:custGeom>
              <a:avLst/>
              <a:gdLst/>
              <a:ahLst/>
              <a:cxnLst/>
              <a:rect l="l" t="t" r="r" b="b"/>
              <a:pathLst>
                <a:path w="3714755" h="771367">
                  <a:moveTo>
                    <a:pt x="27994" y="0"/>
                  </a:moveTo>
                  <a:lnTo>
                    <a:pt x="3686761" y="0"/>
                  </a:lnTo>
                  <a:cubicBezTo>
                    <a:pt x="3694186" y="0"/>
                    <a:pt x="3701306" y="2949"/>
                    <a:pt x="3706556" y="8199"/>
                  </a:cubicBezTo>
                  <a:cubicBezTo>
                    <a:pt x="3711806" y="13449"/>
                    <a:pt x="3714755" y="20569"/>
                    <a:pt x="3714755" y="27994"/>
                  </a:cubicBezTo>
                  <a:lnTo>
                    <a:pt x="3714755" y="743374"/>
                  </a:lnTo>
                  <a:cubicBezTo>
                    <a:pt x="3714755" y="750798"/>
                    <a:pt x="3711806" y="757918"/>
                    <a:pt x="3706556" y="763168"/>
                  </a:cubicBezTo>
                  <a:cubicBezTo>
                    <a:pt x="3701306" y="768418"/>
                    <a:pt x="3694186" y="771367"/>
                    <a:pt x="3686761" y="771367"/>
                  </a:cubicBezTo>
                  <a:lnTo>
                    <a:pt x="27994" y="771367"/>
                  </a:lnTo>
                  <a:cubicBezTo>
                    <a:pt x="20569" y="771367"/>
                    <a:pt x="13449" y="768418"/>
                    <a:pt x="8199" y="763168"/>
                  </a:cubicBezTo>
                  <a:cubicBezTo>
                    <a:pt x="2949" y="757918"/>
                    <a:pt x="0" y="750798"/>
                    <a:pt x="0" y="743374"/>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23" name="TextBox 23"/>
            <p:cNvSpPr txBox="1"/>
            <p:nvPr/>
          </p:nvSpPr>
          <p:spPr>
            <a:xfrm>
              <a:off x="0" y="-38100"/>
              <a:ext cx="3714755" cy="809467"/>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24"/>
          <p:cNvGrpSpPr/>
          <p:nvPr/>
        </p:nvGrpSpPr>
        <p:grpSpPr>
          <a:xfrm>
            <a:off x="2008630" y="6305439"/>
            <a:ext cx="14077334" cy="2928785"/>
            <a:chOff x="0" y="0"/>
            <a:chExt cx="3707610" cy="771367"/>
          </a:xfrm>
        </p:grpSpPr>
        <p:sp>
          <p:nvSpPr>
            <p:cNvPr id="25" name="Freeform 25"/>
            <p:cNvSpPr/>
            <p:nvPr/>
          </p:nvSpPr>
          <p:spPr>
            <a:xfrm>
              <a:off x="0" y="0"/>
              <a:ext cx="3707611" cy="771367"/>
            </a:xfrm>
            <a:custGeom>
              <a:avLst/>
              <a:gdLst/>
              <a:ahLst/>
              <a:cxnLst/>
              <a:rect l="l" t="t" r="r" b="b"/>
              <a:pathLst>
                <a:path w="3707611" h="771367">
                  <a:moveTo>
                    <a:pt x="28048" y="0"/>
                  </a:moveTo>
                  <a:lnTo>
                    <a:pt x="3679563" y="0"/>
                  </a:lnTo>
                  <a:cubicBezTo>
                    <a:pt x="3695053" y="0"/>
                    <a:pt x="3707611" y="12557"/>
                    <a:pt x="3707611" y="28048"/>
                  </a:cubicBezTo>
                  <a:lnTo>
                    <a:pt x="3707611" y="743320"/>
                  </a:lnTo>
                  <a:cubicBezTo>
                    <a:pt x="3707611" y="758810"/>
                    <a:pt x="3695053" y="771367"/>
                    <a:pt x="3679563" y="771367"/>
                  </a:cubicBezTo>
                  <a:lnTo>
                    <a:pt x="28048" y="771367"/>
                  </a:lnTo>
                  <a:cubicBezTo>
                    <a:pt x="12557" y="771367"/>
                    <a:pt x="0" y="758810"/>
                    <a:pt x="0" y="743320"/>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26" name="TextBox 26"/>
            <p:cNvSpPr txBox="1"/>
            <p:nvPr/>
          </p:nvSpPr>
          <p:spPr>
            <a:xfrm>
              <a:off x="0" y="-38100"/>
              <a:ext cx="3707610" cy="809467"/>
            </a:xfrm>
            <a:prstGeom prst="rect">
              <a:avLst/>
            </a:prstGeom>
          </p:spPr>
          <p:txBody>
            <a:bodyPr lIns="50800" tIns="50800" rIns="50800" bIns="50800" rtlCol="0" anchor="ctr"/>
            <a:lstStyle/>
            <a:p>
              <a:pPr algn="ctr">
                <a:lnSpc>
                  <a:spcPts val="2659"/>
                </a:lnSpc>
                <a:spcBef>
                  <a:spcPct val="0"/>
                </a:spcBef>
              </a:pPr>
              <a:endParaRPr/>
            </a:p>
          </p:txBody>
        </p:sp>
      </p:grpSp>
      <p:grpSp>
        <p:nvGrpSpPr>
          <p:cNvPr id="27" name="Group 27"/>
          <p:cNvGrpSpPr/>
          <p:nvPr/>
        </p:nvGrpSpPr>
        <p:grpSpPr>
          <a:xfrm>
            <a:off x="2126647" y="6353233"/>
            <a:ext cx="13860348" cy="2833198"/>
            <a:chOff x="0" y="0"/>
            <a:chExt cx="3650462" cy="746192"/>
          </a:xfrm>
        </p:grpSpPr>
        <p:sp>
          <p:nvSpPr>
            <p:cNvPr id="28" name="Freeform 28"/>
            <p:cNvSpPr/>
            <p:nvPr/>
          </p:nvSpPr>
          <p:spPr>
            <a:xfrm>
              <a:off x="0" y="0"/>
              <a:ext cx="3650462" cy="746192"/>
            </a:xfrm>
            <a:custGeom>
              <a:avLst/>
              <a:gdLst/>
              <a:ahLst/>
              <a:cxnLst/>
              <a:rect l="l" t="t" r="r" b="b"/>
              <a:pathLst>
                <a:path w="3650462" h="746192">
                  <a:moveTo>
                    <a:pt x="22901" y="0"/>
                  </a:moveTo>
                  <a:lnTo>
                    <a:pt x="3627561" y="0"/>
                  </a:lnTo>
                  <a:cubicBezTo>
                    <a:pt x="3633635" y="0"/>
                    <a:pt x="3639460" y="2413"/>
                    <a:pt x="3643754" y="6708"/>
                  </a:cubicBezTo>
                  <a:cubicBezTo>
                    <a:pt x="3648049" y="11002"/>
                    <a:pt x="3650462" y="16827"/>
                    <a:pt x="3650462" y="22901"/>
                  </a:cubicBezTo>
                  <a:lnTo>
                    <a:pt x="3650462" y="723291"/>
                  </a:lnTo>
                  <a:cubicBezTo>
                    <a:pt x="3650462" y="729365"/>
                    <a:pt x="3648049" y="735190"/>
                    <a:pt x="3643754" y="739484"/>
                  </a:cubicBezTo>
                  <a:cubicBezTo>
                    <a:pt x="3639460" y="743779"/>
                    <a:pt x="3633635" y="746192"/>
                    <a:pt x="3627561" y="746192"/>
                  </a:cubicBezTo>
                  <a:lnTo>
                    <a:pt x="22901" y="746192"/>
                  </a:lnTo>
                  <a:cubicBezTo>
                    <a:pt x="16827" y="746192"/>
                    <a:pt x="11002" y="743779"/>
                    <a:pt x="6708" y="739484"/>
                  </a:cubicBezTo>
                  <a:cubicBezTo>
                    <a:pt x="2413" y="735190"/>
                    <a:pt x="0" y="729365"/>
                    <a:pt x="0" y="723291"/>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29" name="TextBox 29"/>
            <p:cNvSpPr txBox="1"/>
            <p:nvPr/>
          </p:nvSpPr>
          <p:spPr>
            <a:xfrm>
              <a:off x="0" y="-38100"/>
              <a:ext cx="3650462" cy="784292"/>
            </a:xfrm>
            <a:prstGeom prst="rect">
              <a:avLst/>
            </a:prstGeom>
          </p:spPr>
          <p:txBody>
            <a:bodyPr lIns="50800" tIns="50800" rIns="50800" bIns="50800" rtlCol="0" anchor="ctr"/>
            <a:lstStyle/>
            <a:p>
              <a:pPr algn="ctr">
                <a:lnSpc>
                  <a:spcPts val="2659"/>
                </a:lnSpc>
                <a:spcBef>
                  <a:spcPct val="0"/>
                </a:spcBef>
              </a:pPr>
              <a:endParaRPr/>
            </a:p>
          </p:txBody>
        </p:sp>
      </p:grpSp>
      <p:grpSp>
        <p:nvGrpSpPr>
          <p:cNvPr id="30" name="Group 30"/>
          <p:cNvGrpSpPr/>
          <p:nvPr/>
        </p:nvGrpSpPr>
        <p:grpSpPr>
          <a:xfrm>
            <a:off x="2279047" y="6440264"/>
            <a:ext cx="13554543" cy="2654175"/>
            <a:chOff x="0" y="0"/>
            <a:chExt cx="3569921" cy="699042"/>
          </a:xfrm>
        </p:grpSpPr>
        <p:sp>
          <p:nvSpPr>
            <p:cNvPr id="31" name="Freeform 31"/>
            <p:cNvSpPr/>
            <p:nvPr/>
          </p:nvSpPr>
          <p:spPr>
            <a:xfrm>
              <a:off x="0" y="0"/>
              <a:ext cx="3569921" cy="699042"/>
            </a:xfrm>
            <a:custGeom>
              <a:avLst/>
              <a:gdLst/>
              <a:ahLst/>
              <a:cxnLst/>
              <a:rect l="l" t="t" r="r" b="b"/>
              <a:pathLst>
                <a:path w="3569921" h="699042">
                  <a:moveTo>
                    <a:pt x="23418" y="0"/>
                  </a:moveTo>
                  <a:lnTo>
                    <a:pt x="3546503" y="0"/>
                  </a:lnTo>
                  <a:cubicBezTo>
                    <a:pt x="3559436" y="0"/>
                    <a:pt x="3569921" y="10485"/>
                    <a:pt x="3569921" y="23418"/>
                  </a:cubicBezTo>
                  <a:lnTo>
                    <a:pt x="3569921" y="675624"/>
                  </a:lnTo>
                  <a:cubicBezTo>
                    <a:pt x="3569921" y="688557"/>
                    <a:pt x="3559436" y="699042"/>
                    <a:pt x="3546503" y="699042"/>
                  </a:cubicBezTo>
                  <a:lnTo>
                    <a:pt x="23418" y="699042"/>
                  </a:lnTo>
                  <a:cubicBezTo>
                    <a:pt x="17207" y="699042"/>
                    <a:pt x="11251" y="696575"/>
                    <a:pt x="6859" y="692183"/>
                  </a:cubicBezTo>
                  <a:cubicBezTo>
                    <a:pt x="2467" y="687791"/>
                    <a:pt x="0" y="681835"/>
                    <a:pt x="0" y="675624"/>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32" name="TextBox 32"/>
            <p:cNvSpPr txBox="1"/>
            <p:nvPr/>
          </p:nvSpPr>
          <p:spPr>
            <a:xfrm>
              <a:off x="0" y="-38100"/>
              <a:ext cx="3569921" cy="737142"/>
            </a:xfrm>
            <a:prstGeom prst="rect">
              <a:avLst/>
            </a:prstGeom>
          </p:spPr>
          <p:txBody>
            <a:bodyPr lIns="50800" tIns="50800" rIns="50800" bIns="50800" rtlCol="0" anchor="ctr"/>
            <a:lstStyle/>
            <a:p>
              <a:pPr algn="ctr">
                <a:lnSpc>
                  <a:spcPts val="2659"/>
                </a:lnSpc>
                <a:spcBef>
                  <a:spcPct val="0"/>
                </a:spcBef>
              </a:pPr>
              <a:endParaRPr/>
            </a:p>
          </p:txBody>
        </p:sp>
      </p:grpSp>
      <p:sp>
        <p:nvSpPr>
          <p:cNvPr id="33" name="TextBox 33"/>
          <p:cNvSpPr txBox="1"/>
          <p:nvPr/>
        </p:nvSpPr>
        <p:spPr>
          <a:xfrm>
            <a:off x="2743200" y="3281484"/>
            <a:ext cx="12725400" cy="2215991"/>
          </a:xfrm>
          <a:prstGeom prst="rect">
            <a:avLst/>
          </a:prstGeom>
        </p:spPr>
        <p:txBody>
          <a:bodyPr wrap="square" lIns="0" tIns="0" rIns="0" bIns="0" rtlCol="0" anchor="t">
            <a:spAutoFit/>
          </a:bodyPr>
          <a:lstStyle/>
          <a:p>
            <a:pPr algn="just"/>
            <a:r>
              <a:rPr lang="vi-VN" sz="4800">
                <a:latin typeface="Times New Roman" panose="02020603050405020304" pitchFamily="18" charset="0"/>
                <a:cs typeface="Times New Roman" panose="02020603050405020304" pitchFamily="18" charset="0"/>
              </a:rPr>
              <a:t>Liệu có ý kiến nào trái ngược với quan điểm mà bạn nêu ra hay không? Có thể phản bác ý kiến đó như thế nào?</a:t>
            </a:r>
            <a:endParaRPr lang="en-US" sz="4400" b="1">
              <a:solidFill>
                <a:srgbClr val="000000"/>
              </a:solidFill>
              <a:latin typeface="Times New Roman" panose="02020603050405020304" pitchFamily="18" charset="0"/>
              <a:ea typeface="Montserrat Bold"/>
              <a:cs typeface="Times New Roman" panose="02020603050405020304" pitchFamily="18" charset="0"/>
              <a:sym typeface="Montserrat Bold"/>
            </a:endParaRPr>
          </a:p>
        </p:txBody>
      </p:sp>
      <p:sp>
        <p:nvSpPr>
          <p:cNvPr id="34" name="TextBox 34"/>
          <p:cNvSpPr txBox="1"/>
          <p:nvPr/>
        </p:nvSpPr>
        <p:spPr>
          <a:xfrm>
            <a:off x="2743200" y="6645027"/>
            <a:ext cx="12496799" cy="2215991"/>
          </a:xfrm>
          <a:prstGeom prst="rect">
            <a:avLst/>
          </a:prstGeom>
        </p:spPr>
        <p:txBody>
          <a:bodyPr wrap="square" lIns="0" tIns="0" rIns="0" bIns="0" rtlCol="0" anchor="t">
            <a:spAutoFit/>
          </a:bodyPr>
          <a:lstStyle/>
          <a:p>
            <a:pPr algn="just"/>
            <a:r>
              <a:rPr lang="vi-VN" sz="4800">
                <a:latin typeface="Times New Roman" panose="02020603050405020304" pitchFamily="18" charset="0"/>
                <a:cs typeface="Times New Roman" panose="02020603050405020304" pitchFamily="18" charset="0"/>
              </a:rPr>
              <a:t>Những yếu tố bổ trợ nào (thuyết minh, biểu cảm,..cần được sử dụng để tăng cường sức thuyết phục cho bài viết?</a:t>
            </a:r>
            <a:endParaRPr lang="en-US" sz="4400" b="1">
              <a:solidFill>
                <a:srgbClr val="000000"/>
              </a:solidFill>
              <a:latin typeface="Times New Roman" panose="02020603050405020304" pitchFamily="18" charset="0"/>
              <a:ea typeface="Montserrat Bold"/>
              <a:cs typeface="Times New Roman" panose="02020603050405020304" pitchFamily="18" charset="0"/>
              <a:sym typeface="Montserrat 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4">
                                            <p:txEl>
                                              <p:pRg st="0" end="0"/>
                                            </p:txEl>
                                          </p:spTgt>
                                        </p:tgtEl>
                                        <p:attrNameLst>
                                          <p:attrName>style.visibility</p:attrName>
                                        </p:attrNameLst>
                                      </p:cBhvr>
                                      <p:to>
                                        <p:strVal val="visible"/>
                                      </p:to>
                                    </p:set>
                                    <p:animEffect transition="in" filter="barn(inVertical)">
                                      <p:cBhvr>
                                        <p:cTn id="14"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80" y="3771157"/>
            <a:ext cx="11680609" cy="2123658"/>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13800" b="1">
                <a:ln/>
                <a:solidFill>
                  <a:schemeClr val="accent3"/>
                </a:solidFill>
                <a:latin typeface="Times New Roman" panose="02020603050405020304" pitchFamily="18" charset="0"/>
                <a:cs typeface="Times New Roman" panose="02020603050405020304" pitchFamily="18" charset="0"/>
              </a:rPr>
              <a:t>b. Lập dàn ý</a:t>
            </a:r>
            <a:endParaRPr lang="en-GB" sz="13800" b="1">
              <a:ln/>
              <a:solidFill>
                <a:schemeClr val="accent3"/>
              </a:solidFill>
              <a:latin typeface="Times New Roman" panose="02020603050405020304" pitchFamily="18" charset="0"/>
              <a:cs typeface="Times New Roman" panose="02020603050405020304" pitchFamily="18" charset="0"/>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416548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7121069" y="41947"/>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sp>
        <p:nvSpPr>
          <p:cNvPr id="16" name="Freeform 16"/>
          <p:cNvSpPr/>
          <p:nvPr/>
        </p:nvSpPr>
        <p:spPr>
          <a:xfrm>
            <a:off x="11694868" y="9152001"/>
            <a:ext cx="6593131"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7" name="Freeform 17"/>
          <p:cNvSpPr/>
          <p:nvPr/>
        </p:nvSpPr>
        <p:spPr>
          <a:xfrm>
            <a:off x="6056069" y="9117530"/>
            <a:ext cx="56388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9" name="Freeform 19"/>
          <p:cNvSpPr/>
          <p:nvPr/>
        </p:nvSpPr>
        <p:spPr>
          <a:xfrm>
            <a:off x="-228600" y="-49530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graphicFrame>
        <p:nvGraphicFramePr>
          <p:cNvPr id="18" name="Table 17"/>
          <p:cNvGraphicFramePr>
            <a:graphicFrameLocks noGrp="1"/>
          </p:cNvGraphicFramePr>
          <p:nvPr>
            <p:extLst>
              <p:ext uri="{D42A27DB-BD31-4B8C-83A1-F6EECF244321}">
                <p14:modId xmlns:p14="http://schemas.microsoft.com/office/powerpoint/2010/main" val="1604147179"/>
              </p:ext>
            </p:extLst>
          </p:nvPr>
        </p:nvGraphicFramePr>
        <p:xfrm>
          <a:off x="304799" y="1279207"/>
          <a:ext cx="17678399" cy="7711440"/>
        </p:xfrm>
        <a:graphic>
          <a:graphicData uri="http://schemas.openxmlformats.org/drawingml/2006/table">
            <a:tbl>
              <a:tblPr firstRow="1" firstCol="1" bandRow="1"/>
              <a:tblGrid>
                <a:gridCol w="2057400"/>
                <a:gridCol w="15620999"/>
              </a:tblGrid>
              <a:tr h="1131491">
                <a:tc>
                  <a:txBody>
                    <a:bodyPr/>
                    <a:lstStyle/>
                    <a:p>
                      <a:pPr algn="ctr">
                        <a:lnSpc>
                          <a:spcPct val="115000"/>
                        </a:lnSpc>
                        <a:spcAft>
                          <a:spcPts val="0"/>
                        </a:spcAft>
                      </a:pPr>
                      <a:r>
                        <a:rPr lang="vi-VN"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Mở bài</a:t>
                      </a:r>
                      <a:endParaRPr lang="en-GB" sz="44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Nêu phong trào hoặc hoạt động xã hội mà người viết hưởng ứng hoặc muốn phát động và nói rõ tầm quan trọng, tính cấp bách của nó.</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10385">
                <a:tc>
                  <a:txBody>
                    <a:bodyPr/>
                    <a:lstStyle/>
                    <a:p>
                      <a:pPr algn="ctr">
                        <a:lnSpc>
                          <a:spcPct val="115000"/>
                        </a:lnSpc>
                        <a:spcAft>
                          <a:spcPts val="0"/>
                        </a:spcAft>
                      </a:pPr>
                      <a:r>
                        <a:rPr lang="vi-VN"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Thân bài</a:t>
                      </a:r>
                      <a:endParaRPr lang="en-GB" sz="44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Trình bày hệ thống luận điểm, lí lë và bằng chứng để thuyết phục người đọc.</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Nêu được </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kiến trái chiều có thể có về vấn để được bàn luận.</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các yếu tố thuyết minh và biểu cảm,..</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4087">
                <a:tc>
                  <a:txBody>
                    <a:bodyPr/>
                    <a:lstStyle/>
                    <a:p>
                      <a:pPr algn="ctr">
                        <a:lnSpc>
                          <a:spcPct val="115000"/>
                        </a:lnSpc>
                        <a:spcAft>
                          <a:spcPts val="0"/>
                        </a:spcAft>
                      </a:pPr>
                      <a:r>
                        <a:rPr lang="vi-VN" sz="4400" b="1"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Kết bài</a:t>
                      </a:r>
                      <a:endParaRPr lang="en-GB" sz="4400" b="1"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44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hiện thông điệp (hưởng ứng hoặc kêu gọi) dưới dạng những câu nói ngắn gọn và mạnh mẽ, thúc giục người tiếp nhận thay đổi nhận thức hoặc có hành động đáp ứng phù hợp.</a:t>
                      </a:r>
                      <a:endParaRPr lang="en-GB" sz="4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3251" marR="6325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Freeform 17"/>
          <p:cNvSpPr/>
          <p:nvPr/>
        </p:nvSpPr>
        <p:spPr>
          <a:xfrm>
            <a:off x="0" y="9028176"/>
            <a:ext cx="63246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Tree>
    <p:extLst>
      <p:ext uri="{BB962C8B-B14F-4D97-AF65-F5344CB8AC3E}">
        <p14:creationId xmlns:p14="http://schemas.microsoft.com/office/powerpoint/2010/main" val="146856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79" y="3097530"/>
            <a:ext cx="11680609" cy="2554545"/>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16600" b="1">
                <a:ln/>
                <a:solidFill>
                  <a:schemeClr val="accent3"/>
                </a:solidFill>
                <a:latin typeface="Times New Roman" panose="02020603050405020304" pitchFamily="18" charset="0"/>
                <a:cs typeface="Times New Roman" panose="02020603050405020304" pitchFamily="18" charset="0"/>
              </a:rPr>
              <a:t>3. Viết</a:t>
            </a:r>
            <a:endParaRPr lang="en-GB" sz="16600" b="1">
              <a:ln/>
              <a:solidFill>
                <a:schemeClr val="accent3"/>
              </a:solidFill>
              <a:latin typeface="Times New Roman" panose="02020603050405020304" pitchFamily="18" charset="0"/>
              <a:cs typeface="Times New Roman" panose="02020603050405020304" pitchFamily="18" charset="0"/>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266381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grpSp>
        <p:nvGrpSpPr>
          <p:cNvPr id="4" name="Group 4"/>
          <p:cNvGrpSpPr/>
          <p:nvPr/>
        </p:nvGrpSpPr>
        <p:grpSpPr>
          <a:xfrm>
            <a:off x="1894702" y="1526946"/>
            <a:ext cx="14104460" cy="7731354"/>
            <a:chOff x="0" y="0"/>
            <a:chExt cx="3714755" cy="1604004"/>
          </a:xfrm>
        </p:grpSpPr>
        <p:sp>
          <p:nvSpPr>
            <p:cNvPr id="5" name="Freeform 5"/>
            <p:cNvSpPr/>
            <p:nvPr/>
          </p:nvSpPr>
          <p:spPr>
            <a:xfrm>
              <a:off x="0" y="0"/>
              <a:ext cx="3714755" cy="1604004"/>
            </a:xfrm>
            <a:custGeom>
              <a:avLst/>
              <a:gdLst/>
              <a:ahLst/>
              <a:cxnLst/>
              <a:rect l="l" t="t" r="r" b="b"/>
              <a:pathLst>
                <a:path w="3714755" h="1604004">
                  <a:moveTo>
                    <a:pt x="27994" y="0"/>
                  </a:moveTo>
                  <a:lnTo>
                    <a:pt x="3686761" y="0"/>
                  </a:lnTo>
                  <a:cubicBezTo>
                    <a:pt x="3694186" y="0"/>
                    <a:pt x="3701306" y="2949"/>
                    <a:pt x="3706556" y="8199"/>
                  </a:cubicBezTo>
                  <a:cubicBezTo>
                    <a:pt x="3711806" y="13449"/>
                    <a:pt x="3714755" y="20569"/>
                    <a:pt x="3714755" y="27994"/>
                  </a:cubicBezTo>
                  <a:lnTo>
                    <a:pt x="3714755" y="1576010"/>
                  </a:lnTo>
                  <a:cubicBezTo>
                    <a:pt x="3714755" y="1583434"/>
                    <a:pt x="3711806" y="1590555"/>
                    <a:pt x="3706556" y="1595805"/>
                  </a:cubicBezTo>
                  <a:cubicBezTo>
                    <a:pt x="3701306" y="1601055"/>
                    <a:pt x="3694186" y="1604004"/>
                    <a:pt x="3686761" y="1604004"/>
                  </a:cubicBezTo>
                  <a:lnTo>
                    <a:pt x="27994" y="1604004"/>
                  </a:lnTo>
                  <a:cubicBezTo>
                    <a:pt x="20569" y="1604004"/>
                    <a:pt x="13449" y="1601055"/>
                    <a:pt x="8199" y="1595805"/>
                  </a:cubicBezTo>
                  <a:cubicBezTo>
                    <a:pt x="2949" y="1590555"/>
                    <a:pt x="0" y="1583434"/>
                    <a:pt x="0" y="1576010"/>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6" name="TextBox 6"/>
            <p:cNvSpPr txBox="1"/>
            <p:nvPr/>
          </p:nvSpPr>
          <p:spPr>
            <a:xfrm>
              <a:off x="0" y="-38100"/>
              <a:ext cx="3714755" cy="1642104"/>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728421" y="2941896"/>
            <a:ext cx="14077334" cy="6090202"/>
            <a:chOff x="0" y="0"/>
            <a:chExt cx="3707610" cy="1604004"/>
          </a:xfrm>
        </p:grpSpPr>
        <p:sp>
          <p:nvSpPr>
            <p:cNvPr id="8" name="Freeform 8"/>
            <p:cNvSpPr/>
            <p:nvPr/>
          </p:nvSpPr>
          <p:spPr>
            <a:xfrm>
              <a:off x="0" y="0"/>
              <a:ext cx="3707611" cy="1604004"/>
            </a:xfrm>
            <a:custGeom>
              <a:avLst/>
              <a:gdLst/>
              <a:ahLst/>
              <a:cxnLst/>
              <a:rect l="l" t="t" r="r" b="b"/>
              <a:pathLst>
                <a:path w="3707611" h="1604004">
                  <a:moveTo>
                    <a:pt x="28048" y="0"/>
                  </a:moveTo>
                  <a:lnTo>
                    <a:pt x="3679563" y="0"/>
                  </a:lnTo>
                  <a:cubicBezTo>
                    <a:pt x="3695053" y="0"/>
                    <a:pt x="3707611" y="12557"/>
                    <a:pt x="3707611" y="28048"/>
                  </a:cubicBezTo>
                  <a:lnTo>
                    <a:pt x="3707611" y="1575956"/>
                  </a:lnTo>
                  <a:cubicBezTo>
                    <a:pt x="3707611" y="1591446"/>
                    <a:pt x="3695053" y="1604004"/>
                    <a:pt x="3679563" y="1604004"/>
                  </a:cubicBezTo>
                  <a:lnTo>
                    <a:pt x="28048" y="1604004"/>
                  </a:lnTo>
                  <a:cubicBezTo>
                    <a:pt x="12557" y="1604004"/>
                    <a:pt x="0" y="1591446"/>
                    <a:pt x="0" y="1575956"/>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9" name="TextBox 9"/>
            <p:cNvSpPr txBox="1"/>
            <p:nvPr/>
          </p:nvSpPr>
          <p:spPr>
            <a:xfrm>
              <a:off x="0" y="-38100"/>
              <a:ext cx="3707610" cy="1642104"/>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846438" y="1789371"/>
            <a:ext cx="14319003" cy="7143343"/>
            <a:chOff x="0" y="0"/>
            <a:chExt cx="3650462" cy="1551653"/>
          </a:xfrm>
        </p:grpSpPr>
        <p:sp>
          <p:nvSpPr>
            <p:cNvPr id="11" name="Freeform 11"/>
            <p:cNvSpPr/>
            <p:nvPr/>
          </p:nvSpPr>
          <p:spPr>
            <a:xfrm>
              <a:off x="0" y="0"/>
              <a:ext cx="3650462" cy="1551653"/>
            </a:xfrm>
            <a:custGeom>
              <a:avLst/>
              <a:gdLst/>
              <a:ahLst/>
              <a:cxnLst/>
              <a:rect l="l" t="t" r="r" b="b"/>
              <a:pathLst>
                <a:path w="3650462" h="1551653">
                  <a:moveTo>
                    <a:pt x="22901" y="0"/>
                  </a:moveTo>
                  <a:lnTo>
                    <a:pt x="3627561" y="0"/>
                  </a:lnTo>
                  <a:cubicBezTo>
                    <a:pt x="3633635" y="0"/>
                    <a:pt x="3639460" y="2413"/>
                    <a:pt x="3643754" y="6708"/>
                  </a:cubicBezTo>
                  <a:cubicBezTo>
                    <a:pt x="3648049" y="11002"/>
                    <a:pt x="3650462" y="16827"/>
                    <a:pt x="3650462" y="22901"/>
                  </a:cubicBezTo>
                  <a:lnTo>
                    <a:pt x="3650462" y="1528752"/>
                  </a:lnTo>
                  <a:cubicBezTo>
                    <a:pt x="3650462" y="1534826"/>
                    <a:pt x="3648049" y="1540651"/>
                    <a:pt x="3643754" y="1544946"/>
                  </a:cubicBezTo>
                  <a:cubicBezTo>
                    <a:pt x="3639460" y="1549241"/>
                    <a:pt x="3633635" y="1551653"/>
                    <a:pt x="3627561" y="1551653"/>
                  </a:cubicBezTo>
                  <a:lnTo>
                    <a:pt x="22901" y="1551653"/>
                  </a:lnTo>
                  <a:cubicBezTo>
                    <a:pt x="16827" y="1551653"/>
                    <a:pt x="11002" y="1549241"/>
                    <a:pt x="6708" y="1544946"/>
                  </a:cubicBezTo>
                  <a:cubicBezTo>
                    <a:pt x="2413" y="1540651"/>
                    <a:pt x="0" y="1534826"/>
                    <a:pt x="0" y="1528752"/>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12" name="TextBox 12"/>
            <p:cNvSpPr txBox="1"/>
            <p:nvPr/>
          </p:nvSpPr>
          <p:spPr>
            <a:xfrm>
              <a:off x="0" y="-38100"/>
              <a:ext cx="3650462" cy="1589753"/>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998839" y="1981887"/>
            <a:ext cx="14154921" cy="6759538"/>
            <a:chOff x="0" y="0"/>
            <a:chExt cx="3569921" cy="1453608"/>
          </a:xfrm>
        </p:grpSpPr>
        <p:sp>
          <p:nvSpPr>
            <p:cNvPr id="14" name="Freeform 14"/>
            <p:cNvSpPr/>
            <p:nvPr/>
          </p:nvSpPr>
          <p:spPr>
            <a:xfrm>
              <a:off x="0" y="0"/>
              <a:ext cx="3569921" cy="1453608"/>
            </a:xfrm>
            <a:custGeom>
              <a:avLst/>
              <a:gdLst/>
              <a:ahLst/>
              <a:cxnLst/>
              <a:rect l="l" t="t" r="r" b="b"/>
              <a:pathLst>
                <a:path w="3569921" h="1453608">
                  <a:moveTo>
                    <a:pt x="23418" y="0"/>
                  </a:moveTo>
                  <a:lnTo>
                    <a:pt x="3546503" y="0"/>
                  </a:lnTo>
                  <a:cubicBezTo>
                    <a:pt x="3559436" y="0"/>
                    <a:pt x="3569921" y="10485"/>
                    <a:pt x="3569921" y="23418"/>
                  </a:cubicBezTo>
                  <a:lnTo>
                    <a:pt x="3569921" y="1430191"/>
                  </a:lnTo>
                  <a:cubicBezTo>
                    <a:pt x="3569921" y="1443124"/>
                    <a:pt x="3559436" y="1453608"/>
                    <a:pt x="3546503" y="1453608"/>
                  </a:cubicBezTo>
                  <a:lnTo>
                    <a:pt x="23418" y="1453608"/>
                  </a:lnTo>
                  <a:cubicBezTo>
                    <a:pt x="17207" y="1453608"/>
                    <a:pt x="11251" y="1451141"/>
                    <a:pt x="6859" y="1446750"/>
                  </a:cubicBezTo>
                  <a:cubicBezTo>
                    <a:pt x="2467" y="1442358"/>
                    <a:pt x="0" y="1436401"/>
                    <a:pt x="0" y="1430191"/>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15" name="TextBox 15"/>
            <p:cNvSpPr txBox="1"/>
            <p:nvPr/>
          </p:nvSpPr>
          <p:spPr>
            <a:xfrm>
              <a:off x="0" y="-38100"/>
              <a:ext cx="3569921" cy="1491708"/>
            </a:xfrm>
            <a:prstGeom prst="rect">
              <a:avLst/>
            </a:prstGeom>
          </p:spPr>
          <p:txBody>
            <a:bodyPr lIns="50800" tIns="50800" rIns="50800" bIns="50800" rtlCol="0" anchor="ctr"/>
            <a:lstStyle/>
            <a:p>
              <a:pPr algn="ctr">
                <a:lnSpc>
                  <a:spcPts val="2659"/>
                </a:lnSpc>
                <a:spcBef>
                  <a:spcPct val="0"/>
                </a:spcBef>
              </a:pPr>
              <a:endParaRPr/>
            </a:p>
          </p:txBody>
        </p:sp>
      </p:grpSp>
      <p:sp>
        <p:nvSpPr>
          <p:cNvPr id="16" name="Freeform 16"/>
          <p:cNvSpPr/>
          <p:nvPr/>
        </p:nvSpPr>
        <p:spPr>
          <a:xfrm>
            <a:off x="109728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7" name="Freeform 17"/>
          <p:cNvSpPr/>
          <p:nvPr/>
        </p:nvSpPr>
        <p:spPr>
          <a:xfrm>
            <a:off x="36576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9" name="Freeform 19"/>
          <p:cNvSpPr/>
          <p:nvPr/>
        </p:nvSpPr>
        <p:spPr>
          <a:xfrm>
            <a:off x="-73578" y="3990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0" name="Freeform 20"/>
          <p:cNvSpPr/>
          <p:nvPr/>
        </p:nvSpPr>
        <p:spPr>
          <a:xfrm>
            <a:off x="16347167" y="7862357"/>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2" name="Rectangle 21"/>
          <p:cNvSpPr/>
          <p:nvPr/>
        </p:nvSpPr>
        <p:spPr>
          <a:xfrm>
            <a:off x="2169677" y="2246286"/>
            <a:ext cx="14017535" cy="6321731"/>
          </a:xfrm>
          <a:prstGeom prst="rect">
            <a:avLst/>
          </a:prstGeom>
        </p:spPr>
        <p:txBody>
          <a:bodyPr wrap="square">
            <a:spAutoFit/>
          </a:bodyPr>
          <a:lstStyle/>
          <a:p>
            <a:pPr algn="just">
              <a:lnSpc>
                <a:spcPct val="115000"/>
              </a:lnSpc>
              <a:spcAft>
                <a:spcPts val="0"/>
              </a:spcAft>
            </a:pP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Bài phát biểu trong một buổi lễ phát động đòi hỏi tính hùng biện cao, vì vậy, cần có cách mở đầu thu hút được sự chú ý của người đọc. </a:t>
            </a:r>
            <a:endParaRPr lang="en-GB" sz="44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Chú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ý điều tiết nhằm đảm bảo nội dung vừa đủ, phù hợp với thời gian để đọc trước công chúng </a:t>
            </a:r>
            <a:r>
              <a:rPr lang="vi-VN" sz="4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hoặc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duy trì được hứng thú của người </a:t>
            </a:r>
            <a:r>
              <a:rPr lang="vi-VN" sz="4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đọc</a:t>
            </a:r>
          </a:p>
          <a:p>
            <a:pPr algn="just">
              <a:lnSpc>
                <a:spcPct val="115000"/>
              </a:lnSpc>
              <a:spcAft>
                <a:spcPts val="0"/>
              </a:spcAft>
            </a:pPr>
            <a:r>
              <a:rPr lang="vi-VN" sz="4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Ngôn ngữ sử dụng trong bài (bao gồm cả cách xưng hô) cần phù hợp với mục đích và đối tượng mà bạn muốn kêu gọi. </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79" y="3097530"/>
            <a:ext cx="11680609" cy="3539430"/>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11500" b="1">
                <a:ln/>
                <a:solidFill>
                  <a:schemeClr val="accent3"/>
                </a:solidFill>
                <a:latin typeface="Times New Roman" panose="02020603050405020304" pitchFamily="18" charset="0"/>
                <a:cs typeface="Times New Roman" panose="02020603050405020304" pitchFamily="18" charset="0"/>
              </a:rPr>
              <a:t>4. Chỉnh sửa, hoàn thiện</a:t>
            </a:r>
            <a:endParaRPr lang="en-GB" sz="11500" b="1">
              <a:ln/>
              <a:solidFill>
                <a:schemeClr val="accent3"/>
              </a:solidFill>
              <a:latin typeface="Times New Roman" panose="02020603050405020304" pitchFamily="18" charset="0"/>
              <a:cs typeface="Times New Roman" panose="02020603050405020304" pitchFamily="18" charset="0"/>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1126392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79" y="3097530"/>
            <a:ext cx="11680609" cy="3539430"/>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nl-NL" sz="11500" b="1">
                <a:ln/>
                <a:solidFill>
                  <a:schemeClr val="accent3"/>
                </a:solidFill>
                <a:latin typeface="Times New Roman" panose="02020603050405020304" pitchFamily="18" charset="0"/>
                <a:cs typeface="Times New Roman" panose="02020603050405020304" pitchFamily="18" charset="0"/>
              </a:rPr>
              <a:t>HOẠT ĐỘNG </a:t>
            </a:r>
            <a:r>
              <a:rPr lang="nl-NL" sz="11500" b="1" smtClean="0">
                <a:ln/>
                <a:solidFill>
                  <a:schemeClr val="accent3"/>
                </a:solidFill>
                <a:latin typeface="Times New Roman" panose="02020603050405020304" pitchFamily="18" charset="0"/>
                <a:cs typeface="Times New Roman" panose="02020603050405020304" pitchFamily="18" charset="0"/>
              </a:rPr>
              <a:t>4 </a:t>
            </a:r>
            <a:r>
              <a:rPr lang="nl-NL" sz="11500" b="1">
                <a:ln/>
                <a:solidFill>
                  <a:schemeClr val="accent3"/>
                </a:solidFill>
                <a:latin typeface="Times New Roman" panose="02020603050405020304" pitchFamily="18" charset="0"/>
                <a:cs typeface="Times New Roman" panose="02020603050405020304" pitchFamily="18" charset="0"/>
              </a:rPr>
              <a:t>VẬN DỤNG</a:t>
            </a:r>
            <a:endParaRPr lang="en-GB" sz="11500" b="1">
              <a:ln/>
              <a:solidFill>
                <a:schemeClr val="accent3"/>
              </a:solidFill>
              <a:latin typeface="Times New Roman" panose="02020603050405020304" pitchFamily="18" charset="0"/>
              <a:cs typeface="Times New Roman" panose="02020603050405020304" pitchFamily="18" charset="0"/>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3878304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grpSp>
        <p:nvGrpSpPr>
          <p:cNvPr id="4" name="Group 4"/>
          <p:cNvGrpSpPr/>
          <p:nvPr/>
        </p:nvGrpSpPr>
        <p:grpSpPr>
          <a:xfrm>
            <a:off x="2174910" y="3168098"/>
            <a:ext cx="14104460" cy="6090202"/>
            <a:chOff x="0" y="0"/>
            <a:chExt cx="3714755" cy="1604004"/>
          </a:xfrm>
        </p:grpSpPr>
        <p:sp>
          <p:nvSpPr>
            <p:cNvPr id="5" name="Freeform 5"/>
            <p:cNvSpPr/>
            <p:nvPr/>
          </p:nvSpPr>
          <p:spPr>
            <a:xfrm>
              <a:off x="0" y="0"/>
              <a:ext cx="3714755" cy="1604004"/>
            </a:xfrm>
            <a:custGeom>
              <a:avLst/>
              <a:gdLst/>
              <a:ahLst/>
              <a:cxnLst/>
              <a:rect l="l" t="t" r="r" b="b"/>
              <a:pathLst>
                <a:path w="3714755" h="1604004">
                  <a:moveTo>
                    <a:pt x="27994" y="0"/>
                  </a:moveTo>
                  <a:lnTo>
                    <a:pt x="3686761" y="0"/>
                  </a:lnTo>
                  <a:cubicBezTo>
                    <a:pt x="3694186" y="0"/>
                    <a:pt x="3701306" y="2949"/>
                    <a:pt x="3706556" y="8199"/>
                  </a:cubicBezTo>
                  <a:cubicBezTo>
                    <a:pt x="3711806" y="13449"/>
                    <a:pt x="3714755" y="20569"/>
                    <a:pt x="3714755" y="27994"/>
                  </a:cubicBezTo>
                  <a:lnTo>
                    <a:pt x="3714755" y="1576010"/>
                  </a:lnTo>
                  <a:cubicBezTo>
                    <a:pt x="3714755" y="1583434"/>
                    <a:pt x="3711806" y="1590555"/>
                    <a:pt x="3706556" y="1595805"/>
                  </a:cubicBezTo>
                  <a:cubicBezTo>
                    <a:pt x="3701306" y="1601055"/>
                    <a:pt x="3694186" y="1604004"/>
                    <a:pt x="3686761" y="1604004"/>
                  </a:cubicBezTo>
                  <a:lnTo>
                    <a:pt x="27994" y="1604004"/>
                  </a:lnTo>
                  <a:cubicBezTo>
                    <a:pt x="20569" y="1604004"/>
                    <a:pt x="13449" y="1601055"/>
                    <a:pt x="8199" y="1595805"/>
                  </a:cubicBezTo>
                  <a:cubicBezTo>
                    <a:pt x="2949" y="1590555"/>
                    <a:pt x="0" y="1583434"/>
                    <a:pt x="0" y="1576010"/>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6" name="TextBox 6"/>
            <p:cNvSpPr txBox="1"/>
            <p:nvPr/>
          </p:nvSpPr>
          <p:spPr>
            <a:xfrm>
              <a:off x="0" y="-38100"/>
              <a:ext cx="3714755" cy="1642104"/>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2008630" y="2941896"/>
            <a:ext cx="14077334" cy="6090202"/>
            <a:chOff x="0" y="0"/>
            <a:chExt cx="3707610" cy="1604004"/>
          </a:xfrm>
        </p:grpSpPr>
        <p:sp>
          <p:nvSpPr>
            <p:cNvPr id="8" name="Freeform 8"/>
            <p:cNvSpPr/>
            <p:nvPr/>
          </p:nvSpPr>
          <p:spPr>
            <a:xfrm>
              <a:off x="0" y="0"/>
              <a:ext cx="3707611" cy="1604004"/>
            </a:xfrm>
            <a:custGeom>
              <a:avLst/>
              <a:gdLst/>
              <a:ahLst/>
              <a:cxnLst/>
              <a:rect l="l" t="t" r="r" b="b"/>
              <a:pathLst>
                <a:path w="3707611" h="1604004">
                  <a:moveTo>
                    <a:pt x="28048" y="0"/>
                  </a:moveTo>
                  <a:lnTo>
                    <a:pt x="3679563" y="0"/>
                  </a:lnTo>
                  <a:cubicBezTo>
                    <a:pt x="3695053" y="0"/>
                    <a:pt x="3707611" y="12557"/>
                    <a:pt x="3707611" y="28048"/>
                  </a:cubicBezTo>
                  <a:lnTo>
                    <a:pt x="3707611" y="1575956"/>
                  </a:lnTo>
                  <a:cubicBezTo>
                    <a:pt x="3707611" y="1591446"/>
                    <a:pt x="3695053" y="1604004"/>
                    <a:pt x="3679563" y="1604004"/>
                  </a:cubicBezTo>
                  <a:lnTo>
                    <a:pt x="28048" y="1604004"/>
                  </a:lnTo>
                  <a:cubicBezTo>
                    <a:pt x="12557" y="1604004"/>
                    <a:pt x="0" y="1591446"/>
                    <a:pt x="0" y="1575956"/>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9" name="TextBox 9"/>
            <p:cNvSpPr txBox="1"/>
            <p:nvPr/>
          </p:nvSpPr>
          <p:spPr>
            <a:xfrm>
              <a:off x="0" y="-38100"/>
              <a:ext cx="3707610" cy="1642104"/>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2126647" y="3041280"/>
            <a:ext cx="13860348" cy="5891434"/>
            <a:chOff x="0" y="0"/>
            <a:chExt cx="3650462" cy="1551653"/>
          </a:xfrm>
        </p:grpSpPr>
        <p:sp>
          <p:nvSpPr>
            <p:cNvPr id="11" name="Freeform 11"/>
            <p:cNvSpPr/>
            <p:nvPr/>
          </p:nvSpPr>
          <p:spPr>
            <a:xfrm>
              <a:off x="0" y="0"/>
              <a:ext cx="3650462" cy="1551653"/>
            </a:xfrm>
            <a:custGeom>
              <a:avLst/>
              <a:gdLst/>
              <a:ahLst/>
              <a:cxnLst/>
              <a:rect l="l" t="t" r="r" b="b"/>
              <a:pathLst>
                <a:path w="3650462" h="1551653">
                  <a:moveTo>
                    <a:pt x="22901" y="0"/>
                  </a:moveTo>
                  <a:lnTo>
                    <a:pt x="3627561" y="0"/>
                  </a:lnTo>
                  <a:cubicBezTo>
                    <a:pt x="3633635" y="0"/>
                    <a:pt x="3639460" y="2413"/>
                    <a:pt x="3643754" y="6708"/>
                  </a:cubicBezTo>
                  <a:cubicBezTo>
                    <a:pt x="3648049" y="11002"/>
                    <a:pt x="3650462" y="16827"/>
                    <a:pt x="3650462" y="22901"/>
                  </a:cubicBezTo>
                  <a:lnTo>
                    <a:pt x="3650462" y="1528752"/>
                  </a:lnTo>
                  <a:cubicBezTo>
                    <a:pt x="3650462" y="1534826"/>
                    <a:pt x="3648049" y="1540651"/>
                    <a:pt x="3643754" y="1544946"/>
                  </a:cubicBezTo>
                  <a:cubicBezTo>
                    <a:pt x="3639460" y="1549241"/>
                    <a:pt x="3633635" y="1551653"/>
                    <a:pt x="3627561" y="1551653"/>
                  </a:cubicBezTo>
                  <a:lnTo>
                    <a:pt x="22901" y="1551653"/>
                  </a:lnTo>
                  <a:cubicBezTo>
                    <a:pt x="16827" y="1551653"/>
                    <a:pt x="11002" y="1549241"/>
                    <a:pt x="6708" y="1544946"/>
                  </a:cubicBezTo>
                  <a:cubicBezTo>
                    <a:pt x="2413" y="1540651"/>
                    <a:pt x="0" y="1534826"/>
                    <a:pt x="0" y="1528752"/>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12" name="TextBox 12"/>
            <p:cNvSpPr txBox="1"/>
            <p:nvPr/>
          </p:nvSpPr>
          <p:spPr>
            <a:xfrm>
              <a:off x="0" y="-38100"/>
              <a:ext cx="3650462" cy="1589753"/>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2279047" y="3222255"/>
            <a:ext cx="13554543" cy="5519170"/>
            <a:chOff x="0" y="0"/>
            <a:chExt cx="3569921" cy="1453608"/>
          </a:xfrm>
        </p:grpSpPr>
        <p:sp>
          <p:nvSpPr>
            <p:cNvPr id="14" name="Freeform 14"/>
            <p:cNvSpPr/>
            <p:nvPr/>
          </p:nvSpPr>
          <p:spPr>
            <a:xfrm>
              <a:off x="0" y="0"/>
              <a:ext cx="3569921" cy="1453608"/>
            </a:xfrm>
            <a:custGeom>
              <a:avLst/>
              <a:gdLst/>
              <a:ahLst/>
              <a:cxnLst/>
              <a:rect l="l" t="t" r="r" b="b"/>
              <a:pathLst>
                <a:path w="3569921" h="1453608">
                  <a:moveTo>
                    <a:pt x="23418" y="0"/>
                  </a:moveTo>
                  <a:lnTo>
                    <a:pt x="3546503" y="0"/>
                  </a:lnTo>
                  <a:cubicBezTo>
                    <a:pt x="3559436" y="0"/>
                    <a:pt x="3569921" y="10485"/>
                    <a:pt x="3569921" y="23418"/>
                  </a:cubicBezTo>
                  <a:lnTo>
                    <a:pt x="3569921" y="1430191"/>
                  </a:lnTo>
                  <a:cubicBezTo>
                    <a:pt x="3569921" y="1443124"/>
                    <a:pt x="3559436" y="1453608"/>
                    <a:pt x="3546503" y="1453608"/>
                  </a:cubicBezTo>
                  <a:lnTo>
                    <a:pt x="23418" y="1453608"/>
                  </a:lnTo>
                  <a:cubicBezTo>
                    <a:pt x="17207" y="1453608"/>
                    <a:pt x="11251" y="1451141"/>
                    <a:pt x="6859" y="1446750"/>
                  </a:cubicBezTo>
                  <a:cubicBezTo>
                    <a:pt x="2467" y="1442358"/>
                    <a:pt x="0" y="1436401"/>
                    <a:pt x="0" y="1430191"/>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15" name="TextBox 15"/>
            <p:cNvSpPr txBox="1"/>
            <p:nvPr/>
          </p:nvSpPr>
          <p:spPr>
            <a:xfrm>
              <a:off x="0" y="-38100"/>
              <a:ext cx="3569921" cy="1491708"/>
            </a:xfrm>
            <a:prstGeom prst="rect">
              <a:avLst/>
            </a:prstGeom>
          </p:spPr>
          <p:txBody>
            <a:bodyPr lIns="50800" tIns="50800" rIns="50800" bIns="50800" rtlCol="0" anchor="ctr"/>
            <a:lstStyle/>
            <a:p>
              <a:pPr algn="ctr">
                <a:lnSpc>
                  <a:spcPts val="2659"/>
                </a:lnSpc>
                <a:spcBef>
                  <a:spcPct val="0"/>
                </a:spcBef>
              </a:pPr>
              <a:endParaRPr/>
            </a:p>
          </p:txBody>
        </p:sp>
      </p:grpSp>
      <p:sp>
        <p:nvSpPr>
          <p:cNvPr id="16" name="Freeform 16"/>
          <p:cNvSpPr/>
          <p:nvPr/>
        </p:nvSpPr>
        <p:spPr>
          <a:xfrm>
            <a:off x="109728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7" name="Freeform 17"/>
          <p:cNvSpPr/>
          <p:nvPr/>
        </p:nvSpPr>
        <p:spPr>
          <a:xfrm>
            <a:off x="36576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8" name="Freeform 18"/>
          <p:cNvSpPr/>
          <p:nvPr/>
        </p:nvSpPr>
        <p:spPr>
          <a:xfrm>
            <a:off x="852528"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0" name="Freeform 20"/>
          <p:cNvSpPr/>
          <p:nvPr/>
        </p:nvSpPr>
        <p:spPr>
          <a:xfrm>
            <a:off x="15507513" y="748284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1" name="TextBox 21"/>
          <p:cNvSpPr txBox="1"/>
          <p:nvPr/>
        </p:nvSpPr>
        <p:spPr>
          <a:xfrm>
            <a:off x="2681607" y="3488161"/>
            <a:ext cx="12717157" cy="4985980"/>
          </a:xfrm>
          <a:prstGeom prst="rect">
            <a:avLst/>
          </a:prstGeom>
        </p:spPr>
        <p:txBody>
          <a:bodyPr wrap="square" lIns="0" tIns="0" rIns="0" bIns="0" rtlCol="0" anchor="t">
            <a:spAutoFit/>
          </a:bodyPr>
          <a:lstStyle/>
          <a:p>
            <a:pPr algn="ctr"/>
            <a:r>
              <a:rPr lang="vi-VN" sz="5400" b="1">
                <a:latin typeface="Times New Roman" panose="02020603050405020304" pitchFamily="18" charset="0"/>
                <a:cs typeface="Times New Roman" panose="02020603050405020304" pitchFamily="18" charset="0"/>
              </a:rPr>
              <a:t>Chia lớp thành 2 nhóm </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Thực hiện y</a:t>
            </a:r>
            <a:r>
              <a:rPr lang="nl-NL" sz="5400">
                <a:latin typeface="Times New Roman" panose="02020603050405020304" pitchFamily="18" charset="0"/>
                <a:cs typeface="Times New Roman" panose="02020603050405020304" pitchFamily="18" charset="0"/>
              </a:rPr>
              <a:t>êu cầu:</a:t>
            </a:r>
            <a:r>
              <a:rPr lang="nl-NL" sz="5400" b="1">
                <a:latin typeface="Times New Roman" panose="02020603050405020304" pitchFamily="18" charset="0"/>
                <a:cs typeface="Times New Roman" panose="02020603050405020304" pitchFamily="18" charset="0"/>
              </a:rPr>
              <a:t> </a:t>
            </a:r>
            <a:r>
              <a:rPr lang="nl-NL" sz="5400">
                <a:latin typeface="Times New Roman" panose="02020603050405020304" pitchFamily="18" charset="0"/>
                <a:cs typeface="Times New Roman" panose="02020603050405020304" pitchFamily="18" charset="0"/>
              </a:rPr>
              <a:t>Viết</a:t>
            </a:r>
            <a:r>
              <a:rPr lang="vi-VN" sz="5400">
                <a:latin typeface="Times New Roman" panose="02020603050405020304" pitchFamily="18" charset="0"/>
                <a:cs typeface="Times New Roman" panose="02020603050405020304" pitchFamily="18" charset="0"/>
              </a:rPr>
              <a:t> bài</a:t>
            </a:r>
            <a:r>
              <a:rPr lang="vi-VN" sz="5400" b="1">
                <a:latin typeface="Times New Roman" panose="02020603050405020304" pitchFamily="18" charset="0"/>
                <a:cs typeface="Times New Roman" panose="02020603050405020304" pitchFamily="18" charset="0"/>
              </a:rPr>
              <a:t> </a:t>
            </a:r>
            <a:r>
              <a:rPr lang="vi-VN" sz="5400">
                <a:latin typeface="Times New Roman" panose="02020603050405020304" pitchFamily="18" charset="0"/>
                <a:cs typeface="Times New Roman" panose="02020603050405020304" pitchFamily="18" charset="0"/>
              </a:rPr>
              <a:t>phát biểu trong lễ phát động phong trào Học sinh làm theo lời Bác </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Nhóm 1: Về đức tính khiêm tốn của Bác</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Nhóm 2: Về Tinh thần tự học của Bác</a:t>
            </a:r>
            <a:endParaRPr lang="en-GB" sz="5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grpSp>
        <p:nvGrpSpPr>
          <p:cNvPr id="4" name="Group 4"/>
          <p:cNvGrpSpPr/>
          <p:nvPr/>
        </p:nvGrpSpPr>
        <p:grpSpPr>
          <a:xfrm>
            <a:off x="2174910" y="3168098"/>
            <a:ext cx="14104460" cy="6090202"/>
            <a:chOff x="0" y="0"/>
            <a:chExt cx="3714755" cy="1604004"/>
          </a:xfrm>
        </p:grpSpPr>
        <p:sp>
          <p:nvSpPr>
            <p:cNvPr id="5" name="Freeform 5"/>
            <p:cNvSpPr/>
            <p:nvPr/>
          </p:nvSpPr>
          <p:spPr>
            <a:xfrm>
              <a:off x="0" y="0"/>
              <a:ext cx="3714755" cy="1604004"/>
            </a:xfrm>
            <a:custGeom>
              <a:avLst/>
              <a:gdLst/>
              <a:ahLst/>
              <a:cxnLst/>
              <a:rect l="l" t="t" r="r" b="b"/>
              <a:pathLst>
                <a:path w="3714755" h="1604004">
                  <a:moveTo>
                    <a:pt x="27994" y="0"/>
                  </a:moveTo>
                  <a:lnTo>
                    <a:pt x="3686761" y="0"/>
                  </a:lnTo>
                  <a:cubicBezTo>
                    <a:pt x="3694186" y="0"/>
                    <a:pt x="3701306" y="2949"/>
                    <a:pt x="3706556" y="8199"/>
                  </a:cubicBezTo>
                  <a:cubicBezTo>
                    <a:pt x="3711806" y="13449"/>
                    <a:pt x="3714755" y="20569"/>
                    <a:pt x="3714755" y="27994"/>
                  </a:cubicBezTo>
                  <a:lnTo>
                    <a:pt x="3714755" y="1576010"/>
                  </a:lnTo>
                  <a:cubicBezTo>
                    <a:pt x="3714755" y="1583434"/>
                    <a:pt x="3711806" y="1590555"/>
                    <a:pt x="3706556" y="1595805"/>
                  </a:cubicBezTo>
                  <a:cubicBezTo>
                    <a:pt x="3701306" y="1601055"/>
                    <a:pt x="3694186" y="1604004"/>
                    <a:pt x="3686761" y="1604004"/>
                  </a:cubicBezTo>
                  <a:lnTo>
                    <a:pt x="27994" y="1604004"/>
                  </a:lnTo>
                  <a:cubicBezTo>
                    <a:pt x="20569" y="1604004"/>
                    <a:pt x="13449" y="1601055"/>
                    <a:pt x="8199" y="1595805"/>
                  </a:cubicBezTo>
                  <a:cubicBezTo>
                    <a:pt x="2949" y="1590555"/>
                    <a:pt x="0" y="1583434"/>
                    <a:pt x="0" y="1576010"/>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6" name="TextBox 6"/>
            <p:cNvSpPr txBox="1"/>
            <p:nvPr/>
          </p:nvSpPr>
          <p:spPr>
            <a:xfrm>
              <a:off x="0" y="-38100"/>
              <a:ext cx="3714755" cy="1642104"/>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2008630" y="2941896"/>
            <a:ext cx="14077334" cy="6090202"/>
            <a:chOff x="0" y="0"/>
            <a:chExt cx="3707610" cy="1604004"/>
          </a:xfrm>
        </p:grpSpPr>
        <p:sp>
          <p:nvSpPr>
            <p:cNvPr id="8" name="Freeform 8"/>
            <p:cNvSpPr/>
            <p:nvPr/>
          </p:nvSpPr>
          <p:spPr>
            <a:xfrm>
              <a:off x="0" y="0"/>
              <a:ext cx="3707611" cy="1604004"/>
            </a:xfrm>
            <a:custGeom>
              <a:avLst/>
              <a:gdLst/>
              <a:ahLst/>
              <a:cxnLst/>
              <a:rect l="l" t="t" r="r" b="b"/>
              <a:pathLst>
                <a:path w="3707611" h="1604004">
                  <a:moveTo>
                    <a:pt x="28048" y="0"/>
                  </a:moveTo>
                  <a:lnTo>
                    <a:pt x="3679563" y="0"/>
                  </a:lnTo>
                  <a:cubicBezTo>
                    <a:pt x="3695053" y="0"/>
                    <a:pt x="3707611" y="12557"/>
                    <a:pt x="3707611" y="28048"/>
                  </a:cubicBezTo>
                  <a:lnTo>
                    <a:pt x="3707611" y="1575956"/>
                  </a:lnTo>
                  <a:cubicBezTo>
                    <a:pt x="3707611" y="1591446"/>
                    <a:pt x="3695053" y="1604004"/>
                    <a:pt x="3679563" y="1604004"/>
                  </a:cubicBezTo>
                  <a:lnTo>
                    <a:pt x="28048" y="1604004"/>
                  </a:lnTo>
                  <a:cubicBezTo>
                    <a:pt x="12557" y="1604004"/>
                    <a:pt x="0" y="1591446"/>
                    <a:pt x="0" y="1575956"/>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9" name="TextBox 9"/>
            <p:cNvSpPr txBox="1"/>
            <p:nvPr/>
          </p:nvSpPr>
          <p:spPr>
            <a:xfrm>
              <a:off x="0" y="-38100"/>
              <a:ext cx="3707610" cy="1642104"/>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2126647" y="3041280"/>
            <a:ext cx="13860348" cy="5891434"/>
            <a:chOff x="0" y="0"/>
            <a:chExt cx="3650462" cy="1551653"/>
          </a:xfrm>
        </p:grpSpPr>
        <p:sp>
          <p:nvSpPr>
            <p:cNvPr id="11" name="Freeform 11"/>
            <p:cNvSpPr/>
            <p:nvPr/>
          </p:nvSpPr>
          <p:spPr>
            <a:xfrm>
              <a:off x="0" y="0"/>
              <a:ext cx="3650462" cy="1551653"/>
            </a:xfrm>
            <a:custGeom>
              <a:avLst/>
              <a:gdLst/>
              <a:ahLst/>
              <a:cxnLst/>
              <a:rect l="l" t="t" r="r" b="b"/>
              <a:pathLst>
                <a:path w="3650462" h="1551653">
                  <a:moveTo>
                    <a:pt x="22901" y="0"/>
                  </a:moveTo>
                  <a:lnTo>
                    <a:pt x="3627561" y="0"/>
                  </a:lnTo>
                  <a:cubicBezTo>
                    <a:pt x="3633635" y="0"/>
                    <a:pt x="3639460" y="2413"/>
                    <a:pt x="3643754" y="6708"/>
                  </a:cubicBezTo>
                  <a:cubicBezTo>
                    <a:pt x="3648049" y="11002"/>
                    <a:pt x="3650462" y="16827"/>
                    <a:pt x="3650462" y="22901"/>
                  </a:cubicBezTo>
                  <a:lnTo>
                    <a:pt x="3650462" y="1528752"/>
                  </a:lnTo>
                  <a:cubicBezTo>
                    <a:pt x="3650462" y="1534826"/>
                    <a:pt x="3648049" y="1540651"/>
                    <a:pt x="3643754" y="1544946"/>
                  </a:cubicBezTo>
                  <a:cubicBezTo>
                    <a:pt x="3639460" y="1549241"/>
                    <a:pt x="3633635" y="1551653"/>
                    <a:pt x="3627561" y="1551653"/>
                  </a:cubicBezTo>
                  <a:lnTo>
                    <a:pt x="22901" y="1551653"/>
                  </a:lnTo>
                  <a:cubicBezTo>
                    <a:pt x="16827" y="1551653"/>
                    <a:pt x="11002" y="1549241"/>
                    <a:pt x="6708" y="1544946"/>
                  </a:cubicBezTo>
                  <a:cubicBezTo>
                    <a:pt x="2413" y="1540651"/>
                    <a:pt x="0" y="1534826"/>
                    <a:pt x="0" y="1528752"/>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12" name="TextBox 12"/>
            <p:cNvSpPr txBox="1"/>
            <p:nvPr/>
          </p:nvSpPr>
          <p:spPr>
            <a:xfrm>
              <a:off x="0" y="-38100"/>
              <a:ext cx="3650462" cy="1589753"/>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2279047" y="3222255"/>
            <a:ext cx="13554543" cy="5519170"/>
            <a:chOff x="0" y="0"/>
            <a:chExt cx="3569921" cy="1453608"/>
          </a:xfrm>
        </p:grpSpPr>
        <p:sp>
          <p:nvSpPr>
            <p:cNvPr id="14" name="Freeform 14"/>
            <p:cNvSpPr/>
            <p:nvPr/>
          </p:nvSpPr>
          <p:spPr>
            <a:xfrm>
              <a:off x="0" y="0"/>
              <a:ext cx="3569921" cy="1453608"/>
            </a:xfrm>
            <a:custGeom>
              <a:avLst/>
              <a:gdLst/>
              <a:ahLst/>
              <a:cxnLst/>
              <a:rect l="l" t="t" r="r" b="b"/>
              <a:pathLst>
                <a:path w="3569921" h="1453608">
                  <a:moveTo>
                    <a:pt x="23418" y="0"/>
                  </a:moveTo>
                  <a:lnTo>
                    <a:pt x="3546503" y="0"/>
                  </a:lnTo>
                  <a:cubicBezTo>
                    <a:pt x="3559436" y="0"/>
                    <a:pt x="3569921" y="10485"/>
                    <a:pt x="3569921" y="23418"/>
                  </a:cubicBezTo>
                  <a:lnTo>
                    <a:pt x="3569921" y="1430191"/>
                  </a:lnTo>
                  <a:cubicBezTo>
                    <a:pt x="3569921" y="1443124"/>
                    <a:pt x="3559436" y="1453608"/>
                    <a:pt x="3546503" y="1453608"/>
                  </a:cubicBezTo>
                  <a:lnTo>
                    <a:pt x="23418" y="1453608"/>
                  </a:lnTo>
                  <a:cubicBezTo>
                    <a:pt x="17207" y="1453608"/>
                    <a:pt x="11251" y="1451141"/>
                    <a:pt x="6859" y="1446750"/>
                  </a:cubicBezTo>
                  <a:cubicBezTo>
                    <a:pt x="2467" y="1442358"/>
                    <a:pt x="0" y="1436401"/>
                    <a:pt x="0" y="1430191"/>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15" name="TextBox 15"/>
            <p:cNvSpPr txBox="1"/>
            <p:nvPr/>
          </p:nvSpPr>
          <p:spPr>
            <a:xfrm>
              <a:off x="0" y="-38100"/>
              <a:ext cx="3569921" cy="1491708"/>
            </a:xfrm>
            <a:prstGeom prst="rect">
              <a:avLst/>
            </a:prstGeom>
          </p:spPr>
          <p:txBody>
            <a:bodyPr lIns="50800" tIns="50800" rIns="50800" bIns="50800" rtlCol="0" anchor="ctr"/>
            <a:lstStyle/>
            <a:p>
              <a:pPr algn="ctr">
                <a:lnSpc>
                  <a:spcPts val="2659"/>
                </a:lnSpc>
                <a:spcBef>
                  <a:spcPct val="0"/>
                </a:spcBef>
              </a:pPr>
              <a:endParaRPr/>
            </a:p>
          </p:txBody>
        </p:sp>
      </p:grpSp>
      <p:sp>
        <p:nvSpPr>
          <p:cNvPr id="16" name="Freeform 16"/>
          <p:cNvSpPr/>
          <p:nvPr/>
        </p:nvSpPr>
        <p:spPr>
          <a:xfrm>
            <a:off x="109728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7" name="Freeform 17"/>
          <p:cNvSpPr/>
          <p:nvPr/>
        </p:nvSpPr>
        <p:spPr>
          <a:xfrm>
            <a:off x="36576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8" name="Freeform 18"/>
          <p:cNvSpPr/>
          <p:nvPr/>
        </p:nvSpPr>
        <p:spPr>
          <a:xfrm>
            <a:off x="852528"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0" name="Freeform 20"/>
          <p:cNvSpPr/>
          <p:nvPr/>
        </p:nvSpPr>
        <p:spPr>
          <a:xfrm>
            <a:off x="15507513" y="748284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1" name="TextBox 21"/>
          <p:cNvSpPr txBox="1"/>
          <p:nvPr/>
        </p:nvSpPr>
        <p:spPr>
          <a:xfrm>
            <a:off x="3124199" y="3396517"/>
            <a:ext cx="12039600" cy="5170646"/>
          </a:xfrm>
          <a:prstGeom prst="rect">
            <a:avLst/>
          </a:prstGeom>
        </p:spPr>
        <p:txBody>
          <a:bodyPr wrap="square" lIns="0" tIns="0" rIns="0" bIns="0" rtlCol="0" anchor="t">
            <a:spAutoFit/>
          </a:bodyPr>
          <a:lstStyle/>
          <a:p>
            <a:r>
              <a:rPr lang="nl-NL" sz="4800" b="1">
                <a:latin typeface="Times New Roman" panose="02020603050405020304" pitchFamily="18" charset="0"/>
                <a:cs typeface="Times New Roman" panose="02020603050405020304" pitchFamily="18" charset="0"/>
              </a:rPr>
              <a:t>Gợi ý: </a:t>
            </a:r>
            <a:endParaRPr lang="en-GB" sz="4800" b="1">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Học sinh làm theo lời Bác</a:t>
            </a:r>
            <a:endParaRPr lang="en-GB"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 Tầm quan trọng, tính cấp bách của việc làm theo lời Bác</a:t>
            </a:r>
            <a:endParaRPr lang="en-GB"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 - Học và làm theo lời Bác đem lại những giá trị to lớn cho mỗi cá nhân, cộng đồng....</a:t>
            </a:r>
            <a:endParaRPr lang="en-GB" sz="4800">
              <a:latin typeface="Times New Roman" panose="02020603050405020304" pitchFamily="18" charset="0"/>
              <a:cs typeface="Times New Roman" panose="02020603050405020304" pitchFamily="18" charset="0"/>
            </a:endParaRPr>
          </a:p>
          <a:p>
            <a:r>
              <a:rPr lang="vi-VN" sz="4800">
                <a:latin typeface="Times New Roman" panose="02020603050405020304" pitchFamily="18" charset="0"/>
                <a:cs typeface="Times New Roman" panose="02020603050405020304" pitchFamily="18" charset="0"/>
              </a:rPr>
              <a:t>- Ra lời kêu gọi </a:t>
            </a:r>
            <a:endParaRPr lang="en-US" sz="4800" b="1">
              <a:solidFill>
                <a:srgbClr val="000000"/>
              </a:solidFill>
              <a:latin typeface="Times New Roman" panose="02020603050405020304" pitchFamily="18" charset="0"/>
              <a:ea typeface="Montserrat Bold"/>
              <a:cs typeface="Times New Roman" panose="02020603050405020304" pitchFamily="18" charset="0"/>
              <a:sym typeface="Montserrat 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grpSp>
        <p:nvGrpSpPr>
          <p:cNvPr id="4" name="Group 4"/>
          <p:cNvGrpSpPr/>
          <p:nvPr/>
        </p:nvGrpSpPr>
        <p:grpSpPr>
          <a:xfrm>
            <a:off x="2174910" y="3168098"/>
            <a:ext cx="14104460" cy="6090202"/>
            <a:chOff x="0" y="0"/>
            <a:chExt cx="3714755" cy="1604004"/>
          </a:xfrm>
        </p:grpSpPr>
        <p:sp>
          <p:nvSpPr>
            <p:cNvPr id="5" name="Freeform 5"/>
            <p:cNvSpPr/>
            <p:nvPr/>
          </p:nvSpPr>
          <p:spPr>
            <a:xfrm>
              <a:off x="0" y="0"/>
              <a:ext cx="3714755" cy="1604004"/>
            </a:xfrm>
            <a:custGeom>
              <a:avLst/>
              <a:gdLst/>
              <a:ahLst/>
              <a:cxnLst/>
              <a:rect l="l" t="t" r="r" b="b"/>
              <a:pathLst>
                <a:path w="3714755" h="1604004">
                  <a:moveTo>
                    <a:pt x="27994" y="0"/>
                  </a:moveTo>
                  <a:lnTo>
                    <a:pt x="3686761" y="0"/>
                  </a:lnTo>
                  <a:cubicBezTo>
                    <a:pt x="3694186" y="0"/>
                    <a:pt x="3701306" y="2949"/>
                    <a:pt x="3706556" y="8199"/>
                  </a:cubicBezTo>
                  <a:cubicBezTo>
                    <a:pt x="3711806" y="13449"/>
                    <a:pt x="3714755" y="20569"/>
                    <a:pt x="3714755" y="27994"/>
                  </a:cubicBezTo>
                  <a:lnTo>
                    <a:pt x="3714755" y="1576010"/>
                  </a:lnTo>
                  <a:cubicBezTo>
                    <a:pt x="3714755" y="1583434"/>
                    <a:pt x="3711806" y="1590555"/>
                    <a:pt x="3706556" y="1595805"/>
                  </a:cubicBezTo>
                  <a:cubicBezTo>
                    <a:pt x="3701306" y="1601055"/>
                    <a:pt x="3694186" y="1604004"/>
                    <a:pt x="3686761" y="1604004"/>
                  </a:cubicBezTo>
                  <a:lnTo>
                    <a:pt x="27994" y="1604004"/>
                  </a:lnTo>
                  <a:cubicBezTo>
                    <a:pt x="20569" y="1604004"/>
                    <a:pt x="13449" y="1601055"/>
                    <a:pt x="8199" y="1595805"/>
                  </a:cubicBezTo>
                  <a:cubicBezTo>
                    <a:pt x="2949" y="1590555"/>
                    <a:pt x="0" y="1583434"/>
                    <a:pt x="0" y="1576010"/>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6" name="TextBox 6"/>
            <p:cNvSpPr txBox="1"/>
            <p:nvPr/>
          </p:nvSpPr>
          <p:spPr>
            <a:xfrm>
              <a:off x="0" y="-38100"/>
              <a:ext cx="3714755"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2008630" y="2941896"/>
            <a:ext cx="14077334" cy="6090202"/>
            <a:chOff x="0" y="0"/>
            <a:chExt cx="3707610" cy="1604004"/>
          </a:xfrm>
        </p:grpSpPr>
        <p:sp>
          <p:nvSpPr>
            <p:cNvPr id="8" name="Freeform 8"/>
            <p:cNvSpPr/>
            <p:nvPr/>
          </p:nvSpPr>
          <p:spPr>
            <a:xfrm>
              <a:off x="0" y="0"/>
              <a:ext cx="3707611" cy="1604004"/>
            </a:xfrm>
            <a:custGeom>
              <a:avLst/>
              <a:gdLst/>
              <a:ahLst/>
              <a:cxnLst/>
              <a:rect l="l" t="t" r="r" b="b"/>
              <a:pathLst>
                <a:path w="3707611" h="1604004">
                  <a:moveTo>
                    <a:pt x="28048" y="0"/>
                  </a:moveTo>
                  <a:lnTo>
                    <a:pt x="3679563" y="0"/>
                  </a:lnTo>
                  <a:cubicBezTo>
                    <a:pt x="3695053" y="0"/>
                    <a:pt x="3707611" y="12557"/>
                    <a:pt x="3707611" y="28048"/>
                  </a:cubicBezTo>
                  <a:lnTo>
                    <a:pt x="3707611" y="1575956"/>
                  </a:lnTo>
                  <a:cubicBezTo>
                    <a:pt x="3707611" y="1591446"/>
                    <a:pt x="3695053" y="1604004"/>
                    <a:pt x="3679563" y="1604004"/>
                  </a:cubicBezTo>
                  <a:lnTo>
                    <a:pt x="28048" y="1604004"/>
                  </a:lnTo>
                  <a:cubicBezTo>
                    <a:pt x="12557" y="1604004"/>
                    <a:pt x="0" y="1591446"/>
                    <a:pt x="0" y="1575956"/>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9" name="TextBox 9"/>
            <p:cNvSpPr txBox="1"/>
            <p:nvPr/>
          </p:nvSpPr>
          <p:spPr>
            <a:xfrm>
              <a:off x="0" y="-38100"/>
              <a:ext cx="3707610"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0" name="Group 10"/>
          <p:cNvGrpSpPr/>
          <p:nvPr/>
        </p:nvGrpSpPr>
        <p:grpSpPr>
          <a:xfrm>
            <a:off x="2126647" y="3041280"/>
            <a:ext cx="13860348" cy="5891434"/>
            <a:chOff x="0" y="0"/>
            <a:chExt cx="3650462" cy="1551653"/>
          </a:xfrm>
        </p:grpSpPr>
        <p:sp>
          <p:nvSpPr>
            <p:cNvPr id="11" name="Freeform 11"/>
            <p:cNvSpPr/>
            <p:nvPr/>
          </p:nvSpPr>
          <p:spPr>
            <a:xfrm>
              <a:off x="0" y="0"/>
              <a:ext cx="3650462" cy="1551653"/>
            </a:xfrm>
            <a:custGeom>
              <a:avLst/>
              <a:gdLst/>
              <a:ahLst/>
              <a:cxnLst/>
              <a:rect l="l" t="t" r="r" b="b"/>
              <a:pathLst>
                <a:path w="3650462" h="1551653">
                  <a:moveTo>
                    <a:pt x="22901" y="0"/>
                  </a:moveTo>
                  <a:lnTo>
                    <a:pt x="3627561" y="0"/>
                  </a:lnTo>
                  <a:cubicBezTo>
                    <a:pt x="3633635" y="0"/>
                    <a:pt x="3639460" y="2413"/>
                    <a:pt x="3643754" y="6708"/>
                  </a:cubicBezTo>
                  <a:cubicBezTo>
                    <a:pt x="3648049" y="11002"/>
                    <a:pt x="3650462" y="16827"/>
                    <a:pt x="3650462" y="22901"/>
                  </a:cubicBezTo>
                  <a:lnTo>
                    <a:pt x="3650462" y="1528752"/>
                  </a:lnTo>
                  <a:cubicBezTo>
                    <a:pt x="3650462" y="1534826"/>
                    <a:pt x="3648049" y="1540651"/>
                    <a:pt x="3643754" y="1544946"/>
                  </a:cubicBezTo>
                  <a:cubicBezTo>
                    <a:pt x="3639460" y="1549241"/>
                    <a:pt x="3633635" y="1551653"/>
                    <a:pt x="3627561" y="1551653"/>
                  </a:cubicBezTo>
                  <a:lnTo>
                    <a:pt x="22901" y="1551653"/>
                  </a:lnTo>
                  <a:cubicBezTo>
                    <a:pt x="16827" y="1551653"/>
                    <a:pt x="11002" y="1549241"/>
                    <a:pt x="6708" y="1544946"/>
                  </a:cubicBezTo>
                  <a:cubicBezTo>
                    <a:pt x="2413" y="1540651"/>
                    <a:pt x="0" y="1534826"/>
                    <a:pt x="0" y="1528752"/>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12" name="TextBox 12"/>
            <p:cNvSpPr txBox="1"/>
            <p:nvPr/>
          </p:nvSpPr>
          <p:spPr>
            <a:xfrm>
              <a:off x="0" y="-38100"/>
              <a:ext cx="3650462" cy="158975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3" name="Group 13"/>
          <p:cNvGrpSpPr/>
          <p:nvPr/>
        </p:nvGrpSpPr>
        <p:grpSpPr>
          <a:xfrm>
            <a:off x="2279047" y="3222255"/>
            <a:ext cx="13554543" cy="5519170"/>
            <a:chOff x="0" y="0"/>
            <a:chExt cx="3569921" cy="1453608"/>
          </a:xfrm>
        </p:grpSpPr>
        <p:sp>
          <p:nvSpPr>
            <p:cNvPr id="14" name="Freeform 14"/>
            <p:cNvSpPr/>
            <p:nvPr/>
          </p:nvSpPr>
          <p:spPr>
            <a:xfrm>
              <a:off x="0" y="0"/>
              <a:ext cx="3569921" cy="1453608"/>
            </a:xfrm>
            <a:custGeom>
              <a:avLst/>
              <a:gdLst/>
              <a:ahLst/>
              <a:cxnLst/>
              <a:rect l="l" t="t" r="r" b="b"/>
              <a:pathLst>
                <a:path w="3569921" h="1453608">
                  <a:moveTo>
                    <a:pt x="23418" y="0"/>
                  </a:moveTo>
                  <a:lnTo>
                    <a:pt x="3546503" y="0"/>
                  </a:lnTo>
                  <a:cubicBezTo>
                    <a:pt x="3559436" y="0"/>
                    <a:pt x="3569921" y="10485"/>
                    <a:pt x="3569921" y="23418"/>
                  </a:cubicBezTo>
                  <a:lnTo>
                    <a:pt x="3569921" y="1430191"/>
                  </a:lnTo>
                  <a:cubicBezTo>
                    <a:pt x="3569921" y="1443124"/>
                    <a:pt x="3559436" y="1453608"/>
                    <a:pt x="3546503" y="1453608"/>
                  </a:cubicBezTo>
                  <a:lnTo>
                    <a:pt x="23418" y="1453608"/>
                  </a:lnTo>
                  <a:cubicBezTo>
                    <a:pt x="17207" y="1453608"/>
                    <a:pt x="11251" y="1451141"/>
                    <a:pt x="6859" y="1446750"/>
                  </a:cubicBezTo>
                  <a:cubicBezTo>
                    <a:pt x="2467" y="1442358"/>
                    <a:pt x="0" y="1436401"/>
                    <a:pt x="0" y="1430191"/>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15" name="TextBox 15"/>
            <p:cNvSpPr txBox="1"/>
            <p:nvPr/>
          </p:nvSpPr>
          <p:spPr>
            <a:xfrm>
              <a:off x="0" y="-38100"/>
              <a:ext cx="3569921" cy="14917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6" name="Freeform 16"/>
          <p:cNvSpPr/>
          <p:nvPr/>
        </p:nvSpPr>
        <p:spPr>
          <a:xfrm>
            <a:off x="109728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7" name="Freeform 17"/>
          <p:cNvSpPr/>
          <p:nvPr/>
        </p:nvSpPr>
        <p:spPr>
          <a:xfrm>
            <a:off x="36576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8" name="Freeform 18"/>
          <p:cNvSpPr/>
          <p:nvPr/>
        </p:nvSpPr>
        <p:spPr>
          <a:xfrm>
            <a:off x="852528"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0" name="Freeform 20"/>
          <p:cNvSpPr/>
          <p:nvPr/>
        </p:nvSpPr>
        <p:spPr>
          <a:xfrm>
            <a:off x="15507513" y="748284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1" name="TextBox 21"/>
          <p:cNvSpPr txBox="1"/>
          <p:nvPr/>
        </p:nvSpPr>
        <p:spPr>
          <a:xfrm>
            <a:off x="2604314" y="3353445"/>
            <a:ext cx="13016685" cy="5262979"/>
          </a:xfrm>
          <a:prstGeom prst="rect">
            <a:avLst/>
          </a:prstGeom>
        </p:spPr>
        <p:txBody>
          <a:bodyPr wrap="square" lIns="0" tIns="0" rIns="0" bIns="0" rtlCol="0" anchor="t">
            <a:spAutoFit/>
          </a:bodyPr>
          <a:lstStyle/>
          <a:p>
            <a:pPr algn="ctr"/>
            <a:r>
              <a:rPr lang="nl-NL" sz="3800" b="1">
                <a:latin typeface="Times New Roman" panose="02020603050405020304" pitchFamily="18" charset="0"/>
                <a:cs typeface="Times New Roman" panose="02020603050405020304" pitchFamily="18" charset="0"/>
              </a:rPr>
              <a:t>HƯỚNG DẪN HỌC Ở </a:t>
            </a:r>
            <a:r>
              <a:rPr lang="nl-NL" sz="3800" b="1" smtClean="0">
                <a:latin typeface="Times New Roman" panose="02020603050405020304" pitchFamily="18" charset="0"/>
                <a:cs typeface="Times New Roman" panose="02020603050405020304" pitchFamily="18" charset="0"/>
              </a:rPr>
              <a:t>NHÀ</a:t>
            </a:r>
            <a:endParaRPr lang="en-GB" sz="3800">
              <a:latin typeface="Times New Roman" panose="02020603050405020304" pitchFamily="18" charset="0"/>
              <a:cs typeface="Times New Roman" panose="02020603050405020304" pitchFamily="18" charset="0"/>
            </a:endParaRPr>
          </a:p>
          <a:p>
            <a:r>
              <a:rPr lang="vi-VN" sz="3800">
                <a:latin typeface="Times New Roman" panose="02020603050405020304" pitchFamily="18" charset="0"/>
                <a:cs typeface="Times New Roman" panose="02020603050405020304" pitchFamily="18" charset="0"/>
              </a:rPr>
              <a:t>- Sưu tầm các bài viết:  </a:t>
            </a:r>
            <a:r>
              <a:rPr lang="de-DE" sz="3800">
                <a:latin typeface="Times New Roman" panose="02020603050405020304" pitchFamily="18" charset="0"/>
                <a:cs typeface="Times New Roman" panose="02020603050405020304" pitchFamily="18" charset="0"/>
              </a:rPr>
              <a:t>bài </a:t>
            </a:r>
            <a:r>
              <a:rPr lang="vi-VN" sz="3800">
                <a:latin typeface="Times New Roman" panose="02020603050405020304" pitchFamily="18" charset="0"/>
                <a:cs typeface="Times New Roman" panose="02020603050405020304" pitchFamily="18" charset="0"/>
              </a:rPr>
              <a:t>phát biểu trong lễ phát động một phong trào hoặc một hoạt động xã hội của các nhân vật nổi tiếng để học tập cách viết </a:t>
            </a:r>
            <a:endParaRPr lang="en-GB" sz="3800">
              <a:latin typeface="Times New Roman" panose="02020603050405020304" pitchFamily="18" charset="0"/>
              <a:cs typeface="Times New Roman" panose="02020603050405020304" pitchFamily="18" charset="0"/>
            </a:endParaRPr>
          </a:p>
          <a:p>
            <a:r>
              <a:rPr lang="vi-VN" sz="3800">
                <a:latin typeface="Times New Roman" panose="02020603050405020304" pitchFamily="18" charset="0"/>
                <a:cs typeface="Times New Roman" panose="02020603050405020304" pitchFamily="18" charset="0"/>
              </a:rPr>
              <a:t>- Tự chọn một phong trào, một hoạt động xã hội mà em yêu thích sau đó viết bài phát biểu </a:t>
            </a:r>
            <a:endParaRPr lang="en-GB" sz="3800">
              <a:latin typeface="Times New Roman" panose="02020603050405020304" pitchFamily="18" charset="0"/>
              <a:cs typeface="Times New Roman" panose="02020603050405020304" pitchFamily="18" charset="0"/>
            </a:endParaRPr>
          </a:p>
          <a:p>
            <a:r>
              <a:rPr lang="vi-VN" sz="3800" b="1">
                <a:latin typeface="Times New Roman" panose="02020603050405020304" pitchFamily="18" charset="0"/>
                <a:cs typeface="Times New Roman" panose="02020603050405020304" pitchFamily="18" charset="0"/>
              </a:rPr>
              <a:t>- Chuẩn bị bài:</a:t>
            </a:r>
            <a:r>
              <a:rPr lang="vi-VN" sz="3800">
                <a:latin typeface="Times New Roman" panose="02020603050405020304" pitchFamily="18" charset="0"/>
                <a:cs typeface="Times New Roman" panose="02020603050405020304" pitchFamily="18" charset="0"/>
              </a:rPr>
              <a:t> Hướng dẫn HS chuẩn bị </a:t>
            </a:r>
            <a:r>
              <a:rPr lang="de-DE" sz="3800">
                <a:latin typeface="Times New Roman" panose="02020603050405020304" pitchFamily="18" charset="0"/>
                <a:cs typeface="Times New Roman" panose="02020603050405020304" pitchFamily="18" charset="0"/>
              </a:rPr>
              <a:t>bài</a:t>
            </a:r>
            <a:r>
              <a:rPr lang="vi-VN" sz="3800">
                <a:latin typeface="Times New Roman" panose="02020603050405020304" pitchFamily="18" charset="0"/>
                <a:cs typeface="Times New Roman" panose="02020603050405020304" pitchFamily="18" charset="0"/>
              </a:rPr>
              <a:t>: THUYẾT TRÌNH VỀ MỘT VẤN ĐỀ  LIÊN QUAN ĐẾN CƠ HỘI VÀ THÁCH THỨC ĐỐI VỚI ĐẤT NƯỚC</a:t>
            </a:r>
            <a:endParaRPr lang="en-GB" sz="3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5957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1000"/>
                                        <p:tgtEl>
                                          <p:spTgt spid="21">
                                            <p:txEl>
                                              <p:pRg st="0" end="0"/>
                                            </p:txEl>
                                          </p:spTgt>
                                        </p:tgtEl>
                                      </p:cBhvr>
                                    </p:animEffect>
                                    <p:anim calcmode="lin" valueType="num">
                                      <p:cBhvr>
                                        <p:cTn id="8"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fade">
                                      <p:cBhvr>
                                        <p:cTn id="12" dur="1000"/>
                                        <p:tgtEl>
                                          <p:spTgt spid="21">
                                            <p:txEl>
                                              <p:pRg st="1" end="1"/>
                                            </p:txEl>
                                          </p:spTgt>
                                        </p:tgtEl>
                                      </p:cBhvr>
                                    </p:animEffect>
                                    <p:anim calcmode="lin" valueType="num">
                                      <p:cBhvr>
                                        <p:cTn id="13" dur="100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xEl>
                                              <p:pRg st="2" end="2"/>
                                            </p:txEl>
                                          </p:spTgt>
                                        </p:tgtEl>
                                        <p:attrNameLst>
                                          <p:attrName>style.visibility</p:attrName>
                                        </p:attrNameLst>
                                      </p:cBhvr>
                                      <p:to>
                                        <p:strVal val="visible"/>
                                      </p:to>
                                    </p:set>
                                    <p:animEffect transition="in" filter="fade">
                                      <p:cBhvr>
                                        <p:cTn id="17" dur="1000"/>
                                        <p:tgtEl>
                                          <p:spTgt spid="21">
                                            <p:txEl>
                                              <p:pRg st="2" end="2"/>
                                            </p:txEl>
                                          </p:spTgt>
                                        </p:tgtEl>
                                      </p:cBhvr>
                                    </p:animEffect>
                                    <p:anim calcmode="lin" valueType="num">
                                      <p:cBhvr>
                                        <p:cTn id="18" dur="1000" fill="hold"/>
                                        <p:tgtEl>
                                          <p:spTgt spid="2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1">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1">
                                            <p:txEl>
                                              <p:pRg st="3" end="3"/>
                                            </p:txEl>
                                          </p:spTgt>
                                        </p:tgtEl>
                                        <p:attrNameLst>
                                          <p:attrName>style.visibility</p:attrName>
                                        </p:attrNameLst>
                                      </p:cBhvr>
                                      <p:to>
                                        <p:strVal val="visible"/>
                                      </p:to>
                                    </p:set>
                                    <p:animEffect transition="in" filter="fade">
                                      <p:cBhvr>
                                        <p:cTn id="22" dur="1000"/>
                                        <p:tgtEl>
                                          <p:spTgt spid="21">
                                            <p:txEl>
                                              <p:pRg st="3" end="3"/>
                                            </p:txEl>
                                          </p:spTgt>
                                        </p:tgtEl>
                                      </p:cBhvr>
                                    </p:animEffect>
                                    <p:anim calcmode="lin" valueType="num">
                                      <p:cBhvr>
                                        <p:cTn id="23" dur="1000" fill="hold"/>
                                        <p:tgtEl>
                                          <p:spTgt spid="21">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sp>
        <p:nvSpPr>
          <p:cNvPr id="4" name="Freeform 4"/>
          <p:cNvSpPr/>
          <p:nvPr/>
        </p:nvSpPr>
        <p:spPr>
          <a:xfrm>
            <a:off x="293800" y="2708534"/>
            <a:ext cx="1172847" cy="1188696"/>
          </a:xfrm>
          <a:custGeom>
            <a:avLst/>
            <a:gdLst/>
            <a:ahLst/>
            <a:cxnLst/>
            <a:rect l="l" t="t" r="r" b="b"/>
            <a:pathLst>
              <a:path w="1172847" h="1188696">
                <a:moveTo>
                  <a:pt x="0" y="0"/>
                </a:moveTo>
                <a:lnTo>
                  <a:pt x="1172847" y="0"/>
                </a:lnTo>
                <a:lnTo>
                  <a:pt x="1172847" y="1188696"/>
                </a:lnTo>
                <a:lnTo>
                  <a:pt x="0" y="1188696"/>
                </a:lnTo>
                <a:lnTo>
                  <a:pt x="0" y="0"/>
                </a:lnTo>
                <a:close/>
              </a:path>
            </a:pathLst>
          </a:custGeom>
          <a:blipFill>
            <a:blip r:embed="rId4"/>
            <a:stretch>
              <a:fillRect/>
            </a:stretch>
          </a:blipFill>
        </p:spPr>
      </p:sp>
      <p:sp>
        <p:nvSpPr>
          <p:cNvPr id="5" name="Freeform 5"/>
          <p:cNvSpPr/>
          <p:nvPr/>
        </p:nvSpPr>
        <p:spPr>
          <a:xfrm>
            <a:off x="0" y="9668981"/>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grpSp>
        <p:nvGrpSpPr>
          <p:cNvPr id="6" name="Group 6"/>
          <p:cNvGrpSpPr/>
          <p:nvPr/>
        </p:nvGrpSpPr>
        <p:grpSpPr>
          <a:xfrm>
            <a:off x="2174910" y="3168098"/>
            <a:ext cx="14104460" cy="6090202"/>
            <a:chOff x="0" y="0"/>
            <a:chExt cx="3714755" cy="1604004"/>
          </a:xfrm>
        </p:grpSpPr>
        <p:sp>
          <p:nvSpPr>
            <p:cNvPr id="7" name="Freeform 7"/>
            <p:cNvSpPr/>
            <p:nvPr/>
          </p:nvSpPr>
          <p:spPr>
            <a:xfrm>
              <a:off x="0" y="0"/>
              <a:ext cx="3714755" cy="1604004"/>
            </a:xfrm>
            <a:custGeom>
              <a:avLst/>
              <a:gdLst/>
              <a:ahLst/>
              <a:cxnLst/>
              <a:rect l="l" t="t" r="r" b="b"/>
              <a:pathLst>
                <a:path w="3714755" h="1604004">
                  <a:moveTo>
                    <a:pt x="27994" y="0"/>
                  </a:moveTo>
                  <a:lnTo>
                    <a:pt x="3686761" y="0"/>
                  </a:lnTo>
                  <a:cubicBezTo>
                    <a:pt x="3694186" y="0"/>
                    <a:pt x="3701306" y="2949"/>
                    <a:pt x="3706556" y="8199"/>
                  </a:cubicBezTo>
                  <a:cubicBezTo>
                    <a:pt x="3711806" y="13449"/>
                    <a:pt x="3714755" y="20569"/>
                    <a:pt x="3714755" y="27994"/>
                  </a:cubicBezTo>
                  <a:lnTo>
                    <a:pt x="3714755" y="1576010"/>
                  </a:lnTo>
                  <a:cubicBezTo>
                    <a:pt x="3714755" y="1583434"/>
                    <a:pt x="3711806" y="1590555"/>
                    <a:pt x="3706556" y="1595805"/>
                  </a:cubicBezTo>
                  <a:cubicBezTo>
                    <a:pt x="3701306" y="1601055"/>
                    <a:pt x="3694186" y="1604004"/>
                    <a:pt x="3686761" y="1604004"/>
                  </a:cubicBezTo>
                  <a:lnTo>
                    <a:pt x="27994" y="1604004"/>
                  </a:lnTo>
                  <a:cubicBezTo>
                    <a:pt x="20569" y="1604004"/>
                    <a:pt x="13449" y="1601055"/>
                    <a:pt x="8199" y="1595805"/>
                  </a:cubicBezTo>
                  <a:cubicBezTo>
                    <a:pt x="2949" y="1590555"/>
                    <a:pt x="0" y="1583434"/>
                    <a:pt x="0" y="1576010"/>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8" name="TextBox 8"/>
            <p:cNvSpPr txBox="1"/>
            <p:nvPr/>
          </p:nvSpPr>
          <p:spPr>
            <a:xfrm>
              <a:off x="0" y="-38100"/>
              <a:ext cx="3714755" cy="1642104"/>
            </a:xfrm>
            <a:prstGeom prst="rect">
              <a:avLst/>
            </a:prstGeom>
          </p:spPr>
          <p:txBody>
            <a:bodyPr lIns="50800" tIns="50800" rIns="50800" bIns="50800" rtlCol="0" anchor="ctr"/>
            <a:lstStyle/>
            <a:p>
              <a:pPr algn="ctr">
                <a:lnSpc>
                  <a:spcPts val="2659"/>
                </a:lnSpc>
                <a:spcBef>
                  <a:spcPct val="0"/>
                </a:spcBef>
              </a:pPr>
              <a:endParaRPr/>
            </a:p>
          </p:txBody>
        </p:sp>
      </p:grpSp>
      <p:grpSp>
        <p:nvGrpSpPr>
          <p:cNvPr id="9" name="Group 9"/>
          <p:cNvGrpSpPr/>
          <p:nvPr/>
        </p:nvGrpSpPr>
        <p:grpSpPr>
          <a:xfrm>
            <a:off x="2008630" y="2941896"/>
            <a:ext cx="14077334" cy="6090202"/>
            <a:chOff x="0" y="0"/>
            <a:chExt cx="3707610" cy="1604004"/>
          </a:xfrm>
        </p:grpSpPr>
        <p:sp>
          <p:nvSpPr>
            <p:cNvPr id="10" name="Freeform 10"/>
            <p:cNvSpPr/>
            <p:nvPr/>
          </p:nvSpPr>
          <p:spPr>
            <a:xfrm>
              <a:off x="0" y="0"/>
              <a:ext cx="3707611" cy="1604004"/>
            </a:xfrm>
            <a:custGeom>
              <a:avLst/>
              <a:gdLst/>
              <a:ahLst/>
              <a:cxnLst/>
              <a:rect l="l" t="t" r="r" b="b"/>
              <a:pathLst>
                <a:path w="3707611" h="1604004">
                  <a:moveTo>
                    <a:pt x="28048" y="0"/>
                  </a:moveTo>
                  <a:lnTo>
                    <a:pt x="3679563" y="0"/>
                  </a:lnTo>
                  <a:cubicBezTo>
                    <a:pt x="3695053" y="0"/>
                    <a:pt x="3707611" y="12557"/>
                    <a:pt x="3707611" y="28048"/>
                  </a:cubicBezTo>
                  <a:lnTo>
                    <a:pt x="3707611" y="1575956"/>
                  </a:lnTo>
                  <a:cubicBezTo>
                    <a:pt x="3707611" y="1591446"/>
                    <a:pt x="3695053" y="1604004"/>
                    <a:pt x="3679563" y="1604004"/>
                  </a:cubicBezTo>
                  <a:lnTo>
                    <a:pt x="28048" y="1604004"/>
                  </a:lnTo>
                  <a:cubicBezTo>
                    <a:pt x="12557" y="1604004"/>
                    <a:pt x="0" y="1591446"/>
                    <a:pt x="0" y="1575956"/>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11" name="TextBox 11"/>
            <p:cNvSpPr txBox="1"/>
            <p:nvPr/>
          </p:nvSpPr>
          <p:spPr>
            <a:xfrm>
              <a:off x="0" y="-38100"/>
              <a:ext cx="3707610" cy="1642104"/>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p:cNvGrpSpPr/>
          <p:nvPr/>
        </p:nvGrpSpPr>
        <p:grpSpPr>
          <a:xfrm>
            <a:off x="2126647" y="3041280"/>
            <a:ext cx="13860348" cy="5891434"/>
            <a:chOff x="0" y="0"/>
            <a:chExt cx="3650462" cy="1551653"/>
          </a:xfrm>
        </p:grpSpPr>
        <p:sp>
          <p:nvSpPr>
            <p:cNvPr id="13" name="Freeform 13"/>
            <p:cNvSpPr/>
            <p:nvPr/>
          </p:nvSpPr>
          <p:spPr>
            <a:xfrm>
              <a:off x="0" y="0"/>
              <a:ext cx="3650462" cy="1551653"/>
            </a:xfrm>
            <a:custGeom>
              <a:avLst/>
              <a:gdLst/>
              <a:ahLst/>
              <a:cxnLst/>
              <a:rect l="l" t="t" r="r" b="b"/>
              <a:pathLst>
                <a:path w="3650462" h="1551653">
                  <a:moveTo>
                    <a:pt x="22901" y="0"/>
                  </a:moveTo>
                  <a:lnTo>
                    <a:pt x="3627561" y="0"/>
                  </a:lnTo>
                  <a:cubicBezTo>
                    <a:pt x="3633635" y="0"/>
                    <a:pt x="3639460" y="2413"/>
                    <a:pt x="3643754" y="6708"/>
                  </a:cubicBezTo>
                  <a:cubicBezTo>
                    <a:pt x="3648049" y="11002"/>
                    <a:pt x="3650462" y="16827"/>
                    <a:pt x="3650462" y="22901"/>
                  </a:cubicBezTo>
                  <a:lnTo>
                    <a:pt x="3650462" y="1528752"/>
                  </a:lnTo>
                  <a:cubicBezTo>
                    <a:pt x="3650462" y="1534826"/>
                    <a:pt x="3648049" y="1540651"/>
                    <a:pt x="3643754" y="1544946"/>
                  </a:cubicBezTo>
                  <a:cubicBezTo>
                    <a:pt x="3639460" y="1549241"/>
                    <a:pt x="3633635" y="1551653"/>
                    <a:pt x="3627561" y="1551653"/>
                  </a:cubicBezTo>
                  <a:lnTo>
                    <a:pt x="22901" y="1551653"/>
                  </a:lnTo>
                  <a:cubicBezTo>
                    <a:pt x="16827" y="1551653"/>
                    <a:pt x="11002" y="1549241"/>
                    <a:pt x="6708" y="1544946"/>
                  </a:cubicBezTo>
                  <a:cubicBezTo>
                    <a:pt x="2413" y="1540651"/>
                    <a:pt x="0" y="1534826"/>
                    <a:pt x="0" y="1528752"/>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14" name="TextBox 14"/>
            <p:cNvSpPr txBox="1"/>
            <p:nvPr/>
          </p:nvSpPr>
          <p:spPr>
            <a:xfrm>
              <a:off x="0" y="-38100"/>
              <a:ext cx="3650462" cy="1589753"/>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a:off x="2279047" y="3222255"/>
            <a:ext cx="13554543" cy="5519170"/>
            <a:chOff x="0" y="0"/>
            <a:chExt cx="3569921" cy="1453608"/>
          </a:xfrm>
        </p:grpSpPr>
        <p:sp>
          <p:nvSpPr>
            <p:cNvPr id="16" name="Freeform 16"/>
            <p:cNvSpPr/>
            <p:nvPr/>
          </p:nvSpPr>
          <p:spPr>
            <a:xfrm>
              <a:off x="0" y="0"/>
              <a:ext cx="3569921" cy="1453608"/>
            </a:xfrm>
            <a:custGeom>
              <a:avLst/>
              <a:gdLst/>
              <a:ahLst/>
              <a:cxnLst/>
              <a:rect l="l" t="t" r="r" b="b"/>
              <a:pathLst>
                <a:path w="3569921" h="1453608">
                  <a:moveTo>
                    <a:pt x="23418" y="0"/>
                  </a:moveTo>
                  <a:lnTo>
                    <a:pt x="3546503" y="0"/>
                  </a:lnTo>
                  <a:cubicBezTo>
                    <a:pt x="3559436" y="0"/>
                    <a:pt x="3569921" y="10485"/>
                    <a:pt x="3569921" y="23418"/>
                  </a:cubicBezTo>
                  <a:lnTo>
                    <a:pt x="3569921" y="1430191"/>
                  </a:lnTo>
                  <a:cubicBezTo>
                    <a:pt x="3569921" y="1443124"/>
                    <a:pt x="3559436" y="1453608"/>
                    <a:pt x="3546503" y="1453608"/>
                  </a:cubicBezTo>
                  <a:lnTo>
                    <a:pt x="23418" y="1453608"/>
                  </a:lnTo>
                  <a:cubicBezTo>
                    <a:pt x="17207" y="1453608"/>
                    <a:pt x="11251" y="1451141"/>
                    <a:pt x="6859" y="1446750"/>
                  </a:cubicBezTo>
                  <a:cubicBezTo>
                    <a:pt x="2467" y="1442358"/>
                    <a:pt x="0" y="1436401"/>
                    <a:pt x="0" y="1430191"/>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17" name="TextBox 17"/>
            <p:cNvSpPr txBox="1"/>
            <p:nvPr/>
          </p:nvSpPr>
          <p:spPr>
            <a:xfrm>
              <a:off x="0" y="-38100"/>
              <a:ext cx="3569921" cy="1491708"/>
            </a:xfrm>
            <a:prstGeom prst="rect">
              <a:avLst/>
            </a:prstGeom>
          </p:spPr>
          <p:txBody>
            <a:bodyPr lIns="50800" tIns="50800" rIns="50800" bIns="50800" rtlCol="0" anchor="ctr"/>
            <a:lstStyle/>
            <a:p>
              <a:pPr algn="ctr">
                <a:lnSpc>
                  <a:spcPts val="2659"/>
                </a:lnSpc>
                <a:spcBef>
                  <a:spcPct val="0"/>
                </a:spcBef>
              </a:pPr>
              <a:endParaRPr/>
            </a:p>
          </p:txBody>
        </p:sp>
      </p:grpSp>
      <p:sp>
        <p:nvSpPr>
          <p:cNvPr id="18" name="Freeform 18"/>
          <p:cNvSpPr/>
          <p:nvPr/>
        </p:nvSpPr>
        <p:spPr>
          <a:xfrm flipH="1">
            <a:off x="15553382" y="5633079"/>
            <a:ext cx="2484259" cy="4750774"/>
          </a:xfrm>
          <a:custGeom>
            <a:avLst/>
            <a:gdLst/>
            <a:ahLst/>
            <a:cxnLst/>
            <a:rect l="l" t="t" r="r" b="b"/>
            <a:pathLst>
              <a:path w="2484259" h="4750774">
                <a:moveTo>
                  <a:pt x="2484259" y="0"/>
                </a:moveTo>
                <a:lnTo>
                  <a:pt x="0" y="0"/>
                </a:lnTo>
                <a:lnTo>
                  <a:pt x="0" y="4750773"/>
                </a:lnTo>
                <a:lnTo>
                  <a:pt x="2484259" y="4750773"/>
                </a:lnTo>
                <a:lnTo>
                  <a:pt x="2484259"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20" name="Freeform 20"/>
          <p:cNvSpPr/>
          <p:nvPr/>
        </p:nvSpPr>
        <p:spPr>
          <a:xfrm>
            <a:off x="852528"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1" name="TextBox 21"/>
          <p:cNvSpPr txBox="1"/>
          <p:nvPr/>
        </p:nvSpPr>
        <p:spPr>
          <a:xfrm>
            <a:off x="2833104" y="3450511"/>
            <a:ext cx="12709392" cy="4985980"/>
          </a:xfrm>
          <a:prstGeom prst="rect">
            <a:avLst/>
          </a:prstGeom>
        </p:spPr>
        <p:txBody>
          <a:bodyPr wrap="square" lIns="0" tIns="0" rIns="0" bIns="0" rtlCol="0" anchor="t">
            <a:spAutoFit/>
          </a:bodyPr>
          <a:lstStyle/>
          <a:p>
            <a:pPr algn="just"/>
            <a:r>
              <a:rPr lang="vi-VN" sz="5400">
                <a:latin typeface="+mj-lt"/>
              </a:rPr>
              <a:t>HS huy động kiến thức hiểu biết của bản thân thảo luận cặp đôi trong 2 phút trả lời câu hỏi sau: </a:t>
            </a:r>
            <a:endParaRPr lang="en-GB" sz="5400">
              <a:latin typeface="+mj-lt"/>
            </a:endParaRPr>
          </a:p>
          <a:p>
            <a:pPr algn="just"/>
            <a:r>
              <a:rPr lang="vi-VN" sz="5400">
                <a:latin typeface="+mj-lt"/>
              </a:rPr>
              <a:t>1.Trường mình đã có những lễ phát động về những phong nào nào?  </a:t>
            </a:r>
            <a:endParaRPr lang="en-GB" sz="5400">
              <a:latin typeface="+mj-lt"/>
            </a:endParaRPr>
          </a:p>
          <a:p>
            <a:pPr algn="just"/>
            <a:r>
              <a:rPr lang="vi-VN" sz="5400">
                <a:latin typeface="+mj-lt"/>
              </a:rPr>
              <a:t>2. Theo em thế nào là một hoạt động xã hội ?</a:t>
            </a:r>
            <a:endParaRPr lang="en-GB" sz="540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03696" y="4653534"/>
            <a:ext cx="11680609" cy="1769715"/>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lnSpc>
                <a:spcPts val="13824"/>
              </a:lnSpc>
            </a:pPr>
            <a:r>
              <a:rPr lang="en-US" sz="14400" b="1">
                <a:ln/>
                <a:solidFill>
                  <a:schemeClr val="accent3"/>
                </a:solidFill>
                <a:latin typeface="Times New Roman" panose="02020603050405020304" pitchFamily="18" charset="0"/>
                <a:ea typeface="Adigiana Toybox"/>
                <a:cs typeface="Times New Roman" panose="02020603050405020304" pitchFamily="18" charset="0"/>
                <a:sym typeface="Adigiana Toybox"/>
              </a:rPr>
              <a:t>Thank You</a:t>
            </a: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79" y="3097530"/>
            <a:ext cx="11680609" cy="4062651"/>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8800" b="1">
                <a:ln/>
                <a:solidFill>
                  <a:schemeClr val="accent3"/>
                </a:solidFill>
                <a:latin typeface="+mj-lt"/>
              </a:rPr>
              <a:t>HOẠT ĐỘNG </a:t>
            </a:r>
            <a:r>
              <a:rPr lang="vi-VN" sz="8800" b="1" smtClean="0">
                <a:ln/>
                <a:solidFill>
                  <a:schemeClr val="accent3"/>
                </a:solidFill>
                <a:latin typeface="+mj-lt"/>
              </a:rPr>
              <a:t>2</a:t>
            </a:r>
          </a:p>
          <a:p>
            <a:pPr algn="ctr"/>
            <a:r>
              <a:rPr lang="vi-VN" sz="8800" b="1" smtClean="0">
                <a:ln/>
                <a:solidFill>
                  <a:schemeClr val="accent3"/>
                </a:solidFill>
                <a:latin typeface="+mj-lt"/>
              </a:rPr>
              <a:t> </a:t>
            </a:r>
            <a:r>
              <a:rPr lang="vi-VN" sz="8800" b="1">
                <a:ln/>
                <a:solidFill>
                  <a:schemeClr val="accent3"/>
                </a:solidFill>
                <a:latin typeface="+mj-lt"/>
              </a:rPr>
              <a:t>HÌNH THÀNH </a:t>
            </a:r>
            <a:endParaRPr lang="vi-VN" sz="8800" b="1" smtClean="0">
              <a:ln/>
              <a:solidFill>
                <a:schemeClr val="accent3"/>
              </a:solidFill>
              <a:latin typeface="+mj-lt"/>
            </a:endParaRPr>
          </a:p>
          <a:p>
            <a:pPr algn="ctr"/>
            <a:r>
              <a:rPr lang="vi-VN" sz="8800" b="1" smtClean="0">
                <a:ln/>
                <a:solidFill>
                  <a:schemeClr val="accent3"/>
                </a:solidFill>
                <a:latin typeface="+mj-lt"/>
              </a:rPr>
              <a:t>KIẾN </a:t>
            </a:r>
            <a:r>
              <a:rPr lang="vi-VN" sz="8800" b="1">
                <a:ln/>
                <a:solidFill>
                  <a:schemeClr val="accent3"/>
                </a:solidFill>
                <a:latin typeface="+mj-lt"/>
              </a:rPr>
              <a:t>THỨC</a:t>
            </a:r>
            <a:endParaRPr lang="en-GB" sz="8800" b="1">
              <a:ln/>
              <a:solidFill>
                <a:schemeClr val="accent3"/>
              </a:solidFill>
              <a:latin typeface="+mj-lt"/>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2026209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441918" y="3948128"/>
            <a:ext cx="11680609" cy="1769715"/>
          </a:xfrm>
          <a:prstGeom prst="rect">
            <a:avLst/>
          </a:prstGeom>
        </p:spPr>
        <p:txBody>
          <a:bodyPr lIns="0" tIns="0" rIns="0" bIns="0" rtlCol="0" anchor="t">
            <a:spAutoFit/>
            <a:scene3d>
              <a:camera prst="orthographicFront"/>
              <a:lightRig rig="harsh" dir="t"/>
            </a:scene3d>
            <a:sp3d extrusionH="57150" prstMaterial="matte">
              <a:bevelT w="63500" h="12700" prst="angle"/>
              <a:contourClr>
                <a:schemeClr val="bg1">
                  <a:lumMod val="65000"/>
                </a:schemeClr>
              </a:contourClr>
            </a:sp3d>
          </a:bodyPr>
          <a:lstStyle/>
          <a:p>
            <a:pPr algn="ctr"/>
            <a:r>
              <a:rPr lang="vi-VN" sz="11500" b="1">
                <a:ln/>
                <a:solidFill>
                  <a:schemeClr val="accent3"/>
                </a:solidFill>
                <a:latin typeface="+mj-lt"/>
              </a:rPr>
              <a:t>I. Định hướng</a:t>
            </a:r>
            <a:endParaRPr lang="en-GB" sz="11500" b="1">
              <a:ln/>
              <a:solidFill>
                <a:schemeClr val="accent3"/>
              </a:solidFill>
              <a:latin typeface="+mj-lt"/>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391078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04800" y="-658497"/>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sp>
        <p:nvSpPr>
          <p:cNvPr id="4" name="Freeform 4"/>
          <p:cNvSpPr/>
          <p:nvPr/>
        </p:nvSpPr>
        <p:spPr>
          <a:xfrm>
            <a:off x="852528"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5" name="Freeform 5"/>
          <p:cNvSpPr/>
          <p:nvPr/>
        </p:nvSpPr>
        <p:spPr>
          <a:xfrm>
            <a:off x="293800" y="2708534"/>
            <a:ext cx="1172847" cy="1188696"/>
          </a:xfrm>
          <a:custGeom>
            <a:avLst/>
            <a:gdLst/>
            <a:ahLst/>
            <a:cxnLst/>
            <a:rect l="l" t="t" r="r" b="b"/>
            <a:pathLst>
              <a:path w="1172847" h="1188696">
                <a:moveTo>
                  <a:pt x="0" y="0"/>
                </a:moveTo>
                <a:lnTo>
                  <a:pt x="1172847" y="0"/>
                </a:lnTo>
                <a:lnTo>
                  <a:pt x="1172847" y="1188696"/>
                </a:lnTo>
                <a:lnTo>
                  <a:pt x="0" y="1188696"/>
                </a:lnTo>
                <a:lnTo>
                  <a:pt x="0" y="0"/>
                </a:lnTo>
                <a:close/>
              </a:path>
            </a:pathLst>
          </a:custGeom>
          <a:blipFill>
            <a:blip r:embed="rId4"/>
            <a:stretch>
              <a:fillRect/>
            </a:stretch>
          </a:blipFill>
        </p:spPr>
      </p:sp>
      <p:sp>
        <p:nvSpPr>
          <p:cNvPr id="6" name="Freeform 6"/>
          <p:cNvSpPr/>
          <p:nvPr/>
        </p:nvSpPr>
        <p:spPr>
          <a:xfrm>
            <a:off x="0" y="9668981"/>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7" name="TextBox 7"/>
          <p:cNvSpPr txBox="1"/>
          <p:nvPr/>
        </p:nvSpPr>
        <p:spPr>
          <a:xfrm>
            <a:off x="1977449" y="780036"/>
            <a:ext cx="14264867" cy="1477328"/>
          </a:xfrm>
          <a:prstGeom prst="rect">
            <a:avLst/>
          </a:prstGeom>
        </p:spPr>
        <p:txBody>
          <a:bodyPr wrap="square" lIns="0" tIns="0" rIns="0" bIns="0" rtlCol="0" anchor="t">
            <a:spAutoFit/>
          </a:bodyPr>
          <a:lstStyle/>
          <a:p>
            <a:pPr algn="ctr"/>
            <a:r>
              <a:rPr lang="vi-VN" sz="96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 </a:t>
            </a:r>
            <a:r>
              <a:rPr lang="vi-VN"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1.Yêu cầu của kiểu bài</a:t>
            </a:r>
            <a:endParaRPr lang="en-GB" sz="8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p:txBody>
      </p:sp>
      <p:sp>
        <p:nvSpPr>
          <p:cNvPr id="8" name="Freeform 8"/>
          <p:cNvSpPr/>
          <p:nvPr/>
        </p:nvSpPr>
        <p:spPr>
          <a:xfrm flipH="1">
            <a:off x="15553382" y="5633079"/>
            <a:ext cx="2484259" cy="4750774"/>
          </a:xfrm>
          <a:custGeom>
            <a:avLst/>
            <a:gdLst/>
            <a:ahLst/>
            <a:cxnLst/>
            <a:rect l="l" t="t" r="r" b="b"/>
            <a:pathLst>
              <a:path w="2484259" h="4750774">
                <a:moveTo>
                  <a:pt x="2484259" y="0"/>
                </a:moveTo>
                <a:lnTo>
                  <a:pt x="0" y="0"/>
                </a:lnTo>
                <a:lnTo>
                  <a:pt x="0" y="4750773"/>
                </a:lnTo>
                <a:lnTo>
                  <a:pt x="2484259" y="4750773"/>
                </a:lnTo>
                <a:lnTo>
                  <a:pt x="2484259"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9" name="Group 9"/>
          <p:cNvGrpSpPr/>
          <p:nvPr/>
        </p:nvGrpSpPr>
        <p:grpSpPr>
          <a:xfrm>
            <a:off x="1810277" y="3168098"/>
            <a:ext cx="6943248" cy="6090202"/>
            <a:chOff x="0" y="0"/>
            <a:chExt cx="1828674" cy="1604004"/>
          </a:xfrm>
        </p:grpSpPr>
        <p:sp>
          <p:nvSpPr>
            <p:cNvPr id="10" name="Freeform 10"/>
            <p:cNvSpPr/>
            <p:nvPr/>
          </p:nvSpPr>
          <p:spPr>
            <a:xfrm>
              <a:off x="0" y="0"/>
              <a:ext cx="1828674" cy="1604004"/>
            </a:xfrm>
            <a:custGeom>
              <a:avLst/>
              <a:gdLst/>
              <a:ahLst/>
              <a:cxnLst/>
              <a:rect l="l" t="t" r="r" b="b"/>
              <a:pathLst>
                <a:path w="1828674" h="1604004">
                  <a:moveTo>
                    <a:pt x="56866" y="0"/>
                  </a:moveTo>
                  <a:lnTo>
                    <a:pt x="1771808" y="0"/>
                  </a:lnTo>
                  <a:cubicBezTo>
                    <a:pt x="1803215" y="0"/>
                    <a:pt x="1828674" y="25460"/>
                    <a:pt x="1828674" y="56866"/>
                  </a:cubicBezTo>
                  <a:lnTo>
                    <a:pt x="1828674" y="1547137"/>
                  </a:lnTo>
                  <a:cubicBezTo>
                    <a:pt x="1828674" y="1562219"/>
                    <a:pt x="1822683" y="1576684"/>
                    <a:pt x="1812019" y="1587348"/>
                  </a:cubicBezTo>
                  <a:cubicBezTo>
                    <a:pt x="1801354" y="1598013"/>
                    <a:pt x="1786890" y="1604004"/>
                    <a:pt x="1771808" y="1604004"/>
                  </a:cubicBezTo>
                  <a:lnTo>
                    <a:pt x="56866" y="1604004"/>
                  </a:lnTo>
                  <a:cubicBezTo>
                    <a:pt x="41785" y="1604004"/>
                    <a:pt x="27320" y="1598013"/>
                    <a:pt x="16656" y="1587348"/>
                  </a:cubicBezTo>
                  <a:cubicBezTo>
                    <a:pt x="5991" y="1576684"/>
                    <a:pt x="0" y="1562219"/>
                    <a:pt x="0" y="1547137"/>
                  </a:cubicBezTo>
                  <a:lnTo>
                    <a:pt x="0" y="56866"/>
                  </a:lnTo>
                  <a:cubicBezTo>
                    <a:pt x="0" y="41785"/>
                    <a:pt x="5991" y="27320"/>
                    <a:pt x="16656" y="16656"/>
                  </a:cubicBezTo>
                  <a:cubicBezTo>
                    <a:pt x="27320" y="5991"/>
                    <a:pt x="41785" y="0"/>
                    <a:pt x="56866" y="0"/>
                  </a:cubicBezTo>
                  <a:close/>
                </a:path>
              </a:pathLst>
            </a:custGeom>
            <a:solidFill>
              <a:srgbClr val="95AD5C"/>
            </a:solidFill>
            <a:ln w="38100" cap="rnd">
              <a:solidFill>
                <a:srgbClr val="000000"/>
              </a:solidFill>
              <a:prstDash val="solid"/>
              <a:round/>
            </a:ln>
          </p:spPr>
        </p:sp>
        <p:sp>
          <p:nvSpPr>
            <p:cNvPr id="11" name="TextBox 11"/>
            <p:cNvSpPr txBox="1"/>
            <p:nvPr/>
          </p:nvSpPr>
          <p:spPr>
            <a:xfrm>
              <a:off x="0" y="-38100"/>
              <a:ext cx="1828674"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2" name="Group 12"/>
          <p:cNvGrpSpPr/>
          <p:nvPr/>
        </p:nvGrpSpPr>
        <p:grpSpPr>
          <a:xfrm>
            <a:off x="1728421" y="2941896"/>
            <a:ext cx="6929894" cy="6090202"/>
            <a:chOff x="0" y="0"/>
            <a:chExt cx="1825157" cy="1604004"/>
          </a:xfrm>
        </p:grpSpPr>
        <p:sp>
          <p:nvSpPr>
            <p:cNvPr id="13" name="Freeform 13"/>
            <p:cNvSpPr/>
            <p:nvPr/>
          </p:nvSpPr>
          <p:spPr>
            <a:xfrm>
              <a:off x="0" y="0"/>
              <a:ext cx="1825157" cy="1604004"/>
            </a:xfrm>
            <a:custGeom>
              <a:avLst/>
              <a:gdLst/>
              <a:ahLst/>
              <a:cxnLst/>
              <a:rect l="l" t="t" r="r" b="b"/>
              <a:pathLst>
                <a:path w="1825157" h="1604004">
                  <a:moveTo>
                    <a:pt x="56976" y="0"/>
                  </a:moveTo>
                  <a:lnTo>
                    <a:pt x="1768181" y="0"/>
                  </a:lnTo>
                  <a:cubicBezTo>
                    <a:pt x="1783292" y="0"/>
                    <a:pt x="1797784" y="6003"/>
                    <a:pt x="1808469" y="16688"/>
                  </a:cubicBezTo>
                  <a:cubicBezTo>
                    <a:pt x="1819155" y="27373"/>
                    <a:pt x="1825157" y="41865"/>
                    <a:pt x="1825157" y="56976"/>
                  </a:cubicBezTo>
                  <a:lnTo>
                    <a:pt x="1825157" y="1547028"/>
                  </a:lnTo>
                  <a:cubicBezTo>
                    <a:pt x="1825157" y="1562139"/>
                    <a:pt x="1819155" y="1576631"/>
                    <a:pt x="1808469" y="1587316"/>
                  </a:cubicBezTo>
                  <a:cubicBezTo>
                    <a:pt x="1797784" y="1598001"/>
                    <a:pt x="1783292" y="1604004"/>
                    <a:pt x="1768181" y="1604004"/>
                  </a:cubicBezTo>
                  <a:lnTo>
                    <a:pt x="56976" y="1604004"/>
                  </a:lnTo>
                  <a:cubicBezTo>
                    <a:pt x="41865" y="1604004"/>
                    <a:pt x="27373" y="1598001"/>
                    <a:pt x="16688" y="1587316"/>
                  </a:cubicBezTo>
                  <a:cubicBezTo>
                    <a:pt x="6003" y="1576631"/>
                    <a:pt x="0" y="1562139"/>
                    <a:pt x="0" y="1547028"/>
                  </a:cubicBezTo>
                  <a:lnTo>
                    <a:pt x="0" y="56976"/>
                  </a:lnTo>
                  <a:cubicBezTo>
                    <a:pt x="0" y="41865"/>
                    <a:pt x="6003" y="27373"/>
                    <a:pt x="16688" y="16688"/>
                  </a:cubicBezTo>
                  <a:cubicBezTo>
                    <a:pt x="27373" y="6003"/>
                    <a:pt x="41865" y="0"/>
                    <a:pt x="56976" y="0"/>
                  </a:cubicBezTo>
                  <a:close/>
                </a:path>
              </a:pathLst>
            </a:custGeom>
            <a:solidFill>
              <a:srgbClr val="FFFFFF"/>
            </a:solidFill>
            <a:ln w="38100" cap="rnd">
              <a:solidFill>
                <a:srgbClr val="000000"/>
              </a:solidFill>
              <a:prstDash val="solid"/>
              <a:round/>
            </a:ln>
          </p:spPr>
        </p:sp>
        <p:sp>
          <p:nvSpPr>
            <p:cNvPr id="14" name="TextBox 14"/>
            <p:cNvSpPr txBox="1"/>
            <p:nvPr/>
          </p:nvSpPr>
          <p:spPr>
            <a:xfrm>
              <a:off x="0" y="-38100"/>
              <a:ext cx="1825157"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5" name="Group 15"/>
          <p:cNvGrpSpPr/>
          <p:nvPr/>
        </p:nvGrpSpPr>
        <p:grpSpPr>
          <a:xfrm>
            <a:off x="1786518" y="3041280"/>
            <a:ext cx="6823078" cy="5891434"/>
            <a:chOff x="0" y="0"/>
            <a:chExt cx="1797025" cy="1551653"/>
          </a:xfrm>
        </p:grpSpPr>
        <p:sp>
          <p:nvSpPr>
            <p:cNvPr id="16" name="Freeform 16"/>
            <p:cNvSpPr/>
            <p:nvPr/>
          </p:nvSpPr>
          <p:spPr>
            <a:xfrm>
              <a:off x="0" y="0"/>
              <a:ext cx="1797025" cy="1551653"/>
            </a:xfrm>
            <a:custGeom>
              <a:avLst/>
              <a:gdLst/>
              <a:ahLst/>
              <a:cxnLst/>
              <a:rect l="l" t="t" r="r" b="b"/>
              <a:pathLst>
                <a:path w="1797025" h="1551653">
                  <a:moveTo>
                    <a:pt x="46521" y="0"/>
                  </a:moveTo>
                  <a:lnTo>
                    <a:pt x="1750503" y="0"/>
                  </a:lnTo>
                  <a:cubicBezTo>
                    <a:pt x="1762842" y="0"/>
                    <a:pt x="1774675" y="4901"/>
                    <a:pt x="1783399" y="13626"/>
                  </a:cubicBezTo>
                  <a:cubicBezTo>
                    <a:pt x="1792124" y="22350"/>
                    <a:pt x="1797025" y="34183"/>
                    <a:pt x="1797025" y="46521"/>
                  </a:cubicBezTo>
                  <a:lnTo>
                    <a:pt x="1797025" y="1505132"/>
                  </a:lnTo>
                  <a:cubicBezTo>
                    <a:pt x="1797025" y="1530825"/>
                    <a:pt x="1776196" y="1551653"/>
                    <a:pt x="1750503" y="1551653"/>
                  </a:cubicBezTo>
                  <a:lnTo>
                    <a:pt x="46521" y="1551653"/>
                  </a:lnTo>
                  <a:cubicBezTo>
                    <a:pt x="20828" y="1551653"/>
                    <a:pt x="0" y="1530825"/>
                    <a:pt x="0" y="1505132"/>
                  </a:cubicBezTo>
                  <a:lnTo>
                    <a:pt x="0" y="46521"/>
                  </a:lnTo>
                  <a:cubicBezTo>
                    <a:pt x="0" y="20828"/>
                    <a:pt x="20828" y="0"/>
                    <a:pt x="46521" y="0"/>
                  </a:cubicBezTo>
                  <a:close/>
                </a:path>
              </a:pathLst>
            </a:custGeom>
            <a:solidFill>
              <a:srgbClr val="FFFFFF"/>
            </a:solidFill>
            <a:ln w="171450" cap="rnd">
              <a:solidFill>
                <a:srgbClr val="95AD5C"/>
              </a:solidFill>
              <a:prstDash val="solid"/>
              <a:round/>
            </a:ln>
          </p:spPr>
        </p:sp>
        <p:sp>
          <p:nvSpPr>
            <p:cNvPr id="17" name="TextBox 17"/>
            <p:cNvSpPr txBox="1"/>
            <p:nvPr/>
          </p:nvSpPr>
          <p:spPr>
            <a:xfrm>
              <a:off x="0" y="-38100"/>
              <a:ext cx="1797025" cy="158975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8" name="Group 18"/>
          <p:cNvGrpSpPr/>
          <p:nvPr/>
        </p:nvGrpSpPr>
        <p:grpSpPr>
          <a:xfrm>
            <a:off x="1861541" y="3222255"/>
            <a:ext cx="6672539" cy="5519170"/>
            <a:chOff x="0" y="0"/>
            <a:chExt cx="1757376" cy="1453608"/>
          </a:xfrm>
        </p:grpSpPr>
        <p:sp>
          <p:nvSpPr>
            <p:cNvPr id="19" name="Freeform 19"/>
            <p:cNvSpPr/>
            <p:nvPr/>
          </p:nvSpPr>
          <p:spPr>
            <a:xfrm>
              <a:off x="0" y="0"/>
              <a:ext cx="1757376" cy="1453608"/>
            </a:xfrm>
            <a:custGeom>
              <a:avLst/>
              <a:gdLst/>
              <a:ahLst/>
              <a:cxnLst/>
              <a:rect l="l" t="t" r="r" b="b"/>
              <a:pathLst>
                <a:path w="1757376" h="1453608">
                  <a:moveTo>
                    <a:pt x="47571" y="0"/>
                  </a:moveTo>
                  <a:lnTo>
                    <a:pt x="1709806" y="0"/>
                  </a:lnTo>
                  <a:cubicBezTo>
                    <a:pt x="1736078" y="0"/>
                    <a:pt x="1757376" y="21298"/>
                    <a:pt x="1757376" y="47571"/>
                  </a:cubicBezTo>
                  <a:lnTo>
                    <a:pt x="1757376" y="1406038"/>
                  </a:lnTo>
                  <a:cubicBezTo>
                    <a:pt x="1757376" y="1432310"/>
                    <a:pt x="1736078" y="1453608"/>
                    <a:pt x="1709806" y="1453608"/>
                  </a:cubicBezTo>
                  <a:lnTo>
                    <a:pt x="47571" y="1453608"/>
                  </a:lnTo>
                  <a:cubicBezTo>
                    <a:pt x="21298" y="1453608"/>
                    <a:pt x="0" y="1432310"/>
                    <a:pt x="0" y="1406038"/>
                  </a:cubicBezTo>
                  <a:lnTo>
                    <a:pt x="0" y="47571"/>
                  </a:lnTo>
                  <a:cubicBezTo>
                    <a:pt x="0" y="21298"/>
                    <a:pt x="21298" y="0"/>
                    <a:pt x="47571" y="0"/>
                  </a:cubicBezTo>
                  <a:close/>
                </a:path>
              </a:pathLst>
            </a:custGeom>
            <a:solidFill>
              <a:srgbClr val="FFFFFF"/>
            </a:solidFill>
            <a:ln w="57150" cap="rnd">
              <a:solidFill>
                <a:srgbClr val="95AD5C"/>
              </a:solidFill>
              <a:prstDash val="lgDash"/>
              <a:round/>
            </a:ln>
          </p:spPr>
        </p:sp>
        <p:sp>
          <p:nvSpPr>
            <p:cNvPr id="20" name="TextBox 20"/>
            <p:cNvSpPr txBox="1"/>
            <p:nvPr/>
          </p:nvSpPr>
          <p:spPr>
            <a:xfrm>
              <a:off x="0" y="-38100"/>
              <a:ext cx="1757376" cy="14917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1" name="Group 21"/>
          <p:cNvGrpSpPr/>
          <p:nvPr/>
        </p:nvGrpSpPr>
        <p:grpSpPr>
          <a:xfrm>
            <a:off x="9685983" y="3168098"/>
            <a:ext cx="6943248" cy="6090202"/>
            <a:chOff x="0" y="0"/>
            <a:chExt cx="1828674" cy="1604004"/>
          </a:xfrm>
        </p:grpSpPr>
        <p:sp>
          <p:nvSpPr>
            <p:cNvPr id="22" name="Freeform 22"/>
            <p:cNvSpPr/>
            <p:nvPr/>
          </p:nvSpPr>
          <p:spPr>
            <a:xfrm>
              <a:off x="0" y="0"/>
              <a:ext cx="1828674" cy="1604004"/>
            </a:xfrm>
            <a:custGeom>
              <a:avLst/>
              <a:gdLst/>
              <a:ahLst/>
              <a:cxnLst/>
              <a:rect l="l" t="t" r="r" b="b"/>
              <a:pathLst>
                <a:path w="1828674" h="1604004">
                  <a:moveTo>
                    <a:pt x="56866" y="0"/>
                  </a:moveTo>
                  <a:lnTo>
                    <a:pt x="1771808" y="0"/>
                  </a:lnTo>
                  <a:cubicBezTo>
                    <a:pt x="1803215" y="0"/>
                    <a:pt x="1828674" y="25460"/>
                    <a:pt x="1828674" y="56866"/>
                  </a:cubicBezTo>
                  <a:lnTo>
                    <a:pt x="1828674" y="1547137"/>
                  </a:lnTo>
                  <a:cubicBezTo>
                    <a:pt x="1828674" y="1562219"/>
                    <a:pt x="1822683" y="1576684"/>
                    <a:pt x="1812019" y="1587348"/>
                  </a:cubicBezTo>
                  <a:cubicBezTo>
                    <a:pt x="1801354" y="1598013"/>
                    <a:pt x="1786890" y="1604004"/>
                    <a:pt x="1771808" y="1604004"/>
                  </a:cubicBezTo>
                  <a:lnTo>
                    <a:pt x="56866" y="1604004"/>
                  </a:lnTo>
                  <a:cubicBezTo>
                    <a:pt x="41785" y="1604004"/>
                    <a:pt x="27320" y="1598013"/>
                    <a:pt x="16656" y="1587348"/>
                  </a:cubicBezTo>
                  <a:cubicBezTo>
                    <a:pt x="5991" y="1576684"/>
                    <a:pt x="0" y="1562219"/>
                    <a:pt x="0" y="1547137"/>
                  </a:cubicBezTo>
                  <a:lnTo>
                    <a:pt x="0" y="56866"/>
                  </a:lnTo>
                  <a:cubicBezTo>
                    <a:pt x="0" y="41785"/>
                    <a:pt x="5991" y="27320"/>
                    <a:pt x="16656" y="16656"/>
                  </a:cubicBezTo>
                  <a:cubicBezTo>
                    <a:pt x="27320" y="5991"/>
                    <a:pt x="41785" y="0"/>
                    <a:pt x="56866" y="0"/>
                  </a:cubicBezTo>
                  <a:close/>
                </a:path>
              </a:pathLst>
            </a:custGeom>
            <a:solidFill>
              <a:srgbClr val="95AD5C"/>
            </a:solidFill>
            <a:ln w="38100" cap="rnd">
              <a:solidFill>
                <a:srgbClr val="000000"/>
              </a:solidFill>
              <a:prstDash val="solid"/>
              <a:round/>
            </a:ln>
          </p:spPr>
        </p:sp>
        <p:sp>
          <p:nvSpPr>
            <p:cNvPr id="23" name="TextBox 23"/>
            <p:cNvSpPr txBox="1"/>
            <p:nvPr/>
          </p:nvSpPr>
          <p:spPr>
            <a:xfrm>
              <a:off x="0" y="-38100"/>
              <a:ext cx="1828674"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4" name="Group 24"/>
          <p:cNvGrpSpPr/>
          <p:nvPr/>
        </p:nvGrpSpPr>
        <p:grpSpPr>
          <a:xfrm>
            <a:off x="9604128" y="2941896"/>
            <a:ext cx="6929894" cy="6090202"/>
            <a:chOff x="0" y="0"/>
            <a:chExt cx="1825157" cy="1604004"/>
          </a:xfrm>
        </p:grpSpPr>
        <p:sp>
          <p:nvSpPr>
            <p:cNvPr id="25" name="Freeform 25"/>
            <p:cNvSpPr/>
            <p:nvPr/>
          </p:nvSpPr>
          <p:spPr>
            <a:xfrm>
              <a:off x="0" y="0"/>
              <a:ext cx="1825157" cy="1604004"/>
            </a:xfrm>
            <a:custGeom>
              <a:avLst/>
              <a:gdLst/>
              <a:ahLst/>
              <a:cxnLst/>
              <a:rect l="l" t="t" r="r" b="b"/>
              <a:pathLst>
                <a:path w="1825157" h="1604004">
                  <a:moveTo>
                    <a:pt x="56976" y="0"/>
                  </a:moveTo>
                  <a:lnTo>
                    <a:pt x="1768181" y="0"/>
                  </a:lnTo>
                  <a:cubicBezTo>
                    <a:pt x="1783292" y="0"/>
                    <a:pt x="1797784" y="6003"/>
                    <a:pt x="1808469" y="16688"/>
                  </a:cubicBezTo>
                  <a:cubicBezTo>
                    <a:pt x="1819155" y="27373"/>
                    <a:pt x="1825157" y="41865"/>
                    <a:pt x="1825157" y="56976"/>
                  </a:cubicBezTo>
                  <a:lnTo>
                    <a:pt x="1825157" y="1547028"/>
                  </a:lnTo>
                  <a:cubicBezTo>
                    <a:pt x="1825157" y="1562139"/>
                    <a:pt x="1819155" y="1576631"/>
                    <a:pt x="1808469" y="1587316"/>
                  </a:cubicBezTo>
                  <a:cubicBezTo>
                    <a:pt x="1797784" y="1598001"/>
                    <a:pt x="1783292" y="1604004"/>
                    <a:pt x="1768181" y="1604004"/>
                  </a:cubicBezTo>
                  <a:lnTo>
                    <a:pt x="56976" y="1604004"/>
                  </a:lnTo>
                  <a:cubicBezTo>
                    <a:pt x="41865" y="1604004"/>
                    <a:pt x="27373" y="1598001"/>
                    <a:pt x="16688" y="1587316"/>
                  </a:cubicBezTo>
                  <a:cubicBezTo>
                    <a:pt x="6003" y="1576631"/>
                    <a:pt x="0" y="1562139"/>
                    <a:pt x="0" y="1547028"/>
                  </a:cubicBezTo>
                  <a:lnTo>
                    <a:pt x="0" y="56976"/>
                  </a:lnTo>
                  <a:cubicBezTo>
                    <a:pt x="0" y="41865"/>
                    <a:pt x="6003" y="27373"/>
                    <a:pt x="16688" y="16688"/>
                  </a:cubicBezTo>
                  <a:cubicBezTo>
                    <a:pt x="27373" y="6003"/>
                    <a:pt x="41865" y="0"/>
                    <a:pt x="56976" y="0"/>
                  </a:cubicBezTo>
                  <a:close/>
                </a:path>
              </a:pathLst>
            </a:custGeom>
            <a:solidFill>
              <a:srgbClr val="FFFFFF"/>
            </a:solidFill>
            <a:ln w="38100" cap="rnd">
              <a:solidFill>
                <a:srgbClr val="000000"/>
              </a:solidFill>
              <a:prstDash val="solid"/>
              <a:round/>
            </a:ln>
          </p:spPr>
        </p:sp>
        <p:sp>
          <p:nvSpPr>
            <p:cNvPr id="26" name="TextBox 26"/>
            <p:cNvSpPr txBox="1"/>
            <p:nvPr/>
          </p:nvSpPr>
          <p:spPr>
            <a:xfrm>
              <a:off x="0" y="-38100"/>
              <a:ext cx="1825157"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7" name="Group 27"/>
          <p:cNvGrpSpPr/>
          <p:nvPr/>
        </p:nvGrpSpPr>
        <p:grpSpPr>
          <a:xfrm>
            <a:off x="9662225" y="3041280"/>
            <a:ext cx="6823078" cy="5891434"/>
            <a:chOff x="0" y="0"/>
            <a:chExt cx="1797025" cy="1551653"/>
          </a:xfrm>
        </p:grpSpPr>
        <p:sp>
          <p:nvSpPr>
            <p:cNvPr id="28" name="Freeform 28"/>
            <p:cNvSpPr/>
            <p:nvPr/>
          </p:nvSpPr>
          <p:spPr>
            <a:xfrm>
              <a:off x="0" y="0"/>
              <a:ext cx="1797025" cy="1551653"/>
            </a:xfrm>
            <a:custGeom>
              <a:avLst/>
              <a:gdLst/>
              <a:ahLst/>
              <a:cxnLst/>
              <a:rect l="l" t="t" r="r" b="b"/>
              <a:pathLst>
                <a:path w="1797025" h="1551653">
                  <a:moveTo>
                    <a:pt x="46521" y="0"/>
                  </a:moveTo>
                  <a:lnTo>
                    <a:pt x="1750503" y="0"/>
                  </a:lnTo>
                  <a:cubicBezTo>
                    <a:pt x="1762842" y="0"/>
                    <a:pt x="1774675" y="4901"/>
                    <a:pt x="1783399" y="13626"/>
                  </a:cubicBezTo>
                  <a:cubicBezTo>
                    <a:pt x="1792124" y="22350"/>
                    <a:pt x="1797025" y="34183"/>
                    <a:pt x="1797025" y="46521"/>
                  </a:cubicBezTo>
                  <a:lnTo>
                    <a:pt x="1797025" y="1505132"/>
                  </a:lnTo>
                  <a:cubicBezTo>
                    <a:pt x="1797025" y="1530825"/>
                    <a:pt x="1776196" y="1551653"/>
                    <a:pt x="1750503" y="1551653"/>
                  </a:cubicBezTo>
                  <a:lnTo>
                    <a:pt x="46521" y="1551653"/>
                  </a:lnTo>
                  <a:cubicBezTo>
                    <a:pt x="20828" y="1551653"/>
                    <a:pt x="0" y="1530825"/>
                    <a:pt x="0" y="1505132"/>
                  </a:cubicBezTo>
                  <a:lnTo>
                    <a:pt x="0" y="46521"/>
                  </a:lnTo>
                  <a:cubicBezTo>
                    <a:pt x="0" y="20828"/>
                    <a:pt x="20828" y="0"/>
                    <a:pt x="46521" y="0"/>
                  </a:cubicBezTo>
                  <a:close/>
                </a:path>
              </a:pathLst>
            </a:custGeom>
            <a:solidFill>
              <a:srgbClr val="FFFFFF"/>
            </a:solidFill>
            <a:ln w="171450" cap="rnd">
              <a:solidFill>
                <a:srgbClr val="95AD5C"/>
              </a:solidFill>
              <a:prstDash val="solid"/>
              <a:round/>
            </a:ln>
          </p:spPr>
        </p:sp>
        <p:sp>
          <p:nvSpPr>
            <p:cNvPr id="29" name="TextBox 29"/>
            <p:cNvSpPr txBox="1"/>
            <p:nvPr/>
          </p:nvSpPr>
          <p:spPr>
            <a:xfrm>
              <a:off x="0" y="-38100"/>
              <a:ext cx="1797025" cy="158975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30" name="Group 30"/>
          <p:cNvGrpSpPr/>
          <p:nvPr/>
        </p:nvGrpSpPr>
        <p:grpSpPr>
          <a:xfrm>
            <a:off x="9737247" y="3222255"/>
            <a:ext cx="6672539" cy="5519170"/>
            <a:chOff x="0" y="0"/>
            <a:chExt cx="1757376" cy="1453608"/>
          </a:xfrm>
        </p:grpSpPr>
        <p:sp>
          <p:nvSpPr>
            <p:cNvPr id="31" name="Freeform 31"/>
            <p:cNvSpPr/>
            <p:nvPr/>
          </p:nvSpPr>
          <p:spPr>
            <a:xfrm>
              <a:off x="0" y="0"/>
              <a:ext cx="1757376" cy="1453608"/>
            </a:xfrm>
            <a:custGeom>
              <a:avLst/>
              <a:gdLst/>
              <a:ahLst/>
              <a:cxnLst/>
              <a:rect l="l" t="t" r="r" b="b"/>
              <a:pathLst>
                <a:path w="1757376" h="1453608">
                  <a:moveTo>
                    <a:pt x="47571" y="0"/>
                  </a:moveTo>
                  <a:lnTo>
                    <a:pt x="1709806" y="0"/>
                  </a:lnTo>
                  <a:cubicBezTo>
                    <a:pt x="1736078" y="0"/>
                    <a:pt x="1757376" y="21298"/>
                    <a:pt x="1757376" y="47571"/>
                  </a:cubicBezTo>
                  <a:lnTo>
                    <a:pt x="1757376" y="1406038"/>
                  </a:lnTo>
                  <a:cubicBezTo>
                    <a:pt x="1757376" y="1432310"/>
                    <a:pt x="1736078" y="1453608"/>
                    <a:pt x="1709806" y="1453608"/>
                  </a:cubicBezTo>
                  <a:lnTo>
                    <a:pt x="47571" y="1453608"/>
                  </a:lnTo>
                  <a:cubicBezTo>
                    <a:pt x="21298" y="1453608"/>
                    <a:pt x="0" y="1432310"/>
                    <a:pt x="0" y="1406038"/>
                  </a:cubicBezTo>
                  <a:lnTo>
                    <a:pt x="0" y="47571"/>
                  </a:lnTo>
                  <a:cubicBezTo>
                    <a:pt x="0" y="21298"/>
                    <a:pt x="21298" y="0"/>
                    <a:pt x="47571" y="0"/>
                  </a:cubicBezTo>
                  <a:close/>
                </a:path>
              </a:pathLst>
            </a:custGeom>
            <a:solidFill>
              <a:srgbClr val="FFFFFF"/>
            </a:solidFill>
            <a:ln w="57150" cap="rnd">
              <a:solidFill>
                <a:srgbClr val="95AD5C"/>
              </a:solidFill>
              <a:prstDash val="lgDash"/>
              <a:round/>
            </a:ln>
          </p:spPr>
        </p:sp>
        <p:sp>
          <p:nvSpPr>
            <p:cNvPr id="32" name="TextBox 32"/>
            <p:cNvSpPr txBox="1"/>
            <p:nvPr/>
          </p:nvSpPr>
          <p:spPr>
            <a:xfrm>
              <a:off x="0" y="-38100"/>
              <a:ext cx="1757376" cy="14917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33" name="TextBox 33"/>
          <p:cNvSpPr txBox="1"/>
          <p:nvPr/>
        </p:nvSpPr>
        <p:spPr>
          <a:xfrm>
            <a:off x="10058400" y="3324557"/>
            <a:ext cx="6191173" cy="5416868"/>
          </a:xfrm>
          <a:prstGeom prst="rect">
            <a:avLst/>
          </a:prstGeom>
        </p:spPr>
        <p:txBody>
          <a:bodyPr wrap="square" lIns="0" tIns="0" rIns="0" bIns="0" rtlCol="0" anchor="t">
            <a:spAutoFit/>
          </a:bodyPr>
          <a:lstStyle/>
          <a:p>
            <a:pPr algn="just"/>
            <a:r>
              <a:rPr lang="vi-VN" sz="4400">
                <a:latin typeface="+mj-lt"/>
              </a:rPr>
              <a:t>Triển khai hệ thống luận điểm chặt che, sử dụng lí lẽ và bằng chứng thuyết phục; giúp người tiếp nhận hiểu rõ lí do người viết hưởng ứng hay phát động phong trào hoặc hoạt động xã hội.</a:t>
            </a:r>
            <a:endParaRPr lang="en-GB" sz="4400">
              <a:latin typeface="+mj-lt"/>
            </a:endParaRPr>
          </a:p>
        </p:txBody>
      </p:sp>
      <p:sp>
        <p:nvSpPr>
          <p:cNvPr id="34" name="TextBox 34"/>
          <p:cNvSpPr txBox="1"/>
          <p:nvPr/>
        </p:nvSpPr>
        <p:spPr>
          <a:xfrm>
            <a:off x="2139325" y="3291142"/>
            <a:ext cx="6138248" cy="5416868"/>
          </a:xfrm>
          <a:prstGeom prst="rect">
            <a:avLst/>
          </a:prstGeom>
        </p:spPr>
        <p:txBody>
          <a:bodyPr wrap="square" lIns="0" tIns="0" rIns="0" bIns="0" rtlCol="0" anchor="t">
            <a:spAutoFit/>
          </a:bodyPr>
          <a:lstStyle/>
          <a:p>
            <a:pPr algn="just"/>
            <a:r>
              <a:rPr lang="vi-VN" sz="4400">
                <a:latin typeface="+mj-lt"/>
              </a:rPr>
              <a:t>Giới thiệu được phong trào hoặc hoạt động xã hội mà người viết muốn hưởng ứng hoặc phát động và nói rõ tầm quan trọng, tính cấp bách của nó; có cách mở đầu thu hút được sự chú ý của người đọc.</a:t>
            </a:r>
            <a:endParaRPr lang="en-US" sz="4000" b="1">
              <a:solidFill>
                <a:srgbClr val="000000"/>
              </a:solidFill>
              <a:latin typeface="+mj-lt"/>
              <a:ea typeface="Montserrat Bold"/>
              <a:cs typeface="Montserrat Bold"/>
              <a:sym typeface="Montserrat Bold"/>
            </a:endParaRPr>
          </a:p>
        </p:txBody>
      </p:sp>
    </p:spTree>
    <p:extLst>
      <p:ext uri="{BB962C8B-B14F-4D97-AF65-F5344CB8AC3E}">
        <p14:creationId xmlns:p14="http://schemas.microsoft.com/office/powerpoint/2010/main" val="1259152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arn(inVertical)">
                                      <p:cBhvr>
                                        <p:cTn id="12" dur="500"/>
                                        <p:tgtEl>
                                          <p:spTgt spid="34"/>
                                        </p:tgtEl>
                                      </p:cBhvr>
                                    </p:animEffect>
                                  </p:childTnLst>
                                </p:cTn>
                              </p:par>
                              <p:par>
                                <p:cTn id="13" presetID="16" presetClass="entr" presetSubtype="21"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6" presetClass="entr" presetSubtype="21"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down)">
                                      <p:cBhvr>
                                        <p:cTn id="23" dur="500"/>
                                        <p:tgtEl>
                                          <p:spTgt spid="33"/>
                                        </p:tgtEl>
                                      </p:cBhvr>
                                    </p:animEffect>
                                  </p:childTnLst>
                                </p:cTn>
                              </p:par>
                              <p:par>
                                <p:cTn id="24" presetID="22" presetClass="entr" presetSubtype="4"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down)">
                                      <p:cBhvr>
                                        <p:cTn id="26" dur="500"/>
                                        <p:tgtEl>
                                          <p:spTgt spid="30"/>
                                        </p:tgtEl>
                                      </p:cBhvr>
                                    </p:animEffect>
                                  </p:childTnLst>
                                </p:cTn>
                              </p:par>
                              <p:par>
                                <p:cTn id="27" presetID="2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sp>
        <p:nvSpPr>
          <p:cNvPr id="4" name="Freeform 4"/>
          <p:cNvSpPr/>
          <p:nvPr/>
        </p:nvSpPr>
        <p:spPr>
          <a:xfrm>
            <a:off x="537796" y="1407043"/>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5" name="Freeform 5"/>
          <p:cNvSpPr/>
          <p:nvPr/>
        </p:nvSpPr>
        <p:spPr>
          <a:xfrm>
            <a:off x="293800" y="2708534"/>
            <a:ext cx="1172847" cy="1188696"/>
          </a:xfrm>
          <a:custGeom>
            <a:avLst/>
            <a:gdLst/>
            <a:ahLst/>
            <a:cxnLst/>
            <a:rect l="l" t="t" r="r" b="b"/>
            <a:pathLst>
              <a:path w="1172847" h="1188696">
                <a:moveTo>
                  <a:pt x="0" y="0"/>
                </a:moveTo>
                <a:lnTo>
                  <a:pt x="1172847" y="0"/>
                </a:lnTo>
                <a:lnTo>
                  <a:pt x="1172847" y="1188696"/>
                </a:lnTo>
                <a:lnTo>
                  <a:pt x="0" y="1188696"/>
                </a:lnTo>
                <a:lnTo>
                  <a:pt x="0" y="0"/>
                </a:lnTo>
                <a:close/>
              </a:path>
            </a:pathLst>
          </a:custGeom>
          <a:blipFill>
            <a:blip r:embed="rId4"/>
            <a:stretch>
              <a:fillRect/>
            </a:stretch>
          </a:blipFill>
        </p:spPr>
      </p:sp>
      <p:sp>
        <p:nvSpPr>
          <p:cNvPr id="6" name="Freeform 6"/>
          <p:cNvSpPr/>
          <p:nvPr/>
        </p:nvSpPr>
        <p:spPr>
          <a:xfrm>
            <a:off x="0" y="9668981"/>
            <a:ext cx="8753525" cy="714871"/>
          </a:xfrm>
          <a:custGeom>
            <a:avLst/>
            <a:gdLst/>
            <a:ahLst/>
            <a:cxnLst/>
            <a:rect l="l" t="t" r="r" b="b"/>
            <a:pathLst>
              <a:path w="8753525" h="714871">
                <a:moveTo>
                  <a:pt x="0" y="0"/>
                </a:moveTo>
                <a:lnTo>
                  <a:pt x="8753525" y="0"/>
                </a:lnTo>
                <a:lnTo>
                  <a:pt x="8753525" y="714871"/>
                </a:lnTo>
                <a:lnTo>
                  <a:pt x="0" y="714871"/>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8" name="Freeform 8"/>
          <p:cNvSpPr/>
          <p:nvPr/>
        </p:nvSpPr>
        <p:spPr>
          <a:xfrm flipH="1">
            <a:off x="15833591" y="5991480"/>
            <a:ext cx="2246199" cy="4295520"/>
          </a:xfrm>
          <a:custGeom>
            <a:avLst/>
            <a:gdLst/>
            <a:ahLst/>
            <a:cxnLst/>
            <a:rect l="l" t="t" r="r" b="b"/>
            <a:pathLst>
              <a:path w="2246199" h="4295520">
                <a:moveTo>
                  <a:pt x="2246199" y="0"/>
                </a:moveTo>
                <a:lnTo>
                  <a:pt x="0" y="0"/>
                </a:lnTo>
                <a:lnTo>
                  <a:pt x="0" y="4295520"/>
                </a:lnTo>
                <a:lnTo>
                  <a:pt x="2246199" y="4295520"/>
                </a:lnTo>
                <a:lnTo>
                  <a:pt x="2246199" y="0"/>
                </a:lnTo>
                <a:close/>
              </a:path>
            </a:pathLst>
          </a:custGeom>
          <a:blipFill>
            <a:blip r:embed="rId7">
              <a:extLst>
                <a:ext uri="{96DAC541-7B7A-43D3-8B79-37D633B846F1}">
                  <asvg:svgBlip xmlns="" xmlns:asvg="http://schemas.microsoft.com/office/drawing/2016/SVG/main" r:embed="rId8"/>
                </a:ext>
              </a:extLst>
            </a:blip>
            <a:stretch>
              <a:fillRect/>
            </a:stretch>
          </a:blipFill>
        </p:spPr>
      </p:sp>
      <p:grpSp>
        <p:nvGrpSpPr>
          <p:cNvPr id="9" name="Group 9"/>
          <p:cNvGrpSpPr/>
          <p:nvPr/>
        </p:nvGrpSpPr>
        <p:grpSpPr>
          <a:xfrm>
            <a:off x="2157020" y="3922734"/>
            <a:ext cx="14104460" cy="2928785"/>
            <a:chOff x="0" y="0"/>
            <a:chExt cx="3714755" cy="771367"/>
          </a:xfrm>
        </p:grpSpPr>
        <p:sp>
          <p:nvSpPr>
            <p:cNvPr id="10" name="Freeform 10"/>
            <p:cNvSpPr/>
            <p:nvPr/>
          </p:nvSpPr>
          <p:spPr>
            <a:xfrm>
              <a:off x="0" y="0"/>
              <a:ext cx="3714755" cy="771367"/>
            </a:xfrm>
            <a:custGeom>
              <a:avLst/>
              <a:gdLst/>
              <a:ahLst/>
              <a:cxnLst/>
              <a:rect l="l" t="t" r="r" b="b"/>
              <a:pathLst>
                <a:path w="3714755" h="771367">
                  <a:moveTo>
                    <a:pt x="27994" y="0"/>
                  </a:moveTo>
                  <a:lnTo>
                    <a:pt x="3686761" y="0"/>
                  </a:lnTo>
                  <a:cubicBezTo>
                    <a:pt x="3694186" y="0"/>
                    <a:pt x="3701306" y="2949"/>
                    <a:pt x="3706556" y="8199"/>
                  </a:cubicBezTo>
                  <a:cubicBezTo>
                    <a:pt x="3711806" y="13449"/>
                    <a:pt x="3714755" y="20569"/>
                    <a:pt x="3714755" y="27994"/>
                  </a:cubicBezTo>
                  <a:lnTo>
                    <a:pt x="3714755" y="743374"/>
                  </a:lnTo>
                  <a:cubicBezTo>
                    <a:pt x="3714755" y="750798"/>
                    <a:pt x="3711806" y="757918"/>
                    <a:pt x="3706556" y="763168"/>
                  </a:cubicBezTo>
                  <a:cubicBezTo>
                    <a:pt x="3701306" y="768418"/>
                    <a:pt x="3694186" y="771367"/>
                    <a:pt x="3686761" y="771367"/>
                  </a:cubicBezTo>
                  <a:lnTo>
                    <a:pt x="27994" y="771367"/>
                  </a:lnTo>
                  <a:cubicBezTo>
                    <a:pt x="20569" y="771367"/>
                    <a:pt x="13449" y="768418"/>
                    <a:pt x="8199" y="763168"/>
                  </a:cubicBezTo>
                  <a:cubicBezTo>
                    <a:pt x="2949" y="757918"/>
                    <a:pt x="0" y="750798"/>
                    <a:pt x="0" y="743374"/>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11" name="TextBox 11"/>
            <p:cNvSpPr txBox="1"/>
            <p:nvPr/>
          </p:nvSpPr>
          <p:spPr>
            <a:xfrm>
              <a:off x="0" y="-38100"/>
              <a:ext cx="3714755" cy="8094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2" name="Group 12"/>
          <p:cNvGrpSpPr/>
          <p:nvPr/>
        </p:nvGrpSpPr>
        <p:grpSpPr>
          <a:xfrm>
            <a:off x="1999761" y="3801106"/>
            <a:ext cx="14077334" cy="2928785"/>
            <a:chOff x="0" y="0"/>
            <a:chExt cx="3707610" cy="771367"/>
          </a:xfrm>
        </p:grpSpPr>
        <p:sp>
          <p:nvSpPr>
            <p:cNvPr id="13" name="Freeform 13"/>
            <p:cNvSpPr/>
            <p:nvPr/>
          </p:nvSpPr>
          <p:spPr>
            <a:xfrm>
              <a:off x="0" y="0"/>
              <a:ext cx="3707611" cy="771367"/>
            </a:xfrm>
            <a:custGeom>
              <a:avLst/>
              <a:gdLst/>
              <a:ahLst/>
              <a:cxnLst/>
              <a:rect l="l" t="t" r="r" b="b"/>
              <a:pathLst>
                <a:path w="3707611" h="771367">
                  <a:moveTo>
                    <a:pt x="28048" y="0"/>
                  </a:moveTo>
                  <a:lnTo>
                    <a:pt x="3679563" y="0"/>
                  </a:lnTo>
                  <a:cubicBezTo>
                    <a:pt x="3695053" y="0"/>
                    <a:pt x="3707611" y="12557"/>
                    <a:pt x="3707611" y="28048"/>
                  </a:cubicBezTo>
                  <a:lnTo>
                    <a:pt x="3707611" y="743320"/>
                  </a:lnTo>
                  <a:cubicBezTo>
                    <a:pt x="3707611" y="758810"/>
                    <a:pt x="3695053" y="771367"/>
                    <a:pt x="3679563" y="771367"/>
                  </a:cubicBezTo>
                  <a:lnTo>
                    <a:pt x="28048" y="771367"/>
                  </a:lnTo>
                  <a:cubicBezTo>
                    <a:pt x="12557" y="771367"/>
                    <a:pt x="0" y="758810"/>
                    <a:pt x="0" y="743320"/>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14" name="TextBox 14"/>
            <p:cNvSpPr txBox="1"/>
            <p:nvPr/>
          </p:nvSpPr>
          <p:spPr>
            <a:xfrm>
              <a:off x="0" y="-38100"/>
              <a:ext cx="3707610" cy="8094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5" name="Group 15"/>
          <p:cNvGrpSpPr/>
          <p:nvPr/>
        </p:nvGrpSpPr>
        <p:grpSpPr>
          <a:xfrm>
            <a:off x="2108757" y="3861747"/>
            <a:ext cx="13860348" cy="2833198"/>
            <a:chOff x="0" y="0"/>
            <a:chExt cx="3650462" cy="746192"/>
          </a:xfrm>
        </p:grpSpPr>
        <p:sp>
          <p:nvSpPr>
            <p:cNvPr id="16" name="Freeform 16"/>
            <p:cNvSpPr/>
            <p:nvPr/>
          </p:nvSpPr>
          <p:spPr>
            <a:xfrm>
              <a:off x="0" y="0"/>
              <a:ext cx="3650462" cy="746192"/>
            </a:xfrm>
            <a:custGeom>
              <a:avLst/>
              <a:gdLst/>
              <a:ahLst/>
              <a:cxnLst/>
              <a:rect l="l" t="t" r="r" b="b"/>
              <a:pathLst>
                <a:path w="3650462" h="746192">
                  <a:moveTo>
                    <a:pt x="22901" y="0"/>
                  </a:moveTo>
                  <a:lnTo>
                    <a:pt x="3627561" y="0"/>
                  </a:lnTo>
                  <a:cubicBezTo>
                    <a:pt x="3633635" y="0"/>
                    <a:pt x="3639460" y="2413"/>
                    <a:pt x="3643754" y="6708"/>
                  </a:cubicBezTo>
                  <a:cubicBezTo>
                    <a:pt x="3648049" y="11002"/>
                    <a:pt x="3650462" y="16827"/>
                    <a:pt x="3650462" y="22901"/>
                  </a:cubicBezTo>
                  <a:lnTo>
                    <a:pt x="3650462" y="723291"/>
                  </a:lnTo>
                  <a:cubicBezTo>
                    <a:pt x="3650462" y="729365"/>
                    <a:pt x="3648049" y="735190"/>
                    <a:pt x="3643754" y="739484"/>
                  </a:cubicBezTo>
                  <a:cubicBezTo>
                    <a:pt x="3639460" y="743779"/>
                    <a:pt x="3633635" y="746192"/>
                    <a:pt x="3627561" y="746192"/>
                  </a:cubicBezTo>
                  <a:lnTo>
                    <a:pt x="22901" y="746192"/>
                  </a:lnTo>
                  <a:cubicBezTo>
                    <a:pt x="16827" y="746192"/>
                    <a:pt x="11002" y="743779"/>
                    <a:pt x="6708" y="739484"/>
                  </a:cubicBezTo>
                  <a:cubicBezTo>
                    <a:pt x="2413" y="735190"/>
                    <a:pt x="0" y="729365"/>
                    <a:pt x="0" y="723291"/>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17" name="TextBox 17"/>
            <p:cNvSpPr txBox="1"/>
            <p:nvPr/>
          </p:nvSpPr>
          <p:spPr>
            <a:xfrm>
              <a:off x="0" y="-38100"/>
              <a:ext cx="3650462" cy="78429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8" name="Group 18"/>
          <p:cNvGrpSpPr/>
          <p:nvPr/>
        </p:nvGrpSpPr>
        <p:grpSpPr>
          <a:xfrm>
            <a:off x="2261157" y="3948778"/>
            <a:ext cx="13554543" cy="2654175"/>
            <a:chOff x="0" y="0"/>
            <a:chExt cx="3569921" cy="699042"/>
          </a:xfrm>
        </p:grpSpPr>
        <p:sp>
          <p:nvSpPr>
            <p:cNvPr id="19" name="Freeform 19"/>
            <p:cNvSpPr/>
            <p:nvPr/>
          </p:nvSpPr>
          <p:spPr>
            <a:xfrm>
              <a:off x="0" y="0"/>
              <a:ext cx="3569921" cy="699042"/>
            </a:xfrm>
            <a:custGeom>
              <a:avLst/>
              <a:gdLst/>
              <a:ahLst/>
              <a:cxnLst/>
              <a:rect l="l" t="t" r="r" b="b"/>
              <a:pathLst>
                <a:path w="3569921" h="699042">
                  <a:moveTo>
                    <a:pt x="23418" y="0"/>
                  </a:moveTo>
                  <a:lnTo>
                    <a:pt x="3546503" y="0"/>
                  </a:lnTo>
                  <a:cubicBezTo>
                    <a:pt x="3559436" y="0"/>
                    <a:pt x="3569921" y="10485"/>
                    <a:pt x="3569921" y="23418"/>
                  </a:cubicBezTo>
                  <a:lnTo>
                    <a:pt x="3569921" y="675624"/>
                  </a:lnTo>
                  <a:cubicBezTo>
                    <a:pt x="3569921" y="688557"/>
                    <a:pt x="3559436" y="699042"/>
                    <a:pt x="3546503" y="699042"/>
                  </a:cubicBezTo>
                  <a:lnTo>
                    <a:pt x="23418" y="699042"/>
                  </a:lnTo>
                  <a:cubicBezTo>
                    <a:pt x="17207" y="699042"/>
                    <a:pt x="11251" y="696575"/>
                    <a:pt x="6859" y="692183"/>
                  </a:cubicBezTo>
                  <a:cubicBezTo>
                    <a:pt x="2467" y="687791"/>
                    <a:pt x="0" y="681835"/>
                    <a:pt x="0" y="675624"/>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20" name="TextBox 20"/>
            <p:cNvSpPr txBox="1"/>
            <p:nvPr/>
          </p:nvSpPr>
          <p:spPr>
            <a:xfrm>
              <a:off x="0" y="-38100"/>
              <a:ext cx="3569921" cy="73714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1" name="Group 21"/>
          <p:cNvGrpSpPr/>
          <p:nvPr/>
        </p:nvGrpSpPr>
        <p:grpSpPr>
          <a:xfrm>
            <a:off x="2114683" y="7287461"/>
            <a:ext cx="14104460" cy="2928785"/>
            <a:chOff x="0" y="0"/>
            <a:chExt cx="3714755" cy="771367"/>
          </a:xfrm>
        </p:grpSpPr>
        <p:sp>
          <p:nvSpPr>
            <p:cNvPr id="22" name="Freeform 22"/>
            <p:cNvSpPr/>
            <p:nvPr/>
          </p:nvSpPr>
          <p:spPr>
            <a:xfrm>
              <a:off x="0" y="0"/>
              <a:ext cx="3714755" cy="771367"/>
            </a:xfrm>
            <a:custGeom>
              <a:avLst/>
              <a:gdLst/>
              <a:ahLst/>
              <a:cxnLst/>
              <a:rect l="l" t="t" r="r" b="b"/>
              <a:pathLst>
                <a:path w="3714755" h="771367">
                  <a:moveTo>
                    <a:pt x="27994" y="0"/>
                  </a:moveTo>
                  <a:lnTo>
                    <a:pt x="3686761" y="0"/>
                  </a:lnTo>
                  <a:cubicBezTo>
                    <a:pt x="3694186" y="0"/>
                    <a:pt x="3701306" y="2949"/>
                    <a:pt x="3706556" y="8199"/>
                  </a:cubicBezTo>
                  <a:cubicBezTo>
                    <a:pt x="3711806" y="13449"/>
                    <a:pt x="3714755" y="20569"/>
                    <a:pt x="3714755" y="27994"/>
                  </a:cubicBezTo>
                  <a:lnTo>
                    <a:pt x="3714755" y="743374"/>
                  </a:lnTo>
                  <a:cubicBezTo>
                    <a:pt x="3714755" y="750798"/>
                    <a:pt x="3711806" y="757918"/>
                    <a:pt x="3706556" y="763168"/>
                  </a:cubicBezTo>
                  <a:cubicBezTo>
                    <a:pt x="3701306" y="768418"/>
                    <a:pt x="3694186" y="771367"/>
                    <a:pt x="3686761" y="771367"/>
                  </a:cubicBezTo>
                  <a:lnTo>
                    <a:pt x="27994" y="771367"/>
                  </a:lnTo>
                  <a:cubicBezTo>
                    <a:pt x="20569" y="771367"/>
                    <a:pt x="13449" y="768418"/>
                    <a:pt x="8199" y="763168"/>
                  </a:cubicBezTo>
                  <a:cubicBezTo>
                    <a:pt x="2949" y="757918"/>
                    <a:pt x="0" y="750798"/>
                    <a:pt x="0" y="743374"/>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23" name="TextBox 23"/>
            <p:cNvSpPr txBox="1"/>
            <p:nvPr/>
          </p:nvSpPr>
          <p:spPr>
            <a:xfrm>
              <a:off x="0" y="-38100"/>
              <a:ext cx="3714755" cy="8094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4" name="Group 24"/>
          <p:cNvGrpSpPr/>
          <p:nvPr/>
        </p:nvGrpSpPr>
        <p:grpSpPr>
          <a:xfrm>
            <a:off x="1948403" y="7178681"/>
            <a:ext cx="14077334" cy="2928785"/>
            <a:chOff x="0" y="0"/>
            <a:chExt cx="3707610" cy="771367"/>
          </a:xfrm>
        </p:grpSpPr>
        <p:sp>
          <p:nvSpPr>
            <p:cNvPr id="25" name="Freeform 25"/>
            <p:cNvSpPr/>
            <p:nvPr/>
          </p:nvSpPr>
          <p:spPr>
            <a:xfrm>
              <a:off x="0" y="0"/>
              <a:ext cx="3707611" cy="771367"/>
            </a:xfrm>
            <a:custGeom>
              <a:avLst/>
              <a:gdLst/>
              <a:ahLst/>
              <a:cxnLst/>
              <a:rect l="l" t="t" r="r" b="b"/>
              <a:pathLst>
                <a:path w="3707611" h="771367">
                  <a:moveTo>
                    <a:pt x="28048" y="0"/>
                  </a:moveTo>
                  <a:lnTo>
                    <a:pt x="3679563" y="0"/>
                  </a:lnTo>
                  <a:cubicBezTo>
                    <a:pt x="3695053" y="0"/>
                    <a:pt x="3707611" y="12557"/>
                    <a:pt x="3707611" y="28048"/>
                  </a:cubicBezTo>
                  <a:lnTo>
                    <a:pt x="3707611" y="743320"/>
                  </a:lnTo>
                  <a:cubicBezTo>
                    <a:pt x="3707611" y="758810"/>
                    <a:pt x="3695053" y="771367"/>
                    <a:pt x="3679563" y="771367"/>
                  </a:cubicBezTo>
                  <a:lnTo>
                    <a:pt x="28048" y="771367"/>
                  </a:lnTo>
                  <a:cubicBezTo>
                    <a:pt x="12557" y="771367"/>
                    <a:pt x="0" y="758810"/>
                    <a:pt x="0" y="743320"/>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26" name="TextBox 26"/>
            <p:cNvSpPr txBox="1"/>
            <p:nvPr/>
          </p:nvSpPr>
          <p:spPr>
            <a:xfrm>
              <a:off x="0" y="-38100"/>
              <a:ext cx="3707610" cy="8094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27" name="Group 27"/>
          <p:cNvGrpSpPr/>
          <p:nvPr/>
        </p:nvGrpSpPr>
        <p:grpSpPr>
          <a:xfrm>
            <a:off x="2138814" y="7204376"/>
            <a:ext cx="13860348" cy="2833198"/>
            <a:chOff x="0" y="0"/>
            <a:chExt cx="3650462" cy="746192"/>
          </a:xfrm>
        </p:grpSpPr>
        <p:sp>
          <p:nvSpPr>
            <p:cNvPr id="28" name="Freeform 28"/>
            <p:cNvSpPr/>
            <p:nvPr/>
          </p:nvSpPr>
          <p:spPr>
            <a:xfrm>
              <a:off x="0" y="0"/>
              <a:ext cx="3650462" cy="746192"/>
            </a:xfrm>
            <a:custGeom>
              <a:avLst/>
              <a:gdLst/>
              <a:ahLst/>
              <a:cxnLst/>
              <a:rect l="l" t="t" r="r" b="b"/>
              <a:pathLst>
                <a:path w="3650462" h="746192">
                  <a:moveTo>
                    <a:pt x="22901" y="0"/>
                  </a:moveTo>
                  <a:lnTo>
                    <a:pt x="3627561" y="0"/>
                  </a:lnTo>
                  <a:cubicBezTo>
                    <a:pt x="3633635" y="0"/>
                    <a:pt x="3639460" y="2413"/>
                    <a:pt x="3643754" y="6708"/>
                  </a:cubicBezTo>
                  <a:cubicBezTo>
                    <a:pt x="3648049" y="11002"/>
                    <a:pt x="3650462" y="16827"/>
                    <a:pt x="3650462" y="22901"/>
                  </a:cubicBezTo>
                  <a:lnTo>
                    <a:pt x="3650462" y="723291"/>
                  </a:lnTo>
                  <a:cubicBezTo>
                    <a:pt x="3650462" y="729365"/>
                    <a:pt x="3648049" y="735190"/>
                    <a:pt x="3643754" y="739484"/>
                  </a:cubicBezTo>
                  <a:cubicBezTo>
                    <a:pt x="3639460" y="743779"/>
                    <a:pt x="3633635" y="746192"/>
                    <a:pt x="3627561" y="746192"/>
                  </a:cubicBezTo>
                  <a:lnTo>
                    <a:pt x="22901" y="746192"/>
                  </a:lnTo>
                  <a:cubicBezTo>
                    <a:pt x="16827" y="746192"/>
                    <a:pt x="11002" y="743779"/>
                    <a:pt x="6708" y="739484"/>
                  </a:cubicBezTo>
                  <a:cubicBezTo>
                    <a:pt x="2413" y="735190"/>
                    <a:pt x="0" y="729365"/>
                    <a:pt x="0" y="723291"/>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29" name="TextBox 29"/>
            <p:cNvSpPr txBox="1"/>
            <p:nvPr/>
          </p:nvSpPr>
          <p:spPr>
            <a:xfrm>
              <a:off x="0" y="-38100"/>
              <a:ext cx="3650462" cy="78429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30" name="Group 30"/>
          <p:cNvGrpSpPr/>
          <p:nvPr/>
        </p:nvGrpSpPr>
        <p:grpSpPr>
          <a:xfrm>
            <a:off x="2218820" y="7313506"/>
            <a:ext cx="13554543" cy="2654175"/>
            <a:chOff x="0" y="0"/>
            <a:chExt cx="3569921" cy="699042"/>
          </a:xfrm>
        </p:grpSpPr>
        <p:sp>
          <p:nvSpPr>
            <p:cNvPr id="31" name="Freeform 31"/>
            <p:cNvSpPr/>
            <p:nvPr/>
          </p:nvSpPr>
          <p:spPr>
            <a:xfrm>
              <a:off x="0" y="0"/>
              <a:ext cx="3569921" cy="699042"/>
            </a:xfrm>
            <a:custGeom>
              <a:avLst/>
              <a:gdLst/>
              <a:ahLst/>
              <a:cxnLst/>
              <a:rect l="l" t="t" r="r" b="b"/>
              <a:pathLst>
                <a:path w="3569921" h="699042">
                  <a:moveTo>
                    <a:pt x="23418" y="0"/>
                  </a:moveTo>
                  <a:lnTo>
                    <a:pt x="3546503" y="0"/>
                  </a:lnTo>
                  <a:cubicBezTo>
                    <a:pt x="3559436" y="0"/>
                    <a:pt x="3569921" y="10485"/>
                    <a:pt x="3569921" y="23418"/>
                  </a:cubicBezTo>
                  <a:lnTo>
                    <a:pt x="3569921" y="675624"/>
                  </a:lnTo>
                  <a:cubicBezTo>
                    <a:pt x="3569921" y="688557"/>
                    <a:pt x="3559436" y="699042"/>
                    <a:pt x="3546503" y="699042"/>
                  </a:cubicBezTo>
                  <a:lnTo>
                    <a:pt x="23418" y="699042"/>
                  </a:lnTo>
                  <a:cubicBezTo>
                    <a:pt x="17207" y="699042"/>
                    <a:pt x="11251" y="696575"/>
                    <a:pt x="6859" y="692183"/>
                  </a:cubicBezTo>
                  <a:cubicBezTo>
                    <a:pt x="2467" y="687791"/>
                    <a:pt x="0" y="681835"/>
                    <a:pt x="0" y="675624"/>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32" name="TextBox 32"/>
            <p:cNvSpPr txBox="1"/>
            <p:nvPr/>
          </p:nvSpPr>
          <p:spPr>
            <a:xfrm>
              <a:off x="0" y="-38100"/>
              <a:ext cx="3569921" cy="73714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33" name="TextBox 33"/>
          <p:cNvSpPr txBox="1"/>
          <p:nvPr/>
        </p:nvSpPr>
        <p:spPr>
          <a:xfrm>
            <a:off x="2601478" y="4481898"/>
            <a:ext cx="12935020" cy="1477328"/>
          </a:xfrm>
          <a:prstGeom prst="rect">
            <a:avLst/>
          </a:prstGeom>
        </p:spPr>
        <p:txBody>
          <a:bodyPr wrap="square" lIns="0" tIns="0" rIns="0" bIns="0" rtlCol="0" anchor="t">
            <a:spAutoFit/>
          </a:bodyPr>
          <a:lstStyle/>
          <a:p>
            <a:pPr algn="just"/>
            <a:r>
              <a:rPr lang="vi-VN" sz="4800">
                <a:latin typeface="+mj-lt"/>
              </a:rPr>
              <a:t>Sử dụng hiệu quả các yếu tố thuyết minh và biểu cảm để tăng thêm xúc tác động của bài phát biểu.</a:t>
            </a:r>
            <a:endParaRPr lang="en-US" sz="4800" b="1">
              <a:solidFill>
                <a:srgbClr val="000000"/>
              </a:solidFill>
              <a:latin typeface="+mj-lt"/>
              <a:ea typeface="Montserrat Bold"/>
              <a:cs typeface="Montserrat Bold"/>
              <a:sym typeface="Montserrat Bold"/>
            </a:endParaRPr>
          </a:p>
        </p:txBody>
      </p:sp>
      <p:sp>
        <p:nvSpPr>
          <p:cNvPr id="34" name="TextBox 34"/>
          <p:cNvSpPr txBox="1"/>
          <p:nvPr/>
        </p:nvSpPr>
        <p:spPr>
          <a:xfrm>
            <a:off x="2570918" y="7819340"/>
            <a:ext cx="12935020" cy="1477328"/>
          </a:xfrm>
          <a:prstGeom prst="rect">
            <a:avLst/>
          </a:prstGeom>
        </p:spPr>
        <p:txBody>
          <a:bodyPr wrap="square" lIns="0" tIns="0" rIns="0" bIns="0" rtlCol="0" anchor="t">
            <a:spAutoFit/>
          </a:bodyPr>
          <a:lstStyle/>
          <a:p>
            <a:pPr algn="just"/>
            <a:r>
              <a:rPr lang="vi-VN" sz="4800">
                <a:latin typeface="+mj-lt"/>
              </a:rPr>
              <a:t>Có kết bài gây ấn tượng, thuyết phục người đọc thay đổi nhận thức hoặc hành động.</a:t>
            </a:r>
            <a:endParaRPr lang="en-US" sz="4800" b="1">
              <a:solidFill>
                <a:srgbClr val="000000"/>
              </a:solidFill>
              <a:latin typeface="+mj-lt"/>
              <a:ea typeface="Montserrat Bold"/>
              <a:cs typeface="Montserrat Bold"/>
              <a:sym typeface="Montserrat Bold"/>
            </a:endParaRPr>
          </a:p>
        </p:txBody>
      </p:sp>
      <p:grpSp>
        <p:nvGrpSpPr>
          <p:cNvPr id="42" name="Group 12"/>
          <p:cNvGrpSpPr/>
          <p:nvPr/>
        </p:nvGrpSpPr>
        <p:grpSpPr>
          <a:xfrm>
            <a:off x="1957424" y="477135"/>
            <a:ext cx="14077334" cy="2928785"/>
            <a:chOff x="0" y="0"/>
            <a:chExt cx="3707610" cy="771367"/>
          </a:xfrm>
        </p:grpSpPr>
        <p:sp>
          <p:nvSpPr>
            <p:cNvPr id="43" name="Freeform 13"/>
            <p:cNvSpPr/>
            <p:nvPr/>
          </p:nvSpPr>
          <p:spPr>
            <a:xfrm>
              <a:off x="0" y="0"/>
              <a:ext cx="3707611" cy="771367"/>
            </a:xfrm>
            <a:custGeom>
              <a:avLst/>
              <a:gdLst/>
              <a:ahLst/>
              <a:cxnLst/>
              <a:rect l="l" t="t" r="r" b="b"/>
              <a:pathLst>
                <a:path w="3707611" h="771367">
                  <a:moveTo>
                    <a:pt x="28048" y="0"/>
                  </a:moveTo>
                  <a:lnTo>
                    <a:pt x="3679563" y="0"/>
                  </a:lnTo>
                  <a:cubicBezTo>
                    <a:pt x="3695053" y="0"/>
                    <a:pt x="3707611" y="12557"/>
                    <a:pt x="3707611" y="28048"/>
                  </a:cubicBezTo>
                  <a:lnTo>
                    <a:pt x="3707611" y="743320"/>
                  </a:lnTo>
                  <a:cubicBezTo>
                    <a:pt x="3707611" y="758810"/>
                    <a:pt x="3695053" y="771367"/>
                    <a:pt x="3679563" y="771367"/>
                  </a:cubicBezTo>
                  <a:lnTo>
                    <a:pt x="28048" y="771367"/>
                  </a:lnTo>
                  <a:cubicBezTo>
                    <a:pt x="12557" y="771367"/>
                    <a:pt x="0" y="758810"/>
                    <a:pt x="0" y="743320"/>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44" name="TextBox 14"/>
            <p:cNvSpPr txBox="1"/>
            <p:nvPr/>
          </p:nvSpPr>
          <p:spPr>
            <a:xfrm>
              <a:off x="0" y="-38100"/>
              <a:ext cx="3707610" cy="809467"/>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45" name="Group 15"/>
          <p:cNvGrpSpPr/>
          <p:nvPr/>
        </p:nvGrpSpPr>
        <p:grpSpPr>
          <a:xfrm>
            <a:off x="2057394" y="607502"/>
            <a:ext cx="13860348" cy="2833198"/>
            <a:chOff x="0" y="0"/>
            <a:chExt cx="3650462" cy="746192"/>
          </a:xfrm>
        </p:grpSpPr>
        <p:sp>
          <p:nvSpPr>
            <p:cNvPr id="46" name="Freeform 16"/>
            <p:cNvSpPr/>
            <p:nvPr/>
          </p:nvSpPr>
          <p:spPr>
            <a:xfrm>
              <a:off x="0" y="0"/>
              <a:ext cx="3650462" cy="746192"/>
            </a:xfrm>
            <a:custGeom>
              <a:avLst/>
              <a:gdLst/>
              <a:ahLst/>
              <a:cxnLst/>
              <a:rect l="l" t="t" r="r" b="b"/>
              <a:pathLst>
                <a:path w="3650462" h="746192">
                  <a:moveTo>
                    <a:pt x="22901" y="0"/>
                  </a:moveTo>
                  <a:lnTo>
                    <a:pt x="3627561" y="0"/>
                  </a:lnTo>
                  <a:cubicBezTo>
                    <a:pt x="3633635" y="0"/>
                    <a:pt x="3639460" y="2413"/>
                    <a:pt x="3643754" y="6708"/>
                  </a:cubicBezTo>
                  <a:cubicBezTo>
                    <a:pt x="3648049" y="11002"/>
                    <a:pt x="3650462" y="16827"/>
                    <a:pt x="3650462" y="22901"/>
                  </a:cubicBezTo>
                  <a:lnTo>
                    <a:pt x="3650462" y="723291"/>
                  </a:lnTo>
                  <a:cubicBezTo>
                    <a:pt x="3650462" y="729365"/>
                    <a:pt x="3648049" y="735190"/>
                    <a:pt x="3643754" y="739484"/>
                  </a:cubicBezTo>
                  <a:cubicBezTo>
                    <a:pt x="3639460" y="743779"/>
                    <a:pt x="3633635" y="746192"/>
                    <a:pt x="3627561" y="746192"/>
                  </a:cubicBezTo>
                  <a:lnTo>
                    <a:pt x="22901" y="746192"/>
                  </a:lnTo>
                  <a:cubicBezTo>
                    <a:pt x="16827" y="746192"/>
                    <a:pt x="11002" y="743779"/>
                    <a:pt x="6708" y="739484"/>
                  </a:cubicBezTo>
                  <a:cubicBezTo>
                    <a:pt x="2413" y="735190"/>
                    <a:pt x="0" y="729365"/>
                    <a:pt x="0" y="723291"/>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47" name="TextBox 17"/>
            <p:cNvSpPr txBox="1"/>
            <p:nvPr/>
          </p:nvSpPr>
          <p:spPr>
            <a:xfrm>
              <a:off x="0" y="-38100"/>
              <a:ext cx="3650462" cy="78429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48" name="Group 18"/>
          <p:cNvGrpSpPr/>
          <p:nvPr/>
        </p:nvGrpSpPr>
        <p:grpSpPr>
          <a:xfrm>
            <a:off x="2209794" y="694533"/>
            <a:ext cx="13554543" cy="2654175"/>
            <a:chOff x="0" y="0"/>
            <a:chExt cx="3569921" cy="699042"/>
          </a:xfrm>
        </p:grpSpPr>
        <p:sp>
          <p:nvSpPr>
            <p:cNvPr id="49" name="Freeform 19"/>
            <p:cNvSpPr/>
            <p:nvPr/>
          </p:nvSpPr>
          <p:spPr>
            <a:xfrm>
              <a:off x="0" y="0"/>
              <a:ext cx="3569921" cy="699042"/>
            </a:xfrm>
            <a:custGeom>
              <a:avLst/>
              <a:gdLst/>
              <a:ahLst/>
              <a:cxnLst/>
              <a:rect l="l" t="t" r="r" b="b"/>
              <a:pathLst>
                <a:path w="3569921" h="699042">
                  <a:moveTo>
                    <a:pt x="23418" y="0"/>
                  </a:moveTo>
                  <a:lnTo>
                    <a:pt x="3546503" y="0"/>
                  </a:lnTo>
                  <a:cubicBezTo>
                    <a:pt x="3559436" y="0"/>
                    <a:pt x="3569921" y="10485"/>
                    <a:pt x="3569921" y="23418"/>
                  </a:cubicBezTo>
                  <a:lnTo>
                    <a:pt x="3569921" y="675624"/>
                  </a:lnTo>
                  <a:cubicBezTo>
                    <a:pt x="3569921" y="688557"/>
                    <a:pt x="3559436" y="699042"/>
                    <a:pt x="3546503" y="699042"/>
                  </a:cubicBezTo>
                  <a:lnTo>
                    <a:pt x="23418" y="699042"/>
                  </a:lnTo>
                  <a:cubicBezTo>
                    <a:pt x="17207" y="699042"/>
                    <a:pt x="11251" y="696575"/>
                    <a:pt x="6859" y="692183"/>
                  </a:cubicBezTo>
                  <a:cubicBezTo>
                    <a:pt x="2467" y="687791"/>
                    <a:pt x="0" y="681835"/>
                    <a:pt x="0" y="675624"/>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50" name="TextBox 20"/>
            <p:cNvSpPr txBox="1"/>
            <p:nvPr/>
          </p:nvSpPr>
          <p:spPr>
            <a:xfrm>
              <a:off x="0" y="-38100"/>
              <a:ext cx="3569921" cy="737142"/>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51" name="TextBox 33"/>
          <p:cNvSpPr txBox="1"/>
          <p:nvPr/>
        </p:nvSpPr>
        <p:spPr>
          <a:xfrm>
            <a:off x="2533580" y="899296"/>
            <a:ext cx="12935020" cy="2215991"/>
          </a:xfrm>
          <a:prstGeom prst="rect">
            <a:avLst/>
          </a:prstGeom>
        </p:spPr>
        <p:txBody>
          <a:bodyPr wrap="square" lIns="0" tIns="0" rIns="0" bIns="0" rtlCol="0" anchor="t">
            <a:spAutoFit/>
          </a:bodyPr>
          <a:lstStyle/>
          <a:p>
            <a:pPr algn="just"/>
            <a:r>
              <a:rPr lang="vi-VN" sz="4800">
                <a:latin typeface="+mj-lt"/>
              </a:rPr>
              <a:t>Nêu được ý kiến trái chiều có thể có và sử dụng lí lē, bằng chứng phản bác để tăng tính thuyết phục cho văn bản.</a:t>
            </a:r>
            <a:endParaRPr lang="en-US" sz="4800" b="1">
              <a:solidFill>
                <a:srgbClr val="000000"/>
              </a:solidFill>
              <a:latin typeface="+mj-lt"/>
              <a:ea typeface="Montserrat Bold"/>
              <a:cs typeface="Montserrat Bold"/>
              <a:sym typeface="Montserrat Bold"/>
            </a:endParaRPr>
          </a:p>
        </p:txBody>
      </p:sp>
    </p:spTree>
    <p:extLst>
      <p:ext uri="{BB962C8B-B14F-4D97-AF65-F5344CB8AC3E}">
        <p14:creationId xmlns:p14="http://schemas.microsoft.com/office/powerpoint/2010/main" val="3084800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1000"/>
                                        <p:tgtEl>
                                          <p:spTgt spid="34"/>
                                        </p:tgtEl>
                                      </p:cBhvr>
                                    </p:animEffect>
                                    <p:anim calcmode="lin" valueType="num">
                                      <p:cBhvr>
                                        <p:cTn id="22" dur="1000" fill="hold"/>
                                        <p:tgtEl>
                                          <p:spTgt spid="34"/>
                                        </p:tgtEl>
                                        <p:attrNameLst>
                                          <p:attrName>ppt_x</p:attrName>
                                        </p:attrNameLst>
                                      </p:cBhvr>
                                      <p:tavLst>
                                        <p:tav tm="0">
                                          <p:val>
                                            <p:strVal val="#ppt_x"/>
                                          </p:val>
                                        </p:tav>
                                        <p:tav tm="100000">
                                          <p:val>
                                            <p:strVal val="#ppt_x"/>
                                          </p:val>
                                        </p:tav>
                                      </p:tavLst>
                                    </p:anim>
                                    <p:anim calcmode="lin" valueType="num">
                                      <p:cBhvr>
                                        <p:cTn id="2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15651281" y="651134"/>
            <a:ext cx="2151697" cy="4114800"/>
          </a:xfrm>
          <a:custGeom>
            <a:avLst/>
            <a:gdLst/>
            <a:ahLst/>
            <a:cxnLst/>
            <a:rect l="l" t="t" r="r" b="b"/>
            <a:pathLst>
              <a:path w="2151697" h="4114800">
                <a:moveTo>
                  <a:pt x="2151697" y="4114800"/>
                </a:moveTo>
                <a:lnTo>
                  <a:pt x="0" y="4114800"/>
                </a:lnTo>
                <a:lnTo>
                  <a:pt x="0" y="0"/>
                </a:lnTo>
                <a:lnTo>
                  <a:pt x="2151697" y="0"/>
                </a:lnTo>
                <a:lnTo>
                  <a:pt x="2151697" y="411480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flipH="1" flipV="1">
            <a:off x="-354331" y="-147261"/>
            <a:ext cx="18996661" cy="1511818"/>
          </a:xfrm>
          <a:custGeom>
            <a:avLst/>
            <a:gdLst/>
            <a:ahLst/>
            <a:cxnLst/>
            <a:rect l="l" t="t" r="r" b="b"/>
            <a:pathLst>
              <a:path w="18996661" h="1511818">
                <a:moveTo>
                  <a:pt x="18996662" y="1511817"/>
                </a:moveTo>
                <a:lnTo>
                  <a:pt x="0" y="1511817"/>
                </a:lnTo>
                <a:lnTo>
                  <a:pt x="0" y="0"/>
                </a:lnTo>
                <a:lnTo>
                  <a:pt x="18996662" y="0"/>
                </a:lnTo>
                <a:lnTo>
                  <a:pt x="18996662" y="1511817"/>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413585" y="5425440"/>
            <a:ext cx="2151698" cy="4114800"/>
          </a:xfrm>
          <a:custGeom>
            <a:avLst/>
            <a:gdLst/>
            <a:ahLst/>
            <a:cxnLst/>
            <a:rect l="l" t="t" r="r" b="b"/>
            <a:pathLst>
              <a:path w="2151698" h="4114800">
                <a:moveTo>
                  <a:pt x="0" y="0"/>
                </a:moveTo>
                <a:lnTo>
                  <a:pt x="2151697" y="0"/>
                </a:lnTo>
                <a:lnTo>
                  <a:pt x="2151697"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5" name="Freeform 5"/>
          <p:cNvSpPr/>
          <p:nvPr/>
        </p:nvSpPr>
        <p:spPr>
          <a:xfrm>
            <a:off x="0" y="8893869"/>
            <a:ext cx="18288000" cy="1493520"/>
          </a:xfrm>
          <a:custGeom>
            <a:avLst/>
            <a:gdLst/>
            <a:ahLst/>
            <a:cxnLst/>
            <a:rect l="l" t="t" r="r" b="b"/>
            <a:pathLst>
              <a:path w="18288000" h="1493520">
                <a:moveTo>
                  <a:pt x="0" y="0"/>
                </a:moveTo>
                <a:lnTo>
                  <a:pt x="18288000" y="0"/>
                </a:lnTo>
                <a:lnTo>
                  <a:pt x="18288000" y="1493520"/>
                </a:lnTo>
                <a:lnTo>
                  <a:pt x="0" y="149352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6" name="Freeform 6"/>
          <p:cNvSpPr/>
          <p:nvPr/>
        </p:nvSpPr>
        <p:spPr>
          <a:xfrm>
            <a:off x="2288838" y="1450281"/>
            <a:ext cx="13710325" cy="7386437"/>
          </a:xfrm>
          <a:custGeom>
            <a:avLst/>
            <a:gdLst/>
            <a:ahLst/>
            <a:cxnLst/>
            <a:rect l="l" t="t" r="r" b="b"/>
            <a:pathLst>
              <a:path w="13710325" h="7386437">
                <a:moveTo>
                  <a:pt x="0" y="0"/>
                </a:moveTo>
                <a:lnTo>
                  <a:pt x="13710324" y="0"/>
                </a:lnTo>
                <a:lnTo>
                  <a:pt x="13710324" y="7386438"/>
                </a:lnTo>
                <a:lnTo>
                  <a:pt x="0" y="738643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7" name="Freeform 7"/>
          <p:cNvSpPr/>
          <p:nvPr/>
        </p:nvSpPr>
        <p:spPr>
          <a:xfrm>
            <a:off x="1028700" y="1820804"/>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8" name="Freeform 8"/>
          <p:cNvSpPr/>
          <p:nvPr/>
        </p:nvSpPr>
        <p:spPr>
          <a:xfrm>
            <a:off x="15999162" y="6595110"/>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10"/>
            <a:stretch>
              <a:fillRect/>
            </a:stretch>
          </a:blipFill>
        </p:spPr>
      </p:sp>
      <p:sp>
        <p:nvSpPr>
          <p:cNvPr id="9" name="TextBox 9"/>
          <p:cNvSpPr txBox="1"/>
          <p:nvPr/>
        </p:nvSpPr>
        <p:spPr>
          <a:xfrm>
            <a:off x="3375579" y="3097530"/>
            <a:ext cx="11680609" cy="4247317"/>
          </a:xfrm>
          <a:prstGeom prst="rect">
            <a:avLst/>
          </a:prstGeom>
        </p:spPr>
        <p:txBody>
          <a:bodyPr lIns="0" tIns="0" rIns="0" bIns="0" rtlCol="0" anchor="t">
            <a:spAutoFit/>
          </a:bodyPr>
          <a:lstStyle/>
          <a:p>
            <a:pPr algn="ctr"/>
            <a:r>
              <a:rPr lang="vi-VN" sz="13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2. Bài viết tham khảo </a:t>
            </a:r>
            <a:endParaRPr lang="en-GB" sz="13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ndParaRPr>
          </a:p>
        </p:txBody>
      </p:sp>
      <p:sp>
        <p:nvSpPr>
          <p:cNvPr id="10" name="Freeform 10"/>
          <p:cNvSpPr/>
          <p:nvPr/>
        </p:nvSpPr>
        <p:spPr>
          <a:xfrm>
            <a:off x="152806" y="2970276"/>
            <a:ext cx="1751787" cy="1775460"/>
          </a:xfrm>
          <a:custGeom>
            <a:avLst/>
            <a:gdLst/>
            <a:ahLst/>
            <a:cxnLst/>
            <a:rect l="l" t="t" r="r" b="b"/>
            <a:pathLst>
              <a:path w="1751787" h="1775460">
                <a:moveTo>
                  <a:pt x="0" y="0"/>
                </a:moveTo>
                <a:lnTo>
                  <a:pt x="1751788" y="0"/>
                </a:lnTo>
                <a:lnTo>
                  <a:pt x="1751788" y="1775460"/>
                </a:lnTo>
                <a:lnTo>
                  <a:pt x="0" y="1775460"/>
                </a:lnTo>
                <a:lnTo>
                  <a:pt x="0" y="0"/>
                </a:lnTo>
                <a:close/>
              </a:path>
            </a:pathLst>
          </a:custGeom>
          <a:blipFill>
            <a:blip r:embed="rId10"/>
            <a:stretch>
              <a:fillRect/>
            </a:stretch>
          </a:blipFill>
        </p:spPr>
      </p:sp>
    </p:spTree>
    <p:extLst>
      <p:ext uri="{BB962C8B-B14F-4D97-AF65-F5344CB8AC3E}">
        <p14:creationId xmlns:p14="http://schemas.microsoft.com/office/powerpoint/2010/main" val="5144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7E0"/>
        </a:solidFill>
        <a:effectLst/>
      </p:bgPr>
    </p:bg>
    <p:spTree>
      <p:nvGrpSpPr>
        <p:cNvPr id="1" name=""/>
        <p:cNvGrpSpPr/>
        <p:nvPr/>
      </p:nvGrpSpPr>
      <p:grpSpPr>
        <a:xfrm>
          <a:off x="0" y="0"/>
          <a:ext cx="0" cy="0"/>
          <a:chOff x="0" y="0"/>
          <a:chExt cx="0" cy="0"/>
        </a:xfrm>
      </p:grpSpPr>
      <p:sp>
        <p:nvSpPr>
          <p:cNvPr id="2" name="Freeform 2"/>
          <p:cNvSpPr/>
          <p:nvPr/>
        </p:nvSpPr>
        <p:spPr>
          <a:xfrm flipH="1" flipV="1">
            <a:off x="-354331" y="-104775"/>
            <a:ext cx="18996661" cy="1511818"/>
          </a:xfrm>
          <a:custGeom>
            <a:avLst/>
            <a:gdLst/>
            <a:ahLst/>
            <a:cxnLst/>
            <a:rect l="l" t="t" r="r" b="b"/>
            <a:pathLst>
              <a:path w="18996661" h="1511818">
                <a:moveTo>
                  <a:pt x="18996662" y="1511818"/>
                </a:moveTo>
                <a:lnTo>
                  <a:pt x="0" y="1511818"/>
                </a:lnTo>
                <a:lnTo>
                  <a:pt x="0" y="0"/>
                </a:lnTo>
                <a:lnTo>
                  <a:pt x="18996662" y="0"/>
                </a:lnTo>
                <a:lnTo>
                  <a:pt x="18996662" y="1511818"/>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5999162" y="768459"/>
            <a:ext cx="1260138" cy="1277167"/>
          </a:xfrm>
          <a:custGeom>
            <a:avLst/>
            <a:gdLst/>
            <a:ahLst/>
            <a:cxnLst/>
            <a:rect l="l" t="t" r="r" b="b"/>
            <a:pathLst>
              <a:path w="1260138" h="1277167">
                <a:moveTo>
                  <a:pt x="0" y="0"/>
                </a:moveTo>
                <a:lnTo>
                  <a:pt x="1260138" y="0"/>
                </a:lnTo>
                <a:lnTo>
                  <a:pt x="1260138" y="1277167"/>
                </a:lnTo>
                <a:lnTo>
                  <a:pt x="0" y="1277167"/>
                </a:lnTo>
                <a:lnTo>
                  <a:pt x="0" y="0"/>
                </a:lnTo>
                <a:close/>
              </a:path>
            </a:pathLst>
          </a:custGeom>
          <a:blipFill>
            <a:blip r:embed="rId4"/>
            <a:stretch>
              <a:fillRect/>
            </a:stretch>
          </a:blipFill>
        </p:spPr>
      </p:sp>
      <p:grpSp>
        <p:nvGrpSpPr>
          <p:cNvPr id="4" name="Group 4"/>
          <p:cNvGrpSpPr/>
          <p:nvPr/>
        </p:nvGrpSpPr>
        <p:grpSpPr>
          <a:xfrm>
            <a:off x="1894702" y="2008849"/>
            <a:ext cx="14104460" cy="7249451"/>
            <a:chOff x="0" y="0"/>
            <a:chExt cx="3714755" cy="1604004"/>
          </a:xfrm>
        </p:grpSpPr>
        <p:sp>
          <p:nvSpPr>
            <p:cNvPr id="5" name="Freeform 5"/>
            <p:cNvSpPr/>
            <p:nvPr/>
          </p:nvSpPr>
          <p:spPr>
            <a:xfrm>
              <a:off x="0" y="0"/>
              <a:ext cx="3714755" cy="1604004"/>
            </a:xfrm>
            <a:custGeom>
              <a:avLst/>
              <a:gdLst/>
              <a:ahLst/>
              <a:cxnLst/>
              <a:rect l="l" t="t" r="r" b="b"/>
              <a:pathLst>
                <a:path w="3714755" h="1604004">
                  <a:moveTo>
                    <a:pt x="27994" y="0"/>
                  </a:moveTo>
                  <a:lnTo>
                    <a:pt x="3686761" y="0"/>
                  </a:lnTo>
                  <a:cubicBezTo>
                    <a:pt x="3694186" y="0"/>
                    <a:pt x="3701306" y="2949"/>
                    <a:pt x="3706556" y="8199"/>
                  </a:cubicBezTo>
                  <a:cubicBezTo>
                    <a:pt x="3711806" y="13449"/>
                    <a:pt x="3714755" y="20569"/>
                    <a:pt x="3714755" y="27994"/>
                  </a:cubicBezTo>
                  <a:lnTo>
                    <a:pt x="3714755" y="1576010"/>
                  </a:lnTo>
                  <a:cubicBezTo>
                    <a:pt x="3714755" y="1583434"/>
                    <a:pt x="3711806" y="1590555"/>
                    <a:pt x="3706556" y="1595805"/>
                  </a:cubicBezTo>
                  <a:cubicBezTo>
                    <a:pt x="3701306" y="1601055"/>
                    <a:pt x="3694186" y="1604004"/>
                    <a:pt x="3686761" y="1604004"/>
                  </a:cubicBezTo>
                  <a:lnTo>
                    <a:pt x="27994" y="1604004"/>
                  </a:lnTo>
                  <a:cubicBezTo>
                    <a:pt x="20569" y="1604004"/>
                    <a:pt x="13449" y="1601055"/>
                    <a:pt x="8199" y="1595805"/>
                  </a:cubicBezTo>
                  <a:cubicBezTo>
                    <a:pt x="2949" y="1590555"/>
                    <a:pt x="0" y="1583434"/>
                    <a:pt x="0" y="1576010"/>
                  </a:cubicBezTo>
                  <a:lnTo>
                    <a:pt x="0" y="27994"/>
                  </a:lnTo>
                  <a:cubicBezTo>
                    <a:pt x="0" y="20569"/>
                    <a:pt x="2949" y="13449"/>
                    <a:pt x="8199" y="8199"/>
                  </a:cubicBezTo>
                  <a:cubicBezTo>
                    <a:pt x="13449" y="2949"/>
                    <a:pt x="20569" y="0"/>
                    <a:pt x="27994" y="0"/>
                  </a:cubicBezTo>
                  <a:close/>
                </a:path>
              </a:pathLst>
            </a:custGeom>
            <a:solidFill>
              <a:srgbClr val="95AD5C"/>
            </a:solidFill>
            <a:ln w="38100" cap="rnd">
              <a:solidFill>
                <a:srgbClr val="000000"/>
              </a:solidFill>
              <a:prstDash val="solid"/>
              <a:round/>
            </a:ln>
          </p:spPr>
        </p:sp>
        <p:sp>
          <p:nvSpPr>
            <p:cNvPr id="6" name="TextBox 6"/>
            <p:cNvSpPr txBox="1"/>
            <p:nvPr/>
          </p:nvSpPr>
          <p:spPr>
            <a:xfrm>
              <a:off x="0" y="-38100"/>
              <a:ext cx="3714755"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7" name="Group 7"/>
          <p:cNvGrpSpPr/>
          <p:nvPr/>
        </p:nvGrpSpPr>
        <p:grpSpPr>
          <a:xfrm>
            <a:off x="1728421" y="2941896"/>
            <a:ext cx="14077334" cy="6090202"/>
            <a:chOff x="0" y="0"/>
            <a:chExt cx="3707610" cy="1604004"/>
          </a:xfrm>
        </p:grpSpPr>
        <p:sp>
          <p:nvSpPr>
            <p:cNvPr id="8" name="Freeform 8"/>
            <p:cNvSpPr/>
            <p:nvPr/>
          </p:nvSpPr>
          <p:spPr>
            <a:xfrm>
              <a:off x="0" y="0"/>
              <a:ext cx="3707611" cy="1604004"/>
            </a:xfrm>
            <a:custGeom>
              <a:avLst/>
              <a:gdLst/>
              <a:ahLst/>
              <a:cxnLst/>
              <a:rect l="l" t="t" r="r" b="b"/>
              <a:pathLst>
                <a:path w="3707611" h="1604004">
                  <a:moveTo>
                    <a:pt x="28048" y="0"/>
                  </a:moveTo>
                  <a:lnTo>
                    <a:pt x="3679563" y="0"/>
                  </a:lnTo>
                  <a:cubicBezTo>
                    <a:pt x="3695053" y="0"/>
                    <a:pt x="3707611" y="12557"/>
                    <a:pt x="3707611" y="28048"/>
                  </a:cubicBezTo>
                  <a:lnTo>
                    <a:pt x="3707611" y="1575956"/>
                  </a:lnTo>
                  <a:cubicBezTo>
                    <a:pt x="3707611" y="1591446"/>
                    <a:pt x="3695053" y="1604004"/>
                    <a:pt x="3679563" y="1604004"/>
                  </a:cubicBezTo>
                  <a:lnTo>
                    <a:pt x="28048" y="1604004"/>
                  </a:lnTo>
                  <a:cubicBezTo>
                    <a:pt x="12557" y="1604004"/>
                    <a:pt x="0" y="1591446"/>
                    <a:pt x="0" y="1575956"/>
                  </a:cubicBezTo>
                  <a:lnTo>
                    <a:pt x="0" y="28048"/>
                  </a:lnTo>
                  <a:cubicBezTo>
                    <a:pt x="0" y="12557"/>
                    <a:pt x="12557" y="0"/>
                    <a:pt x="28048" y="0"/>
                  </a:cubicBezTo>
                  <a:close/>
                </a:path>
              </a:pathLst>
            </a:custGeom>
            <a:solidFill>
              <a:srgbClr val="FFFFFF"/>
            </a:solidFill>
            <a:ln w="38100" cap="rnd">
              <a:solidFill>
                <a:srgbClr val="000000"/>
              </a:solidFill>
              <a:prstDash val="solid"/>
              <a:round/>
            </a:ln>
          </p:spPr>
        </p:sp>
        <p:sp>
          <p:nvSpPr>
            <p:cNvPr id="9" name="TextBox 9"/>
            <p:cNvSpPr txBox="1"/>
            <p:nvPr/>
          </p:nvSpPr>
          <p:spPr>
            <a:xfrm>
              <a:off x="0" y="-38100"/>
              <a:ext cx="3707610" cy="1642104"/>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0" name="Group 10"/>
          <p:cNvGrpSpPr/>
          <p:nvPr/>
        </p:nvGrpSpPr>
        <p:grpSpPr>
          <a:xfrm>
            <a:off x="1846439" y="1551704"/>
            <a:ext cx="13860348" cy="7381010"/>
            <a:chOff x="0" y="0"/>
            <a:chExt cx="3650462" cy="1551653"/>
          </a:xfrm>
        </p:grpSpPr>
        <p:sp>
          <p:nvSpPr>
            <p:cNvPr id="11" name="Freeform 11"/>
            <p:cNvSpPr/>
            <p:nvPr/>
          </p:nvSpPr>
          <p:spPr>
            <a:xfrm>
              <a:off x="0" y="0"/>
              <a:ext cx="3650462" cy="1551653"/>
            </a:xfrm>
            <a:custGeom>
              <a:avLst/>
              <a:gdLst/>
              <a:ahLst/>
              <a:cxnLst/>
              <a:rect l="l" t="t" r="r" b="b"/>
              <a:pathLst>
                <a:path w="3650462" h="1551653">
                  <a:moveTo>
                    <a:pt x="22901" y="0"/>
                  </a:moveTo>
                  <a:lnTo>
                    <a:pt x="3627561" y="0"/>
                  </a:lnTo>
                  <a:cubicBezTo>
                    <a:pt x="3633635" y="0"/>
                    <a:pt x="3639460" y="2413"/>
                    <a:pt x="3643754" y="6708"/>
                  </a:cubicBezTo>
                  <a:cubicBezTo>
                    <a:pt x="3648049" y="11002"/>
                    <a:pt x="3650462" y="16827"/>
                    <a:pt x="3650462" y="22901"/>
                  </a:cubicBezTo>
                  <a:lnTo>
                    <a:pt x="3650462" y="1528752"/>
                  </a:lnTo>
                  <a:cubicBezTo>
                    <a:pt x="3650462" y="1534826"/>
                    <a:pt x="3648049" y="1540651"/>
                    <a:pt x="3643754" y="1544946"/>
                  </a:cubicBezTo>
                  <a:cubicBezTo>
                    <a:pt x="3639460" y="1549241"/>
                    <a:pt x="3633635" y="1551653"/>
                    <a:pt x="3627561" y="1551653"/>
                  </a:cubicBezTo>
                  <a:lnTo>
                    <a:pt x="22901" y="1551653"/>
                  </a:lnTo>
                  <a:cubicBezTo>
                    <a:pt x="16827" y="1551653"/>
                    <a:pt x="11002" y="1549241"/>
                    <a:pt x="6708" y="1544946"/>
                  </a:cubicBezTo>
                  <a:cubicBezTo>
                    <a:pt x="2413" y="1540651"/>
                    <a:pt x="0" y="1534826"/>
                    <a:pt x="0" y="1528752"/>
                  </a:cubicBezTo>
                  <a:lnTo>
                    <a:pt x="0" y="22901"/>
                  </a:lnTo>
                  <a:cubicBezTo>
                    <a:pt x="0" y="16827"/>
                    <a:pt x="2413" y="11002"/>
                    <a:pt x="6708" y="6708"/>
                  </a:cubicBezTo>
                  <a:cubicBezTo>
                    <a:pt x="11002" y="2413"/>
                    <a:pt x="16827" y="0"/>
                    <a:pt x="22901" y="0"/>
                  </a:cubicBezTo>
                  <a:close/>
                </a:path>
              </a:pathLst>
            </a:custGeom>
            <a:solidFill>
              <a:srgbClr val="FFFFFF"/>
            </a:solidFill>
            <a:ln w="171450" cap="rnd">
              <a:solidFill>
                <a:srgbClr val="95AD5C"/>
              </a:solidFill>
              <a:prstDash val="solid"/>
              <a:round/>
            </a:ln>
          </p:spPr>
        </p:sp>
        <p:sp>
          <p:nvSpPr>
            <p:cNvPr id="12" name="TextBox 12"/>
            <p:cNvSpPr txBox="1"/>
            <p:nvPr/>
          </p:nvSpPr>
          <p:spPr>
            <a:xfrm>
              <a:off x="0" y="-38100"/>
              <a:ext cx="3650462" cy="1589753"/>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grpSp>
        <p:nvGrpSpPr>
          <p:cNvPr id="13" name="Group 13"/>
          <p:cNvGrpSpPr/>
          <p:nvPr/>
        </p:nvGrpSpPr>
        <p:grpSpPr>
          <a:xfrm>
            <a:off x="1998839" y="1789372"/>
            <a:ext cx="13554543" cy="6952054"/>
            <a:chOff x="0" y="0"/>
            <a:chExt cx="3569921" cy="1453608"/>
          </a:xfrm>
        </p:grpSpPr>
        <p:sp>
          <p:nvSpPr>
            <p:cNvPr id="14" name="Freeform 14"/>
            <p:cNvSpPr/>
            <p:nvPr/>
          </p:nvSpPr>
          <p:spPr>
            <a:xfrm>
              <a:off x="0" y="0"/>
              <a:ext cx="3569921" cy="1453608"/>
            </a:xfrm>
            <a:custGeom>
              <a:avLst/>
              <a:gdLst/>
              <a:ahLst/>
              <a:cxnLst/>
              <a:rect l="l" t="t" r="r" b="b"/>
              <a:pathLst>
                <a:path w="3569921" h="1453608">
                  <a:moveTo>
                    <a:pt x="23418" y="0"/>
                  </a:moveTo>
                  <a:lnTo>
                    <a:pt x="3546503" y="0"/>
                  </a:lnTo>
                  <a:cubicBezTo>
                    <a:pt x="3559436" y="0"/>
                    <a:pt x="3569921" y="10485"/>
                    <a:pt x="3569921" y="23418"/>
                  </a:cubicBezTo>
                  <a:lnTo>
                    <a:pt x="3569921" y="1430191"/>
                  </a:lnTo>
                  <a:cubicBezTo>
                    <a:pt x="3569921" y="1443124"/>
                    <a:pt x="3559436" y="1453608"/>
                    <a:pt x="3546503" y="1453608"/>
                  </a:cubicBezTo>
                  <a:lnTo>
                    <a:pt x="23418" y="1453608"/>
                  </a:lnTo>
                  <a:cubicBezTo>
                    <a:pt x="17207" y="1453608"/>
                    <a:pt x="11251" y="1451141"/>
                    <a:pt x="6859" y="1446750"/>
                  </a:cubicBezTo>
                  <a:cubicBezTo>
                    <a:pt x="2467" y="1442358"/>
                    <a:pt x="0" y="1436401"/>
                    <a:pt x="0" y="1430191"/>
                  </a:cubicBezTo>
                  <a:lnTo>
                    <a:pt x="0" y="23418"/>
                  </a:lnTo>
                  <a:cubicBezTo>
                    <a:pt x="0" y="10485"/>
                    <a:pt x="10485" y="0"/>
                    <a:pt x="23418" y="0"/>
                  </a:cubicBezTo>
                  <a:close/>
                </a:path>
              </a:pathLst>
            </a:custGeom>
            <a:solidFill>
              <a:srgbClr val="FFFFFF"/>
            </a:solidFill>
            <a:ln w="57150" cap="rnd">
              <a:solidFill>
                <a:srgbClr val="95AD5C"/>
              </a:solidFill>
              <a:prstDash val="lgDash"/>
              <a:round/>
            </a:ln>
          </p:spPr>
        </p:sp>
        <p:sp>
          <p:nvSpPr>
            <p:cNvPr id="15" name="TextBox 15"/>
            <p:cNvSpPr txBox="1"/>
            <p:nvPr/>
          </p:nvSpPr>
          <p:spPr>
            <a:xfrm>
              <a:off x="0" y="-38100"/>
              <a:ext cx="3569921" cy="1491708"/>
            </a:xfrm>
            <a:prstGeom prst="rect">
              <a:avLst/>
            </a:prstGeom>
          </p:spPr>
          <p:txBody>
            <a:bodyPr lIns="50800" tIns="50800" rIns="50800" bIns="50800" rtlCol="0" anchor="ctr"/>
            <a:lstStyle/>
            <a:p>
              <a:pPr algn="ctr">
                <a:lnSpc>
                  <a:spcPts val="2659"/>
                </a:lnSpc>
                <a:spcBef>
                  <a:spcPct val="0"/>
                </a:spcBef>
              </a:pPr>
              <a:endParaRPr>
                <a:solidFill>
                  <a:prstClr val="black"/>
                </a:solidFill>
              </a:endParaRPr>
            </a:p>
          </p:txBody>
        </p:sp>
      </p:grpSp>
      <p:sp>
        <p:nvSpPr>
          <p:cNvPr id="16" name="Freeform 16"/>
          <p:cNvSpPr/>
          <p:nvPr/>
        </p:nvSpPr>
        <p:spPr>
          <a:xfrm>
            <a:off x="109728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7" name="Freeform 17"/>
          <p:cNvSpPr/>
          <p:nvPr/>
        </p:nvSpPr>
        <p:spPr>
          <a:xfrm>
            <a:off x="3657600" y="9152001"/>
            <a:ext cx="7315200" cy="1258824"/>
          </a:xfrm>
          <a:custGeom>
            <a:avLst/>
            <a:gdLst/>
            <a:ahLst/>
            <a:cxnLst/>
            <a:rect l="l" t="t" r="r" b="b"/>
            <a:pathLst>
              <a:path w="7315200" h="1258824">
                <a:moveTo>
                  <a:pt x="0" y="0"/>
                </a:moveTo>
                <a:lnTo>
                  <a:pt x="7315200" y="0"/>
                </a:lnTo>
                <a:lnTo>
                  <a:pt x="7315200" y="1258824"/>
                </a:lnTo>
                <a:lnTo>
                  <a:pt x="0" y="1258824"/>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9" name="Freeform 19"/>
          <p:cNvSpPr/>
          <p:nvPr/>
        </p:nvSpPr>
        <p:spPr>
          <a:xfrm>
            <a:off x="634564" y="1065391"/>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sp>
        <p:nvSpPr>
          <p:cNvPr id="20" name="Freeform 20"/>
          <p:cNvSpPr/>
          <p:nvPr/>
        </p:nvSpPr>
        <p:spPr>
          <a:xfrm>
            <a:off x="15753338" y="7376541"/>
            <a:ext cx="1751787" cy="1775460"/>
          </a:xfrm>
          <a:custGeom>
            <a:avLst/>
            <a:gdLst/>
            <a:ahLst/>
            <a:cxnLst/>
            <a:rect l="l" t="t" r="r" b="b"/>
            <a:pathLst>
              <a:path w="1751787" h="1775460">
                <a:moveTo>
                  <a:pt x="0" y="0"/>
                </a:moveTo>
                <a:lnTo>
                  <a:pt x="1751787" y="0"/>
                </a:lnTo>
                <a:lnTo>
                  <a:pt x="1751787" y="1775460"/>
                </a:lnTo>
                <a:lnTo>
                  <a:pt x="0" y="1775460"/>
                </a:lnTo>
                <a:lnTo>
                  <a:pt x="0" y="0"/>
                </a:lnTo>
                <a:close/>
              </a:path>
            </a:pathLst>
          </a:custGeom>
          <a:blipFill>
            <a:blip r:embed="rId4"/>
            <a:stretch>
              <a:fillRect/>
            </a:stretch>
          </a:blipFill>
        </p:spPr>
      </p:sp>
      <p:graphicFrame>
        <p:nvGraphicFramePr>
          <p:cNvPr id="23" name="Table 22"/>
          <p:cNvGraphicFramePr>
            <a:graphicFrameLocks noGrp="1"/>
          </p:cNvGraphicFramePr>
          <p:nvPr>
            <p:extLst>
              <p:ext uri="{D42A27DB-BD31-4B8C-83A1-F6EECF244321}">
                <p14:modId xmlns:p14="http://schemas.microsoft.com/office/powerpoint/2010/main" val="764310416"/>
              </p:ext>
            </p:extLst>
          </p:nvPr>
        </p:nvGraphicFramePr>
        <p:xfrm>
          <a:off x="2113713" y="1851739"/>
          <a:ext cx="13355300" cy="6889687"/>
        </p:xfrm>
        <a:graphic>
          <a:graphicData uri="http://schemas.openxmlformats.org/drawingml/2006/table">
            <a:tbl>
              <a:tblPr firstRow="1" firstCol="1" bandRow="1"/>
              <a:tblGrid>
                <a:gridCol w="10764500"/>
                <a:gridCol w="2590800"/>
              </a:tblGrid>
              <a:tr h="378789">
                <a:tc gridSpan="2">
                  <a:txBody>
                    <a:bodyPr/>
                    <a:lstStyle/>
                    <a:p>
                      <a:pPr algn="ctr">
                        <a:lnSpc>
                          <a:spcPct val="115000"/>
                        </a:lnSpc>
                        <a:spcAft>
                          <a:spcPts val="0"/>
                        </a:spcAft>
                      </a:pPr>
                      <a:r>
                        <a:rPr lang="vi-VN" sz="3600" b="1" kern="1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PHT SỐ 1</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378789">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Bối cảnh bài viết ra đời</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789">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Điều bài viết kêu gọi</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789">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Đối tượng hướng đến của bài viết</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789">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 luận điểm  được tác giả triển khai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789">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Lí lẽ và bằng chứng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0778">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Ý kiến trái chiều  được đề cập trong văn bản</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789">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 dụng của việc nêu ý kiến trái chiều</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8789">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 bạn, lời kêu gọi của tác giả có thể nhận được sự hưởng ứng rộng khắp không? Nếu có thì sự hưởng ứng đó do đâu mà có?</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kern="1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02404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1631</Words>
  <Application>Microsoft Office PowerPoint</Application>
  <PresentationFormat>Custom</PresentationFormat>
  <Paragraphs>108</Paragraphs>
  <Slides>30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Adigiana Toybox</vt:lpstr>
      <vt:lpstr>Arial</vt:lpstr>
      <vt:lpstr>Calibri</vt:lpstr>
      <vt:lpstr>Montserrat Bold</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Child Playground Template Group Project Presentation</dc:title>
  <cp:lastModifiedBy>asus PC</cp:lastModifiedBy>
  <cp:revision>41</cp:revision>
  <dcterms:created xsi:type="dcterms:W3CDTF">2006-08-16T00:00:00Z</dcterms:created>
  <dcterms:modified xsi:type="dcterms:W3CDTF">2025-02-17T02:49:42Z</dcterms:modified>
  <dc:identifier>DAGcRGQgQyM</dc:identifier>
</cp:coreProperties>
</file>