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67" r:id="rId3"/>
    <p:sldId id="256" r:id="rId4"/>
    <p:sldId id="268" r:id="rId5"/>
    <p:sldId id="269" r:id="rId6"/>
    <p:sldId id="258" r:id="rId7"/>
    <p:sldId id="259" r:id="rId8"/>
    <p:sldId id="270" r:id="rId9"/>
    <p:sldId id="271" r:id="rId10"/>
    <p:sldId id="257" r:id="rId11"/>
    <p:sldId id="272" r:id="rId12"/>
    <p:sldId id="262" r:id="rId13"/>
    <p:sldId id="273" r:id="rId14"/>
    <p:sldId id="274" r:id="rId15"/>
    <p:sldId id="275" r:id="rId16"/>
    <p:sldId id="276" r:id="rId17"/>
    <p:sldId id="277" r:id="rId18"/>
    <p:sldId id="278" r:id="rId19"/>
    <p:sldId id="279" r:id="rId20"/>
    <p:sldId id="281" r:id="rId21"/>
    <p:sldId id="298" r:id="rId22"/>
    <p:sldId id="280" r:id="rId23"/>
    <p:sldId id="299"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63" r:id="rId41"/>
    <p:sldId id="264" r:id="rId42"/>
    <p:sldId id="265" r:id="rId4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3" d="100"/>
          <a:sy n="43" d="100"/>
        </p:scale>
        <p:origin x="128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jpg"/><Relationship Id="rId3" Type="http://schemas.openxmlformats.org/officeDocument/2006/relationships/image" Target="../media/image26.png"/><Relationship Id="rId7" Type="http://schemas.openxmlformats.org/officeDocument/2006/relationships/image" Target="../media/image29.png"/><Relationship Id="rId12" Type="http://schemas.openxmlformats.org/officeDocument/2006/relationships/image" Target="../media/image34.jp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jp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2.sv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20.png"/><Relationship Id="rId4" Type="http://schemas.openxmlformats.org/officeDocument/2006/relationships/image" Target="../media/image37.sv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47.svg"/></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20.png"/><Relationship Id="rId4" Type="http://schemas.openxmlformats.org/officeDocument/2006/relationships/image" Target="../media/image37.svg"/><Relationship Id="rId9" Type="http://schemas.openxmlformats.org/officeDocument/2006/relationships/image" Target="../media/image41.jpg"/></Relationships>
</file>

<file path=ppt/slides/_rels/slide1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21" Type="http://schemas.openxmlformats.org/officeDocument/2006/relationships/image" Target="../media/image1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video" Target="../media/media1.mp4"/><Relationship Id="rId20" Type="http://schemas.openxmlformats.org/officeDocument/2006/relationships/image" Target="../media/image19.svg"/><Relationship Id="rId1" Type="http://schemas.microsoft.com/office/2007/relationships/media" Target="../media/media1.mp4"/><Relationship Id="rId6" Type="http://schemas.openxmlformats.org/officeDocument/2006/relationships/image" Target="../media/image3.svg"/><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44.png"/><Relationship Id="rId4" Type="http://schemas.openxmlformats.org/officeDocument/2006/relationships/image" Target="../media/image37.svg"/></Relationships>
</file>

<file path=ppt/slides/_rels/slide35.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20.png"/><Relationship Id="rId4" Type="http://schemas.openxmlformats.org/officeDocument/2006/relationships/image" Target="../media/image37.svg"/></Relationships>
</file>

<file path=ppt/slides/_rels/slide3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svg"/><Relationship Id="rId9" Type="http://schemas.openxmlformats.org/officeDocument/2006/relationships/image" Target="../media/image9.png"/></Relationships>
</file>

<file path=ppt/slides/_rels/slide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20" Type="http://schemas.openxmlformats.org/officeDocument/2006/relationships/image" Target="../media/image19.sv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3.svg"/><Relationship Id="rId9" Type="http://schemas.openxmlformats.org/officeDocument/2006/relationships/image" Target="../media/image9.png"/></Relationships>
</file>

<file path=ppt/slides/_rels/slide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38.png"/><Relationship Id="rId4" Type="http://schemas.openxmlformats.org/officeDocument/2006/relationships/image" Target="../media/image37.svg"/></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44.png"/><Relationship Id="rId4" Type="http://schemas.openxmlformats.org/officeDocument/2006/relationships/image" Target="../media/image37.sv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5.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34.svg"/></Relationships>
</file>

<file path=ppt/slides/_rels/slide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20.png"/><Relationship Id="rId4" Type="http://schemas.openxmlformats.org/officeDocument/2006/relationships/image" Target="../media/image37.svg"/><Relationship Id="rId9" Type="http://schemas.openxmlformats.org/officeDocument/2006/relationships/image" Target="../media/image22.jp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44.sv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8" y="0"/>
            <a:ext cx="18258972" cy="10287000"/>
          </a:xfrm>
          <a:prstGeom prst="rect">
            <a:avLst/>
          </a:prstGeom>
        </p:spPr>
      </p:pic>
      <p:sp>
        <p:nvSpPr>
          <p:cNvPr id="3" name="Rectangle 2"/>
          <p:cNvSpPr/>
          <p:nvPr/>
        </p:nvSpPr>
        <p:spPr>
          <a:xfrm>
            <a:off x="11811000" y="9173561"/>
            <a:ext cx="5681363" cy="1107996"/>
          </a:xfrm>
          <a:prstGeom prst="rect">
            <a:avLst/>
          </a:prstGeom>
        </p:spPr>
        <p:txBody>
          <a:bodyPr wrap="none">
            <a:spAutoFit/>
          </a:bodyPr>
          <a:lstStyle/>
          <a:p>
            <a:r>
              <a:rPr lang="vi-VN" sz="6600" b="1" kern="0">
                <a:solidFill>
                  <a:srgbClr val="FF0000"/>
                </a:solidFill>
                <a:latin typeface="Times New Roman" panose="02020603050405020304" pitchFamily="18" charset="0"/>
                <a:ea typeface="Times New Roman" panose="02020603050405020304" pitchFamily="18" charset="0"/>
              </a:rPr>
              <a:t>Lưu Quang Vũ</a:t>
            </a:r>
            <a:endParaRPr lang="en-GB" sz="6600"/>
          </a:p>
        </p:txBody>
      </p:sp>
    </p:spTree>
    <p:extLst>
      <p:ext uri="{BB962C8B-B14F-4D97-AF65-F5344CB8AC3E}">
        <p14:creationId xmlns:p14="http://schemas.microsoft.com/office/powerpoint/2010/main" val="726311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41" b="-83141"/>
            </a:stretch>
          </a:blipFill>
        </p:spPr>
      </p:sp>
      <p:sp>
        <p:nvSpPr>
          <p:cNvPr id="3" name="Freeform 3"/>
          <p:cNvSpPr/>
          <p:nvPr/>
        </p:nvSpPr>
        <p:spPr>
          <a:xfrm rot="-1101099">
            <a:off x="-903405" y="-833855"/>
            <a:ext cx="11984395" cy="15222673"/>
          </a:xfrm>
          <a:custGeom>
            <a:avLst/>
            <a:gdLst/>
            <a:ahLst/>
            <a:cxnLst/>
            <a:rect l="l" t="t" r="r" b="b"/>
            <a:pathLst>
              <a:path w="11984395" h="15222673">
                <a:moveTo>
                  <a:pt x="0" y="0"/>
                </a:moveTo>
                <a:lnTo>
                  <a:pt x="11984395" y="0"/>
                </a:lnTo>
                <a:lnTo>
                  <a:pt x="11984395" y="15222672"/>
                </a:lnTo>
                <a:lnTo>
                  <a:pt x="0" y="1522267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1858608">
            <a:off x="16522163" y="8197"/>
            <a:ext cx="1759572" cy="1735377"/>
          </a:xfrm>
          <a:custGeom>
            <a:avLst/>
            <a:gdLst/>
            <a:ahLst/>
            <a:cxnLst/>
            <a:rect l="l" t="t" r="r" b="b"/>
            <a:pathLst>
              <a:path w="1759572" h="1735377">
                <a:moveTo>
                  <a:pt x="0" y="0"/>
                </a:moveTo>
                <a:lnTo>
                  <a:pt x="1759572" y="0"/>
                </a:lnTo>
                <a:lnTo>
                  <a:pt x="1759572" y="1735377"/>
                </a:lnTo>
                <a:lnTo>
                  <a:pt x="0" y="1735377"/>
                </a:lnTo>
                <a:lnTo>
                  <a:pt x="0" y="0"/>
                </a:lnTo>
                <a:close/>
              </a:path>
            </a:pathLst>
          </a:custGeom>
          <a:blipFill>
            <a:blip r:embed="rId5"/>
            <a:stretch>
              <a:fillRect/>
            </a:stretch>
          </a:blipFill>
        </p:spPr>
      </p:sp>
      <p:sp>
        <p:nvSpPr>
          <p:cNvPr id="5" name="Freeform 5"/>
          <p:cNvSpPr/>
          <p:nvPr/>
        </p:nvSpPr>
        <p:spPr>
          <a:xfrm>
            <a:off x="15281545" y="6777481"/>
            <a:ext cx="3723397" cy="3846385"/>
          </a:xfrm>
          <a:custGeom>
            <a:avLst/>
            <a:gdLst/>
            <a:ahLst/>
            <a:cxnLst/>
            <a:rect l="l" t="t" r="r" b="b"/>
            <a:pathLst>
              <a:path w="3723397" h="3846385">
                <a:moveTo>
                  <a:pt x="0" y="0"/>
                </a:moveTo>
                <a:lnTo>
                  <a:pt x="3723397" y="0"/>
                </a:lnTo>
                <a:lnTo>
                  <a:pt x="3723397" y="3846385"/>
                </a:lnTo>
                <a:lnTo>
                  <a:pt x="0" y="3846385"/>
                </a:lnTo>
                <a:lnTo>
                  <a:pt x="0" y="0"/>
                </a:lnTo>
                <a:close/>
              </a:path>
            </a:pathLst>
          </a:custGeom>
          <a:blipFill>
            <a:blip r:embed="rId6"/>
            <a:stretch>
              <a:fillRect/>
            </a:stretch>
          </a:blipFill>
        </p:spPr>
      </p:sp>
      <p:sp>
        <p:nvSpPr>
          <p:cNvPr id="6" name="Freeform 6"/>
          <p:cNvSpPr/>
          <p:nvPr/>
        </p:nvSpPr>
        <p:spPr>
          <a:xfrm rot="-1218206">
            <a:off x="-1794974" y="-2513456"/>
            <a:ext cx="5647348" cy="6091906"/>
          </a:xfrm>
          <a:custGeom>
            <a:avLst/>
            <a:gdLst/>
            <a:ahLst/>
            <a:cxnLst/>
            <a:rect l="l" t="t" r="r" b="b"/>
            <a:pathLst>
              <a:path w="5647348" h="6091906">
                <a:moveTo>
                  <a:pt x="0" y="0"/>
                </a:moveTo>
                <a:lnTo>
                  <a:pt x="5647348" y="0"/>
                </a:lnTo>
                <a:lnTo>
                  <a:pt x="5647348" y="6091906"/>
                </a:lnTo>
                <a:lnTo>
                  <a:pt x="0" y="6091906"/>
                </a:lnTo>
                <a:lnTo>
                  <a:pt x="0" y="0"/>
                </a:lnTo>
                <a:close/>
              </a:path>
            </a:pathLst>
          </a:custGeom>
          <a:blipFill>
            <a:blip r:embed="rId7"/>
            <a:stretch>
              <a:fillRect/>
            </a:stretch>
          </a:blipFill>
        </p:spPr>
      </p:sp>
      <p:grpSp>
        <p:nvGrpSpPr>
          <p:cNvPr id="7" name="Group 7"/>
          <p:cNvGrpSpPr>
            <a:grpSpLocks noChangeAspect="1"/>
          </p:cNvGrpSpPr>
          <p:nvPr/>
        </p:nvGrpSpPr>
        <p:grpSpPr>
          <a:xfrm rot="257948">
            <a:off x="952736" y="1883094"/>
            <a:ext cx="3897363" cy="6514524"/>
            <a:chOff x="0" y="0"/>
            <a:chExt cx="7848600" cy="13119100"/>
          </a:xfrm>
        </p:grpSpPr>
        <p:sp>
          <p:nvSpPr>
            <p:cNvPr id="9" name="Freeform 9"/>
            <p:cNvSpPr/>
            <p:nvPr/>
          </p:nvSpPr>
          <p:spPr>
            <a:xfrm>
              <a:off x="0" y="0"/>
              <a:ext cx="7848600" cy="13119100"/>
            </a:xfrm>
            <a:custGeom>
              <a:avLst/>
              <a:gdLst/>
              <a:ahLst/>
              <a:cxnLst/>
              <a:rect l="l" t="t" r="r" b="b"/>
              <a:pathLst>
                <a:path w="7848600" h="13119100">
                  <a:moveTo>
                    <a:pt x="7134860" y="0"/>
                  </a:moveTo>
                  <a:lnTo>
                    <a:pt x="713740" y="0"/>
                  </a:lnTo>
                  <a:cubicBezTo>
                    <a:pt x="321310" y="0"/>
                    <a:pt x="0" y="321310"/>
                    <a:pt x="0" y="713740"/>
                  </a:cubicBezTo>
                  <a:lnTo>
                    <a:pt x="0" y="12405360"/>
                  </a:lnTo>
                  <a:cubicBezTo>
                    <a:pt x="0" y="12797790"/>
                    <a:pt x="321310" y="13119100"/>
                    <a:pt x="713740" y="13119100"/>
                  </a:cubicBezTo>
                  <a:lnTo>
                    <a:pt x="7134860" y="13119100"/>
                  </a:lnTo>
                  <a:cubicBezTo>
                    <a:pt x="7527290" y="13119100"/>
                    <a:pt x="7848600" y="12797790"/>
                    <a:pt x="7848600" y="12405360"/>
                  </a:cubicBezTo>
                  <a:lnTo>
                    <a:pt x="7848600" y="713740"/>
                  </a:lnTo>
                  <a:cubicBezTo>
                    <a:pt x="7848600" y="321310"/>
                    <a:pt x="7527290" y="0"/>
                    <a:pt x="7134860" y="0"/>
                  </a:cubicBezTo>
                  <a:close/>
                  <a:moveTo>
                    <a:pt x="6604000" y="10020300"/>
                  </a:moveTo>
                  <a:lnTo>
                    <a:pt x="977900" y="10020300"/>
                  </a:lnTo>
                  <a:lnTo>
                    <a:pt x="977900" y="1968500"/>
                  </a:lnTo>
                  <a:lnTo>
                    <a:pt x="6604000" y="1968500"/>
                  </a:lnTo>
                  <a:lnTo>
                    <a:pt x="6604000" y="10020300"/>
                  </a:lnTo>
                  <a:close/>
                </a:path>
              </a:pathLst>
            </a:custGeom>
            <a:blipFill>
              <a:blip r:embed="rId8"/>
              <a:stretch>
                <a:fillRect l="-6" r="-6"/>
              </a:stretch>
            </a:blipFill>
          </p:spPr>
        </p:sp>
        <p:sp>
          <p:nvSpPr>
            <p:cNvPr id="10" name="Freeform 10"/>
            <p:cNvSpPr/>
            <p:nvPr/>
          </p:nvSpPr>
          <p:spPr>
            <a:xfrm>
              <a:off x="0" y="0"/>
              <a:ext cx="7848600" cy="13119100"/>
            </a:xfrm>
            <a:custGeom>
              <a:avLst/>
              <a:gdLst/>
              <a:ahLst/>
              <a:cxnLst/>
              <a:rect l="l" t="t" r="r" b="b"/>
              <a:pathLst>
                <a:path w="7848600" h="13119100">
                  <a:moveTo>
                    <a:pt x="7134860" y="0"/>
                  </a:moveTo>
                  <a:lnTo>
                    <a:pt x="713740" y="0"/>
                  </a:lnTo>
                  <a:cubicBezTo>
                    <a:pt x="321310" y="0"/>
                    <a:pt x="0" y="321310"/>
                    <a:pt x="0" y="713740"/>
                  </a:cubicBezTo>
                  <a:lnTo>
                    <a:pt x="0" y="12405360"/>
                  </a:lnTo>
                  <a:cubicBezTo>
                    <a:pt x="0" y="12797790"/>
                    <a:pt x="321310" y="13119100"/>
                    <a:pt x="713740" y="13119100"/>
                  </a:cubicBezTo>
                  <a:lnTo>
                    <a:pt x="7134860" y="13119100"/>
                  </a:lnTo>
                  <a:cubicBezTo>
                    <a:pt x="7527290" y="13119100"/>
                    <a:pt x="7848600" y="12797790"/>
                    <a:pt x="7848600" y="12405360"/>
                  </a:cubicBezTo>
                  <a:lnTo>
                    <a:pt x="7848600" y="713740"/>
                  </a:lnTo>
                  <a:cubicBezTo>
                    <a:pt x="7848600" y="321310"/>
                    <a:pt x="7527290" y="0"/>
                    <a:pt x="7134860" y="0"/>
                  </a:cubicBezTo>
                  <a:close/>
                  <a:moveTo>
                    <a:pt x="7211060" y="10494010"/>
                  </a:moveTo>
                  <a:lnTo>
                    <a:pt x="633730" y="10494010"/>
                  </a:lnTo>
                  <a:lnTo>
                    <a:pt x="633730" y="1479550"/>
                  </a:lnTo>
                  <a:lnTo>
                    <a:pt x="7211061" y="1479550"/>
                  </a:lnTo>
                  <a:lnTo>
                    <a:pt x="7211061" y="10494010"/>
                  </a:lnTo>
                  <a:close/>
                </a:path>
              </a:pathLst>
            </a:custGeom>
            <a:blipFill>
              <a:blip r:embed="rId9"/>
              <a:stretch>
                <a:fillRect l="-6" r="-6"/>
              </a:stretch>
            </a:blipFill>
          </p:spPr>
        </p:sp>
      </p:grpSp>
      <p:grpSp>
        <p:nvGrpSpPr>
          <p:cNvPr id="11" name="Group 11"/>
          <p:cNvGrpSpPr>
            <a:grpSpLocks noChangeAspect="1"/>
          </p:cNvGrpSpPr>
          <p:nvPr/>
        </p:nvGrpSpPr>
        <p:grpSpPr>
          <a:xfrm rot="-543266">
            <a:off x="6305673" y="3497858"/>
            <a:ext cx="3613583" cy="6040180"/>
            <a:chOff x="0" y="0"/>
            <a:chExt cx="7848600" cy="13119100"/>
          </a:xfrm>
        </p:grpSpPr>
        <p:sp>
          <p:nvSpPr>
            <p:cNvPr id="13" name="Freeform 13"/>
            <p:cNvSpPr/>
            <p:nvPr/>
          </p:nvSpPr>
          <p:spPr>
            <a:xfrm>
              <a:off x="0" y="0"/>
              <a:ext cx="7848600" cy="13119100"/>
            </a:xfrm>
            <a:custGeom>
              <a:avLst/>
              <a:gdLst/>
              <a:ahLst/>
              <a:cxnLst/>
              <a:rect l="l" t="t" r="r" b="b"/>
              <a:pathLst>
                <a:path w="7848600" h="13119100">
                  <a:moveTo>
                    <a:pt x="7134860" y="0"/>
                  </a:moveTo>
                  <a:lnTo>
                    <a:pt x="713740" y="0"/>
                  </a:lnTo>
                  <a:cubicBezTo>
                    <a:pt x="321310" y="0"/>
                    <a:pt x="0" y="321310"/>
                    <a:pt x="0" y="713740"/>
                  </a:cubicBezTo>
                  <a:lnTo>
                    <a:pt x="0" y="12405360"/>
                  </a:lnTo>
                  <a:cubicBezTo>
                    <a:pt x="0" y="12797790"/>
                    <a:pt x="321310" y="13119100"/>
                    <a:pt x="713740" y="13119100"/>
                  </a:cubicBezTo>
                  <a:lnTo>
                    <a:pt x="7134860" y="13119100"/>
                  </a:lnTo>
                  <a:cubicBezTo>
                    <a:pt x="7527290" y="13119100"/>
                    <a:pt x="7848600" y="12797790"/>
                    <a:pt x="7848600" y="12405360"/>
                  </a:cubicBezTo>
                  <a:lnTo>
                    <a:pt x="7848600" y="713740"/>
                  </a:lnTo>
                  <a:cubicBezTo>
                    <a:pt x="7848600" y="321310"/>
                    <a:pt x="7527290" y="0"/>
                    <a:pt x="7134860" y="0"/>
                  </a:cubicBezTo>
                  <a:close/>
                  <a:moveTo>
                    <a:pt x="6604000" y="10020300"/>
                  </a:moveTo>
                  <a:lnTo>
                    <a:pt x="977900" y="10020300"/>
                  </a:lnTo>
                  <a:lnTo>
                    <a:pt x="977900" y="1968500"/>
                  </a:lnTo>
                  <a:lnTo>
                    <a:pt x="6604000" y="1968500"/>
                  </a:lnTo>
                  <a:lnTo>
                    <a:pt x="6604000" y="10020300"/>
                  </a:lnTo>
                  <a:close/>
                </a:path>
              </a:pathLst>
            </a:custGeom>
            <a:blipFill>
              <a:blip r:embed="rId8"/>
              <a:stretch>
                <a:fillRect l="-6" r="-6"/>
              </a:stretch>
            </a:blipFill>
          </p:spPr>
        </p:sp>
        <p:sp>
          <p:nvSpPr>
            <p:cNvPr id="14" name="Freeform 14"/>
            <p:cNvSpPr/>
            <p:nvPr/>
          </p:nvSpPr>
          <p:spPr>
            <a:xfrm>
              <a:off x="0" y="0"/>
              <a:ext cx="7848600" cy="13119100"/>
            </a:xfrm>
            <a:custGeom>
              <a:avLst/>
              <a:gdLst/>
              <a:ahLst/>
              <a:cxnLst/>
              <a:rect l="l" t="t" r="r" b="b"/>
              <a:pathLst>
                <a:path w="7848600" h="13119100">
                  <a:moveTo>
                    <a:pt x="7134860" y="0"/>
                  </a:moveTo>
                  <a:lnTo>
                    <a:pt x="713740" y="0"/>
                  </a:lnTo>
                  <a:cubicBezTo>
                    <a:pt x="321310" y="0"/>
                    <a:pt x="0" y="321310"/>
                    <a:pt x="0" y="713740"/>
                  </a:cubicBezTo>
                  <a:lnTo>
                    <a:pt x="0" y="12405360"/>
                  </a:lnTo>
                  <a:cubicBezTo>
                    <a:pt x="0" y="12797790"/>
                    <a:pt x="321310" y="13119100"/>
                    <a:pt x="713740" y="13119100"/>
                  </a:cubicBezTo>
                  <a:lnTo>
                    <a:pt x="7134860" y="13119100"/>
                  </a:lnTo>
                  <a:cubicBezTo>
                    <a:pt x="7527290" y="13119100"/>
                    <a:pt x="7848600" y="12797790"/>
                    <a:pt x="7848600" y="12405360"/>
                  </a:cubicBezTo>
                  <a:lnTo>
                    <a:pt x="7848600" y="713740"/>
                  </a:lnTo>
                  <a:cubicBezTo>
                    <a:pt x="7848600" y="321310"/>
                    <a:pt x="7527290" y="0"/>
                    <a:pt x="7134860" y="0"/>
                  </a:cubicBezTo>
                  <a:close/>
                  <a:moveTo>
                    <a:pt x="7211060" y="10494010"/>
                  </a:moveTo>
                  <a:lnTo>
                    <a:pt x="633730" y="10494010"/>
                  </a:lnTo>
                  <a:lnTo>
                    <a:pt x="633730" y="1479550"/>
                  </a:lnTo>
                  <a:lnTo>
                    <a:pt x="7211061" y="1479550"/>
                  </a:lnTo>
                  <a:lnTo>
                    <a:pt x="7211061" y="10494010"/>
                  </a:lnTo>
                  <a:close/>
                </a:path>
              </a:pathLst>
            </a:custGeom>
            <a:blipFill>
              <a:blip r:embed="rId9"/>
              <a:stretch>
                <a:fillRect l="-6" r="-6"/>
              </a:stretch>
            </a:blipFill>
          </p:spPr>
        </p:sp>
      </p:grpSp>
      <p:grpSp>
        <p:nvGrpSpPr>
          <p:cNvPr id="15" name="Group 15"/>
          <p:cNvGrpSpPr>
            <a:grpSpLocks noChangeAspect="1"/>
          </p:cNvGrpSpPr>
          <p:nvPr/>
        </p:nvGrpSpPr>
        <p:grpSpPr>
          <a:xfrm rot="482157">
            <a:off x="12648600" y="1986609"/>
            <a:ext cx="3897363" cy="6514524"/>
            <a:chOff x="0" y="0"/>
            <a:chExt cx="7848600" cy="13119100"/>
          </a:xfrm>
        </p:grpSpPr>
        <p:sp>
          <p:nvSpPr>
            <p:cNvPr id="17" name="Freeform 17"/>
            <p:cNvSpPr/>
            <p:nvPr/>
          </p:nvSpPr>
          <p:spPr>
            <a:xfrm>
              <a:off x="0" y="0"/>
              <a:ext cx="7848600" cy="13119100"/>
            </a:xfrm>
            <a:custGeom>
              <a:avLst/>
              <a:gdLst/>
              <a:ahLst/>
              <a:cxnLst/>
              <a:rect l="l" t="t" r="r" b="b"/>
              <a:pathLst>
                <a:path w="7848600" h="13119100">
                  <a:moveTo>
                    <a:pt x="7134860" y="0"/>
                  </a:moveTo>
                  <a:lnTo>
                    <a:pt x="713740" y="0"/>
                  </a:lnTo>
                  <a:cubicBezTo>
                    <a:pt x="321310" y="0"/>
                    <a:pt x="0" y="321310"/>
                    <a:pt x="0" y="713740"/>
                  </a:cubicBezTo>
                  <a:lnTo>
                    <a:pt x="0" y="12405360"/>
                  </a:lnTo>
                  <a:cubicBezTo>
                    <a:pt x="0" y="12797790"/>
                    <a:pt x="321310" y="13119100"/>
                    <a:pt x="713740" y="13119100"/>
                  </a:cubicBezTo>
                  <a:lnTo>
                    <a:pt x="7134860" y="13119100"/>
                  </a:lnTo>
                  <a:cubicBezTo>
                    <a:pt x="7527290" y="13119100"/>
                    <a:pt x="7848600" y="12797790"/>
                    <a:pt x="7848600" y="12405360"/>
                  </a:cubicBezTo>
                  <a:lnTo>
                    <a:pt x="7848600" y="713740"/>
                  </a:lnTo>
                  <a:cubicBezTo>
                    <a:pt x="7848600" y="321310"/>
                    <a:pt x="7527290" y="0"/>
                    <a:pt x="7134860" y="0"/>
                  </a:cubicBezTo>
                  <a:close/>
                  <a:moveTo>
                    <a:pt x="6604000" y="10020300"/>
                  </a:moveTo>
                  <a:lnTo>
                    <a:pt x="977900" y="10020300"/>
                  </a:lnTo>
                  <a:lnTo>
                    <a:pt x="977900" y="1968500"/>
                  </a:lnTo>
                  <a:lnTo>
                    <a:pt x="6604000" y="1968500"/>
                  </a:lnTo>
                  <a:lnTo>
                    <a:pt x="6604000" y="10020300"/>
                  </a:lnTo>
                  <a:close/>
                </a:path>
              </a:pathLst>
            </a:custGeom>
            <a:blipFill>
              <a:blip r:embed="rId8"/>
              <a:stretch>
                <a:fillRect l="-6" r="-6"/>
              </a:stretch>
            </a:blipFill>
          </p:spPr>
        </p:sp>
        <p:sp>
          <p:nvSpPr>
            <p:cNvPr id="18" name="Freeform 18"/>
            <p:cNvSpPr/>
            <p:nvPr/>
          </p:nvSpPr>
          <p:spPr>
            <a:xfrm>
              <a:off x="0" y="0"/>
              <a:ext cx="7848600" cy="13119100"/>
            </a:xfrm>
            <a:custGeom>
              <a:avLst/>
              <a:gdLst/>
              <a:ahLst/>
              <a:cxnLst/>
              <a:rect l="l" t="t" r="r" b="b"/>
              <a:pathLst>
                <a:path w="7848600" h="13119100">
                  <a:moveTo>
                    <a:pt x="7134860" y="0"/>
                  </a:moveTo>
                  <a:lnTo>
                    <a:pt x="713740" y="0"/>
                  </a:lnTo>
                  <a:cubicBezTo>
                    <a:pt x="321310" y="0"/>
                    <a:pt x="0" y="321310"/>
                    <a:pt x="0" y="713740"/>
                  </a:cubicBezTo>
                  <a:lnTo>
                    <a:pt x="0" y="12405360"/>
                  </a:lnTo>
                  <a:cubicBezTo>
                    <a:pt x="0" y="12797790"/>
                    <a:pt x="321310" y="13119100"/>
                    <a:pt x="713740" y="13119100"/>
                  </a:cubicBezTo>
                  <a:lnTo>
                    <a:pt x="7134860" y="13119100"/>
                  </a:lnTo>
                  <a:cubicBezTo>
                    <a:pt x="7527290" y="13119100"/>
                    <a:pt x="7848600" y="12797790"/>
                    <a:pt x="7848600" y="12405360"/>
                  </a:cubicBezTo>
                  <a:lnTo>
                    <a:pt x="7848600" y="713740"/>
                  </a:lnTo>
                  <a:cubicBezTo>
                    <a:pt x="7848600" y="321310"/>
                    <a:pt x="7527290" y="0"/>
                    <a:pt x="7134860" y="0"/>
                  </a:cubicBezTo>
                  <a:close/>
                  <a:moveTo>
                    <a:pt x="7211060" y="10494010"/>
                  </a:moveTo>
                  <a:lnTo>
                    <a:pt x="633730" y="10494010"/>
                  </a:lnTo>
                  <a:lnTo>
                    <a:pt x="633730" y="1479550"/>
                  </a:lnTo>
                  <a:lnTo>
                    <a:pt x="7211061" y="1479550"/>
                  </a:lnTo>
                  <a:lnTo>
                    <a:pt x="7211061" y="10494010"/>
                  </a:lnTo>
                  <a:close/>
                </a:path>
              </a:pathLst>
            </a:custGeom>
            <a:blipFill>
              <a:blip r:embed="rId9"/>
              <a:stretch>
                <a:fillRect l="-6" r="-6"/>
              </a:stretch>
            </a:blipFill>
          </p:spPr>
        </p:sp>
      </p:grpSp>
      <p:sp>
        <p:nvSpPr>
          <p:cNvPr id="19" name="Freeform 19"/>
          <p:cNvSpPr/>
          <p:nvPr/>
        </p:nvSpPr>
        <p:spPr>
          <a:xfrm rot="-1365120">
            <a:off x="13173345" y="1348575"/>
            <a:ext cx="1282034" cy="1108751"/>
          </a:xfrm>
          <a:custGeom>
            <a:avLst/>
            <a:gdLst/>
            <a:ahLst/>
            <a:cxnLst/>
            <a:rect l="l" t="t" r="r" b="b"/>
            <a:pathLst>
              <a:path w="1282034" h="1108751">
                <a:moveTo>
                  <a:pt x="0" y="0"/>
                </a:moveTo>
                <a:lnTo>
                  <a:pt x="1282034" y="0"/>
                </a:lnTo>
                <a:lnTo>
                  <a:pt x="1282034" y="1108751"/>
                </a:lnTo>
                <a:lnTo>
                  <a:pt x="0" y="1108751"/>
                </a:lnTo>
                <a:lnTo>
                  <a:pt x="0" y="0"/>
                </a:lnTo>
                <a:close/>
              </a:path>
            </a:pathLst>
          </a:custGeom>
          <a:blipFill>
            <a:blip r:embed="rId10"/>
            <a:stretch>
              <a:fillRect/>
            </a:stretch>
          </a:blipFill>
        </p:spPr>
      </p:sp>
      <p:pic>
        <p:nvPicPr>
          <p:cNvPr id="25" name="Picture 2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86365">
            <a:off x="1308644" y="2600276"/>
            <a:ext cx="3198400" cy="4540398"/>
          </a:xfrm>
          <a:prstGeom prst="rect">
            <a:avLst/>
          </a:prstGeom>
        </p:spPr>
      </p:pic>
      <p:pic>
        <p:nvPicPr>
          <p:cNvPr id="26" name="Picture 2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1050324">
            <a:off x="6577625" y="4158658"/>
            <a:ext cx="2979681" cy="4133065"/>
          </a:xfrm>
          <a:prstGeom prst="rect">
            <a:avLst/>
          </a:prstGeom>
        </p:spPr>
      </p:pic>
      <p:pic>
        <p:nvPicPr>
          <p:cNvPr id="27" name="Picture 2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413086">
            <a:off x="13077739" y="2733861"/>
            <a:ext cx="3095259" cy="4469090"/>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800264">
            <a:off x="8489182" y="-2291511"/>
            <a:ext cx="10679595" cy="13554219"/>
          </a:xfrm>
          <a:custGeom>
            <a:avLst/>
            <a:gdLst/>
            <a:ahLst/>
            <a:cxnLst/>
            <a:rect l="l" t="t" r="r" b="b"/>
            <a:pathLst>
              <a:path w="10679595" h="13554219">
                <a:moveTo>
                  <a:pt x="0" y="0"/>
                </a:moveTo>
                <a:lnTo>
                  <a:pt x="10679594" y="0"/>
                </a:lnTo>
                <a:lnTo>
                  <a:pt x="10679594"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788577" y="2355980"/>
            <a:ext cx="6473161" cy="7362837"/>
          </a:xfrm>
          <a:custGeom>
            <a:avLst/>
            <a:gdLst/>
            <a:ahLst/>
            <a:cxnLst/>
            <a:rect l="l" t="t" r="r" b="b"/>
            <a:pathLst>
              <a:path w="6473161" h="7362837">
                <a:moveTo>
                  <a:pt x="0" y="0"/>
                </a:moveTo>
                <a:lnTo>
                  <a:pt x="6473161" y="0"/>
                </a:lnTo>
                <a:lnTo>
                  <a:pt x="6473161" y="7362837"/>
                </a:lnTo>
                <a:lnTo>
                  <a:pt x="0" y="736283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0592398" y="2355980"/>
            <a:ext cx="6473161" cy="7362837"/>
          </a:xfrm>
          <a:custGeom>
            <a:avLst/>
            <a:gdLst/>
            <a:ahLst/>
            <a:cxnLst/>
            <a:rect l="l" t="t" r="r" b="b"/>
            <a:pathLst>
              <a:path w="6473161" h="7362837">
                <a:moveTo>
                  <a:pt x="0" y="0"/>
                </a:moveTo>
                <a:lnTo>
                  <a:pt x="6473162" y="0"/>
                </a:lnTo>
                <a:lnTo>
                  <a:pt x="6473162" y="7362837"/>
                </a:lnTo>
                <a:lnTo>
                  <a:pt x="0" y="7362837"/>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TextBox 6"/>
          <p:cNvSpPr txBox="1"/>
          <p:nvPr/>
        </p:nvSpPr>
        <p:spPr>
          <a:xfrm>
            <a:off x="4827527" y="685548"/>
            <a:ext cx="8632946" cy="1231106"/>
          </a:xfrm>
          <a:prstGeom prst="rect">
            <a:avLst/>
          </a:prstGeom>
        </p:spPr>
        <p:txBody>
          <a:bodyPr lIns="0" tIns="0" rIns="0" bIns="0" rtlCol="0" anchor="t">
            <a:spAutoFit/>
          </a:bodyPr>
          <a:lstStyle/>
          <a:p>
            <a:r>
              <a:rPr lang="de-DE"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2. Tác </a:t>
            </a:r>
            <a:r>
              <a:rPr lang="de-DE" sz="80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phẩm</a:t>
            </a:r>
            <a:endParaRPr lang="en-GB"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7" name="TextBox 7"/>
          <p:cNvSpPr txBox="1"/>
          <p:nvPr/>
        </p:nvSpPr>
        <p:spPr>
          <a:xfrm>
            <a:off x="2791795" y="3850751"/>
            <a:ext cx="4466724" cy="2708434"/>
          </a:xfrm>
          <a:prstGeom prst="rect">
            <a:avLst/>
          </a:prstGeom>
        </p:spPr>
        <p:txBody>
          <a:bodyPr lIns="0" tIns="0" rIns="0" bIns="0" rtlCol="0" anchor="t">
            <a:spAutoFit/>
          </a:bodyPr>
          <a:lstStyle/>
          <a:p>
            <a:pPr algn="just"/>
            <a:r>
              <a:rPr lang="de-DE" sz="4400">
                <a:latin typeface="Times New Roman" panose="02020603050405020304" pitchFamily="18" charset="0"/>
                <a:cs typeface="Times New Roman" panose="02020603050405020304" pitchFamily="18" charset="0"/>
              </a:rPr>
              <a:t>Được viết từ năm 1981 nhưng đến năm 1984, mới ra mắt công chúng. </a:t>
            </a:r>
            <a:endParaRPr lang="en-US" sz="40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sp>
        <p:nvSpPr>
          <p:cNvPr id="8" name="TextBox 8"/>
          <p:cNvSpPr txBox="1"/>
          <p:nvPr/>
        </p:nvSpPr>
        <p:spPr>
          <a:xfrm>
            <a:off x="11473386" y="3543300"/>
            <a:ext cx="4711183" cy="5416868"/>
          </a:xfrm>
          <a:prstGeom prst="rect">
            <a:avLst/>
          </a:prstGeom>
        </p:spPr>
        <p:txBody>
          <a:bodyPr wrap="square" lIns="0" tIns="0" rIns="0" bIns="0" rtlCol="0" anchor="t">
            <a:spAutoFit/>
          </a:bodyPr>
          <a:lstStyle/>
          <a:p>
            <a:pPr algn="just"/>
            <a:r>
              <a:rPr lang="de-DE" sz="4400">
                <a:latin typeface="Times New Roman" panose="02020603050405020304" pitchFamily="18" charset="0"/>
                <a:cs typeface="Times New Roman" panose="02020603050405020304" pitchFamily="18" charset="0"/>
              </a:rPr>
              <a:t>Từ một cốt truyện dân gian, LQV đã xây dựng thành một vở kịch nói hiện đại, đặt ra nhiều vấn đề mới mẻ, có ý nghĩa tư tưởng, triết lí và nhân văn sâu sắc.</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7110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5400000">
            <a:off x="3349250" y="-2737594"/>
            <a:ext cx="11362696" cy="16003797"/>
          </a:xfrm>
          <a:custGeom>
            <a:avLst/>
            <a:gdLst/>
            <a:ahLst/>
            <a:cxnLst/>
            <a:rect l="l" t="t" r="r" b="b"/>
            <a:pathLst>
              <a:path w="11362696" h="16003797">
                <a:moveTo>
                  <a:pt x="0" y="0"/>
                </a:moveTo>
                <a:lnTo>
                  <a:pt x="11362696" y="0"/>
                </a:lnTo>
                <a:lnTo>
                  <a:pt x="11362696" y="16003797"/>
                </a:lnTo>
                <a:lnTo>
                  <a:pt x="0" y="16003797"/>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grpSp>
        <p:nvGrpSpPr>
          <p:cNvPr id="4" name="Group 4"/>
          <p:cNvGrpSpPr/>
          <p:nvPr/>
        </p:nvGrpSpPr>
        <p:grpSpPr>
          <a:xfrm>
            <a:off x="3752819" y="1750999"/>
            <a:ext cx="13879088" cy="8421701"/>
            <a:chOff x="0" y="0"/>
            <a:chExt cx="3105667" cy="1465974"/>
          </a:xfrm>
        </p:grpSpPr>
        <p:sp>
          <p:nvSpPr>
            <p:cNvPr id="5" name="Freeform 5"/>
            <p:cNvSpPr/>
            <p:nvPr/>
          </p:nvSpPr>
          <p:spPr>
            <a:xfrm>
              <a:off x="0" y="0"/>
              <a:ext cx="3105667" cy="1465974"/>
            </a:xfrm>
            <a:custGeom>
              <a:avLst/>
              <a:gdLst/>
              <a:ahLst/>
              <a:cxnLst/>
              <a:rect l="l" t="t" r="r" b="b"/>
              <a:pathLst>
                <a:path w="3105667" h="1465974">
                  <a:moveTo>
                    <a:pt x="33484" y="0"/>
                  </a:moveTo>
                  <a:lnTo>
                    <a:pt x="3072183" y="0"/>
                  </a:lnTo>
                  <a:cubicBezTo>
                    <a:pt x="3090675" y="0"/>
                    <a:pt x="3105667" y="14991"/>
                    <a:pt x="3105667" y="33484"/>
                  </a:cubicBezTo>
                  <a:lnTo>
                    <a:pt x="3105667" y="1432490"/>
                  </a:lnTo>
                  <a:cubicBezTo>
                    <a:pt x="3105667" y="1450983"/>
                    <a:pt x="3090675" y="1465974"/>
                    <a:pt x="3072183" y="1465974"/>
                  </a:cubicBezTo>
                  <a:lnTo>
                    <a:pt x="33484" y="1465974"/>
                  </a:lnTo>
                  <a:cubicBezTo>
                    <a:pt x="14991" y="1465974"/>
                    <a:pt x="0" y="1450983"/>
                    <a:pt x="0" y="1432490"/>
                  </a:cubicBezTo>
                  <a:lnTo>
                    <a:pt x="0" y="33484"/>
                  </a:lnTo>
                  <a:cubicBezTo>
                    <a:pt x="0" y="14991"/>
                    <a:pt x="14991" y="0"/>
                    <a:pt x="33484" y="0"/>
                  </a:cubicBezTo>
                  <a:close/>
                </a:path>
              </a:pathLst>
            </a:custGeom>
            <a:solidFill>
              <a:srgbClr val="F08645"/>
            </a:solidFill>
          </p:spPr>
        </p:sp>
        <p:sp>
          <p:nvSpPr>
            <p:cNvPr id="6" name="TextBox 6"/>
            <p:cNvSpPr txBox="1"/>
            <p:nvPr/>
          </p:nvSpPr>
          <p:spPr>
            <a:xfrm>
              <a:off x="0" y="-47625"/>
              <a:ext cx="3105667" cy="1513599"/>
            </a:xfrm>
            <a:prstGeom prst="rect">
              <a:avLst/>
            </a:prstGeom>
          </p:spPr>
          <p:txBody>
            <a:bodyPr lIns="50800" tIns="50800" rIns="50800" bIns="50800" rtlCol="0" anchor="ctr"/>
            <a:lstStyle/>
            <a:p>
              <a:pPr algn="ctr">
                <a:lnSpc>
                  <a:spcPts val="2659"/>
                </a:lnSpc>
              </a:pPr>
              <a:endParaRPr/>
            </a:p>
          </p:txBody>
        </p:sp>
      </p:grpSp>
      <p:sp>
        <p:nvSpPr>
          <p:cNvPr id="7" name="TextBox 7"/>
          <p:cNvSpPr txBox="1"/>
          <p:nvPr/>
        </p:nvSpPr>
        <p:spPr>
          <a:xfrm>
            <a:off x="4210528" y="1862733"/>
            <a:ext cx="13150016" cy="8309967"/>
          </a:xfrm>
          <a:prstGeom prst="rect">
            <a:avLst/>
          </a:prstGeom>
        </p:spPr>
        <p:txBody>
          <a:bodyPr wrap="square" lIns="0" tIns="0" rIns="0" bIns="0" rtlCol="0" anchor="t">
            <a:spAutoFit/>
          </a:bodyPr>
          <a:lstStyle/>
          <a:p>
            <a:pPr algn="just"/>
            <a:r>
              <a:rPr lang="vi-VN" sz="3600" b="1">
                <a:solidFill>
                  <a:schemeClr val="bg1"/>
                </a:solidFill>
                <a:latin typeface="Times New Roman" panose="02020603050405020304" pitchFamily="18" charset="0"/>
                <a:cs typeface="Times New Roman" panose="02020603050405020304" pitchFamily="18" charset="0"/>
              </a:rPr>
              <a:t>Cảnh 1:</a:t>
            </a:r>
            <a:r>
              <a:rPr lang="vi-VN" sz="3600">
                <a:solidFill>
                  <a:schemeClr val="bg1"/>
                </a:solidFill>
                <a:latin typeface="Times New Roman" panose="02020603050405020304" pitchFamily="18" charset="0"/>
                <a:cs typeface="Times New Roman" panose="02020603050405020304" pitchFamily="18" charset="0"/>
              </a:rPr>
              <a:t> Trên thiên đình Nam Tào làm việc cẩu thả, gạch nhầm tên người chết là Trương Ba.</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b="1">
                <a:solidFill>
                  <a:schemeClr val="bg1"/>
                </a:solidFill>
                <a:latin typeface="Times New Roman" panose="02020603050405020304" pitchFamily="18" charset="0"/>
                <a:cs typeface="Times New Roman" panose="02020603050405020304" pitchFamily="18" charset="0"/>
              </a:rPr>
              <a:t>Cảnh 2:</a:t>
            </a:r>
            <a:r>
              <a:rPr lang="vi-VN" sz="3600">
                <a:solidFill>
                  <a:schemeClr val="bg1"/>
                </a:solidFill>
                <a:latin typeface="Times New Roman" panose="02020603050405020304" pitchFamily="18" charset="0"/>
                <a:cs typeface="Times New Roman" panose="02020603050405020304" pitchFamily="18" charset="0"/>
              </a:rPr>
              <a:t> Đế Thích kết thân với Trương Ba – một người cao cờ ở hạ giới. Trương Ba đột ngột qua đời.</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b="1">
                <a:solidFill>
                  <a:schemeClr val="bg1"/>
                </a:solidFill>
                <a:latin typeface="Times New Roman" panose="02020603050405020304" pitchFamily="18" charset="0"/>
                <a:cs typeface="Times New Roman" panose="02020603050405020304" pitchFamily="18" charset="0"/>
              </a:rPr>
              <a:t>Cảnh 3:</a:t>
            </a:r>
            <a:r>
              <a:rPr lang="vi-VN" sz="3600">
                <a:solidFill>
                  <a:schemeClr val="bg1"/>
                </a:solidFill>
                <a:latin typeface="Times New Roman" panose="02020603050405020304" pitchFamily="18" charset="0"/>
                <a:cs typeface="Times New Roman" panose="02020603050405020304" pitchFamily="18" charset="0"/>
              </a:rPr>
              <a:t> Nam Tào sửa sai bằng cách cho hồn Trương Ba nhập vào xác anh hàng thịt để sống lại.</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b="1">
                <a:solidFill>
                  <a:schemeClr val="bg1"/>
                </a:solidFill>
                <a:latin typeface="Times New Roman" panose="02020603050405020304" pitchFamily="18" charset="0"/>
                <a:cs typeface="Times New Roman" panose="02020603050405020304" pitchFamily="18" charset="0"/>
              </a:rPr>
              <a:t>Cảnh 4:</a:t>
            </a:r>
            <a:r>
              <a:rPr lang="vi-VN" sz="3600">
                <a:solidFill>
                  <a:schemeClr val="bg1"/>
                </a:solidFill>
                <a:latin typeface="Times New Roman" panose="02020603050405020304" pitchFamily="18" charset="0"/>
                <a:cs typeface="Times New Roman" panose="02020603050405020304" pitchFamily="18" charset="0"/>
              </a:rPr>
              <a:t> Xác hàng thịt đòi về nhà Trương Ba, mọi người ngỡ ngàng song đành phải chấp nhận.</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b="1">
                <a:solidFill>
                  <a:schemeClr val="bg1"/>
                </a:solidFill>
                <a:latin typeface="Times New Roman" panose="02020603050405020304" pitchFamily="18" charset="0"/>
                <a:cs typeface="Times New Roman" panose="02020603050405020304" pitchFamily="18" charset="0"/>
              </a:rPr>
              <a:t>Cảnh 5:</a:t>
            </a:r>
            <a:r>
              <a:rPr lang="vi-VN" sz="3600">
                <a:solidFill>
                  <a:schemeClr val="bg1"/>
                </a:solidFill>
                <a:latin typeface="Times New Roman" panose="02020603050405020304" pitchFamily="18" charset="0"/>
                <a:cs typeface="Times New Roman" panose="02020603050405020304" pitchFamily="18" charset="0"/>
              </a:rPr>
              <a:t> Lí trưởng sách nhiễu, Trương Ba phải ở nhà hàng thịt đến đêm mới được về nhà.</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b="1">
                <a:solidFill>
                  <a:schemeClr val="bg1"/>
                </a:solidFill>
                <a:latin typeface="Times New Roman" panose="02020603050405020304" pitchFamily="18" charset="0"/>
                <a:cs typeface="Times New Roman" panose="02020603050405020304" pitchFamily="18" charset="0"/>
              </a:rPr>
              <a:t>Cảnh 6:</a:t>
            </a:r>
            <a:r>
              <a:rPr lang="vi-VN" sz="3600">
                <a:solidFill>
                  <a:schemeClr val="bg1"/>
                </a:solidFill>
                <a:latin typeface="Times New Roman" panose="02020603050405020304" pitchFamily="18" charset="0"/>
                <a:cs typeface="Times New Roman" panose="02020603050405020304" pitchFamily="18" charset="0"/>
              </a:rPr>
              <a:t> Bị thể xác xuôi khiến, Trương Ba định xuôi theo, ở lại với vợ hàng thịt.</a:t>
            </a:r>
            <a:endParaRPr lang="en-GB" sz="3600">
              <a:solidFill>
                <a:schemeClr val="bg1"/>
              </a:solidFill>
              <a:latin typeface="Times New Roman" panose="02020603050405020304" pitchFamily="18" charset="0"/>
              <a:cs typeface="Times New Roman" panose="02020603050405020304" pitchFamily="18" charset="0"/>
            </a:endParaRPr>
          </a:p>
          <a:p>
            <a:pPr algn="just"/>
            <a:r>
              <a:rPr lang="vi-VN" sz="3600" b="1">
                <a:solidFill>
                  <a:schemeClr val="bg1"/>
                </a:solidFill>
                <a:latin typeface="Times New Roman" panose="02020603050405020304" pitchFamily="18" charset="0"/>
                <a:cs typeface="Times New Roman" panose="02020603050405020304" pitchFamily="18" charset="0"/>
              </a:rPr>
              <a:t>Cảnh 7:</a:t>
            </a:r>
            <a:r>
              <a:rPr lang="vi-VN" sz="3600">
                <a:solidFill>
                  <a:schemeClr val="bg1"/>
                </a:solidFill>
                <a:latin typeface="Times New Roman" panose="02020603050405020304" pitchFamily="18" charset="0"/>
                <a:cs typeface="Times New Roman" panose="02020603050405020304" pitchFamily="18" charset="0"/>
              </a:rPr>
              <a:t> Trương Ba bắt đầu thay đổi tâm tính khiến mọi người trong gia đình, bạn bè xa lánh, chán ghét. Vô cùng đau khổ, Trương Ba quyết định giải thoát, chấp nhận cái chết.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8" name="TextBox 8"/>
          <p:cNvSpPr txBox="1"/>
          <p:nvPr/>
        </p:nvSpPr>
        <p:spPr>
          <a:xfrm>
            <a:off x="5029200" y="-94263"/>
            <a:ext cx="8632946" cy="1515800"/>
          </a:xfrm>
          <a:prstGeom prst="rect">
            <a:avLst/>
          </a:prstGeom>
        </p:spPr>
        <p:txBody>
          <a:bodyPr lIns="0" tIns="0" rIns="0" bIns="0" rtlCol="0" anchor="t">
            <a:spAutoFit/>
          </a:bodyPr>
          <a:lstStyle/>
          <a:p>
            <a:pPr algn="ctr">
              <a:lnSpc>
                <a:spcPts val="13716"/>
              </a:lnSpc>
            </a:pPr>
            <a:r>
              <a:rPr lang="de-DE" sz="6000" b="1">
                <a:latin typeface="Times New Roman" panose="02020603050405020304" pitchFamily="18" charset="0"/>
                <a:cs typeface="Times New Roman" panose="02020603050405020304" pitchFamily="18" charset="0"/>
              </a:rPr>
              <a:t>Gồm 7 cảnh và phần kết</a:t>
            </a:r>
            <a:endParaRPr lang="en-US" sz="6000" b="1" i="1" spc="-920">
              <a:solidFill>
                <a:srgbClr val="4F4BD5"/>
              </a:solidFill>
              <a:latin typeface="Times New Roman" panose="02020603050405020304" pitchFamily="18" charset="0"/>
              <a:ea typeface="Cooper BT Bold Italics"/>
              <a:cs typeface="Times New Roman" panose="02020603050405020304" pitchFamily="18" charset="0"/>
              <a:sym typeface="Cooper BT Bold Italics"/>
            </a:endParaRPr>
          </a:p>
        </p:txBody>
      </p:sp>
      <p:sp>
        <p:nvSpPr>
          <p:cNvPr id="9" name="Freeform 9"/>
          <p:cNvSpPr/>
          <p:nvPr/>
        </p:nvSpPr>
        <p:spPr>
          <a:xfrm>
            <a:off x="-599410" y="4388818"/>
            <a:ext cx="3902979" cy="6934159"/>
          </a:xfrm>
          <a:custGeom>
            <a:avLst/>
            <a:gdLst/>
            <a:ahLst/>
            <a:cxnLst/>
            <a:rect l="l" t="t" r="r" b="b"/>
            <a:pathLst>
              <a:path w="3902979" h="6934159">
                <a:moveTo>
                  <a:pt x="0" y="0"/>
                </a:moveTo>
                <a:lnTo>
                  <a:pt x="3902979" y="0"/>
                </a:lnTo>
                <a:lnTo>
                  <a:pt x="3902979" y="6934159"/>
                </a:lnTo>
                <a:lnTo>
                  <a:pt x="0" y="6934159"/>
                </a:lnTo>
                <a:lnTo>
                  <a:pt x="0" y="0"/>
                </a:lnTo>
                <a:close/>
              </a:path>
            </a:pathLst>
          </a:custGeom>
          <a:blipFill>
            <a:blip r:embed="rId5"/>
            <a:stretch>
              <a:fillRect/>
            </a:stretch>
          </a:blipFill>
        </p:spPr>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153553" y="1028700"/>
            <a:ext cx="10105747" cy="861514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sp>
        <p:nvSpPr>
          <p:cNvPr id="6" name="Freeform 6"/>
          <p:cNvSpPr/>
          <p:nvPr/>
        </p:nvSpPr>
        <p:spPr>
          <a:xfrm>
            <a:off x="4797153" y="8025494"/>
            <a:ext cx="4027682" cy="2020554"/>
          </a:xfrm>
          <a:custGeom>
            <a:avLst/>
            <a:gdLst/>
            <a:ahLst/>
            <a:cxnLst/>
            <a:rect l="l" t="t" r="r" b="b"/>
            <a:pathLst>
              <a:path w="4027682" h="2020554">
                <a:moveTo>
                  <a:pt x="0" y="0"/>
                </a:moveTo>
                <a:lnTo>
                  <a:pt x="4027682" y="0"/>
                </a:lnTo>
                <a:lnTo>
                  <a:pt x="4027682" y="2020554"/>
                </a:lnTo>
                <a:lnTo>
                  <a:pt x="0" y="2020554"/>
                </a:lnTo>
                <a:lnTo>
                  <a:pt x="0" y="0"/>
                </a:lnTo>
                <a:close/>
              </a:path>
            </a:pathLst>
          </a:custGeom>
          <a:blipFill>
            <a:blip r:embed="rId8"/>
            <a:stretch>
              <a:fillRect/>
            </a:stretch>
          </a:blipFill>
        </p:spPr>
      </p:sp>
      <p:sp>
        <p:nvSpPr>
          <p:cNvPr id="7" name="TextBox 7"/>
          <p:cNvSpPr txBox="1"/>
          <p:nvPr/>
        </p:nvSpPr>
        <p:spPr>
          <a:xfrm>
            <a:off x="1537710" y="3054142"/>
            <a:ext cx="4648200" cy="2954655"/>
          </a:xfrm>
          <a:prstGeom prst="rect">
            <a:avLst/>
          </a:prstGeom>
        </p:spPr>
        <p:txBody>
          <a:bodyPr wrap="square" lIns="0" tIns="0" rIns="0" bIns="0" rtlCol="0" anchor="t">
            <a:spAutoFit/>
          </a:bodyPr>
          <a:lstStyle/>
          <a:p>
            <a:pPr algn="ctr"/>
            <a:r>
              <a:rPr lang="de-DE"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3</a:t>
            </a: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a:t>
            </a:r>
            <a:r>
              <a:rPr lang="de-DE"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Đoạn trích</a:t>
            </a:r>
            <a:endParaRPr lang="en-US" sz="9797" b="1" i="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Cooper BT Bold Italics"/>
              <a:cs typeface="Times New Roman" panose="02020603050405020304" pitchFamily="18" charset="0"/>
              <a:sym typeface="Cooper BT Bold Italics"/>
            </a:endParaRPr>
          </a:p>
        </p:txBody>
      </p:sp>
      <p:sp>
        <p:nvSpPr>
          <p:cNvPr id="8" name="TextBox 8"/>
          <p:cNvSpPr txBox="1"/>
          <p:nvPr/>
        </p:nvSpPr>
        <p:spPr>
          <a:xfrm>
            <a:off x="8153376" y="2705100"/>
            <a:ext cx="8106100" cy="5816977"/>
          </a:xfrm>
          <a:prstGeom prst="rect">
            <a:avLst/>
          </a:prstGeom>
        </p:spPr>
        <p:txBody>
          <a:bodyPr lIns="0" tIns="0" rIns="0" bIns="0" rtlCol="0" anchor="t">
            <a:spAutoFit/>
          </a:bodyPr>
          <a:lstStyle/>
          <a:p>
            <a:pPr algn="just"/>
            <a:r>
              <a:rPr lang="vi-VN" sz="5400">
                <a:latin typeface="Times New Roman" panose="02020603050405020304" pitchFamily="18" charset="0"/>
                <a:cs typeface="Times New Roman" panose="02020603050405020304" pitchFamily="18" charset="0"/>
              </a:rPr>
              <a:t>- </a:t>
            </a:r>
            <a:r>
              <a:rPr lang="de-DE" sz="5400">
                <a:latin typeface="Times New Roman" panose="02020603050405020304" pitchFamily="18" charset="0"/>
                <a:cs typeface="Times New Roman" panose="02020603050405020304" pitchFamily="18" charset="0"/>
              </a:rPr>
              <a:t>Thuộc cảnh 7 và đoạn kết của vở kịch (cao trào và mở nút).</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a:t>
            </a:r>
            <a:r>
              <a:rPr lang="de-DE" sz="5400">
                <a:latin typeface="Times New Roman" panose="02020603050405020304" pitchFamily="18" charset="0"/>
                <a:cs typeface="Times New Roman" panose="02020603050405020304" pitchFamily="18" charset="0"/>
              </a:rPr>
              <a:t>Nội dung: Diễn tả sự đau khổ, dằn vặt và quyết định cuối cùng đầy cao thượng của hồn Trương Ba.</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76720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0"/>
            <a:ext cx="17716501" cy="101029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sp>
        <p:nvSpPr>
          <p:cNvPr id="7" name="TextBox 7"/>
          <p:cNvSpPr txBox="1"/>
          <p:nvPr/>
        </p:nvSpPr>
        <p:spPr>
          <a:xfrm>
            <a:off x="6041147" y="-357655"/>
            <a:ext cx="5634206" cy="1634678"/>
          </a:xfrm>
          <a:prstGeom prst="rect">
            <a:avLst/>
          </a:prstGeom>
        </p:spPr>
        <p:txBody>
          <a:bodyPr lIns="0" tIns="0" rIns="0" bIns="0" rtlCol="0" anchor="t">
            <a:spAutoFit/>
          </a:bodyPr>
          <a:lstStyle/>
          <a:p>
            <a:pPr algn="ctr">
              <a:lnSpc>
                <a:spcPts val="13716"/>
              </a:lnSpc>
            </a:pPr>
            <a:r>
              <a:rPr lang="de-DE" sz="8800" b="1">
                <a:latin typeface="Times New Roman" panose="02020603050405020304" pitchFamily="18" charset="0"/>
                <a:cs typeface="Times New Roman" panose="02020603050405020304" pitchFamily="18" charset="0"/>
              </a:rPr>
              <a:t>Tóm tắt </a:t>
            </a:r>
            <a:endParaRPr lang="en-US" sz="9600" b="1" i="1" spc="-920">
              <a:solidFill>
                <a:srgbClr val="4F4BD5"/>
              </a:solidFill>
              <a:latin typeface="Times New Roman" panose="02020603050405020304" pitchFamily="18" charset="0"/>
              <a:ea typeface="Cooper BT Bold Italics"/>
              <a:cs typeface="Times New Roman" panose="02020603050405020304" pitchFamily="18" charset="0"/>
              <a:sym typeface="Cooper BT Bold Italics"/>
            </a:endParaRPr>
          </a:p>
        </p:txBody>
      </p:sp>
      <p:graphicFrame>
        <p:nvGraphicFramePr>
          <p:cNvPr id="9" name="Table 8"/>
          <p:cNvGraphicFramePr>
            <a:graphicFrameLocks noGrp="1"/>
          </p:cNvGraphicFramePr>
          <p:nvPr>
            <p:extLst>
              <p:ext uri="{D42A27DB-BD31-4B8C-83A1-F6EECF244321}">
                <p14:modId xmlns:p14="http://schemas.microsoft.com/office/powerpoint/2010/main" val="1495963105"/>
              </p:ext>
            </p:extLst>
          </p:nvPr>
        </p:nvGraphicFramePr>
        <p:xfrm>
          <a:off x="913151" y="2019300"/>
          <a:ext cx="15927048" cy="7711440"/>
        </p:xfrm>
        <a:graphic>
          <a:graphicData uri="http://schemas.openxmlformats.org/drawingml/2006/table">
            <a:tbl>
              <a:tblPr firstRow="1" firstCol="1" bandRow="1"/>
              <a:tblGrid>
                <a:gridCol w="1982449"/>
                <a:gridCol w="4648200"/>
                <a:gridCol w="9296399"/>
              </a:tblGrid>
              <a:tr h="0">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Lớp kịch</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 kiện</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 xét</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Lớp kịch 1</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 được sống lại ở xác Hàng Thịt</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Diễn biến bất ngờ, mở ra nút thắt cho vở kịch</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Tạo sự tò mò cho người đọc</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Lớp kịch 2</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 gặp lại những người thân</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tâm nhân vật giằng xé =&gt; thể hiện sự bất hòa giữa hồn và xác.</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Tạo mâu thuẫn cho vở kịch</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Lớp kịch 3</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 gặp lại Đế Thích</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Đẩy bi kịch lên cao trào nhất.</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tư tưởng của tác giả</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Lớp kịch 4</a:t>
                      </a:r>
                      <a:endParaRPr lang="en-GB" sz="40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 về đúng nơi nên thuộc về</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Cái kết bất ngờ cho người đọc</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Mở ra nhiều suy nghĩ về cuộc sống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75737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2860"/>
            <a:ext cx="18283847" cy="10309860"/>
          </a:xfrm>
          <a:prstGeom prst="rect">
            <a:avLst/>
          </a:prstGeom>
        </p:spPr>
      </p:pic>
      <p:sp>
        <p:nvSpPr>
          <p:cNvPr id="4" name="Rectangle 3"/>
          <p:cNvSpPr/>
          <p:nvPr/>
        </p:nvSpPr>
        <p:spPr>
          <a:xfrm>
            <a:off x="5486400" y="190500"/>
            <a:ext cx="10016653" cy="1166730"/>
          </a:xfrm>
          <a:prstGeom prst="rect">
            <a:avLst/>
          </a:prstGeom>
        </p:spPr>
        <p:txBody>
          <a:bodyPr wrap="none">
            <a:spAutoFit/>
          </a:bodyPr>
          <a:lstStyle/>
          <a:p>
            <a:pPr>
              <a:lnSpc>
                <a:spcPct val="115000"/>
              </a:lnSpc>
              <a:spcAft>
                <a:spcPts val="0"/>
              </a:spcAft>
            </a:pPr>
            <a:r>
              <a:rPr lang="vi-VN"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Calibri" panose="020F0502020204030204" pitchFamily="34" charset="0"/>
                <a:cs typeface="Times New Roman" panose="02020603050405020304" pitchFamily="18" charset="0"/>
              </a:rPr>
              <a:t>II. KHÁM PHÁ VĂN BẢN</a:t>
            </a:r>
            <a:endParaRPr lang="en-GB" sz="66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242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800264">
            <a:off x="8489182" y="-2291511"/>
            <a:ext cx="10679595" cy="13554219"/>
          </a:xfrm>
          <a:custGeom>
            <a:avLst/>
            <a:gdLst/>
            <a:ahLst/>
            <a:cxnLst/>
            <a:rect l="l" t="t" r="r" b="b"/>
            <a:pathLst>
              <a:path w="10679595" h="13554219">
                <a:moveTo>
                  <a:pt x="0" y="0"/>
                </a:moveTo>
                <a:lnTo>
                  <a:pt x="10679594" y="0"/>
                </a:lnTo>
                <a:lnTo>
                  <a:pt x="10679594"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4683829" y="2303459"/>
            <a:ext cx="5374571" cy="7362837"/>
          </a:xfrm>
          <a:custGeom>
            <a:avLst/>
            <a:gdLst/>
            <a:ahLst/>
            <a:cxnLst/>
            <a:rect l="l" t="t" r="r" b="b"/>
            <a:pathLst>
              <a:path w="6473161" h="7362837">
                <a:moveTo>
                  <a:pt x="0" y="0"/>
                </a:moveTo>
                <a:lnTo>
                  <a:pt x="6473161" y="0"/>
                </a:lnTo>
                <a:lnTo>
                  <a:pt x="6473161" y="7362837"/>
                </a:lnTo>
                <a:lnTo>
                  <a:pt x="0" y="736283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0361654" y="2303459"/>
            <a:ext cx="7770107" cy="7362837"/>
          </a:xfrm>
          <a:custGeom>
            <a:avLst/>
            <a:gdLst/>
            <a:ahLst/>
            <a:cxnLst/>
            <a:rect l="l" t="t" r="r" b="b"/>
            <a:pathLst>
              <a:path w="6473161" h="7362837">
                <a:moveTo>
                  <a:pt x="0" y="0"/>
                </a:moveTo>
                <a:lnTo>
                  <a:pt x="6473162" y="0"/>
                </a:lnTo>
                <a:lnTo>
                  <a:pt x="6473162" y="7362837"/>
                </a:lnTo>
                <a:lnTo>
                  <a:pt x="0" y="7362837"/>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TextBox 6"/>
          <p:cNvSpPr txBox="1"/>
          <p:nvPr/>
        </p:nvSpPr>
        <p:spPr>
          <a:xfrm>
            <a:off x="5486400" y="61821"/>
            <a:ext cx="8632946" cy="2031325"/>
          </a:xfrm>
          <a:prstGeom prst="rect">
            <a:avLst/>
          </a:prstGeom>
        </p:spPr>
        <p:txBody>
          <a:bodyPr lIns="0" tIns="0" rIns="0" bIns="0" rtlCol="0" anchor="t">
            <a:spAutoFit/>
          </a:bodyPr>
          <a:lstStyle/>
          <a:p>
            <a:pPr algn="ctr"/>
            <a:r>
              <a:rPr lang="vi-VN" sz="6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1. Xung đột chính trong đoạn trích</a:t>
            </a:r>
            <a:endParaRPr lang="en-US" sz="6600" b="1" i="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Cooper BT Bold Italics"/>
              <a:cs typeface="Times New Roman" panose="02020603050405020304" pitchFamily="18" charset="0"/>
              <a:sym typeface="Cooper BT Bold Italics"/>
            </a:endParaRPr>
          </a:p>
        </p:txBody>
      </p:sp>
      <p:sp>
        <p:nvSpPr>
          <p:cNvPr id="7" name="TextBox 7"/>
          <p:cNvSpPr txBox="1"/>
          <p:nvPr/>
        </p:nvSpPr>
        <p:spPr>
          <a:xfrm>
            <a:off x="5687046" y="3798230"/>
            <a:ext cx="3671391" cy="4154984"/>
          </a:xfrm>
          <a:prstGeom prst="rect">
            <a:avLst/>
          </a:prstGeom>
        </p:spPr>
        <p:txBody>
          <a:bodyPr wrap="square" lIns="0" tIns="0" rIns="0" bIns="0" rtlCol="0" anchor="t">
            <a:spAutoFit/>
          </a:bodyPr>
          <a:lstStyle/>
          <a:p>
            <a:pPr algn="just"/>
            <a:r>
              <a:rPr lang="vi-VN" sz="5400">
                <a:latin typeface="Times New Roman" panose="02020603050405020304" pitchFamily="18" charset="0"/>
                <a:cs typeface="Times New Roman" panose="02020603050405020304" pitchFamily="18" charset="0"/>
              </a:rPr>
              <a:t>Xung đột chính: Sự giằng xé giữa tâm hồn và thể xác</a:t>
            </a:r>
            <a:endParaRPr lang="en-US" sz="54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sp>
        <p:nvSpPr>
          <p:cNvPr id="8" name="TextBox 8"/>
          <p:cNvSpPr txBox="1"/>
          <p:nvPr/>
        </p:nvSpPr>
        <p:spPr>
          <a:xfrm>
            <a:off x="11403010" y="3697083"/>
            <a:ext cx="5687393" cy="4985980"/>
          </a:xfrm>
          <a:prstGeom prst="rect">
            <a:avLst/>
          </a:prstGeom>
        </p:spPr>
        <p:txBody>
          <a:bodyPr wrap="square" lIns="0" tIns="0" rIns="0" bIns="0" rtlCol="0" anchor="t">
            <a:spAutoFit/>
          </a:bodyPr>
          <a:lstStyle/>
          <a:p>
            <a:pPr algn="just"/>
            <a:r>
              <a:rPr lang="vi-VN" sz="5400">
                <a:latin typeface="Times New Roman" panose="02020603050405020304" pitchFamily="18" charset="0"/>
                <a:cs typeface="Times New Roman" panose="02020603050405020304" pitchFamily="18" charset="0"/>
              </a:rPr>
              <a:t>Bi kịch của con người được Lưu Quang Vũ gửi gắm: bị kịch của con người khi đánh mất giá trị của bản thân.</a:t>
            </a:r>
            <a:endParaRPr lang="en-US" sz="54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9472" y="3765552"/>
            <a:ext cx="3765576" cy="44386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8401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8" y="0"/>
            <a:ext cx="18240245" cy="10287000"/>
          </a:xfrm>
          <a:prstGeom prst="rect">
            <a:avLst/>
          </a:prstGeom>
        </p:spPr>
      </p:pic>
      <p:sp>
        <p:nvSpPr>
          <p:cNvPr id="3" name="Rounded Rectangle 2"/>
          <p:cNvSpPr/>
          <p:nvPr/>
        </p:nvSpPr>
        <p:spPr>
          <a:xfrm>
            <a:off x="10642861" y="27214"/>
            <a:ext cx="7467600" cy="320040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ln w="22225">
                <a:solidFill>
                  <a:schemeClr val="accent2"/>
                </a:solidFill>
                <a:prstDash val="solid"/>
              </a:ln>
              <a:solidFill>
                <a:schemeClr val="accent2">
                  <a:lumMod val="40000"/>
                  <a:lumOff val="60000"/>
                </a:schemeClr>
              </a:solidFill>
            </a:endParaRPr>
          </a:p>
        </p:txBody>
      </p:sp>
      <p:sp>
        <p:nvSpPr>
          <p:cNvPr id="4" name="Rectangle 3"/>
          <p:cNvSpPr/>
          <p:nvPr/>
        </p:nvSpPr>
        <p:spPr>
          <a:xfrm>
            <a:off x="11093950" y="303737"/>
            <a:ext cx="6565421" cy="2923877"/>
          </a:xfrm>
          <a:prstGeom prst="rect">
            <a:avLst/>
          </a:prstGeom>
        </p:spPr>
        <p:txBody>
          <a:bodyPr wrap="square">
            <a:spAutoFit/>
          </a:bodyPr>
          <a:lstStyle/>
          <a:p>
            <a:pPr lvl="0" algn="just">
              <a:lnSpc>
                <a:spcPct val="115000"/>
              </a:lnSpc>
              <a:spcAft>
                <a:spcPts val="0"/>
              </a:spcAft>
            </a:pPr>
            <a:r>
              <a:rPr lang="vi-VN" sz="40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Trương Ba và Xác Hàng Thịt qua cuộc đối thoại giữa Hồn và Xác</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53320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0"/>
            <a:ext cx="17716501" cy="101029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6" name="Table 5"/>
          <p:cNvGraphicFramePr>
            <a:graphicFrameLocks noGrp="1"/>
          </p:cNvGraphicFramePr>
          <p:nvPr>
            <p:extLst>
              <p:ext uri="{D42A27DB-BD31-4B8C-83A1-F6EECF244321}">
                <p14:modId xmlns:p14="http://schemas.microsoft.com/office/powerpoint/2010/main" val="2996120911"/>
              </p:ext>
            </p:extLst>
          </p:nvPr>
        </p:nvGraphicFramePr>
        <p:xfrm>
          <a:off x="838201" y="1777587"/>
          <a:ext cx="16230598" cy="7063137"/>
        </p:xfrm>
        <a:graphic>
          <a:graphicData uri="http://schemas.openxmlformats.org/drawingml/2006/table">
            <a:tbl>
              <a:tblPr firstRow="1" firstCol="1" bandRow="1"/>
              <a:tblGrid>
                <a:gridCol w="8229599"/>
                <a:gridCol w="3352800"/>
                <a:gridCol w="3200400"/>
                <a:gridCol w="1447799"/>
              </a:tblGrid>
              <a:tr h="1384713">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a:t>
                      </a: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Hàng Thịt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 động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 điểm về thể xác</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gridSpan="4">
                  <a:txBody>
                    <a:bodyPr/>
                    <a:lstStyle/>
                    <a:p>
                      <a:pPr algn="just">
                        <a:lnSpc>
                          <a:spcPct val="115000"/>
                        </a:lnSpc>
                        <a:spcAft>
                          <a:spcPts val="0"/>
                        </a:spcAft>
                      </a:pPr>
                      <a:r>
                        <a:rPr lang="vi-VN" sz="3600" b="1"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 xét quan điểm về thể xác: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Tính cách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 lập luận</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Giọng điệu</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Quyết định của nhân vật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 điệp và ý nghĩa triết lí của lớp kịch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ct val="115000"/>
                        </a:lnSpc>
                        <a:spcAft>
                          <a:spcPts val="0"/>
                        </a:spcAft>
                      </a:pPr>
                      <a:r>
                        <a:rPr lang="vi-VN" sz="3600" i="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a:txBody>
                    <a:bodyPr/>
                    <a:lstStyle/>
                    <a:p>
                      <a:pPr>
                        <a:lnSpc>
                          <a:spcPct val="115000"/>
                        </a:lnSpc>
                        <a:spcAft>
                          <a:spcPts val="1000"/>
                        </a:spcAft>
                      </a:pPr>
                      <a:r>
                        <a:rPr lang="en-GB" sz="36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339914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60482" y="-1078496"/>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3810385182"/>
              </p:ext>
            </p:extLst>
          </p:nvPr>
        </p:nvGraphicFramePr>
        <p:xfrm>
          <a:off x="819150" y="1333500"/>
          <a:ext cx="16078200" cy="7956995"/>
        </p:xfrm>
        <a:graphic>
          <a:graphicData uri="http://schemas.openxmlformats.org/drawingml/2006/table">
            <a:tbl>
              <a:tblPr firstRow="1" firstCol="1" bandRow="1"/>
              <a:tblGrid>
                <a:gridCol w="2872497"/>
                <a:gridCol w="6962760"/>
                <a:gridCol w="6242943"/>
              </a:tblGrid>
              <a:tr h="1129475">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a:t>
                      </a: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vật</a:t>
                      </a:r>
                    </a:p>
                    <a:p>
                      <a:pPr algn="ctr">
                        <a:lnSpc>
                          <a:spcPct val="100000"/>
                        </a:lnSpc>
                        <a:spcAft>
                          <a:spcPts val="0"/>
                        </a:spcAft>
                      </a:pP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Hàng Thịt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745">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Hành động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 run rẩy, lúng túng lúc mới nhập vào xác anh hàng thịt.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 </a:t>
                      </a: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vui vẻ, hớn hở trò chuyện cùng vợ con, bạn bè.</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tức giận, đập bàn đập ghế trước những mâu thuẫn và xung đột nội tâm.</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suy tư, trầm ngâm suy ngẫm về cuộc sống và con người.</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Lúc thô lỗ, hung hăng khi đối xử với mọi người xung quanh.</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Lúc vui vẻ, hồn nhiên khi được trò chuyện với hồn Trương Ba và học được những điều mới mẻ.</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Lúc hối hận, ăn năn khi nhận ra những sai lầm của bản thân và cố gắng sửa chữa.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724">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 điểm về thể xác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xác không có tiếng nói, không có ý nghĩa gì hết.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xác có sức mạnh ghê gớm, lắm khi lấn át cả linh hồn.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7260">
                <a:tc gridSpan="3">
                  <a:txBody>
                    <a:bodyPr/>
                    <a:lstStyle/>
                    <a:p>
                      <a:pPr algn="just">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Nhận xét quan điểm về thể xác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Cả hai quan điểm đều có phần đúng.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xác và linh hồn là hai phần không thể tách rời, hòa quyện với nhau.</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Để có một cuộc sống trọn vẹn, cần phải duy trì sự cân bằng, hài hòa giữa hai yếu tố này.</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770918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18288000" cy="10296144"/>
          </a:xfrm>
          <a:prstGeom prst="rect">
            <a:avLst/>
          </a:prstGeom>
        </p:spPr>
      </p:pic>
      <p:sp>
        <p:nvSpPr>
          <p:cNvPr id="4" name="Rounded Rectangle 3"/>
          <p:cNvSpPr/>
          <p:nvPr/>
        </p:nvSpPr>
        <p:spPr>
          <a:xfrm>
            <a:off x="381000" y="117928"/>
            <a:ext cx="7239000" cy="229353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1066800" y="202865"/>
            <a:ext cx="6062878" cy="2123658"/>
          </a:xfrm>
          <a:prstGeom prst="rect">
            <a:avLst/>
          </a:prstGeom>
        </p:spPr>
        <p:txBody>
          <a:bodyPr wrap="none">
            <a:spAutoFit/>
          </a:bodyPr>
          <a:lstStyle/>
          <a:p>
            <a:pPr algn="ctr"/>
            <a:r>
              <a:rPr lang="vi-VN" sz="6600" b="1" kern="0">
                <a:solidFill>
                  <a:srgbClr val="FF0000"/>
                </a:solidFill>
                <a:latin typeface="Times New Roman" panose="02020603050405020304" pitchFamily="18" charset="0"/>
                <a:ea typeface="Times New Roman" panose="02020603050405020304" pitchFamily="18" charset="0"/>
              </a:rPr>
              <a:t>HOẠT ĐỘNG </a:t>
            </a:r>
            <a:r>
              <a:rPr lang="vi-VN" sz="6600" b="1" kern="0" smtClean="0">
                <a:solidFill>
                  <a:srgbClr val="FF0000"/>
                </a:solidFill>
                <a:latin typeface="Times New Roman" panose="02020603050405020304" pitchFamily="18" charset="0"/>
                <a:ea typeface="Times New Roman" panose="02020603050405020304" pitchFamily="18" charset="0"/>
              </a:rPr>
              <a:t>1</a:t>
            </a:r>
          </a:p>
          <a:p>
            <a:pPr algn="ctr"/>
            <a:r>
              <a:rPr lang="vi-VN" sz="6600" b="1" kern="0" smtClean="0">
                <a:solidFill>
                  <a:srgbClr val="FF0000"/>
                </a:solidFill>
                <a:latin typeface="Times New Roman" panose="02020603050405020304" pitchFamily="18" charset="0"/>
                <a:ea typeface="Times New Roman" panose="02020603050405020304" pitchFamily="18" charset="0"/>
              </a:rPr>
              <a:t> </a:t>
            </a:r>
            <a:r>
              <a:rPr lang="vi-VN" sz="6600" b="1" kern="0">
                <a:solidFill>
                  <a:srgbClr val="FF0000"/>
                </a:solidFill>
                <a:latin typeface="Times New Roman" panose="02020603050405020304" pitchFamily="18" charset="0"/>
                <a:ea typeface="Times New Roman" panose="02020603050405020304" pitchFamily="18" charset="0"/>
              </a:rPr>
              <a:t>KHỞI ĐỘNG </a:t>
            </a:r>
            <a:endParaRPr lang="en-GB" sz="8000"/>
          </a:p>
        </p:txBody>
      </p:sp>
    </p:spTree>
    <p:extLst>
      <p:ext uri="{BB962C8B-B14F-4D97-AF65-F5344CB8AC3E}">
        <p14:creationId xmlns:p14="http://schemas.microsoft.com/office/powerpoint/2010/main" val="42929247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3467446818"/>
              </p:ext>
            </p:extLst>
          </p:nvPr>
        </p:nvGraphicFramePr>
        <p:xfrm>
          <a:off x="819150" y="1422002"/>
          <a:ext cx="16078200" cy="7442995"/>
        </p:xfrm>
        <a:graphic>
          <a:graphicData uri="http://schemas.openxmlformats.org/drawingml/2006/table">
            <a:tbl>
              <a:tblPr firstRow="1" firstCol="1" bandRow="1"/>
              <a:tblGrid>
                <a:gridCol w="2872497"/>
                <a:gridCol w="6962760"/>
                <a:gridCol w="6242943"/>
              </a:tblGrid>
              <a:tr h="1879633">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vật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a:t>
                      </a: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Hàng Thịt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44">
                <a:tc>
                  <a:txBody>
                    <a:bodyPr/>
                    <a:lstStyle/>
                    <a:p>
                      <a:pPr algn="ctr">
                        <a:lnSpc>
                          <a:spcPct val="115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Tính </a:t>
                      </a: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Trong những khoảnh khắc bi thương, đau đớn khi nhận ra sự thật của cái chết và sự chuyển nhập vào một xác thể mới.</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Trong niềm vui, hạnh phúc khi được trở lại sống và được gặp lại gia đình, bạn bè.</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tức giận, phẫn nộ trước những xung đột, mâu thuẫn nội tâm.</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Trong cảm giác chua xót, hối hận khi nhận ra những sai lầm đã từng mắc phải trong quá khứ</a:t>
                      </a:r>
                      <a:r>
                        <a:rPr lang="vi-VN" sz="32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Ban đầu thô lỗ, cục cằn khi tiếp xúc với 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Dần trở nên vui vẻ, hồn nhiên khi thích nghi và học được cách sống tích cực từ 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hối hận, ăn năn khi nhận ra những sai lầm đã mắc phải trong quá khứ.</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015640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84099605"/>
              </p:ext>
            </p:extLst>
          </p:nvPr>
        </p:nvGraphicFramePr>
        <p:xfrm>
          <a:off x="552450" y="1476754"/>
          <a:ext cx="16611600" cy="7570915"/>
        </p:xfrm>
        <a:graphic>
          <a:graphicData uri="http://schemas.openxmlformats.org/drawingml/2006/table">
            <a:tbl>
              <a:tblPr firstRow="1" firstCol="1" bandRow="1"/>
              <a:tblGrid>
                <a:gridCol w="2590800"/>
                <a:gridCol w="7570745"/>
                <a:gridCol w="6450055"/>
              </a:tblGrid>
              <a:tr h="1943100">
                <a:tc>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vật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a:t>
                      </a:r>
                      <a:r>
                        <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Hàng Thịt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8894">
                <a:tc>
                  <a:txBody>
                    <a:bodyPr/>
                    <a:lstStyle/>
                    <a:p>
                      <a:pPr algn="just">
                        <a:lnSpc>
                          <a:spcPct val="115000"/>
                        </a:lnSpc>
                        <a:spcAft>
                          <a:spcPts val="0"/>
                        </a:spcAft>
                      </a:pPr>
                      <a:endPar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endPar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 </a:t>
                      </a: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lập luận</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lý lẽ nhẹ nhàng, thuyết phục để giải thích với vợ con về tình hình hiện tại.</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Dùng lý lẽ sắc bén, đầy quyết đoán để chỉ ra những thiên hướng xấu của bản thân và của những người xung quanh.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lý lẽ sâu sắc, triết lý để suy ngẫm về ý nghĩa của cuộc sống, về giá trị của tình thương và lòng nhân </a:t>
                      </a:r>
                      <a:r>
                        <a:rPr lang="vi-VN" sz="36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ái</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Dùng lý lẽ giản dị, mộc mạc để thể hiện quan điểm sống của mình.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lý lẽ thực tế, gần gũi với cuộc sống để bác bỏ những quan điểm sai lầm của hồn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lý lẽ chân thành, đầy cảm xúc để thể hiện lòng hối hận và mong muốn sửa chữa sai lầm</a:t>
                      </a:r>
                      <a:r>
                        <a:rPr lang="vi-VN" sz="36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76696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1464008924"/>
              </p:ext>
            </p:extLst>
          </p:nvPr>
        </p:nvGraphicFramePr>
        <p:xfrm>
          <a:off x="914401" y="1600200"/>
          <a:ext cx="15925799" cy="7802880"/>
        </p:xfrm>
        <a:graphic>
          <a:graphicData uri="http://schemas.openxmlformats.org/drawingml/2006/table">
            <a:tbl>
              <a:tblPr firstRow="1" firstCol="1" bandRow="1"/>
              <a:tblGrid>
                <a:gridCol w="2438399"/>
                <a:gridCol w="7924800"/>
                <a:gridCol w="5562600"/>
              </a:tblGrid>
              <a:tr h="282873">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vật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a:t>
                      </a: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Hàng Thịt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4644">
                <a:tc>
                  <a:txBody>
                    <a:bodyPr/>
                    <a:lstStyle/>
                    <a:p>
                      <a:pPr algn="just">
                        <a:lnSpc>
                          <a:spcPct val="100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endPar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00000"/>
                        </a:lnSpc>
                        <a:spcAft>
                          <a:spcPts val="0"/>
                        </a:spcAft>
                      </a:pP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Giọng </a:t>
                      </a: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điệu</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đau buồn và tuyệt vọng nhận ra mình đã chết và phải sống trong thân xác của người khác.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hân hoan và hạnh phúc được sống lại và gặp gỡ vợ con, bạn bè.</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phẫn nộ và tức giận đối diện với những mâu thuẫn và xung đột nội tâm.</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cảm thấy chua xót và hối hận về những sai lầm đã phạm phải trong quá khứ.</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Tóm lại: Giọng điệu đau khổ, bối rối; cử chỉ điệu bộ đầy lúng túng; lời thoại thì ngắn, thái độ thì tự ti, đau khổ và khao khát muốn thoát khỏi cuộc sống như hiện tại</a:t>
                      </a:r>
                      <a:r>
                        <a:rPr lang="vi-VN" sz="32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Ban đầu, thô lỗ và cục cằn khi mới gặp 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Dần dần trở nên vui vẻ và hồn nhiên khi quen với hồn Trương Ba và học được cách sống tốt đẹp hơn.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Khi hối hận và ăn năn nhận ra những sai lầm của bản thân trong quá khứ.</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Tóm </a:t>
                      </a: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lại: Giọng đắc thắng, đầy tự tin; thể hiện sức mạnh ghê gớm của mình và còn tỏ ra ghen với chính bản thân mình</a:t>
                      </a:r>
                      <a:r>
                        <a:rPr lang="vi-VN" sz="32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642388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3325327962"/>
              </p:ext>
            </p:extLst>
          </p:nvPr>
        </p:nvGraphicFramePr>
        <p:xfrm>
          <a:off x="933910" y="1485900"/>
          <a:ext cx="15773399" cy="7851648"/>
        </p:xfrm>
        <a:graphic>
          <a:graphicData uri="http://schemas.openxmlformats.org/drawingml/2006/table">
            <a:tbl>
              <a:tblPr firstRow="1" firstCol="1" bandRow="1"/>
              <a:tblGrid>
                <a:gridCol w="2818042"/>
                <a:gridCol w="6830764"/>
                <a:gridCol w="6124593"/>
              </a:tblGrid>
              <a:tr h="1122218">
                <a:tc>
                  <a:txBody>
                    <a:bodyPr/>
                    <a:lstStyle/>
                    <a:p>
                      <a:pPr algn="just">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Nhân vật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Tiêu </a:t>
                      </a: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Xác Hàng Thịt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1664">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Quyết định của nhân vật Trương Ba</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 cuộc đối thoại này, Hồn Trương Ba chiến đấu với những ham muốn bản năng của thân xác hàng thịt. Sau một thời gian, hồn Trương Ba cũng bị dần hòa nhập vào thế giới vật chất, làm cho gia đình anh trở nên rạn nứt và đau buồn. Trương Ba quyết định thắp nhang và kêu gọi Đế Thích để quyết định rời bỏ thân xác của mình.</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122218">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Thông điệp và ý nghĩa triết lí của lớp kịch</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Thông điệp:Lớp kịch “Cuộc đối thoại giữa Hồn và Xác” cho biết sự giằng xé luôn tồn tại trong mỗi con người, nó như là mặt thiện và mặt ác của mỗi người đòi hỏi cần phải có bản lĩnh để đè nén lại mặt ác bên trong.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Ý nghĩa triết lí:Triết lí này như một tấm gương muốn mỗi người chúng ta tự soi lại, để hiểu rõ bản chất của chính mình để từ đó có cách sống, lối suy nghĩ đúng đắn.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15813" marR="158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1186490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96144"/>
          </a:xfrm>
          <a:prstGeom prst="rect">
            <a:avLst/>
          </a:prstGeom>
        </p:spPr>
      </p:pic>
      <p:sp>
        <p:nvSpPr>
          <p:cNvPr id="3" name="Rounded Rectangle 2"/>
          <p:cNvSpPr/>
          <p:nvPr/>
        </p:nvSpPr>
        <p:spPr>
          <a:xfrm>
            <a:off x="228600" y="114300"/>
            <a:ext cx="9525000" cy="2590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338528" y="0"/>
            <a:ext cx="9144000" cy="2589620"/>
          </a:xfrm>
          <a:prstGeom prst="rect">
            <a:avLst/>
          </a:prstGeom>
        </p:spPr>
        <p:txBody>
          <a:bodyPr>
            <a:spAutoFit/>
          </a:bodyPr>
          <a:lstStyle/>
          <a:p>
            <a:pPr lvl="0" algn="ctr">
              <a:lnSpc>
                <a:spcPct val="115000"/>
              </a:lnSpc>
              <a:spcAft>
                <a:spcPts val="0"/>
              </a:spcAft>
            </a:pPr>
            <a:r>
              <a:rPr lang="vi-VN" sz="36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3. Thái độ, tâm trạng của người thân trong gia đình (các nhân vật vợ Trương Ba, cái Gái, người con dâu.) và Đề Thích trước sự thay đổi của Trương Ba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97777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6" name="Table 5"/>
          <p:cNvGraphicFramePr>
            <a:graphicFrameLocks noGrp="1"/>
          </p:cNvGraphicFramePr>
          <p:nvPr>
            <p:extLst>
              <p:ext uri="{D42A27DB-BD31-4B8C-83A1-F6EECF244321}">
                <p14:modId xmlns:p14="http://schemas.microsoft.com/office/powerpoint/2010/main" val="812290158"/>
              </p:ext>
            </p:extLst>
          </p:nvPr>
        </p:nvGraphicFramePr>
        <p:xfrm>
          <a:off x="990600" y="1668048"/>
          <a:ext cx="16043701" cy="6452235"/>
        </p:xfrm>
        <a:graphic>
          <a:graphicData uri="http://schemas.openxmlformats.org/drawingml/2006/table">
            <a:tbl>
              <a:tblPr firstRow="1" firstCol="1" bandRow="1"/>
              <a:tblGrid>
                <a:gridCol w="9296400"/>
                <a:gridCol w="2667000"/>
                <a:gridCol w="3739175"/>
                <a:gridCol w="341126"/>
              </a:tblGrid>
              <a:tr h="0">
                <a:tc gridSpan="4">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2</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r h="0">
                <a:tc>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 trạng</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54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Vợ Trương Ba</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54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 Gái</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54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con dâu</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GB" sz="54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just">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 của Trương Ba và Đế Thích</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a:txBody>
                    <a:bodyPr/>
                    <a:lstStyle/>
                    <a:p>
                      <a:pPr>
                        <a:lnSpc>
                          <a:spcPct val="115000"/>
                        </a:lnSpc>
                        <a:spcAft>
                          <a:spcPts val="1000"/>
                        </a:spcAft>
                      </a:pPr>
                      <a:r>
                        <a:rPr lang="en-GB" sz="54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228600">
                        <a:lnSpc>
                          <a:spcPct val="115000"/>
                        </a:lnSpc>
                        <a:spcAft>
                          <a:spcPts val="0"/>
                        </a:spcAft>
                      </a:pPr>
                      <a:r>
                        <a:rPr lang="vi-VN" sz="4800" b="1" kern="100">
                          <a:effectLst/>
                          <a:latin typeface="Times New Roman" panose="02020603050405020304" pitchFamily="18" charset="0"/>
                          <a:ea typeface="Calibri" panose="020F0502020204030204" pitchFamily="34" charset="0"/>
                          <a:cs typeface="Times New Roman" panose="02020603050405020304" pitchFamily="18" charset="0"/>
                        </a:rPr>
                        <a:t>NhNhận xét về kết thúc của vở kịch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a:txBody>
                    <a:bodyPr/>
                    <a:lstStyle/>
                    <a:p>
                      <a:pPr>
                        <a:lnSpc>
                          <a:spcPct val="115000"/>
                        </a:lnSpc>
                        <a:spcAft>
                          <a:spcPts val="1000"/>
                        </a:spcAft>
                      </a:pPr>
                      <a:r>
                        <a:rPr lang="en-GB" sz="5400" kern="1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338516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256157247"/>
              </p:ext>
            </p:extLst>
          </p:nvPr>
        </p:nvGraphicFramePr>
        <p:xfrm>
          <a:off x="762000" y="1181100"/>
          <a:ext cx="16154400" cy="8151559"/>
        </p:xfrm>
        <a:graphic>
          <a:graphicData uri="http://schemas.openxmlformats.org/drawingml/2006/table">
            <a:tbl>
              <a:tblPr firstRow="1" firstCol="1" bandRow="1"/>
              <a:tblGrid>
                <a:gridCol w="1836632"/>
                <a:gridCol w="6519697"/>
                <a:gridCol w="7798071"/>
              </a:tblGrid>
              <a:tr h="102863">
                <a:tc gridSpan="3">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PHT</a:t>
                      </a: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SỐ 2</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205726">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 trạng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34354">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Vợ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Ban đầu: Bàng hoàng, đau khổ khi biết chồng đã chết.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Sau đó: Lo lắng, nghi ngờ khi hồn Trương Ba nhập vào xác anh hàng thịt.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Dần dần: Thấu hiểu, thương cảm cho hoàn cảnh của chồng.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Cuối cùng: Quyết định tha thứ cho chồng và cùng nhau vun vén hạnh phúc gia đình.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Buồn bã, đau đớn: Khi biết chồng đã chết và phải chịu cảnh sinh ly tử biệt.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Lo lắng, hoang mang: Khi hồn Trương Ba nhập vào xác anh hàng thịt và có những hành động kỳ lạ.</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Thương cảm, xót xa: Khi nhận ra những mâu thuẫn, xung đột nội tâm của chồng.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Hạnh phúc, hy vọng: Khi vợ chồng được đoàn tụ và cùng nhau hướng đến tương lai tốt đẹp hơn.</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29723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3477717094"/>
              </p:ext>
            </p:extLst>
          </p:nvPr>
        </p:nvGraphicFramePr>
        <p:xfrm>
          <a:off x="762000" y="1444594"/>
          <a:ext cx="16001999" cy="7571232"/>
        </p:xfrm>
        <a:graphic>
          <a:graphicData uri="http://schemas.openxmlformats.org/drawingml/2006/table">
            <a:tbl>
              <a:tblPr firstRow="1" firstCol="1" bandRow="1"/>
              <a:tblGrid>
                <a:gridCol w="1890650"/>
                <a:gridCol w="6711452"/>
                <a:gridCol w="7399897"/>
              </a:tblGrid>
              <a:tr h="102863">
                <a:tc gridSpan="3">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PHT</a:t>
                      </a: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SỐ 2</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205726">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 trạng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8628">
                <a:tc>
                  <a:txBody>
                    <a:bodyPr/>
                    <a:lstStyle/>
                    <a:p>
                      <a:pPr algn="just">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 Gái</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Ban đầu: Tò mò, thích thú khi gặp gỡ hồn Trương Ba trong xác anh hàng thịt.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Sau đó: Dần dần nảy sinh tình cảm với hồn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Cuối cùng: Quyết định hy sinh tình cảm của mình để vun vén hạnh phúc gia đình cho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Vui vẻ, hồn nhiên: Khi gặp gỡ hồn Trương Ba và trò chuyện cùng anh.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Bối rối, lo lắng: Khi nhận ra mình đã nảy sinh tình cảm với hồn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Buồn bã, đau khổ: Khi quyết định hy sinh tình cảm của mình để vun vén hạnh phúc gia đình cho Trương Ba.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Hy vọng, tin tưởng: Vào tương lai tươi sáng của Trương Ba và vợ con.</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94582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2915360277"/>
              </p:ext>
            </p:extLst>
          </p:nvPr>
        </p:nvGraphicFramePr>
        <p:xfrm>
          <a:off x="819149" y="1055972"/>
          <a:ext cx="16078201" cy="8412480"/>
        </p:xfrm>
        <a:graphic>
          <a:graphicData uri="http://schemas.openxmlformats.org/drawingml/2006/table">
            <a:tbl>
              <a:tblPr firstRow="1" firstCol="1" bandRow="1"/>
              <a:tblGrid>
                <a:gridCol w="1899654"/>
                <a:gridCol w="6971077"/>
                <a:gridCol w="7207470"/>
              </a:tblGrid>
              <a:tr h="102863">
                <a:tc gridSpan="3">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PHT</a:t>
                      </a:r>
                      <a:r>
                        <a:rPr lang="vi-VN"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SỐ 2</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205726">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 trạng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25765">
                <a:tc>
                  <a:txBody>
                    <a:bodyPr/>
                    <a:lstStyle/>
                    <a:p>
                      <a:pPr algn="ctr">
                        <a:lnSpc>
                          <a:spcPct val="115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con dâu</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Hiếu thảo, kính trọng: Với cha chồng và mẹ chồng.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Thấu hiểu, thông cảm: Cho hoàn cảnh của cha chồng.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Chủ động, quyết đoán: Khi giải quyết những mâu thuẫn trong gia đình.</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Lo lắng, buồn bã: Khi biết cha chồng đã chết và gia đình gặp nhiều khó khăn.</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Thương cảm, xót xa: Khi nhận ra những mâu thuẫn, xung đột nội tâm của cha chồng.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Quyết tâm: Giữ gìn hạnh phúc gia đình và giúp đỡ cha mẹ vượt qua khó khăn.</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86407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800100"/>
            <a:ext cx="17716501" cy="1090306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graphicFrame>
        <p:nvGraphicFramePr>
          <p:cNvPr id="7" name="Table 6"/>
          <p:cNvGraphicFramePr>
            <a:graphicFrameLocks noGrp="1"/>
          </p:cNvGraphicFramePr>
          <p:nvPr>
            <p:extLst>
              <p:ext uri="{D42A27DB-BD31-4B8C-83A1-F6EECF244321}">
                <p14:modId xmlns:p14="http://schemas.microsoft.com/office/powerpoint/2010/main" val="3987652188"/>
              </p:ext>
            </p:extLst>
          </p:nvPr>
        </p:nvGraphicFramePr>
        <p:xfrm>
          <a:off x="438150" y="1299812"/>
          <a:ext cx="16840199" cy="7924800"/>
        </p:xfrm>
        <a:graphic>
          <a:graphicData uri="http://schemas.openxmlformats.org/drawingml/2006/table">
            <a:tbl>
              <a:tblPr firstRow="1" firstCol="1" bandRow="1"/>
              <a:tblGrid>
                <a:gridCol w="1989684"/>
                <a:gridCol w="7063005"/>
                <a:gridCol w="7787510"/>
              </a:tblGrid>
              <a:tr h="102863">
                <a:tc gridSpan="3">
                  <a:txBody>
                    <a:bodyPr/>
                    <a:lstStyle/>
                    <a:p>
                      <a:pPr algn="ctr">
                        <a:lnSpc>
                          <a:spcPct val="100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PHT</a:t>
                      </a:r>
                      <a:r>
                        <a:rPr lang="vi-VN"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SỐ 2</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205726">
                <a:tc>
                  <a:txBody>
                    <a:bodyPr/>
                    <a:lstStyle/>
                    <a:p>
                      <a:pPr algn="ctr">
                        <a:lnSpc>
                          <a:spcPct val="100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 trạng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7177">
                <a:tc>
                  <a:txBody>
                    <a:bodyPr/>
                    <a:lstStyle/>
                    <a:p>
                      <a:pPr algn="ctr">
                        <a:lnSpc>
                          <a:spcPct val="100000"/>
                        </a:lnSpc>
                        <a:spcAft>
                          <a:spcPts val="0"/>
                        </a:spcAft>
                      </a:pPr>
                      <a:r>
                        <a:rPr lang="vi-VN" sz="40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 lập luận  của Trương Ba và Đế Thích</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ct val="100000"/>
                        </a:lnSpc>
                        <a:spcAft>
                          <a:spcPts val="0"/>
                        </a:spcAft>
                      </a:pPr>
                      <a:r>
                        <a:rPr lang="vi-VN"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Lí lẽ:</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 Hồn Trương Ba thì sống là được hòa hợp giữa thể xác và tâm hồn; còn với Đế Thích, chỉ cần đang tồn tại là đang sống.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Lập luận:</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 điểm về ý nghĩa của cuộc sống, cách nhìn nhận của cuộc sống đã tạo nên sự mâu thuẫn rất tự nhiên và cũng rất kịch tính cho tác phẩm.</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411451">
                <a:tc>
                  <a:txBody>
                    <a:bodyPr/>
                    <a:lstStyle/>
                    <a:p>
                      <a:pPr indent="-228600" algn="ctr">
                        <a:lnSpc>
                          <a:spcPct val="100000"/>
                        </a:lnSpc>
                        <a:spcAft>
                          <a:spcPts val="0"/>
                        </a:spcAft>
                      </a:pPr>
                      <a:r>
                        <a:rPr lang="vi-VN" sz="4000" b="1" kern="100">
                          <a:effectLst/>
                          <a:latin typeface="Times New Roman" panose="02020603050405020304" pitchFamily="18" charset="0"/>
                          <a:ea typeface="Calibri" panose="020F0502020204030204" pitchFamily="34" charset="0"/>
                          <a:cs typeface="Times New Roman" panose="02020603050405020304" pitchFamily="18" charset="0"/>
                        </a:rPr>
                        <a:t>Nhận xét về kết thúc của vở kịch</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just">
                        <a:lnSpc>
                          <a:spcPct val="100000"/>
                        </a:lnSpc>
                        <a:spcAft>
                          <a:spcPts val="0"/>
                        </a:spcAft>
                      </a:pPr>
                      <a:r>
                        <a:rPr lang="vi-VN"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Đây là kết thúc mở, khiến cho người đọc không có lời giải rõ ràng về ý nghĩa nhưng lại mở ra nhiều ý nghĩa cho cuộc sống.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40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Theo tôi đó là một kết thúc bi kịch. Vì cuối cùng Trương Ba vẫn không thể sống đúng với bản thân, giá trị tinh thần bị tha hóa bởi thể xác.</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33078668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l="-24427" t="-27593" r="-20006" b="-37093"/>
            </a:stretch>
          </a:blipFill>
        </p:spPr>
      </p:sp>
      <p:sp>
        <p:nvSpPr>
          <p:cNvPr id="3" name="Freeform 3"/>
          <p:cNvSpPr/>
          <p:nvPr/>
        </p:nvSpPr>
        <p:spPr>
          <a:xfrm rot="386785">
            <a:off x="-1123603" y="-3013078"/>
            <a:ext cx="8607545" cy="13682514"/>
          </a:xfrm>
          <a:custGeom>
            <a:avLst/>
            <a:gdLst/>
            <a:ahLst/>
            <a:cxnLst/>
            <a:rect l="l" t="t" r="r" b="b"/>
            <a:pathLst>
              <a:path w="8607545" h="13682514">
                <a:moveTo>
                  <a:pt x="0" y="0"/>
                </a:moveTo>
                <a:lnTo>
                  <a:pt x="8607545" y="0"/>
                </a:lnTo>
                <a:lnTo>
                  <a:pt x="8607545" y="13682513"/>
                </a:lnTo>
                <a:lnTo>
                  <a:pt x="0" y="13682513"/>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4" name="Freeform 4"/>
          <p:cNvSpPr/>
          <p:nvPr/>
        </p:nvSpPr>
        <p:spPr>
          <a:xfrm rot="21243398">
            <a:off x="1418946" y="-223970"/>
            <a:ext cx="14928545" cy="11271226"/>
          </a:xfrm>
          <a:custGeom>
            <a:avLst/>
            <a:gdLst/>
            <a:ahLst/>
            <a:cxnLst/>
            <a:rect l="l" t="t" r="r" b="b"/>
            <a:pathLst>
              <a:path w="13672267" h="10485272">
                <a:moveTo>
                  <a:pt x="0" y="0"/>
                </a:moveTo>
                <a:lnTo>
                  <a:pt x="13672268" y="0"/>
                </a:lnTo>
                <a:lnTo>
                  <a:pt x="13672268" y="10485273"/>
                </a:lnTo>
                <a:lnTo>
                  <a:pt x="0" y="10485273"/>
                </a:lnTo>
                <a:lnTo>
                  <a:pt x="0" y="0"/>
                </a:lnTo>
                <a:close/>
              </a:path>
            </a:pathLst>
          </a:custGeom>
          <a:blipFill>
            <a:blip r:embed="rId7"/>
            <a:stretch>
              <a:fillRect/>
            </a:stretch>
          </a:blipFill>
        </p:spPr>
      </p:sp>
      <p:sp>
        <p:nvSpPr>
          <p:cNvPr id="5" name="Freeform 5"/>
          <p:cNvSpPr/>
          <p:nvPr/>
        </p:nvSpPr>
        <p:spPr>
          <a:xfrm rot="-1968425">
            <a:off x="1445798" y="-701931"/>
            <a:ext cx="3452636" cy="1872530"/>
          </a:xfrm>
          <a:custGeom>
            <a:avLst/>
            <a:gdLst/>
            <a:ahLst/>
            <a:cxnLst/>
            <a:rect l="l" t="t" r="r" b="b"/>
            <a:pathLst>
              <a:path w="3075194" h="1191723">
                <a:moveTo>
                  <a:pt x="0" y="0"/>
                </a:moveTo>
                <a:lnTo>
                  <a:pt x="3075194" y="0"/>
                </a:lnTo>
                <a:lnTo>
                  <a:pt x="3075194" y="1191723"/>
                </a:lnTo>
                <a:lnTo>
                  <a:pt x="0" y="1191723"/>
                </a:lnTo>
                <a:lnTo>
                  <a:pt x="0" y="0"/>
                </a:lnTo>
                <a:close/>
              </a:path>
            </a:pathLst>
          </a:custGeom>
          <a:blipFill>
            <a:blip r:embed="rId8"/>
            <a:stretch>
              <a:fillRect/>
            </a:stretch>
          </a:blipFill>
        </p:spPr>
      </p:sp>
      <p:sp>
        <p:nvSpPr>
          <p:cNvPr id="6" name="Freeform 6"/>
          <p:cNvSpPr/>
          <p:nvPr/>
        </p:nvSpPr>
        <p:spPr>
          <a:xfrm rot="-786201">
            <a:off x="866274" y="6262727"/>
            <a:ext cx="3243769" cy="4930990"/>
          </a:xfrm>
          <a:custGeom>
            <a:avLst/>
            <a:gdLst/>
            <a:ahLst/>
            <a:cxnLst/>
            <a:rect l="l" t="t" r="r" b="b"/>
            <a:pathLst>
              <a:path w="3243769" h="4930990">
                <a:moveTo>
                  <a:pt x="0" y="0"/>
                </a:moveTo>
                <a:lnTo>
                  <a:pt x="3243769" y="0"/>
                </a:lnTo>
                <a:lnTo>
                  <a:pt x="3243769" y="4930990"/>
                </a:lnTo>
                <a:lnTo>
                  <a:pt x="0" y="4930990"/>
                </a:lnTo>
                <a:lnTo>
                  <a:pt x="0" y="0"/>
                </a:lnTo>
                <a:close/>
              </a:path>
            </a:pathLst>
          </a:custGeom>
          <a:blipFill>
            <a:blip r:embed="rId9"/>
            <a:stretch>
              <a:fillRect/>
            </a:stretch>
          </a:blipFill>
        </p:spPr>
      </p:sp>
      <p:sp>
        <p:nvSpPr>
          <p:cNvPr id="12" name="Freeform 12"/>
          <p:cNvSpPr/>
          <p:nvPr/>
        </p:nvSpPr>
        <p:spPr>
          <a:xfrm>
            <a:off x="14702951" y="-822383"/>
            <a:ext cx="4253838" cy="4136269"/>
          </a:xfrm>
          <a:custGeom>
            <a:avLst/>
            <a:gdLst/>
            <a:ahLst/>
            <a:cxnLst/>
            <a:rect l="l" t="t" r="r" b="b"/>
            <a:pathLst>
              <a:path w="4253838" h="4136269">
                <a:moveTo>
                  <a:pt x="0" y="0"/>
                </a:moveTo>
                <a:lnTo>
                  <a:pt x="4253837" y="0"/>
                </a:lnTo>
                <a:lnTo>
                  <a:pt x="4253837" y="4136269"/>
                </a:lnTo>
                <a:lnTo>
                  <a:pt x="0" y="4136269"/>
                </a:lnTo>
                <a:lnTo>
                  <a:pt x="0" y="0"/>
                </a:lnTo>
                <a:close/>
              </a:path>
            </a:pathLst>
          </a:custGeom>
          <a:blipFill>
            <a:blip r:embed="rId10"/>
            <a:stretch>
              <a:fillRect/>
            </a:stretch>
          </a:blipFill>
        </p:spPr>
      </p:sp>
      <p:sp>
        <p:nvSpPr>
          <p:cNvPr id="21" name="Freeform 21"/>
          <p:cNvSpPr/>
          <p:nvPr/>
        </p:nvSpPr>
        <p:spPr>
          <a:xfrm>
            <a:off x="14478000" y="4838700"/>
            <a:ext cx="4478789" cy="5744396"/>
          </a:xfrm>
          <a:custGeom>
            <a:avLst/>
            <a:gdLst/>
            <a:ahLst/>
            <a:cxnLst/>
            <a:rect l="l" t="t" r="r" b="b"/>
            <a:pathLst>
              <a:path w="6351879" h="6622812">
                <a:moveTo>
                  <a:pt x="0" y="0"/>
                </a:moveTo>
                <a:lnTo>
                  <a:pt x="6351879" y="0"/>
                </a:lnTo>
                <a:lnTo>
                  <a:pt x="6351879" y="6622812"/>
                </a:lnTo>
                <a:lnTo>
                  <a:pt x="0" y="6622812"/>
                </a:lnTo>
                <a:lnTo>
                  <a:pt x="0" y="0"/>
                </a:lnTo>
                <a:close/>
              </a:path>
            </a:pathLst>
          </a:custGeom>
          <a:blipFill>
            <a:blip r:embed="rId11"/>
            <a:stretch>
              <a:fillRect/>
            </a:stretch>
          </a:blipFill>
        </p:spPr>
      </p:sp>
      <p:sp>
        <p:nvSpPr>
          <p:cNvPr id="22" name="Freeform 22"/>
          <p:cNvSpPr/>
          <p:nvPr/>
        </p:nvSpPr>
        <p:spPr>
          <a:xfrm>
            <a:off x="-185166" y="-1237432"/>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2">
              <a:extLst>
                <a:ext uri="{96DAC541-7B7A-43D3-8B79-37D633B846F1}">
                  <asvg:svgBlip xmlns:asvg="http://schemas.microsoft.com/office/drawing/2016/SVG/main" xmlns="" r:embed="rId20"/>
                </a:ext>
              </a:extLst>
            </a:blip>
            <a:stretch>
              <a:fillRect/>
            </a:stretch>
          </a:blipFill>
        </p:spPr>
      </p:sp>
      <p:sp>
        <p:nvSpPr>
          <p:cNvPr id="23" name="Freeform 23"/>
          <p:cNvSpPr/>
          <p:nvPr/>
        </p:nvSpPr>
        <p:spPr>
          <a:xfrm>
            <a:off x="-185166" y="3107482"/>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2">
              <a:extLst>
                <a:ext uri="{96DAC541-7B7A-43D3-8B79-37D633B846F1}">
                  <asvg:svgBlip xmlns:asvg="http://schemas.microsoft.com/office/drawing/2016/SVG/main" xmlns="" r:embed="rId20"/>
                </a:ext>
              </a:extLst>
            </a:blip>
            <a:stretch>
              <a:fillRect/>
            </a:stretch>
          </a:blipFill>
        </p:spPr>
      </p:sp>
      <p:sp>
        <p:nvSpPr>
          <p:cNvPr id="24" name="Freeform 24"/>
          <p:cNvSpPr/>
          <p:nvPr/>
        </p:nvSpPr>
        <p:spPr>
          <a:xfrm>
            <a:off x="-185166" y="7553739"/>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2">
              <a:extLst>
                <a:ext uri="{96DAC541-7B7A-43D3-8B79-37D633B846F1}">
                  <asvg:svgBlip xmlns:asvg="http://schemas.microsoft.com/office/drawing/2016/SVG/main" xmlns="" r:embed="rId20"/>
                </a:ext>
              </a:extLst>
            </a:blip>
            <a:stretch>
              <a:fillRect/>
            </a:stretch>
          </a:blipFill>
        </p:spPr>
      </p:sp>
      <p:sp>
        <p:nvSpPr>
          <p:cNvPr id="26" name="Rectangle 25"/>
          <p:cNvSpPr/>
          <p:nvPr/>
        </p:nvSpPr>
        <p:spPr>
          <a:xfrm>
            <a:off x="3117625" y="1212102"/>
            <a:ext cx="12195602" cy="1446550"/>
          </a:xfrm>
          <a:prstGeom prst="rect">
            <a:avLst/>
          </a:prstGeom>
        </p:spPr>
        <p:txBody>
          <a:bodyPr wrap="square">
            <a:spAutoFit/>
          </a:bodyPr>
          <a:lstStyle/>
          <a:p>
            <a:pPr algn="ctr">
              <a:spcAft>
                <a:spcPts val="0"/>
              </a:spcAft>
            </a:pPr>
            <a:r>
              <a:rPr lang="vi-VN" sz="4400" b="1">
                <a:solidFill>
                  <a:srgbClr val="0D0D0D"/>
                </a:solidFill>
                <a:latin typeface="Times New Roman" panose="02020603050405020304" pitchFamily="18" charset="0"/>
                <a:ea typeface="MS Mincho"/>
                <a:cs typeface="Times New Roman" panose="02020603050405020304" pitchFamily="18" charset="0"/>
              </a:rPr>
              <a:t>X</a:t>
            </a:r>
            <a:r>
              <a:rPr lang="vi-VN" sz="4400" b="1" smtClean="0">
                <a:solidFill>
                  <a:srgbClr val="0D0D0D"/>
                </a:solidFill>
                <a:latin typeface="Times New Roman" panose="02020603050405020304" pitchFamily="18" charset="0"/>
                <a:ea typeface="MS Mincho"/>
                <a:cs typeface="Times New Roman" panose="02020603050405020304" pitchFamily="18" charset="0"/>
              </a:rPr>
              <a:t>em </a:t>
            </a:r>
            <a:r>
              <a:rPr lang="vi-VN" sz="4400" b="1">
                <a:solidFill>
                  <a:srgbClr val="0D0D0D"/>
                </a:solidFill>
                <a:latin typeface="Times New Roman" panose="02020603050405020304" pitchFamily="18" charset="0"/>
                <a:ea typeface="MS Mincho"/>
                <a:cs typeface="Times New Roman" panose="02020603050405020304" pitchFamily="18" charset="0"/>
              </a:rPr>
              <a:t>video </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ctr">
              <a:spcAft>
                <a:spcPts val="0"/>
              </a:spcAft>
            </a:pPr>
            <a:r>
              <a:rPr lang="vi-VN" sz="4400" smtClean="0">
                <a:solidFill>
                  <a:srgbClr val="0D0D0D"/>
                </a:solidFill>
                <a:latin typeface="Times New Roman" panose="02020603050405020304" pitchFamily="18" charset="0"/>
                <a:ea typeface="MS Mincho"/>
                <a:cs typeface="Times New Roman" panose="02020603050405020304" pitchFamily="18" charset="0"/>
              </a:rPr>
              <a:t>Chia </a:t>
            </a:r>
            <a:r>
              <a:rPr lang="vi-VN" sz="4400">
                <a:solidFill>
                  <a:srgbClr val="0D0D0D"/>
                </a:solidFill>
                <a:latin typeface="Times New Roman" panose="02020603050405020304" pitchFamily="18" charset="0"/>
                <a:ea typeface="MS Mincho"/>
                <a:cs typeface="Times New Roman" panose="02020603050405020304" pitchFamily="18" charset="0"/>
              </a:rPr>
              <a:t>sẻ những thông tin em nhận được từ video trên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7" name="Video Bài 9.3.MV Hồn Trương Ba, Da Hàng Thịt - Dựa Theo Tác Phẩm Kịch Cùng Tên Của Nhà Viết Kịch Lưu Quang Vũ">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21"/>
          <a:stretch>
            <a:fillRect/>
          </a:stretch>
        </p:blipFill>
        <p:spPr>
          <a:xfrm>
            <a:off x="4260537" y="2916005"/>
            <a:ext cx="10042686" cy="56490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7"/>
                                        </p:tgtEl>
                                      </p:cBhvr>
                                    </p:cmd>
                                  </p:childTnLst>
                                </p:cTn>
                              </p:par>
                            </p:childTnLst>
                          </p:cTn>
                        </p:par>
                      </p:childTnLst>
                    </p:cTn>
                  </p:par>
                </p:childTnLst>
              </p:cTn>
              <p:nextCondLst>
                <p:cond evt="onClick" delay="0">
                  <p:tgtEl>
                    <p:spTgt spid="27"/>
                  </p:tgtEl>
                </p:cond>
              </p:nextCondLst>
            </p:seq>
            <p:video>
              <p:cMediaNode vol="80000">
                <p:cTn id="7" fill="hold" display="0">
                  <p:stCondLst>
                    <p:cond delay="indefinite"/>
                  </p:stCondLst>
                </p:cTn>
                <p:tgtEl>
                  <p:spTgt spid="27"/>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620"/>
            <a:ext cx="18288000" cy="10272522"/>
          </a:xfrm>
          <a:prstGeom prst="rect">
            <a:avLst/>
          </a:prstGeom>
        </p:spPr>
      </p:pic>
      <p:sp>
        <p:nvSpPr>
          <p:cNvPr id="5" name="Rectangle 4"/>
          <p:cNvSpPr/>
          <p:nvPr/>
        </p:nvSpPr>
        <p:spPr>
          <a:xfrm>
            <a:off x="1752600" y="7620"/>
            <a:ext cx="6923690" cy="1569660"/>
          </a:xfrm>
          <a:prstGeom prst="rect">
            <a:avLst/>
          </a:prstGeom>
        </p:spPr>
        <p:txBody>
          <a:bodyPr wrap="none">
            <a:spAutoFit/>
          </a:bodyPr>
          <a:lstStyle/>
          <a:p>
            <a:r>
              <a:rPr lang="vi-VN" sz="9600" b="1" ker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rPr>
              <a:t>III. Tổng kết</a:t>
            </a:r>
            <a:endParaRPr lang="en-GB" sz="9600" b="1">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2470132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240933" y="1028700"/>
            <a:ext cx="17500234" cy="861514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sp>
        <p:nvSpPr>
          <p:cNvPr id="7" name="TextBox 7"/>
          <p:cNvSpPr txBox="1"/>
          <p:nvPr/>
        </p:nvSpPr>
        <p:spPr>
          <a:xfrm>
            <a:off x="5867400" y="385549"/>
            <a:ext cx="6692334" cy="1756891"/>
          </a:xfrm>
          <a:prstGeom prst="rect">
            <a:avLst/>
          </a:prstGeom>
        </p:spPr>
        <p:txBody>
          <a:bodyPr wrap="square" lIns="0" tIns="0" rIns="0" bIns="0" rtlCol="0" anchor="t">
            <a:spAutoFit/>
          </a:bodyPr>
          <a:lstStyle/>
          <a:p>
            <a:pPr algn="ctr">
              <a:lnSpc>
                <a:spcPts val="13716"/>
              </a:lnSpc>
            </a:pPr>
            <a:r>
              <a:rPr lang="vi-VN" sz="6000" b="1">
                <a:latin typeface="Times New Roman" panose="02020603050405020304" pitchFamily="18" charset="0"/>
                <a:cs typeface="Times New Roman" panose="02020603050405020304" pitchFamily="18" charset="0"/>
              </a:rPr>
              <a:t>a. Giá trị nội dung</a:t>
            </a:r>
            <a:endParaRPr lang="en-US" sz="6600" b="1" i="1" spc="-920">
              <a:solidFill>
                <a:srgbClr val="4F4BD5"/>
              </a:solidFill>
              <a:latin typeface="Times New Roman" panose="02020603050405020304" pitchFamily="18" charset="0"/>
              <a:ea typeface="Cooper BT Bold Italics"/>
              <a:cs typeface="Times New Roman" panose="02020603050405020304" pitchFamily="18" charset="0"/>
              <a:sym typeface="Cooper BT Bold Italics"/>
            </a:endParaRPr>
          </a:p>
        </p:txBody>
      </p:sp>
      <p:sp>
        <p:nvSpPr>
          <p:cNvPr id="8" name="TextBox 8"/>
          <p:cNvSpPr txBox="1"/>
          <p:nvPr/>
        </p:nvSpPr>
        <p:spPr>
          <a:xfrm>
            <a:off x="691423" y="2507602"/>
            <a:ext cx="16030876" cy="6771084"/>
          </a:xfrm>
          <a:prstGeom prst="rect">
            <a:avLst/>
          </a:prstGeom>
        </p:spPr>
        <p:txBody>
          <a:bodyPr wrap="square" lIns="0" tIns="0" rIns="0" bIns="0" rtlCol="0" anchor="t">
            <a:spAutoFit/>
          </a:bodyPr>
          <a:lstStyle/>
          <a:p>
            <a:pPr algn="ctr"/>
            <a:r>
              <a:rPr lang="vi-VN" sz="4400" b="1" smtClean="0">
                <a:latin typeface="Times New Roman" panose="02020603050405020304" pitchFamily="18" charset="0"/>
                <a:cs typeface="Times New Roman" panose="02020603050405020304" pitchFamily="18" charset="0"/>
              </a:rPr>
              <a:t>Thông điệp</a:t>
            </a:r>
            <a:endParaRPr lang="en-GB" sz="4400" b="1">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Được sống làm người quý giá thật, nhưng được sống đúng là mình, sống trọn vẹn với những giá trị mình vốn có và theo đuổi còn quý giá hơn.</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Sự sống chỉ thực sự có ý nghĩa khi con người được sống tự nhiên với sự hài hoà giữa thể xác và tâm hồn, giữa hình thức bên ngoài và phẩm chất bên trong.</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Con người phải luôn luôn biết đấu tranh với nghịch cảnh, với chính bản thân, chống lại sự dung tục, chống lại cách sống trái với lương tâm để hoàn thiện nhân cách và vươn tới những giá trị tinh thần cao quý.</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8819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066800" y="1028700"/>
            <a:ext cx="16192501" cy="861514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sp>
        <p:nvSpPr>
          <p:cNvPr id="7" name="TextBox 7"/>
          <p:cNvSpPr txBox="1"/>
          <p:nvPr/>
        </p:nvSpPr>
        <p:spPr>
          <a:xfrm>
            <a:off x="6925528" y="385549"/>
            <a:ext cx="5634206" cy="1516056"/>
          </a:xfrm>
          <a:prstGeom prst="rect">
            <a:avLst/>
          </a:prstGeom>
        </p:spPr>
        <p:txBody>
          <a:bodyPr lIns="0" tIns="0" rIns="0" bIns="0" rtlCol="0" anchor="t">
            <a:spAutoFit/>
          </a:bodyPr>
          <a:lstStyle/>
          <a:p>
            <a:pPr algn="ctr">
              <a:lnSpc>
                <a:spcPts val="13716"/>
              </a:lnSpc>
            </a:pPr>
            <a:r>
              <a:rPr lang="vi-VN" sz="6600" b="1">
                <a:latin typeface="Times New Roman" panose="02020603050405020304" pitchFamily="18" charset="0"/>
                <a:cs typeface="Times New Roman" panose="02020603050405020304" pitchFamily="18" charset="0"/>
              </a:rPr>
              <a:t>2. Nghệ thuật</a:t>
            </a:r>
            <a:endParaRPr lang="en-US" sz="7200" b="1" i="1" spc="-920">
              <a:solidFill>
                <a:srgbClr val="4F4BD5"/>
              </a:solidFill>
              <a:latin typeface="Times New Roman" panose="02020603050405020304" pitchFamily="18" charset="0"/>
              <a:ea typeface="Cooper BT Bold Italics"/>
              <a:cs typeface="Times New Roman" panose="02020603050405020304" pitchFamily="18" charset="0"/>
              <a:sym typeface="Cooper BT Bold Italics"/>
            </a:endParaRPr>
          </a:p>
        </p:txBody>
      </p:sp>
      <p:sp>
        <p:nvSpPr>
          <p:cNvPr id="8" name="TextBox 8"/>
          <p:cNvSpPr txBox="1"/>
          <p:nvPr/>
        </p:nvSpPr>
        <p:spPr>
          <a:xfrm>
            <a:off x="2286000" y="2822199"/>
            <a:ext cx="13973476" cy="5816977"/>
          </a:xfrm>
          <a:prstGeom prst="rect">
            <a:avLst/>
          </a:prstGeom>
        </p:spPr>
        <p:txBody>
          <a:bodyPr wrap="square" lIns="0" tIns="0" rIns="0" bIns="0" rtlCol="0" anchor="t">
            <a:spAutoFit/>
          </a:bodyPr>
          <a:lstStyle/>
          <a:p>
            <a:pPr algn="just"/>
            <a:r>
              <a:rPr lang="vi-VN" sz="5400">
                <a:latin typeface="Times New Roman" panose="02020603050405020304" pitchFamily="18" charset="0"/>
                <a:cs typeface="Times New Roman" panose="02020603050405020304" pitchFamily="18" charset="0"/>
              </a:rPr>
              <a:t>- Những đoạn đối thoại được xây dựng giàu kịch tính, đậm chất triết lí, tạo chiều sâu cho vở kịch.</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Hành động của nhân vật phù hợp với hoàn cảnh, tính cách, góp phần phát triển tình huống truyện.</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Những đoạn độc thoại nội tâm góp phần thể hiện rõ tính cách nhân vật và quan niệm về lẽ sống đúng đắn.</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3058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66975" y="2485950"/>
            <a:ext cx="16192501" cy="731974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sp>
        <p:nvSpPr>
          <p:cNvPr id="7" name="TextBox 7"/>
          <p:cNvSpPr txBox="1"/>
          <p:nvPr/>
        </p:nvSpPr>
        <p:spPr>
          <a:xfrm>
            <a:off x="2736932" y="502997"/>
            <a:ext cx="12178734" cy="1479957"/>
          </a:xfrm>
          <a:prstGeom prst="rect">
            <a:avLst/>
          </a:prstGeom>
        </p:spPr>
        <p:txBody>
          <a:bodyPr wrap="square" lIns="0" tIns="0" rIns="0" bIns="0" rtlCol="0" anchor="t">
            <a:spAutoFit/>
          </a:bodyPr>
          <a:lstStyle/>
          <a:p>
            <a:pPr algn="ctr">
              <a:lnSpc>
                <a:spcPts val="13716"/>
              </a:lnSpc>
            </a:pPr>
            <a:r>
              <a:rPr lang="vi-VN" sz="5400" b="1">
                <a:latin typeface="Times New Roman" panose="02020603050405020304" pitchFamily="18" charset="0"/>
                <a:cs typeface="Times New Roman" panose="02020603050405020304" pitchFamily="18" charset="0"/>
              </a:rPr>
              <a:t>3. Cách đọc hiểu thể loại văn bản bi kịch</a:t>
            </a:r>
            <a:endParaRPr lang="en-US" sz="6000" b="1" i="1" spc="-920">
              <a:solidFill>
                <a:srgbClr val="4F4BD5"/>
              </a:solidFill>
              <a:latin typeface="Times New Roman" panose="02020603050405020304" pitchFamily="18" charset="0"/>
              <a:ea typeface="Cooper BT Bold Italics"/>
              <a:cs typeface="Times New Roman" panose="02020603050405020304" pitchFamily="18" charset="0"/>
              <a:sym typeface="Cooper BT Bold Italics"/>
            </a:endParaRPr>
          </a:p>
        </p:txBody>
      </p:sp>
      <p:sp>
        <p:nvSpPr>
          <p:cNvPr id="8" name="TextBox 8"/>
          <p:cNvSpPr txBox="1"/>
          <p:nvPr/>
        </p:nvSpPr>
        <p:spPr>
          <a:xfrm>
            <a:off x="1381227" y="3840634"/>
            <a:ext cx="13973476" cy="5416868"/>
          </a:xfrm>
          <a:prstGeom prst="rect">
            <a:avLst/>
          </a:prstGeom>
        </p:spPr>
        <p:txBody>
          <a:bodyPr wrap="square" lIns="0" tIns="0" rIns="0" bIns="0" rtlCol="0" anchor="t">
            <a:spAutoFit/>
          </a:bodyPr>
          <a:lstStyle/>
          <a:p>
            <a:pPr algn="just"/>
            <a:r>
              <a:rPr lang="vi-VN" sz="4400" b="1">
                <a:latin typeface="Times New Roman" panose="02020603050405020304" pitchFamily="18" charset="0"/>
                <a:cs typeface="Times New Roman" panose="02020603050405020304" pitchFamily="18" charset="0"/>
              </a:rPr>
              <a:t>Nhận </a:t>
            </a:r>
            <a:r>
              <a:rPr lang="vi-VN" sz="4400" b="1" smtClean="0">
                <a:latin typeface="Times New Roman" panose="02020603050405020304" pitchFamily="18" charset="0"/>
                <a:cs typeface="Times New Roman" panose="02020603050405020304" pitchFamily="18" charset="0"/>
              </a:rPr>
              <a:t>biết</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Nhận biết được đề tài, cốt truyện, nhân vật, hệ thống nhân vật trong bi kịch.</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Nhận biết được mâu thuẫn, xung đột kịch trong bi kịch.</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Nhận biết lời thoại, lời chỉ dẫn sân khấu và hành động của nhân vật bi kịch.</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Nhận biết một số đặc điểm của ngôn ngữ văn học trong bi kịch.</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13443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5400000">
            <a:off x="1641442" y="2965042"/>
            <a:ext cx="15785061" cy="20033922"/>
          </a:xfrm>
          <a:custGeom>
            <a:avLst/>
            <a:gdLst/>
            <a:ahLst/>
            <a:cxnLst/>
            <a:rect l="l" t="t" r="r" b="b"/>
            <a:pathLst>
              <a:path w="15785061" h="20033922">
                <a:moveTo>
                  <a:pt x="0" y="0"/>
                </a:moveTo>
                <a:lnTo>
                  <a:pt x="15785061" y="0"/>
                </a:lnTo>
                <a:lnTo>
                  <a:pt x="15785061" y="20033922"/>
                </a:lnTo>
                <a:lnTo>
                  <a:pt x="0" y="2003392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457200" y="-266700"/>
            <a:ext cx="17800320" cy="11544300"/>
          </a:xfrm>
          <a:custGeom>
            <a:avLst/>
            <a:gdLst/>
            <a:ahLst/>
            <a:cxnLst/>
            <a:rect l="l" t="t" r="r" b="b"/>
            <a:pathLst>
              <a:path w="12153850" h="6152887">
                <a:moveTo>
                  <a:pt x="0" y="0"/>
                </a:moveTo>
                <a:lnTo>
                  <a:pt x="12153850" y="0"/>
                </a:lnTo>
                <a:lnTo>
                  <a:pt x="12153850" y="6152886"/>
                </a:lnTo>
                <a:lnTo>
                  <a:pt x="0" y="615288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8" name="Rectangle 7"/>
          <p:cNvSpPr/>
          <p:nvPr/>
        </p:nvSpPr>
        <p:spPr>
          <a:xfrm>
            <a:off x="2142572" y="1943100"/>
            <a:ext cx="14782800" cy="6817251"/>
          </a:xfrm>
          <a:prstGeom prst="rect">
            <a:avLst/>
          </a:prstGeom>
        </p:spPr>
        <p:txBody>
          <a:bodyPr wrap="square">
            <a:spAutoFit/>
          </a:bodyPr>
          <a:lstStyle/>
          <a:p>
            <a:pPr algn="just">
              <a:lnSpc>
                <a:spcPct val="115000"/>
              </a:lnSpc>
              <a:spcAft>
                <a:spcPts val="0"/>
              </a:spcAft>
              <a:tabLst>
                <a:tab pos="204470" algn="l"/>
              </a:tabLst>
            </a:pPr>
            <a:r>
              <a:rPr lang="vi-VN" sz="3800" b="1">
                <a:latin typeface="Times New Roman" panose="02020603050405020304" pitchFamily="18" charset="0"/>
                <a:ea typeface="Times New Roman" panose="02020603050405020304" pitchFamily="18" charset="0"/>
                <a:cs typeface="Times New Roman" panose="02020603050405020304" pitchFamily="18" charset="0"/>
              </a:rPr>
              <a:t>Thông hiểu:</a:t>
            </a:r>
            <a:endParaRPr lang="en-GB" sz="3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204470" algn="l"/>
              </a:tabLst>
            </a:pPr>
            <a:r>
              <a:rPr lang="vi-VN" sz="3800">
                <a:latin typeface="Times New Roman" panose="02020603050405020304" pitchFamily="18" charset="0"/>
                <a:ea typeface="Times New Roman" panose="02020603050405020304" pitchFamily="18" charset="0"/>
                <a:cs typeface="Times New Roman" panose="02020603050405020304" pitchFamily="18" charset="0"/>
              </a:rPr>
              <a:t>- Phân tích được ý nghĩa, tác dụng của các yếu tố như cốt truyện, xung đột (xung đột bên trong và xung đột bên ngoài), ngôn ngữ, hành động kịch và mối quan hệ giữa các yếu tố này trong tính chỉnh thể của tác phẩm.</a:t>
            </a:r>
            <a:endParaRPr lang="en-GB" sz="3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204470" algn="l"/>
              </a:tabLst>
            </a:pPr>
            <a:r>
              <a:rPr lang="vi-VN" sz="3800">
                <a:latin typeface="Times New Roman" panose="02020603050405020304" pitchFamily="18" charset="0"/>
                <a:ea typeface="Times New Roman" panose="02020603050405020304" pitchFamily="18" charset="0"/>
                <a:cs typeface="Times New Roman" panose="02020603050405020304" pitchFamily="18" charset="0"/>
              </a:rPr>
              <a:t>- Phân tích, đánh giá được đặc điểm, ý nghĩa của nhân vật bi kịch; phân tích, đánh giá được mối quan hệ giữa các nhân vật trong tính chỉnh thể của tác phẩm.</a:t>
            </a:r>
            <a:endParaRPr lang="en-GB" sz="3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204470" algn="l"/>
              </a:tabLst>
            </a:pPr>
            <a:r>
              <a:rPr lang="vi-VN" sz="3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3800">
                <a:latin typeface="Times New Roman" panose="02020603050405020304" pitchFamily="18" charset="0"/>
                <a:ea typeface="Times New Roman" panose="02020603050405020304" pitchFamily="18" charset="0"/>
                <a:cs typeface="Times New Roman" panose="02020603050405020304" pitchFamily="18" charset="0"/>
              </a:rPr>
              <a:t> Nêu và lí giải được chủ đề; yếu tố “bi”, hiệu ứng thanh lọc của bi kịch.</a:t>
            </a:r>
            <a:endParaRPr lang="en-GB" sz="38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800">
                <a:latin typeface="Times New Roman" panose="02020603050405020304" pitchFamily="18" charset="0"/>
                <a:ea typeface="Times New Roman" panose="02020603050405020304" pitchFamily="18" charset="0"/>
                <a:cs typeface="Times New Roman" panose="02020603050405020304" pitchFamily="18" charset="0"/>
              </a:rPr>
              <a:t>- </a:t>
            </a:r>
            <a:r>
              <a:rPr lang="vi-VN" sz="3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Phân tích và lí giải được thái độ và tư tưởng của tác giả trong văn bản; phát hiện và lí giải được các giá trị văn hóa, triết lí nhân sinh của vở kịch.</a:t>
            </a:r>
            <a:endParaRPr lang="en-GB" sz="38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11601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800264">
            <a:off x="8489182" y="-2291511"/>
            <a:ext cx="10679595" cy="13554219"/>
          </a:xfrm>
          <a:custGeom>
            <a:avLst/>
            <a:gdLst/>
            <a:ahLst/>
            <a:cxnLst/>
            <a:rect l="l" t="t" r="r" b="b"/>
            <a:pathLst>
              <a:path w="10679595" h="13554219">
                <a:moveTo>
                  <a:pt x="0" y="0"/>
                </a:moveTo>
                <a:lnTo>
                  <a:pt x="10679594" y="0"/>
                </a:lnTo>
                <a:lnTo>
                  <a:pt x="10679594"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788577" y="2355980"/>
            <a:ext cx="6473161" cy="7362837"/>
          </a:xfrm>
          <a:custGeom>
            <a:avLst/>
            <a:gdLst/>
            <a:ahLst/>
            <a:cxnLst/>
            <a:rect l="l" t="t" r="r" b="b"/>
            <a:pathLst>
              <a:path w="6473161" h="7362837">
                <a:moveTo>
                  <a:pt x="0" y="0"/>
                </a:moveTo>
                <a:lnTo>
                  <a:pt x="6473161" y="0"/>
                </a:lnTo>
                <a:lnTo>
                  <a:pt x="6473161" y="7362837"/>
                </a:lnTo>
                <a:lnTo>
                  <a:pt x="0" y="736283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8686800" y="342900"/>
            <a:ext cx="8915400" cy="9944100"/>
          </a:xfrm>
          <a:custGeom>
            <a:avLst/>
            <a:gdLst/>
            <a:ahLst/>
            <a:cxnLst/>
            <a:rect l="l" t="t" r="r" b="b"/>
            <a:pathLst>
              <a:path w="6473161" h="7362837">
                <a:moveTo>
                  <a:pt x="0" y="0"/>
                </a:moveTo>
                <a:lnTo>
                  <a:pt x="6473162" y="0"/>
                </a:lnTo>
                <a:lnTo>
                  <a:pt x="6473162" y="7362837"/>
                </a:lnTo>
                <a:lnTo>
                  <a:pt x="0" y="7362837"/>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TextBox 7"/>
          <p:cNvSpPr txBox="1"/>
          <p:nvPr/>
        </p:nvSpPr>
        <p:spPr>
          <a:xfrm>
            <a:off x="2536270" y="3563286"/>
            <a:ext cx="4931329" cy="5539978"/>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Vận </a:t>
            </a:r>
            <a:r>
              <a:rPr lang="vi-VN" sz="4000" b="1" smtClean="0">
                <a:latin typeface="Times New Roman" panose="02020603050405020304" pitchFamily="18" charset="0"/>
                <a:cs typeface="Times New Roman" panose="02020603050405020304" pitchFamily="18" charset="0"/>
              </a:rPr>
              <a:t>dụng</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Nêu được tác động của hiệu ứng thanh lọc trong bi kịch với bản thân.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Thể hiện thái độ đồng tình hoặc không đồng tình với các vấn đề đặt ra trong vở kịch.</a:t>
            </a:r>
            <a:endParaRPr lang="en-GB" sz="4000">
              <a:latin typeface="Times New Roman" panose="02020603050405020304" pitchFamily="18" charset="0"/>
              <a:cs typeface="Times New Roman" panose="02020603050405020304" pitchFamily="18" charset="0"/>
            </a:endParaRPr>
          </a:p>
        </p:txBody>
      </p:sp>
      <p:sp>
        <p:nvSpPr>
          <p:cNvPr id="8" name="TextBox 8"/>
          <p:cNvSpPr txBox="1"/>
          <p:nvPr/>
        </p:nvSpPr>
        <p:spPr>
          <a:xfrm>
            <a:off x="9753600" y="1515887"/>
            <a:ext cx="6858000" cy="8002191"/>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Vận dụng </a:t>
            </a:r>
            <a:r>
              <a:rPr lang="vi-VN" sz="4000" b="1" smtClean="0">
                <a:latin typeface="Times New Roman" panose="02020603050405020304" pitchFamily="18" charset="0"/>
                <a:cs typeface="Times New Roman" panose="02020603050405020304" pitchFamily="18" charset="0"/>
              </a:rPr>
              <a:t>cao</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Đánh giá được tác động của văn bản đối với quan niệm, cách nhìn của bản thân về văn học, cuộc sống.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Vận dụng kinh nghiệm đọc, trải nghiệm về cuộc sống, hiểu biết về lịch sử văn học để nhận xét, đánh giá ý nghĩa, giá trị của tác phẩm.</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So sánh được hai văn bản văn học kịch có cùng đề tài ở các giai đoạn khác nhau.</a:t>
            </a:r>
            <a:endParaRPr lang="en-US" sz="36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spTree>
    <p:extLst>
      <p:ext uri="{BB962C8B-B14F-4D97-AF65-F5344CB8AC3E}">
        <p14:creationId xmlns:p14="http://schemas.microsoft.com/office/powerpoint/2010/main" val="4157791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8240245" cy="10287000"/>
          </a:xfrm>
          <a:prstGeom prst="rect">
            <a:avLst/>
          </a:prstGeom>
        </p:spPr>
      </p:pic>
      <p:sp>
        <p:nvSpPr>
          <p:cNvPr id="3" name="Rounded Rectangle 2"/>
          <p:cNvSpPr/>
          <p:nvPr/>
        </p:nvSpPr>
        <p:spPr>
          <a:xfrm>
            <a:off x="2895600" y="800100"/>
            <a:ext cx="7467600" cy="20574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3733800" y="859304"/>
            <a:ext cx="5513562" cy="1938992"/>
          </a:xfrm>
          <a:prstGeom prst="rect">
            <a:avLst/>
          </a:prstGeom>
        </p:spPr>
        <p:txBody>
          <a:bodyPr wrap="none">
            <a:spAutoFit/>
          </a:bodyPr>
          <a:lstStyle/>
          <a:p>
            <a:pPr algn="ctr"/>
            <a:r>
              <a:rPr lang="vi-VN" sz="6000" b="1">
                <a:solidFill>
                  <a:srgbClr val="FF0000"/>
                </a:solidFill>
                <a:latin typeface="Times New Roman" panose="02020603050405020304" pitchFamily="18" charset="0"/>
                <a:ea typeface="Times New Roman" panose="02020603050405020304" pitchFamily="18" charset="0"/>
              </a:rPr>
              <a:t>HOẠT ĐỘNG </a:t>
            </a:r>
            <a:r>
              <a:rPr lang="vi-VN" sz="6000" b="1" smtClean="0">
                <a:solidFill>
                  <a:srgbClr val="FF0000"/>
                </a:solidFill>
                <a:latin typeface="Times New Roman" panose="02020603050405020304" pitchFamily="18" charset="0"/>
                <a:ea typeface="Times New Roman" panose="02020603050405020304" pitchFamily="18" charset="0"/>
              </a:rPr>
              <a:t>3</a:t>
            </a:r>
          </a:p>
          <a:p>
            <a:pPr algn="ctr"/>
            <a:r>
              <a:rPr lang="vi-VN" sz="6000" b="1" smtClean="0">
                <a:solidFill>
                  <a:srgbClr val="FF0000"/>
                </a:solidFill>
                <a:latin typeface="Times New Roman" panose="02020603050405020304" pitchFamily="18" charset="0"/>
                <a:ea typeface="Times New Roman" panose="02020603050405020304" pitchFamily="18" charset="0"/>
              </a:rPr>
              <a:t>LUYỆN </a:t>
            </a:r>
            <a:r>
              <a:rPr lang="vi-VN" sz="6000" b="1">
                <a:solidFill>
                  <a:srgbClr val="FF0000"/>
                </a:solidFill>
                <a:latin typeface="Times New Roman" panose="02020603050405020304" pitchFamily="18" charset="0"/>
                <a:ea typeface="Times New Roman" panose="02020603050405020304" pitchFamily="18" charset="0"/>
              </a:rPr>
              <a:t>TẬP</a:t>
            </a:r>
            <a:endParaRPr lang="en-GB" sz="6000"/>
          </a:p>
        </p:txBody>
      </p:sp>
    </p:spTree>
    <p:extLst>
      <p:ext uri="{BB962C8B-B14F-4D97-AF65-F5344CB8AC3E}">
        <p14:creationId xmlns:p14="http://schemas.microsoft.com/office/powerpoint/2010/main" val="76848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4427" t="-27593" r="-20006" b="-37093"/>
            </a:stretch>
          </a:blipFill>
        </p:spPr>
      </p:sp>
      <p:sp>
        <p:nvSpPr>
          <p:cNvPr id="3" name="Freeform 3"/>
          <p:cNvSpPr/>
          <p:nvPr/>
        </p:nvSpPr>
        <p:spPr>
          <a:xfrm rot="386785">
            <a:off x="-1123603" y="-3013078"/>
            <a:ext cx="8607545" cy="13682514"/>
          </a:xfrm>
          <a:custGeom>
            <a:avLst/>
            <a:gdLst/>
            <a:ahLst/>
            <a:cxnLst/>
            <a:rect l="l" t="t" r="r" b="b"/>
            <a:pathLst>
              <a:path w="8607545" h="13682514">
                <a:moveTo>
                  <a:pt x="0" y="0"/>
                </a:moveTo>
                <a:lnTo>
                  <a:pt x="8607545" y="0"/>
                </a:lnTo>
                <a:lnTo>
                  <a:pt x="8607545" y="13682513"/>
                </a:lnTo>
                <a:lnTo>
                  <a:pt x="0" y="1368251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21243398">
            <a:off x="3340324" y="323325"/>
            <a:ext cx="10964707" cy="8255083"/>
          </a:xfrm>
          <a:custGeom>
            <a:avLst/>
            <a:gdLst/>
            <a:ahLst/>
            <a:cxnLst/>
            <a:rect l="l" t="t" r="r" b="b"/>
            <a:pathLst>
              <a:path w="13672267" h="10485272">
                <a:moveTo>
                  <a:pt x="0" y="0"/>
                </a:moveTo>
                <a:lnTo>
                  <a:pt x="13672268" y="0"/>
                </a:lnTo>
                <a:lnTo>
                  <a:pt x="13672268" y="10485273"/>
                </a:lnTo>
                <a:lnTo>
                  <a:pt x="0" y="10485273"/>
                </a:lnTo>
                <a:lnTo>
                  <a:pt x="0" y="0"/>
                </a:lnTo>
                <a:close/>
              </a:path>
            </a:pathLst>
          </a:custGeom>
          <a:blipFill>
            <a:blip r:embed="rId5"/>
            <a:stretch>
              <a:fillRect/>
            </a:stretch>
          </a:blipFill>
        </p:spPr>
      </p:sp>
      <p:sp>
        <p:nvSpPr>
          <p:cNvPr id="5" name="Freeform 5"/>
          <p:cNvSpPr/>
          <p:nvPr/>
        </p:nvSpPr>
        <p:spPr>
          <a:xfrm rot="-1968425">
            <a:off x="1445798" y="-701931"/>
            <a:ext cx="3452636" cy="1872530"/>
          </a:xfrm>
          <a:custGeom>
            <a:avLst/>
            <a:gdLst/>
            <a:ahLst/>
            <a:cxnLst/>
            <a:rect l="l" t="t" r="r" b="b"/>
            <a:pathLst>
              <a:path w="3075194" h="1191723">
                <a:moveTo>
                  <a:pt x="0" y="0"/>
                </a:moveTo>
                <a:lnTo>
                  <a:pt x="3075194" y="0"/>
                </a:lnTo>
                <a:lnTo>
                  <a:pt x="3075194" y="1191723"/>
                </a:lnTo>
                <a:lnTo>
                  <a:pt x="0" y="1191723"/>
                </a:lnTo>
                <a:lnTo>
                  <a:pt x="0" y="0"/>
                </a:lnTo>
                <a:close/>
              </a:path>
            </a:pathLst>
          </a:custGeom>
          <a:blipFill>
            <a:blip r:embed="rId6"/>
            <a:stretch>
              <a:fillRect/>
            </a:stretch>
          </a:blipFill>
        </p:spPr>
      </p:sp>
      <p:sp>
        <p:nvSpPr>
          <p:cNvPr id="6" name="Freeform 6"/>
          <p:cNvSpPr/>
          <p:nvPr/>
        </p:nvSpPr>
        <p:spPr>
          <a:xfrm rot="-786201">
            <a:off x="866274" y="6262727"/>
            <a:ext cx="3243769" cy="4930990"/>
          </a:xfrm>
          <a:custGeom>
            <a:avLst/>
            <a:gdLst/>
            <a:ahLst/>
            <a:cxnLst/>
            <a:rect l="l" t="t" r="r" b="b"/>
            <a:pathLst>
              <a:path w="3243769" h="4930990">
                <a:moveTo>
                  <a:pt x="0" y="0"/>
                </a:moveTo>
                <a:lnTo>
                  <a:pt x="3243769" y="0"/>
                </a:lnTo>
                <a:lnTo>
                  <a:pt x="3243769" y="4930990"/>
                </a:lnTo>
                <a:lnTo>
                  <a:pt x="0" y="4930990"/>
                </a:lnTo>
                <a:lnTo>
                  <a:pt x="0" y="0"/>
                </a:lnTo>
                <a:close/>
              </a:path>
            </a:pathLst>
          </a:custGeom>
          <a:blipFill>
            <a:blip r:embed="rId7"/>
            <a:stretch>
              <a:fillRect/>
            </a:stretch>
          </a:blipFill>
        </p:spPr>
      </p:sp>
      <p:sp>
        <p:nvSpPr>
          <p:cNvPr id="12" name="Freeform 12"/>
          <p:cNvSpPr/>
          <p:nvPr/>
        </p:nvSpPr>
        <p:spPr>
          <a:xfrm>
            <a:off x="14702951" y="-822383"/>
            <a:ext cx="4253838" cy="4136269"/>
          </a:xfrm>
          <a:custGeom>
            <a:avLst/>
            <a:gdLst/>
            <a:ahLst/>
            <a:cxnLst/>
            <a:rect l="l" t="t" r="r" b="b"/>
            <a:pathLst>
              <a:path w="4253838" h="4136269">
                <a:moveTo>
                  <a:pt x="0" y="0"/>
                </a:moveTo>
                <a:lnTo>
                  <a:pt x="4253837" y="0"/>
                </a:lnTo>
                <a:lnTo>
                  <a:pt x="4253837" y="4136269"/>
                </a:lnTo>
                <a:lnTo>
                  <a:pt x="0" y="4136269"/>
                </a:lnTo>
                <a:lnTo>
                  <a:pt x="0" y="0"/>
                </a:lnTo>
                <a:close/>
              </a:path>
            </a:pathLst>
          </a:custGeom>
          <a:blipFill>
            <a:blip r:embed="rId8"/>
            <a:stretch>
              <a:fillRect/>
            </a:stretch>
          </a:blipFill>
        </p:spPr>
      </p:sp>
      <p:sp>
        <p:nvSpPr>
          <p:cNvPr id="21" name="Freeform 21"/>
          <p:cNvSpPr/>
          <p:nvPr/>
        </p:nvSpPr>
        <p:spPr>
          <a:xfrm>
            <a:off x="14478000" y="4838700"/>
            <a:ext cx="4478789" cy="5744396"/>
          </a:xfrm>
          <a:custGeom>
            <a:avLst/>
            <a:gdLst/>
            <a:ahLst/>
            <a:cxnLst/>
            <a:rect l="l" t="t" r="r" b="b"/>
            <a:pathLst>
              <a:path w="6351879" h="6622812">
                <a:moveTo>
                  <a:pt x="0" y="0"/>
                </a:moveTo>
                <a:lnTo>
                  <a:pt x="6351879" y="0"/>
                </a:lnTo>
                <a:lnTo>
                  <a:pt x="6351879" y="6622812"/>
                </a:lnTo>
                <a:lnTo>
                  <a:pt x="0" y="6622812"/>
                </a:lnTo>
                <a:lnTo>
                  <a:pt x="0" y="0"/>
                </a:lnTo>
                <a:close/>
              </a:path>
            </a:pathLst>
          </a:custGeom>
          <a:blipFill>
            <a:blip r:embed="rId9"/>
            <a:stretch>
              <a:fillRect/>
            </a:stretch>
          </a:blipFill>
        </p:spPr>
      </p:sp>
      <p:sp>
        <p:nvSpPr>
          <p:cNvPr id="22" name="Freeform 22"/>
          <p:cNvSpPr/>
          <p:nvPr/>
        </p:nvSpPr>
        <p:spPr>
          <a:xfrm>
            <a:off x="-185166" y="-1237432"/>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0">
              <a:extLst>
                <a:ext uri="{96DAC541-7B7A-43D3-8B79-37D633B846F1}">
                  <asvg:svgBlip xmlns:asvg="http://schemas.microsoft.com/office/drawing/2016/SVG/main" xmlns="" r:embed="rId20"/>
                </a:ext>
              </a:extLst>
            </a:blip>
            <a:stretch>
              <a:fillRect/>
            </a:stretch>
          </a:blipFill>
        </p:spPr>
      </p:sp>
      <p:sp>
        <p:nvSpPr>
          <p:cNvPr id="23" name="Freeform 23"/>
          <p:cNvSpPr/>
          <p:nvPr/>
        </p:nvSpPr>
        <p:spPr>
          <a:xfrm>
            <a:off x="-185166" y="3107482"/>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0">
              <a:extLst>
                <a:ext uri="{96DAC541-7B7A-43D3-8B79-37D633B846F1}">
                  <asvg:svgBlip xmlns:asvg="http://schemas.microsoft.com/office/drawing/2016/SVG/main" xmlns="" r:embed="rId20"/>
                </a:ext>
              </a:extLst>
            </a:blip>
            <a:stretch>
              <a:fillRect/>
            </a:stretch>
          </a:blipFill>
        </p:spPr>
      </p:sp>
      <p:sp>
        <p:nvSpPr>
          <p:cNvPr id="24" name="Freeform 24"/>
          <p:cNvSpPr/>
          <p:nvPr/>
        </p:nvSpPr>
        <p:spPr>
          <a:xfrm>
            <a:off x="-185166" y="7553739"/>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0">
              <a:extLst>
                <a:ext uri="{96DAC541-7B7A-43D3-8B79-37D633B846F1}">
                  <asvg:svgBlip xmlns:asvg="http://schemas.microsoft.com/office/drawing/2016/SVG/main" xmlns="" r:embed="rId20"/>
                </a:ext>
              </a:extLst>
            </a:blip>
            <a:stretch>
              <a:fillRect/>
            </a:stretch>
          </a:blipFill>
        </p:spPr>
      </p:sp>
      <p:sp>
        <p:nvSpPr>
          <p:cNvPr id="26" name="Rectangle 25"/>
          <p:cNvSpPr/>
          <p:nvPr/>
        </p:nvSpPr>
        <p:spPr>
          <a:xfrm>
            <a:off x="4511091" y="1566021"/>
            <a:ext cx="8049606" cy="4524315"/>
          </a:xfrm>
          <a:prstGeom prst="rect">
            <a:avLst/>
          </a:prstGeom>
        </p:spPr>
        <p:txBody>
          <a:bodyPr wrap="square">
            <a:spAutoFit/>
          </a:bodyPr>
          <a:lstStyle/>
          <a:p>
            <a:pPr algn="ctr"/>
            <a:r>
              <a:rPr lang="nl-NL" sz="7200">
                <a:latin typeface="Times New Roman" panose="02020603050405020304" pitchFamily="18" charset="0"/>
                <a:cs typeface="Times New Roman" panose="02020603050405020304" pitchFamily="18" charset="0"/>
              </a:rPr>
              <a:t>Viết</a:t>
            </a:r>
            <a:r>
              <a:rPr lang="vi-VN" sz="7200">
                <a:latin typeface="Times New Roman" panose="02020603050405020304" pitchFamily="18" charset="0"/>
                <a:cs typeface="Times New Roman" panose="02020603050405020304" pitchFamily="18" charset="0"/>
              </a:rPr>
              <a:t> đoạn văn 8-10 câu c</a:t>
            </a:r>
            <a:r>
              <a:rPr lang="nl-NL" sz="7200">
                <a:latin typeface="Times New Roman" panose="02020603050405020304" pitchFamily="18" charset="0"/>
                <a:cs typeface="Times New Roman" panose="02020603050405020304" pitchFamily="18" charset="0"/>
              </a:rPr>
              <a:t>ảm nhận được vẻ đẹp tâm hồn của</a:t>
            </a:r>
            <a:r>
              <a:rPr lang="vi-VN" sz="7200">
                <a:latin typeface="Times New Roman" panose="02020603050405020304" pitchFamily="18" charset="0"/>
                <a:cs typeface="Times New Roman" panose="02020603050405020304" pitchFamily="18" charset="0"/>
              </a:rPr>
              <a:t> nhân vật Trương Ba. </a:t>
            </a:r>
            <a:endParaRPr lang="en-GB" sz="7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774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4427" t="-27593" r="-20006" b="-37093"/>
            </a:stretch>
          </a:blipFill>
        </p:spPr>
      </p:sp>
      <p:sp>
        <p:nvSpPr>
          <p:cNvPr id="3" name="Freeform 3"/>
          <p:cNvSpPr/>
          <p:nvPr/>
        </p:nvSpPr>
        <p:spPr>
          <a:xfrm rot="386785">
            <a:off x="-1123603" y="-3013078"/>
            <a:ext cx="8607545" cy="13682514"/>
          </a:xfrm>
          <a:custGeom>
            <a:avLst/>
            <a:gdLst/>
            <a:ahLst/>
            <a:cxnLst/>
            <a:rect l="l" t="t" r="r" b="b"/>
            <a:pathLst>
              <a:path w="8607545" h="13682514">
                <a:moveTo>
                  <a:pt x="0" y="0"/>
                </a:moveTo>
                <a:lnTo>
                  <a:pt x="8607545" y="0"/>
                </a:lnTo>
                <a:lnTo>
                  <a:pt x="8607545" y="13682513"/>
                </a:lnTo>
                <a:lnTo>
                  <a:pt x="0" y="1368251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21243398">
            <a:off x="1418946" y="-223970"/>
            <a:ext cx="14928545" cy="11271226"/>
          </a:xfrm>
          <a:custGeom>
            <a:avLst/>
            <a:gdLst/>
            <a:ahLst/>
            <a:cxnLst/>
            <a:rect l="l" t="t" r="r" b="b"/>
            <a:pathLst>
              <a:path w="13672267" h="10485272">
                <a:moveTo>
                  <a:pt x="0" y="0"/>
                </a:moveTo>
                <a:lnTo>
                  <a:pt x="13672268" y="0"/>
                </a:lnTo>
                <a:lnTo>
                  <a:pt x="13672268" y="10485273"/>
                </a:lnTo>
                <a:lnTo>
                  <a:pt x="0" y="10485273"/>
                </a:lnTo>
                <a:lnTo>
                  <a:pt x="0" y="0"/>
                </a:lnTo>
                <a:close/>
              </a:path>
            </a:pathLst>
          </a:custGeom>
          <a:blipFill>
            <a:blip r:embed="rId5"/>
            <a:stretch>
              <a:fillRect/>
            </a:stretch>
          </a:blipFill>
        </p:spPr>
      </p:sp>
      <p:sp>
        <p:nvSpPr>
          <p:cNvPr id="5" name="Freeform 5"/>
          <p:cNvSpPr/>
          <p:nvPr/>
        </p:nvSpPr>
        <p:spPr>
          <a:xfrm rot="-1968425">
            <a:off x="1445798" y="-701931"/>
            <a:ext cx="3452636" cy="1872530"/>
          </a:xfrm>
          <a:custGeom>
            <a:avLst/>
            <a:gdLst/>
            <a:ahLst/>
            <a:cxnLst/>
            <a:rect l="l" t="t" r="r" b="b"/>
            <a:pathLst>
              <a:path w="3075194" h="1191723">
                <a:moveTo>
                  <a:pt x="0" y="0"/>
                </a:moveTo>
                <a:lnTo>
                  <a:pt x="3075194" y="0"/>
                </a:lnTo>
                <a:lnTo>
                  <a:pt x="3075194" y="1191723"/>
                </a:lnTo>
                <a:lnTo>
                  <a:pt x="0" y="1191723"/>
                </a:lnTo>
                <a:lnTo>
                  <a:pt x="0" y="0"/>
                </a:lnTo>
                <a:close/>
              </a:path>
            </a:pathLst>
          </a:custGeom>
          <a:blipFill>
            <a:blip r:embed="rId6"/>
            <a:stretch>
              <a:fillRect/>
            </a:stretch>
          </a:blipFill>
        </p:spPr>
      </p:sp>
      <p:sp>
        <p:nvSpPr>
          <p:cNvPr id="6" name="Freeform 6"/>
          <p:cNvSpPr/>
          <p:nvPr/>
        </p:nvSpPr>
        <p:spPr>
          <a:xfrm rot="-786201">
            <a:off x="866274" y="6262727"/>
            <a:ext cx="3243769" cy="4930990"/>
          </a:xfrm>
          <a:custGeom>
            <a:avLst/>
            <a:gdLst/>
            <a:ahLst/>
            <a:cxnLst/>
            <a:rect l="l" t="t" r="r" b="b"/>
            <a:pathLst>
              <a:path w="3243769" h="4930990">
                <a:moveTo>
                  <a:pt x="0" y="0"/>
                </a:moveTo>
                <a:lnTo>
                  <a:pt x="3243769" y="0"/>
                </a:lnTo>
                <a:lnTo>
                  <a:pt x="3243769" y="4930990"/>
                </a:lnTo>
                <a:lnTo>
                  <a:pt x="0" y="4930990"/>
                </a:lnTo>
                <a:lnTo>
                  <a:pt x="0" y="0"/>
                </a:lnTo>
                <a:close/>
              </a:path>
            </a:pathLst>
          </a:custGeom>
          <a:blipFill>
            <a:blip r:embed="rId7"/>
            <a:stretch>
              <a:fillRect/>
            </a:stretch>
          </a:blipFill>
        </p:spPr>
      </p:sp>
      <p:sp>
        <p:nvSpPr>
          <p:cNvPr id="12" name="Freeform 12"/>
          <p:cNvSpPr/>
          <p:nvPr/>
        </p:nvSpPr>
        <p:spPr>
          <a:xfrm>
            <a:off x="14702951" y="-822383"/>
            <a:ext cx="4253838" cy="4136269"/>
          </a:xfrm>
          <a:custGeom>
            <a:avLst/>
            <a:gdLst/>
            <a:ahLst/>
            <a:cxnLst/>
            <a:rect l="l" t="t" r="r" b="b"/>
            <a:pathLst>
              <a:path w="4253838" h="4136269">
                <a:moveTo>
                  <a:pt x="0" y="0"/>
                </a:moveTo>
                <a:lnTo>
                  <a:pt x="4253837" y="0"/>
                </a:lnTo>
                <a:lnTo>
                  <a:pt x="4253837" y="4136269"/>
                </a:lnTo>
                <a:lnTo>
                  <a:pt x="0" y="4136269"/>
                </a:lnTo>
                <a:lnTo>
                  <a:pt x="0" y="0"/>
                </a:lnTo>
                <a:close/>
              </a:path>
            </a:pathLst>
          </a:custGeom>
          <a:blipFill>
            <a:blip r:embed="rId8"/>
            <a:stretch>
              <a:fillRect/>
            </a:stretch>
          </a:blipFill>
        </p:spPr>
      </p:sp>
      <p:sp>
        <p:nvSpPr>
          <p:cNvPr id="21" name="Freeform 21"/>
          <p:cNvSpPr/>
          <p:nvPr/>
        </p:nvSpPr>
        <p:spPr>
          <a:xfrm>
            <a:off x="14478000" y="4838700"/>
            <a:ext cx="4478789" cy="5744396"/>
          </a:xfrm>
          <a:custGeom>
            <a:avLst/>
            <a:gdLst/>
            <a:ahLst/>
            <a:cxnLst/>
            <a:rect l="l" t="t" r="r" b="b"/>
            <a:pathLst>
              <a:path w="6351879" h="6622812">
                <a:moveTo>
                  <a:pt x="0" y="0"/>
                </a:moveTo>
                <a:lnTo>
                  <a:pt x="6351879" y="0"/>
                </a:lnTo>
                <a:lnTo>
                  <a:pt x="6351879" y="6622812"/>
                </a:lnTo>
                <a:lnTo>
                  <a:pt x="0" y="6622812"/>
                </a:lnTo>
                <a:lnTo>
                  <a:pt x="0" y="0"/>
                </a:lnTo>
                <a:close/>
              </a:path>
            </a:pathLst>
          </a:custGeom>
          <a:blipFill>
            <a:blip r:embed="rId9"/>
            <a:stretch>
              <a:fillRect/>
            </a:stretch>
          </a:blipFill>
        </p:spPr>
      </p:sp>
      <p:sp>
        <p:nvSpPr>
          <p:cNvPr id="22" name="Freeform 22"/>
          <p:cNvSpPr/>
          <p:nvPr/>
        </p:nvSpPr>
        <p:spPr>
          <a:xfrm>
            <a:off x="-185166" y="-1237432"/>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0">
              <a:extLst>
                <a:ext uri="{96DAC541-7B7A-43D3-8B79-37D633B846F1}">
                  <asvg:svgBlip xmlns:asvg="http://schemas.microsoft.com/office/drawing/2016/SVG/main" xmlns="" r:embed="rId20"/>
                </a:ext>
              </a:extLst>
            </a:blip>
            <a:stretch>
              <a:fillRect/>
            </a:stretch>
          </a:blipFill>
        </p:spPr>
      </p:sp>
      <p:sp>
        <p:nvSpPr>
          <p:cNvPr id="23" name="Freeform 23"/>
          <p:cNvSpPr/>
          <p:nvPr/>
        </p:nvSpPr>
        <p:spPr>
          <a:xfrm>
            <a:off x="-185166" y="3107482"/>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0">
              <a:extLst>
                <a:ext uri="{96DAC541-7B7A-43D3-8B79-37D633B846F1}">
                  <asvg:svgBlip xmlns:asvg="http://schemas.microsoft.com/office/drawing/2016/SVG/main" xmlns="" r:embed="rId20"/>
                </a:ext>
              </a:extLst>
            </a:blip>
            <a:stretch>
              <a:fillRect/>
            </a:stretch>
          </a:blipFill>
        </p:spPr>
      </p:sp>
      <p:sp>
        <p:nvSpPr>
          <p:cNvPr id="24" name="Freeform 24"/>
          <p:cNvSpPr/>
          <p:nvPr/>
        </p:nvSpPr>
        <p:spPr>
          <a:xfrm>
            <a:off x="-185166" y="7553739"/>
            <a:ext cx="1213866" cy="4114800"/>
          </a:xfrm>
          <a:custGeom>
            <a:avLst/>
            <a:gdLst/>
            <a:ahLst/>
            <a:cxnLst/>
            <a:rect l="l" t="t" r="r" b="b"/>
            <a:pathLst>
              <a:path w="1213866" h="4114800">
                <a:moveTo>
                  <a:pt x="0" y="0"/>
                </a:moveTo>
                <a:lnTo>
                  <a:pt x="1213866" y="0"/>
                </a:lnTo>
                <a:lnTo>
                  <a:pt x="1213866" y="4114800"/>
                </a:lnTo>
                <a:lnTo>
                  <a:pt x="0" y="4114800"/>
                </a:lnTo>
                <a:lnTo>
                  <a:pt x="0" y="0"/>
                </a:lnTo>
                <a:close/>
              </a:path>
            </a:pathLst>
          </a:custGeom>
          <a:blipFill>
            <a:blip r:embed="rId10">
              <a:extLst>
                <a:ext uri="{96DAC541-7B7A-43D3-8B79-37D633B846F1}">
                  <asvg:svgBlip xmlns:asvg="http://schemas.microsoft.com/office/drawing/2016/SVG/main" xmlns="" r:embed="rId20"/>
                </a:ext>
              </a:extLst>
            </a:blip>
            <a:stretch>
              <a:fillRect/>
            </a:stretch>
          </a:blipFill>
        </p:spPr>
      </p:sp>
      <p:sp>
        <p:nvSpPr>
          <p:cNvPr id="26" name="Rectangle 25"/>
          <p:cNvSpPr/>
          <p:nvPr/>
        </p:nvSpPr>
        <p:spPr>
          <a:xfrm>
            <a:off x="3117625" y="1212102"/>
            <a:ext cx="12195602" cy="923330"/>
          </a:xfrm>
          <a:prstGeom prst="rect">
            <a:avLst/>
          </a:prstGeom>
        </p:spPr>
        <p:txBody>
          <a:bodyPr wrap="square">
            <a:spAutoFit/>
          </a:bodyPr>
          <a:lstStyle/>
          <a:p>
            <a:pPr algn="ctr"/>
            <a:r>
              <a:rPr lang="vi-VN" sz="5400" b="1">
                <a:latin typeface="Times New Roman" panose="02020603050405020304" pitchFamily="18" charset="0"/>
                <a:cs typeface="Times New Roman" panose="02020603050405020304" pitchFamily="18" charset="0"/>
              </a:rPr>
              <a:t>Bảng kiểm kĩ năng viết đoạn văn</a:t>
            </a:r>
            <a:endParaRPr lang="en-GB" sz="5400">
              <a:solidFill>
                <a:prstClr val="black"/>
              </a:solidFill>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761113472"/>
              </p:ext>
            </p:extLst>
          </p:nvPr>
        </p:nvGraphicFramePr>
        <p:xfrm>
          <a:off x="3129947" y="2519732"/>
          <a:ext cx="11741375" cy="6111406"/>
        </p:xfrm>
        <a:graphic>
          <a:graphicData uri="http://schemas.openxmlformats.org/drawingml/2006/table">
            <a:tbl>
              <a:tblPr firstRow="1" firstCol="1" bandRow="1"/>
              <a:tblGrid>
                <a:gridCol w="1137253"/>
                <a:gridCol w="7334505"/>
                <a:gridCol w="1242329"/>
                <a:gridCol w="2027288"/>
              </a:tblGrid>
              <a:tr h="1063918">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63918">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Đảm bảo hình thức đoạn văn với dung lượng khoảng 8 – 10 dòng.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959">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đúng chủ đề</a:t>
                      </a:r>
                      <a:r>
                        <a:rPr lang="en-US" sz="36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959">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 câu chủ đề.</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3918">
                <a:tc>
                  <a:txBody>
                    <a:bodyPr/>
                    <a:lstStyle/>
                    <a:p>
                      <a:pPr algn="ctr">
                        <a:lnSpc>
                          <a:spcPct val="115000"/>
                        </a:lnSpc>
                        <a:spcAft>
                          <a:spcPts val="0"/>
                        </a:spcAft>
                      </a:pPr>
                      <a:r>
                        <a:rPr lang="en-US" sz="3600" b="1" kern="100">
                          <a:effectLst/>
                          <a:latin typeface="Times New Roman" panose="02020603050405020304" pitchFamily="18" charset="0"/>
                          <a:ea typeface="Calibri" panose="020F0502020204030204" pitchFamily="34" charset="0"/>
                          <a:cs typeface="Times New Roman" panose="02020603050405020304" pitchFamily="18" charset="0"/>
                        </a:rPr>
                        <a:t>4</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35">
                        <a:lnSpc>
                          <a:spcPct val="115000"/>
                        </a:lnSpc>
                        <a:spcAft>
                          <a:spcPts val="0"/>
                        </a:spcAft>
                      </a:pPr>
                      <a:r>
                        <a:rPr lang="en-US" sz="3600" kern="100">
                          <a:effectLst/>
                          <a:latin typeface="Times New Roman" panose="02020603050405020304" pitchFamily="18" charset="0"/>
                          <a:ea typeface="Calibri" panose="020F0502020204030204" pitchFamily="34" charset="0"/>
                          <a:cs typeface="Times New Roman" panose="02020603050405020304" pitchFamily="18" charset="0"/>
                        </a:rPr>
                        <a:t>Đoạn văn đảm bảo tính liên kết giữa các câu trong đoạn văn.</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nSpc>
                          <a:spcPct val="115000"/>
                        </a:lnSpc>
                        <a:spcAft>
                          <a:spcPts val="0"/>
                        </a:spcAft>
                      </a:pPr>
                      <a:r>
                        <a:rPr lang="en-US" sz="36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nSpc>
                          <a:spcPct val="115000"/>
                        </a:lnSpc>
                        <a:spcAft>
                          <a:spcPts val="0"/>
                        </a:spcAft>
                      </a:pPr>
                      <a:r>
                        <a:rPr lang="en-US" sz="36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3918">
                <a:tc>
                  <a:txBody>
                    <a:bodyPr/>
                    <a:lstStyle/>
                    <a:p>
                      <a:pPr algn="ctr">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đảm bảo về yêu cầu về chính tả, cách sử dụng từ ngữ, ngữ pháp.</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7257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1000"/>
                                        <p:tgtEl>
                                          <p:spTgt spid="26">
                                            <p:txEl>
                                              <p:pRg st="0" end="0"/>
                                            </p:txEl>
                                          </p:spTgt>
                                        </p:tgtEl>
                                      </p:cBhvr>
                                    </p:animEffect>
                                    <p:anim calcmode="lin" valueType="num">
                                      <p:cBhvr>
                                        <p:cTn id="8"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3" name="Rectangle 2"/>
          <p:cNvSpPr/>
          <p:nvPr/>
        </p:nvSpPr>
        <p:spPr>
          <a:xfrm>
            <a:off x="2590800" y="419100"/>
            <a:ext cx="7310014" cy="2554545"/>
          </a:xfrm>
          <a:prstGeom prst="rect">
            <a:avLst/>
          </a:prstGeom>
        </p:spPr>
        <p:txBody>
          <a:bodyPr wrap="none">
            <a:spAutoFit/>
          </a:bodyPr>
          <a:lstStyle/>
          <a:p>
            <a:pPr algn="ctr"/>
            <a:r>
              <a:rPr lang="vi-VN" sz="8000" b="1" kern="0">
                <a:solidFill>
                  <a:srgbClr val="FF0000"/>
                </a:solidFill>
                <a:latin typeface="Times New Roman" panose="02020603050405020304" pitchFamily="18" charset="0"/>
                <a:ea typeface="Calibri" panose="020F0502020204030204" pitchFamily="34" charset="0"/>
              </a:rPr>
              <a:t>HOẠT ĐỘNG </a:t>
            </a:r>
            <a:r>
              <a:rPr lang="vi-VN" sz="8000" b="1" kern="0" smtClean="0">
                <a:solidFill>
                  <a:srgbClr val="FF0000"/>
                </a:solidFill>
                <a:latin typeface="Times New Roman" panose="02020603050405020304" pitchFamily="18" charset="0"/>
                <a:ea typeface="Calibri" panose="020F0502020204030204" pitchFamily="34" charset="0"/>
              </a:rPr>
              <a:t>4</a:t>
            </a:r>
          </a:p>
          <a:p>
            <a:pPr algn="ctr"/>
            <a:r>
              <a:rPr lang="vi-VN" sz="8000" b="1" kern="0" smtClean="0">
                <a:solidFill>
                  <a:srgbClr val="FF0000"/>
                </a:solidFill>
                <a:latin typeface="Times New Roman" panose="02020603050405020304" pitchFamily="18" charset="0"/>
                <a:ea typeface="Calibri" panose="020F0502020204030204" pitchFamily="34" charset="0"/>
              </a:rPr>
              <a:t> </a:t>
            </a:r>
            <a:r>
              <a:rPr lang="vi-VN" sz="8000" b="1" kern="0">
                <a:solidFill>
                  <a:srgbClr val="FF0000"/>
                </a:solidFill>
                <a:latin typeface="Times New Roman" panose="02020603050405020304" pitchFamily="18" charset="0"/>
                <a:ea typeface="Calibri" panose="020F0502020204030204" pitchFamily="34" charset="0"/>
              </a:rPr>
              <a:t>VẬN DỤNG</a:t>
            </a:r>
            <a:endParaRPr lang="en-GB" sz="8000"/>
          </a:p>
        </p:txBody>
      </p:sp>
    </p:spTree>
    <p:extLst>
      <p:ext uri="{BB962C8B-B14F-4D97-AF65-F5344CB8AC3E}">
        <p14:creationId xmlns:p14="http://schemas.microsoft.com/office/powerpoint/2010/main" val="3858138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
        <p:nvSpPr>
          <p:cNvPr id="4" name="Rectangle 3"/>
          <p:cNvSpPr/>
          <p:nvPr/>
        </p:nvSpPr>
        <p:spPr>
          <a:xfrm>
            <a:off x="1219200" y="495300"/>
            <a:ext cx="11029879" cy="2123658"/>
          </a:xfrm>
          <a:prstGeom prst="rect">
            <a:avLst/>
          </a:prstGeom>
        </p:spPr>
        <p:txBody>
          <a:bodyPr wrap="square">
            <a:spAutoFit/>
          </a:bodyPr>
          <a:lstStyle/>
          <a:p>
            <a:pPr algn="ctr"/>
            <a:r>
              <a:rPr lang="vi-VN" sz="6600" b="1">
                <a:solidFill>
                  <a:srgbClr val="FF0000"/>
                </a:solidFill>
                <a:latin typeface="Times New Roman" panose="02020603050405020304" pitchFamily="18" charset="0"/>
                <a:ea typeface="Calibri" panose="020F0502020204030204" pitchFamily="34" charset="0"/>
              </a:rPr>
              <a:t>HOẠT ĐỘNG </a:t>
            </a:r>
            <a:r>
              <a:rPr lang="vi-VN" sz="6600" b="1" smtClean="0">
                <a:solidFill>
                  <a:srgbClr val="FF0000"/>
                </a:solidFill>
                <a:latin typeface="Times New Roman" panose="02020603050405020304" pitchFamily="18" charset="0"/>
                <a:ea typeface="Calibri" panose="020F0502020204030204" pitchFamily="34" charset="0"/>
              </a:rPr>
              <a:t>2</a:t>
            </a:r>
          </a:p>
          <a:p>
            <a:pPr algn="ctr"/>
            <a:r>
              <a:rPr lang="vi-VN" sz="6600" b="1" spc="-5" smtClean="0">
                <a:solidFill>
                  <a:srgbClr val="FF0000"/>
                </a:solidFill>
                <a:latin typeface="Times New Roman" panose="02020603050405020304" pitchFamily="18" charset="0"/>
                <a:ea typeface="Calibri" panose="020F0502020204030204" pitchFamily="34" charset="0"/>
              </a:rPr>
              <a:t> </a:t>
            </a:r>
            <a:r>
              <a:rPr lang="vi-VN" sz="6600" b="1">
                <a:solidFill>
                  <a:srgbClr val="FF0000"/>
                </a:solidFill>
                <a:latin typeface="Times New Roman" panose="02020603050405020304" pitchFamily="18" charset="0"/>
                <a:ea typeface="Calibri" panose="020F0502020204030204" pitchFamily="34" charset="0"/>
              </a:rPr>
              <a:t>HÌNH THÀNH KIẾN THỨC</a:t>
            </a:r>
            <a:endParaRPr lang="en-GB" sz="8000"/>
          </a:p>
        </p:txBody>
      </p:sp>
    </p:spTree>
    <p:extLst>
      <p:ext uri="{BB962C8B-B14F-4D97-AF65-F5344CB8AC3E}">
        <p14:creationId xmlns:p14="http://schemas.microsoft.com/office/powerpoint/2010/main" val="155937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1468741">
            <a:off x="-2383680" y="-1633609"/>
            <a:ext cx="10679595" cy="13554219"/>
          </a:xfrm>
          <a:custGeom>
            <a:avLst/>
            <a:gdLst/>
            <a:ahLst/>
            <a:cxnLst/>
            <a:rect l="l" t="t" r="r" b="b"/>
            <a:pathLst>
              <a:path w="10679595" h="13554219">
                <a:moveTo>
                  <a:pt x="0" y="0"/>
                </a:moveTo>
                <a:lnTo>
                  <a:pt x="10679595" y="0"/>
                </a:lnTo>
                <a:lnTo>
                  <a:pt x="10679595"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981200" y="995654"/>
            <a:ext cx="12420600" cy="8615149"/>
          </a:xfrm>
          <a:custGeom>
            <a:avLst/>
            <a:gdLst/>
            <a:ahLst/>
            <a:cxnLst/>
            <a:rect l="l" t="t" r="r" b="b"/>
            <a:pathLst>
              <a:path w="10105747" h="8615149">
                <a:moveTo>
                  <a:pt x="0" y="0"/>
                </a:moveTo>
                <a:lnTo>
                  <a:pt x="10105747" y="0"/>
                </a:lnTo>
                <a:lnTo>
                  <a:pt x="10105747" y="8615149"/>
                </a:lnTo>
                <a:lnTo>
                  <a:pt x="0" y="861514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4915666" y="-907339"/>
            <a:ext cx="3613267" cy="3732617"/>
          </a:xfrm>
          <a:custGeom>
            <a:avLst/>
            <a:gdLst/>
            <a:ahLst/>
            <a:cxnLst/>
            <a:rect l="l" t="t" r="r" b="b"/>
            <a:pathLst>
              <a:path w="3613267" h="3732617">
                <a:moveTo>
                  <a:pt x="0" y="0"/>
                </a:moveTo>
                <a:lnTo>
                  <a:pt x="3613267" y="0"/>
                </a:lnTo>
                <a:lnTo>
                  <a:pt x="3613267" y="3732617"/>
                </a:lnTo>
                <a:lnTo>
                  <a:pt x="0" y="3732617"/>
                </a:lnTo>
                <a:lnTo>
                  <a:pt x="0" y="0"/>
                </a:lnTo>
                <a:close/>
              </a:path>
            </a:pathLst>
          </a:custGeom>
          <a:blipFill>
            <a:blip r:embed="rId7"/>
            <a:stretch>
              <a:fillRect/>
            </a:stretch>
          </a:blipFill>
        </p:spPr>
      </p:sp>
      <p:sp>
        <p:nvSpPr>
          <p:cNvPr id="6" name="Freeform 6"/>
          <p:cNvSpPr/>
          <p:nvPr/>
        </p:nvSpPr>
        <p:spPr>
          <a:xfrm>
            <a:off x="-1413656" y="7590249"/>
            <a:ext cx="4027682" cy="2020554"/>
          </a:xfrm>
          <a:custGeom>
            <a:avLst/>
            <a:gdLst/>
            <a:ahLst/>
            <a:cxnLst/>
            <a:rect l="l" t="t" r="r" b="b"/>
            <a:pathLst>
              <a:path w="4027682" h="2020554">
                <a:moveTo>
                  <a:pt x="0" y="0"/>
                </a:moveTo>
                <a:lnTo>
                  <a:pt x="4027682" y="0"/>
                </a:lnTo>
                <a:lnTo>
                  <a:pt x="4027682" y="2020554"/>
                </a:lnTo>
                <a:lnTo>
                  <a:pt x="0" y="2020554"/>
                </a:lnTo>
                <a:lnTo>
                  <a:pt x="0" y="0"/>
                </a:lnTo>
                <a:close/>
              </a:path>
            </a:pathLst>
          </a:custGeom>
          <a:blipFill>
            <a:blip r:embed="rId8"/>
            <a:stretch>
              <a:fillRect/>
            </a:stretch>
          </a:blipFill>
        </p:spPr>
      </p:sp>
      <p:sp>
        <p:nvSpPr>
          <p:cNvPr id="8" name="TextBox 8"/>
          <p:cNvSpPr txBox="1"/>
          <p:nvPr/>
        </p:nvSpPr>
        <p:spPr>
          <a:xfrm>
            <a:off x="2956117" y="2500742"/>
            <a:ext cx="10836083" cy="5909310"/>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Yêu </a:t>
            </a:r>
            <a:r>
              <a:rPr lang="vi-VN" sz="4800" b="1" smtClean="0">
                <a:latin typeface="Times New Roman" panose="02020603050405020304" pitchFamily="18" charset="0"/>
                <a:cs typeface="Times New Roman" panose="02020603050405020304" pitchFamily="18" charset="0"/>
              </a:rPr>
              <a:t>cầu</a:t>
            </a:r>
            <a:endParaRPr lang="vi-VN" sz="4800" b="1">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C</a:t>
            </a:r>
            <a:r>
              <a:rPr lang="nl-NL" sz="4800" smtClean="0">
                <a:latin typeface="Times New Roman" panose="02020603050405020304" pitchFamily="18" charset="0"/>
                <a:cs typeface="Times New Roman" panose="02020603050405020304" pitchFamily="18" charset="0"/>
              </a:rPr>
              <a:t>hia</a:t>
            </a:r>
            <a:r>
              <a:rPr lang="vi-VN" sz="4800"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sẻ những hiểu biết của em về</a:t>
            </a:r>
            <a:r>
              <a:rPr lang="nl-NL" sz="4800">
                <a:latin typeface="Times New Roman" panose="02020603050405020304" pitchFamily="18" charset="0"/>
                <a:cs typeface="Times New Roman" panose="02020603050405020304" pitchFamily="18" charset="0"/>
              </a:rPr>
              <a:t>  bi kịch của con người khi bị áp đặt vào nghịch </a:t>
            </a:r>
            <a:r>
              <a:rPr lang="nl-NL" sz="4800" smtClean="0">
                <a:latin typeface="Times New Roman" panose="02020603050405020304" pitchFamily="18" charset="0"/>
                <a:cs typeface="Times New Roman" panose="02020603050405020304" pitchFamily="18" charset="0"/>
              </a:rPr>
              <a:t>cảnh: </a:t>
            </a:r>
            <a:r>
              <a:rPr lang="nl-NL" sz="4800">
                <a:latin typeface="Times New Roman" panose="02020603050405020304" pitchFamily="18" charset="0"/>
                <a:cs typeface="Times New Roman" panose="02020603050405020304" pitchFamily="18" charset="0"/>
              </a:rPr>
              <a:t>phải sống nhờ, sống vay mượn, sống tạm bợ và trái với tự nhiên khiên tâm hồn nhân hậu, thanh cao bị nhiễm độc và tha hóa bởi sự lấn át của thể xác thô lỗ, phàm tục</a:t>
            </a:r>
            <a:r>
              <a:rPr lang="vi-VN" sz="4800">
                <a:latin typeface="Times New Roman" panose="02020603050405020304" pitchFamily="18" charset="0"/>
                <a:cs typeface="Times New Roman" panose="02020603050405020304" pitchFamily="18" charset="0"/>
              </a:rPr>
              <a:t> của người trẻ trong thời đại ngày nay </a:t>
            </a:r>
            <a:endParaRPr lang="en-GB" sz="4800">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5400000">
            <a:off x="1641442" y="2965042"/>
            <a:ext cx="15785061" cy="20033922"/>
          </a:xfrm>
          <a:custGeom>
            <a:avLst/>
            <a:gdLst/>
            <a:ahLst/>
            <a:cxnLst/>
            <a:rect l="l" t="t" r="r" b="b"/>
            <a:pathLst>
              <a:path w="15785061" h="20033922">
                <a:moveTo>
                  <a:pt x="0" y="0"/>
                </a:moveTo>
                <a:lnTo>
                  <a:pt x="15785061" y="0"/>
                </a:lnTo>
                <a:lnTo>
                  <a:pt x="15785061" y="20033922"/>
                </a:lnTo>
                <a:lnTo>
                  <a:pt x="0" y="2003392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3067075" y="2067057"/>
            <a:ext cx="12153850" cy="6152887"/>
          </a:xfrm>
          <a:custGeom>
            <a:avLst/>
            <a:gdLst/>
            <a:ahLst/>
            <a:cxnLst/>
            <a:rect l="l" t="t" r="r" b="b"/>
            <a:pathLst>
              <a:path w="12153850" h="6152887">
                <a:moveTo>
                  <a:pt x="0" y="0"/>
                </a:moveTo>
                <a:lnTo>
                  <a:pt x="12153850" y="0"/>
                </a:lnTo>
                <a:lnTo>
                  <a:pt x="12153850" y="6152886"/>
                </a:lnTo>
                <a:lnTo>
                  <a:pt x="0" y="6152886"/>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3371888" y="-25303"/>
            <a:ext cx="3643010" cy="3542323"/>
          </a:xfrm>
          <a:custGeom>
            <a:avLst/>
            <a:gdLst/>
            <a:ahLst/>
            <a:cxnLst/>
            <a:rect l="l" t="t" r="r" b="b"/>
            <a:pathLst>
              <a:path w="3643010" h="3542323">
                <a:moveTo>
                  <a:pt x="0" y="0"/>
                </a:moveTo>
                <a:lnTo>
                  <a:pt x="3643010" y="0"/>
                </a:lnTo>
                <a:lnTo>
                  <a:pt x="3643010" y="3542324"/>
                </a:lnTo>
                <a:lnTo>
                  <a:pt x="0" y="3542324"/>
                </a:lnTo>
                <a:lnTo>
                  <a:pt x="0" y="0"/>
                </a:lnTo>
                <a:close/>
              </a:path>
            </a:pathLst>
          </a:custGeom>
          <a:blipFill>
            <a:blip r:embed="rId7"/>
            <a:stretch>
              <a:fillRect/>
            </a:stretch>
          </a:blipFill>
        </p:spPr>
      </p:sp>
      <p:sp>
        <p:nvSpPr>
          <p:cNvPr id="8" name="Rectangle 7"/>
          <p:cNvSpPr/>
          <p:nvPr/>
        </p:nvSpPr>
        <p:spPr>
          <a:xfrm>
            <a:off x="3886200" y="3096619"/>
            <a:ext cx="10312288" cy="3985706"/>
          </a:xfrm>
          <a:prstGeom prst="rect">
            <a:avLst/>
          </a:prstGeom>
        </p:spPr>
        <p:txBody>
          <a:bodyPr wrap="square">
            <a:spAutoFit/>
          </a:bodyPr>
          <a:lstStyle/>
          <a:p>
            <a:pPr algn="ctr">
              <a:lnSpc>
                <a:spcPct val="115000"/>
              </a:lnSpc>
              <a:spcAft>
                <a:spcPts val="0"/>
              </a:spcAft>
            </a:pPr>
            <a:r>
              <a:rPr lang="nl-NL" sz="4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HỌC Ở </a:t>
            </a:r>
            <a:r>
              <a:rPr lang="nl-NL" sz="44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NHÀ</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a:latin typeface="Times New Roman" panose="02020603050405020304" pitchFamily="18" charset="0"/>
                <a:ea typeface="Calibri" panose="020F0502020204030204" pitchFamily="34" charset="0"/>
                <a:cs typeface="Times New Roman" panose="02020603050405020304" pitchFamily="18" charset="0"/>
              </a:rPr>
              <a:t>- Sưu tầm thêm các tác phẩm của</a:t>
            </a:r>
            <a:r>
              <a:rPr lang="vi-VN" sz="4400">
                <a:latin typeface="Times New Roman" panose="02020603050405020304" pitchFamily="18" charset="0"/>
                <a:ea typeface="Times New Roman" panose="02020603050405020304" pitchFamily="18" charset="0"/>
                <a:cs typeface="Times New Roman" panose="02020603050405020304" pitchFamily="18" charset="0"/>
              </a:rPr>
              <a:t> Lưu Quang Vũ</a:t>
            </a:r>
            <a:r>
              <a:rPr lang="vi-VN" sz="4400" i="1">
                <a:latin typeface="Times New Roman" panose="02020603050405020304" pitchFamily="18" charset="0"/>
                <a:ea typeface="Calibri" panose="020F0502020204030204" pitchFamily="34" charset="0"/>
                <a:cs typeface="Times New Roman" panose="02020603050405020304" pitchFamily="18" charset="0"/>
              </a:rPr>
              <a:t> </a:t>
            </a:r>
            <a:r>
              <a:rPr lang="vi-VN" sz="4400">
                <a:latin typeface="Times New Roman" panose="02020603050405020304" pitchFamily="18" charset="0"/>
                <a:ea typeface="Calibri" panose="020F0502020204030204" pitchFamily="34" charset="0"/>
                <a:cs typeface="Times New Roman" panose="02020603050405020304" pitchFamily="18" charset="0"/>
              </a:rPr>
              <a:t> đọc hiểu theo đặc trưng thể loại. </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b="1">
                <a:latin typeface="Times New Roman" panose="02020603050405020304" pitchFamily="18" charset="0"/>
                <a:ea typeface="Calibri" panose="020F0502020204030204" pitchFamily="34" charset="0"/>
                <a:cs typeface="Times New Roman" panose="02020603050405020304" pitchFamily="18" charset="0"/>
              </a:rPr>
              <a:t>- Chuẩn bị bài:</a:t>
            </a:r>
            <a:r>
              <a:rPr lang="vi-VN" sz="4400">
                <a:latin typeface="Times New Roman" panose="02020603050405020304" pitchFamily="18" charset="0"/>
                <a:ea typeface="Calibri" panose="020F0502020204030204" pitchFamily="34"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Hướng dẫn HS chuẩn bị bài Thực hành tiếng việt.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386785">
            <a:off x="-608072" y="-1426379"/>
            <a:ext cx="8771039" cy="13942402"/>
          </a:xfrm>
          <a:custGeom>
            <a:avLst/>
            <a:gdLst/>
            <a:ahLst/>
            <a:cxnLst/>
            <a:rect l="l" t="t" r="r" b="b"/>
            <a:pathLst>
              <a:path w="8771039" h="13942402">
                <a:moveTo>
                  <a:pt x="0" y="0"/>
                </a:moveTo>
                <a:lnTo>
                  <a:pt x="8771039" y="0"/>
                </a:lnTo>
                <a:lnTo>
                  <a:pt x="8771039" y="13942403"/>
                </a:lnTo>
                <a:lnTo>
                  <a:pt x="0" y="1394240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2307866" y="302186"/>
            <a:ext cx="13672267" cy="10485272"/>
          </a:xfrm>
          <a:custGeom>
            <a:avLst/>
            <a:gdLst/>
            <a:ahLst/>
            <a:cxnLst/>
            <a:rect l="l" t="t" r="r" b="b"/>
            <a:pathLst>
              <a:path w="13672267" h="10485272">
                <a:moveTo>
                  <a:pt x="0" y="0"/>
                </a:moveTo>
                <a:lnTo>
                  <a:pt x="13672268" y="0"/>
                </a:lnTo>
                <a:lnTo>
                  <a:pt x="13672268" y="10485273"/>
                </a:lnTo>
                <a:lnTo>
                  <a:pt x="0" y="10485273"/>
                </a:lnTo>
                <a:lnTo>
                  <a:pt x="0" y="0"/>
                </a:lnTo>
                <a:close/>
              </a:path>
            </a:pathLst>
          </a:custGeom>
          <a:blipFill>
            <a:blip r:embed="rId5"/>
            <a:stretch>
              <a:fillRect/>
            </a:stretch>
          </a:blipFill>
        </p:spPr>
      </p:sp>
      <p:sp>
        <p:nvSpPr>
          <p:cNvPr id="5" name="TextBox 5"/>
          <p:cNvSpPr txBox="1"/>
          <p:nvPr/>
        </p:nvSpPr>
        <p:spPr>
          <a:xfrm rot="403006">
            <a:off x="5700727" y="1610437"/>
            <a:ext cx="7464647" cy="3899120"/>
          </a:xfrm>
          <a:prstGeom prst="rect">
            <a:avLst/>
          </a:prstGeom>
        </p:spPr>
        <p:txBody>
          <a:bodyPr lIns="0" tIns="0" rIns="0" bIns="0" rtlCol="0" anchor="t">
            <a:spAutoFit/>
          </a:bodyPr>
          <a:lstStyle/>
          <a:p>
            <a:pPr algn="ctr">
              <a:lnSpc>
                <a:spcPts val="28624"/>
              </a:lnSpc>
            </a:pPr>
            <a:r>
              <a:rPr lang="en-US" sz="20446" b="1" i="1" spc="-1921">
                <a:solidFill>
                  <a:srgbClr val="4F4BD5"/>
                </a:solidFill>
                <a:latin typeface="Cooper BT Bold Italics"/>
                <a:ea typeface="Cooper BT Bold Italics"/>
                <a:cs typeface="Cooper BT Bold Italics"/>
                <a:sym typeface="Cooper BT Bold Italics"/>
              </a:rPr>
              <a:t>Thank</a:t>
            </a:r>
          </a:p>
        </p:txBody>
      </p:sp>
      <p:sp>
        <p:nvSpPr>
          <p:cNvPr id="6" name="TextBox 6"/>
          <p:cNvSpPr txBox="1"/>
          <p:nvPr/>
        </p:nvSpPr>
        <p:spPr>
          <a:xfrm rot="403006">
            <a:off x="6733050" y="4016354"/>
            <a:ext cx="4579348" cy="3654020"/>
          </a:xfrm>
          <a:prstGeom prst="rect">
            <a:avLst/>
          </a:prstGeom>
        </p:spPr>
        <p:txBody>
          <a:bodyPr lIns="0" tIns="0" rIns="0" bIns="0" rtlCol="0" anchor="t">
            <a:spAutoFit/>
          </a:bodyPr>
          <a:lstStyle/>
          <a:p>
            <a:pPr algn="ctr">
              <a:lnSpc>
                <a:spcPts val="28624"/>
              </a:lnSpc>
            </a:pPr>
            <a:r>
              <a:rPr lang="en-US" sz="20446" b="1" i="1" spc="-1921">
                <a:solidFill>
                  <a:srgbClr val="4F4BD5"/>
                </a:solidFill>
                <a:latin typeface="Cooper BT Bold Italics"/>
                <a:ea typeface="Cooper BT Bold Italics"/>
                <a:cs typeface="Cooper BT Bold Italics"/>
                <a:sym typeface="Cooper BT Bold Italics"/>
              </a:rPr>
              <a:t>You</a:t>
            </a:r>
          </a:p>
        </p:txBody>
      </p:sp>
      <p:sp>
        <p:nvSpPr>
          <p:cNvPr id="7" name="Freeform 7"/>
          <p:cNvSpPr/>
          <p:nvPr/>
        </p:nvSpPr>
        <p:spPr>
          <a:xfrm rot="643431">
            <a:off x="11597991" y="5485495"/>
            <a:ext cx="1858281" cy="1607111"/>
          </a:xfrm>
          <a:custGeom>
            <a:avLst/>
            <a:gdLst/>
            <a:ahLst/>
            <a:cxnLst/>
            <a:rect l="l" t="t" r="r" b="b"/>
            <a:pathLst>
              <a:path w="1858281" h="1607111">
                <a:moveTo>
                  <a:pt x="0" y="0"/>
                </a:moveTo>
                <a:lnTo>
                  <a:pt x="1858281" y="0"/>
                </a:lnTo>
                <a:lnTo>
                  <a:pt x="1858281" y="1607111"/>
                </a:lnTo>
                <a:lnTo>
                  <a:pt x="0" y="1607111"/>
                </a:lnTo>
                <a:lnTo>
                  <a:pt x="0" y="0"/>
                </a:lnTo>
                <a:close/>
              </a:path>
            </a:pathLst>
          </a:custGeom>
          <a:blipFill>
            <a:blip r:embed="rId6"/>
            <a:stretch>
              <a:fillRect/>
            </a:stretch>
          </a:blipFill>
        </p:spPr>
      </p:sp>
      <p:sp>
        <p:nvSpPr>
          <p:cNvPr id="8" name="Freeform 8"/>
          <p:cNvSpPr/>
          <p:nvPr/>
        </p:nvSpPr>
        <p:spPr>
          <a:xfrm rot="-1272194">
            <a:off x="417310" y="5242255"/>
            <a:ext cx="5180306" cy="6816193"/>
          </a:xfrm>
          <a:custGeom>
            <a:avLst/>
            <a:gdLst/>
            <a:ahLst/>
            <a:cxnLst/>
            <a:rect l="l" t="t" r="r" b="b"/>
            <a:pathLst>
              <a:path w="5180306" h="6816193">
                <a:moveTo>
                  <a:pt x="0" y="0"/>
                </a:moveTo>
                <a:lnTo>
                  <a:pt x="5180307" y="0"/>
                </a:lnTo>
                <a:lnTo>
                  <a:pt x="5180307" y="6816193"/>
                </a:lnTo>
                <a:lnTo>
                  <a:pt x="0" y="6816193"/>
                </a:lnTo>
                <a:lnTo>
                  <a:pt x="0" y="0"/>
                </a:lnTo>
                <a:close/>
              </a:path>
            </a:pathLst>
          </a:custGeom>
          <a:blipFill>
            <a:blip r:embed="rId7"/>
            <a:stretch>
              <a:fillRect/>
            </a:stretch>
          </a:blipFill>
        </p:spPr>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8288000" cy="10314051"/>
          </a:xfrm>
          <a:prstGeom prst="rect">
            <a:avLst/>
          </a:prstGeom>
        </p:spPr>
      </p:pic>
      <p:sp>
        <p:nvSpPr>
          <p:cNvPr id="3" name="Rectangle 2"/>
          <p:cNvSpPr/>
          <p:nvPr/>
        </p:nvSpPr>
        <p:spPr>
          <a:xfrm>
            <a:off x="2971800" y="419100"/>
            <a:ext cx="10102446" cy="1323439"/>
          </a:xfrm>
          <a:prstGeom prst="rect">
            <a:avLst/>
          </a:prstGeom>
        </p:spPr>
        <p:txBody>
          <a:bodyPr wrap="none">
            <a:spAutoFit/>
          </a:bodyPr>
          <a:lstStyle/>
          <a:p>
            <a:r>
              <a:rPr lang="de-DE" sz="8000" b="1" ker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rPr>
              <a:t>I</a:t>
            </a:r>
            <a:r>
              <a:rPr lang="vi-VN" sz="8000" b="1" ker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rPr>
              <a:t>. TÌM HIỂU CHUNG</a:t>
            </a:r>
            <a:endParaRPr lang="en-GB" sz="9600" b="1">
              <a:ln w="6600">
                <a:solidFill>
                  <a:schemeClr val="accent2"/>
                </a:solidFill>
                <a:prstDash val="solid"/>
              </a:ln>
              <a:solidFill>
                <a:srgbClr val="FFFFFF"/>
              </a:solidFill>
              <a:effectLst>
                <a:outerShdw dist="38100" dir="2700000" algn="tl" rotWithShape="0">
                  <a:schemeClr val="accent2"/>
                </a:outerShdw>
              </a:effectLst>
            </a:endParaRPr>
          </a:p>
        </p:txBody>
      </p:sp>
    </p:spTree>
    <p:extLst>
      <p:ext uri="{BB962C8B-B14F-4D97-AF65-F5344CB8AC3E}">
        <p14:creationId xmlns:p14="http://schemas.microsoft.com/office/powerpoint/2010/main" val="304239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5400000">
            <a:off x="6819900" y="-1143000"/>
            <a:ext cx="9753600" cy="12725400"/>
          </a:xfrm>
          <a:custGeom>
            <a:avLst/>
            <a:gdLst/>
            <a:ahLst/>
            <a:cxnLst/>
            <a:rect l="l" t="t" r="r" b="b"/>
            <a:pathLst>
              <a:path w="7321952" h="11638940">
                <a:moveTo>
                  <a:pt x="0" y="0"/>
                </a:moveTo>
                <a:lnTo>
                  <a:pt x="7321952" y="0"/>
                </a:lnTo>
                <a:lnTo>
                  <a:pt x="7321952" y="11638940"/>
                </a:lnTo>
                <a:lnTo>
                  <a:pt x="0" y="1163894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5" name="TextBox 5"/>
          <p:cNvSpPr txBox="1"/>
          <p:nvPr/>
        </p:nvSpPr>
        <p:spPr>
          <a:xfrm>
            <a:off x="457200" y="1095682"/>
            <a:ext cx="10172905" cy="1107996"/>
          </a:xfrm>
          <a:prstGeom prst="rect">
            <a:avLst/>
          </a:prstGeom>
        </p:spPr>
        <p:txBody>
          <a:bodyPr lIns="0" tIns="0" rIns="0" bIns="0" rtlCol="0" anchor="t">
            <a:spAutoFit/>
          </a:bodyPr>
          <a:lstStyle/>
          <a:p>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1. TÁC GIẢ</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sp>
        <p:nvSpPr>
          <p:cNvPr id="6" name="TextBox 6"/>
          <p:cNvSpPr txBox="1"/>
          <p:nvPr/>
        </p:nvSpPr>
        <p:spPr>
          <a:xfrm>
            <a:off x="7848600" y="1649680"/>
            <a:ext cx="9372600" cy="7448193"/>
          </a:xfrm>
          <a:prstGeom prst="rect">
            <a:avLst/>
          </a:prstGeom>
        </p:spPr>
        <p:txBody>
          <a:bodyPr wrap="square" lIns="0" tIns="0" rIns="0" bIns="0" rtlCol="0" anchor="t">
            <a:spAutoFit/>
          </a:bodyPr>
          <a:lstStyle/>
          <a:p>
            <a:pPr algn="just"/>
            <a:r>
              <a:rPr lang="de-DE" sz="4400">
                <a:latin typeface="Times New Roman" panose="02020603050405020304" pitchFamily="18" charset="0"/>
                <a:cs typeface="Times New Roman" panose="02020603050405020304" pitchFamily="18" charset="0"/>
              </a:rPr>
              <a:t>- Lưu Quang Vũ (1948 - 1988).</a:t>
            </a:r>
            <a:endParaRPr lang="en-GB" sz="4400">
              <a:latin typeface="Times New Roman" panose="02020603050405020304" pitchFamily="18" charset="0"/>
              <a:cs typeface="Times New Roman" panose="02020603050405020304" pitchFamily="18" charset="0"/>
            </a:endParaRPr>
          </a:p>
          <a:p>
            <a:pPr algn="just"/>
            <a:r>
              <a:rPr lang="de-DE" sz="4400">
                <a:latin typeface="Times New Roman" panose="02020603050405020304" pitchFamily="18" charset="0"/>
                <a:cs typeface="Times New Roman" panose="02020603050405020304" pitchFamily="18" charset="0"/>
              </a:rPr>
              <a:t>- Quê gốc ở Đà Nẵng, sinh tại Phú Thọ trong một gia đình trí thức, cha là nhà viết kịch Lưu Quang Thuận.</a:t>
            </a:r>
            <a:endParaRPr lang="en-GB" sz="4400">
              <a:latin typeface="Times New Roman" panose="02020603050405020304" pitchFamily="18" charset="0"/>
              <a:cs typeface="Times New Roman" panose="02020603050405020304" pitchFamily="18" charset="0"/>
            </a:endParaRPr>
          </a:p>
          <a:p>
            <a:pPr algn="just"/>
            <a:r>
              <a:rPr lang="de-DE" sz="4400">
                <a:latin typeface="Times New Roman" panose="02020603050405020304" pitchFamily="18" charset="0"/>
                <a:cs typeface="Times New Roman" panose="02020603050405020304" pitchFamily="18" charset="0"/>
              </a:rPr>
              <a:t>- Từ 1965 đến 1970: vào bộ đội, phục vụ trong quân chủng Phòng không - Không quân.    </a:t>
            </a:r>
            <a:endParaRPr lang="en-GB" sz="4400">
              <a:latin typeface="Times New Roman" panose="02020603050405020304" pitchFamily="18" charset="0"/>
              <a:cs typeface="Times New Roman" panose="02020603050405020304" pitchFamily="18" charset="0"/>
            </a:endParaRPr>
          </a:p>
          <a:p>
            <a:pPr algn="just"/>
            <a:r>
              <a:rPr lang="de-DE" sz="4400">
                <a:latin typeface="Times New Roman" panose="02020603050405020304" pitchFamily="18" charset="0"/>
                <a:cs typeface="Times New Roman" panose="02020603050405020304" pitchFamily="18" charset="0"/>
              </a:rPr>
              <a:t>- 1970 – 1978: xuất ngũ và làm đủ mọi nghề để mưu sinh. </a:t>
            </a:r>
            <a:endParaRPr lang="en-GB" sz="4400">
              <a:latin typeface="Times New Roman" panose="02020603050405020304" pitchFamily="18" charset="0"/>
              <a:cs typeface="Times New Roman" panose="02020603050405020304" pitchFamily="18" charset="0"/>
            </a:endParaRPr>
          </a:p>
          <a:p>
            <a:pPr algn="just"/>
            <a:r>
              <a:rPr lang="de-DE" sz="4400">
                <a:latin typeface="Times New Roman" panose="02020603050405020304" pitchFamily="18" charset="0"/>
                <a:cs typeface="Times New Roman" panose="02020603050405020304" pitchFamily="18" charset="0"/>
              </a:rPr>
              <a:t> Từ 1978 – 1988: là biên tập viên tạp chí Sân khấu, bắt đầu sáng tác kịch nói.</a:t>
            </a:r>
            <a:endParaRPr lang="en-GB" sz="440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2956460"/>
            <a:ext cx="4419600" cy="5795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5400000">
            <a:off x="7027992" y="-124555"/>
            <a:ext cx="9662703" cy="10292815"/>
          </a:xfrm>
          <a:custGeom>
            <a:avLst/>
            <a:gdLst/>
            <a:ahLst/>
            <a:cxnLst/>
            <a:rect l="l" t="t" r="r" b="b"/>
            <a:pathLst>
              <a:path w="7976790" h="10226654">
                <a:moveTo>
                  <a:pt x="0" y="0"/>
                </a:moveTo>
                <a:lnTo>
                  <a:pt x="7976790" y="0"/>
                </a:lnTo>
                <a:lnTo>
                  <a:pt x="7976790" y="10226654"/>
                </a:lnTo>
                <a:lnTo>
                  <a:pt x="0" y="1022665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rot="1134185">
            <a:off x="14844233" y="5460360"/>
            <a:ext cx="2953020" cy="5988381"/>
          </a:xfrm>
          <a:custGeom>
            <a:avLst/>
            <a:gdLst/>
            <a:ahLst/>
            <a:cxnLst/>
            <a:rect l="l" t="t" r="r" b="b"/>
            <a:pathLst>
              <a:path w="2953020" h="5988381">
                <a:moveTo>
                  <a:pt x="0" y="0"/>
                </a:moveTo>
                <a:lnTo>
                  <a:pt x="2953020" y="0"/>
                </a:lnTo>
                <a:lnTo>
                  <a:pt x="2953020" y="5988381"/>
                </a:lnTo>
                <a:lnTo>
                  <a:pt x="0" y="5988381"/>
                </a:lnTo>
                <a:lnTo>
                  <a:pt x="0" y="0"/>
                </a:lnTo>
                <a:close/>
              </a:path>
            </a:pathLst>
          </a:custGeom>
          <a:blipFill>
            <a:blip r:embed="rId5"/>
            <a:stretch>
              <a:fillRect/>
            </a:stretch>
          </a:blipFill>
        </p:spPr>
      </p:sp>
      <p:sp>
        <p:nvSpPr>
          <p:cNvPr id="5" name="TextBox 5"/>
          <p:cNvSpPr txBox="1"/>
          <p:nvPr/>
        </p:nvSpPr>
        <p:spPr>
          <a:xfrm>
            <a:off x="7931406" y="1573005"/>
            <a:ext cx="8389337" cy="1661993"/>
          </a:xfrm>
          <a:prstGeom prst="rect">
            <a:avLst/>
          </a:prstGeom>
        </p:spPr>
        <p:txBody>
          <a:bodyPr lIns="0" tIns="0" rIns="0" bIns="0" rtlCol="0" anchor="t">
            <a:spAutoFit/>
          </a:bodyPr>
          <a:lstStyle/>
          <a:p>
            <a:pPr algn="ctr"/>
            <a:r>
              <a:rPr lang="de-DE" sz="5400" b="1">
                <a:latin typeface="Times New Roman" panose="02020603050405020304" pitchFamily="18" charset="0"/>
                <a:cs typeface="Times New Roman" panose="02020603050405020304" pitchFamily="18" charset="0"/>
              </a:rPr>
              <a:t>LQV có những vở kịch gây chấn động dư luận</a:t>
            </a:r>
            <a:endParaRPr lang="en-US" sz="54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710" y="3678434"/>
            <a:ext cx="5697581" cy="355095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Rectangle 8"/>
          <p:cNvSpPr/>
          <p:nvPr/>
        </p:nvSpPr>
        <p:spPr>
          <a:xfrm>
            <a:off x="8610600" y="3672054"/>
            <a:ext cx="9144000" cy="5698676"/>
          </a:xfrm>
          <a:prstGeom prst="rect">
            <a:avLst/>
          </a:prstGeom>
        </p:spPr>
        <p:txBody>
          <a:bodyPr>
            <a:spAutoFit/>
          </a:bodyPr>
          <a:lstStyle/>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Lời nói dối cuối cùng,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Nàng Xi - ta, </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Chết cho điều chưa có, </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Nếu anh không đốt lửa,</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Lời thề thứ 9,</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Khoảnh khắc và vô tận,</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Bệnh sĩ, </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de-DE" sz="4000">
                <a:latin typeface="Times New Roman" panose="02020603050405020304" pitchFamily="18" charset="0"/>
                <a:ea typeface="Times New Roman" panose="02020603050405020304" pitchFamily="18" charset="0"/>
                <a:cs typeface="Times New Roman" panose="02020603050405020304" pitchFamily="18" charset="0"/>
              </a:rPr>
              <a:t>+ Tôi và chúng ta,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rot="-800264">
            <a:off x="8489182" y="-2291511"/>
            <a:ext cx="10679595" cy="13554219"/>
          </a:xfrm>
          <a:custGeom>
            <a:avLst/>
            <a:gdLst/>
            <a:ahLst/>
            <a:cxnLst/>
            <a:rect l="l" t="t" r="r" b="b"/>
            <a:pathLst>
              <a:path w="10679595" h="13554219">
                <a:moveTo>
                  <a:pt x="0" y="0"/>
                </a:moveTo>
                <a:lnTo>
                  <a:pt x="10679594" y="0"/>
                </a:lnTo>
                <a:lnTo>
                  <a:pt x="10679594" y="13554218"/>
                </a:lnTo>
                <a:lnTo>
                  <a:pt x="0" y="1355421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298318" y="2355980"/>
            <a:ext cx="5768259" cy="7362837"/>
          </a:xfrm>
          <a:custGeom>
            <a:avLst/>
            <a:gdLst/>
            <a:ahLst/>
            <a:cxnLst/>
            <a:rect l="l" t="t" r="r" b="b"/>
            <a:pathLst>
              <a:path w="6473161" h="7362837">
                <a:moveTo>
                  <a:pt x="0" y="0"/>
                </a:moveTo>
                <a:lnTo>
                  <a:pt x="6473161" y="0"/>
                </a:lnTo>
                <a:lnTo>
                  <a:pt x="6473161" y="7362837"/>
                </a:lnTo>
                <a:lnTo>
                  <a:pt x="0" y="736283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6364895" y="433211"/>
            <a:ext cx="5582646" cy="6462889"/>
          </a:xfrm>
          <a:custGeom>
            <a:avLst/>
            <a:gdLst/>
            <a:ahLst/>
            <a:cxnLst/>
            <a:rect l="l" t="t" r="r" b="b"/>
            <a:pathLst>
              <a:path w="6473161" h="7362837">
                <a:moveTo>
                  <a:pt x="0" y="0"/>
                </a:moveTo>
                <a:lnTo>
                  <a:pt x="6473162" y="0"/>
                </a:lnTo>
                <a:lnTo>
                  <a:pt x="6473162" y="7362837"/>
                </a:lnTo>
                <a:lnTo>
                  <a:pt x="0" y="7362837"/>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7" name="TextBox 7"/>
          <p:cNvSpPr txBox="1"/>
          <p:nvPr/>
        </p:nvSpPr>
        <p:spPr>
          <a:xfrm>
            <a:off x="914399" y="3251527"/>
            <a:ext cx="4559981" cy="6093976"/>
          </a:xfrm>
          <a:prstGeom prst="rect">
            <a:avLst/>
          </a:prstGeom>
        </p:spPr>
        <p:txBody>
          <a:bodyPr wrap="square" lIns="0" tIns="0" rIns="0" bIns="0" rtlCol="0" anchor="t">
            <a:spAutoFit/>
          </a:bodyPr>
          <a:lstStyle/>
          <a:p>
            <a:pPr algn="just"/>
            <a:r>
              <a:rPr lang="de-DE" sz="4400">
                <a:latin typeface="Times New Roman" panose="02020603050405020304" pitchFamily="18" charset="0"/>
                <a:cs typeface="Times New Roman" panose="02020603050405020304" pitchFamily="18" charset="0"/>
              </a:rPr>
              <a:t>LQV trở thành hiện tượng đặc biệt của sâu khấu kịch trường, được coi là một trong những nhà soạn kịch tài năng nhất của văn học nghệ thuật Việt Nam hiện đại.</a:t>
            </a:r>
            <a:endParaRPr lang="en-US" sz="44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sp>
        <p:nvSpPr>
          <p:cNvPr id="8" name="TextBox 8"/>
          <p:cNvSpPr txBox="1"/>
          <p:nvPr/>
        </p:nvSpPr>
        <p:spPr>
          <a:xfrm>
            <a:off x="7129525" y="1757957"/>
            <a:ext cx="4214562" cy="4062651"/>
          </a:xfrm>
          <a:prstGeom prst="rect">
            <a:avLst/>
          </a:prstGeom>
        </p:spPr>
        <p:txBody>
          <a:bodyPr wrap="square" lIns="0" tIns="0" rIns="0" bIns="0" rtlCol="0" anchor="t">
            <a:spAutoFit/>
          </a:bodyPr>
          <a:lstStyle/>
          <a:p>
            <a:pPr algn="just"/>
            <a:r>
              <a:rPr lang="de-DE" sz="4400">
                <a:latin typeface="Times New Roman" panose="02020603050405020304" pitchFamily="18" charset="0"/>
                <a:cs typeface="Times New Roman" panose="02020603050405020304" pitchFamily="18" charset="0"/>
              </a:rPr>
              <a:t>Kịch LQV phản ánh nhiều vấn đề nóng bỏng của đời sống với nghệ thuật phong phú, đa dạng.</a:t>
            </a:r>
            <a:endParaRPr lang="en-US" sz="44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sp>
        <p:nvSpPr>
          <p:cNvPr id="9" name="Freeform 4"/>
          <p:cNvSpPr/>
          <p:nvPr/>
        </p:nvSpPr>
        <p:spPr>
          <a:xfrm>
            <a:off x="12245859" y="2643445"/>
            <a:ext cx="5584941" cy="4557455"/>
          </a:xfrm>
          <a:custGeom>
            <a:avLst/>
            <a:gdLst/>
            <a:ahLst/>
            <a:cxnLst/>
            <a:rect l="l" t="t" r="r" b="b"/>
            <a:pathLst>
              <a:path w="6473161" h="7362837">
                <a:moveTo>
                  <a:pt x="0" y="0"/>
                </a:moveTo>
                <a:lnTo>
                  <a:pt x="6473161" y="0"/>
                </a:lnTo>
                <a:lnTo>
                  <a:pt x="6473161" y="7362837"/>
                </a:lnTo>
                <a:lnTo>
                  <a:pt x="0" y="736283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0" name="TextBox 7"/>
          <p:cNvSpPr txBox="1"/>
          <p:nvPr/>
        </p:nvSpPr>
        <p:spPr>
          <a:xfrm>
            <a:off x="13221924" y="3789283"/>
            <a:ext cx="3853819" cy="2708434"/>
          </a:xfrm>
          <a:prstGeom prst="rect">
            <a:avLst/>
          </a:prstGeom>
        </p:spPr>
        <p:txBody>
          <a:bodyPr wrap="square" lIns="0" tIns="0" rIns="0" bIns="0" rtlCol="0" anchor="t">
            <a:spAutoFit/>
          </a:bodyPr>
          <a:lstStyle/>
          <a:p>
            <a:pPr algn="just"/>
            <a:r>
              <a:rPr lang="de-DE" sz="4400">
                <a:latin typeface="Times New Roman" panose="02020603050405020304" pitchFamily="18" charset="0"/>
                <a:cs typeface="Times New Roman" panose="02020603050405020304" pitchFamily="18" charset="0"/>
              </a:rPr>
              <a:t>Từng làm thơ, sáng tác truyện ngắn, vẽ tranh…  nghệ sĩ đa tài.</a:t>
            </a:r>
            <a:endParaRPr lang="en-GB" sz="440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75500" y="7200900"/>
            <a:ext cx="4521200" cy="2825750"/>
          </a:xfrm>
          <a:prstGeom prst="rect">
            <a:avLst/>
          </a:prstGeom>
        </p:spPr>
      </p:pic>
    </p:spTree>
    <p:extLst>
      <p:ext uri="{BB962C8B-B14F-4D97-AF65-F5344CB8AC3E}">
        <p14:creationId xmlns:p14="http://schemas.microsoft.com/office/powerpoint/2010/main" val="2402197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2000"/>
                                        <p:tgtEl>
                                          <p:spTgt spid="8"/>
                                        </p:tgtEl>
                                      </p:cBhvr>
                                    </p:animEffect>
                                  </p:childTnLst>
                                </p:cTn>
                              </p:par>
                              <p:par>
                                <p:cTn id="16" presetID="6"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ircle(in)">
                                      <p:cBhvr>
                                        <p:cTn id="23" dur="2000"/>
                                        <p:tgtEl>
                                          <p:spTgt spid="10"/>
                                        </p:tgtEl>
                                      </p:cBhvr>
                                    </p:animEffect>
                                  </p:childTnLst>
                                </p:cTn>
                              </p:par>
                              <p:par>
                                <p:cTn id="24" presetID="6"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83166" b="-83166"/>
            </a:stretch>
          </a:blipFill>
        </p:spPr>
      </p:sp>
      <p:sp>
        <p:nvSpPr>
          <p:cNvPr id="3" name="Freeform 3"/>
          <p:cNvSpPr/>
          <p:nvPr/>
        </p:nvSpPr>
        <p:spPr>
          <a:xfrm>
            <a:off x="-4531877" y="-191533"/>
            <a:ext cx="10073767" cy="3605569"/>
          </a:xfrm>
          <a:custGeom>
            <a:avLst/>
            <a:gdLst/>
            <a:ahLst/>
            <a:cxnLst/>
            <a:rect l="l" t="t" r="r" b="b"/>
            <a:pathLst>
              <a:path w="10073767" h="3605569">
                <a:moveTo>
                  <a:pt x="0" y="0"/>
                </a:moveTo>
                <a:lnTo>
                  <a:pt x="10073767" y="0"/>
                </a:lnTo>
                <a:lnTo>
                  <a:pt x="10073767" y="3605569"/>
                </a:lnTo>
                <a:lnTo>
                  <a:pt x="0" y="3605569"/>
                </a:lnTo>
                <a:lnTo>
                  <a:pt x="0" y="0"/>
                </a:lnTo>
                <a:close/>
              </a:path>
            </a:pathLst>
          </a:custGeom>
          <a:blipFill>
            <a:blip r:embed="rId3"/>
            <a:stretch>
              <a:fillRect/>
            </a:stretch>
          </a:blipFill>
        </p:spPr>
      </p:sp>
      <p:sp>
        <p:nvSpPr>
          <p:cNvPr id="4" name="Freeform 4"/>
          <p:cNvSpPr/>
          <p:nvPr/>
        </p:nvSpPr>
        <p:spPr>
          <a:xfrm>
            <a:off x="889686" y="2687912"/>
            <a:ext cx="7529692" cy="6867706"/>
          </a:xfrm>
          <a:custGeom>
            <a:avLst/>
            <a:gdLst/>
            <a:ahLst/>
            <a:cxnLst/>
            <a:rect l="l" t="t" r="r" b="b"/>
            <a:pathLst>
              <a:path w="7529692" h="6867706">
                <a:moveTo>
                  <a:pt x="0" y="0"/>
                </a:moveTo>
                <a:lnTo>
                  <a:pt x="7529691" y="0"/>
                </a:lnTo>
                <a:lnTo>
                  <a:pt x="7529691" y="6867707"/>
                </a:lnTo>
                <a:lnTo>
                  <a:pt x="0" y="686770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10217038" y="2687912"/>
            <a:ext cx="7529692" cy="6867706"/>
          </a:xfrm>
          <a:custGeom>
            <a:avLst/>
            <a:gdLst/>
            <a:ahLst/>
            <a:cxnLst/>
            <a:rect l="l" t="t" r="r" b="b"/>
            <a:pathLst>
              <a:path w="7529692" h="6867706">
                <a:moveTo>
                  <a:pt x="0" y="0"/>
                </a:moveTo>
                <a:lnTo>
                  <a:pt x="7529692" y="0"/>
                </a:lnTo>
                <a:lnTo>
                  <a:pt x="7529692" y="6867707"/>
                </a:lnTo>
                <a:lnTo>
                  <a:pt x="0" y="686770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6" name="Freeform 6"/>
          <p:cNvSpPr/>
          <p:nvPr/>
        </p:nvSpPr>
        <p:spPr>
          <a:xfrm>
            <a:off x="7672347" y="7347474"/>
            <a:ext cx="3829039" cy="3308790"/>
          </a:xfrm>
          <a:custGeom>
            <a:avLst/>
            <a:gdLst/>
            <a:ahLst/>
            <a:cxnLst/>
            <a:rect l="l" t="t" r="r" b="b"/>
            <a:pathLst>
              <a:path w="3829039" h="3308790">
                <a:moveTo>
                  <a:pt x="0" y="0"/>
                </a:moveTo>
                <a:lnTo>
                  <a:pt x="3829039" y="0"/>
                </a:lnTo>
                <a:lnTo>
                  <a:pt x="3829039" y="3308789"/>
                </a:lnTo>
                <a:lnTo>
                  <a:pt x="0" y="3308789"/>
                </a:lnTo>
                <a:lnTo>
                  <a:pt x="0" y="0"/>
                </a:lnTo>
                <a:close/>
              </a:path>
            </a:pathLst>
          </a:custGeom>
          <a:blipFill>
            <a:blip r:embed="rId6"/>
            <a:stretch>
              <a:fillRect/>
            </a:stretch>
          </a:blipFill>
        </p:spPr>
      </p:sp>
      <p:sp>
        <p:nvSpPr>
          <p:cNvPr id="8" name="TextBox 8"/>
          <p:cNvSpPr txBox="1"/>
          <p:nvPr/>
        </p:nvSpPr>
        <p:spPr>
          <a:xfrm>
            <a:off x="1427003" y="3991837"/>
            <a:ext cx="6396664" cy="4985980"/>
          </a:xfrm>
          <a:prstGeom prst="rect">
            <a:avLst/>
          </a:prstGeom>
        </p:spPr>
        <p:txBody>
          <a:bodyPr wrap="square" lIns="0" tIns="0" rIns="0" bIns="0" rtlCol="0" anchor="t">
            <a:spAutoFit/>
          </a:bodyPr>
          <a:lstStyle/>
          <a:p>
            <a:r>
              <a:rPr lang="de-DE" sz="5400" b="1">
                <a:latin typeface="Times New Roman" panose="02020603050405020304" pitchFamily="18" charset="0"/>
                <a:cs typeface="Times New Roman" panose="02020603050405020304" pitchFamily="18" charset="0"/>
              </a:rPr>
              <a:t>Tác phẩm chính:</a:t>
            </a:r>
            <a:endParaRPr lang="en-GB" sz="5400" b="1">
              <a:latin typeface="Times New Roman" panose="02020603050405020304" pitchFamily="18" charset="0"/>
              <a:cs typeface="Times New Roman" panose="02020603050405020304" pitchFamily="18" charset="0"/>
            </a:endParaRPr>
          </a:p>
          <a:p>
            <a:pPr algn="just"/>
            <a:r>
              <a:rPr lang="de-DE" sz="5400">
                <a:latin typeface="Times New Roman" panose="02020603050405020304" pitchFamily="18" charset="0"/>
                <a:cs typeface="Times New Roman" panose="02020603050405020304" pitchFamily="18" charset="0"/>
              </a:rPr>
              <a:t>+ Hương cây - Bếp lửa</a:t>
            </a:r>
            <a:endParaRPr lang="en-GB" sz="5400">
              <a:latin typeface="Times New Roman" panose="02020603050405020304" pitchFamily="18" charset="0"/>
              <a:cs typeface="Times New Roman" panose="02020603050405020304" pitchFamily="18" charset="0"/>
            </a:endParaRPr>
          </a:p>
          <a:p>
            <a:pPr algn="just"/>
            <a:r>
              <a:rPr lang="de-DE" sz="5400">
                <a:latin typeface="Times New Roman" panose="02020603050405020304" pitchFamily="18" charset="0"/>
                <a:cs typeface="Times New Roman" panose="02020603050405020304" pitchFamily="18" charset="0"/>
              </a:rPr>
              <a:t>+ Mây trắng của đời tôi</a:t>
            </a:r>
            <a:endParaRPr lang="en-GB" sz="5400">
              <a:latin typeface="Times New Roman" panose="02020603050405020304" pitchFamily="18" charset="0"/>
              <a:cs typeface="Times New Roman" panose="02020603050405020304" pitchFamily="18" charset="0"/>
            </a:endParaRPr>
          </a:p>
          <a:p>
            <a:pPr algn="just"/>
            <a:r>
              <a:rPr lang="de-DE" sz="5400">
                <a:latin typeface="Times New Roman" panose="02020603050405020304" pitchFamily="18" charset="0"/>
                <a:cs typeface="Times New Roman" panose="02020603050405020304" pitchFamily="18" charset="0"/>
              </a:rPr>
              <a:t>+ Bầy ong trong đêm sâu…</a:t>
            </a:r>
            <a:endParaRPr lang="en-GB" sz="5400">
              <a:latin typeface="Times New Roman" panose="02020603050405020304" pitchFamily="18" charset="0"/>
              <a:cs typeface="Times New Roman" panose="02020603050405020304" pitchFamily="18" charset="0"/>
            </a:endParaRPr>
          </a:p>
        </p:txBody>
      </p:sp>
      <p:sp>
        <p:nvSpPr>
          <p:cNvPr id="9" name="TextBox 9"/>
          <p:cNvSpPr txBox="1"/>
          <p:nvPr/>
        </p:nvSpPr>
        <p:spPr>
          <a:xfrm>
            <a:off x="11183552" y="3994883"/>
            <a:ext cx="5504248" cy="4616648"/>
          </a:xfrm>
          <a:prstGeom prst="rect">
            <a:avLst/>
          </a:prstGeom>
        </p:spPr>
        <p:txBody>
          <a:bodyPr wrap="square" lIns="0" tIns="0" rIns="0" bIns="0" rtlCol="0" anchor="t">
            <a:spAutoFit/>
          </a:bodyPr>
          <a:lstStyle/>
          <a:p>
            <a:pPr algn="just"/>
            <a:r>
              <a:rPr lang="de-DE" sz="6000">
                <a:latin typeface="Times New Roman" panose="02020603050405020304" pitchFamily="18" charset="0"/>
                <a:cs typeface="Times New Roman" panose="02020603050405020304" pitchFamily="18" charset="0"/>
              </a:rPr>
              <a:t>Năm 2000, ông được tặng Giải thưởng Hồ Chí Minh về văn học nghệ thuật.</a:t>
            </a:r>
            <a:endParaRPr lang="en-US" sz="5400" b="1">
              <a:solidFill>
                <a:srgbClr val="C55B1B"/>
              </a:solidFill>
              <a:latin typeface="Times New Roman" panose="02020603050405020304" pitchFamily="18" charset="0"/>
              <a:ea typeface="Sukar Bold"/>
              <a:cs typeface="Times New Roman" panose="02020603050405020304" pitchFamily="18" charset="0"/>
              <a:sym typeface="Sukar Bold"/>
            </a:endParaRPr>
          </a:p>
        </p:txBody>
      </p:sp>
    </p:spTree>
    <p:extLst>
      <p:ext uri="{BB962C8B-B14F-4D97-AF65-F5344CB8AC3E}">
        <p14:creationId xmlns:p14="http://schemas.microsoft.com/office/powerpoint/2010/main" val="3776991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3216</Words>
  <Application>Microsoft Office PowerPoint</Application>
  <PresentationFormat>Custom</PresentationFormat>
  <Paragraphs>319</Paragraphs>
  <Slides>42</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Cooper BT Bold Italics</vt:lpstr>
      <vt:lpstr>MS Mincho</vt:lpstr>
      <vt:lpstr>Sukar Bold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cp:lastModifiedBy>asus PC</cp:lastModifiedBy>
  <cp:revision>81</cp:revision>
  <dcterms:created xsi:type="dcterms:W3CDTF">2006-08-16T00:00:00Z</dcterms:created>
  <dcterms:modified xsi:type="dcterms:W3CDTF">2025-02-17T07:29:03Z</dcterms:modified>
  <dc:identifier>DAGcRGQgQyM</dc:identifier>
</cp:coreProperties>
</file>