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57" r:id="rId4"/>
    <p:sldId id="268" r:id="rId5"/>
    <p:sldId id="269" r:id="rId6"/>
    <p:sldId id="270" r:id="rId7"/>
    <p:sldId id="271" r:id="rId8"/>
    <p:sldId id="272" r:id="rId9"/>
    <p:sldId id="273" r:id="rId10"/>
    <p:sldId id="274" r:id="rId11"/>
    <p:sldId id="275" r:id="rId12"/>
    <p:sldId id="263" r:id="rId13"/>
    <p:sldId id="258" r:id="rId14"/>
    <p:sldId id="259" r:id="rId15"/>
    <p:sldId id="277" r:id="rId16"/>
    <p:sldId id="276" r:id="rId17"/>
    <p:sldId id="278" r:id="rId18"/>
    <p:sldId id="261" r:id="rId19"/>
    <p:sldId id="279" r:id="rId20"/>
    <p:sldId id="262" r:id="rId21"/>
    <p:sldId id="265" r:id="rId22"/>
    <p:sldId id="266" r:id="rId23"/>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660" y="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 Id="rId14"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 Id="rId1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3.svg"/><Relationship Id="rId9" Type="http://schemas.openxmlformats.org/officeDocument/2006/relationships/image" Target="../media/image6.png"/></Relationships>
</file>

<file path=ppt/slides/_rels/slide1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3.svg"/><Relationship Id="rId9"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png"/><Relationship Id="rId7" Type="http://schemas.openxmlformats.org/officeDocument/2006/relationships/image" Target="../media/image10.png"/><Relationship Id="rId12" Type="http://schemas.openxmlformats.org/officeDocument/2006/relationships/image" Target="../media/image7.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4.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3.svg"/><Relationship Id="rId9"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 Id="rId14"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3.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2.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5.svg"/><Relationship Id="rId9" Type="http://schemas.openxmlformats.org/officeDocument/2006/relationships/image" Target="../media/image12.svg"/></Relationships>
</file>

<file path=ppt/slides/_rels/slide19.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 Id="rId1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 Id="rId1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3.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2.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5.svg"/><Relationship Id="rId9" Type="http://schemas.openxmlformats.org/officeDocument/2006/relationships/image" Target="../media/image12.svg"/></Relationships>
</file>

<file path=ppt/slides/_rels/slide2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 Id="rId14" Type="http://schemas.openxmlformats.org/officeDocument/2006/relationships/image" Target="../media/image8.png"/></Relationships>
</file>

<file path=ppt/slides/_rels/slide22.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 Id="rId1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5.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svg"/><Relationship Id="rId11" Type="http://schemas.openxmlformats.org/officeDocument/2006/relationships/image" Target="../media/image9.png"/><Relationship Id="rId5" Type="http://schemas.openxmlformats.org/officeDocument/2006/relationships/image" Target="../media/image2.png"/><Relationship Id="rId10" Type="http://schemas.openxmlformats.org/officeDocument/2006/relationships/image" Target="../media/image8.png"/><Relationship Id="rId4" Type="http://schemas.openxmlformats.org/officeDocument/2006/relationships/image" Target="../media/image1.jpe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svg"/><Relationship Id="rId3" Type="http://schemas.openxmlformats.org/officeDocument/2006/relationships/image" Target="../media/image2.png"/><Relationship Id="rId7" Type="http://schemas.openxmlformats.org/officeDocument/2006/relationships/image" Target="../media/image4.png"/><Relationship Id="rId12"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5.png"/><Relationship Id="rId1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3.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2.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5.svg"/><Relationship Id="rId9" Type="http://schemas.openxmlformats.org/officeDocument/2006/relationships/image" Target="../media/image12.svg"/><Relationship Id="rId14" Type="http://schemas.openxmlformats.org/officeDocument/2006/relationships/image" Target="../media/image15.svg"/></Relationships>
</file>

<file path=ppt/slides/_rels/slide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png"/><Relationship Id="rId7" Type="http://schemas.openxmlformats.org/officeDocument/2006/relationships/image" Target="../media/image10.png"/><Relationship Id="rId12" Type="http://schemas.openxmlformats.org/officeDocument/2006/relationships/image" Target="../media/image7.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4.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3.svg"/><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3.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2.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5.svg"/><Relationship Id="rId9" Type="http://schemas.openxmlformats.org/officeDocument/2006/relationships/image" Target="../media/image12.svg"/><Relationship Id="rId14" Type="http://schemas.openxmlformats.org/officeDocument/2006/relationships/image" Target="../media/image15.svg"/></Relationships>
</file>

<file path=ppt/slides/_rels/slide9.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10.png"/><Relationship Id="rId12" Type="http://schemas.openxmlformats.org/officeDocument/2006/relationships/image" Target="../media/image7.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5.png"/><Relationship Id="rId10"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2754936" y="1428733"/>
            <a:ext cx="12328437" cy="6092302"/>
          </a:xfrm>
          <a:custGeom>
            <a:avLst/>
            <a:gdLst/>
            <a:ahLst/>
            <a:cxnLst/>
            <a:rect l="l" t="t" r="r" b="b"/>
            <a:pathLst>
              <a:path w="12328437" h="6092302">
                <a:moveTo>
                  <a:pt x="0" y="0"/>
                </a:moveTo>
                <a:lnTo>
                  <a:pt x="12328436" y="0"/>
                </a:lnTo>
                <a:lnTo>
                  <a:pt x="12328436" y="6092302"/>
                </a:lnTo>
                <a:lnTo>
                  <a:pt x="0" y="60923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3460290" y="1028700"/>
            <a:ext cx="1582870" cy="1605616"/>
          </a:xfrm>
          <a:custGeom>
            <a:avLst/>
            <a:gdLst/>
            <a:ahLst/>
            <a:cxnLst/>
            <a:rect l="l" t="t" r="r" b="b"/>
            <a:pathLst>
              <a:path w="1582870" h="1605616">
                <a:moveTo>
                  <a:pt x="0" y="0"/>
                </a:moveTo>
                <a:lnTo>
                  <a:pt x="1582870" y="0"/>
                </a:lnTo>
                <a:lnTo>
                  <a:pt x="1582870" y="1605616"/>
                </a:lnTo>
                <a:lnTo>
                  <a:pt x="0" y="1605616"/>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a:off x="13345874" y="562287"/>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7" name="Freeform 7"/>
          <p:cNvSpPr/>
          <p:nvPr/>
        </p:nvSpPr>
        <p:spPr>
          <a:xfrm flipH="1">
            <a:off x="-306940" y="7744279"/>
            <a:ext cx="8247503" cy="2811024"/>
          </a:xfrm>
          <a:custGeom>
            <a:avLst/>
            <a:gdLst/>
            <a:ahLst/>
            <a:cxnLst/>
            <a:rect l="l" t="t" r="r" b="b"/>
            <a:pathLst>
              <a:path w="8247503" h="2811024">
                <a:moveTo>
                  <a:pt x="8247503" y="0"/>
                </a:moveTo>
                <a:lnTo>
                  <a:pt x="0" y="0"/>
                </a:lnTo>
                <a:lnTo>
                  <a:pt x="0" y="2811023"/>
                </a:lnTo>
                <a:lnTo>
                  <a:pt x="8247503" y="2811023"/>
                </a:lnTo>
                <a:lnTo>
                  <a:pt x="8247503" y="0"/>
                </a:lnTo>
                <a:close/>
              </a:path>
            </a:pathLst>
          </a:custGeom>
          <a:blipFill>
            <a:blip r:embed="rId11"/>
            <a:stretch>
              <a:fillRect/>
            </a:stretch>
          </a:blipFill>
        </p:spPr>
      </p:sp>
      <p:sp>
        <p:nvSpPr>
          <p:cNvPr id="8" name="Freeform 8"/>
          <p:cNvSpPr/>
          <p:nvPr/>
        </p:nvSpPr>
        <p:spPr>
          <a:xfrm rot="-140617">
            <a:off x="7629989" y="5944945"/>
            <a:ext cx="2684658" cy="2545951"/>
          </a:xfrm>
          <a:custGeom>
            <a:avLst/>
            <a:gdLst/>
            <a:ahLst/>
            <a:cxnLst/>
            <a:rect l="l" t="t" r="r" b="b"/>
            <a:pathLst>
              <a:path w="2684658" h="2545951">
                <a:moveTo>
                  <a:pt x="0" y="0"/>
                </a:moveTo>
                <a:lnTo>
                  <a:pt x="2684658" y="0"/>
                </a:lnTo>
                <a:lnTo>
                  <a:pt x="2684658" y="2545950"/>
                </a:lnTo>
                <a:lnTo>
                  <a:pt x="0" y="254595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Freeform 9"/>
          <p:cNvSpPr/>
          <p:nvPr/>
        </p:nvSpPr>
        <p:spPr>
          <a:xfrm>
            <a:off x="10347437" y="7744279"/>
            <a:ext cx="8247503" cy="2811024"/>
          </a:xfrm>
          <a:custGeom>
            <a:avLst/>
            <a:gdLst/>
            <a:ahLst/>
            <a:cxnLst/>
            <a:rect l="l" t="t" r="r" b="b"/>
            <a:pathLst>
              <a:path w="8247503" h="2811024">
                <a:moveTo>
                  <a:pt x="0" y="0"/>
                </a:moveTo>
                <a:lnTo>
                  <a:pt x="8247503" y="0"/>
                </a:lnTo>
                <a:lnTo>
                  <a:pt x="8247503" y="2811023"/>
                </a:lnTo>
                <a:lnTo>
                  <a:pt x="0" y="2811023"/>
                </a:lnTo>
                <a:lnTo>
                  <a:pt x="0" y="0"/>
                </a:lnTo>
                <a:close/>
              </a:path>
            </a:pathLst>
          </a:custGeom>
          <a:blipFill>
            <a:blip r:embed="rId11"/>
            <a:stretch>
              <a:fillRect/>
            </a:stretch>
          </a:blipFill>
        </p:spPr>
      </p:sp>
      <p:sp>
        <p:nvSpPr>
          <p:cNvPr id="10" name="Freeform 10"/>
          <p:cNvSpPr/>
          <p:nvPr/>
        </p:nvSpPr>
        <p:spPr>
          <a:xfrm rot="-1469253">
            <a:off x="7486365" y="8316807"/>
            <a:ext cx="3315270" cy="2547098"/>
          </a:xfrm>
          <a:custGeom>
            <a:avLst/>
            <a:gdLst/>
            <a:ahLst/>
            <a:cxnLst/>
            <a:rect l="l" t="t" r="r" b="b"/>
            <a:pathLst>
              <a:path w="3315270" h="2547098">
                <a:moveTo>
                  <a:pt x="0" y="0"/>
                </a:moveTo>
                <a:lnTo>
                  <a:pt x="3315270" y="0"/>
                </a:lnTo>
                <a:lnTo>
                  <a:pt x="3315270" y="2547098"/>
                </a:lnTo>
                <a:lnTo>
                  <a:pt x="0" y="2547098"/>
                </a:lnTo>
                <a:lnTo>
                  <a:pt x="0" y="0"/>
                </a:lnTo>
                <a:close/>
              </a:path>
            </a:pathLst>
          </a:custGeom>
          <a:blipFill>
            <a:blip r:embed="rId14"/>
            <a:stretch>
              <a:fillRect/>
            </a:stretch>
          </a:blipFill>
        </p:spPr>
      </p:sp>
      <p:sp>
        <p:nvSpPr>
          <p:cNvPr id="11" name="Freeform 11"/>
          <p:cNvSpPr/>
          <p:nvPr/>
        </p:nvSpPr>
        <p:spPr>
          <a:xfrm rot="-3086929">
            <a:off x="-1326239" y="4885615"/>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TextBox 12"/>
          <p:cNvSpPr txBox="1"/>
          <p:nvPr/>
        </p:nvSpPr>
        <p:spPr>
          <a:xfrm>
            <a:off x="2977667" y="2388774"/>
            <a:ext cx="11882973" cy="3693319"/>
          </a:xfrm>
          <a:prstGeom prst="rect">
            <a:avLst/>
          </a:prstGeom>
        </p:spPr>
        <p:txBody>
          <a:bodyPr wrap="square" lIns="0" tIns="0" rIns="0" bIns="0" rtlCol="0" anchor="t">
            <a:spAutoFit/>
          </a:bodyPr>
          <a:lstStyle/>
          <a:p>
            <a:pPr algn="ctr"/>
            <a:r>
              <a:rPr lang="vi-VN" sz="6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THUYẾT TRÌNH VỀ MỘT </a:t>
            </a:r>
            <a:endParaRPr lang="vi-VN" sz="60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endParaRPr>
          </a:p>
          <a:p>
            <a:pPr algn="ctr"/>
            <a:r>
              <a:rPr lang="vi-VN" sz="60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VẤN </a:t>
            </a:r>
            <a:r>
              <a:rPr lang="vi-VN" sz="6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ĐỀ </a:t>
            </a:r>
            <a:r>
              <a:rPr lang="vi-VN" sz="60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LIÊN </a:t>
            </a:r>
            <a:r>
              <a:rPr lang="vi-VN" sz="6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QUAN ĐẾN </a:t>
            </a:r>
            <a:endParaRPr lang="vi-VN" sz="60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endParaRPr>
          </a:p>
          <a:p>
            <a:pPr algn="ctr"/>
            <a:r>
              <a:rPr lang="vi-VN" sz="60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CƠ </a:t>
            </a:r>
            <a:r>
              <a:rPr lang="vi-VN" sz="6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HỘI VÀ THÁCH THỨC ĐỐI VỚI ĐẤT NƯỚC</a:t>
            </a:r>
            <a:endParaRPr lang="en-GB" sz="60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endParaRPr>
          </a:p>
        </p:txBody>
      </p:sp>
      <p:sp>
        <p:nvSpPr>
          <p:cNvPr id="13" name="Freeform 13"/>
          <p:cNvSpPr/>
          <p:nvPr/>
        </p:nvSpPr>
        <p:spPr>
          <a:xfrm>
            <a:off x="15928313" y="6098589"/>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2754936" y="1428733"/>
            <a:ext cx="12328437" cy="6092302"/>
          </a:xfrm>
          <a:custGeom>
            <a:avLst/>
            <a:gdLst/>
            <a:ahLst/>
            <a:cxnLst/>
            <a:rect l="l" t="t" r="r" b="b"/>
            <a:pathLst>
              <a:path w="12328437" h="6092302">
                <a:moveTo>
                  <a:pt x="0" y="0"/>
                </a:moveTo>
                <a:lnTo>
                  <a:pt x="12328436" y="0"/>
                </a:lnTo>
                <a:lnTo>
                  <a:pt x="12328436" y="6092302"/>
                </a:lnTo>
                <a:lnTo>
                  <a:pt x="0" y="60923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3460290" y="1028700"/>
            <a:ext cx="1582870" cy="1605616"/>
          </a:xfrm>
          <a:custGeom>
            <a:avLst/>
            <a:gdLst/>
            <a:ahLst/>
            <a:cxnLst/>
            <a:rect l="l" t="t" r="r" b="b"/>
            <a:pathLst>
              <a:path w="1582870" h="1605616">
                <a:moveTo>
                  <a:pt x="0" y="0"/>
                </a:moveTo>
                <a:lnTo>
                  <a:pt x="1582870" y="0"/>
                </a:lnTo>
                <a:lnTo>
                  <a:pt x="1582870" y="1605616"/>
                </a:lnTo>
                <a:lnTo>
                  <a:pt x="0" y="1605616"/>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a:off x="13345874" y="562287"/>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7" name="Freeform 7"/>
          <p:cNvSpPr/>
          <p:nvPr/>
        </p:nvSpPr>
        <p:spPr>
          <a:xfrm flipH="1">
            <a:off x="-306940" y="7744279"/>
            <a:ext cx="8247503" cy="2811024"/>
          </a:xfrm>
          <a:custGeom>
            <a:avLst/>
            <a:gdLst/>
            <a:ahLst/>
            <a:cxnLst/>
            <a:rect l="l" t="t" r="r" b="b"/>
            <a:pathLst>
              <a:path w="8247503" h="2811024">
                <a:moveTo>
                  <a:pt x="8247503" y="0"/>
                </a:moveTo>
                <a:lnTo>
                  <a:pt x="0" y="0"/>
                </a:lnTo>
                <a:lnTo>
                  <a:pt x="0" y="2811023"/>
                </a:lnTo>
                <a:lnTo>
                  <a:pt x="8247503" y="2811023"/>
                </a:lnTo>
                <a:lnTo>
                  <a:pt x="8247503" y="0"/>
                </a:lnTo>
                <a:close/>
              </a:path>
            </a:pathLst>
          </a:custGeom>
          <a:blipFill>
            <a:blip r:embed="rId11"/>
            <a:stretch>
              <a:fillRect/>
            </a:stretch>
          </a:blipFill>
        </p:spPr>
      </p:sp>
      <p:sp>
        <p:nvSpPr>
          <p:cNvPr id="8" name="Freeform 8"/>
          <p:cNvSpPr/>
          <p:nvPr/>
        </p:nvSpPr>
        <p:spPr>
          <a:xfrm rot="-140617">
            <a:off x="7575561" y="5948879"/>
            <a:ext cx="2684658" cy="2545951"/>
          </a:xfrm>
          <a:custGeom>
            <a:avLst/>
            <a:gdLst/>
            <a:ahLst/>
            <a:cxnLst/>
            <a:rect l="l" t="t" r="r" b="b"/>
            <a:pathLst>
              <a:path w="2684658" h="2545951">
                <a:moveTo>
                  <a:pt x="0" y="0"/>
                </a:moveTo>
                <a:lnTo>
                  <a:pt x="2684658" y="0"/>
                </a:lnTo>
                <a:lnTo>
                  <a:pt x="2684658" y="2545950"/>
                </a:lnTo>
                <a:lnTo>
                  <a:pt x="0" y="254595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Freeform 9"/>
          <p:cNvSpPr/>
          <p:nvPr/>
        </p:nvSpPr>
        <p:spPr>
          <a:xfrm>
            <a:off x="10347437" y="7744279"/>
            <a:ext cx="8247503" cy="2811024"/>
          </a:xfrm>
          <a:custGeom>
            <a:avLst/>
            <a:gdLst/>
            <a:ahLst/>
            <a:cxnLst/>
            <a:rect l="l" t="t" r="r" b="b"/>
            <a:pathLst>
              <a:path w="8247503" h="2811024">
                <a:moveTo>
                  <a:pt x="0" y="0"/>
                </a:moveTo>
                <a:lnTo>
                  <a:pt x="8247503" y="0"/>
                </a:lnTo>
                <a:lnTo>
                  <a:pt x="8247503" y="2811023"/>
                </a:lnTo>
                <a:lnTo>
                  <a:pt x="0" y="2811023"/>
                </a:lnTo>
                <a:lnTo>
                  <a:pt x="0" y="0"/>
                </a:lnTo>
                <a:close/>
              </a:path>
            </a:pathLst>
          </a:custGeom>
          <a:blipFill>
            <a:blip r:embed="rId11"/>
            <a:stretch>
              <a:fillRect/>
            </a:stretch>
          </a:blipFill>
        </p:spPr>
      </p:sp>
      <p:sp>
        <p:nvSpPr>
          <p:cNvPr id="10" name="Freeform 10"/>
          <p:cNvSpPr/>
          <p:nvPr/>
        </p:nvSpPr>
        <p:spPr>
          <a:xfrm rot="-1469253">
            <a:off x="7486365" y="8316807"/>
            <a:ext cx="3315270" cy="2547098"/>
          </a:xfrm>
          <a:custGeom>
            <a:avLst/>
            <a:gdLst/>
            <a:ahLst/>
            <a:cxnLst/>
            <a:rect l="l" t="t" r="r" b="b"/>
            <a:pathLst>
              <a:path w="3315270" h="2547098">
                <a:moveTo>
                  <a:pt x="0" y="0"/>
                </a:moveTo>
                <a:lnTo>
                  <a:pt x="3315270" y="0"/>
                </a:lnTo>
                <a:lnTo>
                  <a:pt x="3315270" y="2547098"/>
                </a:lnTo>
                <a:lnTo>
                  <a:pt x="0" y="2547098"/>
                </a:lnTo>
                <a:lnTo>
                  <a:pt x="0" y="0"/>
                </a:lnTo>
                <a:close/>
              </a:path>
            </a:pathLst>
          </a:custGeom>
          <a:blipFill>
            <a:blip r:embed="rId14"/>
            <a:stretch>
              <a:fillRect/>
            </a:stretch>
          </a:blipFill>
        </p:spPr>
      </p:sp>
      <p:sp>
        <p:nvSpPr>
          <p:cNvPr id="11" name="Freeform 11"/>
          <p:cNvSpPr/>
          <p:nvPr/>
        </p:nvSpPr>
        <p:spPr>
          <a:xfrm rot="-3086929">
            <a:off x="-1326239" y="4885615"/>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TextBox 12"/>
          <p:cNvSpPr txBox="1"/>
          <p:nvPr/>
        </p:nvSpPr>
        <p:spPr>
          <a:xfrm>
            <a:off x="3892086" y="2511136"/>
            <a:ext cx="10054136" cy="2954655"/>
          </a:xfrm>
          <a:prstGeom prst="rect">
            <a:avLst/>
          </a:prstGeom>
        </p:spPr>
        <p:txBody>
          <a:bodyPr lIns="0" tIns="0" rIns="0" bIns="0" rtlCol="0" anchor="t">
            <a:spAutoFit/>
          </a:bodyPr>
          <a:lstStyle/>
          <a:p>
            <a:pPr algn="ctr"/>
            <a:r>
              <a:rPr lang="en-US"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2.2. Bước </a:t>
            </a:r>
            <a:r>
              <a:rPr lang="en-US" sz="96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2</a:t>
            </a:r>
            <a:endParaRPr lang="vi-VN" sz="96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a:p>
            <a:pPr algn="ctr"/>
            <a:r>
              <a:rPr lang="en-US" sz="96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 </a:t>
            </a:r>
            <a:r>
              <a:rPr lang="en-US"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Thực hành nói</a:t>
            </a:r>
            <a:endParaRPr lang="en-GB"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
        <p:nvSpPr>
          <p:cNvPr id="13" name="Freeform 13"/>
          <p:cNvSpPr/>
          <p:nvPr/>
        </p:nvSpPr>
        <p:spPr>
          <a:xfrm>
            <a:off x="15928313" y="6098589"/>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Tree>
    <p:extLst>
      <p:ext uri="{BB962C8B-B14F-4D97-AF65-F5344CB8AC3E}">
        <p14:creationId xmlns:p14="http://schemas.microsoft.com/office/powerpoint/2010/main" val="1112705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7" name="Group 7"/>
          <p:cNvGrpSpPr/>
          <p:nvPr/>
        </p:nvGrpSpPr>
        <p:grpSpPr>
          <a:xfrm>
            <a:off x="533400" y="266700"/>
            <a:ext cx="17297400" cy="8153400"/>
            <a:chOff x="0" y="0"/>
            <a:chExt cx="3723483" cy="1138723"/>
          </a:xfrm>
        </p:grpSpPr>
        <p:sp>
          <p:nvSpPr>
            <p:cNvPr id="8" name="Freeform 8"/>
            <p:cNvSpPr/>
            <p:nvPr/>
          </p:nvSpPr>
          <p:spPr>
            <a:xfrm>
              <a:off x="0" y="0"/>
              <a:ext cx="3723483" cy="1138723"/>
            </a:xfrm>
            <a:custGeom>
              <a:avLst/>
              <a:gdLst/>
              <a:ahLst/>
              <a:cxnLst/>
              <a:rect l="l" t="t" r="r" b="b"/>
              <a:pathLst>
                <a:path w="3723483" h="1138723">
                  <a:moveTo>
                    <a:pt x="27928" y="0"/>
                  </a:moveTo>
                  <a:lnTo>
                    <a:pt x="3695555" y="0"/>
                  </a:lnTo>
                  <a:cubicBezTo>
                    <a:pt x="3702962" y="0"/>
                    <a:pt x="3710066" y="2942"/>
                    <a:pt x="3715303" y="8180"/>
                  </a:cubicBezTo>
                  <a:cubicBezTo>
                    <a:pt x="3720541" y="13418"/>
                    <a:pt x="3723483" y="20521"/>
                    <a:pt x="3723483" y="27928"/>
                  </a:cubicBezTo>
                  <a:lnTo>
                    <a:pt x="3723483" y="1110794"/>
                  </a:lnTo>
                  <a:cubicBezTo>
                    <a:pt x="3723483" y="1118201"/>
                    <a:pt x="3720541" y="1125305"/>
                    <a:pt x="3715303" y="1130543"/>
                  </a:cubicBezTo>
                  <a:cubicBezTo>
                    <a:pt x="3710066" y="1135780"/>
                    <a:pt x="3702962" y="1138723"/>
                    <a:pt x="3695555" y="1138723"/>
                  </a:cubicBezTo>
                  <a:lnTo>
                    <a:pt x="27928" y="1138723"/>
                  </a:lnTo>
                  <a:cubicBezTo>
                    <a:pt x="20521" y="1138723"/>
                    <a:pt x="13418" y="1135780"/>
                    <a:pt x="8180" y="1130543"/>
                  </a:cubicBezTo>
                  <a:cubicBezTo>
                    <a:pt x="2942" y="1125305"/>
                    <a:pt x="0" y="1118201"/>
                    <a:pt x="0" y="1110794"/>
                  </a:cubicBezTo>
                  <a:lnTo>
                    <a:pt x="0" y="27928"/>
                  </a:lnTo>
                  <a:cubicBezTo>
                    <a:pt x="0" y="20521"/>
                    <a:pt x="2942" y="13418"/>
                    <a:pt x="8180" y="8180"/>
                  </a:cubicBezTo>
                  <a:cubicBezTo>
                    <a:pt x="13418" y="2942"/>
                    <a:pt x="20521" y="0"/>
                    <a:pt x="27928" y="0"/>
                  </a:cubicBezTo>
                  <a:close/>
                </a:path>
              </a:pathLst>
            </a:custGeom>
            <a:solidFill>
              <a:srgbClr val="FEFEFD"/>
            </a:solidFill>
            <a:ln w="38100" cap="rnd">
              <a:solidFill>
                <a:srgbClr val="DD4441"/>
              </a:solidFill>
              <a:prstDash val="solid"/>
              <a:round/>
            </a:ln>
          </p:spPr>
        </p:sp>
        <p:sp>
          <p:nvSpPr>
            <p:cNvPr id="9" name="TextBox 9"/>
            <p:cNvSpPr txBox="1"/>
            <p:nvPr/>
          </p:nvSpPr>
          <p:spPr>
            <a:xfrm>
              <a:off x="0" y="-47625"/>
              <a:ext cx="3723483" cy="118634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1" name="Freeform 11"/>
          <p:cNvSpPr/>
          <p:nvPr/>
        </p:nvSpPr>
        <p:spPr>
          <a:xfrm flipH="1">
            <a:off x="-428395" y="8041927"/>
            <a:ext cx="7137642" cy="2432746"/>
          </a:xfrm>
          <a:custGeom>
            <a:avLst/>
            <a:gdLst/>
            <a:ahLst/>
            <a:cxnLst/>
            <a:rect l="l" t="t" r="r" b="b"/>
            <a:pathLst>
              <a:path w="7137642" h="2432746">
                <a:moveTo>
                  <a:pt x="7137642" y="0"/>
                </a:moveTo>
                <a:lnTo>
                  <a:pt x="0" y="0"/>
                </a:lnTo>
                <a:lnTo>
                  <a:pt x="0" y="2432746"/>
                </a:lnTo>
                <a:lnTo>
                  <a:pt x="7137642" y="2432746"/>
                </a:lnTo>
                <a:lnTo>
                  <a:pt x="7137642" y="0"/>
                </a:lnTo>
                <a:close/>
              </a:path>
            </a:pathLst>
          </a:custGeom>
          <a:blipFill>
            <a:blip r:embed="rId3"/>
            <a:stretch>
              <a:fillRect/>
            </a:stretch>
          </a:blipFill>
        </p:spPr>
      </p:sp>
      <p:sp>
        <p:nvSpPr>
          <p:cNvPr id="12" name="Freeform 12"/>
          <p:cNvSpPr/>
          <p:nvPr/>
        </p:nvSpPr>
        <p:spPr>
          <a:xfrm>
            <a:off x="11514551" y="8041927"/>
            <a:ext cx="7137642" cy="2432746"/>
          </a:xfrm>
          <a:custGeom>
            <a:avLst/>
            <a:gdLst/>
            <a:ahLst/>
            <a:cxnLst/>
            <a:rect l="l" t="t" r="r" b="b"/>
            <a:pathLst>
              <a:path w="7137642" h="2432746">
                <a:moveTo>
                  <a:pt x="0" y="0"/>
                </a:moveTo>
                <a:lnTo>
                  <a:pt x="7137642" y="0"/>
                </a:lnTo>
                <a:lnTo>
                  <a:pt x="7137642" y="2432746"/>
                </a:lnTo>
                <a:lnTo>
                  <a:pt x="0" y="2432746"/>
                </a:lnTo>
                <a:lnTo>
                  <a:pt x="0" y="0"/>
                </a:lnTo>
                <a:close/>
              </a:path>
            </a:pathLst>
          </a:custGeom>
          <a:blipFill>
            <a:blip r:embed="rId3"/>
            <a:stretch>
              <a:fillRect/>
            </a:stretch>
          </a:blipFill>
        </p:spPr>
      </p:sp>
      <p:sp>
        <p:nvSpPr>
          <p:cNvPr id="13" name="Freeform 13"/>
          <p:cNvSpPr/>
          <p:nvPr/>
        </p:nvSpPr>
        <p:spPr>
          <a:xfrm rot="-1469253">
            <a:off x="6093103" y="8369632"/>
            <a:ext cx="3315270" cy="2547098"/>
          </a:xfrm>
          <a:custGeom>
            <a:avLst/>
            <a:gdLst/>
            <a:ahLst/>
            <a:cxnLst/>
            <a:rect l="l" t="t" r="r" b="b"/>
            <a:pathLst>
              <a:path w="3315270" h="2547098">
                <a:moveTo>
                  <a:pt x="0" y="0"/>
                </a:moveTo>
                <a:lnTo>
                  <a:pt x="3315271" y="0"/>
                </a:lnTo>
                <a:lnTo>
                  <a:pt x="3315271" y="2547098"/>
                </a:lnTo>
                <a:lnTo>
                  <a:pt x="0" y="2547098"/>
                </a:lnTo>
                <a:lnTo>
                  <a:pt x="0" y="0"/>
                </a:lnTo>
                <a:close/>
              </a:path>
            </a:pathLst>
          </a:custGeom>
          <a:blipFill>
            <a:blip r:embed="rId4"/>
            <a:stretch>
              <a:fillRect/>
            </a:stretch>
          </a:blipFill>
        </p:spPr>
      </p:sp>
      <p:sp>
        <p:nvSpPr>
          <p:cNvPr id="14" name="Freeform 14"/>
          <p:cNvSpPr/>
          <p:nvPr/>
        </p:nvSpPr>
        <p:spPr>
          <a:xfrm rot="1284612" flipH="1">
            <a:off x="8879626" y="8426782"/>
            <a:ext cx="3315270" cy="2547098"/>
          </a:xfrm>
          <a:custGeom>
            <a:avLst/>
            <a:gdLst/>
            <a:ahLst/>
            <a:cxnLst/>
            <a:rect l="l" t="t" r="r" b="b"/>
            <a:pathLst>
              <a:path w="3315270" h="2547098">
                <a:moveTo>
                  <a:pt x="3315271" y="0"/>
                </a:moveTo>
                <a:lnTo>
                  <a:pt x="0" y="0"/>
                </a:lnTo>
                <a:lnTo>
                  <a:pt x="0" y="2547098"/>
                </a:lnTo>
                <a:lnTo>
                  <a:pt x="3315271" y="2547098"/>
                </a:lnTo>
                <a:lnTo>
                  <a:pt x="3315271" y="0"/>
                </a:lnTo>
                <a:close/>
              </a:path>
            </a:pathLst>
          </a:custGeom>
          <a:blipFill>
            <a:blip r:embed="rId4"/>
            <a:stretch>
              <a:fillRect/>
            </a:stretch>
          </a:blipFill>
        </p:spPr>
      </p:sp>
      <p:sp>
        <p:nvSpPr>
          <p:cNvPr id="16" name="Freeform 16"/>
          <p:cNvSpPr/>
          <p:nvPr/>
        </p:nvSpPr>
        <p:spPr>
          <a:xfrm>
            <a:off x="16294970" y="8216015"/>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graphicFrame>
        <p:nvGraphicFramePr>
          <p:cNvPr id="17" name="Table 16"/>
          <p:cNvGraphicFramePr>
            <a:graphicFrameLocks noGrp="1"/>
          </p:cNvGraphicFramePr>
          <p:nvPr>
            <p:extLst>
              <p:ext uri="{D42A27DB-BD31-4B8C-83A1-F6EECF244321}">
                <p14:modId xmlns:p14="http://schemas.microsoft.com/office/powerpoint/2010/main" val="3250898488"/>
              </p:ext>
            </p:extLst>
          </p:nvPr>
        </p:nvGraphicFramePr>
        <p:xfrm>
          <a:off x="762000" y="419100"/>
          <a:ext cx="16840200" cy="7851648"/>
        </p:xfrm>
        <a:graphic>
          <a:graphicData uri="http://schemas.openxmlformats.org/drawingml/2006/table">
            <a:tbl>
              <a:tblPr firstRow="1" firstCol="1" bandRow="1"/>
              <a:tblGrid>
                <a:gridCol w="1905000"/>
                <a:gridCol w="14935200"/>
              </a:tblGrid>
              <a:tr h="1681072">
                <a:tc>
                  <a:txBody>
                    <a:bodyPr/>
                    <a:lstStyle/>
                    <a:p>
                      <a:pPr algn="ctr">
                        <a:lnSpc>
                          <a:spcPct val="115000"/>
                        </a:lnSpc>
                        <a:spcAft>
                          <a:spcPts val="0"/>
                        </a:spcAft>
                      </a:pPr>
                      <a:endParaRPr lang="vi-VN" sz="32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vi-VN" sz="32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2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Mở </a:t>
                      </a: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đầu</a:t>
                      </a:r>
                      <a:endParaRPr lang="en-GB"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36143" marR="36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 vấn đề liên quan đến cơ hội và thách thức đối với đất nước. Việc giới thiệu vấn đề để thuyết trình có thể thực hiện bằng nhiều cách: kể một câu chuyện nhỏ, tóm lược một bản tin thời sự, đưa ra một kết quả nghiên cứu kèm theo số liệu thống kê, đưa ra một bức tranh hoặc bức ảnh có tính chất gợi dẫn về vấn đề,..</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36143" marR="36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1628">
                <a:tc>
                  <a:txBody>
                    <a:bodyPr/>
                    <a:lstStyle/>
                    <a:p>
                      <a:pPr algn="ctr">
                        <a:lnSpc>
                          <a:spcPct val="115000"/>
                        </a:lnSpc>
                        <a:spcAft>
                          <a:spcPts val="0"/>
                        </a:spcAft>
                      </a:pPr>
                      <a:endParaRPr lang="vi-VN" sz="32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vi-VN" sz="32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vi-VN" sz="32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2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Triển </a:t>
                      </a: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khai</a:t>
                      </a:r>
                      <a:endParaRPr lang="en-GB"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36143" marR="36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Nêu khái quát bản chất của vấn để và nhận xét chung về ý nghĩa của vấn để đổi với đất nước.</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Phân tích cả tác động tích cực và tiêu cực của vấn để. Tùy thuộc vào từng vấn đề cụ thể mà các ý nói về tác động tích cực hay tiêu cực được nhấn mạnh hơn. Trên thực tế, ít có vấn đề chỉ mang lại cơ hội hoặc chi đặt ra thách thức: trong cơ hội có thách thức, trong thách thức có cơ hội.</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Dùng ngôn ngữ và các phương tiện hỗ trợ giúp người nghe năm được một cách chính xác, chi tiết, đầy đủ về vấn đề.</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36143" marR="36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626">
                <a:tc>
                  <a:txBody>
                    <a:bodyPr/>
                    <a:lstStyle/>
                    <a:p>
                      <a:pPr algn="ctr">
                        <a:lnSpc>
                          <a:spcPct val="115000"/>
                        </a:lnSpc>
                        <a:spcAft>
                          <a:spcPts val="0"/>
                        </a:spcAft>
                      </a:pPr>
                      <a:r>
                        <a:rPr lang="vi-VN" sz="32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 luận</a:t>
                      </a:r>
                      <a:endParaRPr lang="en-GB" sz="3200" b="1">
                        <a:effectLst/>
                        <a:latin typeface="Times New Roman" panose="02020603050405020304" pitchFamily="18" charset="0"/>
                        <a:ea typeface="Calibri" panose="020F0502020204030204" pitchFamily="34" charset="0"/>
                        <a:cs typeface="Times New Roman" panose="02020603050405020304" pitchFamily="18" charset="0"/>
                      </a:endParaRPr>
                    </a:p>
                  </a:txBody>
                  <a:tcPr marL="36143" marR="36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 ý nghĩa của việc thuyết trình về vấn đề.</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36143" marR="361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34955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14471189" y="1236809"/>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rot="-4035310">
            <a:off x="-1554665" y="5116072"/>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4618674" y="80411"/>
            <a:ext cx="9130011" cy="2464572"/>
          </a:xfrm>
          <a:custGeom>
            <a:avLst/>
            <a:gdLst/>
            <a:ahLst/>
            <a:cxnLst/>
            <a:rect l="l" t="t" r="r" b="b"/>
            <a:pathLst>
              <a:path w="9130011" h="2400432">
                <a:moveTo>
                  <a:pt x="0" y="0"/>
                </a:moveTo>
                <a:lnTo>
                  <a:pt x="9130010" y="0"/>
                </a:lnTo>
                <a:lnTo>
                  <a:pt x="9130010" y="2400432"/>
                </a:lnTo>
                <a:lnTo>
                  <a:pt x="0" y="240043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grpSp>
        <p:nvGrpSpPr>
          <p:cNvPr id="7" name="Group 7"/>
          <p:cNvGrpSpPr/>
          <p:nvPr/>
        </p:nvGrpSpPr>
        <p:grpSpPr>
          <a:xfrm>
            <a:off x="2196871" y="2725667"/>
            <a:ext cx="14137600" cy="5590767"/>
            <a:chOff x="0" y="0"/>
            <a:chExt cx="3723483" cy="1138723"/>
          </a:xfrm>
        </p:grpSpPr>
        <p:sp>
          <p:nvSpPr>
            <p:cNvPr id="8" name="Freeform 8"/>
            <p:cNvSpPr/>
            <p:nvPr/>
          </p:nvSpPr>
          <p:spPr>
            <a:xfrm>
              <a:off x="0" y="0"/>
              <a:ext cx="3723483" cy="1138723"/>
            </a:xfrm>
            <a:custGeom>
              <a:avLst/>
              <a:gdLst/>
              <a:ahLst/>
              <a:cxnLst/>
              <a:rect l="l" t="t" r="r" b="b"/>
              <a:pathLst>
                <a:path w="3723483" h="1138723">
                  <a:moveTo>
                    <a:pt x="27928" y="0"/>
                  </a:moveTo>
                  <a:lnTo>
                    <a:pt x="3695555" y="0"/>
                  </a:lnTo>
                  <a:cubicBezTo>
                    <a:pt x="3702962" y="0"/>
                    <a:pt x="3710066" y="2942"/>
                    <a:pt x="3715303" y="8180"/>
                  </a:cubicBezTo>
                  <a:cubicBezTo>
                    <a:pt x="3720541" y="13418"/>
                    <a:pt x="3723483" y="20521"/>
                    <a:pt x="3723483" y="27928"/>
                  </a:cubicBezTo>
                  <a:lnTo>
                    <a:pt x="3723483" y="1110794"/>
                  </a:lnTo>
                  <a:cubicBezTo>
                    <a:pt x="3723483" y="1118201"/>
                    <a:pt x="3720541" y="1125305"/>
                    <a:pt x="3715303" y="1130543"/>
                  </a:cubicBezTo>
                  <a:cubicBezTo>
                    <a:pt x="3710066" y="1135780"/>
                    <a:pt x="3702962" y="1138723"/>
                    <a:pt x="3695555" y="1138723"/>
                  </a:cubicBezTo>
                  <a:lnTo>
                    <a:pt x="27928" y="1138723"/>
                  </a:lnTo>
                  <a:cubicBezTo>
                    <a:pt x="20521" y="1138723"/>
                    <a:pt x="13418" y="1135780"/>
                    <a:pt x="8180" y="1130543"/>
                  </a:cubicBezTo>
                  <a:cubicBezTo>
                    <a:pt x="2942" y="1125305"/>
                    <a:pt x="0" y="1118201"/>
                    <a:pt x="0" y="1110794"/>
                  </a:cubicBezTo>
                  <a:lnTo>
                    <a:pt x="0" y="27928"/>
                  </a:lnTo>
                  <a:cubicBezTo>
                    <a:pt x="0" y="20521"/>
                    <a:pt x="2942" y="13418"/>
                    <a:pt x="8180" y="8180"/>
                  </a:cubicBezTo>
                  <a:cubicBezTo>
                    <a:pt x="13418" y="2942"/>
                    <a:pt x="20521" y="0"/>
                    <a:pt x="27928" y="0"/>
                  </a:cubicBezTo>
                  <a:close/>
                </a:path>
              </a:pathLst>
            </a:custGeom>
            <a:solidFill>
              <a:srgbClr val="FEFEFD"/>
            </a:solidFill>
            <a:ln w="38100" cap="rnd">
              <a:solidFill>
                <a:srgbClr val="DD4441"/>
              </a:solidFill>
              <a:prstDash val="solid"/>
              <a:round/>
            </a:ln>
          </p:spPr>
        </p:sp>
        <p:sp>
          <p:nvSpPr>
            <p:cNvPr id="9" name="TextBox 9"/>
            <p:cNvSpPr txBox="1"/>
            <p:nvPr/>
          </p:nvSpPr>
          <p:spPr>
            <a:xfrm>
              <a:off x="0" y="-47625"/>
              <a:ext cx="3723483" cy="1186348"/>
            </a:xfrm>
            <a:prstGeom prst="rect">
              <a:avLst/>
            </a:prstGeom>
          </p:spPr>
          <p:txBody>
            <a:bodyPr lIns="50800" tIns="50800" rIns="50800" bIns="50800" rtlCol="0" anchor="ctr"/>
            <a:lstStyle/>
            <a:p>
              <a:pPr algn="ctr">
                <a:lnSpc>
                  <a:spcPts val="2659"/>
                </a:lnSpc>
              </a:pPr>
              <a:endParaRPr/>
            </a:p>
          </p:txBody>
        </p:sp>
      </p:grpSp>
      <p:sp>
        <p:nvSpPr>
          <p:cNvPr id="10" name="Freeform 10"/>
          <p:cNvSpPr/>
          <p:nvPr/>
        </p:nvSpPr>
        <p:spPr>
          <a:xfrm flipH="1">
            <a:off x="-428395" y="8041927"/>
            <a:ext cx="7137642" cy="2432746"/>
          </a:xfrm>
          <a:custGeom>
            <a:avLst/>
            <a:gdLst/>
            <a:ahLst/>
            <a:cxnLst/>
            <a:rect l="l" t="t" r="r" b="b"/>
            <a:pathLst>
              <a:path w="7137642" h="2432746">
                <a:moveTo>
                  <a:pt x="7137642" y="0"/>
                </a:moveTo>
                <a:lnTo>
                  <a:pt x="0" y="0"/>
                </a:lnTo>
                <a:lnTo>
                  <a:pt x="0" y="2432746"/>
                </a:lnTo>
                <a:lnTo>
                  <a:pt x="7137642" y="2432746"/>
                </a:lnTo>
                <a:lnTo>
                  <a:pt x="7137642" y="0"/>
                </a:lnTo>
                <a:close/>
              </a:path>
            </a:pathLst>
          </a:custGeom>
          <a:blipFill>
            <a:blip r:embed="rId9"/>
            <a:stretch>
              <a:fillRect/>
            </a:stretch>
          </a:blipFill>
        </p:spPr>
      </p:sp>
      <p:sp>
        <p:nvSpPr>
          <p:cNvPr id="11" name="Freeform 11"/>
          <p:cNvSpPr/>
          <p:nvPr/>
        </p:nvSpPr>
        <p:spPr>
          <a:xfrm>
            <a:off x="11514551" y="8041927"/>
            <a:ext cx="7137642" cy="2432746"/>
          </a:xfrm>
          <a:custGeom>
            <a:avLst/>
            <a:gdLst/>
            <a:ahLst/>
            <a:cxnLst/>
            <a:rect l="l" t="t" r="r" b="b"/>
            <a:pathLst>
              <a:path w="7137642" h="2432746">
                <a:moveTo>
                  <a:pt x="0" y="0"/>
                </a:moveTo>
                <a:lnTo>
                  <a:pt x="7137642" y="0"/>
                </a:lnTo>
                <a:lnTo>
                  <a:pt x="7137642" y="2432746"/>
                </a:lnTo>
                <a:lnTo>
                  <a:pt x="0" y="2432746"/>
                </a:lnTo>
                <a:lnTo>
                  <a:pt x="0" y="0"/>
                </a:lnTo>
                <a:close/>
              </a:path>
            </a:pathLst>
          </a:custGeom>
          <a:blipFill>
            <a:blip r:embed="rId9"/>
            <a:stretch>
              <a:fillRect/>
            </a:stretch>
          </a:blipFill>
        </p:spPr>
      </p:sp>
      <p:sp>
        <p:nvSpPr>
          <p:cNvPr id="12" name="Freeform 12"/>
          <p:cNvSpPr/>
          <p:nvPr/>
        </p:nvSpPr>
        <p:spPr>
          <a:xfrm rot="-1469253">
            <a:off x="6093103" y="8369632"/>
            <a:ext cx="3315270" cy="2547098"/>
          </a:xfrm>
          <a:custGeom>
            <a:avLst/>
            <a:gdLst/>
            <a:ahLst/>
            <a:cxnLst/>
            <a:rect l="l" t="t" r="r" b="b"/>
            <a:pathLst>
              <a:path w="3315270" h="2547098">
                <a:moveTo>
                  <a:pt x="0" y="0"/>
                </a:moveTo>
                <a:lnTo>
                  <a:pt x="3315271" y="0"/>
                </a:lnTo>
                <a:lnTo>
                  <a:pt x="3315271" y="2547098"/>
                </a:lnTo>
                <a:lnTo>
                  <a:pt x="0" y="2547098"/>
                </a:lnTo>
                <a:lnTo>
                  <a:pt x="0" y="0"/>
                </a:lnTo>
                <a:close/>
              </a:path>
            </a:pathLst>
          </a:custGeom>
          <a:blipFill>
            <a:blip r:embed="rId10"/>
            <a:stretch>
              <a:fillRect/>
            </a:stretch>
          </a:blipFill>
        </p:spPr>
      </p:sp>
      <p:sp>
        <p:nvSpPr>
          <p:cNvPr id="13" name="Freeform 13"/>
          <p:cNvSpPr/>
          <p:nvPr/>
        </p:nvSpPr>
        <p:spPr>
          <a:xfrm rot="1284612" flipH="1">
            <a:off x="8879626" y="8426782"/>
            <a:ext cx="3315270" cy="2547098"/>
          </a:xfrm>
          <a:custGeom>
            <a:avLst/>
            <a:gdLst/>
            <a:ahLst/>
            <a:cxnLst/>
            <a:rect l="l" t="t" r="r" b="b"/>
            <a:pathLst>
              <a:path w="3315270" h="2547098">
                <a:moveTo>
                  <a:pt x="3315271" y="0"/>
                </a:moveTo>
                <a:lnTo>
                  <a:pt x="0" y="0"/>
                </a:lnTo>
                <a:lnTo>
                  <a:pt x="0" y="2547098"/>
                </a:lnTo>
                <a:lnTo>
                  <a:pt x="3315271" y="2547098"/>
                </a:lnTo>
                <a:lnTo>
                  <a:pt x="3315271" y="0"/>
                </a:lnTo>
                <a:close/>
              </a:path>
            </a:pathLst>
          </a:custGeom>
          <a:blipFill>
            <a:blip r:embed="rId10"/>
            <a:stretch>
              <a:fillRect/>
            </a:stretch>
          </a:blipFill>
        </p:spPr>
      </p:sp>
      <p:sp>
        <p:nvSpPr>
          <p:cNvPr id="14" name="Freeform 14"/>
          <p:cNvSpPr/>
          <p:nvPr/>
        </p:nvSpPr>
        <p:spPr>
          <a:xfrm>
            <a:off x="16106179" y="7332003"/>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15" name="TextBox 15"/>
          <p:cNvSpPr txBox="1"/>
          <p:nvPr/>
        </p:nvSpPr>
        <p:spPr>
          <a:xfrm>
            <a:off x="4953000" y="299414"/>
            <a:ext cx="8078389" cy="2031325"/>
          </a:xfrm>
          <a:prstGeom prst="rect">
            <a:avLst/>
          </a:prstGeom>
        </p:spPr>
        <p:txBody>
          <a:bodyPr wrap="square" lIns="0" tIns="0" rIns="0" bIns="0" rtlCol="0" anchor="t">
            <a:spAutoFit/>
          </a:bodyPr>
          <a:lstStyle/>
          <a:p>
            <a:pPr algn="ctr"/>
            <a:r>
              <a:rPr lang="en-US" sz="6600" b="1">
                <a:latin typeface="Times New Roman" panose="02020603050405020304" pitchFamily="18" charset="0"/>
                <a:cs typeface="Times New Roman" panose="02020603050405020304" pitchFamily="18" charset="0"/>
              </a:rPr>
              <a:t>2.3. Bước </a:t>
            </a:r>
            <a:r>
              <a:rPr lang="vi-VN" sz="6600" b="1" smtClean="0">
                <a:latin typeface="Times New Roman" panose="02020603050405020304" pitchFamily="18" charset="0"/>
                <a:cs typeface="Times New Roman" panose="02020603050405020304" pitchFamily="18" charset="0"/>
              </a:rPr>
              <a:t>3. </a:t>
            </a:r>
            <a:r>
              <a:rPr lang="en-US" sz="6600" b="1" smtClean="0">
                <a:latin typeface="Times New Roman" panose="02020603050405020304" pitchFamily="18" charset="0"/>
                <a:cs typeface="Times New Roman" panose="02020603050405020304" pitchFamily="18" charset="0"/>
              </a:rPr>
              <a:t>Trao </a:t>
            </a:r>
            <a:r>
              <a:rPr lang="en-US" sz="6600" b="1">
                <a:latin typeface="Times New Roman" panose="02020603050405020304" pitchFamily="18" charset="0"/>
                <a:cs typeface="Times New Roman" panose="02020603050405020304" pitchFamily="18" charset="0"/>
              </a:rPr>
              <a:t>đổi</a:t>
            </a:r>
            <a:r>
              <a:rPr lang="en-US" sz="6600" b="1" smtClean="0">
                <a:latin typeface="Times New Roman" panose="02020603050405020304" pitchFamily="18" charset="0"/>
                <a:cs typeface="Times New Roman" panose="02020603050405020304" pitchFamily="18" charset="0"/>
              </a:rPr>
              <a:t>,</a:t>
            </a:r>
            <a:endParaRPr lang="vi-VN" sz="6600" b="1" smtClean="0">
              <a:latin typeface="Times New Roman" panose="02020603050405020304" pitchFamily="18" charset="0"/>
              <a:cs typeface="Times New Roman" panose="02020603050405020304" pitchFamily="18" charset="0"/>
            </a:endParaRPr>
          </a:p>
          <a:p>
            <a:pPr algn="ctr"/>
            <a:r>
              <a:rPr lang="en-US" sz="6600" b="1" smtClean="0">
                <a:latin typeface="Times New Roman" panose="02020603050405020304" pitchFamily="18" charset="0"/>
                <a:cs typeface="Times New Roman" panose="02020603050405020304" pitchFamily="18" charset="0"/>
              </a:rPr>
              <a:t> </a:t>
            </a:r>
            <a:r>
              <a:rPr lang="en-US" sz="6600" b="1">
                <a:latin typeface="Times New Roman" panose="02020603050405020304" pitchFamily="18" charset="0"/>
                <a:cs typeface="Times New Roman" panose="02020603050405020304" pitchFamily="18" charset="0"/>
              </a:rPr>
              <a:t>đánh giá</a:t>
            </a:r>
            <a:endParaRPr lang="en-GB" sz="6600">
              <a:latin typeface="Times New Roman" panose="02020603050405020304" pitchFamily="18" charset="0"/>
              <a:cs typeface="Times New Roman" panose="02020603050405020304" pitchFamily="18" charset="0"/>
            </a:endParaRPr>
          </a:p>
        </p:txBody>
      </p:sp>
      <p:sp>
        <p:nvSpPr>
          <p:cNvPr id="16" name="TextBox 16"/>
          <p:cNvSpPr txBox="1"/>
          <p:nvPr/>
        </p:nvSpPr>
        <p:spPr>
          <a:xfrm>
            <a:off x="2457820" y="3106798"/>
            <a:ext cx="13681016" cy="4924425"/>
          </a:xfrm>
          <a:prstGeom prst="rect">
            <a:avLst/>
          </a:prstGeom>
        </p:spPr>
        <p:txBody>
          <a:bodyPr lIns="0" tIns="0" rIns="0" bIns="0" rtlCol="0" anchor="t">
            <a:spAutoFit/>
          </a:bodyPr>
          <a:lstStyle/>
          <a:p>
            <a:pPr algn="just"/>
            <a:r>
              <a:rPr lang="en-US" sz="4000">
                <a:latin typeface="Times New Roman" panose="02020603050405020304" pitchFamily="18" charset="0"/>
                <a:cs typeface="Times New Roman" panose="02020603050405020304" pitchFamily="18" charset="0"/>
              </a:rPr>
              <a:t>- Người nghe có thể nhận xét về sự cần thiết của vấn để thuyết trình, độ chính xác của các thông tin; tính thuyết phục của các lí lễ, bằng chứng: cách sử dụng ngôn ngữ và các yếu tố phi ngôn ngữ của người nói. Nếu có nội dung nào chưa rõ, có thể yêu cầu người nói giải thích thêm.</a:t>
            </a:r>
            <a:endParaRPr lang="en-GB" sz="4000">
              <a:latin typeface="Times New Roman" panose="02020603050405020304" pitchFamily="18" charset="0"/>
              <a:cs typeface="Times New Roman" panose="02020603050405020304" pitchFamily="18" charset="0"/>
            </a:endParaRPr>
          </a:p>
          <a:p>
            <a:pPr algn="just"/>
            <a:r>
              <a:rPr lang="en-US" sz="4000">
                <a:latin typeface="Times New Roman" panose="02020603050405020304" pitchFamily="18" charset="0"/>
                <a:cs typeface="Times New Roman" panose="02020603050405020304" pitchFamily="18" charset="0"/>
              </a:rPr>
              <a:t>- Người nói cần làm rõ một số chi tiết trong bài nói theo yêu cầu của người nghe, trao đổi lại các ý kiến đánh giá về nội dung và cách thực hiện bài thuyết trình.</a:t>
            </a:r>
            <a:endParaRPr lang="en-GB" sz="40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par>
                                <p:cTn id="16" presetID="16" presetClass="entr" presetSubtype="2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14471189" y="1236809"/>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rot="-4035310">
            <a:off x="-1554665" y="5116072"/>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3810001" y="701676"/>
            <a:ext cx="9938686" cy="2400432"/>
          </a:xfrm>
          <a:custGeom>
            <a:avLst/>
            <a:gdLst/>
            <a:ahLst/>
            <a:cxnLst/>
            <a:rect l="l" t="t" r="r" b="b"/>
            <a:pathLst>
              <a:path w="9130011" h="2400432">
                <a:moveTo>
                  <a:pt x="0" y="0"/>
                </a:moveTo>
                <a:lnTo>
                  <a:pt x="9130010" y="0"/>
                </a:lnTo>
                <a:lnTo>
                  <a:pt x="9130010" y="2400432"/>
                </a:lnTo>
                <a:lnTo>
                  <a:pt x="0" y="240043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grpSp>
        <p:nvGrpSpPr>
          <p:cNvPr id="7" name="Group 7"/>
          <p:cNvGrpSpPr/>
          <p:nvPr/>
        </p:nvGrpSpPr>
        <p:grpSpPr>
          <a:xfrm>
            <a:off x="2196871" y="3420691"/>
            <a:ext cx="14137600" cy="5151809"/>
            <a:chOff x="0" y="0"/>
            <a:chExt cx="3723483" cy="1138723"/>
          </a:xfrm>
        </p:grpSpPr>
        <p:sp>
          <p:nvSpPr>
            <p:cNvPr id="8" name="Freeform 8"/>
            <p:cNvSpPr/>
            <p:nvPr/>
          </p:nvSpPr>
          <p:spPr>
            <a:xfrm>
              <a:off x="0" y="0"/>
              <a:ext cx="3723483" cy="1138723"/>
            </a:xfrm>
            <a:custGeom>
              <a:avLst/>
              <a:gdLst/>
              <a:ahLst/>
              <a:cxnLst/>
              <a:rect l="l" t="t" r="r" b="b"/>
              <a:pathLst>
                <a:path w="3723483" h="1138723">
                  <a:moveTo>
                    <a:pt x="27928" y="0"/>
                  </a:moveTo>
                  <a:lnTo>
                    <a:pt x="3695555" y="0"/>
                  </a:lnTo>
                  <a:cubicBezTo>
                    <a:pt x="3702962" y="0"/>
                    <a:pt x="3710066" y="2942"/>
                    <a:pt x="3715303" y="8180"/>
                  </a:cubicBezTo>
                  <a:cubicBezTo>
                    <a:pt x="3720541" y="13418"/>
                    <a:pt x="3723483" y="20521"/>
                    <a:pt x="3723483" y="27928"/>
                  </a:cubicBezTo>
                  <a:lnTo>
                    <a:pt x="3723483" y="1110794"/>
                  </a:lnTo>
                  <a:cubicBezTo>
                    <a:pt x="3723483" y="1118201"/>
                    <a:pt x="3720541" y="1125305"/>
                    <a:pt x="3715303" y="1130543"/>
                  </a:cubicBezTo>
                  <a:cubicBezTo>
                    <a:pt x="3710066" y="1135780"/>
                    <a:pt x="3702962" y="1138723"/>
                    <a:pt x="3695555" y="1138723"/>
                  </a:cubicBezTo>
                  <a:lnTo>
                    <a:pt x="27928" y="1138723"/>
                  </a:lnTo>
                  <a:cubicBezTo>
                    <a:pt x="20521" y="1138723"/>
                    <a:pt x="13418" y="1135780"/>
                    <a:pt x="8180" y="1130543"/>
                  </a:cubicBezTo>
                  <a:cubicBezTo>
                    <a:pt x="2942" y="1125305"/>
                    <a:pt x="0" y="1118201"/>
                    <a:pt x="0" y="1110794"/>
                  </a:cubicBezTo>
                  <a:lnTo>
                    <a:pt x="0" y="27928"/>
                  </a:lnTo>
                  <a:cubicBezTo>
                    <a:pt x="0" y="20521"/>
                    <a:pt x="2942" y="13418"/>
                    <a:pt x="8180" y="8180"/>
                  </a:cubicBezTo>
                  <a:cubicBezTo>
                    <a:pt x="13418" y="2942"/>
                    <a:pt x="20521" y="0"/>
                    <a:pt x="27928" y="0"/>
                  </a:cubicBezTo>
                  <a:close/>
                </a:path>
              </a:pathLst>
            </a:custGeom>
            <a:solidFill>
              <a:srgbClr val="FEFEFD"/>
            </a:solidFill>
            <a:ln w="38100" cap="rnd">
              <a:solidFill>
                <a:srgbClr val="DD4441"/>
              </a:solidFill>
              <a:prstDash val="solid"/>
              <a:round/>
            </a:ln>
          </p:spPr>
        </p:sp>
        <p:sp>
          <p:nvSpPr>
            <p:cNvPr id="9" name="TextBox 9"/>
            <p:cNvSpPr txBox="1"/>
            <p:nvPr/>
          </p:nvSpPr>
          <p:spPr>
            <a:xfrm>
              <a:off x="0" y="-47625"/>
              <a:ext cx="3723483" cy="1186348"/>
            </a:xfrm>
            <a:prstGeom prst="rect">
              <a:avLst/>
            </a:prstGeom>
          </p:spPr>
          <p:txBody>
            <a:bodyPr lIns="50800" tIns="50800" rIns="50800" bIns="50800" rtlCol="0" anchor="ctr"/>
            <a:lstStyle/>
            <a:p>
              <a:pPr algn="ctr">
                <a:lnSpc>
                  <a:spcPts val="2659"/>
                </a:lnSpc>
              </a:pPr>
              <a:endParaRPr/>
            </a:p>
          </p:txBody>
        </p:sp>
      </p:grpSp>
      <p:sp>
        <p:nvSpPr>
          <p:cNvPr id="10" name="TextBox 10"/>
          <p:cNvSpPr txBox="1"/>
          <p:nvPr/>
        </p:nvSpPr>
        <p:spPr>
          <a:xfrm>
            <a:off x="4252301" y="1239904"/>
            <a:ext cx="9054085" cy="1107996"/>
          </a:xfrm>
          <a:prstGeom prst="rect">
            <a:avLst/>
          </a:prstGeom>
        </p:spPr>
        <p:txBody>
          <a:bodyPr lIns="0" tIns="0" rIns="0" bIns="0" rtlCol="0" anchor="t">
            <a:spAutoFit/>
          </a:bodyPr>
          <a:lstStyle/>
          <a:p>
            <a:r>
              <a:rPr lang="en-US" sz="7200" b="1">
                <a:latin typeface="Times New Roman" panose="02020603050405020304" pitchFamily="18" charset="0"/>
                <a:cs typeface="Times New Roman" panose="02020603050405020304" pitchFamily="18" charset="0"/>
              </a:rPr>
              <a:t>3. Thực hành trình bày</a:t>
            </a:r>
            <a:r>
              <a:rPr lang="en-US" sz="6600" b="1">
                <a:latin typeface="Times New Roman" panose="02020603050405020304" pitchFamily="18" charset="0"/>
                <a:cs typeface="Times New Roman" panose="02020603050405020304" pitchFamily="18" charset="0"/>
              </a:rPr>
              <a:t> </a:t>
            </a:r>
            <a:endParaRPr lang="en-GB" sz="6600">
              <a:latin typeface="Times New Roman" panose="02020603050405020304" pitchFamily="18" charset="0"/>
              <a:cs typeface="Times New Roman" panose="02020603050405020304" pitchFamily="18" charset="0"/>
            </a:endParaRPr>
          </a:p>
        </p:txBody>
      </p:sp>
      <p:sp>
        <p:nvSpPr>
          <p:cNvPr id="11" name="Freeform 11"/>
          <p:cNvSpPr/>
          <p:nvPr/>
        </p:nvSpPr>
        <p:spPr>
          <a:xfrm flipH="1">
            <a:off x="-428395" y="8041927"/>
            <a:ext cx="7137642" cy="2432746"/>
          </a:xfrm>
          <a:custGeom>
            <a:avLst/>
            <a:gdLst/>
            <a:ahLst/>
            <a:cxnLst/>
            <a:rect l="l" t="t" r="r" b="b"/>
            <a:pathLst>
              <a:path w="7137642" h="2432746">
                <a:moveTo>
                  <a:pt x="7137642" y="0"/>
                </a:moveTo>
                <a:lnTo>
                  <a:pt x="0" y="0"/>
                </a:lnTo>
                <a:lnTo>
                  <a:pt x="0" y="2432746"/>
                </a:lnTo>
                <a:lnTo>
                  <a:pt x="7137642" y="2432746"/>
                </a:lnTo>
                <a:lnTo>
                  <a:pt x="7137642" y="0"/>
                </a:lnTo>
                <a:close/>
              </a:path>
            </a:pathLst>
          </a:custGeom>
          <a:blipFill>
            <a:blip r:embed="rId9"/>
            <a:stretch>
              <a:fillRect/>
            </a:stretch>
          </a:blipFill>
        </p:spPr>
      </p:sp>
      <p:sp>
        <p:nvSpPr>
          <p:cNvPr id="12" name="Freeform 12"/>
          <p:cNvSpPr/>
          <p:nvPr/>
        </p:nvSpPr>
        <p:spPr>
          <a:xfrm>
            <a:off x="11514551" y="8041927"/>
            <a:ext cx="7137642" cy="2432746"/>
          </a:xfrm>
          <a:custGeom>
            <a:avLst/>
            <a:gdLst/>
            <a:ahLst/>
            <a:cxnLst/>
            <a:rect l="l" t="t" r="r" b="b"/>
            <a:pathLst>
              <a:path w="7137642" h="2432746">
                <a:moveTo>
                  <a:pt x="0" y="0"/>
                </a:moveTo>
                <a:lnTo>
                  <a:pt x="7137642" y="0"/>
                </a:lnTo>
                <a:lnTo>
                  <a:pt x="7137642" y="2432746"/>
                </a:lnTo>
                <a:lnTo>
                  <a:pt x="0" y="2432746"/>
                </a:lnTo>
                <a:lnTo>
                  <a:pt x="0" y="0"/>
                </a:lnTo>
                <a:close/>
              </a:path>
            </a:pathLst>
          </a:custGeom>
          <a:blipFill>
            <a:blip r:embed="rId9"/>
            <a:stretch>
              <a:fillRect/>
            </a:stretch>
          </a:blipFill>
        </p:spPr>
      </p:sp>
      <p:sp>
        <p:nvSpPr>
          <p:cNvPr id="13" name="Freeform 13"/>
          <p:cNvSpPr/>
          <p:nvPr/>
        </p:nvSpPr>
        <p:spPr>
          <a:xfrm rot="-1469253">
            <a:off x="6093103" y="8369632"/>
            <a:ext cx="3315270" cy="2547098"/>
          </a:xfrm>
          <a:custGeom>
            <a:avLst/>
            <a:gdLst/>
            <a:ahLst/>
            <a:cxnLst/>
            <a:rect l="l" t="t" r="r" b="b"/>
            <a:pathLst>
              <a:path w="3315270" h="2547098">
                <a:moveTo>
                  <a:pt x="0" y="0"/>
                </a:moveTo>
                <a:lnTo>
                  <a:pt x="3315271" y="0"/>
                </a:lnTo>
                <a:lnTo>
                  <a:pt x="3315271" y="2547098"/>
                </a:lnTo>
                <a:lnTo>
                  <a:pt x="0" y="2547098"/>
                </a:lnTo>
                <a:lnTo>
                  <a:pt x="0" y="0"/>
                </a:lnTo>
                <a:close/>
              </a:path>
            </a:pathLst>
          </a:custGeom>
          <a:blipFill>
            <a:blip r:embed="rId10"/>
            <a:stretch>
              <a:fillRect/>
            </a:stretch>
          </a:blipFill>
        </p:spPr>
      </p:sp>
      <p:sp>
        <p:nvSpPr>
          <p:cNvPr id="14" name="Freeform 14"/>
          <p:cNvSpPr/>
          <p:nvPr/>
        </p:nvSpPr>
        <p:spPr>
          <a:xfrm rot="1284612" flipH="1">
            <a:off x="8879626" y="8426782"/>
            <a:ext cx="3315270" cy="2547098"/>
          </a:xfrm>
          <a:custGeom>
            <a:avLst/>
            <a:gdLst/>
            <a:ahLst/>
            <a:cxnLst/>
            <a:rect l="l" t="t" r="r" b="b"/>
            <a:pathLst>
              <a:path w="3315270" h="2547098">
                <a:moveTo>
                  <a:pt x="3315271" y="0"/>
                </a:moveTo>
                <a:lnTo>
                  <a:pt x="0" y="0"/>
                </a:lnTo>
                <a:lnTo>
                  <a:pt x="0" y="2547098"/>
                </a:lnTo>
                <a:lnTo>
                  <a:pt x="3315271" y="2547098"/>
                </a:lnTo>
                <a:lnTo>
                  <a:pt x="3315271" y="0"/>
                </a:lnTo>
                <a:close/>
              </a:path>
            </a:pathLst>
          </a:custGeom>
          <a:blipFill>
            <a:blip r:embed="rId10"/>
            <a:stretch>
              <a:fillRect/>
            </a:stretch>
          </a:blipFill>
        </p:spPr>
      </p:sp>
      <p:sp>
        <p:nvSpPr>
          <p:cNvPr id="15" name="TextBox 15"/>
          <p:cNvSpPr txBox="1"/>
          <p:nvPr/>
        </p:nvSpPr>
        <p:spPr>
          <a:xfrm>
            <a:off x="2425163" y="3747242"/>
            <a:ext cx="13681016" cy="4431983"/>
          </a:xfrm>
          <a:prstGeom prst="rect">
            <a:avLst/>
          </a:prstGeom>
        </p:spPr>
        <p:txBody>
          <a:bodyPr lIns="0" tIns="0" rIns="0" bIns="0" rtlCol="0" anchor="t">
            <a:spAutoFit/>
          </a:bodyPr>
          <a:lstStyle/>
          <a:p>
            <a:pPr algn="ctr"/>
            <a:r>
              <a:rPr lang="en-US" sz="7200" b="1">
                <a:latin typeface="Times New Roman" panose="02020603050405020304" pitchFamily="18" charset="0"/>
                <a:cs typeface="Times New Roman" panose="02020603050405020304" pitchFamily="18" charset="0"/>
              </a:rPr>
              <a:t>Bài </a:t>
            </a:r>
            <a:r>
              <a:rPr lang="en-US" sz="7200" b="1" smtClean="0">
                <a:latin typeface="Times New Roman" panose="02020603050405020304" pitchFamily="18" charset="0"/>
                <a:cs typeface="Times New Roman" panose="02020603050405020304" pitchFamily="18" charset="0"/>
              </a:rPr>
              <a:t>tập</a:t>
            </a:r>
            <a:endParaRPr lang="vi-VN" sz="7200" b="1" smtClean="0">
              <a:latin typeface="Times New Roman" panose="02020603050405020304" pitchFamily="18" charset="0"/>
              <a:cs typeface="Times New Roman" panose="02020603050405020304" pitchFamily="18" charset="0"/>
            </a:endParaRPr>
          </a:p>
          <a:p>
            <a:pPr algn="just"/>
            <a:r>
              <a:rPr lang="en-US" sz="7200" smtClean="0">
                <a:latin typeface="Times New Roman" panose="02020603050405020304" pitchFamily="18" charset="0"/>
                <a:cs typeface="Times New Roman" panose="02020603050405020304" pitchFamily="18" charset="0"/>
              </a:rPr>
              <a:t> </a:t>
            </a:r>
            <a:r>
              <a:rPr lang="en-US" sz="7200">
                <a:latin typeface="Times New Roman" panose="02020603050405020304" pitchFamily="18" charset="0"/>
                <a:cs typeface="Times New Roman" panose="02020603050405020304" pitchFamily="18" charset="0"/>
              </a:rPr>
              <a:t>Em hãy thuyết trình về vấn đề: </a:t>
            </a:r>
            <a:r>
              <a:rPr lang="en-US" sz="7200" i="1">
                <a:latin typeface="Times New Roman" panose="02020603050405020304" pitchFamily="18" charset="0"/>
                <a:cs typeface="Times New Roman" panose="02020603050405020304" pitchFamily="18" charset="0"/>
              </a:rPr>
              <a:t>Lẽ sống của tuổi trẻ đối với cơ hội, thách thức của đất nước.</a:t>
            </a:r>
            <a:endParaRPr lang="en-GB" sz="7200">
              <a:latin typeface="Times New Roman" panose="02020603050405020304" pitchFamily="18" charset="0"/>
              <a:cs typeface="Times New Roman" panose="02020603050405020304" pitchFamily="18" charset="0"/>
            </a:endParaRPr>
          </a:p>
        </p:txBody>
      </p:sp>
      <p:sp>
        <p:nvSpPr>
          <p:cNvPr id="16" name="Freeform 16"/>
          <p:cNvSpPr/>
          <p:nvPr/>
        </p:nvSpPr>
        <p:spPr>
          <a:xfrm>
            <a:off x="16106179" y="7332003"/>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par>
                                <p:cTn id="16" presetID="16" presetClass="entr" presetSubtype="2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14471189" y="1236809"/>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rot="-4662307">
            <a:off x="-1275218" y="6114136"/>
            <a:ext cx="3108402" cy="674782"/>
          </a:xfrm>
          <a:custGeom>
            <a:avLst/>
            <a:gdLst/>
            <a:ahLst/>
            <a:cxnLst/>
            <a:rect l="l" t="t" r="r" b="b"/>
            <a:pathLst>
              <a:path w="3108402" h="674782">
                <a:moveTo>
                  <a:pt x="0" y="0"/>
                </a:moveTo>
                <a:lnTo>
                  <a:pt x="3108403" y="0"/>
                </a:lnTo>
                <a:lnTo>
                  <a:pt x="3108403" y="674782"/>
                </a:lnTo>
                <a:lnTo>
                  <a:pt x="0" y="6747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4578993" y="121267"/>
            <a:ext cx="9130011" cy="2051552"/>
          </a:xfrm>
          <a:custGeom>
            <a:avLst/>
            <a:gdLst/>
            <a:ahLst/>
            <a:cxnLst/>
            <a:rect l="l" t="t" r="r" b="b"/>
            <a:pathLst>
              <a:path w="9130011" h="2400432">
                <a:moveTo>
                  <a:pt x="0" y="0"/>
                </a:moveTo>
                <a:lnTo>
                  <a:pt x="9130010" y="0"/>
                </a:lnTo>
                <a:lnTo>
                  <a:pt x="9130010" y="2400432"/>
                </a:lnTo>
                <a:lnTo>
                  <a:pt x="0" y="240043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grpSp>
        <p:nvGrpSpPr>
          <p:cNvPr id="7" name="Group 7"/>
          <p:cNvGrpSpPr/>
          <p:nvPr/>
        </p:nvGrpSpPr>
        <p:grpSpPr>
          <a:xfrm>
            <a:off x="1028700" y="2643570"/>
            <a:ext cx="7500418" cy="4637670"/>
            <a:chOff x="0" y="-87218"/>
            <a:chExt cx="2096753" cy="1291721"/>
          </a:xfrm>
        </p:grpSpPr>
        <p:sp>
          <p:nvSpPr>
            <p:cNvPr id="8" name="Freeform 8"/>
            <p:cNvSpPr/>
            <p:nvPr/>
          </p:nvSpPr>
          <p:spPr>
            <a:xfrm>
              <a:off x="0" y="-87218"/>
              <a:ext cx="1621875" cy="1291721"/>
            </a:xfrm>
            <a:custGeom>
              <a:avLst/>
              <a:gdLst/>
              <a:ahLst/>
              <a:cxnLst/>
              <a:rect l="l" t="t" r="r" b="b"/>
              <a:pathLst>
                <a:path w="2096753" h="1204503">
                  <a:moveTo>
                    <a:pt x="49596" y="0"/>
                  </a:moveTo>
                  <a:lnTo>
                    <a:pt x="2047157" y="0"/>
                  </a:lnTo>
                  <a:cubicBezTo>
                    <a:pt x="2060311" y="0"/>
                    <a:pt x="2072926" y="5225"/>
                    <a:pt x="2082227" y="14526"/>
                  </a:cubicBezTo>
                  <a:cubicBezTo>
                    <a:pt x="2091528" y="23827"/>
                    <a:pt x="2096753" y="36442"/>
                    <a:pt x="2096753" y="49596"/>
                  </a:cubicBezTo>
                  <a:lnTo>
                    <a:pt x="2096753" y="1154908"/>
                  </a:lnTo>
                  <a:cubicBezTo>
                    <a:pt x="2096753" y="1168061"/>
                    <a:pt x="2091528" y="1180676"/>
                    <a:pt x="2082227" y="1189977"/>
                  </a:cubicBezTo>
                  <a:cubicBezTo>
                    <a:pt x="2072926" y="1199278"/>
                    <a:pt x="2060311" y="1204503"/>
                    <a:pt x="2047157" y="1204503"/>
                  </a:cubicBezTo>
                  <a:lnTo>
                    <a:pt x="49596" y="1204503"/>
                  </a:lnTo>
                  <a:cubicBezTo>
                    <a:pt x="36442" y="1204503"/>
                    <a:pt x="23827" y="1199278"/>
                    <a:pt x="14526" y="1189977"/>
                  </a:cubicBezTo>
                  <a:cubicBezTo>
                    <a:pt x="5225" y="1180676"/>
                    <a:pt x="0" y="1168061"/>
                    <a:pt x="0" y="1154908"/>
                  </a:cubicBezTo>
                  <a:lnTo>
                    <a:pt x="0" y="49596"/>
                  </a:lnTo>
                  <a:cubicBezTo>
                    <a:pt x="0" y="36442"/>
                    <a:pt x="5225" y="23827"/>
                    <a:pt x="14526" y="14526"/>
                  </a:cubicBezTo>
                  <a:cubicBezTo>
                    <a:pt x="23827" y="5225"/>
                    <a:pt x="36442" y="0"/>
                    <a:pt x="49596" y="0"/>
                  </a:cubicBezTo>
                  <a:close/>
                </a:path>
              </a:pathLst>
            </a:custGeom>
            <a:solidFill>
              <a:srgbClr val="FEFEFD"/>
            </a:solidFill>
            <a:ln w="38100" cap="rnd">
              <a:solidFill>
                <a:srgbClr val="DD4441"/>
              </a:solidFill>
              <a:prstDash val="solid"/>
              <a:round/>
            </a:ln>
          </p:spPr>
        </p:sp>
        <p:sp>
          <p:nvSpPr>
            <p:cNvPr id="9" name="TextBox 9"/>
            <p:cNvSpPr txBox="1"/>
            <p:nvPr/>
          </p:nvSpPr>
          <p:spPr>
            <a:xfrm>
              <a:off x="0" y="-47625"/>
              <a:ext cx="2096753" cy="1252128"/>
            </a:xfrm>
            <a:prstGeom prst="rect">
              <a:avLst/>
            </a:prstGeom>
          </p:spPr>
          <p:txBody>
            <a:bodyPr lIns="50800" tIns="50800" rIns="50800" bIns="50800" rtlCol="0" anchor="ctr"/>
            <a:lstStyle/>
            <a:p>
              <a:pPr algn="ctr">
                <a:lnSpc>
                  <a:spcPts val="2659"/>
                </a:lnSpc>
              </a:pPr>
              <a:endParaRPr/>
            </a:p>
          </p:txBody>
        </p:sp>
      </p:grpSp>
      <p:sp>
        <p:nvSpPr>
          <p:cNvPr id="10" name="TextBox 10"/>
          <p:cNvSpPr txBox="1"/>
          <p:nvPr/>
        </p:nvSpPr>
        <p:spPr>
          <a:xfrm>
            <a:off x="5820238" y="301479"/>
            <a:ext cx="6647523" cy="1461939"/>
          </a:xfrm>
          <a:prstGeom prst="rect">
            <a:avLst/>
          </a:prstGeom>
        </p:spPr>
        <p:txBody>
          <a:bodyPr lIns="0" tIns="0" rIns="0" bIns="0" rtlCol="0" anchor="t">
            <a:spAutoFit/>
          </a:bodyPr>
          <a:lstStyle/>
          <a:p>
            <a:pPr algn="ctr">
              <a:lnSpc>
                <a:spcPts val="12220"/>
              </a:lnSpc>
            </a:pPr>
            <a:r>
              <a:rPr lang="en-US" sz="9600" b="1">
                <a:latin typeface="Times New Roman" panose="02020603050405020304" pitchFamily="18" charset="0"/>
                <a:cs typeface="Times New Roman" panose="02020603050405020304" pitchFamily="18" charset="0"/>
              </a:rPr>
              <a:t>Gợi ý</a:t>
            </a:r>
            <a:endParaRPr lang="en-US" sz="8800">
              <a:solidFill>
                <a:srgbClr val="DD4441"/>
              </a:solidFill>
              <a:latin typeface="Times New Roman" panose="02020603050405020304" pitchFamily="18" charset="0"/>
              <a:ea typeface="Genty Sans"/>
              <a:cs typeface="Times New Roman" panose="02020603050405020304" pitchFamily="18" charset="0"/>
              <a:sym typeface="Genty Sans"/>
            </a:endParaRPr>
          </a:p>
        </p:txBody>
      </p:sp>
      <p:sp>
        <p:nvSpPr>
          <p:cNvPr id="11" name="Freeform 11"/>
          <p:cNvSpPr/>
          <p:nvPr/>
        </p:nvSpPr>
        <p:spPr>
          <a:xfrm flipH="1">
            <a:off x="-428395" y="8041927"/>
            <a:ext cx="7137642" cy="2432746"/>
          </a:xfrm>
          <a:custGeom>
            <a:avLst/>
            <a:gdLst/>
            <a:ahLst/>
            <a:cxnLst/>
            <a:rect l="l" t="t" r="r" b="b"/>
            <a:pathLst>
              <a:path w="7137642" h="2432746">
                <a:moveTo>
                  <a:pt x="7137642" y="0"/>
                </a:moveTo>
                <a:lnTo>
                  <a:pt x="0" y="0"/>
                </a:lnTo>
                <a:lnTo>
                  <a:pt x="0" y="2432746"/>
                </a:lnTo>
                <a:lnTo>
                  <a:pt x="7137642" y="2432746"/>
                </a:lnTo>
                <a:lnTo>
                  <a:pt x="7137642" y="0"/>
                </a:lnTo>
                <a:close/>
              </a:path>
            </a:pathLst>
          </a:custGeom>
          <a:blipFill>
            <a:blip r:embed="rId9"/>
            <a:stretch>
              <a:fillRect/>
            </a:stretch>
          </a:blipFill>
        </p:spPr>
      </p:sp>
      <p:sp>
        <p:nvSpPr>
          <p:cNvPr id="12" name="Freeform 12"/>
          <p:cNvSpPr/>
          <p:nvPr/>
        </p:nvSpPr>
        <p:spPr>
          <a:xfrm>
            <a:off x="11514551" y="8041927"/>
            <a:ext cx="7137642" cy="2432746"/>
          </a:xfrm>
          <a:custGeom>
            <a:avLst/>
            <a:gdLst/>
            <a:ahLst/>
            <a:cxnLst/>
            <a:rect l="l" t="t" r="r" b="b"/>
            <a:pathLst>
              <a:path w="7137642" h="2432746">
                <a:moveTo>
                  <a:pt x="0" y="0"/>
                </a:moveTo>
                <a:lnTo>
                  <a:pt x="7137642" y="0"/>
                </a:lnTo>
                <a:lnTo>
                  <a:pt x="7137642" y="2432746"/>
                </a:lnTo>
                <a:lnTo>
                  <a:pt x="0" y="2432746"/>
                </a:lnTo>
                <a:lnTo>
                  <a:pt x="0" y="0"/>
                </a:lnTo>
                <a:close/>
              </a:path>
            </a:pathLst>
          </a:custGeom>
          <a:blipFill>
            <a:blip r:embed="rId9"/>
            <a:stretch>
              <a:fillRect/>
            </a:stretch>
          </a:blipFill>
        </p:spPr>
      </p:sp>
      <p:sp>
        <p:nvSpPr>
          <p:cNvPr id="13" name="Freeform 13"/>
          <p:cNvSpPr/>
          <p:nvPr/>
        </p:nvSpPr>
        <p:spPr>
          <a:xfrm rot="-1469253">
            <a:off x="6093103" y="8369632"/>
            <a:ext cx="3315270" cy="2547098"/>
          </a:xfrm>
          <a:custGeom>
            <a:avLst/>
            <a:gdLst/>
            <a:ahLst/>
            <a:cxnLst/>
            <a:rect l="l" t="t" r="r" b="b"/>
            <a:pathLst>
              <a:path w="3315270" h="2547098">
                <a:moveTo>
                  <a:pt x="0" y="0"/>
                </a:moveTo>
                <a:lnTo>
                  <a:pt x="3315271" y="0"/>
                </a:lnTo>
                <a:lnTo>
                  <a:pt x="3315271" y="2547098"/>
                </a:lnTo>
                <a:lnTo>
                  <a:pt x="0" y="2547098"/>
                </a:lnTo>
                <a:lnTo>
                  <a:pt x="0" y="0"/>
                </a:lnTo>
                <a:close/>
              </a:path>
            </a:pathLst>
          </a:custGeom>
          <a:blipFill>
            <a:blip r:embed="rId10"/>
            <a:stretch>
              <a:fillRect/>
            </a:stretch>
          </a:blipFill>
        </p:spPr>
      </p:sp>
      <p:sp>
        <p:nvSpPr>
          <p:cNvPr id="14" name="Freeform 14"/>
          <p:cNvSpPr/>
          <p:nvPr/>
        </p:nvSpPr>
        <p:spPr>
          <a:xfrm rot="1284612" flipH="1">
            <a:off x="8879626" y="8426782"/>
            <a:ext cx="3315270" cy="2547098"/>
          </a:xfrm>
          <a:custGeom>
            <a:avLst/>
            <a:gdLst/>
            <a:ahLst/>
            <a:cxnLst/>
            <a:rect l="l" t="t" r="r" b="b"/>
            <a:pathLst>
              <a:path w="3315270" h="2547098">
                <a:moveTo>
                  <a:pt x="3315271" y="0"/>
                </a:moveTo>
                <a:lnTo>
                  <a:pt x="0" y="0"/>
                </a:lnTo>
                <a:lnTo>
                  <a:pt x="0" y="2547098"/>
                </a:lnTo>
                <a:lnTo>
                  <a:pt x="3315271" y="2547098"/>
                </a:lnTo>
                <a:lnTo>
                  <a:pt x="3315271" y="0"/>
                </a:lnTo>
                <a:close/>
              </a:path>
            </a:pathLst>
          </a:custGeom>
          <a:blipFill>
            <a:blip r:embed="rId10"/>
            <a:stretch>
              <a:fillRect/>
            </a:stretch>
          </a:blipFill>
        </p:spPr>
      </p:sp>
      <p:sp>
        <p:nvSpPr>
          <p:cNvPr id="15" name="TextBox 15"/>
          <p:cNvSpPr txBox="1"/>
          <p:nvPr/>
        </p:nvSpPr>
        <p:spPr>
          <a:xfrm>
            <a:off x="1246562" y="2849083"/>
            <a:ext cx="5306638" cy="4308872"/>
          </a:xfrm>
          <a:prstGeom prst="rect">
            <a:avLst/>
          </a:prstGeom>
        </p:spPr>
        <p:txBody>
          <a:bodyPr wrap="square" lIns="0" tIns="0" rIns="0" bIns="0" rtlCol="0" anchor="t">
            <a:spAutoFit/>
          </a:bodyPr>
          <a:lstStyle/>
          <a:p>
            <a:pPr algn="ctr"/>
            <a:r>
              <a:rPr lang="en-US" sz="4000" b="1">
                <a:latin typeface="Times New Roman" panose="02020603050405020304" pitchFamily="18" charset="0"/>
                <a:cs typeface="Times New Roman" panose="02020603050405020304" pitchFamily="18" charset="0"/>
              </a:rPr>
              <a:t>a. Mở </a:t>
            </a:r>
            <a:r>
              <a:rPr lang="en-US" sz="4000" b="1" smtClean="0">
                <a:latin typeface="Times New Roman" panose="02020603050405020304" pitchFamily="18" charset="0"/>
                <a:cs typeface="Times New Roman" panose="02020603050405020304" pitchFamily="18" charset="0"/>
              </a:rPr>
              <a:t>đầu</a:t>
            </a:r>
            <a:endParaRPr lang="en-GB" sz="4000">
              <a:latin typeface="Times New Roman" panose="02020603050405020304" pitchFamily="18" charset="0"/>
              <a:cs typeface="Times New Roman" panose="02020603050405020304" pitchFamily="18" charset="0"/>
            </a:endParaRPr>
          </a:p>
          <a:p>
            <a:pPr algn="just"/>
            <a:r>
              <a:rPr lang="en-US" sz="4000">
                <a:latin typeface="Times New Roman" panose="02020603050405020304" pitchFamily="18" charset="0"/>
                <a:cs typeface="Times New Roman" panose="02020603050405020304" pitchFamily="18" charset="0"/>
              </a:rPr>
              <a:t>- Lời chào, giới thiệu bản thân.</a:t>
            </a:r>
            <a:endParaRPr lang="en-GB" sz="4000">
              <a:latin typeface="Times New Roman" panose="02020603050405020304" pitchFamily="18" charset="0"/>
              <a:cs typeface="Times New Roman" panose="02020603050405020304" pitchFamily="18" charset="0"/>
            </a:endParaRPr>
          </a:p>
          <a:p>
            <a:pPr algn="just"/>
            <a:r>
              <a:rPr lang="en-US" sz="4000">
                <a:latin typeface="Times New Roman" panose="02020603050405020304" pitchFamily="18" charset="0"/>
                <a:cs typeface="Times New Roman" panose="02020603050405020304" pitchFamily="18" charset="0"/>
              </a:rPr>
              <a:t>- Nêu vấn đề trình bày: </a:t>
            </a:r>
            <a:r>
              <a:rPr lang="en-US" sz="4000" i="1">
                <a:latin typeface="Times New Roman" panose="02020603050405020304" pitchFamily="18" charset="0"/>
                <a:cs typeface="Times New Roman" panose="02020603050405020304" pitchFamily="18" charset="0"/>
              </a:rPr>
              <a:t>Lẽ sống của tuổi trẻ đối với cơ hội, thách thức của đất nước.</a:t>
            </a:r>
            <a:endParaRPr lang="en-GB" sz="4000">
              <a:latin typeface="Times New Roman" panose="02020603050405020304" pitchFamily="18" charset="0"/>
              <a:cs typeface="Times New Roman" panose="02020603050405020304" pitchFamily="18" charset="0"/>
            </a:endParaRPr>
          </a:p>
        </p:txBody>
      </p:sp>
      <p:grpSp>
        <p:nvGrpSpPr>
          <p:cNvPr id="16" name="Group 16"/>
          <p:cNvGrpSpPr/>
          <p:nvPr/>
        </p:nvGrpSpPr>
        <p:grpSpPr>
          <a:xfrm>
            <a:off x="7086600" y="2559119"/>
            <a:ext cx="10668000" cy="4664384"/>
            <a:chOff x="0" y="0"/>
            <a:chExt cx="2096753" cy="1204503"/>
          </a:xfrm>
        </p:grpSpPr>
        <p:sp>
          <p:nvSpPr>
            <p:cNvPr id="17" name="Freeform 17"/>
            <p:cNvSpPr/>
            <p:nvPr/>
          </p:nvSpPr>
          <p:spPr>
            <a:xfrm>
              <a:off x="0" y="0"/>
              <a:ext cx="2096753" cy="1204503"/>
            </a:xfrm>
            <a:custGeom>
              <a:avLst/>
              <a:gdLst/>
              <a:ahLst/>
              <a:cxnLst/>
              <a:rect l="l" t="t" r="r" b="b"/>
              <a:pathLst>
                <a:path w="2096753" h="1204503">
                  <a:moveTo>
                    <a:pt x="49596" y="0"/>
                  </a:moveTo>
                  <a:lnTo>
                    <a:pt x="2047157" y="0"/>
                  </a:lnTo>
                  <a:cubicBezTo>
                    <a:pt x="2060311" y="0"/>
                    <a:pt x="2072926" y="5225"/>
                    <a:pt x="2082227" y="14526"/>
                  </a:cubicBezTo>
                  <a:cubicBezTo>
                    <a:pt x="2091528" y="23827"/>
                    <a:pt x="2096753" y="36442"/>
                    <a:pt x="2096753" y="49596"/>
                  </a:cubicBezTo>
                  <a:lnTo>
                    <a:pt x="2096753" y="1154908"/>
                  </a:lnTo>
                  <a:cubicBezTo>
                    <a:pt x="2096753" y="1168061"/>
                    <a:pt x="2091528" y="1180676"/>
                    <a:pt x="2082227" y="1189977"/>
                  </a:cubicBezTo>
                  <a:cubicBezTo>
                    <a:pt x="2072926" y="1199278"/>
                    <a:pt x="2060311" y="1204503"/>
                    <a:pt x="2047157" y="1204503"/>
                  </a:cubicBezTo>
                  <a:lnTo>
                    <a:pt x="49596" y="1204503"/>
                  </a:lnTo>
                  <a:cubicBezTo>
                    <a:pt x="36442" y="1204503"/>
                    <a:pt x="23827" y="1199278"/>
                    <a:pt x="14526" y="1189977"/>
                  </a:cubicBezTo>
                  <a:cubicBezTo>
                    <a:pt x="5225" y="1180676"/>
                    <a:pt x="0" y="1168061"/>
                    <a:pt x="0" y="1154908"/>
                  </a:cubicBezTo>
                  <a:lnTo>
                    <a:pt x="0" y="49596"/>
                  </a:lnTo>
                  <a:cubicBezTo>
                    <a:pt x="0" y="36442"/>
                    <a:pt x="5225" y="23827"/>
                    <a:pt x="14526" y="14526"/>
                  </a:cubicBezTo>
                  <a:cubicBezTo>
                    <a:pt x="23827" y="5225"/>
                    <a:pt x="36442" y="0"/>
                    <a:pt x="49596" y="0"/>
                  </a:cubicBezTo>
                  <a:close/>
                </a:path>
              </a:pathLst>
            </a:custGeom>
            <a:solidFill>
              <a:srgbClr val="FEFEFD"/>
            </a:solidFill>
            <a:ln w="38100" cap="rnd">
              <a:solidFill>
                <a:srgbClr val="DD4441"/>
              </a:solidFill>
              <a:prstDash val="solid"/>
              <a:round/>
            </a:ln>
          </p:spPr>
        </p:sp>
        <p:sp>
          <p:nvSpPr>
            <p:cNvPr id="18" name="TextBox 18"/>
            <p:cNvSpPr txBox="1"/>
            <p:nvPr/>
          </p:nvSpPr>
          <p:spPr>
            <a:xfrm>
              <a:off x="0" y="-47625"/>
              <a:ext cx="2096753" cy="1252128"/>
            </a:xfrm>
            <a:prstGeom prst="rect">
              <a:avLst/>
            </a:prstGeom>
          </p:spPr>
          <p:txBody>
            <a:bodyPr lIns="50800" tIns="50800" rIns="50800" bIns="50800" rtlCol="0" anchor="ctr"/>
            <a:lstStyle/>
            <a:p>
              <a:pPr algn="ctr">
                <a:lnSpc>
                  <a:spcPts val="2659"/>
                </a:lnSpc>
              </a:pPr>
              <a:endParaRPr/>
            </a:p>
          </p:txBody>
        </p:sp>
      </p:grpSp>
      <p:sp>
        <p:nvSpPr>
          <p:cNvPr id="19" name="TextBox 19"/>
          <p:cNvSpPr txBox="1"/>
          <p:nvPr/>
        </p:nvSpPr>
        <p:spPr>
          <a:xfrm>
            <a:off x="7592404" y="2746407"/>
            <a:ext cx="9906000" cy="4308872"/>
          </a:xfrm>
          <a:prstGeom prst="rect">
            <a:avLst/>
          </a:prstGeom>
        </p:spPr>
        <p:txBody>
          <a:bodyPr wrap="square" lIns="0" tIns="0" rIns="0" bIns="0" rtlCol="0" anchor="t">
            <a:spAutoFit/>
          </a:bodyPr>
          <a:lstStyle/>
          <a:p>
            <a:pPr algn="ctr"/>
            <a:r>
              <a:rPr lang="en-US" sz="4000" b="1">
                <a:latin typeface="Times New Roman" panose="02020603050405020304" pitchFamily="18" charset="0"/>
                <a:cs typeface="Times New Roman" panose="02020603050405020304" pitchFamily="18" charset="0"/>
              </a:rPr>
              <a:t>b. Triển </a:t>
            </a:r>
            <a:r>
              <a:rPr lang="en-US" sz="4000" b="1" smtClean="0">
                <a:latin typeface="Times New Roman" panose="02020603050405020304" pitchFamily="18" charset="0"/>
                <a:cs typeface="Times New Roman" panose="02020603050405020304" pitchFamily="18" charset="0"/>
              </a:rPr>
              <a:t>khai</a:t>
            </a:r>
            <a:endParaRPr lang="en-GB" sz="4000">
              <a:latin typeface="Times New Roman" panose="02020603050405020304" pitchFamily="18" charset="0"/>
              <a:cs typeface="Times New Roman" panose="02020603050405020304" pitchFamily="18" charset="0"/>
            </a:endParaRPr>
          </a:p>
          <a:p>
            <a:pPr algn="just"/>
            <a:r>
              <a:rPr lang="en-US" sz="4000">
                <a:latin typeface="Times New Roman" panose="02020603050405020304" pitchFamily="18" charset="0"/>
                <a:cs typeface="Times New Roman" panose="02020603050405020304" pitchFamily="18" charset="0"/>
              </a:rPr>
              <a:t>- Có những thách thức nào đối với sự phát triển của đất nước nếu những người trẻ xác định không đúng lẽ sống của mình? Vì sao?</a:t>
            </a:r>
            <a:endParaRPr lang="en-GB" sz="4000">
              <a:latin typeface="Times New Roman" panose="02020603050405020304" pitchFamily="18" charset="0"/>
              <a:cs typeface="Times New Roman" panose="02020603050405020304" pitchFamily="18" charset="0"/>
            </a:endParaRPr>
          </a:p>
          <a:p>
            <a:pPr algn="just"/>
            <a:r>
              <a:rPr lang="en-US" sz="4000">
                <a:latin typeface="Times New Roman" panose="02020603050405020304" pitchFamily="18" charset="0"/>
                <a:cs typeface="Times New Roman" panose="02020603050405020304" pitchFamily="18" charset="0"/>
              </a:rPr>
              <a:t>- Cần làm gì (giải pháp, biện pháp nào) để xác định đúng lẽ sống của mình, vừa lập thân, vừa kiến quốc?</a:t>
            </a:r>
            <a:endParaRPr lang="en-GB" sz="4000">
              <a:latin typeface="Times New Roman" panose="02020603050405020304" pitchFamily="18" charset="0"/>
              <a:cs typeface="Times New Roman" panose="02020603050405020304" pitchFamily="18" charset="0"/>
            </a:endParaRPr>
          </a:p>
        </p:txBody>
      </p:sp>
      <p:sp>
        <p:nvSpPr>
          <p:cNvPr id="20" name="Freeform 20"/>
          <p:cNvSpPr/>
          <p:nvPr/>
        </p:nvSpPr>
        <p:spPr>
          <a:xfrm rot="1181119">
            <a:off x="3254676" y="8726281"/>
            <a:ext cx="1048964" cy="1064038"/>
          </a:xfrm>
          <a:custGeom>
            <a:avLst/>
            <a:gdLst/>
            <a:ahLst/>
            <a:cxnLst/>
            <a:rect l="l" t="t" r="r" b="b"/>
            <a:pathLst>
              <a:path w="1048964" h="1064038">
                <a:moveTo>
                  <a:pt x="0" y="0"/>
                </a:moveTo>
                <a:lnTo>
                  <a:pt x="1048964" y="0"/>
                </a:lnTo>
                <a:lnTo>
                  <a:pt x="1048964" y="1064038"/>
                </a:lnTo>
                <a:lnTo>
                  <a:pt x="0" y="106403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21" name="Freeform 21"/>
          <p:cNvSpPr/>
          <p:nvPr/>
        </p:nvSpPr>
        <p:spPr>
          <a:xfrm rot="2356230">
            <a:off x="16693163" y="421804"/>
            <a:ext cx="1048964" cy="1064038"/>
          </a:xfrm>
          <a:custGeom>
            <a:avLst/>
            <a:gdLst/>
            <a:ahLst/>
            <a:cxnLst/>
            <a:rect l="l" t="t" r="r" b="b"/>
            <a:pathLst>
              <a:path w="1048964" h="1064038">
                <a:moveTo>
                  <a:pt x="0" y="0"/>
                </a:moveTo>
                <a:lnTo>
                  <a:pt x="1048964" y="0"/>
                </a:lnTo>
                <a:lnTo>
                  <a:pt x="1048964" y="1064038"/>
                </a:lnTo>
                <a:lnTo>
                  <a:pt x="0" y="106403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grpSp>
        <p:nvGrpSpPr>
          <p:cNvPr id="22" name="Group 7"/>
          <p:cNvGrpSpPr/>
          <p:nvPr/>
        </p:nvGrpSpPr>
        <p:grpSpPr>
          <a:xfrm>
            <a:off x="3106115" y="7510348"/>
            <a:ext cx="12438685" cy="1460215"/>
            <a:chOff x="0" y="0"/>
            <a:chExt cx="2096753" cy="1204503"/>
          </a:xfrm>
        </p:grpSpPr>
        <p:sp>
          <p:nvSpPr>
            <p:cNvPr id="23" name="Freeform 8"/>
            <p:cNvSpPr/>
            <p:nvPr/>
          </p:nvSpPr>
          <p:spPr>
            <a:xfrm>
              <a:off x="0" y="0"/>
              <a:ext cx="2096753" cy="1204503"/>
            </a:xfrm>
            <a:custGeom>
              <a:avLst/>
              <a:gdLst/>
              <a:ahLst/>
              <a:cxnLst/>
              <a:rect l="l" t="t" r="r" b="b"/>
              <a:pathLst>
                <a:path w="2096753" h="1204503">
                  <a:moveTo>
                    <a:pt x="49596" y="0"/>
                  </a:moveTo>
                  <a:lnTo>
                    <a:pt x="2047157" y="0"/>
                  </a:lnTo>
                  <a:cubicBezTo>
                    <a:pt x="2060311" y="0"/>
                    <a:pt x="2072926" y="5225"/>
                    <a:pt x="2082227" y="14526"/>
                  </a:cubicBezTo>
                  <a:cubicBezTo>
                    <a:pt x="2091528" y="23827"/>
                    <a:pt x="2096753" y="36442"/>
                    <a:pt x="2096753" y="49596"/>
                  </a:cubicBezTo>
                  <a:lnTo>
                    <a:pt x="2096753" y="1154908"/>
                  </a:lnTo>
                  <a:cubicBezTo>
                    <a:pt x="2096753" y="1168061"/>
                    <a:pt x="2091528" y="1180676"/>
                    <a:pt x="2082227" y="1189977"/>
                  </a:cubicBezTo>
                  <a:cubicBezTo>
                    <a:pt x="2072926" y="1199278"/>
                    <a:pt x="2060311" y="1204503"/>
                    <a:pt x="2047157" y="1204503"/>
                  </a:cubicBezTo>
                  <a:lnTo>
                    <a:pt x="49596" y="1204503"/>
                  </a:lnTo>
                  <a:cubicBezTo>
                    <a:pt x="36442" y="1204503"/>
                    <a:pt x="23827" y="1199278"/>
                    <a:pt x="14526" y="1189977"/>
                  </a:cubicBezTo>
                  <a:cubicBezTo>
                    <a:pt x="5225" y="1180676"/>
                    <a:pt x="0" y="1168061"/>
                    <a:pt x="0" y="1154908"/>
                  </a:cubicBezTo>
                  <a:lnTo>
                    <a:pt x="0" y="49596"/>
                  </a:lnTo>
                  <a:cubicBezTo>
                    <a:pt x="0" y="36442"/>
                    <a:pt x="5225" y="23827"/>
                    <a:pt x="14526" y="14526"/>
                  </a:cubicBezTo>
                  <a:cubicBezTo>
                    <a:pt x="23827" y="5225"/>
                    <a:pt x="36442" y="0"/>
                    <a:pt x="49596" y="0"/>
                  </a:cubicBezTo>
                  <a:close/>
                </a:path>
              </a:pathLst>
            </a:custGeom>
            <a:solidFill>
              <a:srgbClr val="FEFEFD"/>
            </a:solidFill>
            <a:ln w="38100" cap="rnd">
              <a:solidFill>
                <a:srgbClr val="DD4441"/>
              </a:solidFill>
              <a:prstDash val="solid"/>
              <a:round/>
            </a:ln>
          </p:spPr>
        </p:sp>
        <p:sp>
          <p:nvSpPr>
            <p:cNvPr id="24" name="TextBox 9"/>
            <p:cNvSpPr txBox="1"/>
            <p:nvPr/>
          </p:nvSpPr>
          <p:spPr>
            <a:xfrm>
              <a:off x="0" y="-47625"/>
              <a:ext cx="2096753" cy="1252128"/>
            </a:xfrm>
            <a:prstGeom prst="rect">
              <a:avLst/>
            </a:prstGeom>
          </p:spPr>
          <p:txBody>
            <a:bodyPr lIns="50800" tIns="50800" rIns="50800" bIns="50800" rtlCol="0" anchor="ctr"/>
            <a:lstStyle/>
            <a:p>
              <a:pPr algn="ctr">
                <a:lnSpc>
                  <a:spcPts val="2659"/>
                </a:lnSpc>
              </a:pPr>
              <a:endParaRPr/>
            </a:p>
          </p:txBody>
        </p:sp>
      </p:grpSp>
      <p:sp>
        <p:nvSpPr>
          <p:cNvPr id="25" name="TextBox 15"/>
          <p:cNvSpPr txBox="1"/>
          <p:nvPr/>
        </p:nvSpPr>
        <p:spPr>
          <a:xfrm>
            <a:off x="3583003" y="7689534"/>
            <a:ext cx="11484908" cy="1231106"/>
          </a:xfrm>
          <a:prstGeom prst="rect">
            <a:avLst/>
          </a:prstGeom>
        </p:spPr>
        <p:txBody>
          <a:bodyPr wrap="square" lIns="0" tIns="0" rIns="0" bIns="0" rtlCol="0" anchor="t">
            <a:spAutoFit/>
          </a:bodyPr>
          <a:lstStyle/>
          <a:p>
            <a:pPr algn="just"/>
            <a:r>
              <a:rPr lang="en-US" sz="4000" b="1">
                <a:latin typeface="Times New Roman" panose="02020603050405020304" pitchFamily="18" charset="0"/>
                <a:cs typeface="Times New Roman" panose="02020603050405020304" pitchFamily="18" charset="0"/>
              </a:rPr>
              <a:t>c. Kết thúc:</a:t>
            </a:r>
            <a:r>
              <a:rPr lang="en-US" sz="4000">
                <a:latin typeface="Times New Roman" panose="02020603050405020304" pitchFamily="18" charset="0"/>
                <a:cs typeface="Times New Roman" panose="02020603050405020304" pitchFamily="18" charset="0"/>
              </a:rPr>
              <a:t> Khẳng định lại vấn đề và nêu vấn đề cần thảo luận (nếu có). </a:t>
            </a:r>
            <a:endParaRPr lang="en-GB" sz="40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par>
                                <p:cTn id="32" presetID="16" presetClass="entr" presetSubtype="21"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inVertical)">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barn(inVertical)">
                                      <p:cBhvr>
                                        <p:cTn id="39" dur="500"/>
                                        <p:tgtEl>
                                          <p:spTgt spid="25"/>
                                        </p:tgtEl>
                                      </p:cBhvr>
                                    </p:animEffect>
                                  </p:childTnLst>
                                </p:cTn>
                              </p:par>
                              <p:par>
                                <p:cTn id="40" presetID="16" presetClass="entr" presetSubtype="21"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arn(inVertical)">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9"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11" name="Freeform 11"/>
          <p:cNvSpPr/>
          <p:nvPr/>
        </p:nvSpPr>
        <p:spPr>
          <a:xfrm flipH="1">
            <a:off x="-428395" y="8041927"/>
            <a:ext cx="7137642" cy="2432746"/>
          </a:xfrm>
          <a:custGeom>
            <a:avLst/>
            <a:gdLst/>
            <a:ahLst/>
            <a:cxnLst/>
            <a:rect l="l" t="t" r="r" b="b"/>
            <a:pathLst>
              <a:path w="7137642" h="2432746">
                <a:moveTo>
                  <a:pt x="7137642" y="0"/>
                </a:moveTo>
                <a:lnTo>
                  <a:pt x="0" y="0"/>
                </a:lnTo>
                <a:lnTo>
                  <a:pt x="0" y="2432746"/>
                </a:lnTo>
                <a:lnTo>
                  <a:pt x="7137642" y="2432746"/>
                </a:lnTo>
                <a:lnTo>
                  <a:pt x="7137642" y="0"/>
                </a:lnTo>
                <a:close/>
              </a:path>
            </a:pathLst>
          </a:custGeom>
          <a:blipFill>
            <a:blip r:embed="rId3"/>
            <a:stretch>
              <a:fillRect/>
            </a:stretch>
          </a:blipFill>
        </p:spPr>
      </p:sp>
      <p:sp>
        <p:nvSpPr>
          <p:cNvPr id="12" name="Freeform 12"/>
          <p:cNvSpPr/>
          <p:nvPr/>
        </p:nvSpPr>
        <p:spPr>
          <a:xfrm>
            <a:off x="11514551" y="8041927"/>
            <a:ext cx="7137642" cy="2432746"/>
          </a:xfrm>
          <a:custGeom>
            <a:avLst/>
            <a:gdLst/>
            <a:ahLst/>
            <a:cxnLst/>
            <a:rect l="l" t="t" r="r" b="b"/>
            <a:pathLst>
              <a:path w="7137642" h="2432746">
                <a:moveTo>
                  <a:pt x="0" y="0"/>
                </a:moveTo>
                <a:lnTo>
                  <a:pt x="7137642" y="0"/>
                </a:lnTo>
                <a:lnTo>
                  <a:pt x="7137642" y="2432746"/>
                </a:lnTo>
                <a:lnTo>
                  <a:pt x="0" y="2432746"/>
                </a:lnTo>
                <a:lnTo>
                  <a:pt x="0" y="0"/>
                </a:lnTo>
                <a:close/>
              </a:path>
            </a:pathLst>
          </a:custGeom>
          <a:blipFill>
            <a:blip r:embed="rId3"/>
            <a:stretch>
              <a:fillRect/>
            </a:stretch>
          </a:blipFill>
        </p:spPr>
      </p:sp>
      <p:sp>
        <p:nvSpPr>
          <p:cNvPr id="13" name="Freeform 13"/>
          <p:cNvSpPr/>
          <p:nvPr/>
        </p:nvSpPr>
        <p:spPr>
          <a:xfrm rot="-1469253">
            <a:off x="6093103" y="8369632"/>
            <a:ext cx="3315270" cy="2547098"/>
          </a:xfrm>
          <a:custGeom>
            <a:avLst/>
            <a:gdLst/>
            <a:ahLst/>
            <a:cxnLst/>
            <a:rect l="l" t="t" r="r" b="b"/>
            <a:pathLst>
              <a:path w="3315270" h="2547098">
                <a:moveTo>
                  <a:pt x="0" y="0"/>
                </a:moveTo>
                <a:lnTo>
                  <a:pt x="3315271" y="0"/>
                </a:lnTo>
                <a:lnTo>
                  <a:pt x="3315271" y="2547098"/>
                </a:lnTo>
                <a:lnTo>
                  <a:pt x="0" y="2547098"/>
                </a:lnTo>
                <a:lnTo>
                  <a:pt x="0" y="0"/>
                </a:lnTo>
                <a:close/>
              </a:path>
            </a:pathLst>
          </a:custGeom>
          <a:blipFill>
            <a:blip r:embed="rId4"/>
            <a:stretch>
              <a:fillRect/>
            </a:stretch>
          </a:blipFill>
        </p:spPr>
      </p:sp>
      <p:sp>
        <p:nvSpPr>
          <p:cNvPr id="14" name="Freeform 14"/>
          <p:cNvSpPr/>
          <p:nvPr/>
        </p:nvSpPr>
        <p:spPr>
          <a:xfrm rot="1284612" flipH="1">
            <a:off x="8879626" y="8426782"/>
            <a:ext cx="3315270" cy="2547098"/>
          </a:xfrm>
          <a:custGeom>
            <a:avLst/>
            <a:gdLst/>
            <a:ahLst/>
            <a:cxnLst/>
            <a:rect l="l" t="t" r="r" b="b"/>
            <a:pathLst>
              <a:path w="3315270" h="2547098">
                <a:moveTo>
                  <a:pt x="3315271" y="0"/>
                </a:moveTo>
                <a:lnTo>
                  <a:pt x="0" y="0"/>
                </a:lnTo>
                <a:lnTo>
                  <a:pt x="0" y="2547098"/>
                </a:lnTo>
                <a:lnTo>
                  <a:pt x="3315271" y="2547098"/>
                </a:lnTo>
                <a:lnTo>
                  <a:pt x="3315271" y="0"/>
                </a:lnTo>
                <a:close/>
              </a:path>
            </a:pathLst>
          </a:custGeom>
          <a:blipFill>
            <a:blip r:embed="rId4"/>
            <a:stretch>
              <a:fillRect/>
            </a:stretch>
          </a:blipFill>
        </p:spPr>
      </p:sp>
      <p:sp>
        <p:nvSpPr>
          <p:cNvPr id="16" name="Freeform 16"/>
          <p:cNvSpPr/>
          <p:nvPr/>
        </p:nvSpPr>
        <p:spPr>
          <a:xfrm>
            <a:off x="16294970" y="8216015"/>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grpSp>
        <p:nvGrpSpPr>
          <p:cNvPr id="15" name="Group 7"/>
          <p:cNvGrpSpPr/>
          <p:nvPr/>
        </p:nvGrpSpPr>
        <p:grpSpPr>
          <a:xfrm>
            <a:off x="533400" y="266699"/>
            <a:ext cx="17297400" cy="9371761"/>
            <a:chOff x="0" y="0"/>
            <a:chExt cx="3723483" cy="1138723"/>
          </a:xfrm>
        </p:grpSpPr>
        <p:sp>
          <p:nvSpPr>
            <p:cNvPr id="18" name="Freeform 8"/>
            <p:cNvSpPr/>
            <p:nvPr/>
          </p:nvSpPr>
          <p:spPr>
            <a:xfrm>
              <a:off x="0" y="0"/>
              <a:ext cx="3723483" cy="1138723"/>
            </a:xfrm>
            <a:custGeom>
              <a:avLst/>
              <a:gdLst/>
              <a:ahLst/>
              <a:cxnLst/>
              <a:rect l="l" t="t" r="r" b="b"/>
              <a:pathLst>
                <a:path w="3723483" h="1138723">
                  <a:moveTo>
                    <a:pt x="27928" y="0"/>
                  </a:moveTo>
                  <a:lnTo>
                    <a:pt x="3695555" y="0"/>
                  </a:lnTo>
                  <a:cubicBezTo>
                    <a:pt x="3702962" y="0"/>
                    <a:pt x="3710066" y="2942"/>
                    <a:pt x="3715303" y="8180"/>
                  </a:cubicBezTo>
                  <a:cubicBezTo>
                    <a:pt x="3720541" y="13418"/>
                    <a:pt x="3723483" y="20521"/>
                    <a:pt x="3723483" y="27928"/>
                  </a:cubicBezTo>
                  <a:lnTo>
                    <a:pt x="3723483" y="1110794"/>
                  </a:lnTo>
                  <a:cubicBezTo>
                    <a:pt x="3723483" y="1118201"/>
                    <a:pt x="3720541" y="1125305"/>
                    <a:pt x="3715303" y="1130543"/>
                  </a:cubicBezTo>
                  <a:cubicBezTo>
                    <a:pt x="3710066" y="1135780"/>
                    <a:pt x="3702962" y="1138723"/>
                    <a:pt x="3695555" y="1138723"/>
                  </a:cubicBezTo>
                  <a:lnTo>
                    <a:pt x="27928" y="1138723"/>
                  </a:lnTo>
                  <a:cubicBezTo>
                    <a:pt x="20521" y="1138723"/>
                    <a:pt x="13418" y="1135780"/>
                    <a:pt x="8180" y="1130543"/>
                  </a:cubicBezTo>
                  <a:cubicBezTo>
                    <a:pt x="2942" y="1125305"/>
                    <a:pt x="0" y="1118201"/>
                    <a:pt x="0" y="1110794"/>
                  </a:cubicBezTo>
                  <a:lnTo>
                    <a:pt x="0" y="27928"/>
                  </a:lnTo>
                  <a:cubicBezTo>
                    <a:pt x="0" y="20521"/>
                    <a:pt x="2942" y="13418"/>
                    <a:pt x="8180" y="8180"/>
                  </a:cubicBezTo>
                  <a:cubicBezTo>
                    <a:pt x="13418" y="2942"/>
                    <a:pt x="20521" y="0"/>
                    <a:pt x="27928" y="0"/>
                  </a:cubicBezTo>
                  <a:close/>
                </a:path>
              </a:pathLst>
            </a:custGeom>
            <a:solidFill>
              <a:srgbClr val="FEFEFD"/>
            </a:solidFill>
            <a:ln w="38100" cap="rnd">
              <a:solidFill>
                <a:srgbClr val="DD4441"/>
              </a:solidFill>
              <a:prstDash val="solid"/>
              <a:round/>
            </a:ln>
          </p:spPr>
        </p:sp>
        <p:sp>
          <p:nvSpPr>
            <p:cNvPr id="19" name="TextBox 9"/>
            <p:cNvSpPr txBox="1"/>
            <p:nvPr/>
          </p:nvSpPr>
          <p:spPr>
            <a:xfrm>
              <a:off x="0" y="-47625"/>
              <a:ext cx="3723483" cy="118634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3" name="Rectangle 2"/>
          <p:cNvSpPr/>
          <p:nvPr/>
        </p:nvSpPr>
        <p:spPr>
          <a:xfrm>
            <a:off x="3505200" y="371253"/>
            <a:ext cx="11963400" cy="1791260"/>
          </a:xfrm>
          <a:prstGeom prst="rect">
            <a:avLst/>
          </a:prstGeom>
        </p:spPr>
        <p:txBody>
          <a:bodyPr wrap="square">
            <a:spAutoFit/>
          </a:bodyPr>
          <a:lstStyle/>
          <a:p>
            <a:pPr algn="ctr">
              <a:lnSpc>
                <a:spcPct val="115000"/>
              </a:lnSpc>
              <a:spcAft>
                <a:spcPts val="0"/>
              </a:spcAft>
            </a:pPr>
            <a:r>
              <a:rPr lang="vi-VN" sz="3200" b="1">
                <a:latin typeface="Times New Roman" panose="02020603050405020304" pitchFamily="18" charset="0"/>
                <a:ea typeface="Calibri" panose="020F0502020204030204" pitchFamily="34" charset="0"/>
                <a:cs typeface="Times New Roman" panose="02020603050405020304" pitchFamily="18" charset="0"/>
              </a:rPr>
              <a:t>PHỤ LỤC 1</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b="1">
                <a:latin typeface="Times New Roman" panose="02020603050405020304" pitchFamily="18" charset="0"/>
                <a:ea typeface="Times New Roman" panose="02020603050405020304" pitchFamily="18" charset="0"/>
                <a:cs typeface="Times New Roman" panose="02020603050405020304" pitchFamily="18" charset="0"/>
              </a:rPr>
              <a:t>PHIẾU ĐÁNH GIÁ BÀI THUYẾT TRÌNH VÀ QUÁ TRÌNH NÓI</a:t>
            </a:r>
            <a:endParaRPr lang="en-GB" sz="3200">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200" b="1">
                <a:latin typeface="Times New Roman" panose="02020603050405020304" pitchFamily="18" charset="0"/>
                <a:ea typeface="Times New Roman" panose="02020603050405020304" pitchFamily="18" charset="0"/>
                <a:cs typeface="Times New Roman" panose="02020603050405020304" pitchFamily="18" charset="0"/>
              </a:rPr>
              <a:t>NGƯỜI ĐÁNH GIÁ:………………….</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395733649"/>
              </p:ext>
            </p:extLst>
          </p:nvPr>
        </p:nvGraphicFramePr>
        <p:xfrm>
          <a:off x="762000" y="2410039"/>
          <a:ext cx="16764000" cy="6778752"/>
        </p:xfrm>
        <a:graphic>
          <a:graphicData uri="http://schemas.openxmlformats.org/drawingml/2006/table">
            <a:tbl>
              <a:tblPr firstRow="1" firstCol="1" bandRow="1"/>
              <a:tblGrid>
                <a:gridCol w="1066800"/>
                <a:gridCol w="12954000"/>
                <a:gridCol w="914400"/>
                <a:gridCol w="1828800"/>
              </a:tblGrid>
              <a:tr h="0">
                <a:tc rowSpan="2">
                  <a:txBody>
                    <a:bodyPr/>
                    <a:lstStyle/>
                    <a:p>
                      <a:pPr algn="ctr">
                        <a:lnSpc>
                          <a:spcPct val="10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Nội dung đánh giá</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Kết quả</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0">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Đạt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Chưa đạt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algn="ctr">
                        <a:lnSpc>
                          <a:spcPct val="10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BÀI THUYẾT TRÌNH</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Bố cục ba phần: Mở đầu, nội dung chính, kết thúc.</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Phần nội dung chính đã làm rõ được vấn đề cần trình bày.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algn="ctr">
                        <a:lnSpc>
                          <a:spcPct val="10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QUÁ TRÌNH NÓI</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 hợp được phương tiện ngôn ngữ và phi ngôn ngữ khi trình bày, sử dụng có hiệu quả các phương tiện công nghệ hỗ trợ (nếu có).</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 hiện bài nói một cách chủ động, tự tin, tạo hứng thú cho người nghe; làm chủ thời gian, duy trì tương tác với người nghe.</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ĐÁNH GIÁ CHUNG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p>
                      <a:pPr marL="457200" indent="-457200" algn="just">
                        <a:lnSpc>
                          <a:spcPct val="100000"/>
                        </a:lnSpc>
                        <a:spcAft>
                          <a:spcPts val="0"/>
                        </a:spcAft>
                        <a:buFontTx/>
                        <a:buChar char="-"/>
                      </a:pP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Những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thành công và hạn chế của bài thuyết trình: </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p>
                    <a:p>
                      <a:pPr marL="457200" indent="-457200" algn="just">
                        <a:lnSpc>
                          <a:spcPct val="100000"/>
                        </a:lnSpc>
                        <a:spcAft>
                          <a:spcPts val="0"/>
                        </a:spcAft>
                        <a:buFontTx/>
                        <a:buChar char="-"/>
                      </a:pP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Hướng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khắc phục, sửa chữa: </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2886631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11" name="Freeform 11"/>
          <p:cNvSpPr/>
          <p:nvPr/>
        </p:nvSpPr>
        <p:spPr>
          <a:xfrm flipH="1">
            <a:off x="-428395" y="8041927"/>
            <a:ext cx="7137642" cy="2432746"/>
          </a:xfrm>
          <a:custGeom>
            <a:avLst/>
            <a:gdLst/>
            <a:ahLst/>
            <a:cxnLst/>
            <a:rect l="l" t="t" r="r" b="b"/>
            <a:pathLst>
              <a:path w="7137642" h="2432746">
                <a:moveTo>
                  <a:pt x="7137642" y="0"/>
                </a:moveTo>
                <a:lnTo>
                  <a:pt x="0" y="0"/>
                </a:lnTo>
                <a:lnTo>
                  <a:pt x="0" y="2432746"/>
                </a:lnTo>
                <a:lnTo>
                  <a:pt x="7137642" y="2432746"/>
                </a:lnTo>
                <a:lnTo>
                  <a:pt x="7137642" y="0"/>
                </a:lnTo>
                <a:close/>
              </a:path>
            </a:pathLst>
          </a:custGeom>
          <a:blipFill>
            <a:blip r:embed="rId3"/>
            <a:stretch>
              <a:fillRect/>
            </a:stretch>
          </a:blipFill>
        </p:spPr>
      </p:sp>
      <p:sp>
        <p:nvSpPr>
          <p:cNvPr id="12" name="Freeform 12"/>
          <p:cNvSpPr/>
          <p:nvPr/>
        </p:nvSpPr>
        <p:spPr>
          <a:xfrm>
            <a:off x="11514551" y="8041927"/>
            <a:ext cx="7137642" cy="2432746"/>
          </a:xfrm>
          <a:custGeom>
            <a:avLst/>
            <a:gdLst/>
            <a:ahLst/>
            <a:cxnLst/>
            <a:rect l="l" t="t" r="r" b="b"/>
            <a:pathLst>
              <a:path w="7137642" h="2432746">
                <a:moveTo>
                  <a:pt x="0" y="0"/>
                </a:moveTo>
                <a:lnTo>
                  <a:pt x="7137642" y="0"/>
                </a:lnTo>
                <a:lnTo>
                  <a:pt x="7137642" y="2432746"/>
                </a:lnTo>
                <a:lnTo>
                  <a:pt x="0" y="2432746"/>
                </a:lnTo>
                <a:lnTo>
                  <a:pt x="0" y="0"/>
                </a:lnTo>
                <a:close/>
              </a:path>
            </a:pathLst>
          </a:custGeom>
          <a:blipFill>
            <a:blip r:embed="rId3"/>
            <a:stretch>
              <a:fillRect/>
            </a:stretch>
          </a:blipFill>
        </p:spPr>
      </p:sp>
      <p:sp>
        <p:nvSpPr>
          <p:cNvPr id="13" name="Freeform 13"/>
          <p:cNvSpPr/>
          <p:nvPr/>
        </p:nvSpPr>
        <p:spPr>
          <a:xfrm rot="-1469253">
            <a:off x="6093103" y="8369632"/>
            <a:ext cx="3315270" cy="2547098"/>
          </a:xfrm>
          <a:custGeom>
            <a:avLst/>
            <a:gdLst/>
            <a:ahLst/>
            <a:cxnLst/>
            <a:rect l="l" t="t" r="r" b="b"/>
            <a:pathLst>
              <a:path w="3315270" h="2547098">
                <a:moveTo>
                  <a:pt x="0" y="0"/>
                </a:moveTo>
                <a:lnTo>
                  <a:pt x="3315271" y="0"/>
                </a:lnTo>
                <a:lnTo>
                  <a:pt x="3315271" y="2547098"/>
                </a:lnTo>
                <a:lnTo>
                  <a:pt x="0" y="2547098"/>
                </a:lnTo>
                <a:lnTo>
                  <a:pt x="0" y="0"/>
                </a:lnTo>
                <a:close/>
              </a:path>
            </a:pathLst>
          </a:custGeom>
          <a:blipFill>
            <a:blip r:embed="rId4"/>
            <a:stretch>
              <a:fillRect/>
            </a:stretch>
          </a:blipFill>
        </p:spPr>
      </p:sp>
      <p:sp>
        <p:nvSpPr>
          <p:cNvPr id="14" name="Freeform 14"/>
          <p:cNvSpPr/>
          <p:nvPr/>
        </p:nvSpPr>
        <p:spPr>
          <a:xfrm rot="1284612" flipH="1">
            <a:off x="8879626" y="8426782"/>
            <a:ext cx="3315270" cy="2547098"/>
          </a:xfrm>
          <a:custGeom>
            <a:avLst/>
            <a:gdLst/>
            <a:ahLst/>
            <a:cxnLst/>
            <a:rect l="l" t="t" r="r" b="b"/>
            <a:pathLst>
              <a:path w="3315270" h="2547098">
                <a:moveTo>
                  <a:pt x="3315271" y="0"/>
                </a:moveTo>
                <a:lnTo>
                  <a:pt x="0" y="0"/>
                </a:lnTo>
                <a:lnTo>
                  <a:pt x="0" y="2547098"/>
                </a:lnTo>
                <a:lnTo>
                  <a:pt x="3315271" y="2547098"/>
                </a:lnTo>
                <a:lnTo>
                  <a:pt x="3315271" y="0"/>
                </a:lnTo>
                <a:close/>
              </a:path>
            </a:pathLst>
          </a:custGeom>
          <a:blipFill>
            <a:blip r:embed="rId4"/>
            <a:stretch>
              <a:fillRect/>
            </a:stretch>
          </a:blipFill>
        </p:spPr>
      </p:sp>
      <p:sp>
        <p:nvSpPr>
          <p:cNvPr id="16" name="Freeform 16"/>
          <p:cNvSpPr/>
          <p:nvPr/>
        </p:nvSpPr>
        <p:spPr>
          <a:xfrm>
            <a:off x="16294970" y="8216015"/>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grpSp>
        <p:nvGrpSpPr>
          <p:cNvPr id="15" name="Group 7"/>
          <p:cNvGrpSpPr/>
          <p:nvPr/>
        </p:nvGrpSpPr>
        <p:grpSpPr>
          <a:xfrm>
            <a:off x="533400" y="266699"/>
            <a:ext cx="17297400" cy="9371761"/>
            <a:chOff x="0" y="0"/>
            <a:chExt cx="3723483" cy="1138723"/>
          </a:xfrm>
        </p:grpSpPr>
        <p:sp>
          <p:nvSpPr>
            <p:cNvPr id="18" name="Freeform 8"/>
            <p:cNvSpPr/>
            <p:nvPr/>
          </p:nvSpPr>
          <p:spPr>
            <a:xfrm>
              <a:off x="0" y="0"/>
              <a:ext cx="3723483" cy="1138723"/>
            </a:xfrm>
            <a:custGeom>
              <a:avLst/>
              <a:gdLst/>
              <a:ahLst/>
              <a:cxnLst/>
              <a:rect l="l" t="t" r="r" b="b"/>
              <a:pathLst>
                <a:path w="3723483" h="1138723">
                  <a:moveTo>
                    <a:pt x="27928" y="0"/>
                  </a:moveTo>
                  <a:lnTo>
                    <a:pt x="3695555" y="0"/>
                  </a:lnTo>
                  <a:cubicBezTo>
                    <a:pt x="3702962" y="0"/>
                    <a:pt x="3710066" y="2942"/>
                    <a:pt x="3715303" y="8180"/>
                  </a:cubicBezTo>
                  <a:cubicBezTo>
                    <a:pt x="3720541" y="13418"/>
                    <a:pt x="3723483" y="20521"/>
                    <a:pt x="3723483" y="27928"/>
                  </a:cubicBezTo>
                  <a:lnTo>
                    <a:pt x="3723483" y="1110794"/>
                  </a:lnTo>
                  <a:cubicBezTo>
                    <a:pt x="3723483" y="1118201"/>
                    <a:pt x="3720541" y="1125305"/>
                    <a:pt x="3715303" y="1130543"/>
                  </a:cubicBezTo>
                  <a:cubicBezTo>
                    <a:pt x="3710066" y="1135780"/>
                    <a:pt x="3702962" y="1138723"/>
                    <a:pt x="3695555" y="1138723"/>
                  </a:cubicBezTo>
                  <a:lnTo>
                    <a:pt x="27928" y="1138723"/>
                  </a:lnTo>
                  <a:cubicBezTo>
                    <a:pt x="20521" y="1138723"/>
                    <a:pt x="13418" y="1135780"/>
                    <a:pt x="8180" y="1130543"/>
                  </a:cubicBezTo>
                  <a:cubicBezTo>
                    <a:pt x="2942" y="1125305"/>
                    <a:pt x="0" y="1118201"/>
                    <a:pt x="0" y="1110794"/>
                  </a:cubicBezTo>
                  <a:lnTo>
                    <a:pt x="0" y="27928"/>
                  </a:lnTo>
                  <a:cubicBezTo>
                    <a:pt x="0" y="20521"/>
                    <a:pt x="2942" y="13418"/>
                    <a:pt x="8180" y="8180"/>
                  </a:cubicBezTo>
                  <a:cubicBezTo>
                    <a:pt x="13418" y="2942"/>
                    <a:pt x="20521" y="0"/>
                    <a:pt x="27928" y="0"/>
                  </a:cubicBezTo>
                  <a:close/>
                </a:path>
              </a:pathLst>
            </a:custGeom>
            <a:solidFill>
              <a:srgbClr val="FEFEFD"/>
            </a:solidFill>
            <a:ln w="38100" cap="rnd">
              <a:solidFill>
                <a:srgbClr val="DD4441"/>
              </a:solidFill>
              <a:prstDash val="solid"/>
              <a:round/>
            </a:ln>
          </p:spPr>
        </p:sp>
        <p:sp>
          <p:nvSpPr>
            <p:cNvPr id="19" name="TextBox 9"/>
            <p:cNvSpPr txBox="1"/>
            <p:nvPr/>
          </p:nvSpPr>
          <p:spPr>
            <a:xfrm>
              <a:off x="0" y="-47625"/>
              <a:ext cx="3723483" cy="118634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3" name="Rectangle 2"/>
          <p:cNvSpPr/>
          <p:nvPr/>
        </p:nvSpPr>
        <p:spPr>
          <a:xfrm>
            <a:off x="3003499" y="352531"/>
            <a:ext cx="12090759" cy="1952522"/>
          </a:xfrm>
          <a:prstGeom prst="rect">
            <a:avLst/>
          </a:prstGeom>
        </p:spPr>
        <p:txBody>
          <a:bodyPr wrap="square">
            <a:spAutoFit/>
          </a:bodyPr>
          <a:lstStyle/>
          <a:p>
            <a:pPr algn="ctr">
              <a:lnSpc>
                <a:spcPct val="115000"/>
              </a:lnSpc>
              <a:spcAft>
                <a:spcPts val="0"/>
              </a:spcAft>
            </a:pPr>
            <a:r>
              <a:rPr lang="vi-VN" sz="3600" b="1">
                <a:latin typeface="Times New Roman" panose="02020603050405020304" pitchFamily="18" charset="0"/>
                <a:ea typeface="Calibri" panose="020F0502020204030204" pitchFamily="34" charset="0"/>
                <a:cs typeface="Times New Roman" panose="02020603050405020304" pitchFamily="18" charset="0"/>
              </a:rPr>
              <a:t>PHỤ LỤC 2</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PHIẾU ĐÁNH GIÁ VÀ KIỂM TRA QUÁ TRÌNH NGHE</a:t>
            </a:r>
            <a:endParaRPr lang="en-GB" sz="3600">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NGƯỜI ĐÁNH GIÁ:………………….</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620044302"/>
              </p:ext>
            </p:extLst>
          </p:nvPr>
        </p:nvGraphicFramePr>
        <p:xfrm>
          <a:off x="828738" y="2508965"/>
          <a:ext cx="16706724" cy="6583680"/>
        </p:xfrm>
        <a:graphic>
          <a:graphicData uri="http://schemas.openxmlformats.org/drawingml/2006/table">
            <a:tbl>
              <a:tblPr firstRow="1" firstCol="1" bandRow="1"/>
              <a:tblGrid>
                <a:gridCol w="1549196"/>
                <a:gridCol w="11805608"/>
                <a:gridCol w="1065921"/>
                <a:gridCol w="2095231"/>
                <a:gridCol w="190768"/>
              </a:tblGrid>
              <a:tr h="245332">
                <a:tc rowSpan="2">
                  <a:txBody>
                    <a:bodyPr/>
                    <a:lstStyle/>
                    <a:p>
                      <a:pPr algn="ctr">
                        <a:lnSpc>
                          <a:spcPct val="100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STT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00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Nội dung đánh giá</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0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Kết quả</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nSpc>
                          <a:spcPct val="115000"/>
                        </a:lnSpc>
                        <a:spcAft>
                          <a:spcPts val="1000"/>
                        </a:spcAft>
                      </a:pPr>
                      <a:r>
                        <a:rPr lang="en-GB"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r>
              <a:tr h="518928">
                <a:tc vMerge="1">
                  <a:txBody>
                    <a:bodyPr/>
                    <a:lstStyle/>
                    <a:p>
                      <a:endParaRPr lang="en-GB"/>
                    </a:p>
                  </a:txBody>
                  <a:tcPr/>
                </a:tc>
                <a:tc vMerge="1">
                  <a:txBody>
                    <a:bodyPr/>
                    <a:lstStyle/>
                    <a:p>
                      <a:endParaRPr lang="en-GB"/>
                    </a:p>
                  </a:txBody>
                  <a:tcPr/>
                </a:tc>
                <a:tc>
                  <a:txBody>
                    <a:bodyPr/>
                    <a:lstStyle/>
                    <a:p>
                      <a:pPr algn="ctr">
                        <a:lnSpc>
                          <a:spcPct val="100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Đạt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Chưa đạt</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r>
              <a:tr h="245332">
                <a:tc gridSpan="2">
                  <a:txBody>
                    <a:bodyPr/>
                    <a:lstStyle/>
                    <a:p>
                      <a:pPr algn="ctr">
                        <a:lnSpc>
                          <a:spcPct val="100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ĐÁNH GIÁ QUÁ TRÌNH NGHE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a:txBody>
                    <a:bodyPr/>
                    <a:lstStyle/>
                    <a:p>
                      <a:pPr algn="just">
                        <a:lnSpc>
                          <a:spcPct val="100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r>
              <a:tr h="245332">
                <a:tc>
                  <a:txBody>
                    <a:bodyPr/>
                    <a:lstStyle/>
                    <a:p>
                      <a:pPr algn="ctr">
                        <a:lnSpc>
                          <a:spcPct val="100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Thái độ nghe: tập trung và tôn trọng người nói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r>
              <a:tr h="245332">
                <a:tc>
                  <a:txBody>
                    <a:bodyPr/>
                    <a:lstStyle/>
                    <a:p>
                      <a:pPr algn="ctr">
                        <a:lnSpc>
                          <a:spcPct val="100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Tích cực ghi chép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r>
              <a:tr h="245332">
                <a:tc>
                  <a:txBody>
                    <a:bodyPr/>
                    <a:lstStyle/>
                    <a:p>
                      <a:pPr algn="ctr">
                        <a:lnSpc>
                          <a:spcPct val="100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Câu hỏi phản biện đã hướng đến vấn đề chính của bài nói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400">
                          <a:effectLst/>
                          <a:latin typeface="Times New Roman" panose="02020603050405020304" pitchFamily="18" charset="0"/>
                          <a:ea typeface="Calibri" panose="020F0502020204030204" pitchFamily="34" charset="0"/>
                          <a:cs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r h="1717327">
                <a:tc>
                  <a:txBody>
                    <a:bodyPr/>
                    <a:lstStyle/>
                    <a:p>
                      <a:pPr algn="ctr">
                        <a:lnSpc>
                          <a:spcPct val="100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100000"/>
                        </a:lnSpc>
                        <a:spcAft>
                          <a:spcPts val="0"/>
                        </a:spcAft>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KIỂM TRA KẾT QUẢ NGHE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Nội dung nghe và ghi chép lại đã chính xác chưa?</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0000"/>
                        </a:lnSpc>
                        <a:spcAft>
                          <a:spcPts val="0"/>
                        </a:spcAft>
                        <a:tabLst>
                          <a:tab pos="1386840" algn="l"/>
                        </a:tabLs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Thu hoạch được những gì về nội dung và cách thức thuyết trình về một vấn đề của tuổi trẻ có liên quan đến cơ hội và thách thức đối với đất nước?</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0000"/>
                        </a:lnSpc>
                        <a:spcAft>
                          <a:spcPts val="0"/>
                        </a:spcAft>
                      </a:pPr>
                      <a:r>
                        <a:rPr lang="vi-VN" sz="36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r>
            </a:tbl>
          </a:graphicData>
        </a:graphic>
      </p:graphicFrame>
    </p:spTree>
    <p:extLst>
      <p:ext uri="{BB962C8B-B14F-4D97-AF65-F5344CB8AC3E}">
        <p14:creationId xmlns:p14="http://schemas.microsoft.com/office/powerpoint/2010/main" val="292203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2754936" y="1428733"/>
            <a:ext cx="12328437" cy="6092302"/>
          </a:xfrm>
          <a:custGeom>
            <a:avLst/>
            <a:gdLst/>
            <a:ahLst/>
            <a:cxnLst/>
            <a:rect l="l" t="t" r="r" b="b"/>
            <a:pathLst>
              <a:path w="12328437" h="6092302">
                <a:moveTo>
                  <a:pt x="0" y="0"/>
                </a:moveTo>
                <a:lnTo>
                  <a:pt x="12328436" y="0"/>
                </a:lnTo>
                <a:lnTo>
                  <a:pt x="12328436" y="6092302"/>
                </a:lnTo>
                <a:lnTo>
                  <a:pt x="0" y="60923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3460290" y="1028700"/>
            <a:ext cx="1582870" cy="1605616"/>
          </a:xfrm>
          <a:custGeom>
            <a:avLst/>
            <a:gdLst/>
            <a:ahLst/>
            <a:cxnLst/>
            <a:rect l="l" t="t" r="r" b="b"/>
            <a:pathLst>
              <a:path w="1582870" h="1605616">
                <a:moveTo>
                  <a:pt x="0" y="0"/>
                </a:moveTo>
                <a:lnTo>
                  <a:pt x="1582870" y="0"/>
                </a:lnTo>
                <a:lnTo>
                  <a:pt x="1582870" y="1605616"/>
                </a:lnTo>
                <a:lnTo>
                  <a:pt x="0" y="1605616"/>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a:off x="13345874" y="562287"/>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7" name="Freeform 7"/>
          <p:cNvSpPr/>
          <p:nvPr/>
        </p:nvSpPr>
        <p:spPr>
          <a:xfrm flipH="1">
            <a:off x="-306940" y="7744279"/>
            <a:ext cx="8247503" cy="2811024"/>
          </a:xfrm>
          <a:custGeom>
            <a:avLst/>
            <a:gdLst/>
            <a:ahLst/>
            <a:cxnLst/>
            <a:rect l="l" t="t" r="r" b="b"/>
            <a:pathLst>
              <a:path w="8247503" h="2811024">
                <a:moveTo>
                  <a:pt x="8247503" y="0"/>
                </a:moveTo>
                <a:lnTo>
                  <a:pt x="0" y="0"/>
                </a:lnTo>
                <a:lnTo>
                  <a:pt x="0" y="2811023"/>
                </a:lnTo>
                <a:lnTo>
                  <a:pt x="8247503" y="2811023"/>
                </a:lnTo>
                <a:lnTo>
                  <a:pt x="8247503" y="0"/>
                </a:lnTo>
                <a:close/>
              </a:path>
            </a:pathLst>
          </a:custGeom>
          <a:blipFill>
            <a:blip r:embed="rId11"/>
            <a:stretch>
              <a:fillRect/>
            </a:stretch>
          </a:blipFill>
        </p:spPr>
      </p:sp>
      <p:sp>
        <p:nvSpPr>
          <p:cNvPr id="8" name="Freeform 8"/>
          <p:cNvSpPr/>
          <p:nvPr/>
        </p:nvSpPr>
        <p:spPr>
          <a:xfrm rot="-140617">
            <a:off x="7801672" y="5756860"/>
            <a:ext cx="2684658" cy="2545951"/>
          </a:xfrm>
          <a:custGeom>
            <a:avLst/>
            <a:gdLst/>
            <a:ahLst/>
            <a:cxnLst/>
            <a:rect l="l" t="t" r="r" b="b"/>
            <a:pathLst>
              <a:path w="2684658" h="2545951">
                <a:moveTo>
                  <a:pt x="0" y="0"/>
                </a:moveTo>
                <a:lnTo>
                  <a:pt x="2684658" y="0"/>
                </a:lnTo>
                <a:lnTo>
                  <a:pt x="2684658" y="2545950"/>
                </a:lnTo>
                <a:lnTo>
                  <a:pt x="0" y="254595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Freeform 9"/>
          <p:cNvSpPr/>
          <p:nvPr/>
        </p:nvSpPr>
        <p:spPr>
          <a:xfrm>
            <a:off x="10347437" y="7744279"/>
            <a:ext cx="8247503" cy="2811024"/>
          </a:xfrm>
          <a:custGeom>
            <a:avLst/>
            <a:gdLst/>
            <a:ahLst/>
            <a:cxnLst/>
            <a:rect l="l" t="t" r="r" b="b"/>
            <a:pathLst>
              <a:path w="8247503" h="2811024">
                <a:moveTo>
                  <a:pt x="0" y="0"/>
                </a:moveTo>
                <a:lnTo>
                  <a:pt x="8247503" y="0"/>
                </a:lnTo>
                <a:lnTo>
                  <a:pt x="8247503" y="2811023"/>
                </a:lnTo>
                <a:lnTo>
                  <a:pt x="0" y="2811023"/>
                </a:lnTo>
                <a:lnTo>
                  <a:pt x="0" y="0"/>
                </a:lnTo>
                <a:close/>
              </a:path>
            </a:pathLst>
          </a:custGeom>
          <a:blipFill>
            <a:blip r:embed="rId11"/>
            <a:stretch>
              <a:fillRect/>
            </a:stretch>
          </a:blipFill>
        </p:spPr>
      </p:sp>
      <p:sp>
        <p:nvSpPr>
          <p:cNvPr id="10" name="Freeform 10"/>
          <p:cNvSpPr/>
          <p:nvPr/>
        </p:nvSpPr>
        <p:spPr>
          <a:xfrm rot="-1469253">
            <a:off x="7486365" y="8316807"/>
            <a:ext cx="3315270" cy="2547098"/>
          </a:xfrm>
          <a:custGeom>
            <a:avLst/>
            <a:gdLst/>
            <a:ahLst/>
            <a:cxnLst/>
            <a:rect l="l" t="t" r="r" b="b"/>
            <a:pathLst>
              <a:path w="3315270" h="2547098">
                <a:moveTo>
                  <a:pt x="0" y="0"/>
                </a:moveTo>
                <a:lnTo>
                  <a:pt x="3315270" y="0"/>
                </a:lnTo>
                <a:lnTo>
                  <a:pt x="3315270" y="2547098"/>
                </a:lnTo>
                <a:lnTo>
                  <a:pt x="0" y="2547098"/>
                </a:lnTo>
                <a:lnTo>
                  <a:pt x="0" y="0"/>
                </a:lnTo>
                <a:close/>
              </a:path>
            </a:pathLst>
          </a:custGeom>
          <a:blipFill>
            <a:blip r:embed="rId14"/>
            <a:stretch>
              <a:fillRect/>
            </a:stretch>
          </a:blipFill>
        </p:spPr>
      </p:sp>
      <p:sp>
        <p:nvSpPr>
          <p:cNvPr id="11" name="Freeform 11"/>
          <p:cNvSpPr/>
          <p:nvPr/>
        </p:nvSpPr>
        <p:spPr>
          <a:xfrm rot="-3086929">
            <a:off x="-1326239" y="4885615"/>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TextBox 12"/>
          <p:cNvSpPr txBox="1"/>
          <p:nvPr/>
        </p:nvSpPr>
        <p:spPr>
          <a:xfrm>
            <a:off x="3892086" y="2511136"/>
            <a:ext cx="10054136" cy="2954655"/>
          </a:xfrm>
          <a:prstGeom prst="rect">
            <a:avLst/>
          </a:prstGeom>
        </p:spPr>
        <p:txBody>
          <a:bodyPr lIns="0" tIns="0" rIns="0" bIns="0" rtlCol="0" anchor="t">
            <a:spAutoFit/>
          </a:bodyPr>
          <a:lstStyle/>
          <a:p>
            <a:pPr algn="ct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HOẠT ĐỘNG </a:t>
            </a:r>
            <a:r>
              <a:rPr lang="vi-VN" sz="96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3 </a:t>
            </a: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LUYỆN TẬP</a:t>
            </a:r>
            <a:endParaRPr lang="en-GB"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
        <p:nvSpPr>
          <p:cNvPr id="13" name="Freeform 13"/>
          <p:cNvSpPr/>
          <p:nvPr/>
        </p:nvSpPr>
        <p:spPr>
          <a:xfrm>
            <a:off x="15928313" y="6098589"/>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Tree>
    <p:extLst>
      <p:ext uri="{BB962C8B-B14F-4D97-AF65-F5344CB8AC3E}">
        <p14:creationId xmlns:p14="http://schemas.microsoft.com/office/powerpoint/2010/main" val="310423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2971417" y="647700"/>
            <a:ext cx="14287884" cy="7107327"/>
          </a:xfrm>
          <a:custGeom>
            <a:avLst/>
            <a:gdLst/>
            <a:ahLst/>
            <a:cxnLst/>
            <a:rect l="l" t="t" r="r" b="b"/>
            <a:pathLst>
              <a:path w="10569415" h="5223053">
                <a:moveTo>
                  <a:pt x="0" y="0"/>
                </a:moveTo>
                <a:lnTo>
                  <a:pt x="10569415" y="0"/>
                </a:lnTo>
                <a:lnTo>
                  <a:pt x="10569415" y="5223052"/>
                </a:lnTo>
                <a:lnTo>
                  <a:pt x="0" y="5223052"/>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rot="4082262">
            <a:off x="15143358" y="627449"/>
            <a:ext cx="3696742" cy="802501"/>
          </a:xfrm>
          <a:custGeom>
            <a:avLst/>
            <a:gdLst/>
            <a:ahLst/>
            <a:cxnLst/>
            <a:rect l="l" t="t" r="r" b="b"/>
            <a:pathLst>
              <a:path w="3696742" h="802501">
                <a:moveTo>
                  <a:pt x="0" y="0"/>
                </a:moveTo>
                <a:lnTo>
                  <a:pt x="3696742" y="0"/>
                </a:lnTo>
                <a:lnTo>
                  <a:pt x="3696742" y="802502"/>
                </a:lnTo>
                <a:lnTo>
                  <a:pt x="0" y="8025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flipH="1">
            <a:off x="-306940" y="7744279"/>
            <a:ext cx="8247503" cy="2811024"/>
          </a:xfrm>
          <a:custGeom>
            <a:avLst/>
            <a:gdLst/>
            <a:ahLst/>
            <a:cxnLst/>
            <a:rect l="l" t="t" r="r" b="b"/>
            <a:pathLst>
              <a:path w="8247503" h="2811024">
                <a:moveTo>
                  <a:pt x="8247503" y="0"/>
                </a:moveTo>
                <a:lnTo>
                  <a:pt x="0" y="0"/>
                </a:lnTo>
                <a:lnTo>
                  <a:pt x="0" y="2811023"/>
                </a:lnTo>
                <a:lnTo>
                  <a:pt x="8247503" y="2811023"/>
                </a:lnTo>
                <a:lnTo>
                  <a:pt x="8247503" y="0"/>
                </a:lnTo>
                <a:close/>
              </a:path>
            </a:pathLst>
          </a:custGeom>
          <a:blipFill>
            <a:blip r:embed="rId7"/>
            <a:stretch>
              <a:fillRect/>
            </a:stretch>
          </a:blipFill>
        </p:spPr>
      </p:sp>
      <p:sp>
        <p:nvSpPr>
          <p:cNvPr id="6" name="Freeform 6"/>
          <p:cNvSpPr/>
          <p:nvPr/>
        </p:nvSpPr>
        <p:spPr>
          <a:xfrm>
            <a:off x="228600" y="-126312"/>
            <a:ext cx="2435876" cy="2310022"/>
          </a:xfrm>
          <a:custGeom>
            <a:avLst/>
            <a:gdLst/>
            <a:ahLst/>
            <a:cxnLst/>
            <a:rect l="l" t="t" r="r" b="b"/>
            <a:pathLst>
              <a:path w="2435876" h="2310022">
                <a:moveTo>
                  <a:pt x="0" y="0"/>
                </a:moveTo>
                <a:lnTo>
                  <a:pt x="2435876" y="0"/>
                </a:lnTo>
                <a:lnTo>
                  <a:pt x="2435876" y="2310022"/>
                </a:lnTo>
                <a:lnTo>
                  <a:pt x="0" y="231002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347437" y="7744279"/>
            <a:ext cx="8247503" cy="2811024"/>
          </a:xfrm>
          <a:custGeom>
            <a:avLst/>
            <a:gdLst/>
            <a:ahLst/>
            <a:cxnLst/>
            <a:rect l="l" t="t" r="r" b="b"/>
            <a:pathLst>
              <a:path w="8247503" h="2811024">
                <a:moveTo>
                  <a:pt x="0" y="0"/>
                </a:moveTo>
                <a:lnTo>
                  <a:pt x="8247503" y="0"/>
                </a:lnTo>
                <a:lnTo>
                  <a:pt x="8247503" y="2811023"/>
                </a:lnTo>
                <a:lnTo>
                  <a:pt x="0" y="2811023"/>
                </a:lnTo>
                <a:lnTo>
                  <a:pt x="0" y="0"/>
                </a:lnTo>
                <a:close/>
              </a:path>
            </a:pathLst>
          </a:custGeom>
          <a:blipFill>
            <a:blip r:embed="rId7"/>
            <a:stretch>
              <a:fillRect/>
            </a:stretch>
          </a:blipFill>
        </p:spPr>
      </p:sp>
      <p:sp>
        <p:nvSpPr>
          <p:cNvPr id="8" name="Freeform 8"/>
          <p:cNvSpPr/>
          <p:nvPr/>
        </p:nvSpPr>
        <p:spPr>
          <a:xfrm rot="-1469253">
            <a:off x="7486365" y="8316807"/>
            <a:ext cx="3315270" cy="2547098"/>
          </a:xfrm>
          <a:custGeom>
            <a:avLst/>
            <a:gdLst/>
            <a:ahLst/>
            <a:cxnLst/>
            <a:rect l="l" t="t" r="r" b="b"/>
            <a:pathLst>
              <a:path w="3315270" h="2547098">
                <a:moveTo>
                  <a:pt x="0" y="0"/>
                </a:moveTo>
                <a:lnTo>
                  <a:pt x="3315270" y="0"/>
                </a:lnTo>
                <a:lnTo>
                  <a:pt x="3315270" y="2547098"/>
                </a:lnTo>
                <a:lnTo>
                  <a:pt x="0" y="2547098"/>
                </a:lnTo>
                <a:lnTo>
                  <a:pt x="0" y="0"/>
                </a:lnTo>
                <a:close/>
              </a:path>
            </a:pathLst>
          </a:custGeom>
          <a:blipFill>
            <a:blip r:embed="rId10"/>
            <a:stretch>
              <a:fillRect/>
            </a:stretch>
          </a:blipFill>
        </p:spPr>
      </p:sp>
      <p:sp>
        <p:nvSpPr>
          <p:cNvPr id="9" name="Freeform 9"/>
          <p:cNvSpPr/>
          <p:nvPr/>
        </p:nvSpPr>
        <p:spPr>
          <a:xfrm>
            <a:off x="15584427" y="6675015"/>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2" name="TextBox 12"/>
          <p:cNvSpPr txBox="1"/>
          <p:nvPr/>
        </p:nvSpPr>
        <p:spPr>
          <a:xfrm>
            <a:off x="4090095" y="1690299"/>
            <a:ext cx="12344400" cy="4985980"/>
          </a:xfrm>
          <a:prstGeom prst="rect">
            <a:avLst/>
          </a:prstGeom>
        </p:spPr>
        <p:txBody>
          <a:bodyPr wrap="square" lIns="0" tIns="0" rIns="0" bIns="0" rtlCol="0" anchor="t">
            <a:spAutoFit/>
          </a:bodyPr>
          <a:lstStyle/>
          <a:p>
            <a:pPr algn="ctr"/>
            <a:r>
              <a:rPr lang="vi-VN" sz="5400" b="1">
                <a:latin typeface="Times New Roman" panose="02020603050405020304" pitchFamily="18" charset="0"/>
                <a:cs typeface="Times New Roman" panose="02020603050405020304" pitchFamily="18" charset="0"/>
              </a:rPr>
              <a:t>Thuyết trình về một vấn đề liên </a:t>
            </a:r>
            <a:endParaRPr lang="vi-VN" sz="5400" b="1" smtClean="0">
              <a:latin typeface="Times New Roman" panose="02020603050405020304" pitchFamily="18" charset="0"/>
              <a:cs typeface="Times New Roman" panose="02020603050405020304" pitchFamily="18" charset="0"/>
            </a:endParaRPr>
          </a:p>
          <a:p>
            <a:pPr algn="ctr"/>
            <a:r>
              <a:rPr lang="vi-VN" sz="5400" b="1" smtClean="0">
                <a:latin typeface="Times New Roman" panose="02020603050405020304" pitchFamily="18" charset="0"/>
                <a:cs typeface="Times New Roman" panose="02020603050405020304" pitchFamily="18" charset="0"/>
              </a:rPr>
              <a:t>quan </a:t>
            </a:r>
            <a:r>
              <a:rPr lang="vi-VN" sz="5400" b="1">
                <a:latin typeface="Times New Roman" panose="02020603050405020304" pitchFamily="18" charset="0"/>
                <a:cs typeface="Times New Roman" panose="02020603050405020304" pitchFamily="18" charset="0"/>
              </a:rPr>
              <a:t>đến cơ hội và thách thức đối với </a:t>
            </a:r>
            <a:endParaRPr lang="vi-VN" sz="5400" b="1" smtClean="0">
              <a:latin typeface="Times New Roman" panose="02020603050405020304" pitchFamily="18" charset="0"/>
              <a:cs typeface="Times New Roman" panose="02020603050405020304" pitchFamily="18" charset="0"/>
            </a:endParaRPr>
          </a:p>
          <a:p>
            <a:pPr algn="ctr"/>
            <a:r>
              <a:rPr lang="vi-VN" sz="5400" b="1" smtClean="0">
                <a:latin typeface="Times New Roman" panose="02020603050405020304" pitchFamily="18" charset="0"/>
                <a:cs typeface="Times New Roman" panose="02020603050405020304" pitchFamily="18" charset="0"/>
              </a:rPr>
              <a:t>đất </a:t>
            </a:r>
            <a:r>
              <a:rPr lang="vi-VN" sz="5400" b="1">
                <a:latin typeface="Times New Roman" panose="02020603050405020304" pitchFamily="18" charset="0"/>
                <a:cs typeface="Times New Roman" panose="02020603050405020304" pitchFamily="18" charset="0"/>
              </a:rPr>
              <a:t>nước </a:t>
            </a:r>
            <a:endParaRPr lang="en-GB" sz="5400" b="1">
              <a:latin typeface="Times New Roman" panose="02020603050405020304" pitchFamily="18" charset="0"/>
              <a:cs typeface="Times New Roman" panose="02020603050405020304" pitchFamily="18" charset="0"/>
            </a:endParaRPr>
          </a:p>
          <a:p>
            <a:pPr algn="just"/>
            <a:r>
              <a:rPr lang="vi-VN" sz="5400" b="1">
                <a:latin typeface="Times New Roman" panose="02020603050405020304" pitchFamily="18" charset="0"/>
                <a:cs typeface="Times New Roman" panose="02020603050405020304" pitchFamily="18" charset="0"/>
              </a:rPr>
              <a:t>Nhóm 1: </a:t>
            </a:r>
            <a:r>
              <a:rPr lang="vi-VN" sz="5400">
                <a:latin typeface="Times New Roman" panose="02020603050405020304" pitchFamily="18" charset="0"/>
                <a:cs typeface="Times New Roman" panose="02020603050405020304" pitchFamily="18" charset="0"/>
              </a:rPr>
              <a:t>Thuyết trình về: Hội nhập văn hóa</a:t>
            </a:r>
            <a:endParaRPr lang="en-GB" sz="5400">
              <a:latin typeface="Times New Roman" panose="02020603050405020304" pitchFamily="18" charset="0"/>
              <a:cs typeface="Times New Roman" panose="02020603050405020304" pitchFamily="18" charset="0"/>
            </a:endParaRPr>
          </a:p>
          <a:p>
            <a:pPr algn="just"/>
            <a:r>
              <a:rPr lang="vi-VN" sz="5400" b="1">
                <a:latin typeface="Times New Roman" panose="02020603050405020304" pitchFamily="18" charset="0"/>
                <a:cs typeface="Times New Roman" panose="02020603050405020304" pitchFamily="18" charset="0"/>
              </a:rPr>
              <a:t>Nhóm 2: </a:t>
            </a:r>
            <a:r>
              <a:rPr lang="vi-VN" sz="5400">
                <a:latin typeface="Times New Roman" panose="02020603050405020304" pitchFamily="18" charset="0"/>
                <a:cs typeface="Times New Roman" panose="02020603050405020304" pitchFamily="18" charset="0"/>
              </a:rPr>
              <a:t>Thuyết trình về: Phát triển du lịch bền vững</a:t>
            </a:r>
            <a:endParaRPr lang="en-GB" sz="5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2754936" y="1428733"/>
            <a:ext cx="12328437" cy="6092302"/>
          </a:xfrm>
          <a:custGeom>
            <a:avLst/>
            <a:gdLst/>
            <a:ahLst/>
            <a:cxnLst/>
            <a:rect l="l" t="t" r="r" b="b"/>
            <a:pathLst>
              <a:path w="12328437" h="6092302">
                <a:moveTo>
                  <a:pt x="0" y="0"/>
                </a:moveTo>
                <a:lnTo>
                  <a:pt x="12328436" y="0"/>
                </a:lnTo>
                <a:lnTo>
                  <a:pt x="12328436" y="6092302"/>
                </a:lnTo>
                <a:lnTo>
                  <a:pt x="0" y="60923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3460290" y="1028700"/>
            <a:ext cx="1582870" cy="1605616"/>
          </a:xfrm>
          <a:custGeom>
            <a:avLst/>
            <a:gdLst/>
            <a:ahLst/>
            <a:cxnLst/>
            <a:rect l="l" t="t" r="r" b="b"/>
            <a:pathLst>
              <a:path w="1582870" h="1605616">
                <a:moveTo>
                  <a:pt x="0" y="0"/>
                </a:moveTo>
                <a:lnTo>
                  <a:pt x="1582870" y="0"/>
                </a:lnTo>
                <a:lnTo>
                  <a:pt x="1582870" y="1605616"/>
                </a:lnTo>
                <a:lnTo>
                  <a:pt x="0" y="1605616"/>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a:off x="13345874" y="562287"/>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7" name="Freeform 7"/>
          <p:cNvSpPr/>
          <p:nvPr/>
        </p:nvSpPr>
        <p:spPr>
          <a:xfrm flipH="1">
            <a:off x="-306940" y="7744279"/>
            <a:ext cx="8247503" cy="2811024"/>
          </a:xfrm>
          <a:custGeom>
            <a:avLst/>
            <a:gdLst/>
            <a:ahLst/>
            <a:cxnLst/>
            <a:rect l="l" t="t" r="r" b="b"/>
            <a:pathLst>
              <a:path w="8247503" h="2811024">
                <a:moveTo>
                  <a:pt x="8247503" y="0"/>
                </a:moveTo>
                <a:lnTo>
                  <a:pt x="0" y="0"/>
                </a:lnTo>
                <a:lnTo>
                  <a:pt x="0" y="2811023"/>
                </a:lnTo>
                <a:lnTo>
                  <a:pt x="8247503" y="2811023"/>
                </a:lnTo>
                <a:lnTo>
                  <a:pt x="8247503" y="0"/>
                </a:lnTo>
                <a:close/>
              </a:path>
            </a:pathLst>
          </a:custGeom>
          <a:blipFill>
            <a:blip r:embed="rId11"/>
            <a:stretch>
              <a:fillRect/>
            </a:stretch>
          </a:blipFill>
        </p:spPr>
      </p:sp>
      <p:sp>
        <p:nvSpPr>
          <p:cNvPr id="8" name="Freeform 8"/>
          <p:cNvSpPr/>
          <p:nvPr/>
        </p:nvSpPr>
        <p:spPr>
          <a:xfrm rot="-140617">
            <a:off x="7801671" y="6136086"/>
            <a:ext cx="2684658" cy="2545951"/>
          </a:xfrm>
          <a:custGeom>
            <a:avLst/>
            <a:gdLst/>
            <a:ahLst/>
            <a:cxnLst/>
            <a:rect l="l" t="t" r="r" b="b"/>
            <a:pathLst>
              <a:path w="2684658" h="2545951">
                <a:moveTo>
                  <a:pt x="0" y="0"/>
                </a:moveTo>
                <a:lnTo>
                  <a:pt x="2684658" y="0"/>
                </a:lnTo>
                <a:lnTo>
                  <a:pt x="2684658" y="2545950"/>
                </a:lnTo>
                <a:lnTo>
                  <a:pt x="0" y="254595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Freeform 9"/>
          <p:cNvSpPr/>
          <p:nvPr/>
        </p:nvSpPr>
        <p:spPr>
          <a:xfrm>
            <a:off x="10347437" y="7744279"/>
            <a:ext cx="8247503" cy="2811024"/>
          </a:xfrm>
          <a:custGeom>
            <a:avLst/>
            <a:gdLst/>
            <a:ahLst/>
            <a:cxnLst/>
            <a:rect l="l" t="t" r="r" b="b"/>
            <a:pathLst>
              <a:path w="8247503" h="2811024">
                <a:moveTo>
                  <a:pt x="0" y="0"/>
                </a:moveTo>
                <a:lnTo>
                  <a:pt x="8247503" y="0"/>
                </a:lnTo>
                <a:lnTo>
                  <a:pt x="8247503" y="2811023"/>
                </a:lnTo>
                <a:lnTo>
                  <a:pt x="0" y="2811023"/>
                </a:lnTo>
                <a:lnTo>
                  <a:pt x="0" y="0"/>
                </a:lnTo>
                <a:close/>
              </a:path>
            </a:pathLst>
          </a:custGeom>
          <a:blipFill>
            <a:blip r:embed="rId11"/>
            <a:stretch>
              <a:fillRect/>
            </a:stretch>
          </a:blipFill>
        </p:spPr>
      </p:sp>
      <p:sp>
        <p:nvSpPr>
          <p:cNvPr id="10" name="Freeform 10"/>
          <p:cNvSpPr/>
          <p:nvPr/>
        </p:nvSpPr>
        <p:spPr>
          <a:xfrm rot="-1469253">
            <a:off x="7486365" y="8316807"/>
            <a:ext cx="3315270" cy="2547098"/>
          </a:xfrm>
          <a:custGeom>
            <a:avLst/>
            <a:gdLst/>
            <a:ahLst/>
            <a:cxnLst/>
            <a:rect l="l" t="t" r="r" b="b"/>
            <a:pathLst>
              <a:path w="3315270" h="2547098">
                <a:moveTo>
                  <a:pt x="0" y="0"/>
                </a:moveTo>
                <a:lnTo>
                  <a:pt x="3315270" y="0"/>
                </a:lnTo>
                <a:lnTo>
                  <a:pt x="3315270" y="2547098"/>
                </a:lnTo>
                <a:lnTo>
                  <a:pt x="0" y="2547098"/>
                </a:lnTo>
                <a:lnTo>
                  <a:pt x="0" y="0"/>
                </a:lnTo>
                <a:close/>
              </a:path>
            </a:pathLst>
          </a:custGeom>
          <a:blipFill>
            <a:blip r:embed="rId14"/>
            <a:stretch>
              <a:fillRect/>
            </a:stretch>
          </a:blipFill>
        </p:spPr>
      </p:sp>
      <p:sp>
        <p:nvSpPr>
          <p:cNvPr id="11" name="Freeform 11"/>
          <p:cNvSpPr/>
          <p:nvPr/>
        </p:nvSpPr>
        <p:spPr>
          <a:xfrm rot="-3086929">
            <a:off x="-1326239" y="4885615"/>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TextBox 12"/>
          <p:cNvSpPr txBox="1"/>
          <p:nvPr/>
        </p:nvSpPr>
        <p:spPr>
          <a:xfrm>
            <a:off x="3892086" y="2511136"/>
            <a:ext cx="10054136" cy="2954655"/>
          </a:xfrm>
          <a:prstGeom prst="rect">
            <a:avLst/>
          </a:prstGeom>
        </p:spPr>
        <p:txBody>
          <a:bodyPr lIns="0" tIns="0" rIns="0" bIns="0" rtlCol="0" anchor="t">
            <a:spAutoFit/>
          </a:bodyPr>
          <a:lstStyle/>
          <a:p>
            <a:pPr algn="ct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HOẠT ĐỘNG </a:t>
            </a:r>
            <a:r>
              <a:rPr lang="vi-VN" sz="96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4 </a:t>
            </a: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VẬN DỤNG</a:t>
            </a:r>
            <a:endParaRPr lang="en-GB"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
        <p:nvSpPr>
          <p:cNvPr id="13" name="Freeform 13"/>
          <p:cNvSpPr/>
          <p:nvPr/>
        </p:nvSpPr>
        <p:spPr>
          <a:xfrm>
            <a:off x="15928313" y="6098589"/>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Tree>
    <p:extLst>
      <p:ext uri="{BB962C8B-B14F-4D97-AF65-F5344CB8AC3E}">
        <p14:creationId xmlns:p14="http://schemas.microsoft.com/office/powerpoint/2010/main" val="33461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2754936" y="1428733"/>
            <a:ext cx="12328437" cy="6092302"/>
          </a:xfrm>
          <a:custGeom>
            <a:avLst/>
            <a:gdLst/>
            <a:ahLst/>
            <a:cxnLst/>
            <a:rect l="l" t="t" r="r" b="b"/>
            <a:pathLst>
              <a:path w="12328437" h="6092302">
                <a:moveTo>
                  <a:pt x="0" y="0"/>
                </a:moveTo>
                <a:lnTo>
                  <a:pt x="12328436" y="0"/>
                </a:lnTo>
                <a:lnTo>
                  <a:pt x="12328436" y="6092302"/>
                </a:lnTo>
                <a:lnTo>
                  <a:pt x="0" y="60923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3460290" y="1028700"/>
            <a:ext cx="1582870" cy="1605616"/>
          </a:xfrm>
          <a:custGeom>
            <a:avLst/>
            <a:gdLst/>
            <a:ahLst/>
            <a:cxnLst/>
            <a:rect l="l" t="t" r="r" b="b"/>
            <a:pathLst>
              <a:path w="1582870" h="1605616">
                <a:moveTo>
                  <a:pt x="0" y="0"/>
                </a:moveTo>
                <a:lnTo>
                  <a:pt x="1582870" y="0"/>
                </a:lnTo>
                <a:lnTo>
                  <a:pt x="1582870" y="1605616"/>
                </a:lnTo>
                <a:lnTo>
                  <a:pt x="0" y="1605616"/>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a:off x="13345874" y="562287"/>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7" name="Freeform 7"/>
          <p:cNvSpPr/>
          <p:nvPr/>
        </p:nvSpPr>
        <p:spPr>
          <a:xfrm flipH="1">
            <a:off x="-306940" y="7744279"/>
            <a:ext cx="8247503" cy="2811024"/>
          </a:xfrm>
          <a:custGeom>
            <a:avLst/>
            <a:gdLst/>
            <a:ahLst/>
            <a:cxnLst/>
            <a:rect l="l" t="t" r="r" b="b"/>
            <a:pathLst>
              <a:path w="8247503" h="2811024">
                <a:moveTo>
                  <a:pt x="8247503" y="0"/>
                </a:moveTo>
                <a:lnTo>
                  <a:pt x="0" y="0"/>
                </a:lnTo>
                <a:lnTo>
                  <a:pt x="0" y="2811023"/>
                </a:lnTo>
                <a:lnTo>
                  <a:pt x="8247503" y="2811023"/>
                </a:lnTo>
                <a:lnTo>
                  <a:pt x="8247503" y="0"/>
                </a:lnTo>
                <a:close/>
              </a:path>
            </a:pathLst>
          </a:custGeom>
          <a:blipFill>
            <a:blip r:embed="rId11"/>
            <a:stretch>
              <a:fillRect/>
            </a:stretch>
          </a:blipFill>
        </p:spPr>
      </p:sp>
      <p:sp>
        <p:nvSpPr>
          <p:cNvPr id="8" name="Freeform 8"/>
          <p:cNvSpPr/>
          <p:nvPr/>
        </p:nvSpPr>
        <p:spPr>
          <a:xfrm rot="-140617">
            <a:off x="7801671" y="5197327"/>
            <a:ext cx="2684658" cy="2545951"/>
          </a:xfrm>
          <a:custGeom>
            <a:avLst/>
            <a:gdLst/>
            <a:ahLst/>
            <a:cxnLst/>
            <a:rect l="l" t="t" r="r" b="b"/>
            <a:pathLst>
              <a:path w="2684658" h="2545951">
                <a:moveTo>
                  <a:pt x="0" y="0"/>
                </a:moveTo>
                <a:lnTo>
                  <a:pt x="2684658" y="0"/>
                </a:lnTo>
                <a:lnTo>
                  <a:pt x="2684658" y="2545950"/>
                </a:lnTo>
                <a:lnTo>
                  <a:pt x="0" y="254595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Freeform 9"/>
          <p:cNvSpPr/>
          <p:nvPr/>
        </p:nvSpPr>
        <p:spPr>
          <a:xfrm>
            <a:off x="10347437" y="7744279"/>
            <a:ext cx="8247503" cy="2811024"/>
          </a:xfrm>
          <a:custGeom>
            <a:avLst/>
            <a:gdLst/>
            <a:ahLst/>
            <a:cxnLst/>
            <a:rect l="l" t="t" r="r" b="b"/>
            <a:pathLst>
              <a:path w="8247503" h="2811024">
                <a:moveTo>
                  <a:pt x="0" y="0"/>
                </a:moveTo>
                <a:lnTo>
                  <a:pt x="8247503" y="0"/>
                </a:lnTo>
                <a:lnTo>
                  <a:pt x="8247503" y="2811023"/>
                </a:lnTo>
                <a:lnTo>
                  <a:pt x="0" y="2811023"/>
                </a:lnTo>
                <a:lnTo>
                  <a:pt x="0" y="0"/>
                </a:lnTo>
                <a:close/>
              </a:path>
            </a:pathLst>
          </a:custGeom>
          <a:blipFill>
            <a:blip r:embed="rId11"/>
            <a:stretch>
              <a:fillRect/>
            </a:stretch>
          </a:blipFill>
        </p:spPr>
      </p:sp>
      <p:sp>
        <p:nvSpPr>
          <p:cNvPr id="10" name="Freeform 10"/>
          <p:cNvSpPr/>
          <p:nvPr/>
        </p:nvSpPr>
        <p:spPr>
          <a:xfrm rot="-1469253">
            <a:off x="7486365" y="8316807"/>
            <a:ext cx="3315270" cy="2547098"/>
          </a:xfrm>
          <a:custGeom>
            <a:avLst/>
            <a:gdLst/>
            <a:ahLst/>
            <a:cxnLst/>
            <a:rect l="l" t="t" r="r" b="b"/>
            <a:pathLst>
              <a:path w="3315270" h="2547098">
                <a:moveTo>
                  <a:pt x="0" y="0"/>
                </a:moveTo>
                <a:lnTo>
                  <a:pt x="3315270" y="0"/>
                </a:lnTo>
                <a:lnTo>
                  <a:pt x="3315270" y="2547098"/>
                </a:lnTo>
                <a:lnTo>
                  <a:pt x="0" y="2547098"/>
                </a:lnTo>
                <a:lnTo>
                  <a:pt x="0" y="0"/>
                </a:lnTo>
                <a:close/>
              </a:path>
            </a:pathLst>
          </a:custGeom>
          <a:blipFill>
            <a:blip r:embed="rId14"/>
            <a:stretch>
              <a:fillRect/>
            </a:stretch>
          </a:blipFill>
        </p:spPr>
      </p:sp>
      <p:sp>
        <p:nvSpPr>
          <p:cNvPr id="11" name="Freeform 11"/>
          <p:cNvSpPr/>
          <p:nvPr/>
        </p:nvSpPr>
        <p:spPr>
          <a:xfrm rot="-3086929">
            <a:off x="-1326239" y="4885615"/>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TextBox 12"/>
          <p:cNvSpPr txBox="1"/>
          <p:nvPr/>
        </p:nvSpPr>
        <p:spPr>
          <a:xfrm>
            <a:off x="3892086" y="2511136"/>
            <a:ext cx="10054136" cy="2954655"/>
          </a:xfrm>
          <a:prstGeom prst="rect">
            <a:avLst/>
          </a:prstGeom>
        </p:spPr>
        <p:txBody>
          <a:bodyPr lIns="0" tIns="0" rIns="0" bIns="0" rtlCol="0" anchor="t">
            <a:spAutoFit/>
          </a:bodyPr>
          <a:lstStyle/>
          <a:p>
            <a:pPr algn="ct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HOẠT ĐỘNG </a:t>
            </a:r>
            <a:r>
              <a:rPr lang="vi-VN" sz="96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1 </a:t>
            </a: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KHỞI ĐỘNG</a:t>
            </a:r>
            <a:endParaRPr lang="en-US" sz="11169"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Genty Sans"/>
              <a:cs typeface="Genty Sans"/>
              <a:sym typeface="Genty Sans"/>
            </a:endParaRPr>
          </a:p>
        </p:txBody>
      </p:sp>
      <p:sp>
        <p:nvSpPr>
          <p:cNvPr id="13" name="Freeform 13"/>
          <p:cNvSpPr/>
          <p:nvPr/>
        </p:nvSpPr>
        <p:spPr>
          <a:xfrm>
            <a:off x="15928313" y="6098589"/>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Tree>
    <p:extLst>
      <p:ext uri="{BB962C8B-B14F-4D97-AF65-F5344CB8AC3E}">
        <p14:creationId xmlns:p14="http://schemas.microsoft.com/office/powerpoint/2010/main" val="1431792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1752601" y="1104900"/>
            <a:ext cx="15506700" cy="7086600"/>
          </a:xfrm>
          <a:custGeom>
            <a:avLst/>
            <a:gdLst/>
            <a:ahLst/>
            <a:cxnLst/>
            <a:rect l="l" t="t" r="r" b="b"/>
            <a:pathLst>
              <a:path w="10569415" h="5223053">
                <a:moveTo>
                  <a:pt x="0" y="0"/>
                </a:moveTo>
                <a:lnTo>
                  <a:pt x="10569415" y="0"/>
                </a:lnTo>
                <a:lnTo>
                  <a:pt x="10569415" y="5223052"/>
                </a:lnTo>
                <a:lnTo>
                  <a:pt x="0" y="5223052"/>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rot="4082262">
            <a:off x="15143358" y="627449"/>
            <a:ext cx="3696742" cy="802501"/>
          </a:xfrm>
          <a:custGeom>
            <a:avLst/>
            <a:gdLst/>
            <a:ahLst/>
            <a:cxnLst/>
            <a:rect l="l" t="t" r="r" b="b"/>
            <a:pathLst>
              <a:path w="3696742" h="802501">
                <a:moveTo>
                  <a:pt x="0" y="0"/>
                </a:moveTo>
                <a:lnTo>
                  <a:pt x="3696742" y="0"/>
                </a:lnTo>
                <a:lnTo>
                  <a:pt x="3696742" y="802502"/>
                </a:lnTo>
                <a:lnTo>
                  <a:pt x="0" y="8025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flipH="1">
            <a:off x="-306940" y="7744279"/>
            <a:ext cx="8247503" cy="2811024"/>
          </a:xfrm>
          <a:custGeom>
            <a:avLst/>
            <a:gdLst/>
            <a:ahLst/>
            <a:cxnLst/>
            <a:rect l="l" t="t" r="r" b="b"/>
            <a:pathLst>
              <a:path w="8247503" h="2811024">
                <a:moveTo>
                  <a:pt x="8247503" y="0"/>
                </a:moveTo>
                <a:lnTo>
                  <a:pt x="0" y="0"/>
                </a:lnTo>
                <a:lnTo>
                  <a:pt x="0" y="2811023"/>
                </a:lnTo>
                <a:lnTo>
                  <a:pt x="8247503" y="2811023"/>
                </a:lnTo>
                <a:lnTo>
                  <a:pt x="8247503" y="0"/>
                </a:lnTo>
                <a:close/>
              </a:path>
            </a:pathLst>
          </a:custGeom>
          <a:blipFill>
            <a:blip r:embed="rId7"/>
            <a:stretch>
              <a:fillRect/>
            </a:stretch>
          </a:blipFill>
        </p:spPr>
      </p:sp>
      <p:sp>
        <p:nvSpPr>
          <p:cNvPr id="6" name="Freeform 6"/>
          <p:cNvSpPr/>
          <p:nvPr/>
        </p:nvSpPr>
        <p:spPr>
          <a:xfrm>
            <a:off x="1445661" y="-44534"/>
            <a:ext cx="2435876" cy="2310022"/>
          </a:xfrm>
          <a:custGeom>
            <a:avLst/>
            <a:gdLst/>
            <a:ahLst/>
            <a:cxnLst/>
            <a:rect l="l" t="t" r="r" b="b"/>
            <a:pathLst>
              <a:path w="2435876" h="2310022">
                <a:moveTo>
                  <a:pt x="0" y="0"/>
                </a:moveTo>
                <a:lnTo>
                  <a:pt x="2435876" y="0"/>
                </a:lnTo>
                <a:lnTo>
                  <a:pt x="2435876" y="2310022"/>
                </a:lnTo>
                <a:lnTo>
                  <a:pt x="0" y="231002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347437" y="7744279"/>
            <a:ext cx="8247503" cy="2811024"/>
          </a:xfrm>
          <a:custGeom>
            <a:avLst/>
            <a:gdLst/>
            <a:ahLst/>
            <a:cxnLst/>
            <a:rect l="l" t="t" r="r" b="b"/>
            <a:pathLst>
              <a:path w="8247503" h="2811024">
                <a:moveTo>
                  <a:pt x="0" y="0"/>
                </a:moveTo>
                <a:lnTo>
                  <a:pt x="8247503" y="0"/>
                </a:lnTo>
                <a:lnTo>
                  <a:pt x="8247503" y="2811023"/>
                </a:lnTo>
                <a:lnTo>
                  <a:pt x="0" y="2811023"/>
                </a:lnTo>
                <a:lnTo>
                  <a:pt x="0" y="0"/>
                </a:lnTo>
                <a:close/>
              </a:path>
            </a:pathLst>
          </a:custGeom>
          <a:blipFill>
            <a:blip r:embed="rId7"/>
            <a:stretch>
              <a:fillRect/>
            </a:stretch>
          </a:blipFill>
        </p:spPr>
      </p:sp>
      <p:sp>
        <p:nvSpPr>
          <p:cNvPr id="8" name="Freeform 8"/>
          <p:cNvSpPr/>
          <p:nvPr/>
        </p:nvSpPr>
        <p:spPr>
          <a:xfrm rot="-1469253">
            <a:off x="7486365" y="8316807"/>
            <a:ext cx="3315270" cy="2547098"/>
          </a:xfrm>
          <a:custGeom>
            <a:avLst/>
            <a:gdLst/>
            <a:ahLst/>
            <a:cxnLst/>
            <a:rect l="l" t="t" r="r" b="b"/>
            <a:pathLst>
              <a:path w="3315270" h="2547098">
                <a:moveTo>
                  <a:pt x="0" y="0"/>
                </a:moveTo>
                <a:lnTo>
                  <a:pt x="3315270" y="0"/>
                </a:lnTo>
                <a:lnTo>
                  <a:pt x="3315270" y="2547098"/>
                </a:lnTo>
                <a:lnTo>
                  <a:pt x="0" y="2547098"/>
                </a:lnTo>
                <a:lnTo>
                  <a:pt x="0" y="0"/>
                </a:lnTo>
                <a:close/>
              </a:path>
            </a:pathLst>
          </a:custGeom>
          <a:blipFill>
            <a:blip r:embed="rId10"/>
            <a:stretch>
              <a:fillRect/>
            </a:stretch>
          </a:blipFill>
        </p:spPr>
      </p:sp>
      <p:sp>
        <p:nvSpPr>
          <p:cNvPr id="9" name="Freeform 9"/>
          <p:cNvSpPr/>
          <p:nvPr/>
        </p:nvSpPr>
        <p:spPr>
          <a:xfrm>
            <a:off x="15584427" y="6675015"/>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2" name="TextBox 12"/>
          <p:cNvSpPr txBox="1"/>
          <p:nvPr/>
        </p:nvSpPr>
        <p:spPr>
          <a:xfrm>
            <a:off x="3276600" y="2023263"/>
            <a:ext cx="13165152" cy="5416868"/>
          </a:xfrm>
          <a:prstGeom prst="rect">
            <a:avLst/>
          </a:prstGeom>
        </p:spPr>
        <p:txBody>
          <a:bodyPr wrap="square" lIns="0" tIns="0" rIns="0" bIns="0" rtlCol="0" anchor="t">
            <a:spAutoFit/>
          </a:bodyPr>
          <a:lstStyle/>
          <a:p>
            <a:r>
              <a:rPr lang="vi-VN" sz="4400">
                <a:latin typeface="Times New Roman" panose="02020603050405020304" pitchFamily="18" charset="0"/>
                <a:cs typeface="Times New Roman" panose="02020603050405020304" pitchFamily="18" charset="0"/>
              </a:rPr>
              <a:t>- GV chia lớp thành các nhóm. Mỗi nhóm khoảng 7 HS. </a:t>
            </a:r>
            <a:endParaRPr lang="en-GB" sz="4400">
              <a:latin typeface="Times New Roman" panose="02020603050405020304" pitchFamily="18" charset="0"/>
              <a:cs typeface="Times New Roman" panose="02020603050405020304" pitchFamily="18" charset="0"/>
            </a:endParaRPr>
          </a:p>
          <a:p>
            <a:r>
              <a:rPr lang="vi-VN" sz="4400">
                <a:latin typeface="Times New Roman" panose="02020603050405020304" pitchFamily="18" charset="0"/>
                <a:cs typeface="Times New Roman" panose="02020603050405020304" pitchFamily="18" charset="0"/>
              </a:rPr>
              <a:t>- GV nêu nhiệm vụ cho nhóm:</a:t>
            </a:r>
            <a:endParaRPr lang="en-GB" sz="4400">
              <a:latin typeface="Times New Roman" panose="02020603050405020304" pitchFamily="18" charset="0"/>
              <a:cs typeface="Times New Roman" panose="02020603050405020304" pitchFamily="18" charset="0"/>
            </a:endParaRPr>
          </a:p>
          <a:p>
            <a:r>
              <a:rPr lang="vi-VN" sz="4400">
                <a:latin typeface="Times New Roman" panose="02020603050405020304" pitchFamily="18" charset="0"/>
                <a:cs typeface="Times New Roman" panose="02020603050405020304" pitchFamily="18" charset="0"/>
              </a:rPr>
              <a:t>         Thuyết trình về một vấn đề liên quan đến cơ hội và thách thức đối với đất nước (chủ đề tự chọn).</a:t>
            </a:r>
            <a:endParaRPr lang="en-GB" sz="4400">
              <a:latin typeface="Times New Roman" panose="02020603050405020304" pitchFamily="18" charset="0"/>
              <a:cs typeface="Times New Roman" panose="02020603050405020304" pitchFamily="18" charset="0"/>
            </a:endParaRPr>
          </a:p>
          <a:p>
            <a:r>
              <a:rPr lang="vi-VN" sz="4400">
                <a:latin typeface="Times New Roman" panose="02020603050405020304" pitchFamily="18" charset="0"/>
                <a:cs typeface="Times New Roman" panose="02020603050405020304" pitchFamily="18" charset="0"/>
              </a:rPr>
              <a:t>+ Hình thức: Quay video.</a:t>
            </a:r>
            <a:endParaRPr lang="en-GB" sz="4400">
              <a:latin typeface="Times New Roman" panose="02020603050405020304" pitchFamily="18" charset="0"/>
              <a:cs typeface="Times New Roman" panose="02020603050405020304" pitchFamily="18" charset="0"/>
            </a:endParaRPr>
          </a:p>
          <a:p>
            <a:r>
              <a:rPr lang="vi-VN" sz="4400">
                <a:latin typeface="Times New Roman" panose="02020603050405020304" pitchFamily="18" charset="0"/>
                <a:cs typeface="Times New Roman" panose="02020603050405020304" pitchFamily="18" charset="0"/>
              </a:rPr>
              <a:t>+ Đăng trên trang fanpage CLB Truyền thông và trang facebook cá nhân.</a:t>
            </a:r>
            <a:endParaRPr lang="en-GB" sz="4400">
              <a:latin typeface="Times New Roman" panose="02020603050405020304" pitchFamily="18" charset="0"/>
              <a:cs typeface="Times New Roman" panose="02020603050405020304" pitchFamily="18" charset="0"/>
            </a:endParaRPr>
          </a:p>
          <a:p>
            <a:r>
              <a:rPr lang="vi-VN" sz="4400">
                <a:latin typeface="Times New Roman" panose="02020603050405020304" pitchFamily="18" charset="0"/>
                <a:cs typeface="Times New Roman" panose="02020603050405020304" pitchFamily="18" charset="0"/>
              </a:rPr>
              <a:t>+ Chấm điểm: Theo lượt chia sẻ, bình luậnvà yêu thích.</a:t>
            </a:r>
            <a:endParaRPr lang="en-GB" sz="4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2754936" y="1428733"/>
            <a:ext cx="12328437" cy="6092302"/>
          </a:xfrm>
          <a:custGeom>
            <a:avLst/>
            <a:gdLst/>
            <a:ahLst/>
            <a:cxnLst/>
            <a:rect l="l" t="t" r="r" b="b"/>
            <a:pathLst>
              <a:path w="12328437" h="6092302">
                <a:moveTo>
                  <a:pt x="0" y="0"/>
                </a:moveTo>
                <a:lnTo>
                  <a:pt x="12328436" y="0"/>
                </a:lnTo>
                <a:lnTo>
                  <a:pt x="12328436" y="6092302"/>
                </a:lnTo>
                <a:lnTo>
                  <a:pt x="0" y="60923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txBody>
          <a:bodyPr/>
          <a:lstStyle/>
          <a:p>
            <a:endParaRPr lang="en-GB"/>
          </a:p>
        </p:txBody>
      </p:sp>
      <p:sp>
        <p:nvSpPr>
          <p:cNvPr id="5" name="Freeform 5"/>
          <p:cNvSpPr/>
          <p:nvPr/>
        </p:nvSpPr>
        <p:spPr>
          <a:xfrm>
            <a:off x="3460290" y="1028700"/>
            <a:ext cx="1582870" cy="1605616"/>
          </a:xfrm>
          <a:custGeom>
            <a:avLst/>
            <a:gdLst/>
            <a:ahLst/>
            <a:cxnLst/>
            <a:rect l="l" t="t" r="r" b="b"/>
            <a:pathLst>
              <a:path w="1582870" h="1605616">
                <a:moveTo>
                  <a:pt x="0" y="0"/>
                </a:moveTo>
                <a:lnTo>
                  <a:pt x="1582870" y="0"/>
                </a:lnTo>
                <a:lnTo>
                  <a:pt x="1582870" y="1605616"/>
                </a:lnTo>
                <a:lnTo>
                  <a:pt x="0" y="1605616"/>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a:off x="13345874" y="562287"/>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7" name="Freeform 7"/>
          <p:cNvSpPr/>
          <p:nvPr/>
        </p:nvSpPr>
        <p:spPr>
          <a:xfrm flipH="1">
            <a:off x="-306940" y="7744279"/>
            <a:ext cx="8247503" cy="2811024"/>
          </a:xfrm>
          <a:custGeom>
            <a:avLst/>
            <a:gdLst/>
            <a:ahLst/>
            <a:cxnLst/>
            <a:rect l="l" t="t" r="r" b="b"/>
            <a:pathLst>
              <a:path w="8247503" h="2811024">
                <a:moveTo>
                  <a:pt x="8247503" y="0"/>
                </a:moveTo>
                <a:lnTo>
                  <a:pt x="0" y="0"/>
                </a:lnTo>
                <a:lnTo>
                  <a:pt x="0" y="2811023"/>
                </a:lnTo>
                <a:lnTo>
                  <a:pt x="8247503" y="2811023"/>
                </a:lnTo>
                <a:lnTo>
                  <a:pt x="8247503" y="0"/>
                </a:lnTo>
                <a:close/>
              </a:path>
            </a:pathLst>
          </a:custGeom>
          <a:blipFill>
            <a:blip r:embed="rId11"/>
            <a:stretch>
              <a:fillRect/>
            </a:stretch>
          </a:blipFill>
        </p:spPr>
      </p:sp>
      <p:sp>
        <p:nvSpPr>
          <p:cNvPr id="8" name="Freeform 8"/>
          <p:cNvSpPr/>
          <p:nvPr/>
        </p:nvSpPr>
        <p:spPr>
          <a:xfrm rot="-140617">
            <a:off x="7715667" y="6494572"/>
            <a:ext cx="2684658" cy="2545951"/>
          </a:xfrm>
          <a:custGeom>
            <a:avLst/>
            <a:gdLst/>
            <a:ahLst/>
            <a:cxnLst/>
            <a:rect l="l" t="t" r="r" b="b"/>
            <a:pathLst>
              <a:path w="2684658" h="2545951">
                <a:moveTo>
                  <a:pt x="0" y="0"/>
                </a:moveTo>
                <a:lnTo>
                  <a:pt x="2684658" y="0"/>
                </a:lnTo>
                <a:lnTo>
                  <a:pt x="2684658" y="2545950"/>
                </a:lnTo>
                <a:lnTo>
                  <a:pt x="0" y="254595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Freeform 9"/>
          <p:cNvSpPr/>
          <p:nvPr/>
        </p:nvSpPr>
        <p:spPr>
          <a:xfrm>
            <a:off x="10347437" y="7744279"/>
            <a:ext cx="8247503" cy="2811024"/>
          </a:xfrm>
          <a:custGeom>
            <a:avLst/>
            <a:gdLst/>
            <a:ahLst/>
            <a:cxnLst/>
            <a:rect l="l" t="t" r="r" b="b"/>
            <a:pathLst>
              <a:path w="8247503" h="2811024">
                <a:moveTo>
                  <a:pt x="0" y="0"/>
                </a:moveTo>
                <a:lnTo>
                  <a:pt x="8247503" y="0"/>
                </a:lnTo>
                <a:lnTo>
                  <a:pt x="8247503" y="2811023"/>
                </a:lnTo>
                <a:lnTo>
                  <a:pt x="0" y="2811023"/>
                </a:lnTo>
                <a:lnTo>
                  <a:pt x="0" y="0"/>
                </a:lnTo>
                <a:close/>
              </a:path>
            </a:pathLst>
          </a:custGeom>
          <a:blipFill>
            <a:blip r:embed="rId11"/>
            <a:stretch>
              <a:fillRect/>
            </a:stretch>
          </a:blipFill>
        </p:spPr>
      </p:sp>
      <p:sp>
        <p:nvSpPr>
          <p:cNvPr id="10" name="Freeform 10"/>
          <p:cNvSpPr/>
          <p:nvPr/>
        </p:nvSpPr>
        <p:spPr>
          <a:xfrm rot="-1469253">
            <a:off x="7486365" y="8316807"/>
            <a:ext cx="3315270" cy="2547098"/>
          </a:xfrm>
          <a:custGeom>
            <a:avLst/>
            <a:gdLst/>
            <a:ahLst/>
            <a:cxnLst/>
            <a:rect l="l" t="t" r="r" b="b"/>
            <a:pathLst>
              <a:path w="3315270" h="2547098">
                <a:moveTo>
                  <a:pt x="0" y="0"/>
                </a:moveTo>
                <a:lnTo>
                  <a:pt x="3315270" y="0"/>
                </a:lnTo>
                <a:lnTo>
                  <a:pt x="3315270" y="2547098"/>
                </a:lnTo>
                <a:lnTo>
                  <a:pt x="0" y="2547098"/>
                </a:lnTo>
                <a:lnTo>
                  <a:pt x="0" y="0"/>
                </a:lnTo>
                <a:close/>
              </a:path>
            </a:pathLst>
          </a:custGeom>
          <a:blipFill>
            <a:blip r:embed="rId14"/>
            <a:stretch>
              <a:fillRect/>
            </a:stretch>
          </a:blipFill>
        </p:spPr>
      </p:sp>
      <p:sp>
        <p:nvSpPr>
          <p:cNvPr id="11" name="Freeform 11"/>
          <p:cNvSpPr/>
          <p:nvPr/>
        </p:nvSpPr>
        <p:spPr>
          <a:xfrm rot="-3086929">
            <a:off x="-1326239" y="4885615"/>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3" name="Freeform 13"/>
          <p:cNvSpPr/>
          <p:nvPr/>
        </p:nvSpPr>
        <p:spPr>
          <a:xfrm>
            <a:off x="15928313" y="6098589"/>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14" name="TextBox 15"/>
          <p:cNvSpPr txBox="1"/>
          <p:nvPr/>
        </p:nvSpPr>
        <p:spPr>
          <a:xfrm>
            <a:off x="4366259" y="2378258"/>
            <a:ext cx="9383474" cy="4062651"/>
          </a:xfrm>
          <a:prstGeom prst="rect">
            <a:avLst/>
          </a:prstGeom>
        </p:spPr>
        <p:txBody>
          <a:bodyPr wrap="square" lIns="0" tIns="0" rIns="0" bIns="0" rtlCol="0" anchor="t">
            <a:spAutoFit/>
          </a:bodyPr>
          <a:lstStyle/>
          <a:p>
            <a:pPr algn="ctr"/>
            <a:r>
              <a:rPr lang="nl-NL" sz="4400" b="1" smtClean="0">
                <a:latin typeface="Times New Roman" panose="02020603050405020304" pitchFamily="18" charset="0"/>
                <a:cs typeface="Times New Roman" panose="02020603050405020304" pitchFamily="18" charset="0"/>
              </a:rPr>
              <a:t>HƯỚNG DẪN HỌC Ở NHÀ</a:t>
            </a:r>
            <a:endParaRPr lang="en-GB" sz="4400" smtClean="0">
              <a:latin typeface="Times New Roman" panose="02020603050405020304" pitchFamily="18" charset="0"/>
              <a:cs typeface="Times New Roman" panose="02020603050405020304" pitchFamily="18" charset="0"/>
            </a:endParaRPr>
          </a:p>
          <a:p>
            <a:pPr algn="just"/>
            <a:r>
              <a:rPr lang="vi-VN" sz="4400" smtClean="0">
                <a:latin typeface="Times New Roman" panose="02020603050405020304" pitchFamily="18" charset="0"/>
                <a:cs typeface="Times New Roman" panose="02020603050405020304" pitchFamily="18" charset="0"/>
              </a:rPr>
              <a:t>- Tự thực hành nói: Thuyết trình về một vấn đề liên quan đến cơ hội và thách thức đối với đất nước.</a:t>
            </a:r>
            <a:endParaRPr lang="en-GB" sz="4400" smtClean="0">
              <a:latin typeface="Times New Roman" panose="02020603050405020304" pitchFamily="18" charset="0"/>
              <a:cs typeface="Times New Roman" panose="02020603050405020304" pitchFamily="18" charset="0"/>
            </a:endParaRPr>
          </a:p>
          <a:p>
            <a:pPr algn="just"/>
            <a:r>
              <a:rPr lang="vi-VN" sz="4400" b="1" smtClean="0">
                <a:latin typeface="Times New Roman" panose="02020603050405020304" pitchFamily="18" charset="0"/>
                <a:cs typeface="Times New Roman" panose="02020603050405020304" pitchFamily="18" charset="0"/>
              </a:rPr>
              <a:t>- Chuẩn bị bài:</a:t>
            </a:r>
            <a:r>
              <a:rPr lang="vi-VN" sz="4400" smtClean="0">
                <a:latin typeface="Times New Roman" panose="02020603050405020304" pitchFamily="18" charset="0"/>
                <a:cs typeface="Times New Roman" panose="02020603050405020304" pitchFamily="18" charset="0"/>
              </a:rPr>
              <a:t> Tự đánh giá đọc văn bản </a:t>
            </a:r>
            <a:r>
              <a:rPr lang="vi-VN" sz="4400" i="1" smtClean="0">
                <a:latin typeface="Times New Roman" panose="02020603050405020304" pitchFamily="18" charset="0"/>
                <a:cs typeface="Times New Roman" panose="02020603050405020304" pitchFamily="18" charset="0"/>
              </a:rPr>
              <a:t>Khúc đồng quê</a:t>
            </a:r>
            <a:r>
              <a:rPr lang="vi-VN" sz="4400" smtClean="0">
                <a:latin typeface="Times New Roman" panose="02020603050405020304" pitchFamily="18" charset="0"/>
                <a:cs typeface="Times New Roman" panose="02020603050405020304" pitchFamily="18" charset="0"/>
              </a:rPr>
              <a:t> (Đặng Thị Hạnh)</a:t>
            </a:r>
            <a:endParaRPr lang="en-GB" sz="4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2754936" y="1428733"/>
            <a:ext cx="12328437" cy="6092302"/>
          </a:xfrm>
          <a:custGeom>
            <a:avLst/>
            <a:gdLst/>
            <a:ahLst/>
            <a:cxnLst/>
            <a:rect l="l" t="t" r="r" b="b"/>
            <a:pathLst>
              <a:path w="12328437" h="6092302">
                <a:moveTo>
                  <a:pt x="0" y="0"/>
                </a:moveTo>
                <a:lnTo>
                  <a:pt x="12328436" y="0"/>
                </a:lnTo>
                <a:lnTo>
                  <a:pt x="12328436" y="6092302"/>
                </a:lnTo>
                <a:lnTo>
                  <a:pt x="0" y="60923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3460290" y="1028700"/>
            <a:ext cx="1582870" cy="1605616"/>
          </a:xfrm>
          <a:custGeom>
            <a:avLst/>
            <a:gdLst/>
            <a:ahLst/>
            <a:cxnLst/>
            <a:rect l="l" t="t" r="r" b="b"/>
            <a:pathLst>
              <a:path w="1582870" h="1605616">
                <a:moveTo>
                  <a:pt x="0" y="0"/>
                </a:moveTo>
                <a:lnTo>
                  <a:pt x="1582870" y="0"/>
                </a:lnTo>
                <a:lnTo>
                  <a:pt x="1582870" y="1605616"/>
                </a:lnTo>
                <a:lnTo>
                  <a:pt x="0" y="1605616"/>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a:off x="13345874" y="562287"/>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7" name="Freeform 7"/>
          <p:cNvSpPr/>
          <p:nvPr/>
        </p:nvSpPr>
        <p:spPr>
          <a:xfrm flipH="1">
            <a:off x="-428395" y="8041927"/>
            <a:ext cx="7137642" cy="2432746"/>
          </a:xfrm>
          <a:custGeom>
            <a:avLst/>
            <a:gdLst/>
            <a:ahLst/>
            <a:cxnLst/>
            <a:rect l="l" t="t" r="r" b="b"/>
            <a:pathLst>
              <a:path w="7137642" h="2432746">
                <a:moveTo>
                  <a:pt x="7137642" y="0"/>
                </a:moveTo>
                <a:lnTo>
                  <a:pt x="0" y="0"/>
                </a:lnTo>
                <a:lnTo>
                  <a:pt x="0" y="2432746"/>
                </a:lnTo>
                <a:lnTo>
                  <a:pt x="7137642" y="2432746"/>
                </a:lnTo>
                <a:lnTo>
                  <a:pt x="7137642" y="0"/>
                </a:lnTo>
                <a:close/>
              </a:path>
            </a:pathLst>
          </a:custGeom>
          <a:blipFill>
            <a:blip r:embed="rId11"/>
            <a:stretch>
              <a:fillRect/>
            </a:stretch>
          </a:blipFill>
        </p:spPr>
      </p:sp>
      <p:sp>
        <p:nvSpPr>
          <p:cNvPr id="8" name="Freeform 8"/>
          <p:cNvSpPr/>
          <p:nvPr/>
        </p:nvSpPr>
        <p:spPr>
          <a:xfrm rot="-140617">
            <a:off x="7801671" y="5197327"/>
            <a:ext cx="2684658" cy="2545951"/>
          </a:xfrm>
          <a:custGeom>
            <a:avLst/>
            <a:gdLst/>
            <a:ahLst/>
            <a:cxnLst/>
            <a:rect l="l" t="t" r="r" b="b"/>
            <a:pathLst>
              <a:path w="2684658" h="2545951">
                <a:moveTo>
                  <a:pt x="0" y="0"/>
                </a:moveTo>
                <a:lnTo>
                  <a:pt x="2684658" y="0"/>
                </a:lnTo>
                <a:lnTo>
                  <a:pt x="2684658" y="2545950"/>
                </a:lnTo>
                <a:lnTo>
                  <a:pt x="0" y="254595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Freeform 9"/>
          <p:cNvSpPr/>
          <p:nvPr/>
        </p:nvSpPr>
        <p:spPr>
          <a:xfrm>
            <a:off x="11514551" y="8041927"/>
            <a:ext cx="7137642" cy="2432746"/>
          </a:xfrm>
          <a:custGeom>
            <a:avLst/>
            <a:gdLst/>
            <a:ahLst/>
            <a:cxnLst/>
            <a:rect l="l" t="t" r="r" b="b"/>
            <a:pathLst>
              <a:path w="7137642" h="2432746">
                <a:moveTo>
                  <a:pt x="0" y="0"/>
                </a:moveTo>
                <a:lnTo>
                  <a:pt x="7137642" y="0"/>
                </a:lnTo>
                <a:lnTo>
                  <a:pt x="7137642" y="2432746"/>
                </a:lnTo>
                <a:lnTo>
                  <a:pt x="0" y="2432746"/>
                </a:lnTo>
                <a:lnTo>
                  <a:pt x="0" y="0"/>
                </a:lnTo>
                <a:close/>
              </a:path>
            </a:pathLst>
          </a:custGeom>
          <a:blipFill>
            <a:blip r:embed="rId11"/>
            <a:stretch>
              <a:fillRect/>
            </a:stretch>
          </a:blipFill>
        </p:spPr>
      </p:sp>
      <p:sp>
        <p:nvSpPr>
          <p:cNvPr id="10" name="Freeform 10"/>
          <p:cNvSpPr/>
          <p:nvPr/>
        </p:nvSpPr>
        <p:spPr>
          <a:xfrm rot="-1469253">
            <a:off x="6093103" y="8369632"/>
            <a:ext cx="3315270" cy="2547098"/>
          </a:xfrm>
          <a:custGeom>
            <a:avLst/>
            <a:gdLst/>
            <a:ahLst/>
            <a:cxnLst/>
            <a:rect l="l" t="t" r="r" b="b"/>
            <a:pathLst>
              <a:path w="3315270" h="2547098">
                <a:moveTo>
                  <a:pt x="0" y="0"/>
                </a:moveTo>
                <a:lnTo>
                  <a:pt x="3315271" y="0"/>
                </a:lnTo>
                <a:lnTo>
                  <a:pt x="3315271" y="2547098"/>
                </a:lnTo>
                <a:lnTo>
                  <a:pt x="0" y="2547098"/>
                </a:lnTo>
                <a:lnTo>
                  <a:pt x="0" y="0"/>
                </a:lnTo>
                <a:close/>
              </a:path>
            </a:pathLst>
          </a:custGeom>
          <a:blipFill>
            <a:blip r:embed="rId14"/>
            <a:stretch>
              <a:fillRect/>
            </a:stretch>
          </a:blipFill>
        </p:spPr>
      </p:sp>
      <p:sp>
        <p:nvSpPr>
          <p:cNvPr id="11" name="Freeform 11"/>
          <p:cNvSpPr/>
          <p:nvPr/>
        </p:nvSpPr>
        <p:spPr>
          <a:xfrm rot="-3086929">
            <a:off x="-1326239" y="4885615"/>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TextBox 12"/>
          <p:cNvSpPr txBox="1"/>
          <p:nvPr/>
        </p:nvSpPr>
        <p:spPr>
          <a:xfrm>
            <a:off x="1909995" y="2592469"/>
            <a:ext cx="14018318" cy="2224007"/>
          </a:xfrm>
          <a:prstGeom prst="rect">
            <a:avLst/>
          </a:prstGeom>
        </p:spPr>
        <p:txBody>
          <a:bodyPr lIns="0" tIns="0" rIns="0" bIns="0" rtlCol="0" anchor="t">
            <a:spAutoFit/>
          </a:bodyPr>
          <a:lstStyle/>
          <a:p>
            <a:pPr algn="ctr">
              <a:lnSpc>
                <a:spcPts val="18920"/>
              </a:lnSpc>
            </a:pPr>
            <a:r>
              <a:rPr lang="en-US" sz="13514" b="1">
                <a:solidFill>
                  <a:srgbClr val="DD4441"/>
                </a:solidFill>
                <a:latin typeface="Times New Roman" panose="02020603050405020304" pitchFamily="18" charset="0"/>
                <a:ea typeface="Genty Sans"/>
                <a:cs typeface="Times New Roman" panose="02020603050405020304" pitchFamily="18" charset="0"/>
                <a:sym typeface="Genty Sans"/>
              </a:rPr>
              <a:t>THANK YOU</a:t>
            </a:r>
          </a:p>
        </p:txBody>
      </p:sp>
      <p:sp>
        <p:nvSpPr>
          <p:cNvPr id="13" name="Freeform 13"/>
          <p:cNvSpPr/>
          <p:nvPr/>
        </p:nvSpPr>
        <p:spPr>
          <a:xfrm>
            <a:off x="15928313" y="6098589"/>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14" name="Freeform 14"/>
          <p:cNvSpPr/>
          <p:nvPr/>
        </p:nvSpPr>
        <p:spPr>
          <a:xfrm rot="1284612" flipH="1">
            <a:off x="8879626" y="8426782"/>
            <a:ext cx="3315270" cy="2547098"/>
          </a:xfrm>
          <a:custGeom>
            <a:avLst/>
            <a:gdLst/>
            <a:ahLst/>
            <a:cxnLst/>
            <a:rect l="l" t="t" r="r" b="b"/>
            <a:pathLst>
              <a:path w="3315270" h="2547098">
                <a:moveTo>
                  <a:pt x="3315271" y="0"/>
                </a:moveTo>
                <a:lnTo>
                  <a:pt x="0" y="0"/>
                </a:lnTo>
                <a:lnTo>
                  <a:pt x="0" y="2547098"/>
                </a:lnTo>
                <a:lnTo>
                  <a:pt x="3315271" y="2547098"/>
                </a:lnTo>
                <a:lnTo>
                  <a:pt x="3315271" y="0"/>
                </a:lnTo>
                <a:close/>
              </a:path>
            </a:pathLst>
          </a:custGeom>
          <a:blipFill>
            <a:blip r:embed="rId14"/>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14471189" y="1236809"/>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rot="-4035310">
            <a:off x="-1554665" y="5116072"/>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grpSp>
        <p:nvGrpSpPr>
          <p:cNvPr id="7" name="Group 7"/>
          <p:cNvGrpSpPr/>
          <p:nvPr/>
        </p:nvGrpSpPr>
        <p:grpSpPr>
          <a:xfrm>
            <a:off x="2196871" y="2151145"/>
            <a:ext cx="14137600" cy="4323587"/>
            <a:chOff x="0" y="0"/>
            <a:chExt cx="3723483" cy="1138723"/>
          </a:xfrm>
        </p:grpSpPr>
        <p:sp>
          <p:nvSpPr>
            <p:cNvPr id="8" name="Freeform 8"/>
            <p:cNvSpPr/>
            <p:nvPr/>
          </p:nvSpPr>
          <p:spPr>
            <a:xfrm>
              <a:off x="0" y="0"/>
              <a:ext cx="3723483" cy="1138723"/>
            </a:xfrm>
            <a:custGeom>
              <a:avLst/>
              <a:gdLst/>
              <a:ahLst/>
              <a:cxnLst/>
              <a:rect l="l" t="t" r="r" b="b"/>
              <a:pathLst>
                <a:path w="3723483" h="1138723">
                  <a:moveTo>
                    <a:pt x="27928" y="0"/>
                  </a:moveTo>
                  <a:lnTo>
                    <a:pt x="3695555" y="0"/>
                  </a:lnTo>
                  <a:cubicBezTo>
                    <a:pt x="3702962" y="0"/>
                    <a:pt x="3710066" y="2942"/>
                    <a:pt x="3715303" y="8180"/>
                  </a:cubicBezTo>
                  <a:cubicBezTo>
                    <a:pt x="3720541" y="13418"/>
                    <a:pt x="3723483" y="20521"/>
                    <a:pt x="3723483" y="27928"/>
                  </a:cubicBezTo>
                  <a:lnTo>
                    <a:pt x="3723483" y="1110794"/>
                  </a:lnTo>
                  <a:cubicBezTo>
                    <a:pt x="3723483" y="1118201"/>
                    <a:pt x="3720541" y="1125305"/>
                    <a:pt x="3715303" y="1130543"/>
                  </a:cubicBezTo>
                  <a:cubicBezTo>
                    <a:pt x="3710066" y="1135780"/>
                    <a:pt x="3702962" y="1138723"/>
                    <a:pt x="3695555" y="1138723"/>
                  </a:cubicBezTo>
                  <a:lnTo>
                    <a:pt x="27928" y="1138723"/>
                  </a:lnTo>
                  <a:cubicBezTo>
                    <a:pt x="20521" y="1138723"/>
                    <a:pt x="13418" y="1135780"/>
                    <a:pt x="8180" y="1130543"/>
                  </a:cubicBezTo>
                  <a:cubicBezTo>
                    <a:pt x="2942" y="1125305"/>
                    <a:pt x="0" y="1118201"/>
                    <a:pt x="0" y="1110794"/>
                  </a:cubicBezTo>
                  <a:lnTo>
                    <a:pt x="0" y="27928"/>
                  </a:lnTo>
                  <a:cubicBezTo>
                    <a:pt x="0" y="20521"/>
                    <a:pt x="2942" y="13418"/>
                    <a:pt x="8180" y="8180"/>
                  </a:cubicBezTo>
                  <a:cubicBezTo>
                    <a:pt x="13418" y="2942"/>
                    <a:pt x="20521" y="0"/>
                    <a:pt x="27928" y="0"/>
                  </a:cubicBezTo>
                  <a:close/>
                </a:path>
              </a:pathLst>
            </a:custGeom>
            <a:solidFill>
              <a:srgbClr val="FEFEFD"/>
            </a:solidFill>
            <a:ln w="38100" cap="rnd">
              <a:solidFill>
                <a:srgbClr val="DD4441"/>
              </a:solidFill>
              <a:prstDash val="solid"/>
              <a:round/>
            </a:ln>
          </p:spPr>
        </p:sp>
        <p:sp>
          <p:nvSpPr>
            <p:cNvPr id="9" name="TextBox 9"/>
            <p:cNvSpPr txBox="1"/>
            <p:nvPr/>
          </p:nvSpPr>
          <p:spPr>
            <a:xfrm>
              <a:off x="0" y="-47625"/>
              <a:ext cx="3723483" cy="1186348"/>
            </a:xfrm>
            <a:prstGeom prst="rect">
              <a:avLst/>
            </a:prstGeom>
          </p:spPr>
          <p:txBody>
            <a:bodyPr lIns="50800" tIns="50800" rIns="50800" bIns="50800" rtlCol="0" anchor="ctr"/>
            <a:lstStyle/>
            <a:p>
              <a:pPr algn="ctr">
                <a:lnSpc>
                  <a:spcPts val="2659"/>
                </a:lnSpc>
              </a:pPr>
              <a:endParaRPr/>
            </a:p>
          </p:txBody>
        </p:sp>
      </p:grpSp>
      <p:sp>
        <p:nvSpPr>
          <p:cNvPr id="11" name="Freeform 11"/>
          <p:cNvSpPr/>
          <p:nvPr/>
        </p:nvSpPr>
        <p:spPr>
          <a:xfrm flipH="1">
            <a:off x="-428395" y="8041927"/>
            <a:ext cx="7137642" cy="2432746"/>
          </a:xfrm>
          <a:custGeom>
            <a:avLst/>
            <a:gdLst/>
            <a:ahLst/>
            <a:cxnLst/>
            <a:rect l="l" t="t" r="r" b="b"/>
            <a:pathLst>
              <a:path w="7137642" h="2432746">
                <a:moveTo>
                  <a:pt x="7137642" y="0"/>
                </a:moveTo>
                <a:lnTo>
                  <a:pt x="0" y="0"/>
                </a:lnTo>
                <a:lnTo>
                  <a:pt x="0" y="2432746"/>
                </a:lnTo>
                <a:lnTo>
                  <a:pt x="7137642" y="2432746"/>
                </a:lnTo>
                <a:lnTo>
                  <a:pt x="7137642" y="0"/>
                </a:lnTo>
                <a:close/>
              </a:path>
            </a:pathLst>
          </a:custGeom>
          <a:blipFill>
            <a:blip r:embed="rId7"/>
            <a:stretch>
              <a:fillRect/>
            </a:stretch>
          </a:blipFill>
        </p:spPr>
      </p:sp>
      <p:sp>
        <p:nvSpPr>
          <p:cNvPr id="12" name="Freeform 12"/>
          <p:cNvSpPr/>
          <p:nvPr/>
        </p:nvSpPr>
        <p:spPr>
          <a:xfrm>
            <a:off x="11514551" y="8041927"/>
            <a:ext cx="7137642" cy="2432746"/>
          </a:xfrm>
          <a:custGeom>
            <a:avLst/>
            <a:gdLst/>
            <a:ahLst/>
            <a:cxnLst/>
            <a:rect l="l" t="t" r="r" b="b"/>
            <a:pathLst>
              <a:path w="7137642" h="2432746">
                <a:moveTo>
                  <a:pt x="0" y="0"/>
                </a:moveTo>
                <a:lnTo>
                  <a:pt x="7137642" y="0"/>
                </a:lnTo>
                <a:lnTo>
                  <a:pt x="7137642" y="2432746"/>
                </a:lnTo>
                <a:lnTo>
                  <a:pt x="0" y="2432746"/>
                </a:lnTo>
                <a:lnTo>
                  <a:pt x="0" y="0"/>
                </a:lnTo>
                <a:close/>
              </a:path>
            </a:pathLst>
          </a:custGeom>
          <a:blipFill>
            <a:blip r:embed="rId7"/>
            <a:stretch>
              <a:fillRect/>
            </a:stretch>
          </a:blipFill>
        </p:spPr>
      </p:sp>
      <p:sp>
        <p:nvSpPr>
          <p:cNvPr id="13" name="Freeform 13"/>
          <p:cNvSpPr/>
          <p:nvPr/>
        </p:nvSpPr>
        <p:spPr>
          <a:xfrm rot="-1469253">
            <a:off x="6093103" y="8369632"/>
            <a:ext cx="3315270" cy="2547098"/>
          </a:xfrm>
          <a:custGeom>
            <a:avLst/>
            <a:gdLst/>
            <a:ahLst/>
            <a:cxnLst/>
            <a:rect l="l" t="t" r="r" b="b"/>
            <a:pathLst>
              <a:path w="3315270" h="2547098">
                <a:moveTo>
                  <a:pt x="0" y="0"/>
                </a:moveTo>
                <a:lnTo>
                  <a:pt x="3315271" y="0"/>
                </a:lnTo>
                <a:lnTo>
                  <a:pt x="3315271" y="2547098"/>
                </a:lnTo>
                <a:lnTo>
                  <a:pt x="0" y="2547098"/>
                </a:lnTo>
                <a:lnTo>
                  <a:pt x="0" y="0"/>
                </a:lnTo>
                <a:close/>
              </a:path>
            </a:pathLst>
          </a:custGeom>
          <a:blipFill>
            <a:blip r:embed="rId8"/>
            <a:stretch>
              <a:fillRect/>
            </a:stretch>
          </a:blipFill>
        </p:spPr>
      </p:sp>
      <p:sp>
        <p:nvSpPr>
          <p:cNvPr id="14" name="Freeform 14"/>
          <p:cNvSpPr/>
          <p:nvPr/>
        </p:nvSpPr>
        <p:spPr>
          <a:xfrm rot="1284612" flipH="1">
            <a:off x="8879626" y="8426782"/>
            <a:ext cx="3315270" cy="2547098"/>
          </a:xfrm>
          <a:custGeom>
            <a:avLst/>
            <a:gdLst/>
            <a:ahLst/>
            <a:cxnLst/>
            <a:rect l="l" t="t" r="r" b="b"/>
            <a:pathLst>
              <a:path w="3315270" h="2547098">
                <a:moveTo>
                  <a:pt x="3315271" y="0"/>
                </a:moveTo>
                <a:lnTo>
                  <a:pt x="0" y="0"/>
                </a:lnTo>
                <a:lnTo>
                  <a:pt x="0" y="2547098"/>
                </a:lnTo>
                <a:lnTo>
                  <a:pt x="3315271" y="2547098"/>
                </a:lnTo>
                <a:lnTo>
                  <a:pt x="3315271" y="0"/>
                </a:lnTo>
                <a:close/>
              </a:path>
            </a:pathLst>
          </a:custGeom>
          <a:blipFill>
            <a:blip r:embed="rId8"/>
            <a:stretch>
              <a:fillRect/>
            </a:stretch>
          </a:blipFill>
        </p:spPr>
      </p:sp>
      <p:sp>
        <p:nvSpPr>
          <p:cNvPr id="15" name="TextBox 15"/>
          <p:cNvSpPr txBox="1"/>
          <p:nvPr/>
        </p:nvSpPr>
        <p:spPr>
          <a:xfrm>
            <a:off x="2425163" y="2449016"/>
            <a:ext cx="13681016" cy="3693319"/>
          </a:xfrm>
          <a:prstGeom prst="rect">
            <a:avLst/>
          </a:prstGeom>
        </p:spPr>
        <p:txBody>
          <a:bodyPr lIns="0" tIns="0" rIns="0" bIns="0" rtlCol="0" anchor="t">
            <a:spAutoFit/>
          </a:bodyPr>
          <a:lstStyle/>
          <a:p>
            <a:pPr algn="ctr"/>
            <a:r>
              <a:rPr lang="vi-VN" sz="6000" b="1" smtClean="0">
                <a:latin typeface="+mj-lt"/>
              </a:rPr>
              <a:t>HS </a:t>
            </a:r>
            <a:r>
              <a:rPr lang="vi-VN" sz="6000" b="1">
                <a:latin typeface="+mj-lt"/>
              </a:rPr>
              <a:t>xem video </a:t>
            </a:r>
            <a:r>
              <a:rPr lang="vi-VN" sz="6000" b="1" smtClean="0">
                <a:latin typeface="+mj-lt"/>
              </a:rPr>
              <a:t>và trả lời câu hỏi</a:t>
            </a:r>
          </a:p>
          <a:p>
            <a:r>
              <a:rPr lang="vi-VN" sz="6000" smtClean="0">
                <a:latin typeface="+mj-lt"/>
              </a:rPr>
              <a:t>1</a:t>
            </a:r>
            <a:r>
              <a:rPr lang="vi-VN" sz="6000">
                <a:latin typeface="+mj-lt"/>
              </a:rPr>
              <a:t>. Video đề cập đến vấn đề gì?</a:t>
            </a:r>
            <a:endParaRPr lang="en-GB" sz="6000">
              <a:latin typeface="+mj-lt"/>
            </a:endParaRPr>
          </a:p>
          <a:p>
            <a:r>
              <a:rPr lang="vi-VN" sz="6000">
                <a:latin typeface="+mj-lt"/>
              </a:rPr>
              <a:t>2. Theo </a:t>
            </a:r>
            <a:r>
              <a:rPr lang="vi-VN" sz="6000" smtClean="0">
                <a:latin typeface="+mj-lt"/>
              </a:rPr>
              <a:t>video</a:t>
            </a:r>
            <a:r>
              <a:rPr lang="vi-VN" sz="6000">
                <a:latin typeface="+mj-lt"/>
              </a:rPr>
              <a:t>, vấn đề ấy tác động như thế nào đến con người?</a:t>
            </a:r>
            <a:endParaRPr lang="en-GB" sz="6000">
              <a:latin typeface="+mj-lt"/>
            </a:endParaRPr>
          </a:p>
        </p:txBody>
      </p:sp>
      <p:sp>
        <p:nvSpPr>
          <p:cNvPr id="16" name="Freeform 16"/>
          <p:cNvSpPr/>
          <p:nvPr/>
        </p:nvSpPr>
        <p:spPr>
          <a:xfrm>
            <a:off x="16106179" y="7332003"/>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4"/>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4" name="Freeform 4"/>
          <p:cNvSpPr/>
          <p:nvPr/>
        </p:nvSpPr>
        <p:spPr>
          <a:xfrm>
            <a:off x="14471189" y="1236809"/>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5" name="Freeform 5"/>
          <p:cNvSpPr/>
          <p:nvPr/>
        </p:nvSpPr>
        <p:spPr>
          <a:xfrm rot="-4035310">
            <a:off x="-1554665" y="5116072"/>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11" name="Freeform 11"/>
          <p:cNvSpPr/>
          <p:nvPr/>
        </p:nvSpPr>
        <p:spPr>
          <a:xfrm flipH="1">
            <a:off x="-428395" y="8041927"/>
            <a:ext cx="7137642" cy="2432746"/>
          </a:xfrm>
          <a:custGeom>
            <a:avLst/>
            <a:gdLst/>
            <a:ahLst/>
            <a:cxnLst/>
            <a:rect l="l" t="t" r="r" b="b"/>
            <a:pathLst>
              <a:path w="7137642" h="2432746">
                <a:moveTo>
                  <a:pt x="7137642" y="0"/>
                </a:moveTo>
                <a:lnTo>
                  <a:pt x="0" y="0"/>
                </a:lnTo>
                <a:lnTo>
                  <a:pt x="0" y="2432746"/>
                </a:lnTo>
                <a:lnTo>
                  <a:pt x="7137642" y="2432746"/>
                </a:lnTo>
                <a:lnTo>
                  <a:pt x="7137642" y="0"/>
                </a:lnTo>
                <a:close/>
              </a:path>
            </a:pathLst>
          </a:custGeom>
          <a:blipFill>
            <a:blip r:embed="rId9"/>
            <a:stretch>
              <a:fillRect/>
            </a:stretch>
          </a:blipFill>
        </p:spPr>
      </p:sp>
      <p:sp>
        <p:nvSpPr>
          <p:cNvPr id="12" name="Freeform 12"/>
          <p:cNvSpPr/>
          <p:nvPr/>
        </p:nvSpPr>
        <p:spPr>
          <a:xfrm>
            <a:off x="11514551" y="8041927"/>
            <a:ext cx="7137642" cy="2432746"/>
          </a:xfrm>
          <a:custGeom>
            <a:avLst/>
            <a:gdLst/>
            <a:ahLst/>
            <a:cxnLst/>
            <a:rect l="l" t="t" r="r" b="b"/>
            <a:pathLst>
              <a:path w="7137642" h="2432746">
                <a:moveTo>
                  <a:pt x="0" y="0"/>
                </a:moveTo>
                <a:lnTo>
                  <a:pt x="7137642" y="0"/>
                </a:lnTo>
                <a:lnTo>
                  <a:pt x="7137642" y="2432746"/>
                </a:lnTo>
                <a:lnTo>
                  <a:pt x="0" y="2432746"/>
                </a:lnTo>
                <a:lnTo>
                  <a:pt x="0" y="0"/>
                </a:lnTo>
                <a:close/>
              </a:path>
            </a:pathLst>
          </a:custGeom>
          <a:blipFill>
            <a:blip r:embed="rId9"/>
            <a:stretch>
              <a:fillRect/>
            </a:stretch>
          </a:blipFill>
        </p:spPr>
      </p:sp>
      <p:sp>
        <p:nvSpPr>
          <p:cNvPr id="13" name="Freeform 13"/>
          <p:cNvSpPr/>
          <p:nvPr/>
        </p:nvSpPr>
        <p:spPr>
          <a:xfrm rot="-1469253">
            <a:off x="6093103" y="8369632"/>
            <a:ext cx="3315270" cy="2547098"/>
          </a:xfrm>
          <a:custGeom>
            <a:avLst/>
            <a:gdLst/>
            <a:ahLst/>
            <a:cxnLst/>
            <a:rect l="l" t="t" r="r" b="b"/>
            <a:pathLst>
              <a:path w="3315270" h="2547098">
                <a:moveTo>
                  <a:pt x="0" y="0"/>
                </a:moveTo>
                <a:lnTo>
                  <a:pt x="3315271" y="0"/>
                </a:lnTo>
                <a:lnTo>
                  <a:pt x="3315271" y="2547098"/>
                </a:lnTo>
                <a:lnTo>
                  <a:pt x="0" y="2547098"/>
                </a:lnTo>
                <a:lnTo>
                  <a:pt x="0" y="0"/>
                </a:lnTo>
                <a:close/>
              </a:path>
            </a:pathLst>
          </a:custGeom>
          <a:blipFill>
            <a:blip r:embed="rId10"/>
            <a:stretch>
              <a:fillRect/>
            </a:stretch>
          </a:blipFill>
        </p:spPr>
      </p:sp>
      <p:sp>
        <p:nvSpPr>
          <p:cNvPr id="14" name="Freeform 14"/>
          <p:cNvSpPr/>
          <p:nvPr/>
        </p:nvSpPr>
        <p:spPr>
          <a:xfrm rot="1284612" flipH="1">
            <a:off x="8879626" y="8426782"/>
            <a:ext cx="3315270" cy="2547098"/>
          </a:xfrm>
          <a:custGeom>
            <a:avLst/>
            <a:gdLst/>
            <a:ahLst/>
            <a:cxnLst/>
            <a:rect l="l" t="t" r="r" b="b"/>
            <a:pathLst>
              <a:path w="3315270" h="2547098">
                <a:moveTo>
                  <a:pt x="3315271" y="0"/>
                </a:moveTo>
                <a:lnTo>
                  <a:pt x="0" y="0"/>
                </a:lnTo>
                <a:lnTo>
                  <a:pt x="0" y="2547098"/>
                </a:lnTo>
                <a:lnTo>
                  <a:pt x="3315271" y="2547098"/>
                </a:lnTo>
                <a:lnTo>
                  <a:pt x="3315271" y="0"/>
                </a:lnTo>
                <a:close/>
              </a:path>
            </a:pathLst>
          </a:custGeom>
          <a:blipFill>
            <a:blip r:embed="rId10"/>
            <a:stretch>
              <a:fillRect/>
            </a:stretch>
          </a:blipFill>
        </p:spPr>
      </p:sp>
      <p:sp>
        <p:nvSpPr>
          <p:cNvPr id="16" name="Freeform 16"/>
          <p:cNvSpPr/>
          <p:nvPr/>
        </p:nvSpPr>
        <p:spPr>
          <a:xfrm>
            <a:off x="16106179" y="7332003"/>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pic>
        <p:nvPicPr>
          <p:cNvPr id="6" name="Video Bài 9.6. Robot và trí tuệ nhân tạo có thể thay thế con người- - Truyền hình Quốc hội Việt Na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2784130" y="783889"/>
            <a:ext cx="12608269" cy="709215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053101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2754936" y="1428733"/>
            <a:ext cx="12328437" cy="6092302"/>
          </a:xfrm>
          <a:custGeom>
            <a:avLst/>
            <a:gdLst/>
            <a:ahLst/>
            <a:cxnLst/>
            <a:rect l="l" t="t" r="r" b="b"/>
            <a:pathLst>
              <a:path w="12328437" h="6092302">
                <a:moveTo>
                  <a:pt x="0" y="0"/>
                </a:moveTo>
                <a:lnTo>
                  <a:pt x="12328436" y="0"/>
                </a:lnTo>
                <a:lnTo>
                  <a:pt x="12328436" y="6092302"/>
                </a:lnTo>
                <a:lnTo>
                  <a:pt x="0" y="60923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3460290" y="1028700"/>
            <a:ext cx="1582870" cy="1605616"/>
          </a:xfrm>
          <a:custGeom>
            <a:avLst/>
            <a:gdLst/>
            <a:ahLst/>
            <a:cxnLst/>
            <a:rect l="l" t="t" r="r" b="b"/>
            <a:pathLst>
              <a:path w="1582870" h="1605616">
                <a:moveTo>
                  <a:pt x="0" y="0"/>
                </a:moveTo>
                <a:lnTo>
                  <a:pt x="1582870" y="0"/>
                </a:lnTo>
                <a:lnTo>
                  <a:pt x="1582870" y="1605616"/>
                </a:lnTo>
                <a:lnTo>
                  <a:pt x="0" y="1605616"/>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a:off x="13345874" y="562287"/>
            <a:ext cx="4297090" cy="932827"/>
          </a:xfrm>
          <a:custGeom>
            <a:avLst/>
            <a:gdLst/>
            <a:ahLst/>
            <a:cxnLst/>
            <a:rect l="l" t="t" r="r" b="b"/>
            <a:pathLst>
              <a:path w="4297090" h="932827">
                <a:moveTo>
                  <a:pt x="0" y="0"/>
                </a:moveTo>
                <a:lnTo>
                  <a:pt x="4297090" y="0"/>
                </a:lnTo>
                <a:lnTo>
                  <a:pt x="4297090" y="932826"/>
                </a:lnTo>
                <a:lnTo>
                  <a:pt x="0" y="932826"/>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7" name="Freeform 7"/>
          <p:cNvSpPr/>
          <p:nvPr/>
        </p:nvSpPr>
        <p:spPr>
          <a:xfrm flipH="1">
            <a:off x="-306940" y="7744279"/>
            <a:ext cx="8247503" cy="2811024"/>
          </a:xfrm>
          <a:custGeom>
            <a:avLst/>
            <a:gdLst/>
            <a:ahLst/>
            <a:cxnLst/>
            <a:rect l="l" t="t" r="r" b="b"/>
            <a:pathLst>
              <a:path w="8247503" h="2811024">
                <a:moveTo>
                  <a:pt x="8247503" y="0"/>
                </a:moveTo>
                <a:lnTo>
                  <a:pt x="0" y="0"/>
                </a:lnTo>
                <a:lnTo>
                  <a:pt x="0" y="2811023"/>
                </a:lnTo>
                <a:lnTo>
                  <a:pt x="8247503" y="2811023"/>
                </a:lnTo>
                <a:lnTo>
                  <a:pt x="8247503" y="0"/>
                </a:lnTo>
                <a:close/>
              </a:path>
            </a:pathLst>
          </a:custGeom>
          <a:blipFill>
            <a:blip r:embed="rId11"/>
            <a:stretch>
              <a:fillRect/>
            </a:stretch>
          </a:blipFill>
        </p:spPr>
      </p:sp>
      <p:sp>
        <p:nvSpPr>
          <p:cNvPr id="8" name="Freeform 8"/>
          <p:cNvSpPr/>
          <p:nvPr/>
        </p:nvSpPr>
        <p:spPr>
          <a:xfrm rot="-140617">
            <a:off x="7611847" y="6050002"/>
            <a:ext cx="2684658" cy="2545951"/>
          </a:xfrm>
          <a:custGeom>
            <a:avLst/>
            <a:gdLst/>
            <a:ahLst/>
            <a:cxnLst/>
            <a:rect l="l" t="t" r="r" b="b"/>
            <a:pathLst>
              <a:path w="2684658" h="2545951">
                <a:moveTo>
                  <a:pt x="0" y="0"/>
                </a:moveTo>
                <a:lnTo>
                  <a:pt x="2684658" y="0"/>
                </a:lnTo>
                <a:lnTo>
                  <a:pt x="2684658" y="2545950"/>
                </a:lnTo>
                <a:lnTo>
                  <a:pt x="0" y="2545950"/>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9" name="Freeform 9"/>
          <p:cNvSpPr/>
          <p:nvPr/>
        </p:nvSpPr>
        <p:spPr>
          <a:xfrm>
            <a:off x="10347437" y="7744279"/>
            <a:ext cx="8247503" cy="2811024"/>
          </a:xfrm>
          <a:custGeom>
            <a:avLst/>
            <a:gdLst/>
            <a:ahLst/>
            <a:cxnLst/>
            <a:rect l="l" t="t" r="r" b="b"/>
            <a:pathLst>
              <a:path w="8247503" h="2811024">
                <a:moveTo>
                  <a:pt x="0" y="0"/>
                </a:moveTo>
                <a:lnTo>
                  <a:pt x="8247503" y="0"/>
                </a:lnTo>
                <a:lnTo>
                  <a:pt x="8247503" y="2811023"/>
                </a:lnTo>
                <a:lnTo>
                  <a:pt x="0" y="2811023"/>
                </a:lnTo>
                <a:lnTo>
                  <a:pt x="0" y="0"/>
                </a:lnTo>
                <a:close/>
              </a:path>
            </a:pathLst>
          </a:custGeom>
          <a:blipFill>
            <a:blip r:embed="rId11"/>
            <a:stretch>
              <a:fillRect/>
            </a:stretch>
          </a:blipFill>
        </p:spPr>
      </p:sp>
      <p:sp>
        <p:nvSpPr>
          <p:cNvPr id="10" name="Freeform 10"/>
          <p:cNvSpPr/>
          <p:nvPr/>
        </p:nvSpPr>
        <p:spPr>
          <a:xfrm rot="-1469253">
            <a:off x="7486365" y="8316807"/>
            <a:ext cx="3315270" cy="2547098"/>
          </a:xfrm>
          <a:custGeom>
            <a:avLst/>
            <a:gdLst/>
            <a:ahLst/>
            <a:cxnLst/>
            <a:rect l="l" t="t" r="r" b="b"/>
            <a:pathLst>
              <a:path w="3315270" h="2547098">
                <a:moveTo>
                  <a:pt x="0" y="0"/>
                </a:moveTo>
                <a:lnTo>
                  <a:pt x="3315270" y="0"/>
                </a:lnTo>
                <a:lnTo>
                  <a:pt x="3315270" y="2547098"/>
                </a:lnTo>
                <a:lnTo>
                  <a:pt x="0" y="2547098"/>
                </a:lnTo>
                <a:lnTo>
                  <a:pt x="0" y="0"/>
                </a:lnTo>
                <a:close/>
              </a:path>
            </a:pathLst>
          </a:custGeom>
          <a:blipFill>
            <a:blip r:embed="rId14"/>
            <a:stretch>
              <a:fillRect/>
            </a:stretch>
          </a:blipFill>
        </p:spPr>
      </p:sp>
      <p:sp>
        <p:nvSpPr>
          <p:cNvPr id="11" name="Freeform 11"/>
          <p:cNvSpPr/>
          <p:nvPr/>
        </p:nvSpPr>
        <p:spPr>
          <a:xfrm rot="-3086929">
            <a:off x="-1326239" y="4885615"/>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2" name="TextBox 12"/>
          <p:cNvSpPr txBox="1"/>
          <p:nvPr/>
        </p:nvSpPr>
        <p:spPr>
          <a:xfrm>
            <a:off x="3892086" y="2511136"/>
            <a:ext cx="10054136" cy="3924151"/>
          </a:xfrm>
          <a:prstGeom prst="rect">
            <a:avLst/>
          </a:prstGeom>
        </p:spPr>
        <p:txBody>
          <a:bodyPr lIns="0" tIns="0" rIns="0" bIns="0" rtlCol="0" anchor="t">
            <a:spAutoFit/>
          </a:bodyPr>
          <a:lstStyle/>
          <a:p>
            <a:pPr algn="ctr">
              <a:lnSpc>
                <a:spcPts val="10163"/>
              </a:lnSpc>
            </a:pPr>
            <a:r>
              <a:rPr lang="vi-VN"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HOẠT ĐỘNG </a:t>
            </a:r>
            <a:r>
              <a:rPr lang="vi-VN" sz="9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2</a:t>
            </a:r>
          </a:p>
          <a:p>
            <a:pPr algn="ctr">
              <a:lnSpc>
                <a:spcPts val="10163"/>
              </a:lnSpc>
            </a:pPr>
            <a:r>
              <a:rPr lang="vi-VN" sz="9600" b="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 </a:t>
            </a:r>
            <a:r>
              <a:rPr lang="vi-VN" sz="9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rPr>
              <a:t>HÌNH THÀNH KIẾN THỨC</a:t>
            </a:r>
            <a:endParaRPr lang="en-US" sz="11169"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j-lt"/>
              <a:ea typeface="Genty Sans"/>
              <a:cs typeface="Genty Sans"/>
              <a:sym typeface="Genty Sans"/>
            </a:endParaRPr>
          </a:p>
        </p:txBody>
      </p:sp>
      <p:sp>
        <p:nvSpPr>
          <p:cNvPr id="13" name="Freeform 13"/>
          <p:cNvSpPr/>
          <p:nvPr/>
        </p:nvSpPr>
        <p:spPr>
          <a:xfrm>
            <a:off x="15928313" y="6098589"/>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Tree>
    <p:extLst>
      <p:ext uri="{BB962C8B-B14F-4D97-AF65-F5344CB8AC3E}">
        <p14:creationId xmlns:p14="http://schemas.microsoft.com/office/powerpoint/2010/main" val="203455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6689885" y="2531974"/>
            <a:ext cx="10569415" cy="5565487"/>
          </a:xfrm>
          <a:custGeom>
            <a:avLst/>
            <a:gdLst/>
            <a:ahLst/>
            <a:cxnLst/>
            <a:rect l="l" t="t" r="r" b="b"/>
            <a:pathLst>
              <a:path w="10569415" h="5223053">
                <a:moveTo>
                  <a:pt x="0" y="0"/>
                </a:moveTo>
                <a:lnTo>
                  <a:pt x="10569415" y="0"/>
                </a:lnTo>
                <a:lnTo>
                  <a:pt x="10569415" y="5223052"/>
                </a:lnTo>
                <a:lnTo>
                  <a:pt x="0" y="5223052"/>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rot="4082262">
            <a:off x="15143358" y="627449"/>
            <a:ext cx="3696742" cy="802501"/>
          </a:xfrm>
          <a:custGeom>
            <a:avLst/>
            <a:gdLst/>
            <a:ahLst/>
            <a:cxnLst/>
            <a:rect l="l" t="t" r="r" b="b"/>
            <a:pathLst>
              <a:path w="3696742" h="802501">
                <a:moveTo>
                  <a:pt x="0" y="0"/>
                </a:moveTo>
                <a:lnTo>
                  <a:pt x="3696742" y="0"/>
                </a:lnTo>
                <a:lnTo>
                  <a:pt x="3696742" y="802502"/>
                </a:lnTo>
                <a:lnTo>
                  <a:pt x="0" y="8025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flipH="1">
            <a:off x="-306940" y="7744279"/>
            <a:ext cx="8247503" cy="2811024"/>
          </a:xfrm>
          <a:custGeom>
            <a:avLst/>
            <a:gdLst/>
            <a:ahLst/>
            <a:cxnLst/>
            <a:rect l="l" t="t" r="r" b="b"/>
            <a:pathLst>
              <a:path w="8247503" h="2811024">
                <a:moveTo>
                  <a:pt x="8247503" y="0"/>
                </a:moveTo>
                <a:lnTo>
                  <a:pt x="0" y="0"/>
                </a:lnTo>
                <a:lnTo>
                  <a:pt x="0" y="2811023"/>
                </a:lnTo>
                <a:lnTo>
                  <a:pt x="8247503" y="2811023"/>
                </a:lnTo>
                <a:lnTo>
                  <a:pt x="8247503" y="0"/>
                </a:lnTo>
                <a:close/>
              </a:path>
            </a:pathLst>
          </a:custGeom>
          <a:blipFill>
            <a:blip r:embed="rId7"/>
            <a:stretch>
              <a:fillRect/>
            </a:stretch>
          </a:blipFill>
        </p:spPr>
      </p:sp>
      <p:sp>
        <p:nvSpPr>
          <p:cNvPr id="6" name="Freeform 6"/>
          <p:cNvSpPr/>
          <p:nvPr/>
        </p:nvSpPr>
        <p:spPr>
          <a:xfrm>
            <a:off x="2225513" y="529153"/>
            <a:ext cx="2435876" cy="2310022"/>
          </a:xfrm>
          <a:custGeom>
            <a:avLst/>
            <a:gdLst/>
            <a:ahLst/>
            <a:cxnLst/>
            <a:rect l="l" t="t" r="r" b="b"/>
            <a:pathLst>
              <a:path w="2435876" h="2310022">
                <a:moveTo>
                  <a:pt x="0" y="0"/>
                </a:moveTo>
                <a:lnTo>
                  <a:pt x="2435876" y="0"/>
                </a:lnTo>
                <a:lnTo>
                  <a:pt x="2435876" y="2310022"/>
                </a:lnTo>
                <a:lnTo>
                  <a:pt x="0" y="231002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347437" y="7744279"/>
            <a:ext cx="8247503" cy="2811024"/>
          </a:xfrm>
          <a:custGeom>
            <a:avLst/>
            <a:gdLst/>
            <a:ahLst/>
            <a:cxnLst/>
            <a:rect l="l" t="t" r="r" b="b"/>
            <a:pathLst>
              <a:path w="8247503" h="2811024">
                <a:moveTo>
                  <a:pt x="0" y="0"/>
                </a:moveTo>
                <a:lnTo>
                  <a:pt x="8247503" y="0"/>
                </a:lnTo>
                <a:lnTo>
                  <a:pt x="8247503" y="2811023"/>
                </a:lnTo>
                <a:lnTo>
                  <a:pt x="0" y="2811023"/>
                </a:lnTo>
                <a:lnTo>
                  <a:pt x="0" y="0"/>
                </a:lnTo>
                <a:close/>
              </a:path>
            </a:pathLst>
          </a:custGeom>
          <a:blipFill>
            <a:blip r:embed="rId7"/>
            <a:stretch>
              <a:fillRect/>
            </a:stretch>
          </a:blipFill>
        </p:spPr>
      </p:sp>
      <p:sp>
        <p:nvSpPr>
          <p:cNvPr id="8" name="Freeform 8"/>
          <p:cNvSpPr/>
          <p:nvPr/>
        </p:nvSpPr>
        <p:spPr>
          <a:xfrm rot="-1469253">
            <a:off x="7486365" y="8316807"/>
            <a:ext cx="3315270" cy="2547098"/>
          </a:xfrm>
          <a:custGeom>
            <a:avLst/>
            <a:gdLst/>
            <a:ahLst/>
            <a:cxnLst/>
            <a:rect l="l" t="t" r="r" b="b"/>
            <a:pathLst>
              <a:path w="3315270" h="2547098">
                <a:moveTo>
                  <a:pt x="0" y="0"/>
                </a:moveTo>
                <a:lnTo>
                  <a:pt x="3315270" y="0"/>
                </a:lnTo>
                <a:lnTo>
                  <a:pt x="3315270" y="2547098"/>
                </a:lnTo>
                <a:lnTo>
                  <a:pt x="0" y="2547098"/>
                </a:lnTo>
                <a:lnTo>
                  <a:pt x="0" y="0"/>
                </a:lnTo>
                <a:close/>
              </a:path>
            </a:pathLst>
          </a:custGeom>
          <a:blipFill>
            <a:blip r:embed="rId10"/>
            <a:stretch>
              <a:fillRect/>
            </a:stretch>
          </a:blipFill>
        </p:spPr>
      </p:sp>
      <p:sp>
        <p:nvSpPr>
          <p:cNvPr id="9" name="Freeform 9"/>
          <p:cNvSpPr/>
          <p:nvPr/>
        </p:nvSpPr>
        <p:spPr>
          <a:xfrm>
            <a:off x="16058999" y="6985122"/>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0" name="Freeform 10"/>
          <p:cNvSpPr/>
          <p:nvPr/>
        </p:nvSpPr>
        <p:spPr>
          <a:xfrm>
            <a:off x="7940563" y="326249"/>
            <a:ext cx="7643864" cy="1810843"/>
          </a:xfrm>
          <a:custGeom>
            <a:avLst/>
            <a:gdLst/>
            <a:ahLst/>
            <a:cxnLst/>
            <a:rect l="l" t="t" r="r" b="b"/>
            <a:pathLst>
              <a:path w="6115776" h="1607939">
                <a:moveTo>
                  <a:pt x="0" y="0"/>
                </a:moveTo>
                <a:lnTo>
                  <a:pt x="6115776" y="0"/>
                </a:lnTo>
                <a:lnTo>
                  <a:pt x="6115776" y="1607939"/>
                </a:lnTo>
                <a:lnTo>
                  <a:pt x="0" y="1607939"/>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1" name="TextBox 11"/>
          <p:cNvSpPr txBox="1"/>
          <p:nvPr/>
        </p:nvSpPr>
        <p:spPr>
          <a:xfrm>
            <a:off x="8266360" y="449404"/>
            <a:ext cx="6647523" cy="1437894"/>
          </a:xfrm>
          <a:prstGeom prst="rect">
            <a:avLst/>
          </a:prstGeom>
        </p:spPr>
        <p:txBody>
          <a:bodyPr lIns="0" tIns="0" rIns="0" bIns="0" rtlCol="0" anchor="t">
            <a:spAutoFit/>
          </a:bodyPr>
          <a:lstStyle/>
          <a:p>
            <a:pPr algn="ctr">
              <a:lnSpc>
                <a:spcPts val="12220"/>
              </a:lnSpc>
            </a:pPr>
            <a:r>
              <a:rPr lang="en-US"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 Khái niệm</a:t>
            </a:r>
            <a:endParaRPr lang="en-US" sz="8728"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Genty Sans"/>
              <a:cs typeface="Times New Roman" panose="02020603050405020304" pitchFamily="18" charset="0"/>
              <a:sym typeface="Genty Sans"/>
            </a:endParaRPr>
          </a:p>
        </p:txBody>
      </p:sp>
      <p:sp>
        <p:nvSpPr>
          <p:cNvPr id="12" name="TextBox 12"/>
          <p:cNvSpPr txBox="1"/>
          <p:nvPr/>
        </p:nvSpPr>
        <p:spPr>
          <a:xfrm>
            <a:off x="7507432" y="3016156"/>
            <a:ext cx="8934320" cy="4431983"/>
          </a:xfrm>
          <a:prstGeom prst="rect">
            <a:avLst/>
          </a:prstGeom>
        </p:spPr>
        <p:txBody>
          <a:bodyPr lIns="0" tIns="0" rIns="0" bIns="0" rtlCol="0" anchor="t">
            <a:spAutoFit/>
          </a:bodyPr>
          <a:lstStyle/>
          <a:p>
            <a:pPr algn="ctr"/>
            <a:r>
              <a:rPr lang="en-US" sz="4800">
                <a:latin typeface="Times New Roman" panose="02020603050405020304" pitchFamily="18" charset="0"/>
                <a:cs typeface="Times New Roman" panose="02020603050405020304" pitchFamily="18" charset="0"/>
              </a:rPr>
              <a:t>Thuyết trình về một vấn đề liên quan đến cơ hội và thách thức đối với đất nước là trình bày những suy nghĩ, quan điểm, đánh giá của người nói về một vấn đề có ý nghĩa thời sự đối với sự phát triển của đất nước.</a:t>
            </a:r>
            <a:endParaRPr lang="en-GB" sz="4800">
              <a:latin typeface="Times New Roman" panose="02020603050405020304" pitchFamily="18" charset="0"/>
              <a:cs typeface="Times New Roman" panose="02020603050405020304" pitchFamily="18" charset="0"/>
            </a:endParaRPr>
          </a:p>
        </p:txBody>
      </p:sp>
      <p:grpSp>
        <p:nvGrpSpPr>
          <p:cNvPr id="13" name="Group 13"/>
          <p:cNvGrpSpPr/>
          <p:nvPr/>
        </p:nvGrpSpPr>
        <p:grpSpPr>
          <a:xfrm>
            <a:off x="304799" y="2328756"/>
            <a:ext cx="6345307" cy="3119544"/>
            <a:chOff x="0" y="0"/>
            <a:chExt cx="1406915" cy="1426310"/>
          </a:xfrm>
        </p:grpSpPr>
        <p:sp>
          <p:nvSpPr>
            <p:cNvPr id="14" name="Freeform 14"/>
            <p:cNvSpPr/>
            <p:nvPr/>
          </p:nvSpPr>
          <p:spPr>
            <a:xfrm>
              <a:off x="0" y="0"/>
              <a:ext cx="1406915" cy="1426310"/>
            </a:xfrm>
            <a:custGeom>
              <a:avLst/>
              <a:gdLst/>
              <a:ahLst/>
              <a:cxnLst/>
              <a:rect l="l" t="t" r="r" b="b"/>
              <a:pathLst>
                <a:path w="1406915" h="1426310">
                  <a:moveTo>
                    <a:pt x="73914" y="0"/>
                  </a:moveTo>
                  <a:lnTo>
                    <a:pt x="1333001" y="0"/>
                  </a:lnTo>
                  <a:cubicBezTo>
                    <a:pt x="1373823" y="0"/>
                    <a:pt x="1406915" y="33092"/>
                    <a:pt x="1406915" y="73914"/>
                  </a:cubicBezTo>
                  <a:lnTo>
                    <a:pt x="1406915" y="1352397"/>
                  </a:lnTo>
                  <a:cubicBezTo>
                    <a:pt x="1406915" y="1372000"/>
                    <a:pt x="1399127" y="1390800"/>
                    <a:pt x="1385266" y="1404662"/>
                  </a:cubicBezTo>
                  <a:cubicBezTo>
                    <a:pt x="1371404" y="1418523"/>
                    <a:pt x="1352604" y="1426310"/>
                    <a:pt x="1333001" y="1426310"/>
                  </a:cubicBezTo>
                  <a:lnTo>
                    <a:pt x="73914" y="1426310"/>
                  </a:lnTo>
                  <a:cubicBezTo>
                    <a:pt x="54311" y="1426310"/>
                    <a:pt x="35510" y="1418523"/>
                    <a:pt x="21649" y="1404662"/>
                  </a:cubicBezTo>
                  <a:cubicBezTo>
                    <a:pt x="7787" y="1390800"/>
                    <a:pt x="0" y="1372000"/>
                    <a:pt x="0" y="1352397"/>
                  </a:cubicBezTo>
                  <a:lnTo>
                    <a:pt x="0" y="73914"/>
                  </a:lnTo>
                  <a:cubicBezTo>
                    <a:pt x="0" y="54311"/>
                    <a:pt x="7787" y="35510"/>
                    <a:pt x="21649" y="21649"/>
                  </a:cubicBezTo>
                  <a:cubicBezTo>
                    <a:pt x="35510" y="7787"/>
                    <a:pt x="54311" y="0"/>
                    <a:pt x="73914" y="0"/>
                  </a:cubicBezTo>
                  <a:close/>
                </a:path>
              </a:pathLst>
            </a:custGeom>
            <a:solidFill>
              <a:srgbClr val="FEFEFD"/>
            </a:solidFill>
            <a:ln w="38100" cap="rnd">
              <a:solidFill>
                <a:srgbClr val="DD4441"/>
              </a:solidFill>
              <a:prstDash val="solid"/>
              <a:round/>
            </a:ln>
          </p:spPr>
        </p:sp>
        <p:sp>
          <p:nvSpPr>
            <p:cNvPr id="15" name="TextBox 15"/>
            <p:cNvSpPr txBox="1"/>
            <p:nvPr/>
          </p:nvSpPr>
          <p:spPr>
            <a:xfrm>
              <a:off x="0" y="-47625"/>
              <a:ext cx="1406915" cy="1473935"/>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7" name="Rectangle 16"/>
          <p:cNvSpPr/>
          <p:nvPr/>
        </p:nvSpPr>
        <p:spPr>
          <a:xfrm>
            <a:off x="522619" y="3168087"/>
            <a:ext cx="5841664" cy="1366528"/>
          </a:xfrm>
          <a:prstGeom prst="rect">
            <a:avLst/>
          </a:prstGeom>
        </p:spPr>
        <p:txBody>
          <a:bodyPr wrap="none">
            <a:spAutoFit/>
          </a:bodyPr>
          <a:lstStyle/>
          <a:p>
            <a:pPr algn="just">
              <a:lnSpc>
                <a:spcPct val="115000"/>
              </a:lnSpc>
              <a:spcAft>
                <a:spcPts val="0"/>
              </a:spcAft>
            </a:pPr>
            <a:r>
              <a:rPr lang="en-US" sz="72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Định hướng</a:t>
            </a:r>
            <a:endParaRPr lang="en-GB" sz="72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9371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par>
                                <p:cTn id="37" presetID="16" presetClass="entr" presetSubtype="21"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arn(inVertical)">
                                      <p:cBhvr>
                                        <p:cTn id="3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14471189" y="1236809"/>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rot="-4662307">
            <a:off x="-1275218" y="6114136"/>
            <a:ext cx="3108402" cy="674782"/>
          </a:xfrm>
          <a:custGeom>
            <a:avLst/>
            <a:gdLst/>
            <a:ahLst/>
            <a:cxnLst/>
            <a:rect l="l" t="t" r="r" b="b"/>
            <a:pathLst>
              <a:path w="3108402" h="674782">
                <a:moveTo>
                  <a:pt x="0" y="0"/>
                </a:moveTo>
                <a:lnTo>
                  <a:pt x="3108403" y="0"/>
                </a:lnTo>
                <a:lnTo>
                  <a:pt x="3108403" y="674782"/>
                </a:lnTo>
                <a:lnTo>
                  <a:pt x="0" y="6747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4677496" y="84622"/>
            <a:ext cx="9130011" cy="2400432"/>
          </a:xfrm>
          <a:custGeom>
            <a:avLst/>
            <a:gdLst/>
            <a:ahLst/>
            <a:cxnLst/>
            <a:rect l="l" t="t" r="r" b="b"/>
            <a:pathLst>
              <a:path w="9130011" h="2400432">
                <a:moveTo>
                  <a:pt x="0" y="0"/>
                </a:moveTo>
                <a:lnTo>
                  <a:pt x="9130010" y="0"/>
                </a:lnTo>
                <a:lnTo>
                  <a:pt x="9130010" y="2400432"/>
                </a:lnTo>
                <a:lnTo>
                  <a:pt x="0" y="240043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grpSp>
        <p:nvGrpSpPr>
          <p:cNvPr id="7" name="Group 7"/>
          <p:cNvGrpSpPr/>
          <p:nvPr/>
        </p:nvGrpSpPr>
        <p:grpSpPr>
          <a:xfrm>
            <a:off x="1028700" y="2729878"/>
            <a:ext cx="9311421" cy="5310207"/>
            <a:chOff x="0" y="0"/>
            <a:chExt cx="2096753" cy="1204503"/>
          </a:xfrm>
        </p:grpSpPr>
        <p:sp>
          <p:nvSpPr>
            <p:cNvPr id="8" name="Freeform 8"/>
            <p:cNvSpPr/>
            <p:nvPr/>
          </p:nvSpPr>
          <p:spPr>
            <a:xfrm>
              <a:off x="0" y="0"/>
              <a:ext cx="2096753" cy="1204503"/>
            </a:xfrm>
            <a:custGeom>
              <a:avLst/>
              <a:gdLst/>
              <a:ahLst/>
              <a:cxnLst/>
              <a:rect l="l" t="t" r="r" b="b"/>
              <a:pathLst>
                <a:path w="2096753" h="1204503">
                  <a:moveTo>
                    <a:pt x="49596" y="0"/>
                  </a:moveTo>
                  <a:lnTo>
                    <a:pt x="2047157" y="0"/>
                  </a:lnTo>
                  <a:cubicBezTo>
                    <a:pt x="2060311" y="0"/>
                    <a:pt x="2072926" y="5225"/>
                    <a:pt x="2082227" y="14526"/>
                  </a:cubicBezTo>
                  <a:cubicBezTo>
                    <a:pt x="2091528" y="23827"/>
                    <a:pt x="2096753" y="36442"/>
                    <a:pt x="2096753" y="49596"/>
                  </a:cubicBezTo>
                  <a:lnTo>
                    <a:pt x="2096753" y="1154908"/>
                  </a:lnTo>
                  <a:cubicBezTo>
                    <a:pt x="2096753" y="1168061"/>
                    <a:pt x="2091528" y="1180676"/>
                    <a:pt x="2082227" y="1189977"/>
                  </a:cubicBezTo>
                  <a:cubicBezTo>
                    <a:pt x="2072926" y="1199278"/>
                    <a:pt x="2060311" y="1204503"/>
                    <a:pt x="2047157" y="1204503"/>
                  </a:cubicBezTo>
                  <a:lnTo>
                    <a:pt x="49596" y="1204503"/>
                  </a:lnTo>
                  <a:cubicBezTo>
                    <a:pt x="36442" y="1204503"/>
                    <a:pt x="23827" y="1199278"/>
                    <a:pt x="14526" y="1189977"/>
                  </a:cubicBezTo>
                  <a:cubicBezTo>
                    <a:pt x="5225" y="1180676"/>
                    <a:pt x="0" y="1168061"/>
                    <a:pt x="0" y="1154908"/>
                  </a:cubicBezTo>
                  <a:lnTo>
                    <a:pt x="0" y="49596"/>
                  </a:lnTo>
                  <a:cubicBezTo>
                    <a:pt x="0" y="36442"/>
                    <a:pt x="5225" y="23827"/>
                    <a:pt x="14526" y="14526"/>
                  </a:cubicBezTo>
                  <a:cubicBezTo>
                    <a:pt x="23827" y="5225"/>
                    <a:pt x="36442" y="0"/>
                    <a:pt x="49596" y="0"/>
                  </a:cubicBezTo>
                  <a:close/>
                </a:path>
              </a:pathLst>
            </a:custGeom>
            <a:solidFill>
              <a:srgbClr val="FEFEFD"/>
            </a:solidFill>
            <a:ln w="38100" cap="rnd">
              <a:solidFill>
                <a:srgbClr val="DD4441"/>
              </a:solidFill>
              <a:prstDash val="solid"/>
              <a:round/>
            </a:ln>
          </p:spPr>
        </p:sp>
        <p:sp>
          <p:nvSpPr>
            <p:cNvPr id="9" name="TextBox 9"/>
            <p:cNvSpPr txBox="1"/>
            <p:nvPr/>
          </p:nvSpPr>
          <p:spPr>
            <a:xfrm>
              <a:off x="0" y="-47625"/>
              <a:ext cx="2096753" cy="125212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0" name="TextBox 10"/>
          <p:cNvSpPr txBox="1"/>
          <p:nvPr/>
        </p:nvSpPr>
        <p:spPr>
          <a:xfrm>
            <a:off x="5956703" y="438780"/>
            <a:ext cx="6647523" cy="1461939"/>
          </a:xfrm>
          <a:prstGeom prst="rect">
            <a:avLst/>
          </a:prstGeom>
        </p:spPr>
        <p:txBody>
          <a:bodyPr lIns="0" tIns="0" rIns="0" bIns="0" rtlCol="0" anchor="t">
            <a:spAutoFit/>
          </a:bodyPr>
          <a:lstStyle/>
          <a:p>
            <a:pPr algn="ctr">
              <a:lnSpc>
                <a:spcPts val="12220"/>
              </a:lnSpc>
            </a:pPr>
            <a:r>
              <a:rPr lang="en-US"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Yêu cầu</a:t>
            </a:r>
            <a:endParaRPr lang="en-US"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Genty Sans"/>
              <a:cs typeface="Times New Roman" panose="02020603050405020304" pitchFamily="18" charset="0"/>
              <a:sym typeface="Genty Sans"/>
            </a:endParaRPr>
          </a:p>
        </p:txBody>
      </p:sp>
      <p:sp>
        <p:nvSpPr>
          <p:cNvPr id="11" name="Freeform 11"/>
          <p:cNvSpPr/>
          <p:nvPr/>
        </p:nvSpPr>
        <p:spPr>
          <a:xfrm flipH="1">
            <a:off x="-428395" y="8041927"/>
            <a:ext cx="7137642" cy="2432746"/>
          </a:xfrm>
          <a:custGeom>
            <a:avLst/>
            <a:gdLst/>
            <a:ahLst/>
            <a:cxnLst/>
            <a:rect l="l" t="t" r="r" b="b"/>
            <a:pathLst>
              <a:path w="7137642" h="2432746">
                <a:moveTo>
                  <a:pt x="7137642" y="0"/>
                </a:moveTo>
                <a:lnTo>
                  <a:pt x="0" y="0"/>
                </a:lnTo>
                <a:lnTo>
                  <a:pt x="0" y="2432746"/>
                </a:lnTo>
                <a:lnTo>
                  <a:pt x="7137642" y="2432746"/>
                </a:lnTo>
                <a:lnTo>
                  <a:pt x="7137642" y="0"/>
                </a:lnTo>
                <a:close/>
              </a:path>
            </a:pathLst>
          </a:custGeom>
          <a:blipFill>
            <a:blip r:embed="rId9"/>
            <a:stretch>
              <a:fillRect/>
            </a:stretch>
          </a:blipFill>
        </p:spPr>
      </p:sp>
      <p:sp>
        <p:nvSpPr>
          <p:cNvPr id="12" name="Freeform 12"/>
          <p:cNvSpPr/>
          <p:nvPr/>
        </p:nvSpPr>
        <p:spPr>
          <a:xfrm>
            <a:off x="11514551" y="8041927"/>
            <a:ext cx="7137642" cy="2432746"/>
          </a:xfrm>
          <a:custGeom>
            <a:avLst/>
            <a:gdLst/>
            <a:ahLst/>
            <a:cxnLst/>
            <a:rect l="l" t="t" r="r" b="b"/>
            <a:pathLst>
              <a:path w="7137642" h="2432746">
                <a:moveTo>
                  <a:pt x="0" y="0"/>
                </a:moveTo>
                <a:lnTo>
                  <a:pt x="7137642" y="0"/>
                </a:lnTo>
                <a:lnTo>
                  <a:pt x="7137642" y="2432746"/>
                </a:lnTo>
                <a:lnTo>
                  <a:pt x="0" y="2432746"/>
                </a:lnTo>
                <a:lnTo>
                  <a:pt x="0" y="0"/>
                </a:lnTo>
                <a:close/>
              </a:path>
            </a:pathLst>
          </a:custGeom>
          <a:blipFill>
            <a:blip r:embed="rId9"/>
            <a:stretch>
              <a:fillRect/>
            </a:stretch>
          </a:blipFill>
        </p:spPr>
      </p:sp>
      <p:sp>
        <p:nvSpPr>
          <p:cNvPr id="13" name="Freeform 13"/>
          <p:cNvSpPr/>
          <p:nvPr/>
        </p:nvSpPr>
        <p:spPr>
          <a:xfrm rot="-1469253">
            <a:off x="6093103" y="8369632"/>
            <a:ext cx="3315270" cy="2547098"/>
          </a:xfrm>
          <a:custGeom>
            <a:avLst/>
            <a:gdLst/>
            <a:ahLst/>
            <a:cxnLst/>
            <a:rect l="l" t="t" r="r" b="b"/>
            <a:pathLst>
              <a:path w="3315270" h="2547098">
                <a:moveTo>
                  <a:pt x="0" y="0"/>
                </a:moveTo>
                <a:lnTo>
                  <a:pt x="3315271" y="0"/>
                </a:lnTo>
                <a:lnTo>
                  <a:pt x="3315271" y="2547098"/>
                </a:lnTo>
                <a:lnTo>
                  <a:pt x="0" y="2547098"/>
                </a:lnTo>
                <a:lnTo>
                  <a:pt x="0" y="0"/>
                </a:lnTo>
                <a:close/>
              </a:path>
            </a:pathLst>
          </a:custGeom>
          <a:blipFill>
            <a:blip r:embed="rId10"/>
            <a:stretch>
              <a:fillRect/>
            </a:stretch>
          </a:blipFill>
        </p:spPr>
      </p:sp>
      <p:sp>
        <p:nvSpPr>
          <p:cNvPr id="14" name="Freeform 14"/>
          <p:cNvSpPr/>
          <p:nvPr/>
        </p:nvSpPr>
        <p:spPr>
          <a:xfrm rot="1284612" flipH="1">
            <a:off x="8879626" y="8426782"/>
            <a:ext cx="3315270" cy="2547098"/>
          </a:xfrm>
          <a:custGeom>
            <a:avLst/>
            <a:gdLst/>
            <a:ahLst/>
            <a:cxnLst/>
            <a:rect l="l" t="t" r="r" b="b"/>
            <a:pathLst>
              <a:path w="3315270" h="2547098">
                <a:moveTo>
                  <a:pt x="3315271" y="0"/>
                </a:moveTo>
                <a:lnTo>
                  <a:pt x="0" y="0"/>
                </a:lnTo>
                <a:lnTo>
                  <a:pt x="0" y="2547098"/>
                </a:lnTo>
                <a:lnTo>
                  <a:pt x="3315271" y="2547098"/>
                </a:lnTo>
                <a:lnTo>
                  <a:pt x="3315271" y="0"/>
                </a:lnTo>
                <a:close/>
              </a:path>
            </a:pathLst>
          </a:custGeom>
          <a:blipFill>
            <a:blip r:embed="rId10"/>
            <a:stretch>
              <a:fillRect/>
            </a:stretch>
          </a:blipFill>
        </p:spPr>
      </p:sp>
      <p:sp>
        <p:nvSpPr>
          <p:cNvPr id="15" name="TextBox 15"/>
          <p:cNvSpPr txBox="1"/>
          <p:nvPr/>
        </p:nvSpPr>
        <p:spPr>
          <a:xfrm>
            <a:off x="1482147" y="2880974"/>
            <a:ext cx="8326601" cy="4985980"/>
          </a:xfrm>
          <a:prstGeom prst="rect">
            <a:avLst/>
          </a:prstGeom>
        </p:spPr>
        <p:txBody>
          <a:bodyPr wrap="square" lIns="0" tIns="0" rIns="0" bIns="0" rtlCol="0" anchor="t">
            <a:spAutoFit/>
          </a:bodyPr>
          <a:lstStyle/>
          <a:p>
            <a:pPr algn="just"/>
            <a:r>
              <a:rPr lang="vi-VN" sz="3600" smtClean="0">
                <a:latin typeface="Times New Roman" panose="02020603050405020304" pitchFamily="18" charset="0"/>
                <a:cs typeface="Times New Roman" panose="02020603050405020304" pitchFamily="18" charset="0"/>
              </a:rPr>
              <a:t>- </a:t>
            </a:r>
            <a:r>
              <a:rPr lang="en-US" sz="3600" smtClean="0">
                <a:latin typeface="Times New Roman" panose="02020603050405020304" pitchFamily="18" charset="0"/>
                <a:cs typeface="Times New Roman" panose="02020603050405020304" pitchFamily="18" charset="0"/>
              </a:rPr>
              <a:t>Nêu </a:t>
            </a:r>
            <a:r>
              <a:rPr lang="en-US" sz="3600">
                <a:latin typeface="Times New Roman" panose="02020603050405020304" pitchFamily="18" charset="0"/>
                <a:cs typeface="Times New Roman" panose="02020603050405020304" pitchFamily="18" charset="0"/>
              </a:rPr>
              <a:t>được vấn đề liên quan đến cơ hội và thách thức đối với đất nước.</a:t>
            </a:r>
            <a:endParaRPr lang="en-GB" sz="3600">
              <a:latin typeface="Times New Roman" panose="02020603050405020304" pitchFamily="18" charset="0"/>
              <a:cs typeface="Times New Roman" panose="02020603050405020304" pitchFamily="18" charset="0"/>
            </a:endParaRPr>
          </a:p>
          <a:p>
            <a:pPr algn="just"/>
            <a:r>
              <a:rPr lang="en-US" sz="3600">
                <a:latin typeface="Times New Roman" panose="02020603050405020304" pitchFamily="18" charset="0"/>
                <a:cs typeface="Times New Roman" panose="02020603050405020304" pitchFamily="18" charset="0"/>
              </a:rPr>
              <a:t>- Trình bày rõ vấn đề trên cả hai phương diện (cơ hội và thách thức), thể hiện được mối quan hệ qua lại giữa cơ hội và thách thức: trong cơ hội có thể có thách thức, trong thách thức có thể có cơ hội; sử dụng hiệu quả các lí lẽ và bằng chứng để chứng minh cho mỗi phương diện.</a:t>
            </a:r>
            <a:endParaRPr lang="en-GB" sz="3600">
              <a:latin typeface="Times New Roman" panose="02020603050405020304" pitchFamily="18" charset="0"/>
              <a:cs typeface="Times New Roman" panose="02020603050405020304" pitchFamily="18" charset="0"/>
            </a:endParaRPr>
          </a:p>
        </p:txBody>
      </p:sp>
      <p:grpSp>
        <p:nvGrpSpPr>
          <p:cNvPr id="16" name="Group 16"/>
          <p:cNvGrpSpPr/>
          <p:nvPr/>
        </p:nvGrpSpPr>
        <p:grpSpPr>
          <a:xfrm>
            <a:off x="10820400" y="2661603"/>
            <a:ext cx="6387693" cy="5872291"/>
            <a:chOff x="0" y="0"/>
            <a:chExt cx="2096753" cy="1204503"/>
          </a:xfrm>
        </p:grpSpPr>
        <p:sp>
          <p:nvSpPr>
            <p:cNvPr id="17" name="Freeform 17"/>
            <p:cNvSpPr/>
            <p:nvPr/>
          </p:nvSpPr>
          <p:spPr>
            <a:xfrm>
              <a:off x="0" y="0"/>
              <a:ext cx="2096753" cy="1204503"/>
            </a:xfrm>
            <a:custGeom>
              <a:avLst/>
              <a:gdLst/>
              <a:ahLst/>
              <a:cxnLst/>
              <a:rect l="l" t="t" r="r" b="b"/>
              <a:pathLst>
                <a:path w="2096753" h="1204503">
                  <a:moveTo>
                    <a:pt x="49596" y="0"/>
                  </a:moveTo>
                  <a:lnTo>
                    <a:pt x="2047157" y="0"/>
                  </a:lnTo>
                  <a:cubicBezTo>
                    <a:pt x="2060311" y="0"/>
                    <a:pt x="2072926" y="5225"/>
                    <a:pt x="2082227" y="14526"/>
                  </a:cubicBezTo>
                  <a:cubicBezTo>
                    <a:pt x="2091528" y="23827"/>
                    <a:pt x="2096753" y="36442"/>
                    <a:pt x="2096753" y="49596"/>
                  </a:cubicBezTo>
                  <a:lnTo>
                    <a:pt x="2096753" y="1154908"/>
                  </a:lnTo>
                  <a:cubicBezTo>
                    <a:pt x="2096753" y="1168061"/>
                    <a:pt x="2091528" y="1180676"/>
                    <a:pt x="2082227" y="1189977"/>
                  </a:cubicBezTo>
                  <a:cubicBezTo>
                    <a:pt x="2072926" y="1199278"/>
                    <a:pt x="2060311" y="1204503"/>
                    <a:pt x="2047157" y="1204503"/>
                  </a:cubicBezTo>
                  <a:lnTo>
                    <a:pt x="49596" y="1204503"/>
                  </a:lnTo>
                  <a:cubicBezTo>
                    <a:pt x="36442" y="1204503"/>
                    <a:pt x="23827" y="1199278"/>
                    <a:pt x="14526" y="1189977"/>
                  </a:cubicBezTo>
                  <a:cubicBezTo>
                    <a:pt x="5225" y="1180676"/>
                    <a:pt x="0" y="1168061"/>
                    <a:pt x="0" y="1154908"/>
                  </a:cubicBezTo>
                  <a:lnTo>
                    <a:pt x="0" y="49596"/>
                  </a:lnTo>
                  <a:cubicBezTo>
                    <a:pt x="0" y="36442"/>
                    <a:pt x="5225" y="23827"/>
                    <a:pt x="14526" y="14526"/>
                  </a:cubicBezTo>
                  <a:cubicBezTo>
                    <a:pt x="23827" y="5225"/>
                    <a:pt x="36442" y="0"/>
                    <a:pt x="49596" y="0"/>
                  </a:cubicBezTo>
                  <a:close/>
                </a:path>
              </a:pathLst>
            </a:custGeom>
            <a:solidFill>
              <a:srgbClr val="FEFEFD"/>
            </a:solidFill>
            <a:ln w="38100" cap="rnd">
              <a:solidFill>
                <a:srgbClr val="DD4441"/>
              </a:solidFill>
              <a:prstDash val="solid"/>
              <a:round/>
            </a:ln>
          </p:spPr>
        </p:sp>
        <p:sp>
          <p:nvSpPr>
            <p:cNvPr id="18" name="TextBox 18"/>
            <p:cNvSpPr txBox="1"/>
            <p:nvPr/>
          </p:nvSpPr>
          <p:spPr>
            <a:xfrm>
              <a:off x="0" y="-47625"/>
              <a:ext cx="2096753" cy="125212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9" name="TextBox 19"/>
          <p:cNvSpPr txBox="1"/>
          <p:nvPr/>
        </p:nvSpPr>
        <p:spPr>
          <a:xfrm>
            <a:off x="11241596" y="2941940"/>
            <a:ext cx="5545300" cy="4985980"/>
          </a:xfrm>
          <a:prstGeom prst="rect">
            <a:avLst/>
          </a:prstGeom>
        </p:spPr>
        <p:txBody>
          <a:bodyPr wrap="square" lIns="0" tIns="0" rIns="0" bIns="0" rtlCol="0" anchor="t">
            <a:spAutoFit/>
          </a:bodyPr>
          <a:lstStyle/>
          <a:p>
            <a:pPr algn="just"/>
            <a:r>
              <a:rPr lang="en-US" sz="3600">
                <a:latin typeface="Times New Roman" panose="02020603050405020304" pitchFamily="18" charset="0"/>
                <a:cs typeface="Times New Roman" panose="02020603050405020304" pitchFamily="18" charset="0"/>
              </a:rPr>
              <a:t>- Đề xuất được giải pháp để tăng cường cơ hội, vượt qua thách thức, góp phần đưa đất nước phát triển.</a:t>
            </a:r>
            <a:endParaRPr lang="en-GB" sz="3600">
              <a:latin typeface="Times New Roman" panose="02020603050405020304" pitchFamily="18" charset="0"/>
              <a:cs typeface="Times New Roman" panose="02020603050405020304" pitchFamily="18" charset="0"/>
            </a:endParaRPr>
          </a:p>
          <a:p>
            <a:pPr algn="just"/>
            <a:r>
              <a:rPr lang="en-US" sz="3600">
                <a:latin typeface="Times New Roman" panose="02020603050405020304" pitchFamily="18" charset="0"/>
                <a:cs typeface="Times New Roman" panose="02020603050405020304" pitchFamily="18" charset="0"/>
              </a:rPr>
              <a:t>- Rút ra được ý nghĩa của việc thuyết trình: nâng cao nhận thức của mỗi người về những vấn đề có liên quan đến sự phát triển của đất nước.</a:t>
            </a:r>
            <a:endParaRPr lang="en-GB" sz="3600">
              <a:latin typeface="Times New Roman" panose="02020603050405020304" pitchFamily="18" charset="0"/>
              <a:cs typeface="Times New Roman" panose="02020603050405020304" pitchFamily="18" charset="0"/>
            </a:endParaRPr>
          </a:p>
        </p:txBody>
      </p:sp>
      <p:sp>
        <p:nvSpPr>
          <p:cNvPr id="20" name="Freeform 20"/>
          <p:cNvSpPr/>
          <p:nvPr/>
        </p:nvSpPr>
        <p:spPr>
          <a:xfrm rot="1181119">
            <a:off x="15405388" y="8679476"/>
            <a:ext cx="1048964" cy="1064038"/>
          </a:xfrm>
          <a:custGeom>
            <a:avLst/>
            <a:gdLst/>
            <a:ahLst/>
            <a:cxnLst/>
            <a:rect l="l" t="t" r="r" b="b"/>
            <a:pathLst>
              <a:path w="1048964" h="1064038">
                <a:moveTo>
                  <a:pt x="0" y="0"/>
                </a:moveTo>
                <a:lnTo>
                  <a:pt x="1048964" y="0"/>
                </a:lnTo>
                <a:lnTo>
                  <a:pt x="1048964" y="1064038"/>
                </a:lnTo>
                <a:lnTo>
                  <a:pt x="0" y="106403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21" name="Freeform 21"/>
          <p:cNvSpPr/>
          <p:nvPr/>
        </p:nvSpPr>
        <p:spPr>
          <a:xfrm rot="2356230">
            <a:off x="17260864" y="2058260"/>
            <a:ext cx="1048964" cy="1064038"/>
          </a:xfrm>
          <a:custGeom>
            <a:avLst/>
            <a:gdLst/>
            <a:ahLst/>
            <a:cxnLst/>
            <a:rect l="l" t="t" r="r" b="b"/>
            <a:pathLst>
              <a:path w="1048964" h="1064038">
                <a:moveTo>
                  <a:pt x="0" y="0"/>
                </a:moveTo>
                <a:lnTo>
                  <a:pt x="1048964" y="0"/>
                </a:lnTo>
                <a:lnTo>
                  <a:pt x="1048964" y="1064038"/>
                </a:lnTo>
                <a:lnTo>
                  <a:pt x="0" y="106403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Tree>
    <p:extLst>
      <p:ext uri="{BB962C8B-B14F-4D97-AF65-F5344CB8AC3E}">
        <p14:creationId xmlns:p14="http://schemas.microsoft.com/office/powerpoint/2010/main" val="3609273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par>
                                <p:cTn id="16" presetID="16" presetClass="entr" presetSubtype="2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circle(in)">
                                      <p:cBhvr>
                                        <p:cTn id="23" dur="2000"/>
                                        <p:tgtEl>
                                          <p:spTgt spid="19"/>
                                        </p:tgtEl>
                                      </p:cBhvr>
                                    </p:animEffect>
                                  </p:childTnLst>
                                </p:cTn>
                              </p:par>
                              <p:par>
                                <p:cTn id="24" presetID="6" presetClass="entr" presetSubtype="16"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circle(in)">
                                      <p:cBhvr>
                                        <p:cTn id="26"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7057353" y="2545902"/>
            <a:ext cx="10569415" cy="6116726"/>
          </a:xfrm>
          <a:custGeom>
            <a:avLst/>
            <a:gdLst/>
            <a:ahLst/>
            <a:cxnLst/>
            <a:rect l="l" t="t" r="r" b="b"/>
            <a:pathLst>
              <a:path w="10569415" h="5223053">
                <a:moveTo>
                  <a:pt x="0" y="0"/>
                </a:moveTo>
                <a:lnTo>
                  <a:pt x="10569415" y="0"/>
                </a:lnTo>
                <a:lnTo>
                  <a:pt x="10569415" y="5223052"/>
                </a:lnTo>
                <a:lnTo>
                  <a:pt x="0" y="5223052"/>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rot="4082262">
            <a:off x="15143358" y="627449"/>
            <a:ext cx="3696742" cy="802501"/>
          </a:xfrm>
          <a:custGeom>
            <a:avLst/>
            <a:gdLst/>
            <a:ahLst/>
            <a:cxnLst/>
            <a:rect l="l" t="t" r="r" b="b"/>
            <a:pathLst>
              <a:path w="3696742" h="802501">
                <a:moveTo>
                  <a:pt x="0" y="0"/>
                </a:moveTo>
                <a:lnTo>
                  <a:pt x="3696742" y="0"/>
                </a:lnTo>
                <a:lnTo>
                  <a:pt x="3696742" y="802502"/>
                </a:lnTo>
                <a:lnTo>
                  <a:pt x="0" y="80250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flipH="1">
            <a:off x="-306940" y="7744279"/>
            <a:ext cx="8247503" cy="2811024"/>
          </a:xfrm>
          <a:custGeom>
            <a:avLst/>
            <a:gdLst/>
            <a:ahLst/>
            <a:cxnLst/>
            <a:rect l="l" t="t" r="r" b="b"/>
            <a:pathLst>
              <a:path w="8247503" h="2811024">
                <a:moveTo>
                  <a:pt x="8247503" y="0"/>
                </a:moveTo>
                <a:lnTo>
                  <a:pt x="0" y="0"/>
                </a:lnTo>
                <a:lnTo>
                  <a:pt x="0" y="2811023"/>
                </a:lnTo>
                <a:lnTo>
                  <a:pt x="8247503" y="2811023"/>
                </a:lnTo>
                <a:lnTo>
                  <a:pt x="8247503" y="0"/>
                </a:lnTo>
                <a:close/>
              </a:path>
            </a:pathLst>
          </a:custGeom>
          <a:blipFill>
            <a:blip r:embed="rId7"/>
            <a:stretch>
              <a:fillRect/>
            </a:stretch>
          </a:blipFill>
        </p:spPr>
      </p:sp>
      <p:sp>
        <p:nvSpPr>
          <p:cNvPr id="6" name="Freeform 6"/>
          <p:cNvSpPr/>
          <p:nvPr/>
        </p:nvSpPr>
        <p:spPr>
          <a:xfrm>
            <a:off x="2225513" y="529153"/>
            <a:ext cx="2435876" cy="2310022"/>
          </a:xfrm>
          <a:custGeom>
            <a:avLst/>
            <a:gdLst/>
            <a:ahLst/>
            <a:cxnLst/>
            <a:rect l="l" t="t" r="r" b="b"/>
            <a:pathLst>
              <a:path w="2435876" h="2310022">
                <a:moveTo>
                  <a:pt x="0" y="0"/>
                </a:moveTo>
                <a:lnTo>
                  <a:pt x="2435876" y="0"/>
                </a:lnTo>
                <a:lnTo>
                  <a:pt x="2435876" y="2310022"/>
                </a:lnTo>
                <a:lnTo>
                  <a:pt x="0" y="231002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347437" y="7744279"/>
            <a:ext cx="8247503" cy="2811024"/>
          </a:xfrm>
          <a:custGeom>
            <a:avLst/>
            <a:gdLst/>
            <a:ahLst/>
            <a:cxnLst/>
            <a:rect l="l" t="t" r="r" b="b"/>
            <a:pathLst>
              <a:path w="8247503" h="2811024">
                <a:moveTo>
                  <a:pt x="0" y="0"/>
                </a:moveTo>
                <a:lnTo>
                  <a:pt x="8247503" y="0"/>
                </a:lnTo>
                <a:lnTo>
                  <a:pt x="8247503" y="2811023"/>
                </a:lnTo>
                <a:lnTo>
                  <a:pt x="0" y="2811023"/>
                </a:lnTo>
                <a:lnTo>
                  <a:pt x="0" y="0"/>
                </a:lnTo>
                <a:close/>
              </a:path>
            </a:pathLst>
          </a:custGeom>
          <a:blipFill>
            <a:blip r:embed="rId7"/>
            <a:stretch>
              <a:fillRect/>
            </a:stretch>
          </a:blipFill>
        </p:spPr>
      </p:sp>
      <p:sp>
        <p:nvSpPr>
          <p:cNvPr id="8" name="Freeform 8"/>
          <p:cNvSpPr/>
          <p:nvPr/>
        </p:nvSpPr>
        <p:spPr>
          <a:xfrm rot="-1469253">
            <a:off x="7486365" y="8316807"/>
            <a:ext cx="3315270" cy="2547098"/>
          </a:xfrm>
          <a:custGeom>
            <a:avLst/>
            <a:gdLst/>
            <a:ahLst/>
            <a:cxnLst/>
            <a:rect l="l" t="t" r="r" b="b"/>
            <a:pathLst>
              <a:path w="3315270" h="2547098">
                <a:moveTo>
                  <a:pt x="0" y="0"/>
                </a:moveTo>
                <a:lnTo>
                  <a:pt x="3315270" y="0"/>
                </a:lnTo>
                <a:lnTo>
                  <a:pt x="3315270" y="2547098"/>
                </a:lnTo>
                <a:lnTo>
                  <a:pt x="0" y="2547098"/>
                </a:lnTo>
                <a:lnTo>
                  <a:pt x="0" y="0"/>
                </a:lnTo>
                <a:close/>
              </a:path>
            </a:pathLst>
          </a:custGeom>
          <a:blipFill>
            <a:blip r:embed="rId10"/>
            <a:stretch>
              <a:fillRect/>
            </a:stretch>
          </a:blipFill>
        </p:spPr>
      </p:sp>
      <p:sp>
        <p:nvSpPr>
          <p:cNvPr id="9" name="Freeform 9"/>
          <p:cNvSpPr/>
          <p:nvPr/>
        </p:nvSpPr>
        <p:spPr>
          <a:xfrm>
            <a:off x="16306110" y="8177459"/>
            <a:ext cx="1714651" cy="1422446"/>
          </a:xfrm>
          <a:custGeom>
            <a:avLst/>
            <a:gdLst/>
            <a:ahLst/>
            <a:cxnLst/>
            <a:rect l="l" t="t" r="r" b="b"/>
            <a:pathLst>
              <a:path w="1714651" h="1422446">
                <a:moveTo>
                  <a:pt x="0" y="0"/>
                </a:moveTo>
                <a:lnTo>
                  <a:pt x="1714651" y="0"/>
                </a:lnTo>
                <a:lnTo>
                  <a:pt x="1714651" y="1422446"/>
                </a:lnTo>
                <a:lnTo>
                  <a:pt x="0" y="1422446"/>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10" name="Freeform 10"/>
          <p:cNvSpPr/>
          <p:nvPr/>
        </p:nvSpPr>
        <p:spPr>
          <a:xfrm>
            <a:off x="6019800" y="529153"/>
            <a:ext cx="9564627" cy="1607939"/>
          </a:xfrm>
          <a:custGeom>
            <a:avLst/>
            <a:gdLst/>
            <a:ahLst/>
            <a:cxnLst/>
            <a:rect l="l" t="t" r="r" b="b"/>
            <a:pathLst>
              <a:path w="6115776" h="1607939">
                <a:moveTo>
                  <a:pt x="0" y="0"/>
                </a:moveTo>
                <a:lnTo>
                  <a:pt x="6115776" y="0"/>
                </a:lnTo>
                <a:lnTo>
                  <a:pt x="6115776" y="1607939"/>
                </a:lnTo>
                <a:lnTo>
                  <a:pt x="0" y="1607939"/>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11" name="TextBox 11"/>
          <p:cNvSpPr txBox="1"/>
          <p:nvPr/>
        </p:nvSpPr>
        <p:spPr>
          <a:xfrm>
            <a:off x="6714958" y="583739"/>
            <a:ext cx="9041412" cy="1231106"/>
          </a:xfrm>
          <a:prstGeom prst="rect">
            <a:avLst/>
          </a:prstGeom>
        </p:spPr>
        <p:txBody>
          <a:bodyPr wrap="square" lIns="0" tIns="0" rIns="0" bIns="0" rtlCol="0" anchor="t">
            <a:spAutoFit/>
          </a:bodyPr>
          <a:lstStyle/>
          <a:p>
            <a:r>
              <a:rPr lang="en-US" sz="8000" b="1">
                <a:latin typeface="Times New Roman" panose="02020603050405020304" pitchFamily="18" charset="0"/>
                <a:cs typeface="Times New Roman" panose="02020603050405020304" pitchFamily="18" charset="0"/>
              </a:rPr>
              <a:t>a. Lựa chọn đề tài</a:t>
            </a:r>
            <a:endParaRPr lang="en-GB" sz="8000">
              <a:latin typeface="Times New Roman" panose="02020603050405020304" pitchFamily="18" charset="0"/>
              <a:cs typeface="Times New Roman" panose="02020603050405020304" pitchFamily="18" charset="0"/>
            </a:endParaRPr>
          </a:p>
        </p:txBody>
      </p:sp>
      <p:sp>
        <p:nvSpPr>
          <p:cNvPr id="12" name="TextBox 12"/>
          <p:cNvSpPr txBox="1"/>
          <p:nvPr/>
        </p:nvSpPr>
        <p:spPr>
          <a:xfrm>
            <a:off x="7874900" y="3245989"/>
            <a:ext cx="8934320" cy="4739759"/>
          </a:xfrm>
          <a:prstGeom prst="rect">
            <a:avLst/>
          </a:prstGeom>
        </p:spPr>
        <p:txBody>
          <a:bodyPr lIns="0" tIns="0" rIns="0" bIns="0" rtlCol="0" anchor="t">
            <a:spAutoFit/>
          </a:bodyPr>
          <a:lstStyle/>
          <a:p>
            <a:pPr algn="just"/>
            <a:r>
              <a:rPr lang="en-US" sz="4400">
                <a:latin typeface="Times New Roman" panose="02020603050405020304" pitchFamily="18" charset="0"/>
                <a:cs typeface="Times New Roman" panose="02020603050405020304" pitchFamily="18" charset="0"/>
              </a:rPr>
              <a:t>Bạn cần lựa chọn một vấn để thực sự có ý nghĩa đối với đất nước trong bối cảnh hiện nay, chẳng hạn: Vấn để sản xuất nông sản sạch; Phát triển du lịch bền vững; Việc ứng dụng trí tuệ nhân tạo vào một số </a:t>
            </a:r>
            <a:r>
              <a:rPr lang="en-US" sz="4400" smtClean="0">
                <a:latin typeface="Times New Roman" panose="02020603050405020304" pitchFamily="18" charset="0"/>
                <a:cs typeface="Times New Roman" panose="02020603050405020304" pitchFamily="18" charset="0"/>
              </a:rPr>
              <a:t>lĩnh </a:t>
            </a:r>
            <a:r>
              <a:rPr lang="en-US" sz="4400">
                <a:latin typeface="Times New Roman" panose="02020603050405020304" pitchFamily="18" charset="0"/>
                <a:cs typeface="Times New Roman" panose="02020603050405020304" pitchFamily="18" charset="0"/>
              </a:rPr>
              <a:t>vực đời </a:t>
            </a:r>
            <a:r>
              <a:rPr lang="en-US" sz="4400" smtClean="0">
                <a:latin typeface="Times New Roman" panose="02020603050405020304" pitchFamily="18" charset="0"/>
                <a:cs typeface="Times New Roman" panose="02020603050405020304" pitchFamily="18" charset="0"/>
              </a:rPr>
              <a:t>sống;</a:t>
            </a:r>
            <a:r>
              <a:rPr lang="vi-VN" sz="4400">
                <a:latin typeface="Times New Roman" panose="02020603050405020304" pitchFamily="18" charset="0"/>
                <a:cs typeface="Times New Roman" panose="02020603050405020304" pitchFamily="18" charset="0"/>
              </a:rPr>
              <a:t> </a:t>
            </a:r>
            <a:r>
              <a:rPr lang="en-US" sz="4400" smtClean="0">
                <a:latin typeface="Times New Roman" panose="02020603050405020304" pitchFamily="18" charset="0"/>
                <a:cs typeface="Times New Roman" panose="02020603050405020304" pitchFamily="18" charset="0"/>
              </a:rPr>
              <a:t>Tác </a:t>
            </a:r>
            <a:r>
              <a:rPr lang="en-US" sz="4400">
                <a:latin typeface="Times New Roman" panose="02020603050405020304" pitchFamily="18" charset="0"/>
                <a:cs typeface="Times New Roman" panose="02020603050405020304" pitchFamily="18" charset="0"/>
              </a:rPr>
              <a:t>động của quá trình đô thị hoá,..</a:t>
            </a:r>
            <a:endParaRPr lang="en-GB" sz="4400">
              <a:latin typeface="Times New Roman" panose="02020603050405020304" pitchFamily="18" charset="0"/>
              <a:cs typeface="Times New Roman" panose="02020603050405020304" pitchFamily="18" charset="0"/>
            </a:endParaRPr>
          </a:p>
        </p:txBody>
      </p:sp>
      <p:grpSp>
        <p:nvGrpSpPr>
          <p:cNvPr id="13" name="Group 13"/>
          <p:cNvGrpSpPr/>
          <p:nvPr/>
        </p:nvGrpSpPr>
        <p:grpSpPr>
          <a:xfrm>
            <a:off x="381000" y="2328756"/>
            <a:ext cx="6076030" cy="5415522"/>
            <a:chOff x="0" y="0"/>
            <a:chExt cx="1406915" cy="1426310"/>
          </a:xfrm>
        </p:grpSpPr>
        <p:sp>
          <p:nvSpPr>
            <p:cNvPr id="14" name="Freeform 14"/>
            <p:cNvSpPr/>
            <p:nvPr/>
          </p:nvSpPr>
          <p:spPr>
            <a:xfrm>
              <a:off x="0" y="0"/>
              <a:ext cx="1406915" cy="1426310"/>
            </a:xfrm>
            <a:custGeom>
              <a:avLst/>
              <a:gdLst/>
              <a:ahLst/>
              <a:cxnLst/>
              <a:rect l="l" t="t" r="r" b="b"/>
              <a:pathLst>
                <a:path w="1406915" h="1426310">
                  <a:moveTo>
                    <a:pt x="73914" y="0"/>
                  </a:moveTo>
                  <a:lnTo>
                    <a:pt x="1333001" y="0"/>
                  </a:lnTo>
                  <a:cubicBezTo>
                    <a:pt x="1373823" y="0"/>
                    <a:pt x="1406915" y="33092"/>
                    <a:pt x="1406915" y="73914"/>
                  </a:cubicBezTo>
                  <a:lnTo>
                    <a:pt x="1406915" y="1352397"/>
                  </a:lnTo>
                  <a:cubicBezTo>
                    <a:pt x="1406915" y="1372000"/>
                    <a:pt x="1399127" y="1390800"/>
                    <a:pt x="1385266" y="1404662"/>
                  </a:cubicBezTo>
                  <a:cubicBezTo>
                    <a:pt x="1371404" y="1418523"/>
                    <a:pt x="1352604" y="1426310"/>
                    <a:pt x="1333001" y="1426310"/>
                  </a:cubicBezTo>
                  <a:lnTo>
                    <a:pt x="73914" y="1426310"/>
                  </a:lnTo>
                  <a:cubicBezTo>
                    <a:pt x="54311" y="1426310"/>
                    <a:pt x="35510" y="1418523"/>
                    <a:pt x="21649" y="1404662"/>
                  </a:cubicBezTo>
                  <a:cubicBezTo>
                    <a:pt x="7787" y="1390800"/>
                    <a:pt x="0" y="1372000"/>
                    <a:pt x="0" y="1352397"/>
                  </a:cubicBezTo>
                  <a:lnTo>
                    <a:pt x="0" y="73914"/>
                  </a:lnTo>
                  <a:cubicBezTo>
                    <a:pt x="0" y="54311"/>
                    <a:pt x="7787" y="35510"/>
                    <a:pt x="21649" y="21649"/>
                  </a:cubicBezTo>
                  <a:cubicBezTo>
                    <a:pt x="35510" y="7787"/>
                    <a:pt x="54311" y="0"/>
                    <a:pt x="73914" y="0"/>
                  </a:cubicBezTo>
                  <a:close/>
                </a:path>
              </a:pathLst>
            </a:custGeom>
            <a:solidFill>
              <a:srgbClr val="FEFEFD"/>
            </a:solidFill>
            <a:ln w="38100" cap="rnd">
              <a:solidFill>
                <a:srgbClr val="DD4441"/>
              </a:solidFill>
              <a:prstDash val="solid"/>
              <a:round/>
            </a:ln>
          </p:spPr>
        </p:sp>
        <p:sp>
          <p:nvSpPr>
            <p:cNvPr id="15" name="TextBox 15"/>
            <p:cNvSpPr txBox="1"/>
            <p:nvPr/>
          </p:nvSpPr>
          <p:spPr>
            <a:xfrm>
              <a:off x="0" y="-47625"/>
              <a:ext cx="1406915" cy="1473935"/>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7" name="Rectangle 16"/>
          <p:cNvSpPr/>
          <p:nvPr/>
        </p:nvSpPr>
        <p:spPr>
          <a:xfrm>
            <a:off x="991527" y="2781621"/>
            <a:ext cx="5416226" cy="1264385"/>
          </a:xfrm>
          <a:prstGeom prst="rect">
            <a:avLst/>
          </a:prstGeom>
        </p:spPr>
        <p:txBody>
          <a:bodyPr wrap="none">
            <a:spAutoFit/>
          </a:bodyPr>
          <a:lstStyle/>
          <a:p>
            <a:pPr algn="just">
              <a:lnSpc>
                <a:spcPct val="115000"/>
              </a:lnSpc>
            </a:pPr>
            <a:r>
              <a:rPr lang="en-US" sz="7200" b="1">
                <a:latin typeface="Times New Roman" panose="02020603050405020304" pitchFamily="18" charset="0"/>
                <a:cs typeface="Times New Roman" panose="02020603050405020304" pitchFamily="18" charset="0"/>
              </a:rPr>
              <a:t>2. Thực </a:t>
            </a:r>
            <a:r>
              <a:rPr lang="en-US" sz="7200" b="1" smtClean="0">
                <a:latin typeface="Times New Roman" panose="02020603050405020304" pitchFamily="18" charset="0"/>
                <a:cs typeface="Times New Roman" panose="02020603050405020304" pitchFamily="18" charset="0"/>
              </a:rPr>
              <a:t>hành</a:t>
            </a:r>
            <a:endParaRPr lang="en-GB" sz="7200">
              <a:latin typeface="Times New Roman" panose="02020603050405020304" pitchFamily="18" charset="0"/>
              <a:cs typeface="Times New Roman" panose="02020603050405020304" pitchFamily="18" charset="0"/>
            </a:endParaRPr>
          </a:p>
        </p:txBody>
      </p:sp>
      <p:sp>
        <p:nvSpPr>
          <p:cNvPr id="16" name="Rectangle 15"/>
          <p:cNvSpPr/>
          <p:nvPr/>
        </p:nvSpPr>
        <p:spPr>
          <a:xfrm>
            <a:off x="736004" y="4539786"/>
            <a:ext cx="5545108" cy="2538580"/>
          </a:xfrm>
          <a:prstGeom prst="rect">
            <a:avLst/>
          </a:prstGeom>
        </p:spPr>
        <p:txBody>
          <a:bodyPr wrap="none">
            <a:spAutoFit/>
          </a:bodyPr>
          <a:lstStyle/>
          <a:p>
            <a:pPr algn="ctr">
              <a:lnSpc>
                <a:spcPct val="115000"/>
              </a:lnSpc>
              <a:spcAft>
                <a:spcPts val="0"/>
              </a:spcAft>
            </a:pPr>
            <a:r>
              <a:rPr lang="en-US" sz="7200" b="1">
                <a:latin typeface="Times New Roman" panose="02020603050405020304" pitchFamily="18" charset="0"/>
                <a:ea typeface="Calibri" panose="020F0502020204030204" pitchFamily="34" charset="0"/>
                <a:cs typeface="Times New Roman" panose="02020603050405020304" pitchFamily="18" charset="0"/>
              </a:rPr>
              <a:t>2.1. Bước </a:t>
            </a:r>
            <a:r>
              <a:rPr lang="en-US" sz="7200" b="1" smtClean="0">
                <a:latin typeface="Times New Roman" panose="02020603050405020304" pitchFamily="18" charset="0"/>
                <a:ea typeface="Calibri" panose="020F0502020204030204" pitchFamily="34" charset="0"/>
                <a:cs typeface="Times New Roman" panose="02020603050405020304" pitchFamily="18" charset="0"/>
              </a:rPr>
              <a:t>1</a:t>
            </a:r>
            <a:endParaRPr lang="vi-VN" sz="7200" b="1" smtClean="0">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en-US" sz="7200" b="1" smtClean="0">
                <a:latin typeface="Times New Roman" panose="02020603050405020304" pitchFamily="18" charset="0"/>
                <a:ea typeface="Calibri" panose="020F0502020204030204" pitchFamily="34" charset="0"/>
                <a:cs typeface="Times New Roman" panose="02020603050405020304" pitchFamily="18" charset="0"/>
              </a:rPr>
              <a:t> </a:t>
            </a:r>
            <a:r>
              <a:rPr lang="en-US" sz="7200" b="1">
                <a:latin typeface="Times New Roman" panose="02020603050405020304" pitchFamily="18" charset="0"/>
                <a:ea typeface="Calibri" panose="020F0502020204030204" pitchFamily="34" charset="0"/>
                <a:cs typeface="Times New Roman" panose="02020603050405020304" pitchFamily="18" charset="0"/>
              </a:rPr>
              <a:t>Chuẩn bị nói</a:t>
            </a:r>
            <a:endParaRPr lang="en-GB" sz="72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36597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par>
                                <p:cTn id="16" presetID="16" presetClass="entr" presetSubtype="21"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circle(in)">
                                      <p:cBhvr>
                                        <p:cTn id="28" dur="2000"/>
                                        <p:tgtEl>
                                          <p:spTgt spid="12"/>
                                        </p:tgtEl>
                                      </p:cBhvr>
                                    </p:animEffect>
                                  </p:childTnLst>
                                </p:cTn>
                              </p:par>
                              <p:par>
                                <p:cTn id="29" presetID="6" presetClass="entr" presetSubtype="16"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circle(in)">
                                      <p:cBhvr>
                                        <p:cTn id="3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7"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sp>
        <p:nvSpPr>
          <p:cNvPr id="3" name="Freeform 3"/>
          <p:cNvSpPr/>
          <p:nvPr/>
        </p:nvSpPr>
        <p:spPr>
          <a:xfrm>
            <a:off x="593880" y="783890"/>
            <a:ext cx="1714651" cy="1422446"/>
          </a:xfrm>
          <a:custGeom>
            <a:avLst/>
            <a:gdLst/>
            <a:ahLst/>
            <a:cxnLst/>
            <a:rect l="l" t="t" r="r" b="b"/>
            <a:pathLst>
              <a:path w="1714651" h="1422446">
                <a:moveTo>
                  <a:pt x="0" y="0"/>
                </a:moveTo>
                <a:lnTo>
                  <a:pt x="1714652" y="0"/>
                </a:lnTo>
                <a:lnTo>
                  <a:pt x="1714652" y="1422446"/>
                </a:lnTo>
                <a:lnTo>
                  <a:pt x="0" y="142244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4" name="Freeform 4"/>
          <p:cNvSpPr/>
          <p:nvPr/>
        </p:nvSpPr>
        <p:spPr>
          <a:xfrm>
            <a:off x="14471189" y="1236809"/>
            <a:ext cx="4297090" cy="932827"/>
          </a:xfrm>
          <a:custGeom>
            <a:avLst/>
            <a:gdLst/>
            <a:ahLst/>
            <a:cxnLst/>
            <a:rect l="l" t="t" r="r" b="b"/>
            <a:pathLst>
              <a:path w="4297090" h="932827">
                <a:moveTo>
                  <a:pt x="0" y="0"/>
                </a:moveTo>
                <a:lnTo>
                  <a:pt x="4297090" y="0"/>
                </a:lnTo>
                <a:lnTo>
                  <a:pt x="4297090" y="932827"/>
                </a:lnTo>
                <a:lnTo>
                  <a:pt x="0" y="932827"/>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rot="-4662307">
            <a:off x="-1275218" y="6114136"/>
            <a:ext cx="3108402" cy="674782"/>
          </a:xfrm>
          <a:custGeom>
            <a:avLst/>
            <a:gdLst/>
            <a:ahLst/>
            <a:cxnLst/>
            <a:rect l="l" t="t" r="r" b="b"/>
            <a:pathLst>
              <a:path w="3108402" h="674782">
                <a:moveTo>
                  <a:pt x="0" y="0"/>
                </a:moveTo>
                <a:lnTo>
                  <a:pt x="3108403" y="0"/>
                </a:lnTo>
                <a:lnTo>
                  <a:pt x="3108403" y="674782"/>
                </a:lnTo>
                <a:lnTo>
                  <a:pt x="0" y="674782"/>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4618675" y="701676"/>
            <a:ext cx="9130011" cy="2400432"/>
          </a:xfrm>
          <a:custGeom>
            <a:avLst/>
            <a:gdLst/>
            <a:ahLst/>
            <a:cxnLst/>
            <a:rect l="l" t="t" r="r" b="b"/>
            <a:pathLst>
              <a:path w="9130011" h="2400432">
                <a:moveTo>
                  <a:pt x="0" y="0"/>
                </a:moveTo>
                <a:lnTo>
                  <a:pt x="9130010" y="0"/>
                </a:lnTo>
                <a:lnTo>
                  <a:pt x="9130010" y="2400432"/>
                </a:lnTo>
                <a:lnTo>
                  <a:pt x="0" y="240043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grpSp>
        <p:nvGrpSpPr>
          <p:cNvPr id="7" name="Group 7"/>
          <p:cNvGrpSpPr/>
          <p:nvPr/>
        </p:nvGrpSpPr>
        <p:grpSpPr>
          <a:xfrm>
            <a:off x="1028700" y="3336212"/>
            <a:ext cx="6420511" cy="5769688"/>
            <a:chOff x="0" y="0"/>
            <a:chExt cx="2096753" cy="1204503"/>
          </a:xfrm>
        </p:grpSpPr>
        <p:sp>
          <p:nvSpPr>
            <p:cNvPr id="8" name="Freeform 8"/>
            <p:cNvSpPr/>
            <p:nvPr/>
          </p:nvSpPr>
          <p:spPr>
            <a:xfrm>
              <a:off x="0" y="0"/>
              <a:ext cx="2096753" cy="1204503"/>
            </a:xfrm>
            <a:custGeom>
              <a:avLst/>
              <a:gdLst/>
              <a:ahLst/>
              <a:cxnLst/>
              <a:rect l="l" t="t" r="r" b="b"/>
              <a:pathLst>
                <a:path w="2096753" h="1204503">
                  <a:moveTo>
                    <a:pt x="49596" y="0"/>
                  </a:moveTo>
                  <a:lnTo>
                    <a:pt x="2047157" y="0"/>
                  </a:lnTo>
                  <a:cubicBezTo>
                    <a:pt x="2060311" y="0"/>
                    <a:pt x="2072926" y="5225"/>
                    <a:pt x="2082227" y="14526"/>
                  </a:cubicBezTo>
                  <a:cubicBezTo>
                    <a:pt x="2091528" y="23827"/>
                    <a:pt x="2096753" y="36442"/>
                    <a:pt x="2096753" y="49596"/>
                  </a:cubicBezTo>
                  <a:lnTo>
                    <a:pt x="2096753" y="1154908"/>
                  </a:lnTo>
                  <a:cubicBezTo>
                    <a:pt x="2096753" y="1168061"/>
                    <a:pt x="2091528" y="1180676"/>
                    <a:pt x="2082227" y="1189977"/>
                  </a:cubicBezTo>
                  <a:cubicBezTo>
                    <a:pt x="2072926" y="1199278"/>
                    <a:pt x="2060311" y="1204503"/>
                    <a:pt x="2047157" y="1204503"/>
                  </a:cubicBezTo>
                  <a:lnTo>
                    <a:pt x="49596" y="1204503"/>
                  </a:lnTo>
                  <a:cubicBezTo>
                    <a:pt x="36442" y="1204503"/>
                    <a:pt x="23827" y="1199278"/>
                    <a:pt x="14526" y="1189977"/>
                  </a:cubicBezTo>
                  <a:cubicBezTo>
                    <a:pt x="5225" y="1180676"/>
                    <a:pt x="0" y="1168061"/>
                    <a:pt x="0" y="1154908"/>
                  </a:cubicBezTo>
                  <a:lnTo>
                    <a:pt x="0" y="49596"/>
                  </a:lnTo>
                  <a:cubicBezTo>
                    <a:pt x="0" y="36442"/>
                    <a:pt x="5225" y="23827"/>
                    <a:pt x="14526" y="14526"/>
                  </a:cubicBezTo>
                  <a:cubicBezTo>
                    <a:pt x="23827" y="5225"/>
                    <a:pt x="36442" y="0"/>
                    <a:pt x="49596" y="0"/>
                  </a:cubicBezTo>
                  <a:close/>
                </a:path>
              </a:pathLst>
            </a:custGeom>
            <a:solidFill>
              <a:srgbClr val="FEFEFD"/>
            </a:solidFill>
            <a:ln w="38100" cap="rnd">
              <a:solidFill>
                <a:srgbClr val="DD4441"/>
              </a:solidFill>
              <a:prstDash val="solid"/>
              <a:round/>
            </a:ln>
          </p:spPr>
        </p:sp>
        <p:sp>
          <p:nvSpPr>
            <p:cNvPr id="9" name="TextBox 9"/>
            <p:cNvSpPr txBox="1"/>
            <p:nvPr/>
          </p:nvSpPr>
          <p:spPr>
            <a:xfrm>
              <a:off x="0" y="-47625"/>
              <a:ext cx="2096753" cy="125212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0" name="TextBox 10"/>
          <p:cNvSpPr txBox="1"/>
          <p:nvPr/>
        </p:nvSpPr>
        <p:spPr>
          <a:xfrm>
            <a:off x="4850209" y="1200802"/>
            <a:ext cx="8279199" cy="1107996"/>
          </a:xfrm>
          <a:prstGeom prst="rect">
            <a:avLst/>
          </a:prstGeom>
        </p:spPr>
        <p:txBody>
          <a:bodyPr wrap="square" lIns="0" tIns="0" rIns="0" bIns="0" rtlCol="0" anchor="t">
            <a:spAutoFit/>
          </a:bodyPr>
          <a:lstStyle/>
          <a:p>
            <a:pPr algn="ctr"/>
            <a:r>
              <a:rPr lang="en-US" sz="7200" b="1">
                <a:latin typeface="Times New Roman" panose="02020603050405020304" pitchFamily="18" charset="0"/>
                <a:cs typeface="Times New Roman" panose="02020603050405020304" pitchFamily="18" charset="0"/>
              </a:rPr>
              <a:t>b. Tìm ý và sắp xếp ý</a:t>
            </a:r>
            <a:endParaRPr lang="en-GB" sz="7200">
              <a:latin typeface="Times New Roman" panose="02020603050405020304" pitchFamily="18" charset="0"/>
              <a:cs typeface="Times New Roman" panose="02020603050405020304" pitchFamily="18" charset="0"/>
            </a:endParaRPr>
          </a:p>
        </p:txBody>
      </p:sp>
      <p:sp>
        <p:nvSpPr>
          <p:cNvPr id="11" name="Freeform 11"/>
          <p:cNvSpPr/>
          <p:nvPr/>
        </p:nvSpPr>
        <p:spPr>
          <a:xfrm flipH="1">
            <a:off x="-428395" y="8041927"/>
            <a:ext cx="7137642" cy="2432746"/>
          </a:xfrm>
          <a:custGeom>
            <a:avLst/>
            <a:gdLst/>
            <a:ahLst/>
            <a:cxnLst/>
            <a:rect l="l" t="t" r="r" b="b"/>
            <a:pathLst>
              <a:path w="7137642" h="2432746">
                <a:moveTo>
                  <a:pt x="7137642" y="0"/>
                </a:moveTo>
                <a:lnTo>
                  <a:pt x="0" y="0"/>
                </a:lnTo>
                <a:lnTo>
                  <a:pt x="0" y="2432746"/>
                </a:lnTo>
                <a:lnTo>
                  <a:pt x="7137642" y="2432746"/>
                </a:lnTo>
                <a:lnTo>
                  <a:pt x="7137642" y="0"/>
                </a:lnTo>
                <a:close/>
              </a:path>
            </a:pathLst>
          </a:custGeom>
          <a:blipFill>
            <a:blip r:embed="rId9"/>
            <a:stretch>
              <a:fillRect/>
            </a:stretch>
          </a:blipFill>
        </p:spPr>
      </p:sp>
      <p:sp>
        <p:nvSpPr>
          <p:cNvPr id="12" name="Freeform 12"/>
          <p:cNvSpPr/>
          <p:nvPr/>
        </p:nvSpPr>
        <p:spPr>
          <a:xfrm>
            <a:off x="11514551" y="8041927"/>
            <a:ext cx="7137642" cy="2432746"/>
          </a:xfrm>
          <a:custGeom>
            <a:avLst/>
            <a:gdLst/>
            <a:ahLst/>
            <a:cxnLst/>
            <a:rect l="l" t="t" r="r" b="b"/>
            <a:pathLst>
              <a:path w="7137642" h="2432746">
                <a:moveTo>
                  <a:pt x="0" y="0"/>
                </a:moveTo>
                <a:lnTo>
                  <a:pt x="7137642" y="0"/>
                </a:lnTo>
                <a:lnTo>
                  <a:pt x="7137642" y="2432746"/>
                </a:lnTo>
                <a:lnTo>
                  <a:pt x="0" y="2432746"/>
                </a:lnTo>
                <a:lnTo>
                  <a:pt x="0" y="0"/>
                </a:lnTo>
                <a:close/>
              </a:path>
            </a:pathLst>
          </a:custGeom>
          <a:blipFill>
            <a:blip r:embed="rId9"/>
            <a:stretch>
              <a:fillRect/>
            </a:stretch>
          </a:blipFill>
        </p:spPr>
      </p:sp>
      <p:sp>
        <p:nvSpPr>
          <p:cNvPr id="15" name="TextBox 15"/>
          <p:cNvSpPr txBox="1"/>
          <p:nvPr/>
        </p:nvSpPr>
        <p:spPr>
          <a:xfrm>
            <a:off x="1353933" y="3654897"/>
            <a:ext cx="5672708" cy="5170646"/>
          </a:xfrm>
          <a:prstGeom prst="rect">
            <a:avLst/>
          </a:prstGeom>
        </p:spPr>
        <p:txBody>
          <a:bodyPr wrap="square" lIns="0" tIns="0" rIns="0" bIns="0" rtlCol="0" anchor="t">
            <a:spAutoFit/>
          </a:bodyPr>
          <a:lstStyle/>
          <a:p>
            <a:pPr algn="just"/>
            <a:r>
              <a:rPr lang="en-US" sz="4800">
                <a:latin typeface="Times New Roman" panose="02020603050405020304" pitchFamily="18" charset="0"/>
                <a:cs typeface="Times New Roman" panose="02020603050405020304" pitchFamily="18" charset="0"/>
              </a:rPr>
              <a:t>- Bản chất của vấn đề là gì?</a:t>
            </a:r>
            <a:endParaRPr lang="en-GB" sz="4800">
              <a:latin typeface="Times New Roman" panose="02020603050405020304" pitchFamily="18" charset="0"/>
              <a:cs typeface="Times New Roman" panose="02020603050405020304" pitchFamily="18" charset="0"/>
            </a:endParaRPr>
          </a:p>
          <a:p>
            <a:pPr algn="just"/>
            <a:r>
              <a:rPr lang="en-US" sz="4800">
                <a:latin typeface="Times New Roman" panose="02020603050405020304" pitchFamily="18" charset="0"/>
                <a:cs typeface="Times New Roman" panose="02020603050405020304" pitchFamily="18" charset="0"/>
              </a:rPr>
              <a:t>- Vấn đề mang lại cơ hội hay đặt ra thách thức cho đất nước hoặc có tác động trên cả hai phương diện?</a:t>
            </a:r>
            <a:endParaRPr lang="en-GB" sz="4800">
              <a:latin typeface="Times New Roman" panose="02020603050405020304" pitchFamily="18" charset="0"/>
              <a:cs typeface="Times New Roman" panose="02020603050405020304" pitchFamily="18" charset="0"/>
            </a:endParaRPr>
          </a:p>
        </p:txBody>
      </p:sp>
      <p:grpSp>
        <p:nvGrpSpPr>
          <p:cNvPr id="16" name="Group 16"/>
          <p:cNvGrpSpPr/>
          <p:nvPr/>
        </p:nvGrpSpPr>
        <p:grpSpPr>
          <a:xfrm>
            <a:off x="7830838" y="3244425"/>
            <a:ext cx="9085562" cy="5937675"/>
            <a:chOff x="0" y="0"/>
            <a:chExt cx="2096753" cy="1204503"/>
          </a:xfrm>
        </p:grpSpPr>
        <p:sp>
          <p:nvSpPr>
            <p:cNvPr id="17" name="Freeform 17"/>
            <p:cNvSpPr/>
            <p:nvPr/>
          </p:nvSpPr>
          <p:spPr>
            <a:xfrm>
              <a:off x="0" y="0"/>
              <a:ext cx="2096753" cy="1204503"/>
            </a:xfrm>
            <a:custGeom>
              <a:avLst/>
              <a:gdLst/>
              <a:ahLst/>
              <a:cxnLst/>
              <a:rect l="l" t="t" r="r" b="b"/>
              <a:pathLst>
                <a:path w="2096753" h="1204503">
                  <a:moveTo>
                    <a:pt x="49596" y="0"/>
                  </a:moveTo>
                  <a:lnTo>
                    <a:pt x="2047157" y="0"/>
                  </a:lnTo>
                  <a:cubicBezTo>
                    <a:pt x="2060311" y="0"/>
                    <a:pt x="2072926" y="5225"/>
                    <a:pt x="2082227" y="14526"/>
                  </a:cubicBezTo>
                  <a:cubicBezTo>
                    <a:pt x="2091528" y="23827"/>
                    <a:pt x="2096753" y="36442"/>
                    <a:pt x="2096753" y="49596"/>
                  </a:cubicBezTo>
                  <a:lnTo>
                    <a:pt x="2096753" y="1154908"/>
                  </a:lnTo>
                  <a:cubicBezTo>
                    <a:pt x="2096753" y="1168061"/>
                    <a:pt x="2091528" y="1180676"/>
                    <a:pt x="2082227" y="1189977"/>
                  </a:cubicBezTo>
                  <a:cubicBezTo>
                    <a:pt x="2072926" y="1199278"/>
                    <a:pt x="2060311" y="1204503"/>
                    <a:pt x="2047157" y="1204503"/>
                  </a:cubicBezTo>
                  <a:lnTo>
                    <a:pt x="49596" y="1204503"/>
                  </a:lnTo>
                  <a:cubicBezTo>
                    <a:pt x="36442" y="1204503"/>
                    <a:pt x="23827" y="1199278"/>
                    <a:pt x="14526" y="1189977"/>
                  </a:cubicBezTo>
                  <a:cubicBezTo>
                    <a:pt x="5225" y="1180676"/>
                    <a:pt x="0" y="1168061"/>
                    <a:pt x="0" y="1154908"/>
                  </a:cubicBezTo>
                  <a:lnTo>
                    <a:pt x="0" y="49596"/>
                  </a:lnTo>
                  <a:cubicBezTo>
                    <a:pt x="0" y="36442"/>
                    <a:pt x="5225" y="23827"/>
                    <a:pt x="14526" y="14526"/>
                  </a:cubicBezTo>
                  <a:cubicBezTo>
                    <a:pt x="23827" y="5225"/>
                    <a:pt x="36442" y="0"/>
                    <a:pt x="49596" y="0"/>
                  </a:cubicBezTo>
                  <a:close/>
                </a:path>
              </a:pathLst>
            </a:custGeom>
            <a:solidFill>
              <a:srgbClr val="FEFEFD"/>
            </a:solidFill>
            <a:ln w="38100" cap="rnd">
              <a:solidFill>
                <a:srgbClr val="DD4441"/>
              </a:solidFill>
              <a:prstDash val="solid"/>
              <a:round/>
            </a:ln>
          </p:spPr>
        </p:sp>
        <p:sp>
          <p:nvSpPr>
            <p:cNvPr id="18" name="TextBox 18"/>
            <p:cNvSpPr txBox="1"/>
            <p:nvPr/>
          </p:nvSpPr>
          <p:spPr>
            <a:xfrm>
              <a:off x="0" y="-47625"/>
              <a:ext cx="2096753" cy="1252128"/>
            </a:xfrm>
            <a:prstGeom prst="rect">
              <a:avLst/>
            </a:prstGeom>
          </p:spPr>
          <p:txBody>
            <a:bodyPr lIns="50800" tIns="50800" rIns="50800" bIns="50800" rtlCol="0" anchor="ctr"/>
            <a:lstStyle/>
            <a:p>
              <a:pPr algn="ctr">
                <a:lnSpc>
                  <a:spcPts val="2659"/>
                </a:lnSpc>
              </a:pPr>
              <a:endParaRPr>
                <a:solidFill>
                  <a:prstClr val="black"/>
                </a:solidFill>
              </a:endParaRPr>
            </a:p>
          </p:txBody>
        </p:sp>
      </p:grpSp>
      <p:sp>
        <p:nvSpPr>
          <p:cNvPr id="19" name="TextBox 19"/>
          <p:cNvSpPr txBox="1"/>
          <p:nvPr/>
        </p:nvSpPr>
        <p:spPr>
          <a:xfrm>
            <a:off x="8094719" y="3366627"/>
            <a:ext cx="8413781" cy="5909310"/>
          </a:xfrm>
          <a:prstGeom prst="rect">
            <a:avLst/>
          </a:prstGeom>
        </p:spPr>
        <p:txBody>
          <a:bodyPr wrap="square" lIns="0" tIns="0" rIns="0" bIns="0" rtlCol="0" anchor="t">
            <a:spAutoFit/>
          </a:bodyPr>
          <a:lstStyle/>
          <a:p>
            <a:pPr algn="just"/>
            <a:r>
              <a:rPr lang="en-US" sz="4800">
                <a:latin typeface="Times New Roman" panose="02020603050405020304" pitchFamily="18" charset="0"/>
                <a:cs typeface="Times New Roman" panose="02020603050405020304" pitchFamily="18" charset="0"/>
              </a:rPr>
              <a:t>- Hai phương diện đó (cơ hội và thách thức) cân được trình bày như thế nào? Những lí lē, bằng chứng nào có thể dùng để chứng minh?</a:t>
            </a:r>
            <a:endParaRPr lang="en-GB" sz="4800">
              <a:latin typeface="Times New Roman" panose="02020603050405020304" pitchFamily="18" charset="0"/>
              <a:cs typeface="Times New Roman" panose="02020603050405020304" pitchFamily="18" charset="0"/>
            </a:endParaRPr>
          </a:p>
          <a:p>
            <a:pPr algn="just"/>
            <a:r>
              <a:rPr lang="en-US" sz="4800">
                <a:latin typeface="Times New Roman" panose="02020603050405020304" pitchFamily="18" charset="0"/>
                <a:cs typeface="Times New Roman" panose="02020603050405020304" pitchFamily="18" charset="0"/>
              </a:rPr>
              <a:t>- Cần làm gì để phát huy cơ hội và vượt qua thách thức mà vấn đề đặt ra?</a:t>
            </a:r>
            <a:endParaRPr lang="en-GB" sz="4800">
              <a:latin typeface="Times New Roman" panose="02020603050405020304" pitchFamily="18" charset="0"/>
              <a:cs typeface="Times New Roman" panose="02020603050405020304" pitchFamily="18" charset="0"/>
            </a:endParaRPr>
          </a:p>
        </p:txBody>
      </p:sp>
      <p:sp>
        <p:nvSpPr>
          <p:cNvPr id="21" name="Freeform 21"/>
          <p:cNvSpPr/>
          <p:nvPr/>
        </p:nvSpPr>
        <p:spPr>
          <a:xfrm rot="2356230">
            <a:off x="16726813" y="2679348"/>
            <a:ext cx="1048964" cy="1064038"/>
          </a:xfrm>
          <a:custGeom>
            <a:avLst/>
            <a:gdLst/>
            <a:ahLst/>
            <a:cxnLst/>
            <a:rect l="l" t="t" r="r" b="b"/>
            <a:pathLst>
              <a:path w="1048964" h="1064038">
                <a:moveTo>
                  <a:pt x="0" y="0"/>
                </a:moveTo>
                <a:lnTo>
                  <a:pt x="1048964" y="0"/>
                </a:lnTo>
                <a:lnTo>
                  <a:pt x="1048964" y="1064038"/>
                </a:lnTo>
                <a:lnTo>
                  <a:pt x="0" y="1064038"/>
                </a:lnTo>
                <a:lnTo>
                  <a:pt x="0" y="0"/>
                </a:lnTo>
                <a:close/>
              </a:path>
            </a:pathLst>
          </a:custGeom>
          <a:blipFill>
            <a:blip r:embed="rId10">
              <a:extLst>
                <a:ext uri="{96DAC541-7B7A-43D3-8B79-37D633B846F1}">
                  <asvg:svgBlip xmlns="" xmlns:asvg="http://schemas.microsoft.com/office/drawing/2016/SVG/main" r:embed="rId12"/>
                </a:ext>
              </a:extLst>
            </a:blip>
            <a:stretch>
              <a:fillRect/>
            </a:stretch>
          </a:blipFill>
        </p:spPr>
      </p:sp>
      <p:sp>
        <p:nvSpPr>
          <p:cNvPr id="22" name="Freeform 13"/>
          <p:cNvSpPr/>
          <p:nvPr/>
        </p:nvSpPr>
        <p:spPr>
          <a:xfrm rot="-1469253">
            <a:off x="5887314" y="8904017"/>
            <a:ext cx="3315270" cy="2547098"/>
          </a:xfrm>
          <a:custGeom>
            <a:avLst/>
            <a:gdLst/>
            <a:ahLst/>
            <a:cxnLst/>
            <a:rect l="l" t="t" r="r" b="b"/>
            <a:pathLst>
              <a:path w="3315270" h="2547098">
                <a:moveTo>
                  <a:pt x="0" y="0"/>
                </a:moveTo>
                <a:lnTo>
                  <a:pt x="3315271" y="0"/>
                </a:lnTo>
                <a:lnTo>
                  <a:pt x="3315271" y="2547098"/>
                </a:lnTo>
                <a:lnTo>
                  <a:pt x="0" y="2547098"/>
                </a:lnTo>
                <a:lnTo>
                  <a:pt x="0" y="0"/>
                </a:lnTo>
                <a:close/>
              </a:path>
            </a:pathLst>
          </a:custGeom>
          <a:blipFill>
            <a:blip r:embed="rId13"/>
            <a:stretch>
              <a:fillRect/>
            </a:stretch>
          </a:blipFill>
        </p:spPr>
      </p:sp>
      <p:sp>
        <p:nvSpPr>
          <p:cNvPr id="23" name="Freeform 14"/>
          <p:cNvSpPr/>
          <p:nvPr/>
        </p:nvSpPr>
        <p:spPr>
          <a:xfrm rot="1284612" flipH="1">
            <a:off x="8525952" y="8959325"/>
            <a:ext cx="3315270" cy="2547098"/>
          </a:xfrm>
          <a:custGeom>
            <a:avLst/>
            <a:gdLst/>
            <a:ahLst/>
            <a:cxnLst/>
            <a:rect l="l" t="t" r="r" b="b"/>
            <a:pathLst>
              <a:path w="3315270" h="2547098">
                <a:moveTo>
                  <a:pt x="3315271" y="0"/>
                </a:moveTo>
                <a:lnTo>
                  <a:pt x="0" y="0"/>
                </a:lnTo>
                <a:lnTo>
                  <a:pt x="0" y="2547098"/>
                </a:lnTo>
                <a:lnTo>
                  <a:pt x="3315271" y="2547098"/>
                </a:lnTo>
                <a:lnTo>
                  <a:pt x="3315271" y="0"/>
                </a:lnTo>
                <a:close/>
              </a:path>
            </a:pathLst>
          </a:custGeom>
          <a:blipFill>
            <a:blip r:embed="rId13"/>
            <a:stretch>
              <a:fillRect/>
            </a:stretch>
          </a:blipFill>
        </p:spPr>
      </p:sp>
    </p:spTree>
    <p:extLst>
      <p:ext uri="{BB962C8B-B14F-4D97-AF65-F5344CB8AC3E}">
        <p14:creationId xmlns:p14="http://schemas.microsoft.com/office/powerpoint/2010/main" val="508786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par>
                                <p:cTn id="28" presetID="22" presetClass="entr" presetSubtype="4"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1354</Words>
  <Application>Microsoft Office PowerPoint</Application>
  <PresentationFormat>Custom</PresentationFormat>
  <Paragraphs>144</Paragraphs>
  <Slides>22</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Genty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Child Playground Template Group Project Presentation</dc:title>
  <cp:lastModifiedBy>asus PC</cp:lastModifiedBy>
  <cp:revision>44</cp:revision>
  <dcterms:created xsi:type="dcterms:W3CDTF">2006-08-16T00:00:00Z</dcterms:created>
  <dcterms:modified xsi:type="dcterms:W3CDTF">2025-02-17T02:29:05Z</dcterms:modified>
  <dc:identifier>DAGcRGQgQyM</dc:identifier>
</cp:coreProperties>
</file>