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8" r:id="rId5"/>
    <p:sldId id="269" r:id="rId6"/>
    <p:sldId id="270" r:id="rId7"/>
    <p:sldId id="271" r:id="rId8"/>
    <p:sldId id="260" r:id="rId9"/>
    <p:sldId id="272" r:id="rId10"/>
    <p:sldId id="259" r:id="rId11"/>
    <p:sldId id="264" r:id="rId12"/>
    <p:sldId id="273" r:id="rId13"/>
    <p:sldId id="263" r:id="rId14"/>
    <p:sldId id="265" r:id="rId15"/>
    <p:sldId id="266" r:id="rId16"/>
    <p:sldId id="274" r:id="rId17"/>
    <p:sldId id="275" r:id="rId18"/>
    <p:sldId id="276" r:id="rId19"/>
    <p:sldId id="261" r:id="rId20"/>
    <p:sldId id="277" r:id="rId21"/>
    <p:sldId id="262" r:id="rId22"/>
    <p:sldId id="278" r:id="rId23"/>
    <p:sldId id="267" r:id="rId24"/>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4" d="100"/>
          <a:sy n="44" d="100"/>
        </p:scale>
        <p:origin x="660"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2/16/2025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2/16/2025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2/16/2025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2.sv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14.sv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BECE6"/>
        </a:solidFill>
        <a:effectLst/>
      </p:bgPr>
    </p:bg>
    <p:spTree>
      <p:nvGrpSpPr>
        <p:cNvPr id="1" name=""/>
        <p:cNvGrpSpPr/>
        <p:nvPr/>
      </p:nvGrpSpPr>
      <p:grpSpPr>
        <a:xfrm>
          <a:off x="0" y="0"/>
          <a:ext cx="0" cy="0"/>
          <a:chOff x="0" y="0"/>
          <a:chExt cx="0" cy="0"/>
        </a:xfrm>
      </p:grpSpPr>
      <p:grpSp>
        <p:nvGrpSpPr>
          <p:cNvPr id="2" name="Group 2"/>
          <p:cNvGrpSpPr/>
          <p:nvPr/>
        </p:nvGrpSpPr>
        <p:grpSpPr>
          <a:xfrm>
            <a:off x="-182642" y="0"/>
            <a:ext cx="18653284" cy="10287000"/>
            <a:chOff x="0" y="0"/>
            <a:chExt cx="24871045" cy="13716000"/>
          </a:xfrm>
        </p:grpSpPr>
        <p:sp>
          <p:nvSpPr>
            <p:cNvPr id="3" name="Freeform 3"/>
            <p:cNvSpPr/>
            <p:nvPr/>
          </p:nvSpPr>
          <p:spPr>
            <a:xfrm>
              <a:off x="11823700" y="0"/>
              <a:ext cx="13047345" cy="13716000"/>
            </a:xfrm>
            <a:custGeom>
              <a:avLst/>
              <a:gdLst/>
              <a:ahLst/>
              <a:cxnLst/>
              <a:rect l="l" t="t" r="r" b="b"/>
              <a:pathLst>
                <a:path w="13047345" h="13716000">
                  <a:moveTo>
                    <a:pt x="0" y="0"/>
                  </a:moveTo>
                  <a:lnTo>
                    <a:pt x="13047345" y="0"/>
                  </a:lnTo>
                  <a:lnTo>
                    <a:pt x="13047345" y="13716000"/>
                  </a:lnTo>
                  <a:lnTo>
                    <a:pt x="0" y="13716000"/>
                  </a:lnTo>
                  <a:lnTo>
                    <a:pt x="0" y="0"/>
                  </a:lnTo>
                  <a:close/>
                </a:path>
              </a:pathLst>
            </a:custGeom>
            <a:blipFill>
              <a:blip r:embed="rId2"/>
              <a:stretch>
                <a:fillRect/>
              </a:stretch>
            </a:blipFill>
          </p:spPr>
        </p:sp>
        <p:sp>
          <p:nvSpPr>
            <p:cNvPr id="4" name="Freeform 4"/>
            <p:cNvSpPr/>
            <p:nvPr/>
          </p:nvSpPr>
          <p:spPr>
            <a:xfrm flipH="1">
              <a:off x="0" y="0"/>
              <a:ext cx="13047345" cy="13716000"/>
            </a:xfrm>
            <a:custGeom>
              <a:avLst/>
              <a:gdLst/>
              <a:ahLst/>
              <a:cxnLst/>
              <a:rect l="l" t="t" r="r" b="b"/>
              <a:pathLst>
                <a:path w="13047345" h="13716000">
                  <a:moveTo>
                    <a:pt x="13047345" y="0"/>
                  </a:moveTo>
                  <a:lnTo>
                    <a:pt x="0" y="0"/>
                  </a:lnTo>
                  <a:lnTo>
                    <a:pt x="0" y="13716000"/>
                  </a:lnTo>
                  <a:lnTo>
                    <a:pt x="13047345" y="13716000"/>
                  </a:lnTo>
                  <a:lnTo>
                    <a:pt x="13047345" y="0"/>
                  </a:lnTo>
                  <a:close/>
                </a:path>
              </a:pathLst>
            </a:custGeom>
            <a:blipFill>
              <a:blip r:embed="rId2"/>
              <a:stretch>
                <a:fillRect/>
              </a:stretch>
            </a:blipFill>
          </p:spPr>
        </p:sp>
      </p:grpSp>
      <p:grpSp>
        <p:nvGrpSpPr>
          <p:cNvPr id="5" name="Group 5"/>
          <p:cNvGrpSpPr/>
          <p:nvPr/>
        </p:nvGrpSpPr>
        <p:grpSpPr>
          <a:xfrm>
            <a:off x="2431036" y="2019301"/>
            <a:ext cx="13541888" cy="5703648"/>
            <a:chOff x="0" y="0"/>
            <a:chExt cx="3566588" cy="1358722"/>
          </a:xfrm>
        </p:grpSpPr>
        <p:sp>
          <p:nvSpPr>
            <p:cNvPr id="6" name="Freeform 6"/>
            <p:cNvSpPr/>
            <p:nvPr/>
          </p:nvSpPr>
          <p:spPr>
            <a:xfrm>
              <a:off x="0" y="0"/>
              <a:ext cx="3566588" cy="1358722"/>
            </a:xfrm>
            <a:custGeom>
              <a:avLst/>
              <a:gdLst/>
              <a:ahLst/>
              <a:cxnLst/>
              <a:rect l="l" t="t" r="r" b="b"/>
              <a:pathLst>
                <a:path w="3566588" h="1358722">
                  <a:moveTo>
                    <a:pt x="29157" y="0"/>
                  </a:moveTo>
                  <a:lnTo>
                    <a:pt x="3537431" y="0"/>
                  </a:lnTo>
                  <a:cubicBezTo>
                    <a:pt x="3553534" y="0"/>
                    <a:pt x="3566588" y="13054"/>
                    <a:pt x="3566588" y="29157"/>
                  </a:cubicBezTo>
                  <a:lnTo>
                    <a:pt x="3566588" y="1329565"/>
                  </a:lnTo>
                  <a:cubicBezTo>
                    <a:pt x="3566588" y="1345668"/>
                    <a:pt x="3553534" y="1358722"/>
                    <a:pt x="3537431" y="1358722"/>
                  </a:cubicBezTo>
                  <a:lnTo>
                    <a:pt x="29157" y="1358722"/>
                  </a:lnTo>
                  <a:cubicBezTo>
                    <a:pt x="13054" y="1358722"/>
                    <a:pt x="0" y="1345668"/>
                    <a:pt x="0" y="1329565"/>
                  </a:cubicBezTo>
                  <a:lnTo>
                    <a:pt x="0" y="29157"/>
                  </a:lnTo>
                  <a:cubicBezTo>
                    <a:pt x="0" y="13054"/>
                    <a:pt x="13054" y="0"/>
                    <a:pt x="29157" y="0"/>
                  </a:cubicBezTo>
                  <a:close/>
                </a:path>
              </a:pathLst>
            </a:custGeom>
            <a:solidFill>
              <a:srgbClr val="EBECE6"/>
            </a:solidFill>
          </p:spPr>
        </p:sp>
        <p:sp>
          <p:nvSpPr>
            <p:cNvPr id="7" name="TextBox 7"/>
            <p:cNvSpPr txBox="1"/>
            <p:nvPr/>
          </p:nvSpPr>
          <p:spPr>
            <a:xfrm>
              <a:off x="0" y="-38100"/>
              <a:ext cx="3566588" cy="1396822"/>
            </a:xfrm>
            <a:prstGeom prst="rect">
              <a:avLst/>
            </a:prstGeom>
          </p:spPr>
          <p:txBody>
            <a:bodyPr lIns="50800" tIns="50800" rIns="50800" bIns="50800" rtlCol="0" anchor="ctr"/>
            <a:lstStyle/>
            <a:p>
              <a:pPr algn="ctr">
                <a:lnSpc>
                  <a:spcPts val="2659"/>
                </a:lnSpc>
                <a:spcBef>
                  <a:spcPct val="0"/>
                </a:spcBef>
              </a:pPr>
              <a:endParaRPr/>
            </a:p>
          </p:txBody>
        </p:sp>
      </p:grpSp>
      <p:sp>
        <p:nvSpPr>
          <p:cNvPr id="8" name="Freeform 8"/>
          <p:cNvSpPr/>
          <p:nvPr/>
        </p:nvSpPr>
        <p:spPr>
          <a:xfrm rot="2000250">
            <a:off x="13885776" y="5478293"/>
            <a:ext cx="1566936" cy="2110352"/>
          </a:xfrm>
          <a:custGeom>
            <a:avLst/>
            <a:gdLst/>
            <a:ahLst/>
            <a:cxnLst/>
            <a:rect l="l" t="t" r="r" b="b"/>
            <a:pathLst>
              <a:path w="1566936" h="2110352">
                <a:moveTo>
                  <a:pt x="0" y="0"/>
                </a:moveTo>
                <a:lnTo>
                  <a:pt x="1566936" y="0"/>
                </a:lnTo>
                <a:lnTo>
                  <a:pt x="1566936" y="2110351"/>
                </a:lnTo>
                <a:lnTo>
                  <a:pt x="0" y="2110351"/>
                </a:lnTo>
                <a:lnTo>
                  <a:pt x="0" y="0"/>
                </a:lnTo>
                <a:close/>
              </a:path>
            </a:pathLst>
          </a:custGeom>
          <a:blipFill>
            <a:blip r:embed="rId3"/>
            <a:stretch>
              <a:fillRect/>
            </a:stretch>
          </a:blipFill>
        </p:spPr>
      </p:sp>
      <p:sp>
        <p:nvSpPr>
          <p:cNvPr id="9" name="TextBox 9"/>
          <p:cNvSpPr txBox="1"/>
          <p:nvPr/>
        </p:nvSpPr>
        <p:spPr>
          <a:xfrm>
            <a:off x="2667000" y="2192471"/>
            <a:ext cx="9904184" cy="677108"/>
          </a:xfrm>
          <a:prstGeom prst="rect">
            <a:avLst/>
          </a:prstGeom>
        </p:spPr>
        <p:txBody>
          <a:bodyPr lIns="0" tIns="0" rIns="0" bIns="0" rtlCol="0" anchor="t">
            <a:spAutoFit/>
          </a:bodyPr>
          <a:lstStyle/>
          <a:p>
            <a:r>
              <a:rPr lang="en-US" sz="4400" b="1" i="1">
                <a:latin typeface="Times New Roman" panose="02020603050405020304" pitchFamily="18" charset="0"/>
                <a:cs typeface="Times New Roman" panose="02020603050405020304" pitchFamily="18" charset="0"/>
              </a:rPr>
              <a:t>THỰC HÀNH TIẾNG VIỆT </a:t>
            </a:r>
            <a:endParaRPr lang="en-US" sz="4400" i="1">
              <a:solidFill>
                <a:srgbClr val="5C7814"/>
              </a:solidFill>
              <a:latin typeface="Times New Roman" panose="02020603050405020304" pitchFamily="18" charset="0"/>
              <a:ea typeface="Kelin Eator"/>
              <a:cs typeface="Times New Roman" panose="02020603050405020304" pitchFamily="18" charset="0"/>
              <a:sym typeface="Kelin Eator"/>
            </a:endParaRPr>
          </a:p>
        </p:txBody>
      </p:sp>
      <p:sp>
        <p:nvSpPr>
          <p:cNvPr id="10" name="Freeform 10"/>
          <p:cNvSpPr/>
          <p:nvPr/>
        </p:nvSpPr>
        <p:spPr>
          <a:xfrm rot="-2538249" flipH="1">
            <a:off x="2961745" y="5413406"/>
            <a:ext cx="1566936" cy="2110352"/>
          </a:xfrm>
          <a:custGeom>
            <a:avLst/>
            <a:gdLst/>
            <a:ahLst/>
            <a:cxnLst/>
            <a:rect l="l" t="t" r="r" b="b"/>
            <a:pathLst>
              <a:path w="1566936" h="2110352">
                <a:moveTo>
                  <a:pt x="1566936" y="0"/>
                </a:moveTo>
                <a:lnTo>
                  <a:pt x="0" y="0"/>
                </a:lnTo>
                <a:lnTo>
                  <a:pt x="0" y="2110352"/>
                </a:lnTo>
                <a:lnTo>
                  <a:pt x="1566936" y="2110352"/>
                </a:lnTo>
                <a:lnTo>
                  <a:pt x="1566936" y="0"/>
                </a:lnTo>
                <a:close/>
              </a:path>
            </a:pathLst>
          </a:custGeom>
          <a:blipFill>
            <a:blip r:embed="rId3"/>
            <a:stretch>
              <a:fillRect/>
            </a:stretch>
          </a:blipFill>
        </p:spPr>
      </p:sp>
      <p:sp>
        <p:nvSpPr>
          <p:cNvPr id="11" name="TextBox 11"/>
          <p:cNvSpPr txBox="1"/>
          <p:nvPr/>
        </p:nvSpPr>
        <p:spPr>
          <a:xfrm>
            <a:off x="4410750" y="3240042"/>
            <a:ext cx="8864165" cy="3962623"/>
          </a:xfrm>
          <a:prstGeom prst="rect">
            <a:avLst/>
          </a:prstGeom>
        </p:spPr>
        <p:txBody>
          <a:bodyPr wrap="square" lIns="0" tIns="0" rIns="0" bIns="0" rtlCol="0" anchor="t">
            <a:spAutoFit/>
            <a:scene3d>
              <a:camera prst="orthographicFront"/>
              <a:lightRig rig="harsh" dir="t"/>
            </a:scene3d>
            <a:sp3d extrusionH="57150" prstMaterial="matte">
              <a:bevelT w="63500" h="12700" prst="angle"/>
              <a:contourClr>
                <a:schemeClr val="bg1">
                  <a:lumMod val="65000"/>
                </a:schemeClr>
              </a:contourClr>
            </a:sp3d>
          </a:bodyPr>
          <a:lstStyle/>
          <a:p>
            <a:pPr algn="ctr">
              <a:lnSpc>
                <a:spcPts val="10347"/>
              </a:lnSpc>
            </a:pPr>
            <a:r>
              <a:rPr lang="en-US" sz="8000" b="1">
                <a:ln/>
                <a:solidFill>
                  <a:schemeClr val="accent3"/>
                </a:solidFill>
                <a:latin typeface="Times New Roman" panose="02020603050405020304" pitchFamily="18" charset="0"/>
                <a:cs typeface="Times New Roman" panose="02020603050405020304" pitchFamily="18" charset="0"/>
              </a:rPr>
              <a:t>GIỮ GÌN VÀ PHÁT TRIỂN TIẾNG VIỆT </a:t>
            </a:r>
            <a:endParaRPr lang="en-US" sz="7390" b="1">
              <a:ln/>
              <a:solidFill>
                <a:schemeClr val="accent3"/>
              </a:solidFill>
              <a:latin typeface="Times New Roman" panose="02020603050405020304" pitchFamily="18" charset="0"/>
              <a:ea typeface="Austere  Display"/>
              <a:cs typeface="Times New Roman" panose="02020603050405020304" pitchFamily="18" charset="0"/>
              <a:sym typeface="Austere  Display"/>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BECE6"/>
        </a:solidFill>
        <a:effectLst/>
      </p:bgPr>
    </p:bg>
    <p:spTree>
      <p:nvGrpSpPr>
        <p:cNvPr id="1" name=""/>
        <p:cNvGrpSpPr/>
        <p:nvPr/>
      </p:nvGrpSpPr>
      <p:grpSpPr>
        <a:xfrm>
          <a:off x="0" y="0"/>
          <a:ext cx="0" cy="0"/>
          <a:chOff x="0" y="0"/>
          <a:chExt cx="0" cy="0"/>
        </a:xfrm>
      </p:grpSpPr>
      <p:grpSp>
        <p:nvGrpSpPr>
          <p:cNvPr id="2" name="Group 2"/>
          <p:cNvGrpSpPr/>
          <p:nvPr/>
        </p:nvGrpSpPr>
        <p:grpSpPr>
          <a:xfrm>
            <a:off x="-182642" y="2752488"/>
            <a:ext cx="18653284" cy="10287000"/>
            <a:chOff x="0" y="0"/>
            <a:chExt cx="24871045" cy="13716000"/>
          </a:xfrm>
        </p:grpSpPr>
        <p:sp>
          <p:nvSpPr>
            <p:cNvPr id="3" name="Freeform 3"/>
            <p:cNvSpPr/>
            <p:nvPr/>
          </p:nvSpPr>
          <p:spPr>
            <a:xfrm>
              <a:off x="11823700" y="0"/>
              <a:ext cx="13047345" cy="13716000"/>
            </a:xfrm>
            <a:custGeom>
              <a:avLst/>
              <a:gdLst/>
              <a:ahLst/>
              <a:cxnLst/>
              <a:rect l="l" t="t" r="r" b="b"/>
              <a:pathLst>
                <a:path w="13047345" h="13716000">
                  <a:moveTo>
                    <a:pt x="0" y="0"/>
                  </a:moveTo>
                  <a:lnTo>
                    <a:pt x="13047345" y="0"/>
                  </a:lnTo>
                  <a:lnTo>
                    <a:pt x="13047345" y="13716000"/>
                  </a:lnTo>
                  <a:lnTo>
                    <a:pt x="0" y="13716000"/>
                  </a:lnTo>
                  <a:lnTo>
                    <a:pt x="0" y="0"/>
                  </a:lnTo>
                  <a:close/>
                </a:path>
              </a:pathLst>
            </a:custGeom>
            <a:blipFill>
              <a:blip r:embed="rId2"/>
              <a:stretch>
                <a:fillRect/>
              </a:stretch>
            </a:blipFill>
          </p:spPr>
        </p:sp>
        <p:sp>
          <p:nvSpPr>
            <p:cNvPr id="4" name="Freeform 4"/>
            <p:cNvSpPr/>
            <p:nvPr/>
          </p:nvSpPr>
          <p:spPr>
            <a:xfrm flipH="1">
              <a:off x="0" y="0"/>
              <a:ext cx="13047345" cy="13716000"/>
            </a:xfrm>
            <a:custGeom>
              <a:avLst/>
              <a:gdLst/>
              <a:ahLst/>
              <a:cxnLst/>
              <a:rect l="l" t="t" r="r" b="b"/>
              <a:pathLst>
                <a:path w="13047345" h="13716000">
                  <a:moveTo>
                    <a:pt x="13047345" y="0"/>
                  </a:moveTo>
                  <a:lnTo>
                    <a:pt x="0" y="0"/>
                  </a:lnTo>
                  <a:lnTo>
                    <a:pt x="0" y="13716000"/>
                  </a:lnTo>
                  <a:lnTo>
                    <a:pt x="13047345" y="13716000"/>
                  </a:lnTo>
                  <a:lnTo>
                    <a:pt x="13047345" y="0"/>
                  </a:lnTo>
                  <a:close/>
                </a:path>
              </a:pathLst>
            </a:custGeom>
            <a:blipFill>
              <a:blip r:embed="rId2"/>
              <a:stretch>
                <a:fillRect/>
              </a:stretch>
            </a:blipFill>
          </p:spPr>
        </p:sp>
      </p:grpSp>
      <p:grpSp>
        <p:nvGrpSpPr>
          <p:cNvPr id="5" name="Group 5"/>
          <p:cNvGrpSpPr/>
          <p:nvPr/>
        </p:nvGrpSpPr>
        <p:grpSpPr>
          <a:xfrm>
            <a:off x="2127896" y="2752488"/>
            <a:ext cx="14032208" cy="6108003"/>
            <a:chOff x="0" y="0"/>
            <a:chExt cx="3695726" cy="1608692"/>
          </a:xfrm>
        </p:grpSpPr>
        <p:sp>
          <p:nvSpPr>
            <p:cNvPr id="6" name="Freeform 6"/>
            <p:cNvSpPr/>
            <p:nvPr/>
          </p:nvSpPr>
          <p:spPr>
            <a:xfrm>
              <a:off x="0" y="0"/>
              <a:ext cx="3695726" cy="1608692"/>
            </a:xfrm>
            <a:custGeom>
              <a:avLst/>
              <a:gdLst/>
              <a:ahLst/>
              <a:cxnLst/>
              <a:rect l="l" t="t" r="r" b="b"/>
              <a:pathLst>
                <a:path w="3695726" h="1608692">
                  <a:moveTo>
                    <a:pt x="28138" y="0"/>
                  </a:moveTo>
                  <a:lnTo>
                    <a:pt x="3667588" y="0"/>
                  </a:lnTo>
                  <a:cubicBezTo>
                    <a:pt x="3675050" y="0"/>
                    <a:pt x="3682207" y="2965"/>
                    <a:pt x="3687484" y="8241"/>
                  </a:cubicBezTo>
                  <a:cubicBezTo>
                    <a:pt x="3692761" y="13518"/>
                    <a:pt x="3695726" y="20675"/>
                    <a:pt x="3695726" y="28138"/>
                  </a:cubicBezTo>
                  <a:lnTo>
                    <a:pt x="3695726" y="1580554"/>
                  </a:lnTo>
                  <a:cubicBezTo>
                    <a:pt x="3695726" y="1596094"/>
                    <a:pt x="3683128" y="1608692"/>
                    <a:pt x="3667588" y="1608692"/>
                  </a:cubicBezTo>
                  <a:lnTo>
                    <a:pt x="28138" y="1608692"/>
                  </a:lnTo>
                  <a:cubicBezTo>
                    <a:pt x="20675" y="1608692"/>
                    <a:pt x="13518" y="1605728"/>
                    <a:pt x="8241" y="1600451"/>
                  </a:cubicBezTo>
                  <a:cubicBezTo>
                    <a:pt x="2965" y="1595174"/>
                    <a:pt x="0" y="1588017"/>
                    <a:pt x="0" y="1580554"/>
                  </a:cubicBezTo>
                  <a:lnTo>
                    <a:pt x="0" y="28138"/>
                  </a:lnTo>
                  <a:cubicBezTo>
                    <a:pt x="0" y="20675"/>
                    <a:pt x="2965" y="13518"/>
                    <a:pt x="8241" y="8241"/>
                  </a:cubicBezTo>
                  <a:cubicBezTo>
                    <a:pt x="13518" y="2965"/>
                    <a:pt x="20675" y="0"/>
                    <a:pt x="28138" y="0"/>
                  </a:cubicBezTo>
                  <a:close/>
                </a:path>
              </a:pathLst>
            </a:custGeom>
            <a:solidFill>
              <a:srgbClr val="EBECE6"/>
            </a:solidFill>
          </p:spPr>
        </p:sp>
        <p:sp>
          <p:nvSpPr>
            <p:cNvPr id="7" name="TextBox 7"/>
            <p:cNvSpPr txBox="1"/>
            <p:nvPr/>
          </p:nvSpPr>
          <p:spPr>
            <a:xfrm>
              <a:off x="0" y="-38100"/>
              <a:ext cx="3695726" cy="1646792"/>
            </a:xfrm>
            <a:prstGeom prst="rect">
              <a:avLst/>
            </a:prstGeom>
          </p:spPr>
          <p:txBody>
            <a:bodyPr lIns="50800" tIns="50800" rIns="50800" bIns="50800" rtlCol="0" anchor="ctr"/>
            <a:lstStyle/>
            <a:p>
              <a:pPr algn="ctr">
                <a:lnSpc>
                  <a:spcPts val="2659"/>
                </a:lnSpc>
                <a:spcBef>
                  <a:spcPct val="0"/>
                </a:spcBef>
              </a:pPr>
              <a:endParaRPr/>
            </a:p>
          </p:txBody>
        </p:sp>
      </p:grpSp>
      <p:sp>
        <p:nvSpPr>
          <p:cNvPr id="8" name="Freeform 8"/>
          <p:cNvSpPr/>
          <p:nvPr/>
        </p:nvSpPr>
        <p:spPr>
          <a:xfrm>
            <a:off x="15198262" y="1726247"/>
            <a:ext cx="1737787" cy="2340454"/>
          </a:xfrm>
          <a:custGeom>
            <a:avLst/>
            <a:gdLst/>
            <a:ahLst/>
            <a:cxnLst/>
            <a:rect l="l" t="t" r="r" b="b"/>
            <a:pathLst>
              <a:path w="1737787" h="2340454">
                <a:moveTo>
                  <a:pt x="0" y="0"/>
                </a:moveTo>
                <a:lnTo>
                  <a:pt x="1737787" y="0"/>
                </a:lnTo>
                <a:lnTo>
                  <a:pt x="1737787" y="2340454"/>
                </a:lnTo>
                <a:lnTo>
                  <a:pt x="0" y="2340454"/>
                </a:lnTo>
                <a:lnTo>
                  <a:pt x="0" y="0"/>
                </a:lnTo>
                <a:close/>
              </a:path>
            </a:pathLst>
          </a:custGeom>
          <a:blipFill>
            <a:blip r:embed="rId3"/>
            <a:stretch>
              <a:fillRect/>
            </a:stretch>
          </a:blipFill>
        </p:spPr>
      </p:sp>
      <p:sp>
        <p:nvSpPr>
          <p:cNvPr id="9" name="TextBox 9"/>
          <p:cNvSpPr txBox="1"/>
          <p:nvPr/>
        </p:nvSpPr>
        <p:spPr>
          <a:xfrm>
            <a:off x="3060218" y="1894859"/>
            <a:ext cx="12108524" cy="6463308"/>
          </a:xfrm>
          <a:prstGeom prst="rect">
            <a:avLst/>
          </a:prstGeom>
        </p:spPr>
        <p:txBody>
          <a:bodyPr lIns="0" tIns="0" rIns="0" bIns="0" rtlCol="0" anchor="t">
            <a:spAutoFit/>
          </a:bodyPr>
          <a:lstStyle/>
          <a:p>
            <a:pPr algn="ctr"/>
            <a:r>
              <a:rPr lang="en-US" sz="6000" b="1">
                <a:latin typeface="Times New Roman" panose="02020603050405020304" pitchFamily="18" charset="0"/>
                <a:cs typeface="Times New Roman" panose="02020603050405020304" pitchFamily="18" charset="0"/>
              </a:rPr>
              <a:t>Bài </a:t>
            </a:r>
            <a:r>
              <a:rPr lang="en-US" sz="6000" b="1" smtClean="0">
                <a:latin typeface="Times New Roman" panose="02020603050405020304" pitchFamily="18" charset="0"/>
                <a:cs typeface="Times New Roman" panose="02020603050405020304" pitchFamily="18" charset="0"/>
              </a:rPr>
              <a:t>3</a:t>
            </a:r>
            <a:endParaRPr lang="vi-VN" sz="6000" b="1" smtClean="0">
              <a:latin typeface="Times New Roman" panose="02020603050405020304" pitchFamily="18" charset="0"/>
              <a:cs typeface="Times New Roman" panose="02020603050405020304" pitchFamily="18" charset="0"/>
            </a:endParaRPr>
          </a:p>
          <a:p>
            <a:pPr algn="ctr"/>
            <a:r>
              <a:rPr lang="en-US" sz="6000" smtClean="0">
                <a:latin typeface="Times New Roman" panose="02020603050405020304" pitchFamily="18" charset="0"/>
                <a:cs typeface="Times New Roman" panose="02020603050405020304" pitchFamily="18" charset="0"/>
              </a:rPr>
              <a:t> </a:t>
            </a:r>
            <a:r>
              <a:rPr lang="en-US" sz="6000">
                <a:latin typeface="Times New Roman" panose="02020603050405020304" pitchFamily="18" charset="0"/>
                <a:cs typeface="Times New Roman" panose="02020603050405020304" pitchFamily="18" charset="0"/>
              </a:rPr>
              <a:t>Mỗi từ ngữ in đậm trong những câu dưới đây có các nghĩa khác nhau. Hãy cho biết các nghĩa của mỗi từ ngữ, suy đoán xem trong những nghĩa đó, nghĩa nào có trước, nghĩa nào có </a:t>
            </a:r>
            <a:r>
              <a:rPr lang="en-US" sz="6000">
                <a:latin typeface="Times New Roman" panose="02020603050405020304" pitchFamily="18" charset="0"/>
                <a:cs typeface="Times New Roman" panose="02020603050405020304" pitchFamily="18" charset="0"/>
              </a:rPr>
              <a:t>sau </a:t>
            </a:r>
            <a:r>
              <a:rPr lang="en-US" sz="6000">
                <a:latin typeface="Times New Roman" panose="02020603050405020304" pitchFamily="18" charset="0"/>
                <a:cs typeface="Times New Roman" panose="02020603050405020304" pitchFamily="18" charset="0"/>
              </a:rPr>
              <a:t>và giải thích cơ sở của sự suy đoán.</a:t>
            </a:r>
            <a:endParaRPr lang="en-US" sz="5400">
              <a:solidFill>
                <a:srgbClr val="658514"/>
              </a:solidFill>
              <a:latin typeface="Times New Roman" panose="02020603050405020304" pitchFamily="18" charset="0"/>
              <a:ea typeface="Austere  Display"/>
              <a:cs typeface="Times New Roman" panose="02020603050405020304" pitchFamily="18" charset="0"/>
              <a:sym typeface="Austere  Display"/>
            </a:endParaRPr>
          </a:p>
        </p:txBody>
      </p:sp>
      <p:sp>
        <p:nvSpPr>
          <p:cNvPr id="10" name="Freeform 10"/>
          <p:cNvSpPr/>
          <p:nvPr/>
        </p:nvSpPr>
        <p:spPr>
          <a:xfrm flipH="1">
            <a:off x="1353557" y="1726247"/>
            <a:ext cx="1737787" cy="2340454"/>
          </a:xfrm>
          <a:custGeom>
            <a:avLst/>
            <a:gdLst/>
            <a:ahLst/>
            <a:cxnLst/>
            <a:rect l="l" t="t" r="r" b="b"/>
            <a:pathLst>
              <a:path w="1737787" h="2340454">
                <a:moveTo>
                  <a:pt x="1737787" y="0"/>
                </a:moveTo>
                <a:lnTo>
                  <a:pt x="0" y="0"/>
                </a:lnTo>
                <a:lnTo>
                  <a:pt x="0" y="2340454"/>
                </a:lnTo>
                <a:lnTo>
                  <a:pt x="1737787" y="2340454"/>
                </a:lnTo>
                <a:lnTo>
                  <a:pt x="1737787" y="0"/>
                </a:lnTo>
                <a:close/>
              </a:path>
            </a:pathLst>
          </a:custGeom>
          <a:blipFill>
            <a:blip r:embed="rId3"/>
            <a:stretch>
              <a:fillRect/>
            </a:stretch>
          </a:blipFill>
        </p:spPr>
      </p:sp>
      <p:sp>
        <p:nvSpPr>
          <p:cNvPr id="11" name="Freeform 11"/>
          <p:cNvSpPr/>
          <p:nvPr/>
        </p:nvSpPr>
        <p:spPr>
          <a:xfrm rot="1581216">
            <a:off x="15258600" y="7187835"/>
            <a:ext cx="1803009" cy="2380210"/>
          </a:xfrm>
          <a:custGeom>
            <a:avLst/>
            <a:gdLst/>
            <a:ahLst/>
            <a:cxnLst/>
            <a:rect l="l" t="t" r="r" b="b"/>
            <a:pathLst>
              <a:path w="1803009" h="2380210">
                <a:moveTo>
                  <a:pt x="0" y="0"/>
                </a:moveTo>
                <a:lnTo>
                  <a:pt x="1803009" y="0"/>
                </a:lnTo>
                <a:lnTo>
                  <a:pt x="1803009" y="2380210"/>
                </a:lnTo>
                <a:lnTo>
                  <a:pt x="0" y="2380210"/>
                </a:lnTo>
                <a:lnTo>
                  <a:pt x="0" y="0"/>
                </a:lnTo>
                <a:close/>
              </a:path>
            </a:pathLst>
          </a:custGeom>
          <a:blipFill>
            <a:blip r:embed="rId4"/>
            <a:stretch>
              <a:fillRect/>
            </a:stretch>
          </a:blipFill>
        </p:spPr>
      </p:sp>
      <p:sp>
        <p:nvSpPr>
          <p:cNvPr id="13" name="Freeform 13"/>
          <p:cNvSpPr/>
          <p:nvPr/>
        </p:nvSpPr>
        <p:spPr>
          <a:xfrm rot="-1904671" flipH="1">
            <a:off x="1226391" y="7168062"/>
            <a:ext cx="1803009" cy="2380210"/>
          </a:xfrm>
          <a:custGeom>
            <a:avLst/>
            <a:gdLst/>
            <a:ahLst/>
            <a:cxnLst/>
            <a:rect l="l" t="t" r="r" b="b"/>
            <a:pathLst>
              <a:path w="1803009" h="2380210">
                <a:moveTo>
                  <a:pt x="1803009" y="0"/>
                </a:moveTo>
                <a:lnTo>
                  <a:pt x="0" y="0"/>
                </a:lnTo>
                <a:lnTo>
                  <a:pt x="0" y="2380209"/>
                </a:lnTo>
                <a:lnTo>
                  <a:pt x="1803009" y="2380209"/>
                </a:lnTo>
                <a:lnTo>
                  <a:pt x="1803009" y="0"/>
                </a:lnTo>
                <a:close/>
              </a:path>
            </a:pathLst>
          </a:custGeom>
          <a:blipFill>
            <a:blip r:embed="rId4"/>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BECE6"/>
        </a:solidFill>
        <a:effectLst/>
      </p:bgPr>
    </p:bg>
    <p:spTree>
      <p:nvGrpSpPr>
        <p:cNvPr id="1" name=""/>
        <p:cNvGrpSpPr/>
        <p:nvPr/>
      </p:nvGrpSpPr>
      <p:grpSpPr>
        <a:xfrm>
          <a:off x="0" y="0"/>
          <a:ext cx="0" cy="0"/>
          <a:chOff x="0" y="0"/>
          <a:chExt cx="0" cy="0"/>
        </a:xfrm>
      </p:grpSpPr>
      <p:sp>
        <p:nvSpPr>
          <p:cNvPr id="2" name="Freeform 2"/>
          <p:cNvSpPr/>
          <p:nvPr/>
        </p:nvSpPr>
        <p:spPr>
          <a:xfrm>
            <a:off x="7260060" y="2057400"/>
            <a:ext cx="11027940" cy="8229600"/>
          </a:xfrm>
          <a:custGeom>
            <a:avLst/>
            <a:gdLst/>
            <a:ahLst/>
            <a:cxnLst/>
            <a:rect l="l" t="t" r="r" b="b"/>
            <a:pathLst>
              <a:path w="11027940" h="8229600">
                <a:moveTo>
                  <a:pt x="0" y="0"/>
                </a:moveTo>
                <a:lnTo>
                  <a:pt x="11027940" y="0"/>
                </a:lnTo>
                <a:lnTo>
                  <a:pt x="11027940" y="8229600"/>
                </a:lnTo>
                <a:lnTo>
                  <a:pt x="0" y="8229600"/>
                </a:lnTo>
                <a:lnTo>
                  <a:pt x="0" y="0"/>
                </a:lnTo>
                <a:close/>
              </a:path>
            </a:pathLst>
          </a:custGeom>
          <a:blipFill>
            <a:blip r:embed="rId2"/>
            <a:stretch>
              <a:fillRect/>
            </a:stretch>
          </a:blipFill>
        </p:spPr>
      </p:sp>
      <p:sp>
        <p:nvSpPr>
          <p:cNvPr id="3" name="Freeform 3"/>
          <p:cNvSpPr/>
          <p:nvPr/>
        </p:nvSpPr>
        <p:spPr>
          <a:xfrm flipH="1">
            <a:off x="0" y="2057400"/>
            <a:ext cx="11027940" cy="8229600"/>
          </a:xfrm>
          <a:custGeom>
            <a:avLst/>
            <a:gdLst/>
            <a:ahLst/>
            <a:cxnLst/>
            <a:rect l="l" t="t" r="r" b="b"/>
            <a:pathLst>
              <a:path w="11027940" h="8229600">
                <a:moveTo>
                  <a:pt x="11027940" y="0"/>
                </a:moveTo>
                <a:lnTo>
                  <a:pt x="0" y="0"/>
                </a:lnTo>
                <a:lnTo>
                  <a:pt x="0" y="8229600"/>
                </a:lnTo>
                <a:lnTo>
                  <a:pt x="11027940" y="8229600"/>
                </a:lnTo>
                <a:lnTo>
                  <a:pt x="11027940" y="0"/>
                </a:lnTo>
                <a:close/>
              </a:path>
            </a:pathLst>
          </a:custGeom>
          <a:blipFill>
            <a:blip r:embed="rId2"/>
            <a:stretch>
              <a:fillRect/>
            </a:stretch>
          </a:blipFill>
        </p:spPr>
      </p:sp>
      <p:grpSp>
        <p:nvGrpSpPr>
          <p:cNvPr id="4" name="Group 4"/>
          <p:cNvGrpSpPr/>
          <p:nvPr/>
        </p:nvGrpSpPr>
        <p:grpSpPr>
          <a:xfrm>
            <a:off x="2113810" y="647701"/>
            <a:ext cx="7168504" cy="7226686"/>
            <a:chOff x="0" y="0"/>
            <a:chExt cx="3695726" cy="1608692"/>
          </a:xfrm>
          <a:solidFill>
            <a:schemeClr val="accent6">
              <a:lumMod val="60000"/>
              <a:lumOff val="40000"/>
            </a:schemeClr>
          </a:solidFill>
          <a:scene3d>
            <a:camera prst="orthographicFront">
              <a:rot lat="0" lon="0" rev="0"/>
            </a:camera>
            <a:lightRig rig="contrasting" dir="t">
              <a:rot lat="0" lon="0" rev="1500000"/>
            </a:lightRig>
          </a:scene3d>
        </p:grpSpPr>
        <p:sp>
          <p:nvSpPr>
            <p:cNvPr id="5" name="Freeform 5"/>
            <p:cNvSpPr/>
            <p:nvPr/>
          </p:nvSpPr>
          <p:spPr>
            <a:xfrm>
              <a:off x="0" y="0"/>
              <a:ext cx="3695726" cy="1608692"/>
            </a:xfrm>
            <a:custGeom>
              <a:avLst/>
              <a:gdLst/>
              <a:ahLst/>
              <a:cxnLst/>
              <a:rect l="l" t="t" r="r" b="b"/>
              <a:pathLst>
                <a:path w="3695726" h="1608692">
                  <a:moveTo>
                    <a:pt x="28138" y="0"/>
                  </a:moveTo>
                  <a:lnTo>
                    <a:pt x="3667588" y="0"/>
                  </a:lnTo>
                  <a:cubicBezTo>
                    <a:pt x="3675050" y="0"/>
                    <a:pt x="3682207" y="2965"/>
                    <a:pt x="3687484" y="8241"/>
                  </a:cubicBezTo>
                  <a:cubicBezTo>
                    <a:pt x="3692761" y="13518"/>
                    <a:pt x="3695726" y="20675"/>
                    <a:pt x="3695726" y="28138"/>
                  </a:cubicBezTo>
                  <a:lnTo>
                    <a:pt x="3695726" y="1580554"/>
                  </a:lnTo>
                  <a:cubicBezTo>
                    <a:pt x="3695726" y="1596094"/>
                    <a:pt x="3683128" y="1608692"/>
                    <a:pt x="3667588" y="1608692"/>
                  </a:cubicBezTo>
                  <a:lnTo>
                    <a:pt x="28138" y="1608692"/>
                  </a:lnTo>
                  <a:cubicBezTo>
                    <a:pt x="20675" y="1608692"/>
                    <a:pt x="13518" y="1605728"/>
                    <a:pt x="8241" y="1600451"/>
                  </a:cubicBezTo>
                  <a:cubicBezTo>
                    <a:pt x="2965" y="1595174"/>
                    <a:pt x="0" y="1588017"/>
                    <a:pt x="0" y="1580554"/>
                  </a:cubicBezTo>
                  <a:lnTo>
                    <a:pt x="0" y="28138"/>
                  </a:lnTo>
                  <a:cubicBezTo>
                    <a:pt x="0" y="20675"/>
                    <a:pt x="2965" y="13518"/>
                    <a:pt x="8241" y="8241"/>
                  </a:cubicBezTo>
                  <a:cubicBezTo>
                    <a:pt x="13518" y="2965"/>
                    <a:pt x="20675" y="0"/>
                    <a:pt x="28138" y="0"/>
                  </a:cubicBezTo>
                  <a:close/>
                </a:path>
              </a:pathLst>
            </a:custGeom>
            <a:grpFill/>
            <a:ln>
              <a:noFill/>
            </a:ln>
            <a:effectLst>
              <a:outerShdw blurRad="149987" dist="250190" dir="8460000" algn="ctr">
                <a:srgbClr val="000000">
                  <a:alpha val="28000"/>
                </a:srgbClr>
              </a:outerShdw>
            </a:effectLst>
            <a:sp3d prstMaterial="metal">
              <a:bevelT w="88900" h="88900"/>
            </a:sp3d>
          </p:spPr>
        </p:sp>
        <p:sp>
          <p:nvSpPr>
            <p:cNvPr id="6" name="TextBox 6"/>
            <p:cNvSpPr txBox="1"/>
            <p:nvPr/>
          </p:nvSpPr>
          <p:spPr>
            <a:xfrm>
              <a:off x="0" y="-38100"/>
              <a:ext cx="3695726" cy="1646792"/>
            </a:xfrm>
            <a:prstGeom prst="rect">
              <a:avLst/>
            </a:prstGeom>
            <a:grpFill/>
            <a:ln>
              <a:noFill/>
            </a:ln>
            <a:effectLst>
              <a:outerShdw blurRad="149987" dist="250190" dir="8460000" algn="ctr">
                <a:srgbClr val="000000">
                  <a:alpha val="28000"/>
                </a:srgbClr>
              </a:outerShdw>
            </a:effectLst>
            <a:sp3d prstMaterial="metal">
              <a:bevelT w="88900" h="88900"/>
            </a:sp3d>
          </p:spPr>
          <p:txBody>
            <a:bodyPr lIns="50800" tIns="50800" rIns="50800" bIns="50800" rtlCol="0" anchor="ctr"/>
            <a:lstStyle/>
            <a:p>
              <a:pPr algn="ctr">
                <a:lnSpc>
                  <a:spcPts val="2659"/>
                </a:lnSpc>
                <a:spcBef>
                  <a:spcPct val="0"/>
                </a:spcBef>
              </a:pPr>
              <a:endParaRPr/>
            </a:p>
          </p:txBody>
        </p:sp>
      </p:grpSp>
      <p:sp>
        <p:nvSpPr>
          <p:cNvPr id="8" name="Freeform 8"/>
          <p:cNvSpPr/>
          <p:nvPr/>
        </p:nvSpPr>
        <p:spPr>
          <a:xfrm>
            <a:off x="-961835" y="2057400"/>
            <a:ext cx="3981069" cy="8229600"/>
          </a:xfrm>
          <a:custGeom>
            <a:avLst/>
            <a:gdLst/>
            <a:ahLst/>
            <a:cxnLst/>
            <a:rect l="l" t="t" r="r" b="b"/>
            <a:pathLst>
              <a:path w="3981069" h="8229600">
                <a:moveTo>
                  <a:pt x="0" y="0"/>
                </a:moveTo>
                <a:lnTo>
                  <a:pt x="3981069" y="0"/>
                </a:lnTo>
                <a:lnTo>
                  <a:pt x="3981069" y="8229600"/>
                </a:lnTo>
                <a:lnTo>
                  <a:pt x="0" y="8229600"/>
                </a:lnTo>
                <a:lnTo>
                  <a:pt x="0" y="0"/>
                </a:lnTo>
                <a:close/>
              </a:path>
            </a:pathLst>
          </a:custGeom>
          <a:blipFill>
            <a:blip r:embed="rId3"/>
            <a:stretch>
              <a:fillRect/>
            </a:stretch>
          </a:blipFill>
        </p:spPr>
      </p:sp>
      <p:sp>
        <p:nvSpPr>
          <p:cNvPr id="9" name="Freeform 9"/>
          <p:cNvSpPr/>
          <p:nvPr/>
        </p:nvSpPr>
        <p:spPr>
          <a:xfrm>
            <a:off x="-1659580" y="2185188"/>
            <a:ext cx="3089738" cy="3000908"/>
          </a:xfrm>
          <a:custGeom>
            <a:avLst/>
            <a:gdLst/>
            <a:ahLst/>
            <a:cxnLst/>
            <a:rect l="l" t="t" r="r" b="b"/>
            <a:pathLst>
              <a:path w="3089738" h="3000908">
                <a:moveTo>
                  <a:pt x="0" y="0"/>
                </a:moveTo>
                <a:lnTo>
                  <a:pt x="3089738" y="0"/>
                </a:lnTo>
                <a:lnTo>
                  <a:pt x="3089738" y="3000908"/>
                </a:lnTo>
                <a:lnTo>
                  <a:pt x="0" y="3000908"/>
                </a:lnTo>
                <a:lnTo>
                  <a:pt x="0" y="0"/>
                </a:lnTo>
                <a:close/>
              </a:path>
            </a:pathLst>
          </a:custGeom>
          <a:blipFill>
            <a:blip r:embed="rId4"/>
            <a:stretch>
              <a:fillRect/>
            </a:stretch>
          </a:blipFill>
        </p:spPr>
      </p:sp>
      <p:sp>
        <p:nvSpPr>
          <p:cNvPr id="13" name="Freeform 13"/>
          <p:cNvSpPr/>
          <p:nvPr/>
        </p:nvSpPr>
        <p:spPr>
          <a:xfrm>
            <a:off x="14708868" y="4820385"/>
            <a:ext cx="2030587" cy="1972208"/>
          </a:xfrm>
          <a:custGeom>
            <a:avLst/>
            <a:gdLst/>
            <a:ahLst/>
            <a:cxnLst/>
            <a:rect l="l" t="t" r="r" b="b"/>
            <a:pathLst>
              <a:path w="2030587" h="1972208">
                <a:moveTo>
                  <a:pt x="0" y="0"/>
                </a:moveTo>
                <a:lnTo>
                  <a:pt x="2030587" y="0"/>
                </a:lnTo>
                <a:lnTo>
                  <a:pt x="2030587" y="1972208"/>
                </a:lnTo>
                <a:lnTo>
                  <a:pt x="0" y="1972208"/>
                </a:lnTo>
                <a:lnTo>
                  <a:pt x="0" y="0"/>
                </a:lnTo>
                <a:close/>
              </a:path>
            </a:pathLst>
          </a:custGeom>
          <a:blipFill>
            <a:blip r:embed="rId4"/>
            <a:stretch>
              <a:fillRect/>
            </a:stretch>
          </a:blipFill>
        </p:spPr>
      </p:sp>
      <p:sp>
        <p:nvSpPr>
          <p:cNvPr id="14" name="Freeform 14"/>
          <p:cNvSpPr/>
          <p:nvPr/>
        </p:nvSpPr>
        <p:spPr>
          <a:xfrm>
            <a:off x="875706" y="4898311"/>
            <a:ext cx="2030587" cy="1972208"/>
          </a:xfrm>
          <a:custGeom>
            <a:avLst/>
            <a:gdLst/>
            <a:ahLst/>
            <a:cxnLst/>
            <a:rect l="l" t="t" r="r" b="b"/>
            <a:pathLst>
              <a:path w="2030587" h="1972208">
                <a:moveTo>
                  <a:pt x="0" y="0"/>
                </a:moveTo>
                <a:lnTo>
                  <a:pt x="2030587" y="0"/>
                </a:lnTo>
                <a:lnTo>
                  <a:pt x="2030587" y="1972208"/>
                </a:lnTo>
                <a:lnTo>
                  <a:pt x="0" y="1972208"/>
                </a:lnTo>
                <a:lnTo>
                  <a:pt x="0" y="0"/>
                </a:lnTo>
                <a:close/>
              </a:path>
            </a:pathLst>
          </a:custGeom>
          <a:blipFill>
            <a:blip r:embed="rId4"/>
            <a:stretch>
              <a:fillRect/>
            </a:stretch>
          </a:blipFill>
        </p:spPr>
      </p:sp>
      <p:sp>
        <p:nvSpPr>
          <p:cNvPr id="15" name="Freeform 5"/>
          <p:cNvSpPr/>
          <p:nvPr/>
        </p:nvSpPr>
        <p:spPr>
          <a:xfrm>
            <a:off x="9598638" y="419100"/>
            <a:ext cx="7168504" cy="7486129"/>
          </a:xfrm>
          <a:custGeom>
            <a:avLst/>
            <a:gdLst/>
            <a:ahLst/>
            <a:cxnLst/>
            <a:rect l="l" t="t" r="r" b="b"/>
            <a:pathLst>
              <a:path w="3695726" h="1608692">
                <a:moveTo>
                  <a:pt x="28138" y="0"/>
                </a:moveTo>
                <a:lnTo>
                  <a:pt x="3667588" y="0"/>
                </a:lnTo>
                <a:cubicBezTo>
                  <a:pt x="3675050" y="0"/>
                  <a:pt x="3682207" y="2965"/>
                  <a:pt x="3687484" y="8241"/>
                </a:cubicBezTo>
                <a:cubicBezTo>
                  <a:pt x="3692761" y="13518"/>
                  <a:pt x="3695726" y="20675"/>
                  <a:pt x="3695726" y="28138"/>
                </a:cubicBezTo>
                <a:lnTo>
                  <a:pt x="3695726" y="1580554"/>
                </a:lnTo>
                <a:cubicBezTo>
                  <a:pt x="3695726" y="1596094"/>
                  <a:pt x="3683128" y="1608692"/>
                  <a:pt x="3667588" y="1608692"/>
                </a:cubicBezTo>
                <a:lnTo>
                  <a:pt x="28138" y="1608692"/>
                </a:lnTo>
                <a:cubicBezTo>
                  <a:pt x="20675" y="1608692"/>
                  <a:pt x="13518" y="1605728"/>
                  <a:pt x="8241" y="1600451"/>
                </a:cubicBezTo>
                <a:cubicBezTo>
                  <a:pt x="2965" y="1595174"/>
                  <a:pt x="0" y="1588017"/>
                  <a:pt x="0" y="1580554"/>
                </a:cubicBezTo>
                <a:lnTo>
                  <a:pt x="0" y="28138"/>
                </a:lnTo>
                <a:cubicBezTo>
                  <a:pt x="0" y="20675"/>
                  <a:pt x="2965" y="13518"/>
                  <a:pt x="8241" y="8241"/>
                </a:cubicBezTo>
                <a:cubicBezTo>
                  <a:pt x="13518" y="2965"/>
                  <a:pt x="20675" y="0"/>
                  <a:pt x="28138" y="0"/>
                </a:cubicBezTo>
                <a:close/>
              </a:path>
            </a:pathLst>
          </a:custGeom>
          <a:solidFill>
            <a:schemeClr val="accent6">
              <a:lumMod val="60000"/>
              <a:lumOff val="4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sp>
        <p:nvSpPr>
          <p:cNvPr id="16" name="Freeform 7"/>
          <p:cNvSpPr/>
          <p:nvPr/>
        </p:nvSpPr>
        <p:spPr>
          <a:xfrm flipH="1">
            <a:off x="15268766" y="2057400"/>
            <a:ext cx="3981069" cy="8229600"/>
          </a:xfrm>
          <a:custGeom>
            <a:avLst/>
            <a:gdLst/>
            <a:ahLst/>
            <a:cxnLst/>
            <a:rect l="l" t="t" r="r" b="b"/>
            <a:pathLst>
              <a:path w="3981069" h="8229600">
                <a:moveTo>
                  <a:pt x="3981068" y="0"/>
                </a:moveTo>
                <a:lnTo>
                  <a:pt x="0" y="0"/>
                </a:lnTo>
                <a:lnTo>
                  <a:pt x="0" y="8229600"/>
                </a:lnTo>
                <a:lnTo>
                  <a:pt x="3981068" y="8229600"/>
                </a:lnTo>
                <a:lnTo>
                  <a:pt x="3981068" y="0"/>
                </a:lnTo>
                <a:close/>
              </a:path>
            </a:pathLst>
          </a:custGeom>
          <a:blipFill>
            <a:blip r:embed="rId3"/>
            <a:stretch>
              <a:fillRect/>
            </a:stretch>
          </a:blipFill>
        </p:spPr>
      </p:sp>
      <p:sp>
        <p:nvSpPr>
          <p:cNvPr id="17" name="Freeform 12"/>
          <p:cNvSpPr/>
          <p:nvPr/>
        </p:nvSpPr>
        <p:spPr>
          <a:xfrm>
            <a:off x="15194586" y="1726247"/>
            <a:ext cx="3089738" cy="3000908"/>
          </a:xfrm>
          <a:custGeom>
            <a:avLst/>
            <a:gdLst/>
            <a:ahLst/>
            <a:cxnLst/>
            <a:rect l="l" t="t" r="r" b="b"/>
            <a:pathLst>
              <a:path w="3089738" h="3000908">
                <a:moveTo>
                  <a:pt x="0" y="0"/>
                </a:moveTo>
                <a:lnTo>
                  <a:pt x="3089738" y="0"/>
                </a:lnTo>
                <a:lnTo>
                  <a:pt x="3089738" y="3000908"/>
                </a:lnTo>
                <a:lnTo>
                  <a:pt x="0" y="3000908"/>
                </a:lnTo>
                <a:lnTo>
                  <a:pt x="0" y="0"/>
                </a:lnTo>
                <a:close/>
              </a:path>
            </a:pathLst>
          </a:custGeom>
          <a:blipFill>
            <a:blip r:embed="rId4"/>
            <a:stretch>
              <a:fillRect/>
            </a:stretch>
          </a:blipFill>
        </p:spPr>
      </p:sp>
      <p:sp>
        <p:nvSpPr>
          <p:cNvPr id="18" name="Freeform 14"/>
          <p:cNvSpPr/>
          <p:nvPr/>
        </p:nvSpPr>
        <p:spPr>
          <a:xfrm>
            <a:off x="14934308" y="5186096"/>
            <a:ext cx="2030587" cy="1972208"/>
          </a:xfrm>
          <a:custGeom>
            <a:avLst/>
            <a:gdLst/>
            <a:ahLst/>
            <a:cxnLst/>
            <a:rect l="l" t="t" r="r" b="b"/>
            <a:pathLst>
              <a:path w="2030587" h="1972208">
                <a:moveTo>
                  <a:pt x="0" y="0"/>
                </a:moveTo>
                <a:lnTo>
                  <a:pt x="2030587" y="0"/>
                </a:lnTo>
                <a:lnTo>
                  <a:pt x="2030587" y="1972208"/>
                </a:lnTo>
                <a:lnTo>
                  <a:pt x="0" y="1972208"/>
                </a:lnTo>
                <a:lnTo>
                  <a:pt x="0" y="0"/>
                </a:lnTo>
                <a:close/>
              </a:path>
            </a:pathLst>
          </a:custGeom>
          <a:blipFill>
            <a:blip r:embed="rId4"/>
            <a:stretch>
              <a:fillRect/>
            </a:stretch>
          </a:blipFill>
        </p:spPr>
      </p:sp>
      <p:sp>
        <p:nvSpPr>
          <p:cNvPr id="19" name="Rectangle 18"/>
          <p:cNvSpPr/>
          <p:nvPr/>
        </p:nvSpPr>
        <p:spPr>
          <a:xfrm>
            <a:off x="3064455" y="971995"/>
            <a:ext cx="5903222" cy="6186309"/>
          </a:xfrm>
          <a:prstGeom prst="rect">
            <a:avLst/>
          </a:prstGeom>
        </p:spPr>
        <p:txBody>
          <a:bodyPr wrap="square">
            <a:spAutoFit/>
          </a:bodyPr>
          <a:lstStyle/>
          <a:p>
            <a:pPr algn="just">
              <a:spcAft>
                <a:spcPts val="0"/>
              </a:spcAft>
            </a:pPr>
            <a:r>
              <a:rPr lang="vi-VN" sz="3600" b="1" smtClean="0">
                <a:latin typeface="Times New Roman" panose="02020603050405020304" pitchFamily="18" charset="0"/>
                <a:ea typeface="Calibri" panose="020F0502020204030204" pitchFamily="34" charset="0"/>
                <a:cs typeface="Times New Roman" panose="02020603050405020304" pitchFamily="18" charset="0"/>
              </a:rPr>
              <a:t>a. </a:t>
            </a:r>
            <a:r>
              <a:rPr lang="en-US" sz="3600" b="1" smtClean="0">
                <a:latin typeface="Times New Roman" panose="02020603050405020304" pitchFamily="18" charset="0"/>
                <a:ea typeface="Calibri" panose="020F0502020204030204" pitchFamily="34" charset="0"/>
                <a:cs typeface="Times New Roman" panose="02020603050405020304" pitchFamily="18" charset="0"/>
              </a:rPr>
              <a:t>Từ </a:t>
            </a:r>
            <a:r>
              <a:rPr lang="en-US" sz="3600" b="1">
                <a:latin typeface="Times New Roman" panose="02020603050405020304" pitchFamily="18" charset="0"/>
                <a:ea typeface="Calibri" panose="020F0502020204030204" pitchFamily="34" charset="0"/>
                <a:cs typeface="Times New Roman" panose="02020603050405020304" pitchFamily="18" charset="0"/>
              </a:rPr>
              <a:t>“say”:</a:t>
            </a:r>
            <a:endParaRPr lang="en-GB" sz="3600" b="1">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en-US" sz="3600">
                <a:latin typeface="Times New Roman" panose="02020603050405020304" pitchFamily="18" charset="0"/>
                <a:ea typeface="Calibri" panose="020F0502020204030204" pitchFamily="34" charset="0"/>
                <a:cs typeface="Times New Roman" panose="02020603050405020304" pitchFamily="18" charset="0"/>
              </a:rPr>
              <a:t>- “Các cụ ông say thuốc” và “Các cụ bà say trầu”: đây là từ chỉ trạng thái mất kiểm soát của bản thân do sử dụng đồ có chất kích thích. =&gt; Nghĩa này là nghĩa cơ sở, nghĩa có trước.</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en-US" sz="3600">
                <a:latin typeface="Times New Roman" panose="02020603050405020304" pitchFamily="18" charset="0"/>
                <a:ea typeface="Calibri" panose="020F0502020204030204" pitchFamily="34" charset="0"/>
                <a:cs typeface="Times New Roman" panose="02020603050405020304" pitchFamily="18" charset="0"/>
              </a:rPr>
              <a:t>- “Chỉ nhìn mà say nhau”: mê mẩm, đắm chìm vào một mối quan hệ hay một người nào đó. =&gt; Nghĩa này là nghĩa có sau.</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20" name="Rectangle 19"/>
          <p:cNvSpPr/>
          <p:nvPr/>
        </p:nvSpPr>
        <p:spPr>
          <a:xfrm>
            <a:off x="10044259" y="990640"/>
            <a:ext cx="5066345" cy="5632311"/>
          </a:xfrm>
          <a:prstGeom prst="rect">
            <a:avLst/>
          </a:prstGeom>
        </p:spPr>
        <p:txBody>
          <a:bodyPr wrap="square">
            <a:spAutoFit/>
          </a:bodyPr>
          <a:lstStyle/>
          <a:p>
            <a:pPr algn="just">
              <a:spcAft>
                <a:spcPts val="0"/>
              </a:spcAft>
            </a:pPr>
            <a:r>
              <a:rPr lang="en-US" sz="3600" b="1">
                <a:latin typeface="Times New Roman" panose="02020603050405020304" pitchFamily="18" charset="0"/>
                <a:ea typeface="Calibri" panose="020F0502020204030204" pitchFamily="34" charset="0"/>
                <a:cs typeface="Times New Roman" panose="02020603050405020304" pitchFamily="18" charset="0"/>
              </a:rPr>
              <a:t>b. Từ “chữa cháy”:</a:t>
            </a:r>
            <a:endParaRPr lang="en-GB" sz="3600" b="1">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en-US" sz="3600">
                <a:latin typeface="Times New Roman" panose="02020603050405020304" pitchFamily="18" charset="0"/>
                <a:ea typeface="Calibri" panose="020F0502020204030204" pitchFamily="34" charset="0"/>
                <a:cs typeface="Times New Roman" panose="02020603050405020304" pitchFamily="18" charset="0"/>
              </a:rPr>
              <a:t>- “Đội cứu hoả đến chữa cháy kịp thời”: hành động dập tắt đám cháy đang xảy ra =&gt; đây là nghĩa cơ sở, nghĩa có trước.</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en-US" sz="3600">
                <a:latin typeface="Times New Roman" panose="02020603050405020304" pitchFamily="18" charset="0"/>
                <a:ea typeface="Calibri" panose="020F0502020204030204" pitchFamily="34" charset="0"/>
                <a:cs typeface="Times New Roman" panose="02020603050405020304" pitchFamily="18" charset="0"/>
              </a:rPr>
              <a:t>- “Đó chỉ là phương án chữa cháy”: giải quyết một vấn đề xảy ra bất ngờ =&gt; đây là nghĩa có sau.</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barn(inVertical)">
                                      <p:cBhvr>
                                        <p:cTn id="19" dur="500"/>
                                        <p:tgtEl>
                                          <p:spTgt spid="20"/>
                                        </p:tgtEl>
                                      </p:cBhvr>
                                    </p:animEffect>
                                  </p:childTnLst>
                                </p:cTn>
                              </p:par>
                              <p:par>
                                <p:cTn id="20" presetID="16" presetClass="entr" presetSubtype="21"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BECE6"/>
        </a:solidFill>
        <a:effectLst/>
      </p:bgPr>
    </p:bg>
    <p:spTree>
      <p:nvGrpSpPr>
        <p:cNvPr id="1" name=""/>
        <p:cNvGrpSpPr/>
        <p:nvPr/>
      </p:nvGrpSpPr>
      <p:grpSpPr>
        <a:xfrm>
          <a:off x="0" y="0"/>
          <a:ext cx="0" cy="0"/>
          <a:chOff x="0" y="0"/>
          <a:chExt cx="0" cy="0"/>
        </a:xfrm>
      </p:grpSpPr>
      <p:grpSp>
        <p:nvGrpSpPr>
          <p:cNvPr id="2" name="Group 2"/>
          <p:cNvGrpSpPr/>
          <p:nvPr/>
        </p:nvGrpSpPr>
        <p:grpSpPr>
          <a:xfrm>
            <a:off x="0" y="2423794"/>
            <a:ext cx="18653284" cy="10287000"/>
            <a:chOff x="0" y="0"/>
            <a:chExt cx="24871045" cy="13716000"/>
          </a:xfrm>
        </p:grpSpPr>
        <p:sp>
          <p:nvSpPr>
            <p:cNvPr id="3" name="Freeform 3"/>
            <p:cNvSpPr/>
            <p:nvPr/>
          </p:nvSpPr>
          <p:spPr>
            <a:xfrm>
              <a:off x="11823700" y="0"/>
              <a:ext cx="13047345" cy="13716000"/>
            </a:xfrm>
            <a:custGeom>
              <a:avLst/>
              <a:gdLst/>
              <a:ahLst/>
              <a:cxnLst/>
              <a:rect l="l" t="t" r="r" b="b"/>
              <a:pathLst>
                <a:path w="13047345" h="13716000">
                  <a:moveTo>
                    <a:pt x="0" y="0"/>
                  </a:moveTo>
                  <a:lnTo>
                    <a:pt x="13047345" y="0"/>
                  </a:lnTo>
                  <a:lnTo>
                    <a:pt x="13047345" y="13716000"/>
                  </a:lnTo>
                  <a:lnTo>
                    <a:pt x="0" y="13716000"/>
                  </a:lnTo>
                  <a:lnTo>
                    <a:pt x="0" y="0"/>
                  </a:lnTo>
                  <a:close/>
                </a:path>
              </a:pathLst>
            </a:custGeom>
            <a:blipFill>
              <a:blip r:embed="rId2"/>
              <a:stretch>
                <a:fillRect/>
              </a:stretch>
            </a:blipFill>
          </p:spPr>
        </p:sp>
        <p:sp>
          <p:nvSpPr>
            <p:cNvPr id="4" name="Freeform 4"/>
            <p:cNvSpPr/>
            <p:nvPr/>
          </p:nvSpPr>
          <p:spPr>
            <a:xfrm flipH="1">
              <a:off x="0" y="0"/>
              <a:ext cx="13047345" cy="13716000"/>
            </a:xfrm>
            <a:custGeom>
              <a:avLst/>
              <a:gdLst/>
              <a:ahLst/>
              <a:cxnLst/>
              <a:rect l="l" t="t" r="r" b="b"/>
              <a:pathLst>
                <a:path w="13047345" h="13716000">
                  <a:moveTo>
                    <a:pt x="13047345" y="0"/>
                  </a:moveTo>
                  <a:lnTo>
                    <a:pt x="0" y="0"/>
                  </a:lnTo>
                  <a:lnTo>
                    <a:pt x="0" y="13716000"/>
                  </a:lnTo>
                  <a:lnTo>
                    <a:pt x="13047345" y="13716000"/>
                  </a:lnTo>
                  <a:lnTo>
                    <a:pt x="13047345" y="0"/>
                  </a:lnTo>
                  <a:close/>
                </a:path>
              </a:pathLst>
            </a:custGeom>
            <a:blipFill>
              <a:blip r:embed="rId2"/>
              <a:stretch>
                <a:fillRect/>
              </a:stretch>
            </a:blipFill>
          </p:spPr>
        </p:sp>
      </p:grpSp>
      <p:grpSp>
        <p:nvGrpSpPr>
          <p:cNvPr id="5" name="Group 5"/>
          <p:cNvGrpSpPr/>
          <p:nvPr/>
        </p:nvGrpSpPr>
        <p:grpSpPr>
          <a:xfrm>
            <a:off x="1989676" y="3118199"/>
            <a:ext cx="14308648" cy="6108003"/>
            <a:chOff x="0" y="0"/>
            <a:chExt cx="3768533" cy="1608692"/>
          </a:xfrm>
        </p:grpSpPr>
        <p:sp>
          <p:nvSpPr>
            <p:cNvPr id="6" name="Freeform 6"/>
            <p:cNvSpPr/>
            <p:nvPr/>
          </p:nvSpPr>
          <p:spPr>
            <a:xfrm>
              <a:off x="0" y="0"/>
              <a:ext cx="3768533" cy="1608692"/>
            </a:xfrm>
            <a:custGeom>
              <a:avLst/>
              <a:gdLst/>
              <a:ahLst/>
              <a:cxnLst/>
              <a:rect l="l" t="t" r="r" b="b"/>
              <a:pathLst>
                <a:path w="3768533" h="1608692">
                  <a:moveTo>
                    <a:pt x="27594" y="0"/>
                  </a:moveTo>
                  <a:lnTo>
                    <a:pt x="3740938" y="0"/>
                  </a:lnTo>
                  <a:cubicBezTo>
                    <a:pt x="3748257" y="0"/>
                    <a:pt x="3755275" y="2907"/>
                    <a:pt x="3760451" y="8082"/>
                  </a:cubicBezTo>
                  <a:cubicBezTo>
                    <a:pt x="3765626" y="13257"/>
                    <a:pt x="3768533" y="20276"/>
                    <a:pt x="3768533" y="27594"/>
                  </a:cubicBezTo>
                  <a:lnTo>
                    <a:pt x="3768533" y="1581098"/>
                  </a:lnTo>
                  <a:cubicBezTo>
                    <a:pt x="3768533" y="1588416"/>
                    <a:pt x="3765626" y="1595435"/>
                    <a:pt x="3760451" y="1600610"/>
                  </a:cubicBezTo>
                  <a:cubicBezTo>
                    <a:pt x="3755275" y="1605785"/>
                    <a:pt x="3748257" y="1608692"/>
                    <a:pt x="3740938" y="1608692"/>
                  </a:cubicBezTo>
                  <a:lnTo>
                    <a:pt x="27594" y="1608692"/>
                  </a:lnTo>
                  <a:cubicBezTo>
                    <a:pt x="20276" y="1608692"/>
                    <a:pt x="13257" y="1605785"/>
                    <a:pt x="8082" y="1600610"/>
                  </a:cubicBezTo>
                  <a:cubicBezTo>
                    <a:pt x="2907" y="1595435"/>
                    <a:pt x="0" y="1588416"/>
                    <a:pt x="0" y="1581098"/>
                  </a:cubicBezTo>
                  <a:lnTo>
                    <a:pt x="0" y="27594"/>
                  </a:lnTo>
                  <a:cubicBezTo>
                    <a:pt x="0" y="20276"/>
                    <a:pt x="2907" y="13257"/>
                    <a:pt x="8082" y="8082"/>
                  </a:cubicBezTo>
                  <a:cubicBezTo>
                    <a:pt x="13257" y="2907"/>
                    <a:pt x="20276" y="0"/>
                    <a:pt x="27594" y="0"/>
                  </a:cubicBezTo>
                  <a:close/>
                </a:path>
              </a:pathLst>
            </a:custGeom>
            <a:solidFill>
              <a:srgbClr val="EBECE6"/>
            </a:solidFill>
          </p:spPr>
        </p:sp>
        <p:sp>
          <p:nvSpPr>
            <p:cNvPr id="7" name="TextBox 7"/>
            <p:cNvSpPr txBox="1"/>
            <p:nvPr/>
          </p:nvSpPr>
          <p:spPr>
            <a:xfrm>
              <a:off x="0" y="-38100"/>
              <a:ext cx="3768533" cy="1646792"/>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8" name="Freeform 8"/>
          <p:cNvSpPr/>
          <p:nvPr/>
        </p:nvSpPr>
        <p:spPr>
          <a:xfrm>
            <a:off x="-895160" y="2057400"/>
            <a:ext cx="3981069" cy="8229600"/>
          </a:xfrm>
          <a:custGeom>
            <a:avLst/>
            <a:gdLst/>
            <a:ahLst/>
            <a:cxnLst/>
            <a:rect l="l" t="t" r="r" b="b"/>
            <a:pathLst>
              <a:path w="3981069" h="8229600">
                <a:moveTo>
                  <a:pt x="0" y="0"/>
                </a:moveTo>
                <a:lnTo>
                  <a:pt x="3981070" y="0"/>
                </a:lnTo>
                <a:lnTo>
                  <a:pt x="3981070" y="8229600"/>
                </a:lnTo>
                <a:lnTo>
                  <a:pt x="0" y="8229600"/>
                </a:lnTo>
                <a:lnTo>
                  <a:pt x="0" y="0"/>
                </a:lnTo>
                <a:close/>
              </a:path>
            </a:pathLst>
          </a:custGeom>
          <a:blipFill>
            <a:blip r:embed="rId3"/>
            <a:stretch>
              <a:fillRect/>
            </a:stretch>
          </a:blipFill>
        </p:spPr>
      </p:sp>
      <p:sp>
        <p:nvSpPr>
          <p:cNvPr id="9" name="Freeform 9"/>
          <p:cNvSpPr/>
          <p:nvPr/>
        </p:nvSpPr>
        <p:spPr>
          <a:xfrm flipH="1">
            <a:off x="15034075" y="2057400"/>
            <a:ext cx="3981069" cy="8229600"/>
          </a:xfrm>
          <a:custGeom>
            <a:avLst/>
            <a:gdLst/>
            <a:ahLst/>
            <a:cxnLst/>
            <a:rect l="l" t="t" r="r" b="b"/>
            <a:pathLst>
              <a:path w="3981069" h="8229600">
                <a:moveTo>
                  <a:pt x="3981069" y="0"/>
                </a:moveTo>
                <a:lnTo>
                  <a:pt x="0" y="0"/>
                </a:lnTo>
                <a:lnTo>
                  <a:pt x="0" y="8229600"/>
                </a:lnTo>
                <a:lnTo>
                  <a:pt x="3981069" y="8229600"/>
                </a:lnTo>
                <a:lnTo>
                  <a:pt x="3981069" y="0"/>
                </a:lnTo>
                <a:close/>
              </a:path>
            </a:pathLst>
          </a:custGeom>
          <a:blipFill>
            <a:blip r:embed="rId3"/>
            <a:stretch>
              <a:fillRect/>
            </a:stretch>
          </a:blipFill>
        </p:spPr>
      </p:sp>
      <p:sp>
        <p:nvSpPr>
          <p:cNvPr id="20" name="Freeform 20"/>
          <p:cNvSpPr/>
          <p:nvPr/>
        </p:nvSpPr>
        <p:spPr>
          <a:xfrm rot="614653">
            <a:off x="343903" y="1751251"/>
            <a:ext cx="3291546" cy="3065253"/>
          </a:xfrm>
          <a:custGeom>
            <a:avLst/>
            <a:gdLst/>
            <a:ahLst/>
            <a:cxnLst/>
            <a:rect l="l" t="t" r="r" b="b"/>
            <a:pathLst>
              <a:path w="3291546" h="3065253">
                <a:moveTo>
                  <a:pt x="0" y="0"/>
                </a:moveTo>
                <a:lnTo>
                  <a:pt x="3291546" y="0"/>
                </a:lnTo>
                <a:lnTo>
                  <a:pt x="3291546" y="3065252"/>
                </a:lnTo>
                <a:lnTo>
                  <a:pt x="0" y="3065252"/>
                </a:lnTo>
                <a:lnTo>
                  <a:pt x="0" y="0"/>
                </a:lnTo>
                <a:close/>
              </a:path>
            </a:pathLst>
          </a:custGeom>
          <a:blipFill>
            <a:blip r:embed="rId4"/>
            <a:stretch>
              <a:fillRect/>
            </a:stretch>
          </a:blipFill>
        </p:spPr>
      </p:sp>
      <p:sp>
        <p:nvSpPr>
          <p:cNvPr id="21" name="Freeform 21"/>
          <p:cNvSpPr/>
          <p:nvPr/>
        </p:nvSpPr>
        <p:spPr>
          <a:xfrm rot="-685093" flipH="1">
            <a:off x="14475227" y="2021726"/>
            <a:ext cx="3291546" cy="3065253"/>
          </a:xfrm>
          <a:custGeom>
            <a:avLst/>
            <a:gdLst/>
            <a:ahLst/>
            <a:cxnLst/>
            <a:rect l="l" t="t" r="r" b="b"/>
            <a:pathLst>
              <a:path w="3291546" h="3065253">
                <a:moveTo>
                  <a:pt x="3291546" y="0"/>
                </a:moveTo>
                <a:lnTo>
                  <a:pt x="0" y="0"/>
                </a:lnTo>
                <a:lnTo>
                  <a:pt x="0" y="3065253"/>
                </a:lnTo>
                <a:lnTo>
                  <a:pt x="3291546" y="3065253"/>
                </a:lnTo>
                <a:lnTo>
                  <a:pt x="3291546" y="0"/>
                </a:lnTo>
                <a:close/>
              </a:path>
            </a:pathLst>
          </a:custGeom>
          <a:blipFill>
            <a:blip r:embed="rId4"/>
            <a:stretch>
              <a:fillRect/>
            </a:stretch>
          </a:blipFill>
        </p:spPr>
      </p:sp>
      <p:sp>
        <p:nvSpPr>
          <p:cNvPr id="22" name="Freeform 22"/>
          <p:cNvSpPr/>
          <p:nvPr/>
        </p:nvSpPr>
        <p:spPr>
          <a:xfrm rot="2552023">
            <a:off x="1846246" y="5239107"/>
            <a:ext cx="1893807" cy="1763608"/>
          </a:xfrm>
          <a:custGeom>
            <a:avLst/>
            <a:gdLst/>
            <a:ahLst/>
            <a:cxnLst/>
            <a:rect l="l" t="t" r="r" b="b"/>
            <a:pathLst>
              <a:path w="1893807" h="1763608">
                <a:moveTo>
                  <a:pt x="0" y="0"/>
                </a:moveTo>
                <a:lnTo>
                  <a:pt x="1893807" y="0"/>
                </a:lnTo>
                <a:lnTo>
                  <a:pt x="1893807" y="1763608"/>
                </a:lnTo>
                <a:lnTo>
                  <a:pt x="0" y="1763608"/>
                </a:lnTo>
                <a:lnTo>
                  <a:pt x="0" y="0"/>
                </a:lnTo>
                <a:close/>
              </a:path>
            </a:pathLst>
          </a:custGeom>
          <a:blipFill>
            <a:blip r:embed="rId4"/>
            <a:stretch>
              <a:fillRect/>
            </a:stretch>
          </a:blipFill>
        </p:spPr>
      </p:sp>
      <p:sp>
        <p:nvSpPr>
          <p:cNvPr id="23" name="Freeform 23"/>
          <p:cNvSpPr/>
          <p:nvPr/>
        </p:nvSpPr>
        <p:spPr>
          <a:xfrm rot="-3339747" flipH="1">
            <a:off x="14334809" y="5391709"/>
            <a:ext cx="1893807" cy="1763608"/>
          </a:xfrm>
          <a:custGeom>
            <a:avLst/>
            <a:gdLst/>
            <a:ahLst/>
            <a:cxnLst/>
            <a:rect l="l" t="t" r="r" b="b"/>
            <a:pathLst>
              <a:path w="1893807" h="1763608">
                <a:moveTo>
                  <a:pt x="1893807" y="0"/>
                </a:moveTo>
                <a:lnTo>
                  <a:pt x="0" y="0"/>
                </a:lnTo>
                <a:lnTo>
                  <a:pt x="0" y="1763608"/>
                </a:lnTo>
                <a:lnTo>
                  <a:pt x="1893807" y="1763608"/>
                </a:lnTo>
                <a:lnTo>
                  <a:pt x="1893807" y="0"/>
                </a:lnTo>
                <a:close/>
              </a:path>
            </a:pathLst>
          </a:custGeom>
          <a:blipFill>
            <a:blip r:embed="rId4"/>
            <a:stretch>
              <a:fillRect/>
            </a:stretch>
          </a:blipFill>
        </p:spPr>
      </p:sp>
      <p:sp>
        <p:nvSpPr>
          <p:cNvPr id="24" name="TextBox 24"/>
          <p:cNvSpPr txBox="1"/>
          <p:nvPr/>
        </p:nvSpPr>
        <p:spPr>
          <a:xfrm>
            <a:off x="4090654" y="3249406"/>
            <a:ext cx="9928810" cy="5539978"/>
          </a:xfrm>
          <a:prstGeom prst="rect">
            <a:avLst/>
          </a:prstGeom>
        </p:spPr>
        <p:txBody>
          <a:bodyPr wrap="square" lIns="0" tIns="0" rIns="0" bIns="0" rtlCol="0" anchor="t">
            <a:spAutoFit/>
          </a:bodyPr>
          <a:lstStyle/>
          <a:p>
            <a:pPr algn="ctr"/>
            <a:r>
              <a:rPr lang="en-US" sz="7200" b="1">
                <a:latin typeface="Times New Roman" panose="02020603050405020304" pitchFamily="18" charset="0"/>
                <a:cs typeface="Times New Roman" panose="02020603050405020304" pitchFamily="18" charset="0"/>
              </a:rPr>
              <a:t>Bài </a:t>
            </a:r>
            <a:r>
              <a:rPr lang="en-US" sz="7200" b="1" smtClean="0">
                <a:latin typeface="Times New Roman" panose="02020603050405020304" pitchFamily="18" charset="0"/>
                <a:cs typeface="Times New Roman" panose="02020603050405020304" pitchFamily="18" charset="0"/>
              </a:rPr>
              <a:t>4</a:t>
            </a:r>
            <a:endParaRPr lang="vi-VN" sz="7200" b="1">
              <a:latin typeface="Times New Roman" panose="02020603050405020304" pitchFamily="18" charset="0"/>
              <a:cs typeface="Times New Roman" panose="02020603050405020304" pitchFamily="18" charset="0"/>
            </a:endParaRPr>
          </a:p>
          <a:p>
            <a:pPr algn="just"/>
            <a:r>
              <a:rPr lang="en-US" sz="7200" smtClean="0">
                <a:latin typeface="Times New Roman" panose="02020603050405020304" pitchFamily="18" charset="0"/>
                <a:cs typeface="Times New Roman" panose="02020603050405020304" pitchFamily="18" charset="0"/>
              </a:rPr>
              <a:t> </a:t>
            </a:r>
            <a:r>
              <a:rPr lang="en-US" sz="7200">
                <a:latin typeface="Times New Roman" panose="02020603050405020304" pitchFamily="18" charset="0"/>
                <a:cs typeface="Times New Roman" panose="02020603050405020304" pitchFamily="18" charset="0"/>
              </a:rPr>
              <a:t>Phân tích cách dùng từ ngữ rất riêng của Xuân Diệu ở đoạn thơ sau trong bài Vội vàng:</a:t>
            </a:r>
            <a:endParaRPr lang="en-GB" sz="72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74965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BECE6"/>
        </a:solidFill>
        <a:effectLst/>
      </p:bgPr>
    </p:bg>
    <p:spTree>
      <p:nvGrpSpPr>
        <p:cNvPr id="1" name=""/>
        <p:cNvGrpSpPr/>
        <p:nvPr/>
      </p:nvGrpSpPr>
      <p:grpSpPr>
        <a:xfrm>
          <a:off x="0" y="0"/>
          <a:ext cx="0" cy="0"/>
          <a:chOff x="0" y="0"/>
          <a:chExt cx="0" cy="0"/>
        </a:xfrm>
      </p:grpSpPr>
      <p:grpSp>
        <p:nvGrpSpPr>
          <p:cNvPr id="2" name="Group 2"/>
          <p:cNvGrpSpPr/>
          <p:nvPr/>
        </p:nvGrpSpPr>
        <p:grpSpPr>
          <a:xfrm>
            <a:off x="-182642" y="2752488"/>
            <a:ext cx="18653284" cy="10287000"/>
            <a:chOff x="0" y="0"/>
            <a:chExt cx="24871045" cy="13716000"/>
          </a:xfrm>
        </p:grpSpPr>
        <p:sp>
          <p:nvSpPr>
            <p:cNvPr id="3" name="Freeform 3"/>
            <p:cNvSpPr/>
            <p:nvPr/>
          </p:nvSpPr>
          <p:spPr>
            <a:xfrm>
              <a:off x="11823700" y="0"/>
              <a:ext cx="13047345" cy="13716000"/>
            </a:xfrm>
            <a:custGeom>
              <a:avLst/>
              <a:gdLst/>
              <a:ahLst/>
              <a:cxnLst/>
              <a:rect l="l" t="t" r="r" b="b"/>
              <a:pathLst>
                <a:path w="13047345" h="13716000">
                  <a:moveTo>
                    <a:pt x="0" y="0"/>
                  </a:moveTo>
                  <a:lnTo>
                    <a:pt x="13047345" y="0"/>
                  </a:lnTo>
                  <a:lnTo>
                    <a:pt x="13047345" y="13716000"/>
                  </a:lnTo>
                  <a:lnTo>
                    <a:pt x="0" y="13716000"/>
                  </a:lnTo>
                  <a:lnTo>
                    <a:pt x="0" y="0"/>
                  </a:lnTo>
                  <a:close/>
                </a:path>
              </a:pathLst>
            </a:custGeom>
            <a:blipFill>
              <a:blip r:embed="rId2"/>
              <a:stretch>
                <a:fillRect/>
              </a:stretch>
            </a:blipFill>
          </p:spPr>
        </p:sp>
        <p:sp>
          <p:nvSpPr>
            <p:cNvPr id="4" name="Freeform 4"/>
            <p:cNvSpPr/>
            <p:nvPr/>
          </p:nvSpPr>
          <p:spPr>
            <a:xfrm flipH="1">
              <a:off x="0" y="0"/>
              <a:ext cx="13047345" cy="13716000"/>
            </a:xfrm>
            <a:custGeom>
              <a:avLst/>
              <a:gdLst/>
              <a:ahLst/>
              <a:cxnLst/>
              <a:rect l="l" t="t" r="r" b="b"/>
              <a:pathLst>
                <a:path w="13047345" h="13716000">
                  <a:moveTo>
                    <a:pt x="13047345" y="0"/>
                  </a:moveTo>
                  <a:lnTo>
                    <a:pt x="0" y="0"/>
                  </a:lnTo>
                  <a:lnTo>
                    <a:pt x="0" y="13716000"/>
                  </a:lnTo>
                  <a:lnTo>
                    <a:pt x="13047345" y="13716000"/>
                  </a:lnTo>
                  <a:lnTo>
                    <a:pt x="13047345" y="0"/>
                  </a:lnTo>
                  <a:close/>
                </a:path>
              </a:pathLst>
            </a:custGeom>
            <a:blipFill>
              <a:blip r:embed="rId2"/>
              <a:stretch>
                <a:fillRect/>
              </a:stretch>
            </a:blipFill>
          </p:spPr>
        </p:sp>
      </p:grpSp>
      <p:grpSp>
        <p:nvGrpSpPr>
          <p:cNvPr id="5" name="Group 5"/>
          <p:cNvGrpSpPr/>
          <p:nvPr/>
        </p:nvGrpSpPr>
        <p:grpSpPr>
          <a:xfrm>
            <a:off x="2127896" y="2752488"/>
            <a:ext cx="14032208" cy="6108003"/>
            <a:chOff x="0" y="0"/>
            <a:chExt cx="3695726" cy="1608692"/>
          </a:xfrm>
        </p:grpSpPr>
        <p:sp>
          <p:nvSpPr>
            <p:cNvPr id="6" name="Freeform 6"/>
            <p:cNvSpPr/>
            <p:nvPr/>
          </p:nvSpPr>
          <p:spPr>
            <a:xfrm>
              <a:off x="0" y="0"/>
              <a:ext cx="3695726" cy="1608692"/>
            </a:xfrm>
            <a:custGeom>
              <a:avLst/>
              <a:gdLst/>
              <a:ahLst/>
              <a:cxnLst/>
              <a:rect l="l" t="t" r="r" b="b"/>
              <a:pathLst>
                <a:path w="3695726" h="1608692">
                  <a:moveTo>
                    <a:pt x="28138" y="0"/>
                  </a:moveTo>
                  <a:lnTo>
                    <a:pt x="3667588" y="0"/>
                  </a:lnTo>
                  <a:cubicBezTo>
                    <a:pt x="3675050" y="0"/>
                    <a:pt x="3682207" y="2965"/>
                    <a:pt x="3687484" y="8241"/>
                  </a:cubicBezTo>
                  <a:cubicBezTo>
                    <a:pt x="3692761" y="13518"/>
                    <a:pt x="3695726" y="20675"/>
                    <a:pt x="3695726" y="28138"/>
                  </a:cubicBezTo>
                  <a:lnTo>
                    <a:pt x="3695726" y="1580554"/>
                  </a:lnTo>
                  <a:cubicBezTo>
                    <a:pt x="3695726" y="1596094"/>
                    <a:pt x="3683128" y="1608692"/>
                    <a:pt x="3667588" y="1608692"/>
                  </a:cubicBezTo>
                  <a:lnTo>
                    <a:pt x="28138" y="1608692"/>
                  </a:lnTo>
                  <a:cubicBezTo>
                    <a:pt x="20675" y="1608692"/>
                    <a:pt x="13518" y="1605728"/>
                    <a:pt x="8241" y="1600451"/>
                  </a:cubicBezTo>
                  <a:cubicBezTo>
                    <a:pt x="2965" y="1595174"/>
                    <a:pt x="0" y="1588017"/>
                    <a:pt x="0" y="1580554"/>
                  </a:cubicBezTo>
                  <a:lnTo>
                    <a:pt x="0" y="28138"/>
                  </a:lnTo>
                  <a:cubicBezTo>
                    <a:pt x="0" y="20675"/>
                    <a:pt x="2965" y="13518"/>
                    <a:pt x="8241" y="8241"/>
                  </a:cubicBezTo>
                  <a:cubicBezTo>
                    <a:pt x="13518" y="2965"/>
                    <a:pt x="20675" y="0"/>
                    <a:pt x="28138" y="0"/>
                  </a:cubicBezTo>
                  <a:close/>
                </a:path>
              </a:pathLst>
            </a:custGeom>
            <a:solidFill>
              <a:srgbClr val="EBECE6"/>
            </a:solidFill>
          </p:spPr>
        </p:sp>
        <p:sp>
          <p:nvSpPr>
            <p:cNvPr id="7" name="TextBox 7"/>
            <p:cNvSpPr txBox="1"/>
            <p:nvPr/>
          </p:nvSpPr>
          <p:spPr>
            <a:xfrm>
              <a:off x="0" y="-38100"/>
              <a:ext cx="3695726" cy="1646792"/>
            </a:xfrm>
            <a:prstGeom prst="rect">
              <a:avLst/>
            </a:prstGeom>
          </p:spPr>
          <p:txBody>
            <a:bodyPr lIns="50800" tIns="50800" rIns="50800" bIns="50800" rtlCol="0" anchor="ctr"/>
            <a:lstStyle/>
            <a:p>
              <a:pPr algn="ctr">
                <a:lnSpc>
                  <a:spcPts val="2659"/>
                </a:lnSpc>
                <a:spcBef>
                  <a:spcPct val="0"/>
                </a:spcBef>
              </a:pPr>
              <a:endParaRPr/>
            </a:p>
          </p:txBody>
        </p:sp>
      </p:grpSp>
      <p:sp>
        <p:nvSpPr>
          <p:cNvPr id="9" name="Freeform 9"/>
          <p:cNvSpPr/>
          <p:nvPr/>
        </p:nvSpPr>
        <p:spPr>
          <a:xfrm rot="-1320235">
            <a:off x="14556534" y="952916"/>
            <a:ext cx="2608085" cy="2428779"/>
          </a:xfrm>
          <a:custGeom>
            <a:avLst/>
            <a:gdLst/>
            <a:ahLst/>
            <a:cxnLst/>
            <a:rect l="l" t="t" r="r" b="b"/>
            <a:pathLst>
              <a:path w="2608085" h="2428779">
                <a:moveTo>
                  <a:pt x="0" y="0"/>
                </a:moveTo>
                <a:lnTo>
                  <a:pt x="2608085" y="0"/>
                </a:lnTo>
                <a:lnTo>
                  <a:pt x="2608085" y="2428780"/>
                </a:lnTo>
                <a:lnTo>
                  <a:pt x="0" y="2428780"/>
                </a:lnTo>
                <a:lnTo>
                  <a:pt x="0" y="0"/>
                </a:lnTo>
                <a:close/>
              </a:path>
            </a:pathLst>
          </a:custGeom>
          <a:blipFill>
            <a:blip r:embed="rId3"/>
            <a:stretch>
              <a:fillRect/>
            </a:stretch>
          </a:blipFill>
        </p:spPr>
      </p:sp>
      <p:sp>
        <p:nvSpPr>
          <p:cNvPr id="10" name="Freeform 10"/>
          <p:cNvSpPr/>
          <p:nvPr/>
        </p:nvSpPr>
        <p:spPr>
          <a:xfrm rot="1790232" flipH="1">
            <a:off x="823853" y="1209405"/>
            <a:ext cx="2608085" cy="2428779"/>
          </a:xfrm>
          <a:custGeom>
            <a:avLst/>
            <a:gdLst/>
            <a:ahLst/>
            <a:cxnLst/>
            <a:rect l="l" t="t" r="r" b="b"/>
            <a:pathLst>
              <a:path w="2608085" h="2428779">
                <a:moveTo>
                  <a:pt x="2608085" y="0"/>
                </a:moveTo>
                <a:lnTo>
                  <a:pt x="0" y="0"/>
                </a:lnTo>
                <a:lnTo>
                  <a:pt x="0" y="2428779"/>
                </a:lnTo>
                <a:lnTo>
                  <a:pt x="2608085" y="2428779"/>
                </a:lnTo>
                <a:lnTo>
                  <a:pt x="2608085" y="0"/>
                </a:lnTo>
                <a:close/>
              </a:path>
            </a:pathLst>
          </a:custGeom>
          <a:blipFill>
            <a:blip r:embed="rId3"/>
            <a:stretch>
              <a:fillRect/>
            </a:stretch>
          </a:blipFill>
        </p:spPr>
      </p:sp>
      <p:sp>
        <p:nvSpPr>
          <p:cNvPr id="12" name="TextBox 12"/>
          <p:cNvSpPr txBox="1"/>
          <p:nvPr/>
        </p:nvSpPr>
        <p:spPr>
          <a:xfrm>
            <a:off x="3468410" y="2205405"/>
            <a:ext cx="11161990" cy="5909310"/>
          </a:xfrm>
          <a:prstGeom prst="rect">
            <a:avLst/>
          </a:prstGeom>
        </p:spPr>
        <p:txBody>
          <a:bodyPr wrap="square" lIns="0" tIns="0" rIns="0" bIns="0" rtlCol="0" anchor="t">
            <a:spAutoFit/>
          </a:bodyPr>
          <a:lstStyle/>
          <a:p>
            <a:pPr algn="ctr"/>
            <a:r>
              <a:rPr lang="en-US" sz="4800" b="1">
                <a:latin typeface="Times New Roman" panose="02020603050405020304" pitchFamily="18" charset="0"/>
                <a:cs typeface="Times New Roman" panose="02020603050405020304" pitchFamily="18" charset="0"/>
              </a:rPr>
              <a:t>1. Các phép </a:t>
            </a:r>
            <a:r>
              <a:rPr lang="en-US" sz="4800" b="1">
                <a:latin typeface="Times New Roman" panose="02020603050405020304" pitchFamily="18" charset="0"/>
                <a:cs typeface="Times New Roman" panose="02020603050405020304" pitchFamily="18" charset="0"/>
              </a:rPr>
              <a:t>tu </a:t>
            </a:r>
            <a:r>
              <a:rPr lang="en-US" sz="4800" b="1" smtClean="0">
                <a:latin typeface="Times New Roman" panose="02020603050405020304" pitchFamily="18" charset="0"/>
                <a:cs typeface="Times New Roman" panose="02020603050405020304" pitchFamily="18" charset="0"/>
              </a:rPr>
              <a:t>từ</a:t>
            </a:r>
            <a:endParaRPr lang="en-GB" sz="4800" b="1">
              <a:latin typeface="Times New Roman" panose="02020603050405020304" pitchFamily="18" charset="0"/>
              <a:cs typeface="Times New Roman" panose="02020603050405020304" pitchFamily="18" charset="0"/>
            </a:endParaRPr>
          </a:p>
          <a:p>
            <a:pPr algn="just"/>
            <a:r>
              <a:rPr lang="en-US" sz="4800">
                <a:latin typeface="Times New Roman" panose="02020603050405020304" pitchFamily="18" charset="0"/>
                <a:cs typeface="Times New Roman" panose="02020603050405020304" pitchFamily="18" charset="0"/>
              </a:rPr>
              <a:t>- Điệp từ: "Ta muốn" được lặp lại 4 lần, thể hiện khát vọng mãnh liệt của tác giả.</a:t>
            </a:r>
            <a:endParaRPr lang="en-GB" sz="4800">
              <a:latin typeface="Times New Roman" panose="02020603050405020304" pitchFamily="18" charset="0"/>
              <a:cs typeface="Times New Roman" panose="02020603050405020304" pitchFamily="18" charset="0"/>
            </a:endParaRPr>
          </a:p>
          <a:p>
            <a:pPr algn="just"/>
            <a:r>
              <a:rPr lang="en-US" sz="4800">
                <a:latin typeface="Times New Roman" panose="02020603050405020304" pitchFamily="18" charset="0"/>
                <a:cs typeface="Times New Roman" panose="02020603050405020304" pitchFamily="18" charset="0"/>
              </a:rPr>
              <a:t>- Nhân hóa: "non nước, cây, cỏ rạng", "hỡi xuân hồng"</a:t>
            </a:r>
            <a:endParaRPr lang="en-GB" sz="4800">
              <a:latin typeface="Times New Roman" panose="02020603050405020304" pitchFamily="18" charset="0"/>
              <a:cs typeface="Times New Roman" panose="02020603050405020304" pitchFamily="18" charset="0"/>
            </a:endParaRPr>
          </a:p>
          <a:p>
            <a:pPr algn="just"/>
            <a:r>
              <a:rPr lang="en-US" sz="4800">
                <a:latin typeface="Times New Roman" panose="02020603050405020304" pitchFamily="18" charset="0"/>
                <a:cs typeface="Times New Roman" panose="02020603050405020304" pitchFamily="18" charset="0"/>
              </a:rPr>
              <a:t>- Ẩn dụ: "cắn vào ngươi"</a:t>
            </a:r>
            <a:endParaRPr lang="en-GB" sz="4800">
              <a:latin typeface="Times New Roman" panose="02020603050405020304" pitchFamily="18" charset="0"/>
              <a:cs typeface="Times New Roman" panose="02020603050405020304" pitchFamily="18" charset="0"/>
            </a:endParaRPr>
          </a:p>
          <a:p>
            <a:pPr algn="just"/>
            <a:r>
              <a:rPr lang="en-US" sz="4800">
                <a:latin typeface="Times New Roman" panose="02020603050405020304" pitchFamily="18" charset="0"/>
                <a:cs typeface="Times New Roman" panose="02020603050405020304" pitchFamily="18" charset="0"/>
              </a:rPr>
              <a:t>- So sánh: "cho chếnh choáng mùi thơm", "cho đã đẩy ánh sáng", "cho no nê thanh sắc"</a:t>
            </a:r>
            <a:endParaRPr lang="en-GB" sz="48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BECE6"/>
        </a:solidFill>
        <a:effectLst/>
      </p:bgPr>
    </p:bg>
    <p:spTree>
      <p:nvGrpSpPr>
        <p:cNvPr id="1" name=""/>
        <p:cNvGrpSpPr/>
        <p:nvPr/>
      </p:nvGrpSpPr>
      <p:grpSpPr>
        <a:xfrm>
          <a:off x="0" y="0"/>
          <a:ext cx="0" cy="0"/>
          <a:chOff x="0" y="0"/>
          <a:chExt cx="0" cy="0"/>
        </a:xfrm>
      </p:grpSpPr>
      <p:grpSp>
        <p:nvGrpSpPr>
          <p:cNvPr id="2" name="Group 2"/>
          <p:cNvGrpSpPr/>
          <p:nvPr/>
        </p:nvGrpSpPr>
        <p:grpSpPr>
          <a:xfrm>
            <a:off x="-182642" y="2752488"/>
            <a:ext cx="18653284" cy="10287000"/>
            <a:chOff x="0" y="0"/>
            <a:chExt cx="24871045" cy="13716000"/>
          </a:xfrm>
        </p:grpSpPr>
        <p:sp>
          <p:nvSpPr>
            <p:cNvPr id="3" name="Freeform 3"/>
            <p:cNvSpPr/>
            <p:nvPr/>
          </p:nvSpPr>
          <p:spPr>
            <a:xfrm>
              <a:off x="11823700" y="0"/>
              <a:ext cx="13047345" cy="13716000"/>
            </a:xfrm>
            <a:custGeom>
              <a:avLst/>
              <a:gdLst/>
              <a:ahLst/>
              <a:cxnLst/>
              <a:rect l="l" t="t" r="r" b="b"/>
              <a:pathLst>
                <a:path w="13047345" h="13716000">
                  <a:moveTo>
                    <a:pt x="0" y="0"/>
                  </a:moveTo>
                  <a:lnTo>
                    <a:pt x="13047345" y="0"/>
                  </a:lnTo>
                  <a:lnTo>
                    <a:pt x="13047345" y="13716000"/>
                  </a:lnTo>
                  <a:lnTo>
                    <a:pt x="0" y="13716000"/>
                  </a:lnTo>
                  <a:lnTo>
                    <a:pt x="0" y="0"/>
                  </a:lnTo>
                  <a:close/>
                </a:path>
              </a:pathLst>
            </a:custGeom>
            <a:blipFill>
              <a:blip r:embed="rId2"/>
              <a:stretch>
                <a:fillRect/>
              </a:stretch>
            </a:blipFill>
          </p:spPr>
        </p:sp>
        <p:sp>
          <p:nvSpPr>
            <p:cNvPr id="4" name="Freeform 4"/>
            <p:cNvSpPr/>
            <p:nvPr/>
          </p:nvSpPr>
          <p:spPr>
            <a:xfrm flipH="1">
              <a:off x="0" y="0"/>
              <a:ext cx="13047345" cy="13716000"/>
            </a:xfrm>
            <a:custGeom>
              <a:avLst/>
              <a:gdLst/>
              <a:ahLst/>
              <a:cxnLst/>
              <a:rect l="l" t="t" r="r" b="b"/>
              <a:pathLst>
                <a:path w="13047345" h="13716000">
                  <a:moveTo>
                    <a:pt x="13047345" y="0"/>
                  </a:moveTo>
                  <a:lnTo>
                    <a:pt x="0" y="0"/>
                  </a:lnTo>
                  <a:lnTo>
                    <a:pt x="0" y="13716000"/>
                  </a:lnTo>
                  <a:lnTo>
                    <a:pt x="13047345" y="13716000"/>
                  </a:lnTo>
                  <a:lnTo>
                    <a:pt x="13047345" y="0"/>
                  </a:lnTo>
                  <a:close/>
                </a:path>
              </a:pathLst>
            </a:custGeom>
            <a:blipFill>
              <a:blip r:embed="rId2"/>
              <a:stretch>
                <a:fillRect/>
              </a:stretch>
            </a:blipFill>
          </p:spPr>
        </p:sp>
      </p:grpSp>
      <p:grpSp>
        <p:nvGrpSpPr>
          <p:cNvPr id="5" name="Group 5"/>
          <p:cNvGrpSpPr/>
          <p:nvPr/>
        </p:nvGrpSpPr>
        <p:grpSpPr>
          <a:xfrm>
            <a:off x="2127896" y="2752488"/>
            <a:ext cx="14032208" cy="6108003"/>
            <a:chOff x="0" y="0"/>
            <a:chExt cx="3695726" cy="1608692"/>
          </a:xfrm>
        </p:grpSpPr>
        <p:sp>
          <p:nvSpPr>
            <p:cNvPr id="6" name="Freeform 6"/>
            <p:cNvSpPr/>
            <p:nvPr/>
          </p:nvSpPr>
          <p:spPr>
            <a:xfrm>
              <a:off x="0" y="0"/>
              <a:ext cx="3695726" cy="1608692"/>
            </a:xfrm>
            <a:custGeom>
              <a:avLst/>
              <a:gdLst/>
              <a:ahLst/>
              <a:cxnLst/>
              <a:rect l="l" t="t" r="r" b="b"/>
              <a:pathLst>
                <a:path w="3695726" h="1608692">
                  <a:moveTo>
                    <a:pt x="28138" y="0"/>
                  </a:moveTo>
                  <a:lnTo>
                    <a:pt x="3667588" y="0"/>
                  </a:lnTo>
                  <a:cubicBezTo>
                    <a:pt x="3675050" y="0"/>
                    <a:pt x="3682207" y="2965"/>
                    <a:pt x="3687484" y="8241"/>
                  </a:cubicBezTo>
                  <a:cubicBezTo>
                    <a:pt x="3692761" y="13518"/>
                    <a:pt x="3695726" y="20675"/>
                    <a:pt x="3695726" y="28138"/>
                  </a:cubicBezTo>
                  <a:lnTo>
                    <a:pt x="3695726" y="1580554"/>
                  </a:lnTo>
                  <a:cubicBezTo>
                    <a:pt x="3695726" y="1596094"/>
                    <a:pt x="3683128" y="1608692"/>
                    <a:pt x="3667588" y="1608692"/>
                  </a:cubicBezTo>
                  <a:lnTo>
                    <a:pt x="28138" y="1608692"/>
                  </a:lnTo>
                  <a:cubicBezTo>
                    <a:pt x="20675" y="1608692"/>
                    <a:pt x="13518" y="1605728"/>
                    <a:pt x="8241" y="1600451"/>
                  </a:cubicBezTo>
                  <a:cubicBezTo>
                    <a:pt x="2965" y="1595174"/>
                    <a:pt x="0" y="1588017"/>
                    <a:pt x="0" y="1580554"/>
                  </a:cubicBezTo>
                  <a:lnTo>
                    <a:pt x="0" y="28138"/>
                  </a:lnTo>
                  <a:cubicBezTo>
                    <a:pt x="0" y="20675"/>
                    <a:pt x="2965" y="13518"/>
                    <a:pt x="8241" y="8241"/>
                  </a:cubicBezTo>
                  <a:cubicBezTo>
                    <a:pt x="13518" y="2965"/>
                    <a:pt x="20675" y="0"/>
                    <a:pt x="28138" y="0"/>
                  </a:cubicBezTo>
                  <a:close/>
                </a:path>
              </a:pathLst>
            </a:custGeom>
            <a:solidFill>
              <a:srgbClr val="EBECE6"/>
            </a:solidFill>
          </p:spPr>
        </p:sp>
        <p:sp>
          <p:nvSpPr>
            <p:cNvPr id="7" name="TextBox 7"/>
            <p:cNvSpPr txBox="1"/>
            <p:nvPr/>
          </p:nvSpPr>
          <p:spPr>
            <a:xfrm>
              <a:off x="0" y="-38100"/>
              <a:ext cx="3695726" cy="1646792"/>
            </a:xfrm>
            <a:prstGeom prst="rect">
              <a:avLst/>
            </a:prstGeom>
          </p:spPr>
          <p:txBody>
            <a:bodyPr lIns="50800" tIns="50800" rIns="50800" bIns="50800" rtlCol="0" anchor="ctr"/>
            <a:lstStyle/>
            <a:p>
              <a:pPr algn="ctr">
                <a:lnSpc>
                  <a:spcPts val="2659"/>
                </a:lnSpc>
                <a:spcBef>
                  <a:spcPct val="0"/>
                </a:spcBef>
              </a:pPr>
              <a:endParaRPr/>
            </a:p>
          </p:txBody>
        </p:sp>
      </p:grpSp>
      <p:sp>
        <p:nvSpPr>
          <p:cNvPr id="17" name="Freeform 17"/>
          <p:cNvSpPr/>
          <p:nvPr/>
        </p:nvSpPr>
        <p:spPr>
          <a:xfrm>
            <a:off x="-927683" y="4238880"/>
            <a:ext cx="3106353" cy="5930984"/>
          </a:xfrm>
          <a:custGeom>
            <a:avLst/>
            <a:gdLst/>
            <a:ahLst/>
            <a:cxnLst/>
            <a:rect l="l" t="t" r="r" b="b"/>
            <a:pathLst>
              <a:path w="3106353" h="5930984">
                <a:moveTo>
                  <a:pt x="0" y="0"/>
                </a:moveTo>
                <a:lnTo>
                  <a:pt x="3106353" y="0"/>
                </a:lnTo>
                <a:lnTo>
                  <a:pt x="3106353" y="5930984"/>
                </a:lnTo>
                <a:lnTo>
                  <a:pt x="0" y="5930984"/>
                </a:lnTo>
                <a:lnTo>
                  <a:pt x="0" y="0"/>
                </a:lnTo>
                <a:close/>
              </a:path>
            </a:pathLst>
          </a:custGeom>
          <a:blipFill>
            <a:blip r:embed="rId3"/>
            <a:stretch>
              <a:fillRect/>
            </a:stretch>
          </a:blipFill>
        </p:spPr>
      </p:sp>
      <p:sp>
        <p:nvSpPr>
          <p:cNvPr id="18" name="Freeform 18"/>
          <p:cNvSpPr/>
          <p:nvPr/>
        </p:nvSpPr>
        <p:spPr>
          <a:xfrm flipH="1">
            <a:off x="16160104" y="4180311"/>
            <a:ext cx="3167703" cy="6048120"/>
          </a:xfrm>
          <a:custGeom>
            <a:avLst/>
            <a:gdLst/>
            <a:ahLst/>
            <a:cxnLst/>
            <a:rect l="l" t="t" r="r" b="b"/>
            <a:pathLst>
              <a:path w="3167703" h="6048120">
                <a:moveTo>
                  <a:pt x="3167703" y="0"/>
                </a:moveTo>
                <a:lnTo>
                  <a:pt x="0" y="0"/>
                </a:lnTo>
                <a:lnTo>
                  <a:pt x="0" y="6048121"/>
                </a:lnTo>
                <a:lnTo>
                  <a:pt x="3167703" y="6048121"/>
                </a:lnTo>
                <a:lnTo>
                  <a:pt x="3167703" y="0"/>
                </a:lnTo>
                <a:close/>
              </a:path>
            </a:pathLst>
          </a:custGeom>
          <a:blipFill>
            <a:blip r:embed="rId3"/>
            <a:stretch>
              <a:fillRect/>
            </a:stretch>
          </a:blipFill>
        </p:spPr>
      </p:sp>
      <p:sp>
        <p:nvSpPr>
          <p:cNvPr id="20" name="Rectangle 19"/>
          <p:cNvSpPr/>
          <p:nvPr/>
        </p:nvSpPr>
        <p:spPr>
          <a:xfrm>
            <a:off x="3124200" y="2247900"/>
            <a:ext cx="12496800" cy="5970481"/>
          </a:xfrm>
          <a:prstGeom prst="rect">
            <a:avLst/>
          </a:prstGeom>
        </p:spPr>
        <p:txBody>
          <a:bodyPr wrap="square">
            <a:spAutoFit/>
          </a:bodyPr>
          <a:lstStyle/>
          <a:p>
            <a:pPr algn="ctr">
              <a:lnSpc>
                <a:spcPct val="115000"/>
              </a:lnSpc>
              <a:spcAft>
                <a:spcPts val="0"/>
              </a:spcAft>
            </a:pPr>
            <a:r>
              <a:rPr lang="en-US" sz="4800" b="1">
                <a:latin typeface="Times New Roman" panose="02020603050405020304" pitchFamily="18" charset="0"/>
                <a:ea typeface="Calibri" panose="020F0502020204030204" pitchFamily="34" charset="0"/>
                <a:cs typeface="Times New Roman" panose="02020603050405020304" pitchFamily="18" charset="0"/>
              </a:rPr>
              <a:t>2. Cách dùng </a:t>
            </a:r>
            <a:r>
              <a:rPr lang="en-US" sz="4800" b="1">
                <a:latin typeface="Times New Roman" panose="02020603050405020304" pitchFamily="18" charset="0"/>
                <a:ea typeface="Calibri" panose="020F0502020204030204" pitchFamily="34" charset="0"/>
                <a:cs typeface="Times New Roman" panose="02020603050405020304" pitchFamily="18" charset="0"/>
              </a:rPr>
              <a:t>từ </a:t>
            </a:r>
            <a:r>
              <a:rPr lang="en-US" sz="4800" b="1" smtClean="0">
                <a:latin typeface="Times New Roman" panose="02020603050405020304" pitchFamily="18" charset="0"/>
                <a:ea typeface="Calibri" panose="020F0502020204030204" pitchFamily="34" charset="0"/>
                <a:cs typeface="Times New Roman" panose="02020603050405020304" pitchFamily="18" charset="0"/>
              </a:rPr>
              <a:t>ngữ</a:t>
            </a:r>
            <a:endParaRPr lang="en-GB" sz="4800" b="1">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4800">
                <a:latin typeface="Times New Roman" panose="02020603050405020304" pitchFamily="18" charset="0"/>
                <a:ea typeface="Calibri" panose="020F0502020204030204" pitchFamily="34" charset="0"/>
                <a:cs typeface="Times New Roman" panose="02020603050405020304" pitchFamily="18" charset="0"/>
              </a:rPr>
              <a:t>- Sử dụng nhiều từ ngữ gợi tả cảm giác: "thơm", "ánh sáng", "thanh sắc", "chếnh choáng", "đã đẩy", "no nê".</a:t>
            </a:r>
            <a:endParaRPr lang="en-GB" sz="48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4800">
                <a:latin typeface="Times New Roman" panose="02020603050405020304" pitchFamily="18" charset="0"/>
                <a:ea typeface="Calibri" panose="020F0502020204030204" pitchFamily="34" charset="0"/>
                <a:cs typeface="Times New Roman" panose="02020603050405020304" pitchFamily="18" charset="0"/>
              </a:rPr>
              <a:t>- Sử dụng từ ngữ táo bạo: "cắn vào ngươi".</a:t>
            </a:r>
            <a:endParaRPr lang="en-GB" sz="48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4800">
                <a:latin typeface="Times New Roman" panose="02020603050405020304" pitchFamily="18" charset="0"/>
                <a:ea typeface="Calibri" panose="020F0502020204030204" pitchFamily="34" charset="0"/>
                <a:cs typeface="Times New Roman" panose="02020603050405020304" pitchFamily="18" charset="0"/>
              </a:rPr>
              <a:t>- Sử dụng nhiều động từ mạnh: "thâu", "cắn", "đã đẩy", "no nê".</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BECE6"/>
        </a:solidFill>
        <a:effectLst/>
      </p:bgPr>
    </p:bg>
    <p:spTree>
      <p:nvGrpSpPr>
        <p:cNvPr id="1" name=""/>
        <p:cNvGrpSpPr/>
        <p:nvPr/>
      </p:nvGrpSpPr>
      <p:grpSpPr>
        <a:xfrm>
          <a:off x="0" y="0"/>
          <a:ext cx="0" cy="0"/>
          <a:chOff x="0" y="0"/>
          <a:chExt cx="0" cy="0"/>
        </a:xfrm>
      </p:grpSpPr>
      <p:sp>
        <p:nvSpPr>
          <p:cNvPr id="2" name="Freeform 2"/>
          <p:cNvSpPr/>
          <p:nvPr/>
        </p:nvSpPr>
        <p:spPr>
          <a:xfrm>
            <a:off x="7260060" y="2057400"/>
            <a:ext cx="11027940" cy="8229600"/>
          </a:xfrm>
          <a:custGeom>
            <a:avLst/>
            <a:gdLst/>
            <a:ahLst/>
            <a:cxnLst/>
            <a:rect l="l" t="t" r="r" b="b"/>
            <a:pathLst>
              <a:path w="11027940" h="8229600">
                <a:moveTo>
                  <a:pt x="0" y="0"/>
                </a:moveTo>
                <a:lnTo>
                  <a:pt x="11027940" y="0"/>
                </a:lnTo>
                <a:lnTo>
                  <a:pt x="11027940" y="8229600"/>
                </a:lnTo>
                <a:lnTo>
                  <a:pt x="0" y="8229600"/>
                </a:lnTo>
                <a:lnTo>
                  <a:pt x="0" y="0"/>
                </a:lnTo>
                <a:close/>
              </a:path>
            </a:pathLst>
          </a:custGeom>
          <a:blipFill>
            <a:blip r:embed="rId2"/>
            <a:stretch>
              <a:fillRect/>
            </a:stretch>
          </a:blipFill>
        </p:spPr>
      </p:sp>
      <p:sp>
        <p:nvSpPr>
          <p:cNvPr id="3" name="Freeform 3"/>
          <p:cNvSpPr/>
          <p:nvPr/>
        </p:nvSpPr>
        <p:spPr>
          <a:xfrm flipH="1">
            <a:off x="0" y="2057400"/>
            <a:ext cx="11027940" cy="8229600"/>
          </a:xfrm>
          <a:custGeom>
            <a:avLst/>
            <a:gdLst/>
            <a:ahLst/>
            <a:cxnLst/>
            <a:rect l="l" t="t" r="r" b="b"/>
            <a:pathLst>
              <a:path w="11027940" h="8229600">
                <a:moveTo>
                  <a:pt x="11027940" y="0"/>
                </a:moveTo>
                <a:lnTo>
                  <a:pt x="0" y="0"/>
                </a:lnTo>
                <a:lnTo>
                  <a:pt x="0" y="8229600"/>
                </a:lnTo>
                <a:lnTo>
                  <a:pt x="11027940" y="8229600"/>
                </a:lnTo>
                <a:lnTo>
                  <a:pt x="11027940" y="0"/>
                </a:lnTo>
                <a:close/>
              </a:path>
            </a:pathLst>
          </a:custGeom>
          <a:blipFill>
            <a:blip r:embed="rId2"/>
            <a:stretch>
              <a:fillRect/>
            </a:stretch>
          </a:blipFill>
        </p:spPr>
      </p:sp>
      <p:grpSp>
        <p:nvGrpSpPr>
          <p:cNvPr id="4" name="Group 4"/>
          <p:cNvGrpSpPr/>
          <p:nvPr/>
        </p:nvGrpSpPr>
        <p:grpSpPr>
          <a:xfrm>
            <a:off x="3333418" y="2321618"/>
            <a:ext cx="11621165" cy="5793681"/>
            <a:chOff x="0" y="0"/>
            <a:chExt cx="3060718" cy="916639"/>
          </a:xfrm>
        </p:grpSpPr>
        <p:sp>
          <p:nvSpPr>
            <p:cNvPr id="5" name="Freeform 5"/>
            <p:cNvSpPr/>
            <p:nvPr/>
          </p:nvSpPr>
          <p:spPr>
            <a:xfrm>
              <a:off x="0" y="0"/>
              <a:ext cx="3060718" cy="916639"/>
            </a:xfrm>
            <a:custGeom>
              <a:avLst/>
              <a:gdLst/>
              <a:ahLst/>
              <a:cxnLst/>
              <a:rect l="l" t="t" r="r" b="b"/>
              <a:pathLst>
                <a:path w="3060718" h="916639">
                  <a:moveTo>
                    <a:pt x="33976" y="0"/>
                  </a:moveTo>
                  <a:lnTo>
                    <a:pt x="3026742" y="0"/>
                  </a:lnTo>
                  <a:cubicBezTo>
                    <a:pt x="3035753" y="0"/>
                    <a:pt x="3044395" y="3580"/>
                    <a:pt x="3050767" y="9951"/>
                  </a:cubicBezTo>
                  <a:cubicBezTo>
                    <a:pt x="3057139" y="16323"/>
                    <a:pt x="3060718" y="24965"/>
                    <a:pt x="3060718" y="33976"/>
                  </a:cubicBezTo>
                  <a:lnTo>
                    <a:pt x="3060718" y="882663"/>
                  </a:lnTo>
                  <a:cubicBezTo>
                    <a:pt x="3060718" y="901428"/>
                    <a:pt x="3045507" y="916639"/>
                    <a:pt x="3026742" y="916639"/>
                  </a:cubicBezTo>
                  <a:lnTo>
                    <a:pt x="33976" y="916639"/>
                  </a:lnTo>
                  <a:cubicBezTo>
                    <a:pt x="15211" y="916639"/>
                    <a:pt x="0" y="901428"/>
                    <a:pt x="0" y="882663"/>
                  </a:cubicBezTo>
                  <a:lnTo>
                    <a:pt x="0" y="33976"/>
                  </a:lnTo>
                  <a:cubicBezTo>
                    <a:pt x="0" y="15211"/>
                    <a:pt x="15211" y="0"/>
                    <a:pt x="33976" y="0"/>
                  </a:cubicBezTo>
                  <a:close/>
                </a:path>
              </a:pathLst>
            </a:custGeom>
            <a:solidFill>
              <a:srgbClr val="EBECE6"/>
            </a:solidFill>
          </p:spPr>
        </p:sp>
        <p:sp>
          <p:nvSpPr>
            <p:cNvPr id="6" name="TextBox 6"/>
            <p:cNvSpPr txBox="1"/>
            <p:nvPr/>
          </p:nvSpPr>
          <p:spPr>
            <a:xfrm>
              <a:off x="0" y="-38100"/>
              <a:ext cx="3060718" cy="954739"/>
            </a:xfrm>
            <a:prstGeom prst="rect">
              <a:avLst/>
            </a:prstGeom>
          </p:spPr>
          <p:txBody>
            <a:bodyPr lIns="50800" tIns="50800" rIns="50800" bIns="50800" rtlCol="0" anchor="ctr"/>
            <a:lstStyle/>
            <a:p>
              <a:pPr algn="ctr">
                <a:lnSpc>
                  <a:spcPts val="2659"/>
                </a:lnSpc>
                <a:spcBef>
                  <a:spcPct val="0"/>
                </a:spcBef>
              </a:pPr>
              <a:endParaRPr/>
            </a:p>
          </p:txBody>
        </p:sp>
      </p:grpSp>
      <p:sp>
        <p:nvSpPr>
          <p:cNvPr id="7" name="Freeform 7"/>
          <p:cNvSpPr/>
          <p:nvPr/>
        </p:nvSpPr>
        <p:spPr>
          <a:xfrm rot="-2226846">
            <a:off x="13728078" y="1198658"/>
            <a:ext cx="2067533" cy="2190763"/>
          </a:xfrm>
          <a:custGeom>
            <a:avLst/>
            <a:gdLst/>
            <a:ahLst/>
            <a:cxnLst/>
            <a:rect l="l" t="t" r="r" b="b"/>
            <a:pathLst>
              <a:path w="2067533" h="2190763">
                <a:moveTo>
                  <a:pt x="0" y="0"/>
                </a:moveTo>
                <a:lnTo>
                  <a:pt x="2067532" y="0"/>
                </a:lnTo>
                <a:lnTo>
                  <a:pt x="2067532" y="2190764"/>
                </a:lnTo>
                <a:lnTo>
                  <a:pt x="0" y="2190764"/>
                </a:lnTo>
                <a:lnTo>
                  <a:pt x="0" y="0"/>
                </a:lnTo>
                <a:close/>
              </a:path>
            </a:pathLst>
          </a:custGeom>
          <a:blipFill>
            <a:blip r:embed="rId3"/>
            <a:stretch>
              <a:fillRect/>
            </a:stretch>
          </a:blipFill>
        </p:spPr>
      </p:sp>
      <p:sp>
        <p:nvSpPr>
          <p:cNvPr id="8" name="Freeform 8"/>
          <p:cNvSpPr/>
          <p:nvPr/>
        </p:nvSpPr>
        <p:spPr>
          <a:xfrm rot="1793409" flipH="1">
            <a:off x="2583975" y="962018"/>
            <a:ext cx="2067533" cy="2190763"/>
          </a:xfrm>
          <a:custGeom>
            <a:avLst/>
            <a:gdLst/>
            <a:ahLst/>
            <a:cxnLst/>
            <a:rect l="l" t="t" r="r" b="b"/>
            <a:pathLst>
              <a:path w="2067533" h="2190763">
                <a:moveTo>
                  <a:pt x="2067533" y="0"/>
                </a:moveTo>
                <a:lnTo>
                  <a:pt x="0" y="0"/>
                </a:lnTo>
                <a:lnTo>
                  <a:pt x="0" y="2190764"/>
                </a:lnTo>
                <a:lnTo>
                  <a:pt x="2067533" y="2190764"/>
                </a:lnTo>
                <a:lnTo>
                  <a:pt x="2067533" y="0"/>
                </a:lnTo>
                <a:close/>
              </a:path>
            </a:pathLst>
          </a:custGeom>
          <a:blipFill>
            <a:blip r:embed="rId3"/>
            <a:stretch>
              <a:fillRect/>
            </a:stretch>
          </a:blipFill>
        </p:spPr>
      </p:sp>
      <p:sp>
        <p:nvSpPr>
          <p:cNvPr id="10" name="Rectangle 9"/>
          <p:cNvSpPr/>
          <p:nvPr/>
        </p:nvSpPr>
        <p:spPr>
          <a:xfrm>
            <a:off x="4724400" y="1104900"/>
            <a:ext cx="9144000" cy="6321731"/>
          </a:xfrm>
          <a:prstGeom prst="rect">
            <a:avLst/>
          </a:prstGeom>
        </p:spPr>
        <p:txBody>
          <a:bodyPr>
            <a:spAutoFit/>
          </a:bodyPr>
          <a:lstStyle/>
          <a:p>
            <a:pPr algn="ctr">
              <a:lnSpc>
                <a:spcPct val="115000"/>
              </a:lnSpc>
              <a:spcAft>
                <a:spcPts val="0"/>
              </a:spcAft>
            </a:pPr>
            <a:r>
              <a:rPr lang="en-US" sz="4400" b="1">
                <a:latin typeface="Times New Roman" panose="02020603050405020304" pitchFamily="18" charset="0"/>
                <a:ea typeface="Calibri" panose="020F0502020204030204" pitchFamily="34" charset="0"/>
                <a:cs typeface="Times New Roman" panose="02020603050405020304" pitchFamily="18" charset="0"/>
              </a:rPr>
              <a:t>3. </a:t>
            </a:r>
            <a:r>
              <a:rPr lang="en-US" sz="4400" b="1">
                <a:latin typeface="Times New Roman" panose="02020603050405020304" pitchFamily="18" charset="0"/>
                <a:ea typeface="Calibri" panose="020F0502020204030204" pitchFamily="34" charset="0"/>
                <a:cs typeface="Times New Roman" panose="02020603050405020304" pitchFamily="18" charset="0"/>
              </a:rPr>
              <a:t>Hiệu </a:t>
            </a:r>
            <a:r>
              <a:rPr lang="en-US" sz="4400" b="1" smtClean="0">
                <a:latin typeface="Times New Roman" panose="02020603050405020304" pitchFamily="18" charset="0"/>
                <a:ea typeface="Calibri" panose="020F0502020204030204" pitchFamily="34" charset="0"/>
                <a:cs typeface="Times New Roman" panose="02020603050405020304" pitchFamily="18" charset="0"/>
              </a:rPr>
              <a:t>quả</a:t>
            </a:r>
            <a:endParaRPr lang="en-GB" sz="4400" b="1">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4400">
                <a:latin typeface="Times New Roman" panose="02020603050405020304" pitchFamily="18" charset="0"/>
                <a:ea typeface="Calibri" panose="020F0502020204030204" pitchFamily="34" charset="0"/>
                <a:cs typeface="Times New Roman" panose="02020603050405020304" pitchFamily="18" charset="0"/>
              </a:rPr>
              <a:t>- Thể hiện khát vọng sống mãnh liệt, muốn tận hưởng mọi vẻ đẹp của cuộc sống.</a:t>
            </a:r>
            <a:endParaRPr lang="en-GB" sz="44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4400">
                <a:latin typeface="Times New Roman" panose="02020603050405020304" pitchFamily="18" charset="0"/>
                <a:ea typeface="Calibri" panose="020F0502020204030204" pitchFamily="34" charset="0"/>
                <a:cs typeface="Times New Roman" panose="02020603050405020304" pitchFamily="18" charset="0"/>
              </a:rPr>
              <a:t>- Thể hiện sự say mê, cuồng nhiệt trước cảnh vật thiên nhiên và tuổi trẻ.</a:t>
            </a:r>
            <a:endParaRPr lang="en-GB" sz="44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4400">
                <a:latin typeface="Times New Roman" panose="02020603050405020304" pitchFamily="18" charset="0"/>
                <a:ea typeface="Calibri" panose="020F0502020204030204" pitchFamily="34" charset="0"/>
                <a:cs typeface="Times New Roman" panose="02020603050405020304" pitchFamily="18" charset="0"/>
              </a:rPr>
              <a:t>- Tạo nên một bức tranh ngôn ngữ đầy ấn tượng, sinh động.</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BECE6"/>
        </a:solidFill>
        <a:effectLst/>
      </p:bgPr>
    </p:bg>
    <p:spTree>
      <p:nvGrpSpPr>
        <p:cNvPr id="1" name=""/>
        <p:cNvGrpSpPr/>
        <p:nvPr/>
      </p:nvGrpSpPr>
      <p:grpSpPr>
        <a:xfrm>
          <a:off x="0" y="0"/>
          <a:ext cx="0" cy="0"/>
          <a:chOff x="0" y="0"/>
          <a:chExt cx="0" cy="0"/>
        </a:xfrm>
      </p:grpSpPr>
      <p:grpSp>
        <p:nvGrpSpPr>
          <p:cNvPr id="2" name="Group 2"/>
          <p:cNvGrpSpPr/>
          <p:nvPr/>
        </p:nvGrpSpPr>
        <p:grpSpPr>
          <a:xfrm>
            <a:off x="-182642" y="2752488"/>
            <a:ext cx="18653284" cy="10287000"/>
            <a:chOff x="0" y="0"/>
            <a:chExt cx="24871045" cy="13716000"/>
          </a:xfrm>
        </p:grpSpPr>
        <p:sp>
          <p:nvSpPr>
            <p:cNvPr id="3" name="Freeform 3"/>
            <p:cNvSpPr/>
            <p:nvPr/>
          </p:nvSpPr>
          <p:spPr>
            <a:xfrm>
              <a:off x="11823700" y="0"/>
              <a:ext cx="13047345" cy="13716000"/>
            </a:xfrm>
            <a:custGeom>
              <a:avLst/>
              <a:gdLst/>
              <a:ahLst/>
              <a:cxnLst/>
              <a:rect l="l" t="t" r="r" b="b"/>
              <a:pathLst>
                <a:path w="13047345" h="13716000">
                  <a:moveTo>
                    <a:pt x="0" y="0"/>
                  </a:moveTo>
                  <a:lnTo>
                    <a:pt x="13047345" y="0"/>
                  </a:lnTo>
                  <a:lnTo>
                    <a:pt x="13047345" y="13716000"/>
                  </a:lnTo>
                  <a:lnTo>
                    <a:pt x="0" y="13716000"/>
                  </a:lnTo>
                  <a:lnTo>
                    <a:pt x="0" y="0"/>
                  </a:lnTo>
                  <a:close/>
                </a:path>
              </a:pathLst>
            </a:custGeom>
            <a:blipFill>
              <a:blip r:embed="rId2"/>
              <a:stretch>
                <a:fillRect/>
              </a:stretch>
            </a:blipFill>
          </p:spPr>
        </p:sp>
        <p:sp>
          <p:nvSpPr>
            <p:cNvPr id="4" name="Freeform 4"/>
            <p:cNvSpPr/>
            <p:nvPr/>
          </p:nvSpPr>
          <p:spPr>
            <a:xfrm flipH="1">
              <a:off x="0" y="0"/>
              <a:ext cx="13047345" cy="13716000"/>
            </a:xfrm>
            <a:custGeom>
              <a:avLst/>
              <a:gdLst/>
              <a:ahLst/>
              <a:cxnLst/>
              <a:rect l="l" t="t" r="r" b="b"/>
              <a:pathLst>
                <a:path w="13047345" h="13716000">
                  <a:moveTo>
                    <a:pt x="13047345" y="0"/>
                  </a:moveTo>
                  <a:lnTo>
                    <a:pt x="0" y="0"/>
                  </a:lnTo>
                  <a:lnTo>
                    <a:pt x="0" y="13716000"/>
                  </a:lnTo>
                  <a:lnTo>
                    <a:pt x="13047345" y="13716000"/>
                  </a:lnTo>
                  <a:lnTo>
                    <a:pt x="13047345" y="0"/>
                  </a:lnTo>
                  <a:close/>
                </a:path>
              </a:pathLst>
            </a:custGeom>
            <a:blipFill>
              <a:blip r:embed="rId2"/>
              <a:stretch>
                <a:fillRect/>
              </a:stretch>
            </a:blipFill>
          </p:spPr>
        </p:sp>
      </p:grpSp>
      <p:grpSp>
        <p:nvGrpSpPr>
          <p:cNvPr id="5" name="Group 5"/>
          <p:cNvGrpSpPr/>
          <p:nvPr/>
        </p:nvGrpSpPr>
        <p:grpSpPr>
          <a:xfrm>
            <a:off x="3333418" y="2321619"/>
            <a:ext cx="11621165" cy="3480364"/>
            <a:chOff x="0" y="0"/>
            <a:chExt cx="3060718" cy="916639"/>
          </a:xfrm>
        </p:grpSpPr>
        <p:sp>
          <p:nvSpPr>
            <p:cNvPr id="6" name="Freeform 6"/>
            <p:cNvSpPr/>
            <p:nvPr/>
          </p:nvSpPr>
          <p:spPr>
            <a:xfrm>
              <a:off x="0" y="0"/>
              <a:ext cx="3060718" cy="916639"/>
            </a:xfrm>
            <a:custGeom>
              <a:avLst/>
              <a:gdLst/>
              <a:ahLst/>
              <a:cxnLst/>
              <a:rect l="l" t="t" r="r" b="b"/>
              <a:pathLst>
                <a:path w="3060718" h="916639">
                  <a:moveTo>
                    <a:pt x="33976" y="0"/>
                  </a:moveTo>
                  <a:lnTo>
                    <a:pt x="3026742" y="0"/>
                  </a:lnTo>
                  <a:cubicBezTo>
                    <a:pt x="3035753" y="0"/>
                    <a:pt x="3044395" y="3580"/>
                    <a:pt x="3050767" y="9951"/>
                  </a:cubicBezTo>
                  <a:cubicBezTo>
                    <a:pt x="3057139" y="16323"/>
                    <a:pt x="3060718" y="24965"/>
                    <a:pt x="3060718" y="33976"/>
                  </a:cubicBezTo>
                  <a:lnTo>
                    <a:pt x="3060718" y="882663"/>
                  </a:lnTo>
                  <a:cubicBezTo>
                    <a:pt x="3060718" y="901428"/>
                    <a:pt x="3045507" y="916639"/>
                    <a:pt x="3026742" y="916639"/>
                  </a:cubicBezTo>
                  <a:lnTo>
                    <a:pt x="33976" y="916639"/>
                  </a:lnTo>
                  <a:cubicBezTo>
                    <a:pt x="15211" y="916639"/>
                    <a:pt x="0" y="901428"/>
                    <a:pt x="0" y="882663"/>
                  </a:cubicBezTo>
                  <a:lnTo>
                    <a:pt x="0" y="33976"/>
                  </a:lnTo>
                  <a:cubicBezTo>
                    <a:pt x="0" y="15211"/>
                    <a:pt x="15211" y="0"/>
                    <a:pt x="33976" y="0"/>
                  </a:cubicBezTo>
                  <a:close/>
                </a:path>
              </a:pathLst>
            </a:custGeom>
            <a:solidFill>
              <a:srgbClr val="EBECE6"/>
            </a:solidFill>
          </p:spPr>
        </p:sp>
        <p:sp>
          <p:nvSpPr>
            <p:cNvPr id="7" name="TextBox 7"/>
            <p:cNvSpPr txBox="1"/>
            <p:nvPr/>
          </p:nvSpPr>
          <p:spPr>
            <a:xfrm>
              <a:off x="0" y="-38100"/>
              <a:ext cx="3060718" cy="954739"/>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8" name="Group 8"/>
          <p:cNvGrpSpPr/>
          <p:nvPr/>
        </p:nvGrpSpPr>
        <p:grpSpPr>
          <a:xfrm>
            <a:off x="3896747" y="2815306"/>
            <a:ext cx="10494506" cy="2492990"/>
            <a:chOff x="0" y="-483503"/>
            <a:chExt cx="13992675" cy="3323986"/>
          </a:xfrm>
        </p:grpSpPr>
        <p:sp>
          <p:nvSpPr>
            <p:cNvPr id="9" name="Freeform 9"/>
            <p:cNvSpPr/>
            <p:nvPr/>
          </p:nvSpPr>
          <p:spPr>
            <a:xfrm>
              <a:off x="0" y="0"/>
              <a:ext cx="2426751" cy="2356982"/>
            </a:xfrm>
            <a:custGeom>
              <a:avLst/>
              <a:gdLst/>
              <a:ahLst/>
              <a:cxnLst/>
              <a:rect l="l" t="t" r="r" b="b"/>
              <a:pathLst>
                <a:path w="2426751" h="2356982">
                  <a:moveTo>
                    <a:pt x="0" y="0"/>
                  </a:moveTo>
                  <a:lnTo>
                    <a:pt x="2426751" y="0"/>
                  </a:lnTo>
                  <a:lnTo>
                    <a:pt x="2426751" y="2356982"/>
                  </a:lnTo>
                  <a:lnTo>
                    <a:pt x="0" y="2356982"/>
                  </a:lnTo>
                  <a:lnTo>
                    <a:pt x="0" y="0"/>
                  </a:lnTo>
                  <a:close/>
                </a:path>
              </a:pathLst>
            </a:custGeom>
            <a:blipFill>
              <a:blip r:embed="rId3"/>
              <a:stretch>
                <a:fillRect/>
              </a:stretch>
            </a:blipFill>
          </p:spPr>
        </p:sp>
        <p:sp>
          <p:nvSpPr>
            <p:cNvPr id="10" name="TextBox 10"/>
            <p:cNvSpPr txBox="1"/>
            <p:nvPr/>
          </p:nvSpPr>
          <p:spPr>
            <a:xfrm>
              <a:off x="2934300" y="-483503"/>
              <a:ext cx="8361060" cy="3323986"/>
            </a:xfrm>
            <a:prstGeom prst="rect">
              <a:avLst/>
            </a:prstGeom>
          </p:spPr>
          <p:txBody>
            <a:bodyPr lIns="0" tIns="0" rIns="0" bIns="0" rtlCol="0" anchor="t">
              <a:spAutoFit/>
            </a:bodyPr>
            <a:lstStyle/>
            <a:p>
              <a:pPr algn="ctr"/>
              <a:r>
                <a:rPr lang="en-US" sz="5400" b="1">
                  <a:latin typeface="Times New Roman" panose="02020603050405020304" pitchFamily="18" charset="0"/>
                  <a:cs typeface="Times New Roman" panose="02020603050405020304" pitchFamily="18" charset="0"/>
                </a:rPr>
                <a:t>Bài  </a:t>
              </a:r>
              <a:r>
                <a:rPr lang="en-US" sz="5400" b="1" smtClean="0">
                  <a:latin typeface="Times New Roman" panose="02020603050405020304" pitchFamily="18" charset="0"/>
                  <a:cs typeface="Times New Roman" panose="02020603050405020304" pitchFamily="18" charset="0"/>
                </a:rPr>
                <a:t>5</a:t>
              </a:r>
              <a:endParaRPr lang="en-GB" sz="5400">
                <a:latin typeface="Times New Roman" panose="02020603050405020304" pitchFamily="18" charset="0"/>
                <a:cs typeface="Times New Roman" panose="02020603050405020304" pitchFamily="18" charset="0"/>
              </a:endParaRPr>
            </a:p>
            <a:p>
              <a:pPr algn="ctr"/>
              <a:r>
                <a:rPr lang="en-US" sz="5400">
                  <a:latin typeface="Times New Roman" panose="02020603050405020304" pitchFamily="18" charset="0"/>
                  <a:cs typeface="Times New Roman" panose="02020603050405020304" pitchFamily="18" charset="0"/>
                </a:rPr>
                <a:t>Cách diễn đạt "Tây" trong thơ Xuân Diệu:</a:t>
              </a:r>
              <a:endParaRPr lang="en-GB" sz="5400">
                <a:latin typeface="Times New Roman" panose="02020603050405020304" pitchFamily="18" charset="0"/>
                <a:cs typeface="Times New Roman" panose="02020603050405020304" pitchFamily="18" charset="0"/>
              </a:endParaRPr>
            </a:p>
          </p:txBody>
        </p:sp>
        <p:sp>
          <p:nvSpPr>
            <p:cNvPr id="11" name="Freeform 11"/>
            <p:cNvSpPr/>
            <p:nvPr/>
          </p:nvSpPr>
          <p:spPr>
            <a:xfrm>
              <a:off x="11565924" y="0"/>
              <a:ext cx="2426751" cy="2356982"/>
            </a:xfrm>
            <a:custGeom>
              <a:avLst/>
              <a:gdLst/>
              <a:ahLst/>
              <a:cxnLst/>
              <a:rect l="l" t="t" r="r" b="b"/>
              <a:pathLst>
                <a:path w="2426751" h="2356982">
                  <a:moveTo>
                    <a:pt x="0" y="0"/>
                  </a:moveTo>
                  <a:lnTo>
                    <a:pt x="2426751" y="0"/>
                  </a:lnTo>
                  <a:lnTo>
                    <a:pt x="2426751" y="2356982"/>
                  </a:lnTo>
                  <a:lnTo>
                    <a:pt x="0" y="2356982"/>
                  </a:lnTo>
                  <a:lnTo>
                    <a:pt x="0" y="0"/>
                  </a:lnTo>
                  <a:close/>
                </a:path>
              </a:pathLst>
            </a:custGeom>
            <a:blipFill>
              <a:blip r:embed="rId3"/>
              <a:stretch>
                <a:fillRect/>
              </a:stretch>
            </a:blipFill>
          </p:spPr>
        </p:sp>
      </p:grpSp>
    </p:spTree>
    <p:extLst>
      <p:ext uri="{BB962C8B-B14F-4D97-AF65-F5344CB8AC3E}">
        <p14:creationId xmlns:p14="http://schemas.microsoft.com/office/powerpoint/2010/main" val="3864130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BECE6"/>
        </a:solidFill>
        <a:effectLst/>
      </p:bgPr>
    </p:bg>
    <p:spTree>
      <p:nvGrpSpPr>
        <p:cNvPr id="1" name=""/>
        <p:cNvGrpSpPr/>
        <p:nvPr/>
      </p:nvGrpSpPr>
      <p:grpSpPr>
        <a:xfrm>
          <a:off x="0" y="0"/>
          <a:ext cx="0" cy="0"/>
          <a:chOff x="0" y="0"/>
          <a:chExt cx="0" cy="0"/>
        </a:xfrm>
      </p:grpSpPr>
      <p:sp>
        <p:nvSpPr>
          <p:cNvPr id="2" name="Freeform 2"/>
          <p:cNvSpPr/>
          <p:nvPr/>
        </p:nvSpPr>
        <p:spPr>
          <a:xfrm>
            <a:off x="7260060" y="2057400"/>
            <a:ext cx="11027940" cy="8229600"/>
          </a:xfrm>
          <a:custGeom>
            <a:avLst/>
            <a:gdLst/>
            <a:ahLst/>
            <a:cxnLst/>
            <a:rect l="l" t="t" r="r" b="b"/>
            <a:pathLst>
              <a:path w="11027940" h="8229600">
                <a:moveTo>
                  <a:pt x="0" y="0"/>
                </a:moveTo>
                <a:lnTo>
                  <a:pt x="11027940" y="0"/>
                </a:lnTo>
                <a:lnTo>
                  <a:pt x="11027940" y="8229600"/>
                </a:lnTo>
                <a:lnTo>
                  <a:pt x="0" y="8229600"/>
                </a:lnTo>
                <a:lnTo>
                  <a:pt x="0" y="0"/>
                </a:lnTo>
                <a:close/>
              </a:path>
            </a:pathLst>
          </a:custGeom>
          <a:blipFill>
            <a:blip r:embed="rId2"/>
            <a:stretch>
              <a:fillRect/>
            </a:stretch>
          </a:blipFill>
        </p:spPr>
      </p:sp>
      <p:sp>
        <p:nvSpPr>
          <p:cNvPr id="3" name="Freeform 3"/>
          <p:cNvSpPr/>
          <p:nvPr/>
        </p:nvSpPr>
        <p:spPr>
          <a:xfrm flipH="1">
            <a:off x="0" y="2057400"/>
            <a:ext cx="11027940" cy="8229600"/>
          </a:xfrm>
          <a:custGeom>
            <a:avLst/>
            <a:gdLst/>
            <a:ahLst/>
            <a:cxnLst/>
            <a:rect l="l" t="t" r="r" b="b"/>
            <a:pathLst>
              <a:path w="11027940" h="8229600">
                <a:moveTo>
                  <a:pt x="11027940" y="0"/>
                </a:moveTo>
                <a:lnTo>
                  <a:pt x="0" y="0"/>
                </a:lnTo>
                <a:lnTo>
                  <a:pt x="0" y="8229600"/>
                </a:lnTo>
                <a:lnTo>
                  <a:pt x="11027940" y="8229600"/>
                </a:lnTo>
                <a:lnTo>
                  <a:pt x="11027940" y="0"/>
                </a:lnTo>
                <a:close/>
              </a:path>
            </a:pathLst>
          </a:custGeom>
          <a:blipFill>
            <a:blip r:embed="rId2"/>
            <a:stretch>
              <a:fillRect/>
            </a:stretch>
          </a:blipFill>
        </p:spPr>
      </p:sp>
      <p:grpSp>
        <p:nvGrpSpPr>
          <p:cNvPr id="4" name="Group 4"/>
          <p:cNvGrpSpPr/>
          <p:nvPr/>
        </p:nvGrpSpPr>
        <p:grpSpPr>
          <a:xfrm>
            <a:off x="2113810" y="1607457"/>
            <a:ext cx="7168504" cy="6266929"/>
            <a:chOff x="0" y="0"/>
            <a:chExt cx="3695726" cy="1608692"/>
          </a:xfrm>
          <a:solidFill>
            <a:schemeClr val="accent6">
              <a:lumMod val="60000"/>
              <a:lumOff val="40000"/>
            </a:schemeClr>
          </a:solidFill>
          <a:scene3d>
            <a:camera prst="orthographicFront">
              <a:rot lat="0" lon="0" rev="0"/>
            </a:camera>
            <a:lightRig rig="contrasting" dir="t">
              <a:rot lat="0" lon="0" rev="1500000"/>
            </a:lightRig>
          </a:scene3d>
        </p:grpSpPr>
        <p:sp>
          <p:nvSpPr>
            <p:cNvPr id="5" name="Freeform 5"/>
            <p:cNvSpPr/>
            <p:nvPr/>
          </p:nvSpPr>
          <p:spPr>
            <a:xfrm>
              <a:off x="0" y="0"/>
              <a:ext cx="3695726" cy="1608692"/>
            </a:xfrm>
            <a:custGeom>
              <a:avLst/>
              <a:gdLst/>
              <a:ahLst/>
              <a:cxnLst/>
              <a:rect l="l" t="t" r="r" b="b"/>
              <a:pathLst>
                <a:path w="3695726" h="1608692">
                  <a:moveTo>
                    <a:pt x="28138" y="0"/>
                  </a:moveTo>
                  <a:lnTo>
                    <a:pt x="3667588" y="0"/>
                  </a:lnTo>
                  <a:cubicBezTo>
                    <a:pt x="3675050" y="0"/>
                    <a:pt x="3682207" y="2965"/>
                    <a:pt x="3687484" y="8241"/>
                  </a:cubicBezTo>
                  <a:cubicBezTo>
                    <a:pt x="3692761" y="13518"/>
                    <a:pt x="3695726" y="20675"/>
                    <a:pt x="3695726" y="28138"/>
                  </a:cubicBezTo>
                  <a:lnTo>
                    <a:pt x="3695726" y="1580554"/>
                  </a:lnTo>
                  <a:cubicBezTo>
                    <a:pt x="3695726" y="1596094"/>
                    <a:pt x="3683128" y="1608692"/>
                    <a:pt x="3667588" y="1608692"/>
                  </a:cubicBezTo>
                  <a:lnTo>
                    <a:pt x="28138" y="1608692"/>
                  </a:lnTo>
                  <a:cubicBezTo>
                    <a:pt x="20675" y="1608692"/>
                    <a:pt x="13518" y="1605728"/>
                    <a:pt x="8241" y="1600451"/>
                  </a:cubicBezTo>
                  <a:cubicBezTo>
                    <a:pt x="2965" y="1595174"/>
                    <a:pt x="0" y="1588017"/>
                    <a:pt x="0" y="1580554"/>
                  </a:cubicBezTo>
                  <a:lnTo>
                    <a:pt x="0" y="28138"/>
                  </a:lnTo>
                  <a:cubicBezTo>
                    <a:pt x="0" y="20675"/>
                    <a:pt x="2965" y="13518"/>
                    <a:pt x="8241" y="8241"/>
                  </a:cubicBezTo>
                  <a:cubicBezTo>
                    <a:pt x="13518" y="2965"/>
                    <a:pt x="20675" y="0"/>
                    <a:pt x="28138" y="0"/>
                  </a:cubicBezTo>
                  <a:close/>
                </a:path>
              </a:pathLst>
            </a:custGeom>
            <a:grpFill/>
            <a:ln>
              <a:noFill/>
            </a:ln>
            <a:effectLst>
              <a:outerShdw blurRad="149987" dist="250190" dir="8460000" algn="ctr">
                <a:srgbClr val="000000">
                  <a:alpha val="28000"/>
                </a:srgbClr>
              </a:outerShdw>
            </a:effectLst>
            <a:sp3d prstMaterial="metal">
              <a:bevelT w="88900" h="88900"/>
            </a:sp3d>
          </p:spPr>
        </p:sp>
        <p:sp>
          <p:nvSpPr>
            <p:cNvPr id="6" name="TextBox 6"/>
            <p:cNvSpPr txBox="1"/>
            <p:nvPr/>
          </p:nvSpPr>
          <p:spPr>
            <a:xfrm>
              <a:off x="0" y="-38100"/>
              <a:ext cx="3695726" cy="1646792"/>
            </a:xfrm>
            <a:prstGeom prst="rect">
              <a:avLst/>
            </a:prstGeom>
            <a:grpFill/>
            <a:ln>
              <a:noFill/>
            </a:ln>
            <a:effectLst>
              <a:outerShdw blurRad="149987" dist="250190" dir="8460000" algn="ctr">
                <a:srgbClr val="000000">
                  <a:alpha val="28000"/>
                </a:srgbClr>
              </a:outerShdw>
            </a:effectLst>
            <a:sp3d prstMaterial="metal">
              <a:bevelT w="88900" h="88900"/>
            </a:sp3d>
          </p:spPr>
          <p:txBody>
            <a:bodyPr lIns="50800" tIns="50800" rIns="50800" bIns="50800" rtlCol="0" anchor="ctr"/>
            <a:lstStyle/>
            <a:p>
              <a:pPr algn="ctr">
                <a:lnSpc>
                  <a:spcPts val="2659"/>
                </a:lnSpc>
                <a:spcBef>
                  <a:spcPct val="0"/>
                </a:spcBef>
              </a:pPr>
              <a:endParaRPr>
                <a:solidFill>
                  <a:prstClr val="black"/>
                </a:solidFill>
              </a:endParaRPr>
            </a:p>
          </p:txBody>
        </p:sp>
      </p:grpSp>
      <p:sp>
        <p:nvSpPr>
          <p:cNvPr id="8" name="Freeform 8"/>
          <p:cNvSpPr/>
          <p:nvPr/>
        </p:nvSpPr>
        <p:spPr>
          <a:xfrm>
            <a:off x="-961835" y="2057400"/>
            <a:ext cx="3981069" cy="8229600"/>
          </a:xfrm>
          <a:custGeom>
            <a:avLst/>
            <a:gdLst/>
            <a:ahLst/>
            <a:cxnLst/>
            <a:rect l="l" t="t" r="r" b="b"/>
            <a:pathLst>
              <a:path w="3981069" h="8229600">
                <a:moveTo>
                  <a:pt x="0" y="0"/>
                </a:moveTo>
                <a:lnTo>
                  <a:pt x="3981069" y="0"/>
                </a:lnTo>
                <a:lnTo>
                  <a:pt x="3981069" y="8229600"/>
                </a:lnTo>
                <a:lnTo>
                  <a:pt x="0" y="8229600"/>
                </a:lnTo>
                <a:lnTo>
                  <a:pt x="0" y="0"/>
                </a:lnTo>
                <a:close/>
              </a:path>
            </a:pathLst>
          </a:custGeom>
          <a:blipFill>
            <a:blip r:embed="rId3"/>
            <a:stretch>
              <a:fillRect/>
            </a:stretch>
          </a:blipFill>
        </p:spPr>
      </p:sp>
      <p:sp>
        <p:nvSpPr>
          <p:cNvPr id="9" name="Freeform 9"/>
          <p:cNvSpPr/>
          <p:nvPr/>
        </p:nvSpPr>
        <p:spPr>
          <a:xfrm>
            <a:off x="0" y="1726247"/>
            <a:ext cx="3089738" cy="3000908"/>
          </a:xfrm>
          <a:custGeom>
            <a:avLst/>
            <a:gdLst/>
            <a:ahLst/>
            <a:cxnLst/>
            <a:rect l="l" t="t" r="r" b="b"/>
            <a:pathLst>
              <a:path w="3089738" h="3000908">
                <a:moveTo>
                  <a:pt x="0" y="0"/>
                </a:moveTo>
                <a:lnTo>
                  <a:pt x="3089738" y="0"/>
                </a:lnTo>
                <a:lnTo>
                  <a:pt x="3089738" y="3000908"/>
                </a:lnTo>
                <a:lnTo>
                  <a:pt x="0" y="3000908"/>
                </a:lnTo>
                <a:lnTo>
                  <a:pt x="0" y="0"/>
                </a:lnTo>
                <a:close/>
              </a:path>
            </a:pathLst>
          </a:custGeom>
          <a:blipFill>
            <a:blip r:embed="rId4"/>
            <a:stretch>
              <a:fillRect/>
            </a:stretch>
          </a:blipFill>
        </p:spPr>
      </p:sp>
      <p:sp>
        <p:nvSpPr>
          <p:cNvPr id="13" name="Freeform 13"/>
          <p:cNvSpPr/>
          <p:nvPr/>
        </p:nvSpPr>
        <p:spPr>
          <a:xfrm>
            <a:off x="14708868" y="4820385"/>
            <a:ext cx="2030587" cy="1972208"/>
          </a:xfrm>
          <a:custGeom>
            <a:avLst/>
            <a:gdLst/>
            <a:ahLst/>
            <a:cxnLst/>
            <a:rect l="l" t="t" r="r" b="b"/>
            <a:pathLst>
              <a:path w="2030587" h="1972208">
                <a:moveTo>
                  <a:pt x="0" y="0"/>
                </a:moveTo>
                <a:lnTo>
                  <a:pt x="2030587" y="0"/>
                </a:lnTo>
                <a:lnTo>
                  <a:pt x="2030587" y="1972208"/>
                </a:lnTo>
                <a:lnTo>
                  <a:pt x="0" y="1972208"/>
                </a:lnTo>
                <a:lnTo>
                  <a:pt x="0" y="0"/>
                </a:lnTo>
                <a:close/>
              </a:path>
            </a:pathLst>
          </a:custGeom>
          <a:blipFill>
            <a:blip r:embed="rId4"/>
            <a:stretch>
              <a:fillRect/>
            </a:stretch>
          </a:blipFill>
        </p:spPr>
      </p:sp>
      <p:sp>
        <p:nvSpPr>
          <p:cNvPr id="14" name="Freeform 14"/>
          <p:cNvSpPr/>
          <p:nvPr/>
        </p:nvSpPr>
        <p:spPr>
          <a:xfrm>
            <a:off x="1544869" y="4820385"/>
            <a:ext cx="2030587" cy="1972208"/>
          </a:xfrm>
          <a:custGeom>
            <a:avLst/>
            <a:gdLst/>
            <a:ahLst/>
            <a:cxnLst/>
            <a:rect l="l" t="t" r="r" b="b"/>
            <a:pathLst>
              <a:path w="2030587" h="1972208">
                <a:moveTo>
                  <a:pt x="0" y="0"/>
                </a:moveTo>
                <a:lnTo>
                  <a:pt x="2030587" y="0"/>
                </a:lnTo>
                <a:lnTo>
                  <a:pt x="2030587" y="1972208"/>
                </a:lnTo>
                <a:lnTo>
                  <a:pt x="0" y="1972208"/>
                </a:lnTo>
                <a:lnTo>
                  <a:pt x="0" y="0"/>
                </a:lnTo>
                <a:close/>
              </a:path>
            </a:pathLst>
          </a:custGeom>
          <a:blipFill>
            <a:blip r:embed="rId4"/>
            <a:stretch>
              <a:fillRect/>
            </a:stretch>
          </a:blipFill>
        </p:spPr>
      </p:sp>
      <p:sp>
        <p:nvSpPr>
          <p:cNvPr id="15" name="Freeform 5"/>
          <p:cNvSpPr/>
          <p:nvPr/>
        </p:nvSpPr>
        <p:spPr>
          <a:xfrm>
            <a:off x="9598638" y="1459032"/>
            <a:ext cx="7168504" cy="6446197"/>
          </a:xfrm>
          <a:custGeom>
            <a:avLst/>
            <a:gdLst/>
            <a:ahLst/>
            <a:cxnLst/>
            <a:rect l="l" t="t" r="r" b="b"/>
            <a:pathLst>
              <a:path w="3695726" h="1608692">
                <a:moveTo>
                  <a:pt x="28138" y="0"/>
                </a:moveTo>
                <a:lnTo>
                  <a:pt x="3667588" y="0"/>
                </a:lnTo>
                <a:cubicBezTo>
                  <a:pt x="3675050" y="0"/>
                  <a:pt x="3682207" y="2965"/>
                  <a:pt x="3687484" y="8241"/>
                </a:cubicBezTo>
                <a:cubicBezTo>
                  <a:pt x="3692761" y="13518"/>
                  <a:pt x="3695726" y="20675"/>
                  <a:pt x="3695726" y="28138"/>
                </a:cubicBezTo>
                <a:lnTo>
                  <a:pt x="3695726" y="1580554"/>
                </a:lnTo>
                <a:cubicBezTo>
                  <a:pt x="3695726" y="1596094"/>
                  <a:pt x="3683128" y="1608692"/>
                  <a:pt x="3667588" y="1608692"/>
                </a:cubicBezTo>
                <a:lnTo>
                  <a:pt x="28138" y="1608692"/>
                </a:lnTo>
                <a:cubicBezTo>
                  <a:pt x="20675" y="1608692"/>
                  <a:pt x="13518" y="1605728"/>
                  <a:pt x="8241" y="1600451"/>
                </a:cubicBezTo>
                <a:cubicBezTo>
                  <a:pt x="2965" y="1595174"/>
                  <a:pt x="0" y="1588017"/>
                  <a:pt x="0" y="1580554"/>
                </a:cubicBezTo>
                <a:lnTo>
                  <a:pt x="0" y="28138"/>
                </a:lnTo>
                <a:cubicBezTo>
                  <a:pt x="0" y="20675"/>
                  <a:pt x="2965" y="13518"/>
                  <a:pt x="8241" y="8241"/>
                </a:cubicBezTo>
                <a:cubicBezTo>
                  <a:pt x="13518" y="2965"/>
                  <a:pt x="20675" y="0"/>
                  <a:pt x="28138" y="0"/>
                </a:cubicBezTo>
                <a:close/>
              </a:path>
            </a:pathLst>
          </a:custGeom>
          <a:solidFill>
            <a:schemeClr val="accent6">
              <a:lumMod val="60000"/>
              <a:lumOff val="4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sp>
        <p:nvSpPr>
          <p:cNvPr id="16" name="Freeform 7"/>
          <p:cNvSpPr/>
          <p:nvPr/>
        </p:nvSpPr>
        <p:spPr>
          <a:xfrm flipH="1">
            <a:off x="15268766" y="2057400"/>
            <a:ext cx="3981069" cy="8229600"/>
          </a:xfrm>
          <a:custGeom>
            <a:avLst/>
            <a:gdLst/>
            <a:ahLst/>
            <a:cxnLst/>
            <a:rect l="l" t="t" r="r" b="b"/>
            <a:pathLst>
              <a:path w="3981069" h="8229600">
                <a:moveTo>
                  <a:pt x="3981068" y="0"/>
                </a:moveTo>
                <a:lnTo>
                  <a:pt x="0" y="0"/>
                </a:lnTo>
                <a:lnTo>
                  <a:pt x="0" y="8229600"/>
                </a:lnTo>
                <a:lnTo>
                  <a:pt x="3981068" y="8229600"/>
                </a:lnTo>
                <a:lnTo>
                  <a:pt x="3981068" y="0"/>
                </a:lnTo>
                <a:close/>
              </a:path>
            </a:pathLst>
          </a:custGeom>
          <a:blipFill>
            <a:blip r:embed="rId3"/>
            <a:stretch>
              <a:fillRect/>
            </a:stretch>
          </a:blipFill>
        </p:spPr>
      </p:sp>
      <p:sp>
        <p:nvSpPr>
          <p:cNvPr id="17" name="Freeform 12"/>
          <p:cNvSpPr/>
          <p:nvPr/>
        </p:nvSpPr>
        <p:spPr>
          <a:xfrm>
            <a:off x="15194586" y="1726247"/>
            <a:ext cx="3089738" cy="3000908"/>
          </a:xfrm>
          <a:custGeom>
            <a:avLst/>
            <a:gdLst/>
            <a:ahLst/>
            <a:cxnLst/>
            <a:rect l="l" t="t" r="r" b="b"/>
            <a:pathLst>
              <a:path w="3089738" h="3000908">
                <a:moveTo>
                  <a:pt x="0" y="0"/>
                </a:moveTo>
                <a:lnTo>
                  <a:pt x="3089738" y="0"/>
                </a:lnTo>
                <a:lnTo>
                  <a:pt x="3089738" y="3000908"/>
                </a:lnTo>
                <a:lnTo>
                  <a:pt x="0" y="3000908"/>
                </a:lnTo>
                <a:lnTo>
                  <a:pt x="0" y="0"/>
                </a:lnTo>
                <a:close/>
              </a:path>
            </a:pathLst>
          </a:custGeom>
          <a:blipFill>
            <a:blip r:embed="rId4"/>
            <a:stretch>
              <a:fillRect/>
            </a:stretch>
          </a:blipFill>
        </p:spPr>
      </p:sp>
      <p:sp>
        <p:nvSpPr>
          <p:cNvPr id="18" name="Freeform 14"/>
          <p:cNvSpPr/>
          <p:nvPr/>
        </p:nvSpPr>
        <p:spPr>
          <a:xfrm>
            <a:off x="14573468" y="5177098"/>
            <a:ext cx="2030587" cy="1972208"/>
          </a:xfrm>
          <a:custGeom>
            <a:avLst/>
            <a:gdLst/>
            <a:ahLst/>
            <a:cxnLst/>
            <a:rect l="l" t="t" r="r" b="b"/>
            <a:pathLst>
              <a:path w="2030587" h="1972208">
                <a:moveTo>
                  <a:pt x="0" y="0"/>
                </a:moveTo>
                <a:lnTo>
                  <a:pt x="2030587" y="0"/>
                </a:lnTo>
                <a:lnTo>
                  <a:pt x="2030587" y="1972208"/>
                </a:lnTo>
                <a:lnTo>
                  <a:pt x="0" y="1972208"/>
                </a:lnTo>
                <a:lnTo>
                  <a:pt x="0" y="0"/>
                </a:lnTo>
                <a:close/>
              </a:path>
            </a:pathLst>
          </a:custGeom>
          <a:blipFill>
            <a:blip r:embed="rId4"/>
            <a:stretch>
              <a:fillRect/>
            </a:stretch>
          </a:blipFill>
        </p:spPr>
      </p:sp>
      <p:sp>
        <p:nvSpPr>
          <p:cNvPr id="19" name="Rectangle 18"/>
          <p:cNvSpPr/>
          <p:nvPr/>
        </p:nvSpPr>
        <p:spPr>
          <a:xfrm>
            <a:off x="3071521" y="1573554"/>
            <a:ext cx="6035342" cy="6186309"/>
          </a:xfrm>
          <a:prstGeom prst="rect">
            <a:avLst/>
          </a:prstGeom>
        </p:spPr>
        <p:txBody>
          <a:bodyPr wrap="square">
            <a:spAutoFit/>
          </a:bodyPr>
          <a:lstStyle/>
          <a:p>
            <a:pPr algn="ctr"/>
            <a:r>
              <a:rPr lang="en-US" sz="4400" b="1">
                <a:latin typeface="Times New Roman" panose="02020603050405020304" pitchFamily="18" charset="0"/>
                <a:cs typeface="Times New Roman" panose="02020603050405020304" pitchFamily="18" charset="0"/>
              </a:rPr>
              <a:t>1. Cách dùng </a:t>
            </a:r>
            <a:r>
              <a:rPr lang="en-US" sz="4400" b="1">
                <a:latin typeface="Times New Roman" panose="02020603050405020304" pitchFamily="18" charset="0"/>
                <a:cs typeface="Times New Roman" panose="02020603050405020304" pitchFamily="18" charset="0"/>
              </a:rPr>
              <a:t>từ </a:t>
            </a:r>
            <a:r>
              <a:rPr lang="en-US" sz="4400" b="1" smtClean="0">
                <a:latin typeface="Times New Roman" panose="02020603050405020304" pitchFamily="18" charset="0"/>
                <a:cs typeface="Times New Roman" panose="02020603050405020304" pitchFamily="18" charset="0"/>
              </a:rPr>
              <a:t>ngữ</a:t>
            </a:r>
            <a:endParaRPr lang="en-GB" sz="4400" b="1">
              <a:latin typeface="Times New Roman" panose="02020603050405020304" pitchFamily="18" charset="0"/>
              <a:cs typeface="Times New Roman" panose="02020603050405020304" pitchFamily="18" charset="0"/>
            </a:endParaRPr>
          </a:p>
          <a:p>
            <a:pPr algn="just"/>
            <a:r>
              <a:rPr lang="en-US" sz="4400">
                <a:latin typeface="Times New Roman" panose="02020603050405020304" pitchFamily="18" charset="0"/>
                <a:cs typeface="Times New Roman" panose="02020603050405020304" pitchFamily="18" charset="0"/>
              </a:rPr>
              <a:t>- </a:t>
            </a:r>
            <a:r>
              <a:rPr lang="en-US" sz="4400" smtClean="0">
                <a:latin typeface="Times New Roman" panose="02020603050405020304" pitchFamily="18" charset="0"/>
                <a:cs typeface="Times New Roman" panose="02020603050405020304" pitchFamily="18" charset="0"/>
              </a:rPr>
              <a:t>“</a:t>
            </a:r>
            <a:r>
              <a:rPr lang="vi-VN" sz="4400" smtClean="0">
                <a:latin typeface="Times New Roman" panose="02020603050405020304" pitchFamily="18" charset="0"/>
                <a:cs typeface="Times New Roman" panose="02020603050405020304" pitchFamily="18" charset="0"/>
              </a:rPr>
              <a:t>T</a:t>
            </a:r>
            <a:r>
              <a:rPr lang="en-US" sz="4400" smtClean="0">
                <a:latin typeface="Times New Roman" panose="02020603050405020304" pitchFamily="18" charset="0"/>
                <a:cs typeface="Times New Roman" panose="02020603050405020304" pitchFamily="18" charset="0"/>
              </a:rPr>
              <a:t>hâu </a:t>
            </a:r>
            <a:r>
              <a:rPr lang="en-US" sz="4400">
                <a:latin typeface="Times New Roman" panose="02020603050405020304" pitchFamily="18" charset="0"/>
                <a:cs typeface="Times New Roman" panose="02020603050405020304" pitchFamily="18" charset="0"/>
              </a:rPr>
              <a:t>trong một cái hồn nhiều"</a:t>
            </a:r>
            <a:endParaRPr lang="en-GB" sz="4400">
              <a:latin typeface="Times New Roman" panose="02020603050405020304" pitchFamily="18" charset="0"/>
              <a:cs typeface="Times New Roman" panose="02020603050405020304" pitchFamily="18" charset="0"/>
            </a:endParaRPr>
          </a:p>
          <a:p>
            <a:pPr algn="just"/>
            <a:r>
              <a:rPr lang="en-US" sz="4400">
                <a:latin typeface="Times New Roman" panose="02020603050405020304" pitchFamily="18" charset="0"/>
                <a:cs typeface="Times New Roman" panose="02020603050405020304" pitchFamily="18" charset="0"/>
              </a:rPr>
              <a:t>- </a:t>
            </a:r>
            <a:r>
              <a:rPr lang="en-US" sz="4400" smtClean="0">
                <a:latin typeface="Times New Roman" panose="02020603050405020304" pitchFamily="18" charset="0"/>
                <a:cs typeface="Times New Roman" panose="02020603050405020304" pitchFamily="18" charset="0"/>
              </a:rPr>
              <a:t>"</a:t>
            </a:r>
            <a:r>
              <a:rPr lang="vi-VN" sz="4400" smtClean="0">
                <a:latin typeface="Times New Roman" panose="02020603050405020304" pitchFamily="18" charset="0"/>
                <a:cs typeface="Times New Roman" panose="02020603050405020304" pitchFamily="18" charset="0"/>
              </a:rPr>
              <a:t>C</a:t>
            </a:r>
            <a:r>
              <a:rPr lang="en-US" sz="4400" smtClean="0">
                <a:latin typeface="Times New Roman" panose="02020603050405020304" pitchFamily="18" charset="0"/>
                <a:cs typeface="Times New Roman" panose="02020603050405020304" pitchFamily="18" charset="0"/>
              </a:rPr>
              <a:t>ho </a:t>
            </a:r>
            <a:r>
              <a:rPr lang="en-US" sz="4400">
                <a:latin typeface="Times New Roman" panose="02020603050405020304" pitchFamily="18" charset="0"/>
                <a:cs typeface="Times New Roman" panose="02020603050405020304" pitchFamily="18" charset="0"/>
              </a:rPr>
              <a:t>chếnh choáng mùi thơm"</a:t>
            </a:r>
            <a:endParaRPr lang="en-GB" sz="4400">
              <a:latin typeface="Times New Roman" panose="02020603050405020304" pitchFamily="18" charset="0"/>
              <a:cs typeface="Times New Roman" panose="02020603050405020304" pitchFamily="18" charset="0"/>
            </a:endParaRPr>
          </a:p>
          <a:p>
            <a:pPr algn="just"/>
            <a:r>
              <a:rPr lang="en-US" sz="4400">
                <a:latin typeface="Times New Roman" panose="02020603050405020304" pitchFamily="18" charset="0"/>
                <a:cs typeface="Times New Roman" panose="02020603050405020304" pitchFamily="18" charset="0"/>
              </a:rPr>
              <a:t>- </a:t>
            </a:r>
            <a:r>
              <a:rPr lang="en-US" sz="4400" smtClean="0">
                <a:latin typeface="Times New Roman" panose="02020603050405020304" pitchFamily="18" charset="0"/>
                <a:cs typeface="Times New Roman" panose="02020603050405020304" pitchFamily="18" charset="0"/>
              </a:rPr>
              <a:t>“</a:t>
            </a:r>
            <a:r>
              <a:rPr lang="vi-VN" sz="4400" smtClean="0">
                <a:latin typeface="Times New Roman" panose="02020603050405020304" pitchFamily="18" charset="0"/>
                <a:cs typeface="Times New Roman" panose="02020603050405020304" pitchFamily="18" charset="0"/>
              </a:rPr>
              <a:t>C</a:t>
            </a:r>
            <a:r>
              <a:rPr lang="en-US" sz="4400" smtClean="0">
                <a:latin typeface="Times New Roman" panose="02020603050405020304" pitchFamily="18" charset="0"/>
                <a:cs typeface="Times New Roman" panose="02020603050405020304" pitchFamily="18" charset="0"/>
              </a:rPr>
              <a:t>ho </a:t>
            </a:r>
            <a:r>
              <a:rPr lang="en-US" sz="4400">
                <a:latin typeface="Times New Roman" panose="02020603050405020304" pitchFamily="18" charset="0"/>
                <a:cs typeface="Times New Roman" panose="02020603050405020304" pitchFamily="18" charset="0"/>
              </a:rPr>
              <a:t>đã đẩy ánh sáng"</a:t>
            </a:r>
            <a:endParaRPr lang="en-GB" sz="4400">
              <a:latin typeface="Times New Roman" panose="02020603050405020304" pitchFamily="18" charset="0"/>
              <a:cs typeface="Times New Roman" panose="02020603050405020304" pitchFamily="18" charset="0"/>
            </a:endParaRPr>
          </a:p>
          <a:p>
            <a:pPr algn="just"/>
            <a:r>
              <a:rPr lang="pt-BR" sz="4400">
                <a:latin typeface="Times New Roman" panose="02020603050405020304" pitchFamily="18" charset="0"/>
                <a:cs typeface="Times New Roman" panose="02020603050405020304" pitchFamily="18" charset="0"/>
              </a:rPr>
              <a:t>- </a:t>
            </a:r>
            <a:r>
              <a:rPr lang="pt-BR" sz="4400" smtClean="0">
                <a:latin typeface="Times New Roman" panose="02020603050405020304" pitchFamily="18" charset="0"/>
                <a:cs typeface="Times New Roman" panose="02020603050405020304" pitchFamily="18" charset="0"/>
              </a:rPr>
              <a:t>"</a:t>
            </a:r>
            <a:r>
              <a:rPr lang="vi-VN" sz="4400" smtClean="0">
                <a:latin typeface="Times New Roman" panose="02020603050405020304" pitchFamily="18" charset="0"/>
                <a:cs typeface="Times New Roman" panose="02020603050405020304" pitchFamily="18" charset="0"/>
              </a:rPr>
              <a:t>C</a:t>
            </a:r>
            <a:r>
              <a:rPr lang="pt-BR" sz="4400" smtClean="0">
                <a:latin typeface="Times New Roman" panose="02020603050405020304" pitchFamily="18" charset="0"/>
                <a:cs typeface="Times New Roman" panose="02020603050405020304" pitchFamily="18" charset="0"/>
              </a:rPr>
              <a:t>ho </a:t>
            </a:r>
            <a:r>
              <a:rPr lang="pt-BR" sz="4400">
                <a:latin typeface="Times New Roman" panose="02020603050405020304" pitchFamily="18" charset="0"/>
                <a:cs typeface="Times New Roman" panose="02020603050405020304" pitchFamily="18" charset="0"/>
              </a:rPr>
              <a:t>no nê thanh sắc"</a:t>
            </a:r>
            <a:endParaRPr lang="en-GB" sz="4400">
              <a:latin typeface="Times New Roman" panose="02020603050405020304" pitchFamily="18" charset="0"/>
              <a:cs typeface="Times New Roman" panose="02020603050405020304" pitchFamily="18" charset="0"/>
            </a:endParaRPr>
          </a:p>
          <a:p>
            <a:pPr algn="just"/>
            <a:r>
              <a:rPr lang="pt-BR" sz="4400">
                <a:latin typeface="Times New Roman" panose="02020603050405020304" pitchFamily="18" charset="0"/>
                <a:cs typeface="Times New Roman" panose="02020603050405020304" pitchFamily="18" charset="0"/>
              </a:rPr>
              <a:t>- </a:t>
            </a:r>
            <a:r>
              <a:rPr lang="pt-BR" sz="4400" smtClean="0">
                <a:latin typeface="Times New Roman" panose="02020603050405020304" pitchFamily="18" charset="0"/>
                <a:cs typeface="Times New Roman" panose="02020603050405020304" pitchFamily="18" charset="0"/>
              </a:rPr>
              <a:t>"</a:t>
            </a:r>
            <a:r>
              <a:rPr lang="vi-VN" sz="4400" smtClean="0">
                <a:latin typeface="Times New Roman" panose="02020603050405020304" pitchFamily="18" charset="0"/>
                <a:cs typeface="Times New Roman" panose="02020603050405020304" pitchFamily="18" charset="0"/>
              </a:rPr>
              <a:t>H</a:t>
            </a:r>
            <a:r>
              <a:rPr lang="pt-BR" sz="4400" smtClean="0">
                <a:latin typeface="Times New Roman" panose="02020603050405020304" pitchFamily="18" charset="0"/>
                <a:cs typeface="Times New Roman" panose="02020603050405020304" pitchFamily="18" charset="0"/>
              </a:rPr>
              <a:t>ỡi </a:t>
            </a:r>
            <a:r>
              <a:rPr lang="pt-BR" sz="4400">
                <a:latin typeface="Times New Roman" panose="02020603050405020304" pitchFamily="18" charset="0"/>
                <a:cs typeface="Times New Roman" panose="02020603050405020304" pitchFamily="18" charset="0"/>
              </a:rPr>
              <a:t>xuân hồng, ta muốn cắn vào ngươi"</a:t>
            </a:r>
            <a:endParaRPr lang="en-GB" sz="4400">
              <a:latin typeface="Times New Roman" panose="02020603050405020304" pitchFamily="18" charset="0"/>
              <a:cs typeface="Times New Roman" panose="02020603050405020304" pitchFamily="18" charset="0"/>
            </a:endParaRPr>
          </a:p>
        </p:txBody>
      </p:sp>
      <p:sp>
        <p:nvSpPr>
          <p:cNvPr id="20" name="Rectangle 19"/>
          <p:cNvSpPr/>
          <p:nvPr/>
        </p:nvSpPr>
        <p:spPr>
          <a:xfrm>
            <a:off x="10072374" y="2057400"/>
            <a:ext cx="4805888" cy="4832092"/>
          </a:xfrm>
          <a:prstGeom prst="rect">
            <a:avLst/>
          </a:prstGeom>
        </p:spPr>
        <p:txBody>
          <a:bodyPr wrap="square">
            <a:spAutoFit/>
          </a:bodyPr>
          <a:lstStyle/>
          <a:p>
            <a:pPr algn="ctr"/>
            <a:r>
              <a:rPr lang="en-US" sz="4400" b="1">
                <a:latin typeface="Times New Roman" panose="02020603050405020304" pitchFamily="18" charset="0"/>
                <a:cs typeface="Times New Roman" panose="02020603050405020304" pitchFamily="18" charset="0"/>
              </a:rPr>
              <a:t>2. Cách </a:t>
            </a:r>
            <a:r>
              <a:rPr lang="en-US" sz="4400" b="1">
                <a:latin typeface="Times New Roman" panose="02020603050405020304" pitchFamily="18" charset="0"/>
                <a:cs typeface="Times New Roman" panose="02020603050405020304" pitchFamily="18" charset="0"/>
              </a:rPr>
              <a:t>so </a:t>
            </a:r>
            <a:r>
              <a:rPr lang="en-US" sz="4400" b="1" smtClean="0">
                <a:latin typeface="Times New Roman" panose="02020603050405020304" pitchFamily="18" charset="0"/>
                <a:cs typeface="Times New Roman" panose="02020603050405020304" pitchFamily="18" charset="0"/>
              </a:rPr>
              <a:t>sánh</a:t>
            </a:r>
            <a:endParaRPr lang="en-GB" sz="4400" b="1">
              <a:latin typeface="Times New Roman" panose="02020603050405020304" pitchFamily="18" charset="0"/>
              <a:cs typeface="Times New Roman" panose="02020603050405020304" pitchFamily="18" charset="0"/>
            </a:endParaRPr>
          </a:p>
          <a:p>
            <a:pPr algn="just"/>
            <a:r>
              <a:rPr lang="en-US" sz="4400">
                <a:latin typeface="Times New Roman" panose="02020603050405020304" pitchFamily="18" charset="0"/>
                <a:cs typeface="Times New Roman" panose="02020603050405020304" pitchFamily="18" charset="0"/>
              </a:rPr>
              <a:t>- </a:t>
            </a:r>
            <a:r>
              <a:rPr lang="en-US" sz="4400" smtClean="0">
                <a:latin typeface="Times New Roman" panose="02020603050405020304" pitchFamily="18" charset="0"/>
                <a:cs typeface="Times New Roman" panose="02020603050405020304" pitchFamily="18" charset="0"/>
              </a:rPr>
              <a:t>“</a:t>
            </a:r>
            <a:r>
              <a:rPr lang="vi-VN" sz="4400" smtClean="0">
                <a:latin typeface="Times New Roman" panose="02020603050405020304" pitchFamily="18" charset="0"/>
                <a:cs typeface="Times New Roman" panose="02020603050405020304" pitchFamily="18" charset="0"/>
              </a:rPr>
              <a:t>C</a:t>
            </a:r>
            <a:r>
              <a:rPr lang="en-US" sz="4400" smtClean="0">
                <a:latin typeface="Times New Roman" panose="02020603050405020304" pitchFamily="18" charset="0"/>
                <a:cs typeface="Times New Roman" panose="02020603050405020304" pitchFamily="18" charset="0"/>
              </a:rPr>
              <a:t>ho </a:t>
            </a:r>
            <a:r>
              <a:rPr lang="en-US" sz="4400">
                <a:latin typeface="Times New Roman" panose="02020603050405020304" pitchFamily="18" charset="0"/>
                <a:cs typeface="Times New Roman" panose="02020603050405020304" pitchFamily="18" charset="0"/>
              </a:rPr>
              <a:t>chếnh choáng mùi thơm"</a:t>
            </a:r>
            <a:endParaRPr lang="en-GB" sz="4400">
              <a:latin typeface="Times New Roman" panose="02020603050405020304" pitchFamily="18" charset="0"/>
              <a:cs typeface="Times New Roman" panose="02020603050405020304" pitchFamily="18" charset="0"/>
            </a:endParaRPr>
          </a:p>
          <a:p>
            <a:pPr algn="just"/>
            <a:r>
              <a:rPr lang="en-US" sz="4400">
                <a:latin typeface="Times New Roman" panose="02020603050405020304" pitchFamily="18" charset="0"/>
                <a:cs typeface="Times New Roman" panose="02020603050405020304" pitchFamily="18" charset="0"/>
              </a:rPr>
              <a:t>- </a:t>
            </a:r>
            <a:r>
              <a:rPr lang="en-US" sz="4400" smtClean="0">
                <a:latin typeface="Times New Roman" panose="02020603050405020304" pitchFamily="18" charset="0"/>
                <a:cs typeface="Times New Roman" panose="02020603050405020304" pitchFamily="18" charset="0"/>
              </a:rPr>
              <a:t>“</a:t>
            </a:r>
            <a:r>
              <a:rPr lang="vi-VN" sz="4400" smtClean="0">
                <a:latin typeface="Times New Roman" panose="02020603050405020304" pitchFamily="18" charset="0"/>
                <a:cs typeface="Times New Roman" panose="02020603050405020304" pitchFamily="18" charset="0"/>
              </a:rPr>
              <a:t>C</a:t>
            </a:r>
            <a:r>
              <a:rPr lang="en-US" sz="4400" smtClean="0">
                <a:latin typeface="Times New Roman" panose="02020603050405020304" pitchFamily="18" charset="0"/>
                <a:cs typeface="Times New Roman" panose="02020603050405020304" pitchFamily="18" charset="0"/>
              </a:rPr>
              <a:t>ho </a:t>
            </a:r>
            <a:r>
              <a:rPr lang="en-US" sz="4400">
                <a:latin typeface="Times New Roman" panose="02020603050405020304" pitchFamily="18" charset="0"/>
                <a:cs typeface="Times New Roman" panose="02020603050405020304" pitchFamily="18" charset="0"/>
              </a:rPr>
              <a:t>đã đẩy ánh sáng"</a:t>
            </a:r>
            <a:endParaRPr lang="en-GB" sz="4400">
              <a:latin typeface="Times New Roman" panose="02020603050405020304" pitchFamily="18" charset="0"/>
              <a:cs typeface="Times New Roman" panose="02020603050405020304" pitchFamily="18" charset="0"/>
            </a:endParaRPr>
          </a:p>
          <a:p>
            <a:pPr algn="just"/>
            <a:r>
              <a:rPr lang="pt-BR" sz="4400">
                <a:latin typeface="Times New Roman" panose="02020603050405020304" pitchFamily="18" charset="0"/>
                <a:cs typeface="Times New Roman" panose="02020603050405020304" pitchFamily="18" charset="0"/>
              </a:rPr>
              <a:t>- </a:t>
            </a:r>
            <a:r>
              <a:rPr lang="pt-BR" sz="4400" smtClean="0">
                <a:latin typeface="Times New Roman" panose="02020603050405020304" pitchFamily="18" charset="0"/>
                <a:cs typeface="Times New Roman" panose="02020603050405020304" pitchFamily="18" charset="0"/>
              </a:rPr>
              <a:t>"</a:t>
            </a:r>
            <a:r>
              <a:rPr lang="vi-VN" sz="4400" smtClean="0">
                <a:latin typeface="Times New Roman" panose="02020603050405020304" pitchFamily="18" charset="0"/>
                <a:cs typeface="Times New Roman" panose="02020603050405020304" pitchFamily="18" charset="0"/>
              </a:rPr>
              <a:t>C</a:t>
            </a:r>
            <a:r>
              <a:rPr lang="pt-BR" sz="4400" smtClean="0">
                <a:latin typeface="Times New Roman" panose="02020603050405020304" pitchFamily="18" charset="0"/>
                <a:cs typeface="Times New Roman" panose="02020603050405020304" pitchFamily="18" charset="0"/>
              </a:rPr>
              <a:t>ho </a:t>
            </a:r>
            <a:r>
              <a:rPr lang="pt-BR" sz="4400">
                <a:latin typeface="Times New Roman" panose="02020603050405020304" pitchFamily="18" charset="0"/>
                <a:cs typeface="Times New Roman" panose="02020603050405020304" pitchFamily="18" charset="0"/>
              </a:rPr>
              <a:t>no nê thanh sắc"</a:t>
            </a:r>
            <a:endParaRPr lang="en-GB" sz="4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8049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par>
                                <p:cTn id="20" presetID="22" presetClass="entr" presetSubtype="4"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BECE6"/>
        </a:solidFill>
        <a:effectLst/>
      </p:bgPr>
    </p:bg>
    <p:spTree>
      <p:nvGrpSpPr>
        <p:cNvPr id="1" name=""/>
        <p:cNvGrpSpPr/>
        <p:nvPr/>
      </p:nvGrpSpPr>
      <p:grpSpPr>
        <a:xfrm>
          <a:off x="0" y="0"/>
          <a:ext cx="0" cy="0"/>
          <a:chOff x="0" y="0"/>
          <a:chExt cx="0" cy="0"/>
        </a:xfrm>
      </p:grpSpPr>
      <p:sp>
        <p:nvSpPr>
          <p:cNvPr id="2" name="Freeform 2"/>
          <p:cNvSpPr/>
          <p:nvPr/>
        </p:nvSpPr>
        <p:spPr>
          <a:xfrm>
            <a:off x="7260060" y="2057400"/>
            <a:ext cx="11027940" cy="8229600"/>
          </a:xfrm>
          <a:custGeom>
            <a:avLst/>
            <a:gdLst/>
            <a:ahLst/>
            <a:cxnLst/>
            <a:rect l="l" t="t" r="r" b="b"/>
            <a:pathLst>
              <a:path w="11027940" h="8229600">
                <a:moveTo>
                  <a:pt x="0" y="0"/>
                </a:moveTo>
                <a:lnTo>
                  <a:pt x="11027940" y="0"/>
                </a:lnTo>
                <a:lnTo>
                  <a:pt x="11027940" y="8229600"/>
                </a:lnTo>
                <a:lnTo>
                  <a:pt x="0" y="8229600"/>
                </a:lnTo>
                <a:lnTo>
                  <a:pt x="0" y="0"/>
                </a:lnTo>
                <a:close/>
              </a:path>
            </a:pathLst>
          </a:custGeom>
          <a:blipFill>
            <a:blip r:embed="rId2"/>
            <a:stretch>
              <a:fillRect/>
            </a:stretch>
          </a:blipFill>
        </p:spPr>
      </p:sp>
      <p:sp>
        <p:nvSpPr>
          <p:cNvPr id="3" name="Freeform 3"/>
          <p:cNvSpPr/>
          <p:nvPr/>
        </p:nvSpPr>
        <p:spPr>
          <a:xfrm flipH="1">
            <a:off x="0" y="2057400"/>
            <a:ext cx="11027940" cy="8229600"/>
          </a:xfrm>
          <a:custGeom>
            <a:avLst/>
            <a:gdLst/>
            <a:ahLst/>
            <a:cxnLst/>
            <a:rect l="l" t="t" r="r" b="b"/>
            <a:pathLst>
              <a:path w="11027940" h="8229600">
                <a:moveTo>
                  <a:pt x="11027940" y="0"/>
                </a:moveTo>
                <a:lnTo>
                  <a:pt x="0" y="0"/>
                </a:lnTo>
                <a:lnTo>
                  <a:pt x="0" y="8229600"/>
                </a:lnTo>
                <a:lnTo>
                  <a:pt x="11027940" y="8229600"/>
                </a:lnTo>
                <a:lnTo>
                  <a:pt x="11027940" y="0"/>
                </a:lnTo>
                <a:close/>
              </a:path>
            </a:pathLst>
          </a:custGeom>
          <a:blipFill>
            <a:blip r:embed="rId2"/>
            <a:stretch>
              <a:fillRect/>
            </a:stretch>
          </a:blipFill>
        </p:spPr>
      </p:sp>
      <p:grpSp>
        <p:nvGrpSpPr>
          <p:cNvPr id="4" name="Group 4"/>
          <p:cNvGrpSpPr/>
          <p:nvPr/>
        </p:nvGrpSpPr>
        <p:grpSpPr>
          <a:xfrm>
            <a:off x="3333418" y="2321618"/>
            <a:ext cx="11621165" cy="5793681"/>
            <a:chOff x="0" y="0"/>
            <a:chExt cx="3060718" cy="916639"/>
          </a:xfrm>
        </p:grpSpPr>
        <p:sp>
          <p:nvSpPr>
            <p:cNvPr id="5" name="Freeform 5"/>
            <p:cNvSpPr/>
            <p:nvPr/>
          </p:nvSpPr>
          <p:spPr>
            <a:xfrm>
              <a:off x="0" y="0"/>
              <a:ext cx="3060718" cy="916639"/>
            </a:xfrm>
            <a:custGeom>
              <a:avLst/>
              <a:gdLst/>
              <a:ahLst/>
              <a:cxnLst/>
              <a:rect l="l" t="t" r="r" b="b"/>
              <a:pathLst>
                <a:path w="3060718" h="916639">
                  <a:moveTo>
                    <a:pt x="33976" y="0"/>
                  </a:moveTo>
                  <a:lnTo>
                    <a:pt x="3026742" y="0"/>
                  </a:lnTo>
                  <a:cubicBezTo>
                    <a:pt x="3035753" y="0"/>
                    <a:pt x="3044395" y="3580"/>
                    <a:pt x="3050767" y="9951"/>
                  </a:cubicBezTo>
                  <a:cubicBezTo>
                    <a:pt x="3057139" y="16323"/>
                    <a:pt x="3060718" y="24965"/>
                    <a:pt x="3060718" y="33976"/>
                  </a:cubicBezTo>
                  <a:lnTo>
                    <a:pt x="3060718" y="882663"/>
                  </a:lnTo>
                  <a:cubicBezTo>
                    <a:pt x="3060718" y="901428"/>
                    <a:pt x="3045507" y="916639"/>
                    <a:pt x="3026742" y="916639"/>
                  </a:cubicBezTo>
                  <a:lnTo>
                    <a:pt x="33976" y="916639"/>
                  </a:lnTo>
                  <a:cubicBezTo>
                    <a:pt x="15211" y="916639"/>
                    <a:pt x="0" y="901428"/>
                    <a:pt x="0" y="882663"/>
                  </a:cubicBezTo>
                  <a:lnTo>
                    <a:pt x="0" y="33976"/>
                  </a:lnTo>
                  <a:cubicBezTo>
                    <a:pt x="0" y="15211"/>
                    <a:pt x="15211" y="0"/>
                    <a:pt x="33976" y="0"/>
                  </a:cubicBezTo>
                  <a:close/>
                </a:path>
              </a:pathLst>
            </a:custGeom>
            <a:solidFill>
              <a:srgbClr val="EBECE6"/>
            </a:solidFill>
          </p:spPr>
        </p:sp>
        <p:sp>
          <p:nvSpPr>
            <p:cNvPr id="6" name="TextBox 6"/>
            <p:cNvSpPr txBox="1"/>
            <p:nvPr/>
          </p:nvSpPr>
          <p:spPr>
            <a:xfrm>
              <a:off x="0" y="-38100"/>
              <a:ext cx="3060718" cy="954739"/>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7" name="Freeform 7"/>
          <p:cNvSpPr/>
          <p:nvPr/>
        </p:nvSpPr>
        <p:spPr>
          <a:xfrm rot="-2226846">
            <a:off x="14163654" y="820994"/>
            <a:ext cx="2067533" cy="2190763"/>
          </a:xfrm>
          <a:custGeom>
            <a:avLst/>
            <a:gdLst/>
            <a:ahLst/>
            <a:cxnLst/>
            <a:rect l="l" t="t" r="r" b="b"/>
            <a:pathLst>
              <a:path w="2067533" h="2190763">
                <a:moveTo>
                  <a:pt x="0" y="0"/>
                </a:moveTo>
                <a:lnTo>
                  <a:pt x="2067532" y="0"/>
                </a:lnTo>
                <a:lnTo>
                  <a:pt x="2067532" y="2190764"/>
                </a:lnTo>
                <a:lnTo>
                  <a:pt x="0" y="2190764"/>
                </a:lnTo>
                <a:lnTo>
                  <a:pt x="0" y="0"/>
                </a:lnTo>
                <a:close/>
              </a:path>
            </a:pathLst>
          </a:custGeom>
          <a:blipFill>
            <a:blip r:embed="rId3"/>
            <a:stretch>
              <a:fillRect/>
            </a:stretch>
          </a:blipFill>
        </p:spPr>
      </p:sp>
      <p:sp>
        <p:nvSpPr>
          <p:cNvPr id="8" name="Freeform 8"/>
          <p:cNvSpPr/>
          <p:nvPr/>
        </p:nvSpPr>
        <p:spPr>
          <a:xfrm rot="1793409" flipH="1">
            <a:off x="2013734" y="962018"/>
            <a:ext cx="2067533" cy="2190763"/>
          </a:xfrm>
          <a:custGeom>
            <a:avLst/>
            <a:gdLst/>
            <a:ahLst/>
            <a:cxnLst/>
            <a:rect l="l" t="t" r="r" b="b"/>
            <a:pathLst>
              <a:path w="2067533" h="2190763">
                <a:moveTo>
                  <a:pt x="2067533" y="0"/>
                </a:moveTo>
                <a:lnTo>
                  <a:pt x="0" y="0"/>
                </a:lnTo>
                <a:lnTo>
                  <a:pt x="0" y="2190764"/>
                </a:lnTo>
                <a:lnTo>
                  <a:pt x="2067533" y="2190764"/>
                </a:lnTo>
                <a:lnTo>
                  <a:pt x="2067533" y="0"/>
                </a:lnTo>
                <a:close/>
              </a:path>
            </a:pathLst>
          </a:custGeom>
          <a:blipFill>
            <a:blip r:embed="rId3"/>
            <a:stretch>
              <a:fillRect/>
            </a:stretch>
          </a:blipFill>
        </p:spPr>
      </p:sp>
      <p:sp>
        <p:nvSpPr>
          <p:cNvPr id="10" name="Rectangle 9"/>
          <p:cNvSpPr/>
          <p:nvPr/>
        </p:nvSpPr>
        <p:spPr>
          <a:xfrm>
            <a:off x="4285676" y="952500"/>
            <a:ext cx="9735123" cy="6740307"/>
          </a:xfrm>
          <a:prstGeom prst="rect">
            <a:avLst/>
          </a:prstGeom>
        </p:spPr>
        <p:txBody>
          <a:bodyPr wrap="square">
            <a:spAutoFit/>
          </a:bodyPr>
          <a:lstStyle/>
          <a:p>
            <a:r>
              <a:rPr lang="pt-BR" sz="3600" b="1">
                <a:latin typeface="Times New Roman" panose="02020603050405020304" pitchFamily="18" charset="0"/>
                <a:cs typeface="Times New Roman" panose="02020603050405020304" pitchFamily="18" charset="0"/>
              </a:rPr>
              <a:t>3. Cách sử dụng đại từ: "ta"</a:t>
            </a:r>
            <a:endParaRPr lang="en-GB" sz="3600" b="1">
              <a:latin typeface="Times New Roman" panose="02020603050405020304" pitchFamily="18" charset="0"/>
              <a:cs typeface="Times New Roman" panose="02020603050405020304" pitchFamily="18" charset="0"/>
            </a:endParaRPr>
          </a:p>
          <a:p>
            <a:pPr algn="just"/>
            <a:r>
              <a:rPr lang="pt-BR" sz="3600" b="1">
                <a:latin typeface="Times New Roman" panose="02020603050405020304" pitchFamily="18" charset="0"/>
                <a:cs typeface="Times New Roman" panose="02020603050405020304" pitchFamily="18" charset="0"/>
              </a:rPr>
              <a:t>Hiện nay:</a:t>
            </a:r>
            <a:endParaRPr lang="en-GB" sz="3600" b="1">
              <a:latin typeface="Times New Roman" panose="02020603050405020304" pitchFamily="18" charset="0"/>
              <a:cs typeface="Times New Roman" panose="02020603050405020304" pitchFamily="18" charset="0"/>
            </a:endParaRPr>
          </a:p>
          <a:p>
            <a:pPr algn="just"/>
            <a:r>
              <a:rPr lang="pt-BR" sz="3600">
                <a:latin typeface="Times New Roman" panose="02020603050405020304" pitchFamily="18" charset="0"/>
                <a:cs typeface="Times New Roman" panose="02020603050405020304" pitchFamily="18" charset="0"/>
              </a:rPr>
              <a:t>- Những cách diễn đạt này đã trở nên quen thuộc và được nhiều người sử dụng.</a:t>
            </a:r>
            <a:endParaRPr lang="en-GB" sz="3600">
              <a:latin typeface="Times New Roman" panose="02020603050405020304" pitchFamily="18" charset="0"/>
              <a:cs typeface="Times New Roman" panose="02020603050405020304" pitchFamily="18" charset="0"/>
            </a:endParaRPr>
          </a:p>
          <a:p>
            <a:pPr algn="just"/>
            <a:r>
              <a:rPr lang="pt-BR" sz="3600">
                <a:latin typeface="Times New Roman" panose="02020603050405020304" pitchFamily="18" charset="0"/>
                <a:cs typeface="Times New Roman" panose="02020603050405020304" pitchFamily="18" charset="0"/>
              </a:rPr>
              <a:t>- Nhờ những cách diễn đạt "Tây" này, thơ ca Việt Nam thêm phong phú và đa dạng.</a:t>
            </a:r>
            <a:endParaRPr lang="en-GB" sz="3600">
              <a:latin typeface="Times New Roman" panose="02020603050405020304" pitchFamily="18" charset="0"/>
              <a:cs typeface="Times New Roman" panose="02020603050405020304" pitchFamily="18" charset="0"/>
            </a:endParaRPr>
          </a:p>
          <a:p>
            <a:pPr algn="just"/>
            <a:r>
              <a:rPr lang="pt-BR" sz="3600" b="1">
                <a:latin typeface="Times New Roman" panose="02020603050405020304" pitchFamily="18" charset="0"/>
                <a:cs typeface="Times New Roman" panose="02020603050405020304" pitchFamily="18" charset="0"/>
              </a:rPr>
              <a:t>Nhận xét:</a:t>
            </a:r>
            <a:endParaRPr lang="en-GB" sz="3600" b="1">
              <a:latin typeface="Times New Roman" panose="02020603050405020304" pitchFamily="18" charset="0"/>
              <a:cs typeface="Times New Roman" panose="02020603050405020304" pitchFamily="18" charset="0"/>
            </a:endParaRPr>
          </a:p>
          <a:p>
            <a:pPr algn="just"/>
            <a:r>
              <a:rPr lang="pt-BR" sz="3600">
                <a:latin typeface="Times New Roman" panose="02020603050405020304" pitchFamily="18" charset="0"/>
                <a:cs typeface="Times New Roman" panose="02020603050405020304" pitchFamily="18" charset="0"/>
              </a:rPr>
              <a:t>- Việc sử dụng những cách diễn đạt "Tây" là một sáng tạo của Xuân Diệu, góp phần tạo nên phong cách thơ độc đáo của ông.</a:t>
            </a:r>
            <a:endParaRPr lang="en-GB" sz="3600">
              <a:latin typeface="Times New Roman" panose="02020603050405020304" pitchFamily="18" charset="0"/>
              <a:cs typeface="Times New Roman" panose="02020603050405020304" pitchFamily="18" charset="0"/>
            </a:endParaRPr>
          </a:p>
          <a:p>
            <a:pPr algn="just"/>
            <a:r>
              <a:rPr lang="pt-BR" sz="3600">
                <a:latin typeface="Times New Roman" panose="02020603050405020304" pitchFamily="18" charset="0"/>
                <a:cs typeface="Times New Roman" panose="02020603050405020304" pitchFamily="18" charset="0"/>
              </a:rPr>
              <a:t>- Những cách diễn đạt này thể hiện sự hòa nhập của văn hóa Việt Nam với văn hóa thế giới.</a:t>
            </a:r>
            <a:endParaRPr lang="en-GB" sz="36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44266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BECE6"/>
        </a:solidFill>
        <a:effectLst/>
      </p:bgPr>
    </p:bg>
    <p:spTree>
      <p:nvGrpSpPr>
        <p:cNvPr id="1" name=""/>
        <p:cNvGrpSpPr/>
        <p:nvPr/>
      </p:nvGrpSpPr>
      <p:grpSpPr>
        <a:xfrm>
          <a:off x="0" y="0"/>
          <a:ext cx="0" cy="0"/>
          <a:chOff x="0" y="0"/>
          <a:chExt cx="0" cy="0"/>
        </a:xfrm>
      </p:grpSpPr>
      <p:grpSp>
        <p:nvGrpSpPr>
          <p:cNvPr id="2" name="Group 2"/>
          <p:cNvGrpSpPr/>
          <p:nvPr/>
        </p:nvGrpSpPr>
        <p:grpSpPr>
          <a:xfrm>
            <a:off x="-182642" y="2752488"/>
            <a:ext cx="18653284" cy="10287000"/>
            <a:chOff x="0" y="0"/>
            <a:chExt cx="24871045" cy="13716000"/>
          </a:xfrm>
        </p:grpSpPr>
        <p:sp>
          <p:nvSpPr>
            <p:cNvPr id="3" name="Freeform 3"/>
            <p:cNvSpPr/>
            <p:nvPr/>
          </p:nvSpPr>
          <p:spPr>
            <a:xfrm>
              <a:off x="11823700" y="0"/>
              <a:ext cx="13047345" cy="13716000"/>
            </a:xfrm>
            <a:custGeom>
              <a:avLst/>
              <a:gdLst/>
              <a:ahLst/>
              <a:cxnLst/>
              <a:rect l="l" t="t" r="r" b="b"/>
              <a:pathLst>
                <a:path w="13047345" h="13716000">
                  <a:moveTo>
                    <a:pt x="0" y="0"/>
                  </a:moveTo>
                  <a:lnTo>
                    <a:pt x="13047345" y="0"/>
                  </a:lnTo>
                  <a:lnTo>
                    <a:pt x="13047345" y="13716000"/>
                  </a:lnTo>
                  <a:lnTo>
                    <a:pt x="0" y="13716000"/>
                  </a:lnTo>
                  <a:lnTo>
                    <a:pt x="0" y="0"/>
                  </a:lnTo>
                  <a:close/>
                </a:path>
              </a:pathLst>
            </a:custGeom>
            <a:blipFill>
              <a:blip r:embed="rId2"/>
              <a:stretch>
                <a:fillRect/>
              </a:stretch>
            </a:blipFill>
          </p:spPr>
        </p:sp>
        <p:sp>
          <p:nvSpPr>
            <p:cNvPr id="4" name="Freeform 4"/>
            <p:cNvSpPr/>
            <p:nvPr/>
          </p:nvSpPr>
          <p:spPr>
            <a:xfrm flipH="1">
              <a:off x="0" y="0"/>
              <a:ext cx="13047345" cy="13716000"/>
            </a:xfrm>
            <a:custGeom>
              <a:avLst/>
              <a:gdLst/>
              <a:ahLst/>
              <a:cxnLst/>
              <a:rect l="l" t="t" r="r" b="b"/>
              <a:pathLst>
                <a:path w="13047345" h="13716000">
                  <a:moveTo>
                    <a:pt x="13047345" y="0"/>
                  </a:moveTo>
                  <a:lnTo>
                    <a:pt x="0" y="0"/>
                  </a:lnTo>
                  <a:lnTo>
                    <a:pt x="0" y="13716000"/>
                  </a:lnTo>
                  <a:lnTo>
                    <a:pt x="13047345" y="13716000"/>
                  </a:lnTo>
                  <a:lnTo>
                    <a:pt x="13047345" y="0"/>
                  </a:lnTo>
                  <a:close/>
                </a:path>
              </a:pathLst>
            </a:custGeom>
            <a:blipFill>
              <a:blip r:embed="rId2"/>
              <a:stretch>
                <a:fillRect/>
              </a:stretch>
            </a:blipFill>
          </p:spPr>
        </p:sp>
      </p:grpSp>
      <p:sp>
        <p:nvSpPr>
          <p:cNvPr id="5" name="Freeform 5"/>
          <p:cNvSpPr/>
          <p:nvPr/>
        </p:nvSpPr>
        <p:spPr>
          <a:xfrm>
            <a:off x="0" y="3978718"/>
            <a:ext cx="3303963" cy="6308282"/>
          </a:xfrm>
          <a:custGeom>
            <a:avLst/>
            <a:gdLst/>
            <a:ahLst/>
            <a:cxnLst/>
            <a:rect l="l" t="t" r="r" b="b"/>
            <a:pathLst>
              <a:path w="3303963" h="6308282">
                <a:moveTo>
                  <a:pt x="0" y="0"/>
                </a:moveTo>
                <a:lnTo>
                  <a:pt x="3303963" y="0"/>
                </a:lnTo>
                <a:lnTo>
                  <a:pt x="3303963" y="6308282"/>
                </a:lnTo>
                <a:lnTo>
                  <a:pt x="0" y="6308282"/>
                </a:lnTo>
                <a:lnTo>
                  <a:pt x="0" y="0"/>
                </a:lnTo>
                <a:close/>
              </a:path>
            </a:pathLst>
          </a:custGeom>
          <a:blipFill>
            <a:blip r:embed="rId3"/>
            <a:stretch>
              <a:fillRect/>
            </a:stretch>
          </a:blipFill>
        </p:spPr>
      </p:sp>
      <p:grpSp>
        <p:nvGrpSpPr>
          <p:cNvPr id="6" name="Group 6"/>
          <p:cNvGrpSpPr/>
          <p:nvPr/>
        </p:nvGrpSpPr>
        <p:grpSpPr>
          <a:xfrm>
            <a:off x="2043226" y="2881960"/>
            <a:ext cx="6969087" cy="6071539"/>
            <a:chOff x="-1088588" y="0"/>
            <a:chExt cx="8170015" cy="7039443"/>
          </a:xfrm>
        </p:grpSpPr>
        <p:sp>
          <p:nvSpPr>
            <p:cNvPr id="7" name="Freeform 7"/>
            <p:cNvSpPr/>
            <p:nvPr/>
          </p:nvSpPr>
          <p:spPr>
            <a:xfrm>
              <a:off x="-1088588" y="0"/>
              <a:ext cx="8170015" cy="7039443"/>
            </a:xfrm>
            <a:custGeom>
              <a:avLst/>
              <a:gdLst/>
              <a:ahLst/>
              <a:cxnLst/>
              <a:rect l="l" t="t" r="r" b="b"/>
              <a:pathLst>
                <a:path w="7081427" h="7039443">
                  <a:moveTo>
                    <a:pt x="0" y="0"/>
                  </a:moveTo>
                  <a:lnTo>
                    <a:pt x="7081427" y="0"/>
                  </a:lnTo>
                  <a:lnTo>
                    <a:pt x="7081427" y="7039443"/>
                  </a:lnTo>
                  <a:lnTo>
                    <a:pt x="0" y="7039443"/>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a:ln cap="sq">
              <a:noFill/>
              <a:prstDash val="solid"/>
              <a:miter/>
            </a:ln>
          </p:spPr>
        </p:sp>
        <p:sp>
          <p:nvSpPr>
            <p:cNvPr id="8" name="TextBox 8"/>
            <p:cNvSpPr txBox="1"/>
            <p:nvPr/>
          </p:nvSpPr>
          <p:spPr>
            <a:xfrm>
              <a:off x="114069" y="1294374"/>
              <a:ext cx="5880234" cy="4496200"/>
            </a:xfrm>
            <a:prstGeom prst="rect">
              <a:avLst/>
            </a:prstGeom>
          </p:spPr>
          <p:txBody>
            <a:bodyPr wrap="square" lIns="0" tIns="0" rIns="0" bIns="0" rtlCol="0" anchor="t">
              <a:spAutoFit/>
            </a:bodyPr>
            <a:lstStyle/>
            <a:p>
              <a:pPr algn="ctr"/>
              <a:r>
                <a:rPr lang="pt-BR" sz="3600" b="1" smtClean="0">
                  <a:latin typeface="Times New Roman" panose="02020603050405020304" pitchFamily="18" charset="0"/>
                  <a:cs typeface="Times New Roman" panose="02020603050405020304" pitchFamily="18" charset="0"/>
                </a:rPr>
                <a:t> </a:t>
              </a:r>
              <a:r>
                <a:rPr lang="pt-BR" sz="3600" b="1">
                  <a:latin typeface="Times New Roman" panose="02020603050405020304" pitchFamily="18" charset="0"/>
                  <a:cs typeface="Times New Roman" panose="02020603050405020304" pitchFamily="18" charset="0"/>
                </a:rPr>
                <a:t>Nguyễn </a:t>
              </a:r>
              <a:r>
                <a:rPr lang="pt-BR" sz="3600" b="1" smtClean="0">
                  <a:latin typeface="Times New Roman" panose="02020603050405020304" pitchFamily="18" charset="0"/>
                  <a:cs typeface="Times New Roman" panose="02020603050405020304" pitchFamily="18" charset="0"/>
                </a:rPr>
                <a:t>Tuân</a:t>
              </a:r>
              <a:endParaRPr lang="en-GB" sz="3600" b="1">
                <a:latin typeface="Times New Roman" panose="02020603050405020304" pitchFamily="18" charset="0"/>
                <a:cs typeface="Times New Roman" panose="02020603050405020304" pitchFamily="18" charset="0"/>
              </a:endParaRPr>
            </a:p>
            <a:p>
              <a:pPr algn="just"/>
              <a:r>
                <a:rPr lang="pt-BR" sz="3600">
                  <a:latin typeface="Times New Roman" panose="02020603050405020304" pitchFamily="18" charset="0"/>
                  <a:cs typeface="Times New Roman" panose="02020603050405020304" pitchFamily="18" charset="0"/>
                </a:rPr>
                <a:t>“Sông Đà tuôn dài tuôn dài như một áng tóc trữ tình, đầu tóc, chân tóc ẩn hiện trong mây trời Tây Bắc bung nở hoa ban trắng” (Người lái đò sông Đà).</a:t>
              </a:r>
              <a:endParaRPr lang="en-GB" sz="3600">
                <a:latin typeface="Times New Roman" panose="02020603050405020304" pitchFamily="18" charset="0"/>
                <a:cs typeface="Times New Roman" panose="02020603050405020304" pitchFamily="18" charset="0"/>
              </a:endParaRPr>
            </a:p>
          </p:txBody>
        </p:sp>
      </p:grpSp>
      <p:grpSp>
        <p:nvGrpSpPr>
          <p:cNvPr id="9" name="Group 9"/>
          <p:cNvGrpSpPr/>
          <p:nvPr/>
        </p:nvGrpSpPr>
        <p:grpSpPr>
          <a:xfrm>
            <a:off x="9012313" y="2752487"/>
            <a:ext cx="5971723" cy="6201011"/>
            <a:chOff x="-440436" y="-1"/>
            <a:chExt cx="7962296" cy="8268015"/>
          </a:xfrm>
        </p:grpSpPr>
        <p:sp>
          <p:nvSpPr>
            <p:cNvPr id="10" name="Freeform 10"/>
            <p:cNvSpPr/>
            <p:nvPr/>
          </p:nvSpPr>
          <p:spPr>
            <a:xfrm>
              <a:off x="-440436" y="-1"/>
              <a:ext cx="7962296" cy="8268015"/>
            </a:xfrm>
            <a:custGeom>
              <a:avLst/>
              <a:gdLst/>
              <a:ahLst/>
              <a:cxnLst/>
              <a:rect l="l" t="t" r="r" b="b"/>
              <a:pathLst>
                <a:path w="7081427" h="7039443">
                  <a:moveTo>
                    <a:pt x="0" y="0"/>
                  </a:moveTo>
                  <a:lnTo>
                    <a:pt x="7081427" y="0"/>
                  </a:lnTo>
                  <a:lnTo>
                    <a:pt x="7081427" y="7039443"/>
                  </a:lnTo>
                  <a:lnTo>
                    <a:pt x="0" y="7039443"/>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1" name="TextBox 11"/>
            <p:cNvSpPr txBox="1"/>
            <p:nvPr/>
          </p:nvSpPr>
          <p:spPr>
            <a:xfrm>
              <a:off x="629597" y="1876978"/>
              <a:ext cx="6391382" cy="4103688"/>
            </a:xfrm>
            <a:prstGeom prst="rect">
              <a:avLst/>
            </a:prstGeom>
          </p:spPr>
          <p:txBody>
            <a:bodyPr wrap="square" lIns="0" tIns="0" rIns="0" bIns="0" rtlCol="0" anchor="t">
              <a:spAutoFit/>
            </a:bodyPr>
            <a:lstStyle/>
            <a:p>
              <a:pPr algn="ctr"/>
              <a:r>
                <a:rPr lang="pt-BR" sz="4000" b="1" smtClean="0">
                  <a:latin typeface="Times New Roman" panose="02020603050405020304" pitchFamily="18" charset="0"/>
                  <a:cs typeface="Times New Roman" panose="02020603050405020304" pitchFamily="18" charset="0"/>
                </a:rPr>
                <a:t>Hàn </a:t>
              </a:r>
              <a:r>
                <a:rPr lang="pt-BR" sz="4000" b="1">
                  <a:latin typeface="Times New Roman" panose="02020603050405020304" pitchFamily="18" charset="0"/>
                  <a:cs typeface="Times New Roman" panose="02020603050405020304" pitchFamily="18" charset="0"/>
                </a:rPr>
                <a:t>Mặc </a:t>
              </a:r>
              <a:r>
                <a:rPr lang="pt-BR" sz="4000" b="1" smtClean="0">
                  <a:latin typeface="Times New Roman" panose="02020603050405020304" pitchFamily="18" charset="0"/>
                  <a:cs typeface="Times New Roman" panose="02020603050405020304" pitchFamily="18" charset="0"/>
                </a:rPr>
                <a:t>Tử</a:t>
              </a:r>
              <a:endParaRPr lang="en-GB" sz="4000" b="1">
                <a:latin typeface="Times New Roman" panose="02020603050405020304" pitchFamily="18" charset="0"/>
                <a:cs typeface="Times New Roman" panose="02020603050405020304" pitchFamily="18" charset="0"/>
              </a:endParaRPr>
            </a:p>
            <a:p>
              <a:pPr algn="just"/>
              <a:r>
                <a:rPr lang="pt-BR" sz="4000">
                  <a:latin typeface="Times New Roman" panose="02020603050405020304" pitchFamily="18" charset="0"/>
                  <a:cs typeface="Times New Roman" panose="02020603050405020304" pitchFamily="18" charset="0"/>
                </a:rPr>
                <a:t>+ “Vườn ai mướt quá, xanh như Ngọc”</a:t>
              </a:r>
              <a:endParaRPr lang="en-GB" sz="4000">
                <a:latin typeface="Times New Roman" panose="02020603050405020304" pitchFamily="18" charset="0"/>
                <a:cs typeface="Times New Roman" panose="02020603050405020304" pitchFamily="18" charset="0"/>
              </a:endParaRPr>
            </a:p>
            <a:p>
              <a:pPr algn="just"/>
              <a:r>
                <a:rPr lang="pt-BR" sz="4000">
                  <a:latin typeface="Times New Roman" panose="02020603050405020304" pitchFamily="18" charset="0"/>
                  <a:cs typeface="Times New Roman" panose="02020603050405020304" pitchFamily="18" charset="0"/>
                </a:rPr>
                <a:t>+ “Ai biết tình ai có đậm đà”</a:t>
              </a:r>
              <a:endParaRPr lang="en-US" sz="4000">
                <a:solidFill>
                  <a:srgbClr val="658514"/>
                </a:solidFill>
                <a:latin typeface="Times New Roman" panose="02020603050405020304" pitchFamily="18" charset="0"/>
                <a:ea typeface="Austere  Display"/>
                <a:cs typeface="Times New Roman" panose="02020603050405020304" pitchFamily="18" charset="0"/>
                <a:sym typeface="Austere  Display"/>
              </a:endParaRPr>
            </a:p>
          </p:txBody>
        </p:sp>
      </p:grpSp>
      <p:sp>
        <p:nvSpPr>
          <p:cNvPr id="12" name="Freeform 12"/>
          <p:cNvSpPr/>
          <p:nvPr/>
        </p:nvSpPr>
        <p:spPr>
          <a:xfrm flipH="1">
            <a:off x="14984037" y="3978718"/>
            <a:ext cx="3303963" cy="6308282"/>
          </a:xfrm>
          <a:custGeom>
            <a:avLst/>
            <a:gdLst/>
            <a:ahLst/>
            <a:cxnLst/>
            <a:rect l="l" t="t" r="r" b="b"/>
            <a:pathLst>
              <a:path w="3303963" h="6308282">
                <a:moveTo>
                  <a:pt x="3303963" y="0"/>
                </a:moveTo>
                <a:lnTo>
                  <a:pt x="0" y="0"/>
                </a:lnTo>
                <a:lnTo>
                  <a:pt x="0" y="6308282"/>
                </a:lnTo>
                <a:lnTo>
                  <a:pt x="3303963" y="6308282"/>
                </a:lnTo>
                <a:lnTo>
                  <a:pt x="3303963" y="0"/>
                </a:lnTo>
                <a:close/>
              </a:path>
            </a:pathLst>
          </a:custGeom>
          <a:blipFill>
            <a:blip r:embed="rId3"/>
            <a:stretch>
              <a:fillRect/>
            </a:stretch>
          </a:blipFill>
        </p:spPr>
      </p:sp>
      <p:sp>
        <p:nvSpPr>
          <p:cNvPr id="13" name="Freeform 13"/>
          <p:cNvSpPr/>
          <p:nvPr/>
        </p:nvSpPr>
        <p:spPr>
          <a:xfrm>
            <a:off x="2043227" y="7895988"/>
            <a:ext cx="1811192" cy="2391012"/>
          </a:xfrm>
          <a:custGeom>
            <a:avLst/>
            <a:gdLst/>
            <a:ahLst/>
            <a:cxnLst/>
            <a:rect l="l" t="t" r="r" b="b"/>
            <a:pathLst>
              <a:path w="1811192" h="2391012">
                <a:moveTo>
                  <a:pt x="0" y="0"/>
                </a:moveTo>
                <a:lnTo>
                  <a:pt x="1811192" y="0"/>
                </a:lnTo>
                <a:lnTo>
                  <a:pt x="1811192" y="2391012"/>
                </a:lnTo>
                <a:lnTo>
                  <a:pt x="0" y="2391012"/>
                </a:lnTo>
                <a:lnTo>
                  <a:pt x="0" y="0"/>
                </a:lnTo>
                <a:close/>
              </a:path>
            </a:pathLst>
          </a:custGeom>
          <a:blipFill>
            <a:blip r:embed="rId6"/>
            <a:stretch>
              <a:fillRect/>
            </a:stretch>
          </a:blipFill>
        </p:spPr>
      </p:sp>
      <p:sp>
        <p:nvSpPr>
          <p:cNvPr id="14" name="TextBox 14"/>
          <p:cNvSpPr txBox="1"/>
          <p:nvPr/>
        </p:nvSpPr>
        <p:spPr>
          <a:xfrm>
            <a:off x="2590800" y="405400"/>
            <a:ext cx="14173199" cy="2031325"/>
          </a:xfrm>
          <a:prstGeom prst="rect">
            <a:avLst/>
          </a:prstGeom>
        </p:spPr>
        <p:txBody>
          <a:bodyPr wrap="square" lIns="0" tIns="0" rIns="0" bIns="0" rtlCol="0" anchor="t">
            <a:spAutoFit/>
          </a:bodyPr>
          <a:lstStyle/>
          <a:p>
            <a:pPr algn="ctr"/>
            <a:r>
              <a:rPr lang="pt-BR" sz="4400" b="1">
                <a:latin typeface="Times New Roman" panose="02020603050405020304" pitchFamily="18" charset="0"/>
                <a:cs typeface="Times New Roman" panose="02020603050405020304" pitchFamily="18" charset="0"/>
              </a:rPr>
              <a:t>Bài </a:t>
            </a:r>
            <a:r>
              <a:rPr lang="pt-BR" sz="4400" b="1" smtClean="0">
                <a:latin typeface="Times New Roman" panose="02020603050405020304" pitchFamily="18" charset="0"/>
                <a:cs typeface="Times New Roman" panose="02020603050405020304" pitchFamily="18" charset="0"/>
              </a:rPr>
              <a:t>6</a:t>
            </a:r>
            <a:endParaRPr lang="vi-VN" sz="4400" b="1">
              <a:latin typeface="Times New Roman" panose="02020603050405020304" pitchFamily="18" charset="0"/>
              <a:cs typeface="Times New Roman" panose="02020603050405020304" pitchFamily="18" charset="0"/>
            </a:endParaRPr>
          </a:p>
          <a:p>
            <a:r>
              <a:rPr lang="vi-VN" sz="4400" b="1" smtClean="0">
                <a:latin typeface="Times New Roman" panose="02020603050405020304" pitchFamily="18" charset="0"/>
                <a:cs typeface="Times New Roman" panose="02020603050405020304" pitchFamily="18" charset="0"/>
              </a:rPr>
              <a:t> </a:t>
            </a:r>
            <a:r>
              <a:rPr lang="vi-VN" sz="4400">
                <a:latin typeface="Times New Roman" panose="02020603050405020304" pitchFamily="18" charset="0"/>
                <a:cs typeface="Times New Roman" panose="02020603050405020304" pitchFamily="18" charset="0"/>
              </a:rPr>
              <a:t>M</a:t>
            </a:r>
            <a:r>
              <a:rPr lang="pt-BR" sz="4400">
                <a:latin typeface="Times New Roman" panose="02020603050405020304" pitchFamily="18" charset="0"/>
                <a:cs typeface="Times New Roman" panose="02020603050405020304" pitchFamily="18" charset="0"/>
              </a:rPr>
              <a:t>ột số dẫn chứng cho thấy sự độc đáo trong cách sử dụng tiếng Việt của các nhà văn, nhà thơ mà em biết.</a:t>
            </a:r>
            <a:endParaRPr lang="en-GB" sz="4400">
              <a:latin typeface="Times New Roman" panose="02020603050405020304" pitchFamily="18" charset="0"/>
              <a:cs typeface="Times New Roman" panose="02020603050405020304" pitchFamily="18" charset="0"/>
            </a:endParaRPr>
          </a:p>
        </p:txBody>
      </p:sp>
      <p:sp>
        <p:nvSpPr>
          <p:cNvPr id="15" name="Freeform 15"/>
          <p:cNvSpPr/>
          <p:nvPr/>
        </p:nvSpPr>
        <p:spPr>
          <a:xfrm>
            <a:off x="4121119" y="8619710"/>
            <a:ext cx="1262972" cy="1667290"/>
          </a:xfrm>
          <a:custGeom>
            <a:avLst/>
            <a:gdLst/>
            <a:ahLst/>
            <a:cxnLst/>
            <a:rect l="l" t="t" r="r" b="b"/>
            <a:pathLst>
              <a:path w="1262972" h="1667290">
                <a:moveTo>
                  <a:pt x="0" y="0"/>
                </a:moveTo>
                <a:lnTo>
                  <a:pt x="1262972" y="0"/>
                </a:lnTo>
                <a:lnTo>
                  <a:pt x="1262972" y="1667290"/>
                </a:lnTo>
                <a:lnTo>
                  <a:pt x="0" y="1667290"/>
                </a:lnTo>
                <a:lnTo>
                  <a:pt x="0" y="0"/>
                </a:lnTo>
                <a:close/>
              </a:path>
            </a:pathLst>
          </a:custGeom>
          <a:blipFill>
            <a:blip r:embed="rId6"/>
            <a:stretch>
              <a:fillRect/>
            </a:stretch>
          </a:blipFill>
        </p:spPr>
      </p:sp>
      <p:sp>
        <p:nvSpPr>
          <p:cNvPr id="16" name="Freeform 16"/>
          <p:cNvSpPr/>
          <p:nvPr/>
        </p:nvSpPr>
        <p:spPr>
          <a:xfrm>
            <a:off x="14372744" y="7895988"/>
            <a:ext cx="1811192" cy="2391012"/>
          </a:xfrm>
          <a:custGeom>
            <a:avLst/>
            <a:gdLst/>
            <a:ahLst/>
            <a:cxnLst/>
            <a:rect l="l" t="t" r="r" b="b"/>
            <a:pathLst>
              <a:path w="1811192" h="2391012">
                <a:moveTo>
                  <a:pt x="0" y="0"/>
                </a:moveTo>
                <a:lnTo>
                  <a:pt x="1811191" y="0"/>
                </a:lnTo>
                <a:lnTo>
                  <a:pt x="1811191" y="2391012"/>
                </a:lnTo>
                <a:lnTo>
                  <a:pt x="0" y="2391012"/>
                </a:lnTo>
                <a:lnTo>
                  <a:pt x="0" y="0"/>
                </a:lnTo>
                <a:close/>
              </a:path>
            </a:pathLst>
          </a:custGeom>
          <a:blipFill>
            <a:blip r:embed="rId6"/>
            <a:stretch>
              <a:fillRect/>
            </a:stretch>
          </a:blipFill>
        </p:spPr>
      </p:sp>
      <p:sp>
        <p:nvSpPr>
          <p:cNvPr id="17" name="Freeform 17"/>
          <p:cNvSpPr/>
          <p:nvPr/>
        </p:nvSpPr>
        <p:spPr>
          <a:xfrm>
            <a:off x="12903909" y="8619710"/>
            <a:ext cx="1262972" cy="1667290"/>
          </a:xfrm>
          <a:custGeom>
            <a:avLst/>
            <a:gdLst/>
            <a:ahLst/>
            <a:cxnLst/>
            <a:rect l="l" t="t" r="r" b="b"/>
            <a:pathLst>
              <a:path w="1262972" h="1667290">
                <a:moveTo>
                  <a:pt x="0" y="0"/>
                </a:moveTo>
                <a:lnTo>
                  <a:pt x="1262972" y="0"/>
                </a:lnTo>
                <a:lnTo>
                  <a:pt x="1262972" y="1667290"/>
                </a:lnTo>
                <a:lnTo>
                  <a:pt x="0" y="1667290"/>
                </a:lnTo>
                <a:lnTo>
                  <a:pt x="0" y="0"/>
                </a:lnTo>
                <a:close/>
              </a:path>
            </a:pathLst>
          </a:custGeom>
          <a:blipFill>
            <a:blip r:embed="rId6"/>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BECE6"/>
        </a:solidFill>
        <a:effectLst/>
      </p:bgPr>
    </p:bg>
    <p:spTree>
      <p:nvGrpSpPr>
        <p:cNvPr id="1" name=""/>
        <p:cNvGrpSpPr/>
        <p:nvPr/>
      </p:nvGrpSpPr>
      <p:grpSpPr>
        <a:xfrm>
          <a:off x="0" y="0"/>
          <a:ext cx="0" cy="0"/>
          <a:chOff x="0" y="0"/>
          <a:chExt cx="0" cy="0"/>
        </a:xfrm>
      </p:grpSpPr>
      <p:grpSp>
        <p:nvGrpSpPr>
          <p:cNvPr id="2" name="Group 2"/>
          <p:cNvGrpSpPr/>
          <p:nvPr/>
        </p:nvGrpSpPr>
        <p:grpSpPr>
          <a:xfrm>
            <a:off x="0" y="2423794"/>
            <a:ext cx="18653284" cy="10287000"/>
            <a:chOff x="0" y="0"/>
            <a:chExt cx="24871045" cy="13716000"/>
          </a:xfrm>
        </p:grpSpPr>
        <p:sp>
          <p:nvSpPr>
            <p:cNvPr id="3" name="Freeform 3"/>
            <p:cNvSpPr/>
            <p:nvPr/>
          </p:nvSpPr>
          <p:spPr>
            <a:xfrm>
              <a:off x="11823700" y="0"/>
              <a:ext cx="13047345" cy="13716000"/>
            </a:xfrm>
            <a:custGeom>
              <a:avLst/>
              <a:gdLst/>
              <a:ahLst/>
              <a:cxnLst/>
              <a:rect l="l" t="t" r="r" b="b"/>
              <a:pathLst>
                <a:path w="13047345" h="13716000">
                  <a:moveTo>
                    <a:pt x="0" y="0"/>
                  </a:moveTo>
                  <a:lnTo>
                    <a:pt x="13047345" y="0"/>
                  </a:lnTo>
                  <a:lnTo>
                    <a:pt x="13047345" y="13716000"/>
                  </a:lnTo>
                  <a:lnTo>
                    <a:pt x="0" y="13716000"/>
                  </a:lnTo>
                  <a:lnTo>
                    <a:pt x="0" y="0"/>
                  </a:lnTo>
                  <a:close/>
                </a:path>
              </a:pathLst>
            </a:custGeom>
            <a:blipFill>
              <a:blip r:embed="rId2"/>
              <a:stretch>
                <a:fillRect/>
              </a:stretch>
            </a:blipFill>
          </p:spPr>
        </p:sp>
        <p:sp>
          <p:nvSpPr>
            <p:cNvPr id="4" name="Freeform 4"/>
            <p:cNvSpPr/>
            <p:nvPr/>
          </p:nvSpPr>
          <p:spPr>
            <a:xfrm flipH="1">
              <a:off x="0" y="0"/>
              <a:ext cx="13047345" cy="13716000"/>
            </a:xfrm>
            <a:custGeom>
              <a:avLst/>
              <a:gdLst/>
              <a:ahLst/>
              <a:cxnLst/>
              <a:rect l="l" t="t" r="r" b="b"/>
              <a:pathLst>
                <a:path w="13047345" h="13716000">
                  <a:moveTo>
                    <a:pt x="13047345" y="0"/>
                  </a:moveTo>
                  <a:lnTo>
                    <a:pt x="0" y="0"/>
                  </a:lnTo>
                  <a:lnTo>
                    <a:pt x="0" y="13716000"/>
                  </a:lnTo>
                  <a:lnTo>
                    <a:pt x="13047345" y="13716000"/>
                  </a:lnTo>
                  <a:lnTo>
                    <a:pt x="13047345" y="0"/>
                  </a:lnTo>
                  <a:close/>
                </a:path>
              </a:pathLst>
            </a:custGeom>
            <a:blipFill>
              <a:blip r:embed="rId2"/>
              <a:stretch>
                <a:fillRect/>
              </a:stretch>
            </a:blipFill>
          </p:spPr>
        </p:sp>
      </p:grpSp>
      <p:grpSp>
        <p:nvGrpSpPr>
          <p:cNvPr id="5" name="Group 5"/>
          <p:cNvGrpSpPr/>
          <p:nvPr/>
        </p:nvGrpSpPr>
        <p:grpSpPr>
          <a:xfrm>
            <a:off x="1989676" y="3118199"/>
            <a:ext cx="14308648" cy="6108003"/>
            <a:chOff x="0" y="0"/>
            <a:chExt cx="3768533" cy="1608692"/>
          </a:xfrm>
        </p:grpSpPr>
        <p:sp>
          <p:nvSpPr>
            <p:cNvPr id="6" name="Freeform 6"/>
            <p:cNvSpPr/>
            <p:nvPr/>
          </p:nvSpPr>
          <p:spPr>
            <a:xfrm>
              <a:off x="0" y="0"/>
              <a:ext cx="3768533" cy="1608692"/>
            </a:xfrm>
            <a:custGeom>
              <a:avLst/>
              <a:gdLst/>
              <a:ahLst/>
              <a:cxnLst/>
              <a:rect l="l" t="t" r="r" b="b"/>
              <a:pathLst>
                <a:path w="3768533" h="1608692">
                  <a:moveTo>
                    <a:pt x="27594" y="0"/>
                  </a:moveTo>
                  <a:lnTo>
                    <a:pt x="3740938" y="0"/>
                  </a:lnTo>
                  <a:cubicBezTo>
                    <a:pt x="3748257" y="0"/>
                    <a:pt x="3755275" y="2907"/>
                    <a:pt x="3760451" y="8082"/>
                  </a:cubicBezTo>
                  <a:cubicBezTo>
                    <a:pt x="3765626" y="13257"/>
                    <a:pt x="3768533" y="20276"/>
                    <a:pt x="3768533" y="27594"/>
                  </a:cubicBezTo>
                  <a:lnTo>
                    <a:pt x="3768533" y="1581098"/>
                  </a:lnTo>
                  <a:cubicBezTo>
                    <a:pt x="3768533" y="1588416"/>
                    <a:pt x="3765626" y="1595435"/>
                    <a:pt x="3760451" y="1600610"/>
                  </a:cubicBezTo>
                  <a:cubicBezTo>
                    <a:pt x="3755275" y="1605785"/>
                    <a:pt x="3748257" y="1608692"/>
                    <a:pt x="3740938" y="1608692"/>
                  </a:cubicBezTo>
                  <a:lnTo>
                    <a:pt x="27594" y="1608692"/>
                  </a:lnTo>
                  <a:cubicBezTo>
                    <a:pt x="20276" y="1608692"/>
                    <a:pt x="13257" y="1605785"/>
                    <a:pt x="8082" y="1600610"/>
                  </a:cubicBezTo>
                  <a:cubicBezTo>
                    <a:pt x="2907" y="1595435"/>
                    <a:pt x="0" y="1588416"/>
                    <a:pt x="0" y="1581098"/>
                  </a:cubicBezTo>
                  <a:lnTo>
                    <a:pt x="0" y="27594"/>
                  </a:lnTo>
                  <a:cubicBezTo>
                    <a:pt x="0" y="20276"/>
                    <a:pt x="2907" y="13257"/>
                    <a:pt x="8082" y="8082"/>
                  </a:cubicBezTo>
                  <a:cubicBezTo>
                    <a:pt x="13257" y="2907"/>
                    <a:pt x="20276" y="0"/>
                    <a:pt x="27594" y="0"/>
                  </a:cubicBezTo>
                  <a:close/>
                </a:path>
              </a:pathLst>
            </a:custGeom>
            <a:solidFill>
              <a:srgbClr val="EBECE6"/>
            </a:solidFill>
          </p:spPr>
        </p:sp>
        <p:sp>
          <p:nvSpPr>
            <p:cNvPr id="7" name="TextBox 7"/>
            <p:cNvSpPr txBox="1"/>
            <p:nvPr/>
          </p:nvSpPr>
          <p:spPr>
            <a:xfrm>
              <a:off x="0" y="-38100"/>
              <a:ext cx="3768533" cy="1646792"/>
            </a:xfrm>
            <a:prstGeom prst="rect">
              <a:avLst/>
            </a:prstGeom>
          </p:spPr>
          <p:txBody>
            <a:bodyPr lIns="50800" tIns="50800" rIns="50800" bIns="50800" rtlCol="0" anchor="ctr"/>
            <a:lstStyle/>
            <a:p>
              <a:pPr algn="ctr">
                <a:lnSpc>
                  <a:spcPts val="2659"/>
                </a:lnSpc>
                <a:spcBef>
                  <a:spcPct val="0"/>
                </a:spcBef>
              </a:pPr>
              <a:endParaRPr/>
            </a:p>
          </p:txBody>
        </p:sp>
      </p:grpSp>
      <p:sp>
        <p:nvSpPr>
          <p:cNvPr id="8" name="Freeform 8"/>
          <p:cNvSpPr/>
          <p:nvPr/>
        </p:nvSpPr>
        <p:spPr>
          <a:xfrm>
            <a:off x="-895160" y="2057400"/>
            <a:ext cx="3981069" cy="8229600"/>
          </a:xfrm>
          <a:custGeom>
            <a:avLst/>
            <a:gdLst/>
            <a:ahLst/>
            <a:cxnLst/>
            <a:rect l="l" t="t" r="r" b="b"/>
            <a:pathLst>
              <a:path w="3981069" h="8229600">
                <a:moveTo>
                  <a:pt x="0" y="0"/>
                </a:moveTo>
                <a:lnTo>
                  <a:pt x="3981070" y="0"/>
                </a:lnTo>
                <a:lnTo>
                  <a:pt x="3981070" y="8229600"/>
                </a:lnTo>
                <a:lnTo>
                  <a:pt x="0" y="8229600"/>
                </a:lnTo>
                <a:lnTo>
                  <a:pt x="0" y="0"/>
                </a:lnTo>
                <a:close/>
              </a:path>
            </a:pathLst>
          </a:custGeom>
          <a:blipFill>
            <a:blip r:embed="rId3"/>
            <a:stretch>
              <a:fillRect/>
            </a:stretch>
          </a:blipFill>
        </p:spPr>
      </p:sp>
      <p:sp>
        <p:nvSpPr>
          <p:cNvPr id="9" name="Freeform 9"/>
          <p:cNvSpPr/>
          <p:nvPr/>
        </p:nvSpPr>
        <p:spPr>
          <a:xfrm flipH="1">
            <a:off x="15034075" y="2057400"/>
            <a:ext cx="3981069" cy="8229600"/>
          </a:xfrm>
          <a:custGeom>
            <a:avLst/>
            <a:gdLst/>
            <a:ahLst/>
            <a:cxnLst/>
            <a:rect l="l" t="t" r="r" b="b"/>
            <a:pathLst>
              <a:path w="3981069" h="8229600">
                <a:moveTo>
                  <a:pt x="3981069" y="0"/>
                </a:moveTo>
                <a:lnTo>
                  <a:pt x="0" y="0"/>
                </a:lnTo>
                <a:lnTo>
                  <a:pt x="0" y="8229600"/>
                </a:lnTo>
                <a:lnTo>
                  <a:pt x="3981069" y="8229600"/>
                </a:lnTo>
                <a:lnTo>
                  <a:pt x="3981069" y="0"/>
                </a:lnTo>
                <a:close/>
              </a:path>
            </a:pathLst>
          </a:custGeom>
          <a:blipFill>
            <a:blip r:embed="rId3"/>
            <a:stretch>
              <a:fillRect/>
            </a:stretch>
          </a:blipFill>
        </p:spPr>
      </p:sp>
      <p:sp>
        <p:nvSpPr>
          <p:cNvPr id="20" name="Freeform 20"/>
          <p:cNvSpPr/>
          <p:nvPr/>
        </p:nvSpPr>
        <p:spPr>
          <a:xfrm rot="614653">
            <a:off x="343903" y="1751251"/>
            <a:ext cx="3291546" cy="3065253"/>
          </a:xfrm>
          <a:custGeom>
            <a:avLst/>
            <a:gdLst/>
            <a:ahLst/>
            <a:cxnLst/>
            <a:rect l="l" t="t" r="r" b="b"/>
            <a:pathLst>
              <a:path w="3291546" h="3065253">
                <a:moveTo>
                  <a:pt x="0" y="0"/>
                </a:moveTo>
                <a:lnTo>
                  <a:pt x="3291546" y="0"/>
                </a:lnTo>
                <a:lnTo>
                  <a:pt x="3291546" y="3065252"/>
                </a:lnTo>
                <a:lnTo>
                  <a:pt x="0" y="3065252"/>
                </a:lnTo>
                <a:lnTo>
                  <a:pt x="0" y="0"/>
                </a:lnTo>
                <a:close/>
              </a:path>
            </a:pathLst>
          </a:custGeom>
          <a:blipFill>
            <a:blip r:embed="rId4"/>
            <a:stretch>
              <a:fillRect/>
            </a:stretch>
          </a:blipFill>
        </p:spPr>
      </p:sp>
      <p:sp>
        <p:nvSpPr>
          <p:cNvPr id="21" name="Freeform 21"/>
          <p:cNvSpPr/>
          <p:nvPr/>
        </p:nvSpPr>
        <p:spPr>
          <a:xfrm rot="-685093" flipH="1">
            <a:off x="14475227" y="2021726"/>
            <a:ext cx="3291546" cy="3065253"/>
          </a:xfrm>
          <a:custGeom>
            <a:avLst/>
            <a:gdLst/>
            <a:ahLst/>
            <a:cxnLst/>
            <a:rect l="l" t="t" r="r" b="b"/>
            <a:pathLst>
              <a:path w="3291546" h="3065253">
                <a:moveTo>
                  <a:pt x="3291546" y="0"/>
                </a:moveTo>
                <a:lnTo>
                  <a:pt x="0" y="0"/>
                </a:lnTo>
                <a:lnTo>
                  <a:pt x="0" y="3065253"/>
                </a:lnTo>
                <a:lnTo>
                  <a:pt x="3291546" y="3065253"/>
                </a:lnTo>
                <a:lnTo>
                  <a:pt x="3291546" y="0"/>
                </a:lnTo>
                <a:close/>
              </a:path>
            </a:pathLst>
          </a:custGeom>
          <a:blipFill>
            <a:blip r:embed="rId4"/>
            <a:stretch>
              <a:fillRect/>
            </a:stretch>
          </a:blipFill>
        </p:spPr>
      </p:sp>
      <p:sp>
        <p:nvSpPr>
          <p:cNvPr id="22" name="Freeform 22"/>
          <p:cNvSpPr/>
          <p:nvPr/>
        </p:nvSpPr>
        <p:spPr>
          <a:xfrm rot="2552023">
            <a:off x="1846246" y="5239107"/>
            <a:ext cx="1893807" cy="1763608"/>
          </a:xfrm>
          <a:custGeom>
            <a:avLst/>
            <a:gdLst/>
            <a:ahLst/>
            <a:cxnLst/>
            <a:rect l="l" t="t" r="r" b="b"/>
            <a:pathLst>
              <a:path w="1893807" h="1763608">
                <a:moveTo>
                  <a:pt x="0" y="0"/>
                </a:moveTo>
                <a:lnTo>
                  <a:pt x="1893807" y="0"/>
                </a:lnTo>
                <a:lnTo>
                  <a:pt x="1893807" y="1763608"/>
                </a:lnTo>
                <a:lnTo>
                  <a:pt x="0" y="1763608"/>
                </a:lnTo>
                <a:lnTo>
                  <a:pt x="0" y="0"/>
                </a:lnTo>
                <a:close/>
              </a:path>
            </a:pathLst>
          </a:custGeom>
          <a:blipFill>
            <a:blip r:embed="rId4"/>
            <a:stretch>
              <a:fillRect/>
            </a:stretch>
          </a:blipFill>
        </p:spPr>
      </p:sp>
      <p:sp>
        <p:nvSpPr>
          <p:cNvPr id="23" name="Freeform 23"/>
          <p:cNvSpPr/>
          <p:nvPr/>
        </p:nvSpPr>
        <p:spPr>
          <a:xfrm rot="-3339747" flipH="1">
            <a:off x="14334809" y="5391709"/>
            <a:ext cx="1893807" cy="1763608"/>
          </a:xfrm>
          <a:custGeom>
            <a:avLst/>
            <a:gdLst/>
            <a:ahLst/>
            <a:cxnLst/>
            <a:rect l="l" t="t" r="r" b="b"/>
            <a:pathLst>
              <a:path w="1893807" h="1763608">
                <a:moveTo>
                  <a:pt x="1893807" y="0"/>
                </a:moveTo>
                <a:lnTo>
                  <a:pt x="0" y="0"/>
                </a:lnTo>
                <a:lnTo>
                  <a:pt x="0" y="1763608"/>
                </a:lnTo>
                <a:lnTo>
                  <a:pt x="1893807" y="1763608"/>
                </a:lnTo>
                <a:lnTo>
                  <a:pt x="1893807" y="0"/>
                </a:lnTo>
                <a:close/>
              </a:path>
            </a:pathLst>
          </a:custGeom>
          <a:blipFill>
            <a:blip r:embed="rId4"/>
            <a:stretch>
              <a:fillRect/>
            </a:stretch>
          </a:blipFill>
        </p:spPr>
      </p:sp>
      <p:sp>
        <p:nvSpPr>
          <p:cNvPr id="24" name="TextBox 24"/>
          <p:cNvSpPr txBox="1"/>
          <p:nvPr/>
        </p:nvSpPr>
        <p:spPr>
          <a:xfrm>
            <a:off x="4322755" y="4000500"/>
            <a:ext cx="8886794" cy="3308598"/>
          </a:xfrm>
          <a:prstGeom prst="rect">
            <a:avLst/>
          </a:prstGeom>
        </p:spPr>
        <p:txBody>
          <a:bodyPr wrap="square" lIns="0" tIns="0" rIns="0" bIns="0" rtlCol="0" anchor="t">
            <a:spAutoFit/>
            <a:scene3d>
              <a:camera prst="orthographicFront"/>
              <a:lightRig rig="harsh" dir="t"/>
            </a:scene3d>
            <a:sp3d extrusionH="57150" prstMaterial="matte">
              <a:bevelT w="63500" h="12700" prst="angle"/>
              <a:contourClr>
                <a:schemeClr val="bg1">
                  <a:lumMod val="65000"/>
                </a:schemeClr>
              </a:contourClr>
            </a:sp3d>
          </a:bodyPr>
          <a:lstStyle/>
          <a:p>
            <a:pPr algn="ctr">
              <a:lnSpc>
                <a:spcPts val="12880"/>
              </a:lnSpc>
            </a:pPr>
            <a:r>
              <a:rPr lang="vi-VN" sz="9600" b="1">
                <a:ln/>
                <a:solidFill>
                  <a:schemeClr val="accent3"/>
                </a:solidFill>
                <a:latin typeface="Times New Roman" panose="02020603050405020304" pitchFamily="18" charset="0"/>
                <a:cs typeface="Times New Roman" panose="02020603050405020304" pitchFamily="18" charset="0"/>
              </a:rPr>
              <a:t>HOẠT </a:t>
            </a:r>
            <a:r>
              <a:rPr lang="vi-VN" sz="9600" b="1">
                <a:ln/>
                <a:solidFill>
                  <a:schemeClr val="accent3"/>
                </a:solidFill>
                <a:latin typeface="Times New Roman" panose="02020603050405020304" pitchFamily="18" charset="0"/>
                <a:cs typeface="Times New Roman" panose="02020603050405020304" pitchFamily="18" charset="0"/>
              </a:rPr>
              <a:t>ĐỘNG </a:t>
            </a:r>
            <a:r>
              <a:rPr lang="vi-VN" sz="9600" b="1" smtClean="0">
                <a:ln/>
                <a:solidFill>
                  <a:schemeClr val="accent3"/>
                </a:solidFill>
                <a:latin typeface="Times New Roman" panose="02020603050405020304" pitchFamily="18" charset="0"/>
                <a:cs typeface="Times New Roman" panose="02020603050405020304" pitchFamily="18" charset="0"/>
              </a:rPr>
              <a:t>1 </a:t>
            </a:r>
            <a:r>
              <a:rPr lang="vi-VN" sz="9600" b="1">
                <a:ln/>
                <a:solidFill>
                  <a:schemeClr val="accent3"/>
                </a:solidFill>
                <a:latin typeface="Times New Roman" panose="02020603050405020304" pitchFamily="18" charset="0"/>
                <a:cs typeface="Times New Roman" panose="02020603050405020304" pitchFamily="18" charset="0"/>
              </a:rPr>
              <a:t>KHỞI ĐỘNG</a:t>
            </a:r>
            <a:endParaRPr lang="en-US" sz="9200" b="1">
              <a:ln/>
              <a:solidFill>
                <a:schemeClr val="accent3"/>
              </a:solidFill>
              <a:latin typeface="Times New Roman" panose="02020603050405020304" pitchFamily="18" charset="0"/>
              <a:ea typeface="Kelin Eator"/>
              <a:cs typeface="Times New Roman" panose="02020603050405020304" pitchFamily="18" charset="0"/>
              <a:sym typeface="Kelin Eato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fade">
                                      <p:cBhvr>
                                        <p:cTn id="7" dur="1000"/>
                                        <p:tgtEl>
                                          <p:spTgt spid="24">
                                            <p:txEl>
                                              <p:pRg st="0" end="0"/>
                                            </p:txEl>
                                          </p:spTgt>
                                        </p:tgtEl>
                                      </p:cBhvr>
                                    </p:animEffect>
                                    <p:anim calcmode="lin" valueType="num">
                                      <p:cBhvr>
                                        <p:cTn id="8" dur="1000" fill="hold"/>
                                        <p:tgtEl>
                                          <p:spTgt spid="2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EBECE6"/>
        </a:solidFill>
        <a:effectLst/>
      </p:bgPr>
    </p:bg>
    <p:spTree>
      <p:nvGrpSpPr>
        <p:cNvPr id="1" name=""/>
        <p:cNvGrpSpPr/>
        <p:nvPr/>
      </p:nvGrpSpPr>
      <p:grpSpPr>
        <a:xfrm>
          <a:off x="0" y="0"/>
          <a:ext cx="0" cy="0"/>
          <a:chOff x="0" y="0"/>
          <a:chExt cx="0" cy="0"/>
        </a:xfrm>
      </p:grpSpPr>
      <p:grpSp>
        <p:nvGrpSpPr>
          <p:cNvPr id="2" name="Group 2"/>
          <p:cNvGrpSpPr/>
          <p:nvPr/>
        </p:nvGrpSpPr>
        <p:grpSpPr>
          <a:xfrm>
            <a:off x="-182642" y="2752488"/>
            <a:ext cx="18653284" cy="10287000"/>
            <a:chOff x="0" y="0"/>
            <a:chExt cx="24871045" cy="13716000"/>
          </a:xfrm>
        </p:grpSpPr>
        <p:sp>
          <p:nvSpPr>
            <p:cNvPr id="3" name="Freeform 3"/>
            <p:cNvSpPr/>
            <p:nvPr/>
          </p:nvSpPr>
          <p:spPr>
            <a:xfrm>
              <a:off x="11823700" y="0"/>
              <a:ext cx="13047345" cy="13716000"/>
            </a:xfrm>
            <a:custGeom>
              <a:avLst/>
              <a:gdLst/>
              <a:ahLst/>
              <a:cxnLst/>
              <a:rect l="l" t="t" r="r" b="b"/>
              <a:pathLst>
                <a:path w="13047345" h="13716000">
                  <a:moveTo>
                    <a:pt x="0" y="0"/>
                  </a:moveTo>
                  <a:lnTo>
                    <a:pt x="13047345" y="0"/>
                  </a:lnTo>
                  <a:lnTo>
                    <a:pt x="13047345" y="13716000"/>
                  </a:lnTo>
                  <a:lnTo>
                    <a:pt x="0" y="13716000"/>
                  </a:lnTo>
                  <a:lnTo>
                    <a:pt x="0" y="0"/>
                  </a:lnTo>
                  <a:close/>
                </a:path>
              </a:pathLst>
            </a:custGeom>
            <a:blipFill>
              <a:blip r:embed="rId2"/>
              <a:stretch>
                <a:fillRect/>
              </a:stretch>
            </a:blipFill>
          </p:spPr>
        </p:sp>
        <p:sp>
          <p:nvSpPr>
            <p:cNvPr id="4" name="Freeform 4"/>
            <p:cNvSpPr/>
            <p:nvPr/>
          </p:nvSpPr>
          <p:spPr>
            <a:xfrm flipH="1">
              <a:off x="0" y="0"/>
              <a:ext cx="13047345" cy="13716000"/>
            </a:xfrm>
            <a:custGeom>
              <a:avLst/>
              <a:gdLst/>
              <a:ahLst/>
              <a:cxnLst/>
              <a:rect l="l" t="t" r="r" b="b"/>
              <a:pathLst>
                <a:path w="13047345" h="13716000">
                  <a:moveTo>
                    <a:pt x="13047345" y="0"/>
                  </a:moveTo>
                  <a:lnTo>
                    <a:pt x="0" y="0"/>
                  </a:lnTo>
                  <a:lnTo>
                    <a:pt x="0" y="13716000"/>
                  </a:lnTo>
                  <a:lnTo>
                    <a:pt x="13047345" y="13716000"/>
                  </a:lnTo>
                  <a:lnTo>
                    <a:pt x="13047345" y="0"/>
                  </a:lnTo>
                  <a:close/>
                </a:path>
              </a:pathLst>
            </a:custGeom>
            <a:blipFill>
              <a:blip r:embed="rId2"/>
              <a:stretch>
                <a:fillRect/>
              </a:stretch>
            </a:blipFill>
          </p:spPr>
        </p:sp>
      </p:grpSp>
      <p:grpSp>
        <p:nvGrpSpPr>
          <p:cNvPr id="5" name="Group 5"/>
          <p:cNvGrpSpPr/>
          <p:nvPr/>
        </p:nvGrpSpPr>
        <p:grpSpPr>
          <a:xfrm>
            <a:off x="3333418" y="2321619"/>
            <a:ext cx="11621165" cy="3480364"/>
            <a:chOff x="0" y="0"/>
            <a:chExt cx="3060718" cy="916639"/>
          </a:xfrm>
        </p:grpSpPr>
        <p:sp>
          <p:nvSpPr>
            <p:cNvPr id="6" name="Freeform 6"/>
            <p:cNvSpPr/>
            <p:nvPr/>
          </p:nvSpPr>
          <p:spPr>
            <a:xfrm>
              <a:off x="0" y="0"/>
              <a:ext cx="3060718" cy="916639"/>
            </a:xfrm>
            <a:custGeom>
              <a:avLst/>
              <a:gdLst/>
              <a:ahLst/>
              <a:cxnLst/>
              <a:rect l="l" t="t" r="r" b="b"/>
              <a:pathLst>
                <a:path w="3060718" h="916639">
                  <a:moveTo>
                    <a:pt x="33976" y="0"/>
                  </a:moveTo>
                  <a:lnTo>
                    <a:pt x="3026742" y="0"/>
                  </a:lnTo>
                  <a:cubicBezTo>
                    <a:pt x="3035753" y="0"/>
                    <a:pt x="3044395" y="3580"/>
                    <a:pt x="3050767" y="9951"/>
                  </a:cubicBezTo>
                  <a:cubicBezTo>
                    <a:pt x="3057139" y="16323"/>
                    <a:pt x="3060718" y="24965"/>
                    <a:pt x="3060718" y="33976"/>
                  </a:cubicBezTo>
                  <a:lnTo>
                    <a:pt x="3060718" y="882663"/>
                  </a:lnTo>
                  <a:cubicBezTo>
                    <a:pt x="3060718" y="901428"/>
                    <a:pt x="3045507" y="916639"/>
                    <a:pt x="3026742" y="916639"/>
                  </a:cubicBezTo>
                  <a:lnTo>
                    <a:pt x="33976" y="916639"/>
                  </a:lnTo>
                  <a:cubicBezTo>
                    <a:pt x="15211" y="916639"/>
                    <a:pt x="0" y="901428"/>
                    <a:pt x="0" y="882663"/>
                  </a:cubicBezTo>
                  <a:lnTo>
                    <a:pt x="0" y="33976"/>
                  </a:lnTo>
                  <a:cubicBezTo>
                    <a:pt x="0" y="15211"/>
                    <a:pt x="15211" y="0"/>
                    <a:pt x="33976" y="0"/>
                  </a:cubicBezTo>
                  <a:close/>
                </a:path>
              </a:pathLst>
            </a:custGeom>
            <a:solidFill>
              <a:srgbClr val="EBECE6"/>
            </a:solidFill>
          </p:spPr>
        </p:sp>
        <p:sp>
          <p:nvSpPr>
            <p:cNvPr id="7" name="TextBox 7"/>
            <p:cNvSpPr txBox="1"/>
            <p:nvPr/>
          </p:nvSpPr>
          <p:spPr>
            <a:xfrm>
              <a:off x="0" y="-38100"/>
              <a:ext cx="3060718" cy="954739"/>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8" name="Group 8"/>
          <p:cNvGrpSpPr/>
          <p:nvPr/>
        </p:nvGrpSpPr>
        <p:grpSpPr>
          <a:xfrm>
            <a:off x="3052817" y="1596817"/>
            <a:ext cx="11969183" cy="4232721"/>
            <a:chOff x="-1125240" y="-2108154"/>
            <a:chExt cx="15958911" cy="5643625"/>
          </a:xfrm>
        </p:grpSpPr>
        <p:sp>
          <p:nvSpPr>
            <p:cNvPr id="9" name="Freeform 9"/>
            <p:cNvSpPr/>
            <p:nvPr/>
          </p:nvSpPr>
          <p:spPr>
            <a:xfrm>
              <a:off x="-1125240" y="1141748"/>
              <a:ext cx="2426751" cy="2356983"/>
            </a:xfrm>
            <a:custGeom>
              <a:avLst/>
              <a:gdLst/>
              <a:ahLst/>
              <a:cxnLst/>
              <a:rect l="l" t="t" r="r" b="b"/>
              <a:pathLst>
                <a:path w="2426751" h="2356982">
                  <a:moveTo>
                    <a:pt x="0" y="0"/>
                  </a:moveTo>
                  <a:lnTo>
                    <a:pt x="2426751" y="0"/>
                  </a:lnTo>
                  <a:lnTo>
                    <a:pt x="2426751" y="2356982"/>
                  </a:lnTo>
                  <a:lnTo>
                    <a:pt x="0" y="2356982"/>
                  </a:lnTo>
                  <a:lnTo>
                    <a:pt x="0" y="0"/>
                  </a:lnTo>
                  <a:close/>
                </a:path>
              </a:pathLst>
            </a:custGeom>
            <a:blipFill>
              <a:blip r:embed="rId3"/>
              <a:stretch>
                <a:fillRect/>
              </a:stretch>
            </a:blipFill>
          </p:spPr>
        </p:sp>
        <p:sp>
          <p:nvSpPr>
            <p:cNvPr id="10" name="TextBox 10"/>
            <p:cNvSpPr txBox="1"/>
            <p:nvPr/>
          </p:nvSpPr>
          <p:spPr>
            <a:xfrm>
              <a:off x="1218359" y="-2108154"/>
              <a:ext cx="11555958" cy="4411460"/>
            </a:xfrm>
            <a:prstGeom prst="rect">
              <a:avLst/>
            </a:prstGeom>
          </p:spPr>
          <p:txBody>
            <a:bodyPr wrap="square" lIns="0" tIns="0" rIns="0" bIns="0" rtlCol="0" anchor="t">
              <a:spAutoFit/>
              <a:scene3d>
                <a:camera prst="orthographicFront"/>
                <a:lightRig rig="harsh" dir="t"/>
              </a:scene3d>
              <a:sp3d extrusionH="57150" prstMaterial="matte">
                <a:bevelT w="63500" h="12700" prst="angle"/>
                <a:contourClr>
                  <a:schemeClr val="bg1">
                    <a:lumMod val="65000"/>
                  </a:schemeClr>
                </a:contourClr>
              </a:sp3d>
            </a:bodyPr>
            <a:lstStyle/>
            <a:p>
              <a:pPr algn="ctr">
                <a:lnSpc>
                  <a:spcPts val="12880"/>
                </a:lnSpc>
              </a:pPr>
              <a:r>
                <a:rPr lang="vi-VN" sz="9600" b="1">
                  <a:ln/>
                  <a:solidFill>
                    <a:schemeClr val="accent3"/>
                  </a:solidFill>
                  <a:latin typeface="Times New Roman" panose="02020603050405020304" pitchFamily="18" charset="0"/>
                  <a:cs typeface="Times New Roman" panose="02020603050405020304" pitchFamily="18" charset="0"/>
                </a:rPr>
                <a:t>HOẠT </a:t>
              </a:r>
              <a:r>
                <a:rPr lang="vi-VN" sz="9600" b="1">
                  <a:ln/>
                  <a:solidFill>
                    <a:schemeClr val="accent3"/>
                  </a:solidFill>
                  <a:latin typeface="Times New Roman" panose="02020603050405020304" pitchFamily="18" charset="0"/>
                  <a:cs typeface="Times New Roman" panose="02020603050405020304" pitchFamily="18" charset="0"/>
                </a:rPr>
                <a:t>ĐỘNG </a:t>
              </a:r>
              <a:r>
                <a:rPr lang="vi-VN" sz="9600" b="1" smtClean="0">
                  <a:ln/>
                  <a:solidFill>
                    <a:schemeClr val="accent3"/>
                  </a:solidFill>
                  <a:latin typeface="Times New Roman" panose="02020603050405020304" pitchFamily="18" charset="0"/>
                  <a:cs typeface="Times New Roman" panose="02020603050405020304" pitchFamily="18" charset="0"/>
                </a:rPr>
                <a:t>4 </a:t>
              </a:r>
              <a:r>
                <a:rPr lang="vi-VN" sz="9600" b="1">
                  <a:ln/>
                  <a:solidFill>
                    <a:schemeClr val="accent3"/>
                  </a:solidFill>
                  <a:latin typeface="Times New Roman" panose="02020603050405020304" pitchFamily="18" charset="0"/>
                  <a:cs typeface="Times New Roman" panose="02020603050405020304" pitchFamily="18" charset="0"/>
                </a:rPr>
                <a:t>VẬN DỤNG</a:t>
              </a:r>
              <a:endParaRPr lang="en-US" sz="9200" b="1">
                <a:ln/>
                <a:solidFill>
                  <a:schemeClr val="accent3"/>
                </a:solidFill>
                <a:latin typeface="Times New Roman" panose="02020603050405020304" pitchFamily="18" charset="0"/>
                <a:ea typeface="Kelin Eator"/>
                <a:cs typeface="Times New Roman" panose="02020603050405020304" pitchFamily="18" charset="0"/>
                <a:sym typeface="Kelin Eator"/>
              </a:endParaRPr>
            </a:p>
          </p:txBody>
        </p:sp>
        <p:sp>
          <p:nvSpPr>
            <p:cNvPr id="11" name="Freeform 11"/>
            <p:cNvSpPr/>
            <p:nvPr/>
          </p:nvSpPr>
          <p:spPr>
            <a:xfrm>
              <a:off x="12406920" y="1178490"/>
              <a:ext cx="2426751" cy="2356981"/>
            </a:xfrm>
            <a:custGeom>
              <a:avLst/>
              <a:gdLst/>
              <a:ahLst/>
              <a:cxnLst/>
              <a:rect l="l" t="t" r="r" b="b"/>
              <a:pathLst>
                <a:path w="2426751" h="2356982">
                  <a:moveTo>
                    <a:pt x="0" y="0"/>
                  </a:moveTo>
                  <a:lnTo>
                    <a:pt x="2426751" y="0"/>
                  </a:lnTo>
                  <a:lnTo>
                    <a:pt x="2426751" y="2356982"/>
                  </a:lnTo>
                  <a:lnTo>
                    <a:pt x="0" y="2356982"/>
                  </a:lnTo>
                  <a:lnTo>
                    <a:pt x="0" y="0"/>
                  </a:lnTo>
                  <a:close/>
                </a:path>
              </a:pathLst>
            </a:custGeom>
            <a:blipFill>
              <a:blip r:embed="rId3"/>
              <a:stretch>
                <a:fillRect/>
              </a:stretch>
            </a:blipFill>
          </p:spPr>
        </p:sp>
      </p:grpSp>
    </p:spTree>
    <p:extLst>
      <p:ext uri="{BB962C8B-B14F-4D97-AF65-F5344CB8AC3E}">
        <p14:creationId xmlns:p14="http://schemas.microsoft.com/office/powerpoint/2010/main" val="1419014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BECE6"/>
        </a:solidFill>
        <a:effectLst/>
      </p:bgPr>
    </p:bg>
    <p:spTree>
      <p:nvGrpSpPr>
        <p:cNvPr id="1" name=""/>
        <p:cNvGrpSpPr/>
        <p:nvPr/>
      </p:nvGrpSpPr>
      <p:grpSpPr>
        <a:xfrm>
          <a:off x="0" y="0"/>
          <a:ext cx="0" cy="0"/>
          <a:chOff x="0" y="0"/>
          <a:chExt cx="0" cy="0"/>
        </a:xfrm>
      </p:grpSpPr>
      <p:sp>
        <p:nvSpPr>
          <p:cNvPr id="2" name="Freeform 2"/>
          <p:cNvSpPr/>
          <p:nvPr/>
        </p:nvSpPr>
        <p:spPr>
          <a:xfrm>
            <a:off x="7260060" y="2057400"/>
            <a:ext cx="11027940" cy="8229600"/>
          </a:xfrm>
          <a:custGeom>
            <a:avLst/>
            <a:gdLst/>
            <a:ahLst/>
            <a:cxnLst/>
            <a:rect l="l" t="t" r="r" b="b"/>
            <a:pathLst>
              <a:path w="11027940" h="8229600">
                <a:moveTo>
                  <a:pt x="0" y="0"/>
                </a:moveTo>
                <a:lnTo>
                  <a:pt x="11027940" y="0"/>
                </a:lnTo>
                <a:lnTo>
                  <a:pt x="11027940" y="8229600"/>
                </a:lnTo>
                <a:lnTo>
                  <a:pt x="0" y="8229600"/>
                </a:lnTo>
                <a:lnTo>
                  <a:pt x="0" y="0"/>
                </a:lnTo>
                <a:close/>
              </a:path>
            </a:pathLst>
          </a:custGeom>
          <a:blipFill>
            <a:blip r:embed="rId2"/>
            <a:stretch>
              <a:fillRect/>
            </a:stretch>
          </a:blipFill>
        </p:spPr>
      </p:sp>
      <p:sp>
        <p:nvSpPr>
          <p:cNvPr id="3" name="Freeform 3"/>
          <p:cNvSpPr/>
          <p:nvPr/>
        </p:nvSpPr>
        <p:spPr>
          <a:xfrm flipH="1">
            <a:off x="0" y="2057400"/>
            <a:ext cx="11027940" cy="8229600"/>
          </a:xfrm>
          <a:custGeom>
            <a:avLst/>
            <a:gdLst/>
            <a:ahLst/>
            <a:cxnLst/>
            <a:rect l="l" t="t" r="r" b="b"/>
            <a:pathLst>
              <a:path w="11027940" h="8229600">
                <a:moveTo>
                  <a:pt x="11027940" y="0"/>
                </a:moveTo>
                <a:lnTo>
                  <a:pt x="0" y="0"/>
                </a:lnTo>
                <a:lnTo>
                  <a:pt x="0" y="8229600"/>
                </a:lnTo>
                <a:lnTo>
                  <a:pt x="11027940" y="8229600"/>
                </a:lnTo>
                <a:lnTo>
                  <a:pt x="11027940" y="0"/>
                </a:lnTo>
                <a:close/>
              </a:path>
            </a:pathLst>
          </a:custGeom>
          <a:blipFill>
            <a:blip r:embed="rId2"/>
            <a:stretch>
              <a:fillRect/>
            </a:stretch>
          </a:blipFill>
        </p:spPr>
      </p:sp>
      <p:grpSp>
        <p:nvGrpSpPr>
          <p:cNvPr id="4" name="Group 4"/>
          <p:cNvGrpSpPr/>
          <p:nvPr/>
        </p:nvGrpSpPr>
        <p:grpSpPr>
          <a:xfrm>
            <a:off x="1437252" y="2812426"/>
            <a:ext cx="6580420" cy="5803596"/>
            <a:chOff x="0" y="0"/>
            <a:chExt cx="8773893" cy="4335102"/>
          </a:xfrm>
        </p:grpSpPr>
        <p:grpSp>
          <p:nvGrpSpPr>
            <p:cNvPr id="5" name="Group 5"/>
            <p:cNvGrpSpPr/>
            <p:nvPr/>
          </p:nvGrpSpPr>
          <p:grpSpPr>
            <a:xfrm>
              <a:off x="0" y="0"/>
              <a:ext cx="8773893" cy="3961522"/>
              <a:chOff x="0" y="0"/>
              <a:chExt cx="1146795" cy="517792"/>
            </a:xfrm>
          </p:grpSpPr>
          <p:sp>
            <p:nvSpPr>
              <p:cNvPr id="6" name="Freeform 6"/>
              <p:cNvSpPr/>
              <p:nvPr/>
            </p:nvSpPr>
            <p:spPr>
              <a:xfrm>
                <a:off x="0" y="0"/>
                <a:ext cx="1146795" cy="517792"/>
              </a:xfrm>
              <a:custGeom>
                <a:avLst/>
                <a:gdLst/>
                <a:ahLst/>
                <a:cxnLst/>
                <a:rect l="l" t="t" r="r" b="b"/>
                <a:pathLst>
                  <a:path w="1146795" h="517792">
                    <a:moveTo>
                      <a:pt x="943595" y="0"/>
                    </a:moveTo>
                    <a:cubicBezTo>
                      <a:pt x="1055819" y="0"/>
                      <a:pt x="1146795" y="115912"/>
                      <a:pt x="1146795" y="258896"/>
                    </a:cubicBezTo>
                    <a:cubicBezTo>
                      <a:pt x="1146795" y="401881"/>
                      <a:pt x="1055819" y="517792"/>
                      <a:pt x="943595" y="517792"/>
                    </a:cubicBezTo>
                    <a:lnTo>
                      <a:pt x="203200" y="517792"/>
                    </a:lnTo>
                    <a:cubicBezTo>
                      <a:pt x="90976" y="517792"/>
                      <a:pt x="0" y="401881"/>
                      <a:pt x="0" y="258896"/>
                    </a:cubicBezTo>
                    <a:cubicBezTo>
                      <a:pt x="0" y="115912"/>
                      <a:pt x="90976" y="0"/>
                      <a:pt x="203200" y="0"/>
                    </a:cubicBezTo>
                    <a:close/>
                  </a:path>
                </a:pathLst>
              </a:custGeom>
              <a:solidFill>
                <a:srgbClr val="EBECE6"/>
              </a:solidFill>
            </p:spPr>
          </p:sp>
          <p:sp>
            <p:nvSpPr>
              <p:cNvPr id="7" name="TextBox 7"/>
              <p:cNvSpPr txBox="1"/>
              <p:nvPr/>
            </p:nvSpPr>
            <p:spPr>
              <a:xfrm>
                <a:off x="0" y="-38100"/>
                <a:ext cx="1146795" cy="555892"/>
              </a:xfrm>
              <a:prstGeom prst="rect">
                <a:avLst/>
              </a:prstGeom>
            </p:spPr>
            <p:txBody>
              <a:bodyPr lIns="50800" tIns="50800" rIns="50800" bIns="50800" rtlCol="0" anchor="ctr"/>
              <a:lstStyle/>
              <a:p>
                <a:pPr algn="ctr"/>
                <a:endParaRPr sz="2400">
                  <a:latin typeface="Times New Roman" panose="02020603050405020304" pitchFamily="18" charset="0"/>
                  <a:cs typeface="Times New Roman" panose="02020603050405020304" pitchFamily="18" charset="0"/>
                </a:endParaRPr>
              </a:p>
            </p:txBody>
          </p:sp>
        </p:grpSp>
        <p:sp>
          <p:nvSpPr>
            <p:cNvPr id="8" name="TextBox 8"/>
            <p:cNvSpPr txBox="1"/>
            <p:nvPr/>
          </p:nvSpPr>
          <p:spPr>
            <a:xfrm>
              <a:off x="1043683" y="242894"/>
              <a:ext cx="6545418" cy="4092208"/>
            </a:xfrm>
            <a:prstGeom prst="rect">
              <a:avLst/>
            </a:prstGeom>
          </p:spPr>
          <p:txBody>
            <a:bodyPr lIns="0" tIns="0" rIns="0" bIns="0" rtlCol="0" anchor="t">
              <a:spAutoFit/>
            </a:bodyPr>
            <a:lstStyle/>
            <a:p>
              <a:pPr algn="ctr"/>
              <a:r>
                <a:rPr lang="nl-NL" sz="3600" b="1">
                  <a:latin typeface="Times New Roman" panose="02020603050405020304" pitchFamily="18" charset="0"/>
                  <a:cs typeface="Times New Roman" panose="02020603050405020304" pitchFamily="18" charset="0"/>
                </a:rPr>
                <a:t>ĐỀ </a:t>
              </a:r>
              <a:r>
                <a:rPr lang="nl-NL" sz="3600" b="1" smtClean="0">
                  <a:latin typeface="Times New Roman" panose="02020603050405020304" pitchFamily="18" charset="0"/>
                  <a:cs typeface="Times New Roman" panose="02020603050405020304" pitchFamily="18" charset="0"/>
                </a:rPr>
                <a:t>1</a:t>
              </a:r>
              <a:endParaRPr lang="vi-VN" sz="3600" b="1">
                <a:latin typeface="Times New Roman" panose="02020603050405020304" pitchFamily="18" charset="0"/>
                <a:cs typeface="Times New Roman" panose="02020603050405020304" pitchFamily="18" charset="0"/>
              </a:endParaRPr>
            </a:p>
            <a:p>
              <a:pPr algn="ctr"/>
              <a:r>
                <a:rPr lang="nl-NL" sz="3600" b="1" smtClean="0">
                  <a:latin typeface="Times New Roman" panose="02020603050405020304" pitchFamily="18" charset="0"/>
                  <a:cs typeface="Times New Roman" panose="02020603050405020304" pitchFamily="18" charset="0"/>
                </a:rPr>
                <a:t> </a:t>
              </a:r>
              <a:r>
                <a:rPr lang="nl-NL" sz="3600">
                  <a:latin typeface="Times New Roman" panose="02020603050405020304" pitchFamily="18" charset="0"/>
                  <a:cs typeface="Times New Roman" panose="02020603050405020304" pitchFamily="18" charset="0"/>
                </a:rPr>
                <a:t>Hãy chọn một</a:t>
              </a:r>
              <a:r>
                <a:rPr lang="vi-VN" sz="3600">
                  <a:latin typeface="Times New Roman" panose="02020603050405020304" pitchFamily="18" charset="0"/>
                  <a:cs typeface="Times New Roman" panose="02020603050405020304" pitchFamily="18" charset="0"/>
                </a:rPr>
                <a:t> bài kiểm tra môn Ngữ văn của cá nhân, đọc lại và cho biết ngôn ngữ trong bài kiểm tra của em đã góp phần vào việc giữ gìn và phát triển tiếng Việt hay chưa? Vì sao?</a:t>
              </a:r>
              <a:endParaRPr lang="en-GB" sz="3600">
                <a:latin typeface="Times New Roman" panose="02020603050405020304" pitchFamily="18" charset="0"/>
                <a:cs typeface="Times New Roman" panose="02020603050405020304" pitchFamily="18" charset="0"/>
              </a:endParaRPr>
            </a:p>
            <a:p>
              <a:pPr algn="ctr"/>
              <a:r>
                <a:rPr lang="en-US" sz="3200" smtClean="0">
                  <a:solidFill>
                    <a:srgbClr val="658514"/>
                  </a:solidFill>
                  <a:latin typeface="Times New Roman" panose="02020603050405020304" pitchFamily="18" charset="0"/>
                  <a:ea typeface="Austere  Display"/>
                  <a:cs typeface="Times New Roman" panose="02020603050405020304" pitchFamily="18" charset="0"/>
                  <a:sym typeface="Austere  Display"/>
                </a:rPr>
                <a:t>.</a:t>
              </a:r>
              <a:endParaRPr lang="en-US" sz="3200">
                <a:solidFill>
                  <a:srgbClr val="658514"/>
                </a:solidFill>
                <a:latin typeface="Times New Roman" panose="02020603050405020304" pitchFamily="18" charset="0"/>
                <a:ea typeface="Austere  Display"/>
                <a:cs typeface="Times New Roman" panose="02020603050405020304" pitchFamily="18" charset="0"/>
                <a:sym typeface="Austere  Display"/>
              </a:endParaRPr>
            </a:p>
          </p:txBody>
        </p:sp>
      </p:grpSp>
      <p:grpSp>
        <p:nvGrpSpPr>
          <p:cNvPr id="14" name="Group 14"/>
          <p:cNvGrpSpPr/>
          <p:nvPr/>
        </p:nvGrpSpPr>
        <p:grpSpPr>
          <a:xfrm>
            <a:off x="8530374" y="2812426"/>
            <a:ext cx="6580420" cy="5302874"/>
            <a:chOff x="0" y="0"/>
            <a:chExt cx="8773893" cy="3961522"/>
          </a:xfrm>
        </p:grpSpPr>
        <p:grpSp>
          <p:nvGrpSpPr>
            <p:cNvPr id="15" name="Group 15"/>
            <p:cNvGrpSpPr/>
            <p:nvPr/>
          </p:nvGrpSpPr>
          <p:grpSpPr>
            <a:xfrm>
              <a:off x="0" y="0"/>
              <a:ext cx="8773893" cy="3961522"/>
              <a:chOff x="0" y="0"/>
              <a:chExt cx="1146795" cy="517792"/>
            </a:xfrm>
          </p:grpSpPr>
          <p:sp>
            <p:nvSpPr>
              <p:cNvPr id="16" name="Freeform 16"/>
              <p:cNvSpPr/>
              <p:nvPr/>
            </p:nvSpPr>
            <p:spPr>
              <a:xfrm>
                <a:off x="0" y="0"/>
                <a:ext cx="1146795" cy="517792"/>
              </a:xfrm>
              <a:custGeom>
                <a:avLst/>
                <a:gdLst/>
                <a:ahLst/>
                <a:cxnLst/>
                <a:rect l="l" t="t" r="r" b="b"/>
                <a:pathLst>
                  <a:path w="1146795" h="517792">
                    <a:moveTo>
                      <a:pt x="943595" y="0"/>
                    </a:moveTo>
                    <a:cubicBezTo>
                      <a:pt x="1055819" y="0"/>
                      <a:pt x="1146795" y="115912"/>
                      <a:pt x="1146795" y="258896"/>
                    </a:cubicBezTo>
                    <a:cubicBezTo>
                      <a:pt x="1146795" y="401881"/>
                      <a:pt x="1055819" y="517792"/>
                      <a:pt x="943595" y="517792"/>
                    </a:cubicBezTo>
                    <a:lnTo>
                      <a:pt x="203200" y="517792"/>
                    </a:lnTo>
                    <a:cubicBezTo>
                      <a:pt x="90976" y="517792"/>
                      <a:pt x="0" y="401881"/>
                      <a:pt x="0" y="258896"/>
                    </a:cubicBezTo>
                    <a:cubicBezTo>
                      <a:pt x="0" y="115912"/>
                      <a:pt x="90976" y="0"/>
                      <a:pt x="203200" y="0"/>
                    </a:cubicBezTo>
                    <a:close/>
                  </a:path>
                </a:pathLst>
              </a:custGeom>
              <a:solidFill>
                <a:srgbClr val="EBECE6"/>
              </a:solidFill>
            </p:spPr>
          </p:sp>
          <p:sp>
            <p:nvSpPr>
              <p:cNvPr id="17" name="TextBox 17"/>
              <p:cNvSpPr txBox="1"/>
              <p:nvPr/>
            </p:nvSpPr>
            <p:spPr>
              <a:xfrm>
                <a:off x="0" y="-38100"/>
                <a:ext cx="1146795" cy="555892"/>
              </a:xfrm>
              <a:prstGeom prst="rect">
                <a:avLst/>
              </a:prstGeom>
            </p:spPr>
            <p:txBody>
              <a:bodyPr lIns="50800" tIns="50800" rIns="50800" bIns="50800" rtlCol="0" anchor="ctr"/>
              <a:lstStyle/>
              <a:p>
                <a:pPr algn="ctr"/>
                <a:endParaRPr sz="2400">
                  <a:latin typeface="Times New Roman" panose="02020603050405020304" pitchFamily="18" charset="0"/>
                  <a:cs typeface="Times New Roman" panose="02020603050405020304" pitchFamily="18" charset="0"/>
                </a:endParaRPr>
              </a:p>
            </p:txBody>
          </p:sp>
        </p:grpSp>
        <p:sp>
          <p:nvSpPr>
            <p:cNvPr id="18" name="TextBox 18"/>
            <p:cNvSpPr txBox="1"/>
            <p:nvPr/>
          </p:nvSpPr>
          <p:spPr>
            <a:xfrm>
              <a:off x="1114237" y="618450"/>
              <a:ext cx="6545418" cy="2069325"/>
            </a:xfrm>
            <a:prstGeom prst="rect">
              <a:avLst/>
            </a:prstGeom>
          </p:spPr>
          <p:txBody>
            <a:bodyPr lIns="0" tIns="0" rIns="0" bIns="0" rtlCol="0" anchor="t">
              <a:spAutoFit/>
            </a:bodyPr>
            <a:lstStyle/>
            <a:p>
              <a:pPr algn="ctr"/>
              <a:r>
                <a:rPr lang="nl-NL" sz="3600" b="1">
                  <a:latin typeface="Times New Roman" panose="02020603050405020304" pitchFamily="18" charset="0"/>
                  <a:cs typeface="Times New Roman" panose="02020603050405020304" pitchFamily="18" charset="0"/>
                </a:rPr>
                <a:t>ĐỀ</a:t>
              </a:r>
              <a:r>
                <a:rPr lang="vi-VN" sz="3600" b="1">
                  <a:latin typeface="Times New Roman" panose="02020603050405020304" pitchFamily="18" charset="0"/>
                  <a:cs typeface="Times New Roman" panose="02020603050405020304" pitchFamily="18" charset="0"/>
                </a:rPr>
                <a:t> </a:t>
              </a:r>
              <a:r>
                <a:rPr lang="vi-VN" sz="3600" b="1" smtClean="0">
                  <a:latin typeface="Times New Roman" panose="02020603050405020304" pitchFamily="18" charset="0"/>
                  <a:cs typeface="Times New Roman" panose="02020603050405020304" pitchFamily="18" charset="0"/>
                </a:rPr>
                <a:t>2</a:t>
              </a:r>
            </a:p>
            <a:p>
              <a:pPr algn="ctr"/>
              <a:r>
                <a:rPr lang="nl-NL" sz="3600" smtClean="0">
                  <a:latin typeface="Times New Roman" panose="02020603050405020304" pitchFamily="18" charset="0"/>
                  <a:cs typeface="Times New Roman" panose="02020603050405020304" pitchFamily="18" charset="0"/>
                </a:rPr>
                <a:t> </a:t>
              </a:r>
              <a:r>
                <a:rPr lang="nl-NL" sz="3600">
                  <a:latin typeface="Times New Roman" panose="02020603050405020304" pitchFamily="18" charset="0"/>
                  <a:cs typeface="Times New Roman" panose="02020603050405020304" pitchFamily="18" charset="0"/>
                </a:rPr>
                <a:t>Hãy chọn một</a:t>
              </a:r>
              <a:r>
                <a:rPr lang="vi-VN" sz="3600">
                  <a:latin typeface="Times New Roman" panose="02020603050405020304" pitchFamily="18" charset="0"/>
                  <a:cs typeface="Times New Roman" panose="02020603050405020304" pitchFamily="18" charset="0"/>
                </a:rPr>
                <a:t> tác phẩm văn học và tìm ra sự sáng tạo ngôn ngữ của nhà văn trong tác phẩm đó </a:t>
              </a:r>
              <a:endParaRPr lang="en-US" sz="3200">
                <a:solidFill>
                  <a:srgbClr val="658514"/>
                </a:solidFill>
                <a:latin typeface="Times New Roman" panose="02020603050405020304" pitchFamily="18" charset="0"/>
                <a:ea typeface="Austere  Display"/>
                <a:cs typeface="Times New Roman" panose="02020603050405020304" pitchFamily="18" charset="0"/>
                <a:sym typeface="Austere  Display"/>
              </a:endParaRPr>
            </a:p>
          </p:txBody>
        </p:sp>
      </p:grpSp>
      <p:sp>
        <p:nvSpPr>
          <p:cNvPr id="24" name="Freeform 24"/>
          <p:cNvSpPr/>
          <p:nvPr/>
        </p:nvSpPr>
        <p:spPr>
          <a:xfrm>
            <a:off x="7260060" y="3763906"/>
            <a:ext cx="1883940" cy="1068183"/>
          </a:xfrm>
          <a:custGeom>
            <a:avLst/>
            <a:gdLst/>
            <a:ahLst/>
            <a:cxnLst/>
            <a:rect l="l" t="t" r="r" b="b"/>
            <a:pathLst>
              <a:path w="1883940" h="1068183">
                <a:moveTo>
                  <a:pt x="0" y="0"/>
                </a:moveTo>
                <a:lnTo>
                  <a:pt x="1883940" y="0"/>
                </a:lnTo>
                <a:lnTo>
                  <a:pt x="1883940" y="1068183"/>
                </a:lnTo>
                <a:lnTo>
                  <a:pt x="0" y="1068183"/>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27" name="Freeform 27"/>
          <p:cNvSpPr/>
          <p:nvPr/>
        </p:nvSpPr>
        <p:spPr>
          <a:xfrm>
            <a:off x="647675" y="3885405"/>
            <a:ext cx="1579153" cy="2401753"/>
          </a:xfrm>
          <a:custGeom>
            <a:avLst/>
            <a:gdLst/>
            <a:ahLst/>
            <a:cxnLst/>
            <a:rect l="l" t="t" r="r" b="b"/>
            <a:pathLst>
              <a:path w="1579153" h="2401753">
                <a:moveTo>
                  <a:pt x="0" y="0"/>
                </a:moveTo>
                <a:lnTo>
                  <a:pt x="1579153" y="0"/>
                </a:lnTo>
                <a:lnTo>
                  <a:pt x="1579153" y="2401753"/>
                </a:lnTo>
                <a:lnTo>
                  <a:pt x="0" y="2401753"/>
                </a:lnTo>
                <a:lnTo>
                  <a:pt x="0" y="0"/>
                </a:lnTo>
                <a:close/>
              </a:path>
            </a:pathLst>
          </a:custGeom>
          <a:blipFill>
            <a:blip r:embed="rId5"/>
            <a:stretch>
              <a:fillRect/>
            </a:stretch>
          </a:blipFill>
        </p:spPr>
      </p:sp>
      <p:sp>
        <p:nvSpPr>
          <p:cNvPr id="28" name="Freeform 28"/>
          <p:cNvSpPr/>
          <p:nvPr/>
        </p:nvSpPr>
        <p:spPr>
          <a:xfrm flipH="1">
            <a:off x="16469724" y="7238638"/>
            <a:ext cx="1579153" cy="2401753"/>
          </a:xfrm>
          <a:custGeom>
            <a:avLst/>
            <a:gdLst/>
            <a:ahLst/>
            <a:cxnLst/>
            <a:rect l="l" t="t" r="r" b="b"/>
            <a:pathLst>
              <a:path w="1579153" h="2401753">
                <a:moveTo>
                  <a:pt x="1579152" y="0"/>
                </a:moveTo>
                <a:lnTo>
                  <a:pt x="0" y="0"/>
                </a:lnTo>
                <a:lnTo>
                  <a:pt x="0" y="2401753"/>
                </a:lnTo>
                <a:lnTo>
                  <a:pt x="1579152" y="2401753"/>
                </a:lnTo>
                <a:lnTo>
                  <a:pt x="1579152" y="0"/>
                </a:lnTo>
                <a:close/>
              </a:path>
            </a:pathLst>
          </a:custGeom>
          <a:blipFill>
            <a:blip r:embed="rId5"/>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EBECE6"/>
        </a:solidFill>
        <a:effectLst/>
      </p:bgPr>
    </p:bg>
    <p:spTree>
      <p:nvGrpSpPr>
        <p:cNvPr id="1" name=""/>
        <p:cNvGrpSpPr/>
        <p:nvPr/>
      </p:nvGrpSpPr>
      <p:grpSpPr>
        <a:xfrm>
          <a:off x="0" y="0"/>
          <a:ext cx="0" cy="0"/>
          <a:chOff x="0" y="0"/>
          <a:chExt cx="0" cy="0"/>
        </a:xfrm>
      </p:grpSpPr>
      <p:sp>
        <p:nvSpPr>
          <p:cNvPr id="2" name="Freeform 2"/>
          <p:cNvSpPr/>
          <p:nvPr/>
        </p:nvSpPr>
        <p:spPr>
          <a:xfrm>
            <a:off x="7260060" y="2057400"/>
            <a:ext cx="11027940" cy="8229600"/>
          </a:xfrm>
          <a:custGeom>
            <a:avLst/>
            <a:gdLst/>
            <a:ahLst/>
            <a:cxnLst/>
            <a:rect l="l" t="t" r="r" b="b"/>
            <a:pathLst>
              <a:path w="11027940" h="8229600">
                <a:moveTo>
                  <a:pt x="0" y="0"/>
                </a:moveTo>
                <a:lnTo>
                  <a:pt x="11027940" y="0"/>
                </a:lnTo>
                <a:lnTo>
                  <a:pt x="11027940" y="8229600"/>
                </a:lnTo>
                <a:lnTo>
                  <a:pt x="0" y="8229600"/>
                </a:lnTo>
                <a:lnTo>
                  <a:pt x="0" y="0"/>
                </a:lnTo>
                <a:close/>
              </a:path>
            </a:pathLst>
          </a:custGeom>
          <a:blipFill>
            <a:blip r:embed="rId2"/>
            <a:stretch>
              <a:fillRect/>
            </a:stretch>
          </a:blipFill>
        </p:spPr>
      </p:sp>
      <p:sp>
        <p:nvSpPr>
          <p:cNvPr id="3" name="Freeform 3"/>
          <p:cNvSpPr/>
          <p:nvPr/>
        </p:nvSpPr>
        <p:spPr>
          <a:xfrm flipH="1">
            <a:off x="0" y="2057400"/>
            <a:ext cx="11027940" cy="8229600"/>
          </a:xfrm>
          <a:custGeom>
            <a:avLst/>
            <a:gdLst/>
            <a:ahLst/>
            <a:cxnLst/>
            <a:rect l="l" t="t" r="r" b="b"/>
            <a:pathLst>
              <a:path w="11027940" h="8229600">
                <a:moveTo>
                  <a:pt x="11027940" y="0"/>
                </a:moveTo>
                <a:lnTo>
                  <a:pt x="0" y="0"/>
                </a:lnTo>
                <a:lnTo>
                  <a:pt x="0" y="8229600"/>
                </a:lnTo>
                <a:lnTo>
                  <a:pt x="11027940" y="8229600"/>
                </a:lnTo>
                <a:lnTo>
                  <a:pt x="11027940" y="0"/>
                </a:lnTo>
                <a:close/>
              </a:path>
            </a:pathLst>
          </a:custGeom>
          <a:blipFill>
            <a:blip r:embed="rId2"/>
            <a:stretch>
              <a:fillRect/>
            </a:stretch>
          </a:blipFill>
        </p:spPr>
      </p:sp>
      <p:grpSp>
        <p:nvGrpSpPr>
          <p:cNvPr id="4" name="Group 4"/>
          <p:cNvGrpSpPr/>
          <p:nvPr/>
        </p:nvGrpSpPr>
        <p:grpSpPr>
          <a:xfrm>
            <a:off x="3333418" y="2321618"/>
            <a:ext cx="11621165" cy="5793681"/>
            <a:chOff x="0" y="0"/>
            <a:chExt cx="3060718" cy="916639"/>
          </a:xfrm>
        </p:grpSpPr>
        <p:sp>
          <p:nvSpPr>
            <p:cNvPr id="5" name="Freeform 5"/>
            <p:cNvSpPr/>
            <p:nvPr/>
          </p:nvSpPr>
          <p:spPr>
            <a:xfrm>
              <a:off x="0" y="0"/>
              <a:ext cx="3060718" cy="916639"/>
            </a:xfrm>
            <a:custGeom>
              <a:avLst/>
              <a:gdLst/>
              <a:ahLst/>
              <a:cxnLst/>
              <a:rect l="l" t="t" r="r" b="b"/>
              <a:pathLst>
                <a:path w="3060718" h="916639">
                  <a:moveTo>
                    <a:pt x="33976" y="0"/>
                  </a:moveTo>
                  <a:lnTo>
                    <a:pt x="3026742" y="0"/>
                  </a:lnTo>
                  <a:cubicBezTo>
                    <a:pt x="3035753" y="0"/>
                    <a:pt x="3044395" y="3580"/>
                    <a:pt x="3050767" y="9951"/>
                  </a:cubicBezTo>
                  <a:cubicBezTo>
                    <a:pt x="3057139" y="16323"/>
                    <a:pt x="3060718" y="24965"/>
                    <a:pt x="3060718" y="33976"/>
                  </a:cubicBezTo>
                  <a:lnTo>
                    <a:pt x="3060718" y="882663"/>
                  </a:lnTo>
                  <a:cubicBezTo>
                    <a:pt x="3060718" y="901428"/>
                    <a:pt x="3045507" y="916639"/>
                    <a:pt x="3026742" y="916639"/>
                  </a:cubicBezTo>
                  <a:lnTo>
                    <a:pt x="33976" y="916639"/>
                  </a:lnTo>
                  <a:cubicBezTo>
                    <a:pt x="15211" y="916639"/>
                    <a:pt x="0" y="901428"/>
                    <a:pt x="0" y="882663"/>
                  </a:cubicBezTo>
                  <a:lnTo>
                    <a:pt x="0" y="33976"/>
                  </a:lnTo>
                  <a:cubicBezTo>
                    <a:pt x="0" y="15211"/>
                    <a:pt x="15211" y="0"/>
                    <a:pt x="33976" y="0"/>
                  </a:cubicBezTo>
                  <a:close/>
                </a:path>
              </a:pathLst>
            </a:custGeom>
            <a:solidFill>
              <a:srgbClr val="EBECE6"/>
            </a:solidFill>
          </p:spPr>
        </p:sp>
        <p:sp>
          <p:nvSpPr>
            <p:cNvPr id="6" name="TextBox 6"/>
            <p:cNvSpPr txBox="1"/>
            <p:nvPr/>
          </p:nvSpPr>
          <p:spPr>
            <a:xfrm>
              <a:off x="0" y="-38100"/>
              <a:ext cx="3060718" cy="954739"/>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7" name="Freeform 7"/>
          <p:cNvSpPr/>
          <p:nvPr/>
        </p:nvSpPr>
        <p:spPr>
          <a:xfrm rot="-2226846">
            <a:off x="13728078" y="1198658"/>
            <a:ext cx="2067533" cy="2190763"/>
          </a:xfrm>
          <a:custGeom>
            <a:avLst/>
            <a:gdLst/>
            <a:ahLst/>
            <a:cxnLst/>
            <a:rect l="l" t="t" r="r" b="b"/>
            <a:pathLst>
              <a:path w="2067533" h="2190763">
                <a:moveTo>
                  <a:pt x="0" y="0"/>
                </a:moveTo>
                <a:lnTo>
                  <a:pt x="2067532" y="0"/>
                </a:lnTo>
                <a:lnTo>
                  <a:pt x="2067532" y="2190764"/>
                </a:lnTo>
                <a:lnTo>
                  <a:pt x="0" y="2190764"/>
                </a:lnTo>
                <a:lnTo>
                  <a:pt x="0" y="0"/>
                </a:lnTo>
                <a:close/>
              </a:path>
            </a:pathLst>
          </a:custGeom>
          <a:blipFill>
            <a:blip r:embed="rId3"/>
            <a:stretch>
              <a:fillRect/>
            </a:stretch>
          </a:blipFill>
        </p:spPr>
      </p:sp>
      <p:sp>
        <p:nvSpPr>
          <p:cNvPr id="8" name="Freeform 8"/>
          <p:cNvSpPr/>
          <p:nvPr/>
        </p:nvSpPr>
        <p:spPr>
          <a:xfrm rot="1793409" flipH="1">
            <a:off x="2583975" y="962018"/>
            <a:ext cx="2067533" cy="2190763"/>
          </a:xfrm>
          <a:custGeom>
            <a:avLst/>
            <a:gdLst/>
            <a:ahLst/>
            <a:cxnLst/>
            <a:rect l="l" t="t" r="r" b="b"/>
            <a:pathLst>
              <a:path w="2067533" h="2190763">
                <a:moveTo>
                  <a:pt x="2067533" y="0"/>
                </a:moveTo>
                <a:lnTo>
                  <a:pt x="0" y="0"/>
                </a:lnTo>
                <a:lnTo>
                  <a:pt x="0" y="2190764"/>
                </a:lnTo>
                <a:lnTo>
                  <a:pt x="2067533" y="2190764"/>
                </a:lnTo>
                <a:lnTo>
                  <a:pt x="2067533" y="0"/>
                </a:lnTo>
                <a:close/>
              </a:path>
            </a:pathLst>
          </a:custGeom>
          <a:blipFill>
            <a:blip r:embed="rId3"/>
            <a:stretch>
              <a:fillRect/>
            </a:stretch>
          </a:blipFill>
        </p:spPr>
      </p:sp>
      <p:sp>
        <p:nvSpPr>
          <p:cNvPr id="10" name="Rectangle 9"/>
          <p:cNvSpPr/>
          <p:nvPr/>
        </p:nvSpPr>
        <p:spPr>
          <a:xfrm>
            <a:off x="4867975" y="2028278"/>
            <a:ext cx="9144000" cy="5509200"/>
          </a:xfrm>
          <a:prstGeom prst="rect">
            <a:avLst/>
          </a:prstGeom>
        </p:spPr>
        <p:txBody>
          <a:bodyPr>
            <a:spAutoFit/>
          </a:bodyPr>
          <a:lstStyle/>
          <a:p>
            <a:pPr algn="ctr"/>
            <a:r>
              <a:rPr lang="nl-NL" sz="4400" b="1">
                <a:latin typeface="Times New Roman" panose="02020603050405020304" pitchFamily="18" charset="0"/>
                <a:cs typeface="Times New Roman" panose="02020603050405020304" pitchFamily="18" charset="0"/>
              </a:rPr>
              <a:t>HƯỚNG DẪN HỌC </a:t>
            </a:r>
            <a:r>
              <a:rPr lang="nl-NL" sz="4400" b="1">
                <a:latin typeface="Times New Roman" panose="02020603050405020304" pitchFamily="18" charset="0"/>
                <a:cs typeface="Times New Roman" panose="02020603050405020304" pitchFamily="18" charset="0"/>
              </a:rPr>
              <a:t>Ở </a:t>
            </a:r>
            <a:r>
              <a:rPr lang="nl-NL" sz="4400" b="1" smtClean="0">
                <a:latin typeface="Times New Roman" panose="02020603050405020304" pitchFamily="18" charset="0"/>
                <a:cs typeface="Times New Roman" panose="02020603050405020304" pitchFamily="18" charset="0"/>
              </a:rPr>
              <a:t>NHÀ</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Sưu tầm thêm các trường hợp giữ gìn và phát triển tiếng Việt trong sinh hoạt và trong các tác phẩm văn học. </a:t>
            </a:r>
            <a:endParaRPr lang="en-GB" sz="4400">
              <a:latin typeface="Times New Roman" panose="02020603050405020304" pitchFamily="18" charset="0"/>
              <a:cs typeface="Times New Roman" panose="02020603050405020304" pitchFamily="18" charset="0"/>
            </a:endParaRPr>
          </a:p>
          <a:p>
            <a:pPr algn="just"/>
            <a:r>
              <a:rPr lang="vi-VN" sz="4400" b="1">
                <a:latin typeface="Times New Roman" panose="02020603050405020304" pitchFamily="18" charset="0"/>
                <a:cs typeface="Times New Roman" panose="02020603050405020304" pitchFamily="18" charset="0"/>
              </a:rPr>
              <a:t>- Chuẩn bị bài:</a:t>
            </a:r>
            <a:r>
              <a:rPr lang="vi-VN" sz="4400">
                <a:latin typeface="Times New Roman" panose="02020603050405020304" pitchFamily="18" charset="0"/>
                <a:cs typeface="Times New Roman" panose="02020603050405020304" pitchFamily="18" charset="0"/>
              </a:rPr>
              <a:t> Hướng dẫn HS chuẩn bị </a:t>
            </a:r>
            <a:r>
              <a:rPr lang="de-DE" sz="4400">
                <a:latin typeface="Times New Roman" panose="02020603050405020304" pitchFamily="18" charset="0"/>
                <a:cs typeface="Times New Roman" panose="02020603050405020304" pitchFamily="18" charset="0"/>
              </a:rPr>
              <a:t>bài</a:t>
            </a:r>
            <a:r>
              <a:rPr lang="vi-VN" sz="4400">
                <a:latin typeface="Times New Roman" panose="02020603050405020304" pitchFamily="18" charset="0"/>
                <a:cs typeface="Times New Roman" panose="02020603050405020304" pitchFamily="18" charset="0"/>
              </a:rPr>
              <a:t>: Viết bài phát biểu trong lễ phát động một phong trào hoặc một hoạt động xã hội.</a:t>
            </a:r>
            <a:endParaRPr lang="en-GB" sz="4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11466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EBECE6"/>
        </a:solidFill>
        <a:effectLst/>
      </p:bgPr>
    </p:bg>
    <p:spTree>
      <p:nvGrpSpPr>
        <p:cNvPr id="1" name=""/>
        <p:cNvGrpSpPr/>
        <p:nvPr/>
      </p:nvGrpSpPr>
      <p:grpSpPr>
        <a:xfrm>
          <a:off x="0" y="0"/>
          <a:ext cx="0" cy="0"/>
          <a:chOff x="0" y="0"/>
          <a:chExt cx="0" cy="0"/>
        </a:xfrm>
      </p:grpSpPr>
      <p:grpSp>
        <p:nvGrpSpPr>
          <p:cNvPr id="2" name="Group 2"/>
          <p:cNvGrpSpPr/>
          <p:nvPr/>
        </p:nvGrpSpPr>
        <p:grpSpPr>
          <a:xfrm>
            <a:off x="-182642" y="2752488"/>
            <a:ext cx="18653284" cy="10287000"/>
            <a:chOff x="0" y="0"/>
            <a:chExt cx="24871045" cy="13716000"/>
          </a:xfrm>
        </p:grpSpPr>
        <p:sp>
          <p:nvSpPr>
            <p:cNvPr id="3" name="Freeform 3"/>
            <p:cNvSpPr/>
            <p:nvPr/>
          </p:nvSpPr>
          <p:spPr>
            <a:xfrm>
              <a:off x="11823700" y="0"/>
              <a:ext cx="13047345" cy="13716000"/>
            </a:xfrm>
            <a:custGeom>
              <a:avLst/>
              <a:gdLst/>
              <a:ahLst/>
              <a:cxnLst/>
              <a:rect l="l" t="t" r="r" b="b"/>
              <a:pathLst>
                <a:path w="13047345" h="13716000">
                  <a:moveTo>
                    <a:pt x="0" y="0"/>
                  </a:moveTo>
                  <a:lnTo>
                    <a:pt x="13047345" y="0"/>
                  </a:lnTo>
                  <a:lnTo>
                    <a:pt x="13047345" y="13716000"/>
                  </a:lnTo>
                  <a:lnTo>
                    <a:pt x="0" y="13716000"/>
                  </a:lnTo>
                  <a:lnTo>
                    <a:pt x="0" y="0"/>
                  </a:lnTo>
                  <a:close/>
                </a:path>
              </a:pathLst>
            </a:custGeom>
            <a:blipFill>
              <a:blip r:embed="rId2"/>
              <a:stretch>
                <a:fillRect/>
              </a:stretch>
            </a:blipFill>
          </p:spPr>
        </p:sp>
        <p:sp>
          <p:nvSpPr>
            <p:cNvPr id="4" name="Freeform 4"/>
            <p:cNvSpPr/>
            <p:nvPr/>
          </p:nvSpPr>
          <p:spPr>
            <a:xfrm flipH="1">
              <a:off x="0" y="0"/>
              <a:ext cx="13047345" cy="13716000"/>
            </a:xfrm>
            <a:custGeom>
              <a:avLst/>
              <a:gdLst/>
              <a:ahLst/>
              <a:cxnLst/>
              <a:rect l="l" t="t" r="r" b="b"/>
              <a:pathLst>
                <a:path w="13047345" h="13716000">
                  <a:moveTo>
                    <a:pt x="13047345" y="0"/>
                  </a:moveTo>
                  <a:lnTo>
                    <a:pt x="0" y="0"/>
                  </a:lnTo>
                  <a:lnTo>
                    <a:pt x="0" y="13716000"/>
                  </a:lnTo>
                  <a:lnTo>
                    <a:pt x="13047345" y="13716000"/>
                  </a:lnTo>
                  <a:lnTo>
                    <a:pt x="13047345" y="0"/>
                  </a:lnTo>
                  <a:close/>
                </a:path>
              </a:pathLst>
            </a:custGeom>
            <a:blipFill>
              <a:blip r:embed="rId2"/>
              <a:stretch>
                <a:fillRect/>
              </a:stretch>
            </a:blipFill>
          </p:spPr>
        </p:sp>
      </p:grpSp>
      <p:grpSp>
        <p:nvGrpSpPr>
          <p:cNvPr id="5" name="Group 5"/>
          <p:cNvGrpSpPr/>
          <p:nvPr/>
        </p:nvGrpSpPr>
        <p:grpSpPr>
          <a:xfrm>
            <a:off x="3333418" y="2321619"/>
            <a:ext cx="11621165" cy="3480364"/>
            <a:chOff x="0" y="0"/>
            <a:chExt cx="3060718" cy="916639"/>
          </a:xfrm>
        </p:grpSpPr>
        <p:sp>
          <p:nvSpPr>
            <p:cNvPr id="6" name="Freeform 6"/>
            <p:cNvSpPr/>
            <p:nvPr/>
          </p:nvSpPr>
          <p:spPr>
            <a:xfrm>
              <a:off x="0" y="0"/>
              <a:ext cx="3060718" cy="916639"/>
            </a:xfrm>
            <a:custGeom>
              <a:avLst/>
              <a:gdLst/>
              <a:ahLst/>
              <a:cxnLst/>
              <a:rect l="l" t="t" r="r" b="b"/>
              <a:pathLst>
                <a:path w="3060718" h="916639">
                  <a:moveTo>
                    <a:pt x="33976" y="0"/>
                  </a:moveTo>
                  <a:lnTo>
                    <a:pt x="3026742" y="0"/>
                  </a:lnTo>
                  <a:cubicBezTo>
                    <a:pt x="3035753" y="0"/>
                    <a:pt x="3044395" y="3580"/>
                    <a:pt x="3050767" y="9951"/>
                  </a:cubicBezTo>
                  <a:cubicBezTo>
                    <a:pt x="3057139" y="16323"/>
                    <a:pt x="3060718" y="24965"/>
                    <a:pt x="3060718" y="33976"/>
                  </a:cubicBezTo>
                  <a:lnTo>
                    <a:pt x="3060718" y="882663"/>
                  </a:lnTo>
                  <a:cubicBezTo>
                    <a:pt x="3060718" y="901428"/>
                    <a:pt x="3045507" y="916639"/>
                    <a:pt x="3026742" y="916639"/>
                  </a:cubicBezTo>
                  <a:lnTo>
                    <a:pt x="33976" y="916639"/>
                  </a:lnTo>
                  <a:cubicBezTo>
                    <a:pt x="15211" y="916639"/>
                    <a:pt x="0" y="901428"/>
                    <a:pt x="0" y="882663"/>
                  </a:cubicBezTo>
                  <a:lnTo>
                    <a:pt x="0" y="33976"/>
                  </a:lnTo>
                  <a:cubicBezTo>
                    <a:pt x="0" y="15211"/>
                    <a:pt x="15211" y="0"/>
                    <a:pt x="33976" y="0"/>
                  </a:cubicBezTo>
                  <a:close/>
                </a:path>
              </a:pathLst>
            </a:custGeom>
            <a:solidFill>
              <a:srgbClr val="EBECE6"/>
            </a:solidFill>
          </p:spPr>
        </p:sp>
        <p:sp>
          <p:nvSpPr>
            <p:cNvPr id="7" name="TextBox 7"/>
            <p:cNvSpPr txBox="1"/>
            <p:nvPr/>
          </p:nvSpPr>
          <p:spPr>
            <a:xfrm>
              <a:off x="0" y="-38100"/>
              <a:ext cx="3060718" cy="954739"/>
            </a:xfrm>
            <a:prstGeom prst="rect">
              <a:avLst/>
            </a:prstGeom>
          </p:spPr>
          <p:txBody>
            <a:bodyPr lIns="50800" tIns="50800" rIns="50800" bIns="50800" rtlCol="0" anchor="ctr"/>
            <a:lstStyle/>
            <a:p>
              <a:pPr algn="ctr">
                <a:lnSpc>
                  <a:spcPts val="2659"/>
                </a:lnSpc>
                <a:spcBef>
                  <a:spcPct val="0"/>
                </a:spcBef>
              </a:pPr>
              <a:endParaRPr/>
            </a:p>
          </p:txBody>
        </p:sp>
      </p:grpSp>
      <p:grpSp>
        <p:nvGrpSpPr>
          <p:cNvPr id="8" name="Group 8"/>
          <p:cNvGrpSpPr/>
          <p:nvPr/>
        </p:nvGrpSpPr>
        <p:grpSpPr>
          <a:xfrm>
            <a:off x="3896747" y="3177933"/>
            <a:ext cx="10494506" cy="1767737"/>
            <a:chOff x="0" y="0"/>
            <a:chExt cx="13992675" cy="2356982"/>
          </a:xfrm>
        </p:grpSpPr>
        <p:sp>
          <p:nvSpPr>
            <p:cNvPr id="9" name="Freeform 9"/>
            <p:cNvSpPr/>
            <p:nvPr/>
          </p:nvSpPr>
          <p:spPr>
            <a:xfrm>
              <a:off x="0" y="0"/>
              <a:ext cx="2426751" cy="2356982"/>
            </a:xfrm>
            <a:custGeom>
              <a:avLst/>
              <a:gdLst/>
              <a:ahLst/>
              <a:cxnLst/>
              <a:rect l="l" t="t" r="r" b="b"/>
              <a:pathLst>
                <a:path w="2426751" h="2356982">
                  <a:moveTo>
                    <a:pt x="0" y="0"/>
                  </a:moveTo>
                  <a:lnTo>
                    <a:pt x="2426751" y="0"/>
                  </a:lnTo>
                  <a:lnTo>
                    <a:pt x="2426751" y="2356982"/>
                  </a:lnTo>
                  <a:lnTo>
                    <a:pt x="0" y="2356982"/>
                  </a:lnTo>
                  <a:lnTo>
                    <a:pt x="0" y="0"/>
                  </a:lnTo>
                  <a:close/>
                </a:path>
              </a:pathLst>
            </a:custGeom>
            <a:blipFill>
              <a:blip r:embed="rId3"/>
              <a:stretch>
                <a:fillRect/>
              </a:stretch>
            </a:blipFill>
          </p:spPr>
        </p:sp>
        <p:sp>
          <p:nvSpPr>
            <p:cNvPr id="10" name="TextBox 10"/>
            <p:cNvSpPr txBox="1"/>
            <p:nvPr/>
          </p:nvSpPr>
          <p:spPr>
            <a:xfrm>
              <a:off x="2815807" y="67453"/>
              <a:ext cx="8361060" cy="2041101"/>
            </a:xfrm>
            <a:prstGeom prst="rect">
              <a:avLst/>
            </a:prstGeom>
          </p:spPr>
          <p:txBody>
            <a:bodyPr lIns="0" tIns="0" rIns="0" bIns="0" rtlCol="0" anchor="t">
              <a:spAutoFit/>
            </a:bodyPr>
            <a:lstStyle/>
            <a:p>
              <a:pPr algn="ctr">
                <a:lnSpc>
                  <a:spcPts val="12880"/>
                </a:lnSpc>
              </a:pPr>
              <a:r>
                <a:rPr lang="en-US" sz="9200">
                  <a:solidFill>
                    <a:srgbClr val="5C7814"/>
                  </a:solidFill>
                  <a:latin typeface="Kelin Eator"/>
                  <a:ea typeface="Kelin Eator"/>
                  <a:cs typeface="Kelin Eator"/>
                  <a:sym typeface="Kelin Eator"/>
                </a:rPr>
                <a:t>Thank You</a:t>
              </a:r>
            </a:p>
          </p:txBody>
        </p:sp>
        <p:sp>
          <p:nvSpPr>
            <p:cNvPr id="11" name="Freeform 11"/>
            <p:cNvSpPr/>
            <p:nvPr/>
          </p:nvSpPr>
          <p:spPr>
            <a:xfrm>
              <a:off x="11565924" y="0"/>
              <a:ext cx="2426751" cy="2356982"/>
            </a:xfrm>
            <a:custGeom>
              <a:avLst/>
              <a:gdLst/>
              <a:ahLst/>
              <a:cxnLst/>
              <a:rect l="l" t="t" r="r" b="b"/>
              <a:pathLst>
                <a:path w="2426751" h="2356982">
                  <a:moveTo>
                    <a:pt x="0" y="0"/>
                  </a:moveTo>
                  <a:lnTo>
                    <a:pt x="2426751" y="0"/>
                  </a:lnTo>
                  <a:lnTo>
                    <a:pt x="2426751" y="2356982"/>
                  </a:lnTo>
                  <a:lnTo>
                    <a:pt x="0" y="2356982"/>
                  </a:lnTo>
                  <a:lnTo>
                    <a:pt x="0" y="0"/>
                  </a:lnTo>
                  <a:close/>
                </a:path>
              </a:pathLst>
            </a:custGeom>
            <a:blipFill>
              <a:blip r:embed="rId3"/>
              <a:stretch>
                <a:fillRect/>
              </a:stretch>
            </a:blipFill>
          </p:spPr>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BECE6"/>
        </a:solidFill>
        <a:effectLst/>
      </p:bgPr>
    </p:bg>
    <p:spTree>
      <p:nvGrpSpPr>
        <p:cNvPr id="1" name=""/>
        <p:cNvGrpSpPr/>
        <p:nvPr/>
      </p:nvGrpSpPr>
      <p:grpSpPr>
        <a:xfrm>
          <a:off x="0" y="0"/>
          <a:ext cx="0" cy="0"/>
          <a:chOff x="0" y="0"/>
          <a:chExt cx="0" cy="0"/>
        </a:xfrm>
      </p:grpSpPr>
      <p:sp>
        <p:nvSpPr>
          <p:cNvPr id="2" name="Freeform 2"/>
          <p:cNvSpPr/>
          <p:nvPr/>
        </p:nvSpPr>
        <p:spPr>
          <a:xfrm>
            <a:off x="7260060" y="2057400"/>
            <a:ext cx="11027940" cy="8229600"/>
          </a:xfrm>
          <a:custGeom>
            <a:avLst/>
            <a:gdLst/>
            <a:ahLst/>
            <a:cxnLst/>
            <a:rect l="l" t="t" r="r" b="b"/>
            <a:pathLst>
              <a:path w="11027940" h="8229600">
                <a:moveTo>
                  <a:pt x="0" y="0"/>
                </a:moveTo>
                <a:lnTo>
                  <a:pt x="11027940" y="0"/>
                </a:lnTo>
                <a:lnTo>
                  <a:pt x="11027940" y="8229600"/>
                </a:lnTo>
                <a:lnTo>
                  <a:pt x="0" y="8229600"/>
                </a:lnTo>
                <a:lnTo>
                  <a:pt x="0" y="0"/>
                </a:lnTo>
                <a:close/>
              </a:path>
            </a:pathLst>
          </a:custGeom>
          <a:blipFill>
            <a:blip r:embed="rId4"/>
            <a:stretch>
              <a:fillRect/>
            </a:stretch>
          </a:blipFill>
        </p:spPr>
      </p:sp>
      <p:sp>
        <p:nvSpPr>
          <p:cNvPr id="3" name="Freeform 3"/>
          <p:cNvSpPr/>
          <p:nvPr/>
        </p:nvSpPr>
        <p:spPr>
          <a:xfrm flipH="1">
            <a:off x="0" y="2057400"/>
            <a:ext cx="11027940" cy="8229600"/>
          </a:xfrm>
          <a:custGeom>
            <a:avLst/>
            <a:gdLst/>
            <a:ahLst/>
            <a:cxnLst/>
            <a:rect l="l" t="t" r="r" b="b"/>
            <a:pathLst>
              <a:path w="11027940" h="8229600">
                <a:moveTo>
                  <a:pt x="11027940" y="0"/>
                </a:moveTo>
                <a:lnTo>
                  <a:pt x="0" y="0"/>
                </a:lnTo>
                <a:lnTo>
                  <a:pt x="0" y="8229600"/>
                </a:lnTo>
                <a:lnTo>
                  <a:pt x="11027940" y="8229600"/>
                </a:lnTo>
                <a:lnTo>
                  <a:pt x="11027940" y="0"/>
                </a:lnTo>
                <a:close/>
              </a:path>
            </a:pathLst>
          </a:custGeom>
          <a:blipFill>
            <a:blip r:embed="rId4"/>
            <a:stretch>
              <a:fillRect/>
            </a:stretch>
          </a:blipFill>
        </p:spPr>
      </p:sp>
      <p:grpSp>
        <p:nvGrpSpPr>
          <p:cNvPr id="4" name="Group 4"/>
          <p:cNvGrpSpPr/>
          <p:nvPr/>
        </p:nvGrpSpPr>
        <p:grpSpPr>
          <a:xfrm>
            <a:off x="2127896" y="2752488"/>
            <a:ext cx="14032208" cy="6108003"/>
            <a:chOff x="0" y="0"/>
            <a:chExt cx="3695726" cy="1608692"/>
          </a:xfrm>
        </p:grpSpPr>
        <p:sp>
          <p:nvSpPr>
            <p:cNvPr id="5" name="Freeform 5"/>
            <p:cNvSpPr/>
            <p:nvPr/>
          </p:nvSpPr>
          <p:spPr>
            <a:xfrm>
              <a:off x="0" y="0"/>
              <a:ext cx="3695726" cy="1608692"/>
            </a:xfrm>
            <a:custGeom>
              <a:avLst/>
              <a:gdLst/>
              <a:ahLst/>
              <a:cxnLst/>
              <a:rect l="l" t="t" r="r" b="b"/>
              <a:pathLst>
                <a:path w="3695726" h="1608692">
                  <a:moveTo>
                    <a:pt x="28138" y="0"/>
                  </a:moveTo>
                  <a:lnTo>
                    <a:pt x="3667588" y="0"/>
                  </a:lnTo>
                  <a:cubicBezTo>
                    <a:pt x="3675050" y="0"/>
                    <a:pt x="3682207" y="2965"/>
                    <a:pt x="3687484" y="8241"/>
                  </a:cubicBezTo>
                  <a:cubicBezTo>
                    <a:pt x="3692761" y="13518"/>
                    <a:pt x="3695726" y="20675"/>
                    <a:pt x="3695726" y="28138"/>
                  </a:cubicBezTo>
                  <a:lnTo>
                    <a:pt x="3695726" y="1580554"/>
                  </a:lnTo>
                  <a:cubicBezTo>
                    <a:pt x="3695726" y="1596094"/>
                    <a:pt x="3683128" y="1608692"/>
                    <a:pt x="3667588" y="1608692"/>
                  </a:cubicBezTo>
                  <a:lnTo>
                    <a:pt x="28138" y="1608692"/>
                  </a:lnTo>
                  <a:cubicBezTo>
                    <a:pt x="20675" y="1608692"/>
                    <a:pt x="13518" y="1605728"/>
                    <a:pt x="8241" y="1600451"/>
                  </a:cubicBezTo>
                  <a:cubicBezTo>
                    <a:pt x="2965" y="1595174"/>
                    <a:pt x="0" y="1588017"/>
                    <a:pt x="0" y="1580554"/>
                  </a:cubicBezTo>
                  <a:lnTo>
                    <a:pt x="0" y="28138"/>
                  </a:lnTo>
                  <a:cubicBezTo>
                    <a:pt x="0" y="20675"/>
                    <a:pt x="2965" y="13518"/>
                    <a:pt x="8241" y="8241"/>
                  </a:cubicBezTo>
                  <a:cubicBezTo>
                    <a:pt x="13518" y="2965"/>
                    <a:pt x="20675" y="0"/>
                    <a:pt x="28138" y="0"/>
                  </a:cubicBezTo>
                  <a:close/>
                </a:path>
              </a:pathLst>
            </a:custGeom>
            <a:solidFill>
              <a:srgbClr val="EBECE6"/>
            </a:solidFill>
          </p:spPr>
        </p:sp>
        <p:sp>
          <p:nvSpPr>
            <p:cNvPr id="6" name="TextBox 6"/>
            <p:cNvSpPr txBox="1"/>
            <p:nvPr/>
          </p:nvSpPr>
          <p:spPr>
            <a:xfrm>
              <a:off x="0" y="-38100"/>
              <a:ext cx="3695726" cy="1646792"/>
            </a:xfrm>
            <a:prstGeom prst="rect">
              <a:avLst/>
            </a:prstGeom>
          </p:spPr>
          <p:txBody>
            <a:bodyPr lIns="50800" tIns="50800" rIns="50800" bIns="50800" rtlCol="0" anchor="ctr"/>
            <a:lstStyle/>
            <a:p>
              <a:pPr algn="ctr">
                <a:lnSpc>
                  <a:spcPts val="2659"/>
                </a:lnSpc>
                <a:spcBef>
                  <a:spcPct val="0"/>
                </a:spcBef>
              </a:pPr>
              <a:endParaRPr/>
            </a:p>
          </p:txBody>
        </p:sp>
      </p:grpSp>
      <p:sp>
        <p:nvSpPr>
          <p:cNvPr id="7" name="Freeform 7"/>
          <p:cNvSpPr/>
          <p:nvPr/>
        </p:nvSpPr>
        <p:spPr>
          <a:xfrm rot="1229759">
            <a:off x="1760956" y="1858634"/>
            <a:ext cx="1780081" cy="2282155"/>
          </a:xfrm>
          <a:custGeom>
            <a:avLst/>
            <a:gdLst/>
            <a:ahLst/>
            <a:cxnLst/>
            <a:rect l="l" t="t" r="r" b="b"/>
            <a:pathLst>
              <a:path w="1780081" h="2282155">
                <a:moveTo>
                  <a:pt x="0" y="0"/>
                </a:moveTo>
                <a:lnTo>
                  <a:pt x="1780081" y="0"/>
                </a:lnTo>
                <a:lnTo>
                  <a:pt x="1780081" y="2282155"/>
                </a:lnTo>
                <a:lnTo>
                  <a:pt x="0" y="2282155"/>
                </a:lnTo>
                <a:lnTo>
                  <a:pt x="0" y="0"/>
                </a:lnTo>
                <a:close/>
              </a:path>
            </a:pathLst>
          </a:custGeom>
          <a:blipFill>
            <a:blip r:embed="rId5"/>
            <a:stretch>
              <a:fillRect/>
            </a:stretch>
          </a:blipFill>
        </p:spPr>
      </p:sp>
      <p:sp>
        <p:nvSpPr>
          <p:cNvPr id="8" name="Freeform 8"/>
          <p:cNvSpPr/>
          <p:nvPr/>
        </p:nvSpPr>
        <p:spPr>
          <a:xfrm rot="-1388338">
            <a:off x="14775873" y="1881100"/>
            <a:ext cx="1726999" cy="2626615"/>
          </a:xfrm>
          <a:custGeom>
            <a:avLst/>
            <a:gdLst/>
            <a:ahLst/>
            <a:cxnLst/>
            <a:rect l="l" t="t" r="r" b="b"/>
            <a:pathLst>
              <a:path w="1726999" h="2626615">
                <a:moveTo>
                  <a:pt x="0" y="0"/>
                </a:moveTo>
                <a:lnTo>
                  <a:pt x="1726999" y="0"/>
                </a:lnTo>
                <a:lnTo>
                  <a:pt x="1726999" y="2626615"/>
                </a:lnTo>
                <a:lnTo>
                  <a:pt x="0" y="2626615"/>
                </a:lnTo>
                <a:lnTo>
                  <a:pt x="0" y="0"/>
                </a:lnTo>
                <a:close/>
              </a:path>
            </a:pathLst>
          </a:custGeom>
          <a:blipFill>
            <a:blip r:embed="rId6"/>
            <a:stretch>
              <a:fillRect/>
            </a:stretch>
          </a:blipFill>
        </p:spPr>
      </p:sp>
      <p:sp>
        <p:nvSpPr>
          <p:cNvPr id="11" name="Freeform 11"/>
          <p:cNvSpPr/>
          <p:nvPr/>
        </p:nvSpPr>
        <p:spPr>
          <a:xfrm rot="1229759">
            <a:off x="15267178" y="7044944"/>
            <a:ext cx="1702499" cy="2182691"/>
          </a:xfrm>
          <a:custGeom>
            <a:avLst/>
            <a:gdLst/>
            <a:ahLst/>
            <a:cxnLst/>
            <a:rect l="l" t="t" r="r" b="b"/>
            <a:pathLst>
              <a:path w="1702499" h="2182691">
                <a:moveTo>
                  <a:pt x="0" y="0"/>
                </a:moveTo>
                <a:lnTo>
                  <a:pt x="1702500" y="0"/>
                </a:lnTo>
                <a:lnTo>
                  <a:pt x="1702500" y="2182691"/>
                </a:lnTo>
                <a:lnTo>
                  <a:pt x="0" y="2182691"/>
                </a:lnTo>
                <a:lnTo>
                  <a:pt x="0" y="0"/>
                </a:lnTo>
                <a:close/>
              </a:path>
            </a:pathLst>
          </a:custGeom>
          <a:blipFill>
            <a:blip r:embed="rId5"/>
            <a:stretch>
              <a:fillRect/>
            </a:stretch>
          </a:blipFill>
        </p:spPr>
      </p:sp>
      <p:sp>
        <p:nvSpPr>
          <p:cNvPr id="12" name="Freeform 12"/>
          <p:cNvSpPr/>
          <p:nvPr/>
        </p:nvSpPr>
        <p:spPr>
          <a:xfrm rot="-1388338">
            <a:off x="1362190" y="7117120"/>
            <a:ext cx="1726999" cy="2626615"/>
          </a:xfrm>
          <a:custGeom>
            <a:avLst/>
            <a:gdLst/>
            <a:ahLst/>
            <a:cxnLst/>
            <a:rect l="l" t="t" r="r" b="b"/>
            <a:pathLst>
              <a:path w="1726999" h="2626615">
                <a:moveTo>
                  <a:pt x="0" y="0"/>
                </a:moveTo>
                <a:lnTo>
                  <a:pt x="1726999" y="0"/>
                </a:lnTo>
                <a:lnTo>
                  <a:pt x="1726999" y="2626615"/>
                </a:lnTo>
                <a:lnTo>
                  <a:pt x="0" y="2626615"/>
                </a:lnTo>
                <a:lnTo>
                  <a:pt x="0" y="0"/>
                </a:lnTo>
                <a:close/>
              </a:path>
            </a:pathLst>
          </a:custGeom>
          <a:blipFill>
            <a:blip r:embed="rId6"/>
            <a:stretch>
              <a:fillRect/>
            </a:stretch>
          </a:blipFill>
        </p:spPr>
      </p:sp>
      <p:pic>
        <p:nvPicPr>
          <p:cNvPr id="13" name="Video Bài 9.4.Bác Hồ và sự trong sáng của tiếng Việt - VTV2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3215294" y="2265320"/>
            <a:ext cx="11207706" cy="630433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4" name="Rectangle 13"/>
          <p:cNvSpPr/>
          <p:nvPr/>
        </p:nvSpPr>
        <p:spPr>
          <a:xfrm>
            <a:off x="4542002" y="431499"/>
            <a:ext cx="9144000" cy="1451359"/>
          </a:xfrm>
          <a:prstGeom prst="rect">
            <a:avLst/>
          </a:prstGeom>
        </p:spPr>
        <p:txBody>
          <a:bodyPr>
            <a:spAutoFit/>
          </a:bodyPr>
          <a:lstStyle/>
          <a:p>
            <a:pPr algn="ctr">
              <a:lnSpc>
                <a:spcPct val="115000"/>
              </a:lnSpc>
              <a:spcAft>
                <a:spcPts val="0"/>
              </a:spcAft>
            </a:pPr>
            <a:r>
              <a:rPr lang="pt-BR" sz="4000">
                <a:latin typeface="Times New Roman" panose="02020603050405020304" pitchFamily="18" charset="0"/>
                <a:ea typeface="Times New Roman" panose="02020603050405020304" pitchFamily="18" charset="0"/>
                <a:cs typeface="Times New Roman" panose="02020603050405020304" pitchFamily="18" charset="0"/>
              </a:rPr>
              <a:t>Xem đoạn </a:t>
            </a:r>
            <a:r>
              <a:rPr lang="pt-BR" sz="4000">
                <a:latin typeface="Times New Roman" panose="02020603050405020304" pitchFamily="18" charset="0"/>
                <a:ea typeface="Times New Roman" panose="02020603050405020304" pitchFamily="18" charset="0"/>
                <a:cs typeface="Times New Roman" panose="02020603050405020304" pitchFamily="18" charset="0"/>
              </a:rPr>
              <a:t>video </a:t>
            </a:r>
            <a:r>
              <a:rPr lang="vi-VN" sz="4000">
                <a:latin typeface="Times New Roman" panose="02020603050405020304" pitchFamily="18" charset="0"/>
                <a:ea typeface="Times New Roman" panose="02020603050405020304" pitchFamily="18" charset="0"/>
                <a:cs typeface="Times New Roman" panose="02020603050405020304" pitchFamily="18" charset="0"/>
              </a:rPr>
              <a:t>v</a:t>
            </a:r>
            <a:r>
              <a:rPr lang="vi-VN" sz="4000" smtClean="0">
                <a:latin typeface="Times New Roman" panose="02020603050405020304" pitchFamily="18" charset="0"/>
                <a:ea typeface="Times New Roman" panose="02020603050405020304" pitchFamily="18" charset="0"/>
                <a:cs typeface="Times New Roman" panose="02020603050405020304" pitchFamily="18" charset="0"/>
              </a:rPr>
              <a:t>à </a:t>
            </a:r>
            <a:r>
              <a:rPr lang="vi-VN" sz="4000">
                <a:latin typeface="Times New Roman" panose="02020603050405020304" pitchFamily="18" charset="0"/>
                <a:ea typeface="Times New Roman" panose="02020603050405020304" pitchFamily="18" charset="0"/>
                <a:cs typeface="Times New Roman" panose="02020603050405020304" pitchFamily="18" charset="0"/>
              </a:rPr>
              <a:t>cho biết nội dung, mục đích của video trên là gì?</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14" fill="hold" display="0">
                  <p:stCondLst>
                    <p:cond delay="indefinite"/>
                  </p:stCondLst>
                </p:cTn>
                <p:tgtEl>
                  <p:spTgt spid="13"/>
                </p:tgtEl>
              </p:cMediaNode>
            </p:video>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BECE6"/>
        </a:solidFill>
        <a:effectLst/>
      </p:bgPr>
    </p:bg>
    <p:spTree>
      <p:nvGrpSpPr>
        <p:cNvPr id="1" name=""/>
        <p:cNvGrpSpPr/>
        <p:nvPr/>
      </p:nvGrpSpPr>
      <p:grpSpPr>
        <a:xfrm>
          <a:off x="0" y="0"/>
          <a:ext cx="0" cy="0"/>
          <a:chOff x="0" y="0"/>
          <a:chExt cx="0" cy="0"/>
        </a:xfrm>
      </p:grpSpPr>
      <p:grpSp>
        <p:nvGrpSpPr>
          <p:cNvPr id="2" name="Group 2"/>
          <p:cNvGrpSpPr/>
          <p:nvPr/>
        </p:nvGrpSpPr>
        <p:grpSpPr>
          <a:xfrm>
            <a:off x="0" y="2423794"/>
            <a:ext cx="18653284" cy="10287000"/>
            <a:chOff x="0" y="0"/>
            <a:chExt cx="24871045" cy="13716000"/>
          </a:xfrm>
        </p:grpSpPr>
        <p:sp>
          <p:nvSpPr>
            <p:cNvPr id="3" name="Freeform 3"/>
            <p:cNvSpPr/>
            <p:nvPr/>
          </p:nvSpPr>
          <p:spPr>
            <a:xfrm>
              <a:off x="11823700" y="0"/>
              <a:ext cx="13047345" cy="13716000"/>
            </a:xfrm>
            <a:custGeom>
              <a:avLst/>
              <a:gdLst/>
              <a:ahLst/>
              <a:cxnLst/>
              <a:rect l="l" t="t" r="r" b="b"/>
              <a:pathLst>
                <a:path w="13047345" h="13716000">
                  <a:moveTo>
                    <a:pt x="0" y="0"/>
                  </a:moveTo>
                  <a:lnTo>
                    <a:pt x="13047345" y="0"/>
                  </a:lnTo>
                  <a:lnTo>
                    <a:pt x="13047345" y="13716000"/>
                  </a:lnTo>
                  <a:lnTo>
                    <a:pt x="0" y="13716000"/>
                  </a:lnTo>
                  <a:lnTo>
                    <a:pt x="0" y="0"/>
                  </a:lnTo>
                  <a:close/>
                </a:path>
              </a:pathLst>
            </a:custGeom>
            <a:blipFill>
              <a:blip r:embed="rId2"/>
              <a:stretch>
                <a:fillRect/>
              </a:stretch>
            </a:blipFill>
          </p:spPr>
        </p:sp>
        <p:sp>
          <p:nvSpPr>
            <p:cNvPr id="4" name="Freeform 4"/>
            <p:cNvSpPr/>
            <p:nvPr/>
          </p:nvSpPr>
          <p:spPr>
            <a:xfrm flipH="1">
              <a:off x="0" y="0"/>
              <a:ext cx="13047345" cy="13716000"/>
            </a:xfrm>
            <a:custGeom>
              <a:avLst/>
              <a:gdLst/>
              <a:ahLst/>
              <a:cxnLst/>
              <a:rect l="l" t="t" r="r" b="b"/>
              <a:pathLst>
                <a:path w="13047345" h="13716000">
                  <a:moveTo>
                    <a:pt x="13047345" y="0"/>
                  </a:moveTo>
                  <a:lnTo>
                    <a:pt x="0" y="0"/>
                  </a:lnTo>
                  <a:lnTo>
                    <a:pt x="0" y="13716000"/>
                  </a:lnTo>
                  <a:lnTo>
                    <a:pt x="13047345" y="13716000"/>
                  </a:lnTo>
                  <a:lnTo>
                    <a:pt x="13047345" y="0"/>
                  </a:lnTo>
                  <a:close/>
                </a:path>
              </a:pathLst>
            </a:custGeom>
            <a:blipFill>
              <a:blip r:embed="rId2"/>
              <a:stretch>
                <a:fillRect/>
              </a:stretch>
            </a:blipFill>
          </p:spPr>
        </p:sp>
      </p:grpSp>
      <p:grpSp>
        <p:nvGrpSpPr>
          <p:cNvPr id="5" name="Group 5"/>
          <p:cNvGrpSpPr/>
          <p:nvPr/>
        </p:nvGrpSpPr>
        <p:grpSpPr>
          <a:xfrm>
            <a:off x="1989676" y="3118199"/>
            <a:ext cx="14308648" cy="6108003"/>
            <a:chOff x="0" y="0"/>
            <a:chExt cx="3768533" cy="1608692"/>
          </a:xfrm>
        </p:grpSpPr>
        <p:sp>
          <p:nvSpPr>
            <p:cNvPr id="6" name="Freeform 6"/>
            <p:cNvSpPr/>
            <p:nvPr/>
          </p:nvSpPr>
          <p:spPr>
            <a:xfrm>
              <a:off x="0" y="0"/>
              <a:ext cx="3768533" cy="1608692"/>
            </a:xfrm>
            <a:custGeom>
              <a:avLst/>
              <a:gdLst/>
              <a:ahLst/>
              <a:cxnLst/>
              <a:rect l="l" t="t" r="r" b="b"/>
              <a:pathLst>
                <a:path w="3768533" h="1608692">
                  <a:moveTo>
                    <a:pt x="27594" y="0"/>
                  </a:moveTo>
                  <a:lnTo>
                    <a:pt x="3740938" y="0"/>
                  </a:lnTo>
                  <a:cubicBezTo>
                    <a:pt x="3748257" y="0"/>
                    <a:pt x="3755275" y="2907"/>
                    <a:pt x="3760451" y="8082"/>
                  </a:cubicBezTo>
                  <a:cubicBezTo>
                    <a:pt x="3765626" y="13257"/>
                    <a:pt x="3768533" y="20276"/>
                    <a:pt x="3768533" y="27594"/>
                  </a:cubicBezTo>
                  <a:lnTo>
                    <a:pt x="3768533" y="1581098"/>
                  </a:lnTo>
                  <a:cubicBezTo>
                    <a:pt x="3768533" y="1588416"/>
                    <a:pt x="3765626" y="1595435"/>
                    <a:pt x="3760451" y="1600610"/>
                  </a:cubicBezTo>
                  <a:cubicBezTo>
                    <a:pt x="3755275" y="1605785"/>
                    <a:pt x="3748257" y="1608692"/>
                    <a:pt x="3740938" y="1608692"/>
                  </a:cubicBezTo>
                  <a:lnTo>
                    <a:pt x="27594" y="1608692"/>
                  </a:lnTo>
                  <a:cubicBezTo>
                    <a:pt x="20276" y="1608692"/>
                    <a:pt x="13257" y="1605785"/>
                    <a:pt x="8082" y="1600610"/>
                  </a:cubicBezTo>
                  <a:cubicBezTo>
                    <a:pt x="2907" y="1595435"/>
                    <a:pt x="0" y="1588416"/>
                    <a:pt x="0" y="1581098"/>
                  </a:cubicBezTo>
                  <a:lnTo>
                    <a:pt x="0" y="27594"/>
                  </a:lnTo>
                  <a:cubicBezTo>
                    <a:pt x="0" y="20276"/>
                    <a:pt x="2907" y="13257"/>
                    <a:pt x="8082" y="8082"/>
                  </a:cubicBezTo>
                  <a:cubicBezTo>
                    <a:pt x="13257" y="2907"/>
                    <a:pt x="20276" y="0"/>
                    <a:pt x="27594" y="0"/>
                  </a:cubicBezTo>
                  <a:close/>
                </a:path>
              </a:pathLst>
            </a:custGeom>
            <a:solidFill>
              <a:srgbClr val="EBECE6"/>
            </a:solidFill>
          </p:spPr>
        </p:sp>
        <p:sp>
          <p:nvSpPr>
            <p:cNvPr id="7" name="TextBox 7"/>
            <p:cNvSpPr txBox="1"/>
            <p:nvPr/>
          </p:nvSpPr>
          <p:spPr>
            <a:xfrm>
              <a:off x="0" y="-38100"/>
              <a:ext cx="3768533" cy="1646792"/>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8" name="Freeform 8"/>
          <p:cNvSpPr/>
          <p:nvPr/>
        </p:nvSpPr>
        <p:spPr>
          <a:xfrm>
            <a:off x="-895160" y="2057400"/>
            <a:ext cx="3981069" cy="8229600"/>
          </a:xfrm>
          <a:custGeom>
            <a:avLst/>
            <a:gdLst/>
            <a:ahLst/>
            <a:cxnLst/>
            <a:rect l="l" t="t" r="r" b="b"/>
            <a:pathLst>
              <a:path w="3981069" h="8229600">
                <a:moveTo>
                  <a:pt x="0" y="0"/>
                </a:moveTo>
                <a:lnTo>
                  <a:pt x="3981070" y="0"/>
                </a:lnTo>
                <a:lnTo>
                  <a:pt x="3981070" y="8229600"/>
                </a:lnTo>
                <a:lnTo>
                  <a:pt x="0" y="8229600"/>
                </a:lnTo>
                <a:lnTo>
                  <a:pt x="0" y="0"/>
                </a:lnTo>
                <a:close/>
              </a:path>
            </a:pathLst>
          </a:custGeom>
          <a:blipFill>
            <a:blip r:embed="rId3"/>
            <a:stretch>
              <a:fillRect/>
            </a:stretch>
          </a:blipFill>
        </p:spPr>
      </p:sp>
      <p:sp>
        <p:nvSpPr>
          <p:cNvPr id="9" name="Freeform 9"/>
          <p:cNvSpPr/>
          <p:nvPr/>
        </p:nvSpPr>
        <p:spPr>
          <a:xfrm flipH="1">
            <a:off x="15034075" y="2057400"/>
            <a:ext cx="3981069" cy="8229600"/>
          </a:xfrm>
          <a:custGeom>
            <a:avLst/>
            <a:gdLst/>
            <a:ahLst/>
            <a:cxnLst/>
            <a:rect l="l" t="t" r="r" b="b"/>
            <a:pathLst>
              <a:path w="3981069" h="8229600">
                <a:moveTo>
                  <a:pt x="3981069" y="0"/>
                </a:moveTo>
                <a:lnTo>
                  <a:pt x="0" y="0"/>
                </a:lnTo>
                <a:lnTo>
                  <a:pt x="0" y="8229600"/>
                </a:lnTo>
                <a:lnTo>
                  <a:pt x="3981069" y="8229600"/>
                </a:lnTo>
                <a:lnTo>
                  <a:pt x="3981069" y="0"/>
                </a:lnTo>
                <a:close/>
              </a:path>
            </a:pathLst>
          </a:custGeom>
          <a:blipFill>
            <a:blip r:embed="rId3"/>
            <a:stretch>
              <a:fillRect/>
            </a:stretch>
          </a:blipFill>
        </p:spPr>
      </p:sp>
      <p:sp>
        <p:nvSpPr>
          <p:cNvPr id="20" name="Freeform 20"/>
          <p:cNvSpPr/>
          <p:nvPr/>
        </p:nvSpPr>
        <p:spPr>
          <a:xfrm rot="614653">
            <a:off x="343903" y="1751251"/>
            <a:ext cx="3291546" cy="3065253"/>
          </a:xfrm>
          <a:custGeom>
            <a:avLst/>
            <a:gdLst/>
            <a:ahLst/>
            <a:cxnLst/>
            <a:rect l="l" t="t" r="r" b="b"/>
            <a:pathLst>
              <a:path w="3291546" h="3065253">
                <a:moveTo>
                  <a:pt x="0" y="0"/>
                </a:moveTo>
                <a:lnTo>
                  <a:pt x="3291546" y="0"/>
                </a:lnTo>
                <a:lnTo>
                  <a:pt x="3291546" y="3065252"/>
                </a:lnTo>
                <a:lnTo>
                  <a:pt x="0" y="3065252"/>
                </a:lnTo>
                <a:lnTo>
                  <a:pt x="0" y="0"/>
                </a:lnTo>
                <a:close/>
              </a:path>
            </a:pathLst>
          </a:custGeom>
          <a:blipFill>
            <a:blip r:embed="rId4"/>
            <a:stretch>
              <a:fillRect/>
            </a:stretch>
          </a:blipFill>
        </p:spPr>
      </p:sp>
      <p:sp>
        <p:nvSpPr>
          <p:cNvPr id="21" name="Freeform 21"/>
          <p:cNvSpPr/>
          <p:nvPr/>
        </p:nvSpPr>
        <p:spPr>
          <a:xfrm rot="-685093" flipH="1">
            <a:off x="14475227" y="2021726"/>
            <a:ext cx="3291546" cy="3065253"/>
          </a:xfrm>
          <a:custGeom>
            <a:avLst/>
            <a:gdLst/>
            <a:ahLst/>
            <a:cxnLst/>
            <a:rect l="l" t="t" r="r" b="b"/>
            <a:pathLst>
              <a:path w="3291546" h="3065253">
                <a:moveTo>
                  <a:pt x="3291546" y="0"/>
                </a:moveTo>
                <a:lnTo>
                  <a:pt x="0" y="0"/>
                </a:lnTo>
                <a:lnTo>
                  <a:pt x="0" y="3065253"/>
                </a:lnTo>
                <a:lnTo>
                  <a:pt x="3291546" y="3065253"/>
                </a:lnTo>
                <a:lnTo>
                  <a:pt x="3291546" y="0"/>
                </a:lnTo>
                <a:close/>
              </a:path>
            </a:pathLst>
          </a:custGeom>
          <a:blipFill>
            <a:blip r:embed="rId4"/>
            <a:stretch>
              <a:fillRect/>
            </a:stretch>
          </a:blipFill>
        </p:spPr>
      </p:sp>
      <p:sp>
        <p:nvSpPr>
          <p:cNvPr id="22" name="Freeform 22"/>
          <p:cNvSpPr/>
          <p:nvPr/>
        </p:nvSpPr>
        <p:spPr>
          <a:xfrm rot="2552023">
            <a:off x="1846246" y="5239107"/>
            <a:ext cx="1893807" cy="1763608"/>
          </a:xfrm>
          <a:custGeom>
            <a:avLst/>
            <a:gdLst/>
            <a:ahLst/>
            <a:cxnLst/>
            <a:rect l="l" t="t" r="r" b="b"/>
            <a:pathLst>
              <a:path w="1893807" h="1763608">
                <a:moveTo>
                  <a:pt x="0" y="0"/>
                </a:moveTo>
                <a:lnTo>
                  <a:pt x="1893807" y="0"/>
                </a:lnTo>
                <a:lnTo>
                  <a:pt x="1893807" y="1763608"/>
                </a:lnTo>
                <a:lnTo>
                  <a:pt x="0" y="1763608"/>
                </a:lnTo>
                <a:lnTo>
                  <a:pt x="0" y="0"/>
                </a:lnTo>
                <a:close/>
              </a:path>
            </a:pathLst>
          </a:custGeom>
          <a:blipFill>
            <a:blip r:embed="rId4"/>
            <a:stretch>
              <a:fillRect/>
            </a:stretch>
          </a:blipFill>
        </p:spPr>
      </p:sp>
      <p:sp>
        <p:nvSpPr>
          <p:cNvPr id="23" name="Freeform 23"/>
          <p:cNvSpPr/>
          <p:nvPr/>
        </p:nvSpPr>
        <p:spPr>
          <a:xfrm rot="-3339747" flipH="1">
            <a:off x="14334809" y="5391709"/>
            <a:ext cx="1893807" cy="1763608"/>
          </a:xfrm>
          <a:custGeom>
            <a:avLst/>
            <a:gdLst/>
            <a:ahLst/>
            <a:cxnLst/>
            <a:rect l="l" t="t" r="r" b="b"/>
            <a:pathLst>
              <a:path w="1893807" h="1763608">
                <a:moveTo>
                  <a:pt x="1893807" y="0"/>
                </a:moveTo>
                <a:lnTo>
                  <a:pt x="0" y="0"/>
                </a:lnTo>
                <a:lnTo>
                  <a:pt x="0" y="1763608"/>
                </a:lnTo>
                <a:lnTo>
                  <a:pt x="1893807" y="1763608"/>
                </a:lnTo>
                <a:lnTo>
                  <a:pt x="1893807" y="0"/>
                </a:lnTo>
                <a:close/>
              </a:path>
            </a:pathLst>
          </a:custGeom>
          <a:blipFill>
            <a:blip r:embed="rId4"/>
            <a:stretch>
              <a:fillRect/>
            </a:stretch>
          </a:blipFill>
        </p:spPr>
      </p:sp>
      <p:sp>
        <p:nvSpPr>
          <p:cNvPr id="24" name="TextBox 24"/>
          <p:cNvSpPr txBox="1"/>
          <p:nvPr/>
        </p:nvSpPr>
        <p:spPr>
          <a:xfrm>
            <a:off x="4672893" y="3504196"/>
            <a:ext cx="8886794" cy="4962897"/>
          </a:xfrm>
          <a:prstGeom prst="rect">
            <a:avLst/>
          </a:prstGeom>
        </p:spPr>
        <p:txBody>
          <a:bodyPr wrap="square" lIns="0" tIns="0" rIns="0" bIns="0" rtlCol="0" anchor="t">
            <a:spAutoFit/>
            <a:scene3d>
              <a:camera prst="orthographicFront"/>
              <a:lightRig rig="harsh" dir="t"/>
            </a:scene3d>
            <a:sp3d extrusionH="57150" prstMaterial="matte">
              <a:bevelT w="63500" h="12700" prst="angle"/>
              <a:contourClr>
                <a:schemeClr val="bg1">
                  <a:lumMod val="65000"/>
                </a:schemeClr>
              </a:contourClr>
            </a:sp3d>
          </a:bodyPr>
          <a:lstStyle/>
          <a:p>
            <a:pPr algn="ctr">
              <a:lnSpc>
                <a:spcPts val="12880"/>
              </a:lnSpc>
            </a:pPr>
            <a:r>
              <a:rPr lang="vi-VN" sz="8000" b="1">
                <a:ln/>
                <a:solidFill>
                  <a:schemeClr val="accent3"/>
                </a:solidFill>
                <a:latin typeface="Times New Roman" panose="02020603050405020304" pitchFamily="18" charset="0"/>
                <a:cs typeface="Times New Roman" panose="02020603050405020304" pitchFamily="18" charset="0"/>
              </a:rPr>
              <a:t>HOẠT </a:t>
            </a:r>
            <a:r>
              <a:rPr lang="vi-VN" sz="8000" b="1">
                <a:ln/>
                <a:solidFill>
                  <a:schemeClr val="accent3"/>
                </a:solidFill>
                <a:latin typeface="Times New Roman" panose="02020603050405020304" pitchFamily="18" charset="0"/>
                <a:cs typeface="Times New Roman" panose="02020603050405020304" pitchFamily="18" charset="0"/>
              </a:rPr>
              <a:t>ĐỘNG </a:t>
            </a:r>
            <a:r>
              <a:rPr lang="vi-VN" sz="8000" b="1" smtClean="0">
                <a:ln/>
                <a:solidFill>
                  <a:schemeClr val="accent3"/>
                </a:solidFill>
                <a:latin typeface="Times New Roman" panose="02020603050405020304" pitchFamily="18" charset="0"/>
                <a:cs typeface="Times New Roman" panose="02020603050405020304" pitchFamily="18" charset="0"/>
              </a:rPr>
              <a:t>2 </a:t>
            </a:r>
            <a:r>
              <a:rPr lang="vi-VN" sz="8000" b="1">
                <a:ln/>
                <a:solidFill>
                  <a:schemeClr val="accent3"/>
                </a:solidFill>
                <a:latin typeface="Times New Roman" panose="02020603050405020304" pitchFamily="18" charset="0"/>
                <a:cs typeface="Times New Roman" panose="02020603050405020304" pitchFamily="18" charset="0"/>
              </a:rPr>
              <a:t>HÌNH THÀNH KIẾN THỨC MỚI </a:t>
            </a:r>
            <a:endParaRPr lang="en-US" sz="8000" b="1">
              <a:ln/>
              <a:solidFill>
                <a:schemeClr val="accent3"/>
              </a:solidFill>
              <a:latin typeface="Times New Roman" panose="02020603050405020304" pitchFamily="18" charset="0"/>
              <a:ea typeface="Kelin Eator"/>
              <a:cs typeface="Times New Roman" panose="02020603050405020304" pitchFamily="18" charset="0"/>
              <a:sym typeface="Kelin Eator"/>
            </a:endParaRPr>
          </a:p>
        </p:txBody>
      </p:sp>
    </p:spTree>
    <p:extLst>
      <p:ext uri="{BB962C8B-B14F-4D97-AF65-F5344CB8AC3E}">
        <p14:creationId xmlns:p14="http://schemas.microsoft.com/office/powerpoint/2010/main" val="401207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BECE6"/>
        </a:solidFill>
        <a:effectLst/>
      </p:bgPr>
    </p:bg>
    <p:spTree>
      <p:nvGrpSpPr>
        <p:cNvPr id="1" name=""/>
        <p:cNvGrpSpPr/>
        <p:nvPr/>
      </p:nvGrpSpPr>
      <p:grpSpPr>
        <a:xfrm>
          <a:off x="0" y="0"/>
          <a:ext cx="0" cy="0"/>
          <a:chOff x="0" y="0"/>
          <a:chExt cx="0" cy="0"/>
        </a:xfrm>
      </p:grpSpPr>
      <p:grpSp>
        <p:nvGrpSpPr>
          <p:cNvPr id="2" name="Group 2"/>
          <p:cNvGrpSpPr/>
          <p:nvPr/>
        </p:nvGrpSpPr>
        <p:grpSpPr>
          <a:xfrm>
            <a:off x="-182642" y="2752488"/>
            <a:ext cx="18653284" cy="10287000"/>
            <a:chOff x="0" y="0"/>
            <a:chExt cx="24871045" cy="13716000"/>
          </a:xfrm>
        </p:grpSpPr>
        <p:sp>
          <p:nvSpPr>
            <p:cNvPr id="3" name="Freeform 3"/>
            <p:cNvSpPr/>
            <p:nvPr/>
          </p:nvSpPr>
          <p:spPr>
            <a:xfrm>
              <a:off x="11823700" y="0"/>
              <a:ext cx="13047345" cy="13716000"/>
            </a:xfrm>
            <a:custGeom>
              <a:avLst/>
              <a:gdLst/>
              <a:ahLst/>
              <a:cxnLst/>
              <a:rect l="l" t="t" r="r" b="b"/>
              <a:pathLst>
                <a:path w="13047345" h="13716000">
                  <a:moveTo>
                    <a:pt x="0" y="0"/>
                  </a:moveTo>
                  <a:lnTo>
                    <a:pt x="13047345" y="0"/>
                  </a:lnTo>
                  <a:lnTo>
                    <a:pt x="13047345" y="13716000"/>
                  </a:lnTo>
                  <a:lnTo>
                    <a:pt x="0" y="13716000"/>
                  </a:lnTo>
                  <a:lnTo>
                    <a:pt x="0" y="0"/>
                  </a:lnTo>
                  <a:close/>
                </a:path>
              </a:pathLst>
            </a:custGeom>
            <a:blipFill>
              <a:blip r:embed="rId2"/>
              <a:stretch>
                <a:fillRect/>
              </a:stretch>
            </a:blipFill>
          </p:spPr>
        </p:sp>
        <p:sp>
          <p:nvSpPr>
            <p:cNvPr id="4" name="Freeform 4"/>
            <p:cNvSpPr/>
            <p:nvPr/>
          </p:nvSpPr>
          <p:spPr>
            <a:xfrm flipH="1">
              <a:off x="0" y="0"/>
              <a:ext cx="13047345" cy="13716000"/>
            </a:xfrm>
            <a:custGeom>
              <a:avLst/>
              <a:gdLst/>
              <a:ahLst/>
              <a:cxnLst/>
              <a:rect l="l" t="t" r="r" b="b"/>
              <a:pathLst>
                <a:path w="13047345" h="13716000">
                  <a:moveTo>
                    <a:pt x="13047345" y="0"/>
                  </a:moveTo>
                  <a:lnTo>
                    <a:pt x="0" y="0"/>
                  </a:lnTo>
                  <a:lnTo>
                    <a:pt x="0" y="13716000"/>
                  </a:lnTo>
                  <a:lnTo>
                    <a:pt x="13047345" y="13716000"/>
                  </a:lnTo>
                  <a:lnTo>
                    <a:pt x="13047345" y="0"/>
                  </a:lnTo>
                  <a:close/>
                </a:path>
              </a:pathLst>
            </a:custGeom>
            <a:blipFill>
              <a:blip r:embed="rId2"/>
              <a:stretch>
                <a:fillRect/>
              </a:stretch>
            </a:blipFill>
          </p:spPr>
        </p:sp>
      </p:grpSp>
      <p:grpSp>
        <p:nvGrpSpPr>
          <p:cNvPr id="5" name="Group 5"/>
          <p:cNvGrpSpPr/>
          <p:nvPr/>
        </p:nvGrpSpPr>
        <p:grpSpPr>
          <a:xfrm>
            <a:off x="2127896" y="2752488"/>
            <a:ext cx="14032208" cy="6108003"/>
            <a:chOff x="0" y="0"/>
            <a:chExt cx="3695726" cy="1608692"/>
          </a:xfrm>
        </p:grpSpPr>
        <p:sp>
          <p:nvSpPr>
            <p:cNvPr id="6" name="Freeform 6"/>
            <p:cNvSpPr/>
            <p:nvPr/>
          </p:nvSpPr>
          <p:spPr>
            <a:xfrm>
              <a:off x="0" y="0"/>
              <a:ext cx="3695726" cy="1608692"/>
            </a:xfrm>
            <a:custGeom>
              <a:avLst/>
              <a:gdLst/>
              <a:ahLst/>
              <a:cxnLst/>
              <a:rect l="l" t="t" r="r" b="b"/>
              <a:pathLst>
                <a:path w="3695726" h="1608692">
                  <a:moveTo>
                    <a:pt x="28138" y="0"/>
                  </a:moveTo>
                  <a:lnTo>
                    <a:pt x="3667588" y="0"/>
                  </a:lnTo>
                  <a:cubicBezTo>
                    <a:pt x="3675050" y="0"/>
                    <a:pt x="3682207" y="2965"/>
                    <a:pt x="3687484" y="8241"/>
                  </a:cubicBezTo>
                  <a:cubicBezTo>
                    <a:pt x="3692761" y="13518"/>
                    <a:pt x="3695726" y="20675"/>
                    <a:pt x="3695726" y="28138"/>
                  </a:cubicBezTo>
                  <a:lnTo>
                    <a:pt x="3695726" y="1580554"/>
                  </a:lnTo>
                  <a:cubicBezTo>
                    <a:pt x="3695726" y="1596094"/>
                    <a:pt x="3683128" y="1608692"/>
                    <a:pt x="3667588" y="1608692"/>
                  </a:cubicBezTo>
                  <a:lnTo>
                    <a:pt x="28138" y="1608692"/>
                  </a:lnTo>
                  <a:cubicBezTo>
                    <a:pt x="20675" y="1608692"/>
                    <a:pt x="13518" y="1605728"/>
                    <a:pt x="8241" y="1600451"/>
                  </a:cubicBezTo>
                  <a:cubicBezTo>
                    <a:pt x="2965" y="1595174"/>
                    <a:pt x="0" y="1588017"/>
                    <a:pt x="0" y="1580554"/>
                  </a:cubicBezTo>
                  <a:lnTo>
                    <a:pt x="0" y="28138"/>
                  </a:lnTo>
                  <a:cubicBezTo>
                    <a:pt x="0" y="20675"/>
                    <a:pt x="2965" y="13518"/>
                    <a:pt x="8241" y="8241"/>
                  </a:cubicBezTo>
                  <a:cubicBezTo>
                    <a:pt x="13518" y="2965"/>
                    <a:pt x="20675" y="0"/>
                    <a:pt x="28138" y="0"/>
                  </a:cubicBezTo>
                  <a:close/>
                </a:path>
              </a:pathLst>
            </a:custGeom>
            <a:solidFill>
              <a:srgbClr val="EBECE6"/>
            </a:solidFill>
          </p:spPr>
        </p:sp>
        <p:sp>
          <p:nvSpPr>
            <p:cNvPr id="7" name="TextBox 7"/>
            <p:cNvSpPr txBox="1"/>
            <p:nvPr/>
          </p:nvSpPr>
          <p:spPr>
            <a:xfrm>
              <a:off x="0" y="-38100"/>
              <a:ext cx="3695726" cy="1646792"/>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9" name="Freeform 9"/>
          <p:cNvSpPr/>
          <p:nvPr/>
        </p:nvSpPr>
        <p:spPr>
          <a:xfrm rot="-1320235">
            <a:off x="14556534" y="952916"/>
            <a:ext cx="2608085" cy="2428779"/>
          </a:xfrm>
          <a:custGeom>
            <a:avLst/>
            <a:gdLst/>
            <a:ahLst/>
            <a:cxnLst/>
            <a:rect l="l" t="t" r="r" b="b"/>
            <a:pathLst>
              <a:path w="2608085" h="2428779">
                <a:moveTo>
                  <a:pt x="0" y="0"/>
                </a:moveTo>
                <a:lnTo>
                  <a:pt x="2608085" y="0"/>
                </a:lnTo>
                <a:lnTo>
                  <a:pt x="2608085" y="2428780"/>
                </a:lnTo>
                <a:lnTo>
                  <a:pt x="0" y="2428780"/>
                </a:lnTo>
                <a:lnTo>
                  <a:pt x="0" y="0"/>
                </a:lnTo>
                <a:close/>
              </a:path>
            </a:pathLst>
          </a:custGeom>
          <a:blipFill>
            <a:blip r:embed="rId3"/>
            <a:stretch>
              <a:fillRect/>
            </a:stretch>
          </a:blipFill>
        </p:spPr>
      </p:sp>
      <p:sp>
        <p:nvSpPr>
          <p:cNvPr id="10" name="Freeform 10"/>
          <p:cNvSpPr/>
          <p:nvPr/>
        </p:nvSpPr>
        <p:spPr>
          <a:xfrm rot="1790232" flipH="1">
            <a:off x="823853" y="1209405"/>
            <a:ext cx="2608085" cy="2428779"/>
          </a:xfrm>
          <a:custGeom>
            <a:avLst/>
            <a:gdLst/>
            <a:ahLst/>
            <a:cxnLst/>
            <a:rect l="l" t="t" r="r" b="b"/>
            <a:pathLst>
              <a:path w="2608085" h="2428779">
                <a:moveTo>
                  <a:pt x="2608085" y="0"/>
                </a:moveTo>
                <a:lnTo>
                  <a:pt x="0" y="0"/>
                </a:lnTo>
                <a:lnTo>
                  <a:pt x="0" y="2428779"/>
                </a:lnTo>
                <a:lnTo>
                  <a:pt x="2608085" y="2428779"/>
                </a:lnTo>
                <a:lnTo>
                  <a:pt x="2608085" y="0"/>
                </a:lnTo>
                <a:close/>
              </a:path>
            </a:pathLst>
          </a:custGeom>
          <a:blipFill>
            <a:blip r:embed="rId3"/>
            <a:stretch>
              <a:fillRect/>
            </a:stretch>
          </a:blipFill>
        </p:spPr>
      </p:sp>
      <p:sp>
        <p:nvSpPr>
          <p:cNvPr id="11" name="TextBox 11"/>
          <p:cNvSpPr txBox="1"/>
          <p:nvPr/>
        </p:nvSpPr>
        <p:spPr>
          <a:xfrm>
            <a:off x="3012170" y="951277"/>
            <a:ext cx="11384091" cy="1661993"/>
          </a:xfrm>
          <a:prstGeom prst="rect">
            <a:avLst/>
          </a:prstGeom>
        </p:spPr>
        <p:txBody>
          <a:bodyPr wrap="square" lIns="0" tIns="0" rIns="0" bIns="0" rtlCol="0" anchor="t">
            <a:spAutoFit/>
          </a:bodyPr>
          <a:lstStyle/>
          <a:p>
            <a:pPr algn="ctr"/>
            <a:r>
              <a:rPr lang="vi-VN" sz="5400" b="1">
                <a:latin typeface="Times New Roman" panose="02020603050405020304" pitchFamily="18" charset="0"/>
                <a:cs typeface="Times New Roman" panose="02020603050405020304" pitchFamily="18" charset="0"/>
              </a:rPr>
              <a:t>I. Nhận biết một số vấn đề về giữ gìn và phát triển tiếng Việt</a:t>
            </a:r>
            <a:endParaRPr lang="en-GB" sz="5400">
              <a:latin typeface="Times New Roman" panose="02020603050405020304" pitchFamily="18" charset="0"/>
              <a:cs typeface="Times New Roman" panose="02020603050405020304" pitchFamily="18" charset="0"/>
            </a:endParaRPr>
          </a:p>
        </p:txBody>
      </p:sp>
      <p:graphicFrame>
        <p:nvGraphicFramePr>
          <p:cNvPr id="13" name="Table 12"/>
          <p:cNvGraphicFramePr>
            <a:graphicFrameLocks noGrp="1"/>
          </p:cNvGraphicFramePr>
          <p:nvPr>
            <p:extLst>
              <p:ext uri="{D42A27DB-BD31-4B8C-83A1-F6EECF244321}">
                <p14:modId xmlns:p14="http://schemas.microsoft.com/office/powerpoint/2010/main" val="876956224"/>
              </p:ext>
            </p:extLst>
          </p:nvPr>
        </p:nvGraphicFramePr>
        <p:xfrm>
          <a:off x="2590800" y="3381097"/>
          <a:ext cx="12953999" cy="4492340"/>
        </p:xfrm>
        <a:graphic>
          <a:graphicData uri="http://schemas.openxmlformats.org/drawingml/2006/table">
            <a:tbl>
              <a:tblPr firstRow="1" firstCol="1" bandRow="1"/>
              <a:tblGrid>
                <a:gridCol w="9021004"/>
                <a:gridCol w="3932995"/>
              </a:tblGrid>
              <a:tr h="390803">
                <a:tc gridSpan="2">
                  <a:txBody>
                    <a:bodyPr/>
                    <a:lstStyle/>
                    <a:p>
                      <a:pPr algn="ctr">
                        <a:lnSpc>
                          <a:spcPct val="115000"/>
                        </a:lnSpc>
                        <a:spcAft>
                          <a:spcPts val="0"/>
                        </a:spcAft>
                      </a:pPr>
                      <a:r>
                        <a:rPr lang="vi-VN" sz="40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Nhận biết một số vấn đề về giữ gìn và phát triển </a:t>
                      </a:r>
                      <a:r>
                        <a:rPr lang="vi-VN" sz="40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tiếng </a:t>
                      </a:r>
                      <a:r>
                        <a:rPr lang="vi-VN" sz="4000" b="1"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Việt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395746">
                <a:tc>
                  <a:txBody>
                    <a:bodyPr/>
                    <a:lstStyle/>
                    <a:p>
                      <a:pPr algn="ctr">
                        <a:lnSpc>
                          <a:spcPct val="115000"/>
                        </a:lnSpc>
                        <a:spcAft>
                          <a:spcPts val="0"/>
                        </a:spcAft>
                      </a:pP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Tiêu chí</a:t>
                      </a:r>
                      <a:endParaRPr lang="en-GB" sz="40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4000" b="1">
                          <a:effectLst/>
                          <a:latin typeface="Times New Roman" panose="02020603050405020304" pitchFamily="18" charset="0"/>
                          <a:ea typeface="Times New Roman" panose="02020603050405020304" pitchFamily="18" charset="0"/>
                          <a:cs typeface="Times New Roman" panose="02020603050405020304" pitchFamily="18" charset="0"/>
                        </a:rPr>
                        <a:t>Biểu</a:t>
                      </a:r>
                      <a:r>
                        <a:rPr lang="vi-VN" sz="4000" b="1">
                          <a:effectLst/>
                          <a:latin typeface="Times New Roman" panose="02020603050405020304" pitchFamily="18" charset="0"/>
                          <a:ea typeface="Times New Roman" panose="02020603050405020304" pitchFamily="18" charset="0"/>
                          <a:cs typeface="Times New Roman" panose="02020603050405020304" pitchFamily="18" charset="0"/>
                        </a:rPr>
                        <a:t> hiện</a:t>
                      </a:r>
                      <a:endParaRPr lang="en-GB" sz="40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1491">
                <a:tc>
                  <a:txBody>
                    <a:bodyPr/>
                    <a:lstStyle/>
                    <a:p>
                      <a:pPr>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Quy ước trong ngôn ngữ Tiếng việt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t-IT"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1491">
                <a:tc>
                  <a:txBody>
                    <a:bodyPr/>
                    <a:lstStyle/>
                    <a:p>
                      <a:pPr>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Sử dụng Tiếng Việt phù hợp với ngữ cảnh</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t-IT"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6238">
                <a:tc>
                  <a:txBody>
                    <a:bodyPr/>
                    <a:lstStyle/>
                    <a:p>
                      <a:pPr>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Sự phát triển ngôn ngữ </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5746">
                <a:tc>
                  <a:txBody>
                    <a:bodyPr/>
                    <a:lstStyle/>
                    <a:p>
                      <a:pPr>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Sáng tạo ngôn ngữ </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40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165023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BECE6"/>
        </a:solidFill>
        <a:effectLst/>
      </p:bgPr>
    </p:bg>
    <p:spTree>
      <p:nvGrpSpPr>
        <p:cNvPr id="1" name=""/>
        <p:cNvGrpSpPr/>
        <p:nvPr/>
      </p:nvGrpSpPr>
      <p:grpSpPr>
        <a:xfrm>
          <a:off x="0" y="0"/>
          <a:ext cx="0" cy="0"/>
          <a:chOff x="0" y="0"/>
          <a:chExt cx="0" cy="0"/>
        </a:xfrm>
      </p:grpSpPr>
      <p:grpSp>
        <p:nvGrpSpPr>
          <p:cNvPr id="2" name="Group 2"/>
          <p:cNvGrpSpPr/>
          <p:nvPr/>
        </p:nvGrpSpPr>
        <p:grpSpPr>
          <a:xfrm>
            <a:off x="-182642" y="2752488"/>
            <a:ext cx="18653284" cy="10287000"/>
            <a:chOff x="0" y="0"/>
            <a:chExt cx="24871045" cy="13716000"/>
          </a:xfrm>
        </p:grpSpPr>
        <p:sp>
          <p:nvSpPr>
            <p:cNvPr id="3" name="Freeform 3"/>
            <p:cNvSpPr/>
            <p:nvPr/>
          </p:nvSpPr>
          <p:spPr>
            <a:xfrm>
              <a:off x="11823700" y="0"/>
              <a:ext cx="13047345" cy="13716000"/>
            </a:xfrm>
            <a:custGeom>
              <a:avLst/>
              <a:gdLst/>
              <a:ahLst/>
              <a:cxnLst/>
              <a:rect l="l" t="t" r="r" b="b"/>
              <a:pathLst>
                <a:path w="13047345" h="13716000">
                  <a:moveTo>
                    <a:pt x="0" y="0"/>
                  </a:moveTo>
                  <a:lnTo>
                    <a:pt x="13047345" y="0"/>
                  </a:lnTo>
                  <a:lnTo>
                    <a:pt x="13047345" y="13716000"/>
                  </a:lnTo>
                  <a:lnTo>
                    <a:pt x="0" y="13716000"/>
                  </a:lnTo>
                  <a:lnTo>
                    <a:pt x="0" y="0"/>
                  </a:lnTo>
                  <a:close/>
                </a:path>
              </a:pathLst>
            </a:custGeom>
            <a:blipFill>
              <a:blip r:embed="rId2"/>
              <a:stretch>
                <a:fillRect/>
              </a:stretch>
            </a:blipFill>
          </p:spPr>
        </p:sp>
        <p:sp>
          <p:nvSpPr>
            <p:cNvPr id="4" name="Freeform 4"/>
            <p:cNvSpPr/>
            <p:nvPr/>
          </p:nvSpPr>
          <p:spPr>
            <a:xfrm flipH="1">
              <a:off x="0" y="0"/>
              <a:ext cx="13047345" cy="13716000"/>
            </a:xfrm>
            <a:custGeom>
              <a:avLst/>
              <a:gdLst/>
              <a:ahLst/>
              <a:cxnLst/>
              <a:rect l="l" t="t" r="r" b="b"/>
              <a:pathLst>
                <a:path w="13047345" h="13716000">
                  <a:moveTo>
                    <a:pt x="13047345" y="0"/>
                  </a:moveTo>
                  <a:lnTo>
                    <a:pt x="0" y="0"/>
                  </a:lnTo>
                  <a:lnTo>
                    <a:pt x="0" y="13716000"/>
                  </a:lnTo>
                  <a:lnTo>
                    <a:pt x="13047345" y="13716000"/>
                  </a:lnTo>
                  <a:lnTo>
                    <a:pt x="13047345" y="0"/>
                  </a:lnTo>
                  <a:close/>
                </a:path>
              </a:pathLst>
            </a:custGeom>
            <a:blipFill>
              <a:blip r:embed="rId2"/>
              <a:stretch>
                <a:fillRect/>
              </a:stretch>
            </a:blipFill>
          </p:spPr>
        </p:sp>
      </p:grpSp>
      <p:grpSp>
        <p:nvGrpSpPr>
          <p:cNvPr id="5" name="Group 5"/>
          <p:cNvGrpSpPr/>
          <p:nvPr/>
        </p:nvGrpSpPr>
        <p:grpSpPr>
          <a:xfrm>
            <a:off x="2127896" y="2752488"/>
            <a:ext cx="14032208" cy="6108003"/>
            <a:chOff x="0" y="0"/>
            <a:chExt cx="3695726" cy="1608692"/>
          </a:xfrm>
        </p:grpSpPr>
        <p:sp>
          <p:nvSpPr>
            <p:cNvPr id="6" name="Freeform 6"/>
            <p:cNvSpPr/>
            <p:nvPr/>
          </p:nvSpPr>
          <p:spPr>
            <a:xfrm>
              <a:off x="0" y="0"/>
              <a:ext cx="3695726" cy="1608692"/>
            </a:xfrm>
            <a:custGeom>
              <a:avLst/>
              <a:gdLst/>
              <a:ahLst/>
              <a:cxnLst/>
              <a:rect l="l" t="t" r="r" b="b"/>
              <a:pathLst>
                <a:path w="3695726" h="1608692">
                  <a:moveTo>
                    <a:pt x="28138" y="0"/>
                  </a:moveTo>
                  <a:lnTo>
                    <a:pt x="3667588" y="0"/>
                  </a:lnTo>
                  <a:cubicBezTo>
                    <a:pt x="3675050" y="0"/>
                    <a:pt x="3682207" y="2965"/>
                    <a:pt x="3687484" y="8241"/>
                  </a:cubicBezTo>
                  <a:cubicBezTo>
                    <a:pt x="3692761" y="13518"/>
                    <a:pt x="3695726" y="20675"/>
                    <a:pt x="3695726" y="28138"/>
                  </a:cubicBezTo>
                  <a:lnTo>
                    <a:pt x="3695726" y="1580554"/>
                  </a:lnTo>
                  <a:cubicBezTo>
                    <a:pt x="3695726" y="1596094"/>
                    <a:pt x="3683128" y="1608692"/>
                    <a:pt x="3667588" y="1608692"/>
                  </a:cubicBezTo>
                  <a:lnTo>
                    <a:pt x="28138" y="1608692"/>
                  </a:lnTo>
                  <a:cubicBezTo>
                    <a:pt x="20675" y="1608692"/>
                    <a:pt x="13518" y="1605728"/>
                    <a:pt x="8241" y="1600451"/>
                  </a:cubicBezTo>
                  <a:cubicBezTo>
                    <a:pt x="2965" y="1595174"/>
                    <a:pt x="0" y="1588017"/>
                    <a:pt x="0" y="1580554"/>
                  </a:cubicBezTo>
                  <a:lnTo>
                    <a:pt x="0" y="28138"/>
                  </a:lnTo>
                  <a:cubicBezTo>
                    <a:pt x="0" y="20675"/>
                    <a:pt x="2965" y="13518"/>
                    <a:pt x="8241" y="8241"/>
                  </a:cubicBezTo>
                  <a:cubicBezTo>
                    <a:pt x="13518" y="2965"/>
                    <a:pt x="20675" y="0"/>
                    <a:pt x="28138" y="0"/>
                  </a:cubicBezTo>
                  <a:close/>
                </a:path>
              </a:pathLst>
            </a:custGeom>
            <a:solidFill>
              <a:srgbClr val="EBECE6"/>
            </a:solidFill>
          </p:spPr>
        </p:sp>
        <p:sp>
          <p:nvSpPr>
            <p:cNvPr id="7" name="TextBox 7"/>
            <p:cNvSpPr txBox="1"/>
            <p:nvPr/>
          </p:nvSpPr>
          <p:spPr>
            <a:xfrm>
              <a:off x="0" y="-38100"/>
              <a:ext cx="3695726" cy="1646792"/>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7" name="Freeform 17"/>
          <p:cNvSpPr/>
          <p:nvPr/>
        </p:nvSpPr>
        <p:spPr>
          <a:xfrm>
            <a:off x="-927683" y="4238880"/>
            <a:ext cx="3106353" cy="5930984"/>
          </a:xfrm>
          <a:custGeom>
            <a:avLst/>
            <a:gdLst/>
            <a:ahLst/>
            <a:cxnLst/>
            <a:rect l="l" t="t" r="r" b="b"/>
            <a:pathLst>
              <a:path w="3106353" h="5930984">
                <a:moveTo>
                  <a:pt x="0" y="0"/>
                </a:moveTo>
                <a:lnTo>
                  <a:pt x="3106353" y="0"/>
                </a:lnTo>
                <a:lnTo>
                  <a:pt x="3106353" y="5930984"/>
                </a:lnTo>
                <a:lnTo>
                  <a:pt x="0" y="5930984"/>
                </a:lnTo>
                <a:lnTo>
                  <a:pt x="0" y="0"/>
                </a:lnTo>
                <a:close/>
              </a:path>
            </a:pathLst>
          </a:custGeom>
          <a:blipFill>
            <a:blip r:embed="rId3"/>
            <a:stretch>
              <a:fillRect/>
            </a:stretch>
          </a:blipFill>
        </p:spPr>
      </p:sp>
      <p:sp>
        <p:nvSpPr>
          <p:cNvPr id="18" name="Freeform 18"/>
          <p:cNvSpPr/>
          <p:nvPr/>
        </p:nvSpPr>
        <p:spPr>
          <a:xfrm flipH="1">
            <a:off x="16160104" y="4180311"/>
            <a:ext cx="3167703" cy="6048120"/>
          </a:xfrm>
          <a:custGeom>
            <a:avLst/>
            <a:gdLst/>
            <a:ahLst/>
            <a:cxnLst/>
            <a:rect l="l" t="t" r="r" b="b"/>
            <a:pathLst>
              <a:path w="3167703" h="6048120">
                <a:moveTo>
                  <a:pt x="3167703" y="0"/>
                </a:moveTo>
                <a:lnTo>
                  <a:pt x="0" y="0"/>
                </a:lnTo>
                <a:lnTo>
                  <a:pt x="0" y="6048121"/>
                </a:lnTo>
                <a:lnTo>
                  <a:pt x="3167703" y="6048121"/>
                </a:lnTo>
                <a:lnTo>
                  <a:pt x="3167703" y="0"/>
                </a:lnTo>
                <a:close/>
              </a:path>
            </a:pathLst>
          </a:custGeom>
          <a:blipFill>
            <a:blip r:embed="rId3"/>
            <a:stretch>
              <a:fillRect/>
            </a:stretch>
          </a:blipFill>
        </p:spPr>
      </p:sp>
      <p:graphicFrame>
        <p:nvGraphicFramePr>
          <p:cNvPr id="20" name="Table 19"/>
          <p:cNvGraphicFramePr>
            <a:graphicFrameLocks noGrp="1"/>
          </p:cNvGraphicFramePr>
          <p:nvPr>
            <p:extLst>
              <p:ext uri="{D42A27DB-BD31-4B8C-83A1-F6EECF244321}">
                <p14:modId xmlns:p14="http://schemas.microsoft.com/office/powerpoint/2010/main" val="2424391903"/>
              </p:ext>
            </p:extLst>
          </p:nvPr>
        </p:nvGraphicFramePr>
        <p:xfrm>
          <a:off x="2362200" y="419100"/>
          <a:ext cx="13563600" cy="8277606"/>
        </p:xfrm>
        <a:graphic>
          <a:graphicData uri="http://schemas.openxmlformats.org/drawingml/2006/table">
            <a:tbl>
              <a:tblPr firstRow="1" firstCol="1" bandRow="1"/>
              <a:tblGrid>
                <a:gridCol w="2971800"/>
                <a:gridCol w="10591800"/>
              </a:tblGrid>
              <a:tr h="342900">
                <a:tc gridSpan="2">
                  <a:txBody>
                    <a:bodyPr/>
                    <a:lstStyle/>
                    <a:p>
                      <a:pPr algn="ctr">
                        <a:lnSpc>
                          <a:spcPct val="115000"/>
                        </a:lnSpc>
                        <a:spcAft>
                          <a:spcPts val="0"/>
                        </a:spcAft>
                      </a:pPr>
                      <a:r>
                        <a:rPr lang="vi-VN" sz="32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Nhận biết một số vấn đề về giữ gìn và phát triển </a:t>
                      </a:r>
                      <a:r>
                        <a:rPr lang="vi-VN" sz="3200" b="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tiếng </a:t>
                      </a:r>
                      <a:r>
                        <a:rPr lang="vi-VN" sz="3200" b="1"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Việt</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161642">
                <a:tc>
                  <a:txBody>
                    <a:bodyPr/>
                    <a:lstStyle/>
                    <a:p>
                      <a:pPr algn="ctr">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Tiêu chí</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t-IT" sz="3200" b="1">
                          <a:effectLst/>
                          <a:latin typeface="Times New Roman" panose="02020603050405020304" pitchFamily="18" charset="0"/>
                          <a:ea typeface="Times New Roman" panose="02020603050405020304" pitchFamily="18" charset="0"/>
                          <a:cs typeface="Times New Roman" panose="02020603050405020304" pitchFamily="18" charset="0"/>
                        </a:rPr>
                        <a:t>Biểu</a:t>
                      </a: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 hiện</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6415">
                <a:tc>
                  <a:txBody>
                    <a:bodyPr/>
                    <a:lstStyle/>
                    <a:p>
                      <a:pPr algn="ctr">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Quy ước trong ngôn ngữ Tiếng việt</a:t>
                      </a:r>
                      <a:endParaRPr lang="en-GB" sz="32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t-IT" sz="3200">
                          <a:effectLst/>
                          <a:latin typeface="Times New Roman" panose="02020603050405020304" pitchFamily="18" charset="0"/>
                          <a:ea typeface="Times New Roman" panose="02020603050405020304" pitchFamily="18" charset="0"/>
                          <a:cs typeface="Times New Roman" panose="02020603050405020304" pitchFamily="18" charset="0"/>
                        </a:rPr>
                        <a:t>Thể hiện ở hệ thống các chuẩn mực và những quy tắc, phương thức chung về phát âm, chữ viết, dùng từ, đặt câu...vì vậy phải luôn luôn tuân thủ các chuẩn mực và quy tắc đó</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it-IT" sz="3200">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r>
                        <a:rPr lang="it-IT" sz="3200">
                          <a:effectLst/>
                          <a:latin typeface="Times New Roman" panose="02020603050405020304" pitchFamily="18" charset="0"/>
                          <a:ea typeface="Times New Roman" panose="02020603050405020304" pitchFamily="18" charset="0"/>
                          <a:cs typeface="Times New Roman" panose="02020603050405020304" pitchFamily="18" charset="0"/>
                        </a:rPr>
                        <a:t> Những sự chuyển đổi, sáng tạo vẫn đảm bảo sự trong sáng khi tuân thủ theo những quy tắc chung của tiếng Việt.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8208">
                <a:tc>
                  <a:txBody>
                    <a:bodyPr/>
                    <a:lstStyle/>
                    <a:p>
                      <a:pPr algn="ctr">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Sử dụng Tiếng Việt phù hợp với ngữ cảnh</a:t>
                      </a:r>
                      <a:endParaRPr lang="en-GB" sz="32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it-IT" sz="3200">
                          <a:effectLst/>
                          <a:latin typeface="Times New Roman" panose="02020603050405020304" pitchFamily="18" charset="0"/>
                          <a:ea typeface="Times New Roman" panose="02020603050405020304" pitchFamily="18" charset="0"/>
                          <a:cs typeface="Times New Roman" panose="02020603050405020304" pitchFamily="18" charset="0"/>
                        </a:rPr>
                        <a:t>Sự trong sáng của tiếng Việt được thể hiện ở tính văn hoá, lịch sự của lời nói.</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69849">
                <a:tc>
                  <a:txBody>
                    <a:bodyPr/>
                    <a:lstStyle/>
                    <a:p>
                      <a:pPr algn="ctr">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Sự phát triển ngôn ngữ </a:t>
                      </a:r>
                      <a:endParaRPr lang="en-GB" sz="32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Cấu tạo những từ ngữ mới trên cơ sở những yếu tố có sẵn VD: trí tuệ nhân tạo ( từ sẵn Trí tuệ; nhân tạo)</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Vay mượn từ ngữ từ các ngôn ngữ khác VD vắc xin ; vi rút...</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4925">
                <a:tc>
                  <a:txBody>
                    <a:bodyPr/>
                    <a:lstStyle/>
                    <a:p>
                      <a:pPr algn="ctr">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Sáng tạo ngôn ngữ </a:t>
                      </a:r>
                      <a:endParaRPr lang="en-GB" sz="3200" b="1">
                        <a:effectLst/>
                        <a:latin typeface="Times New Roman" panose="02020603050405020304" pitchFamily="18" charset="0"/>
                        <a:ea typeface="Calibri" panose="020F0502020204030204" pitchFamily="34"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Thông qua các hoạt động sáng tạo ngôn ngữ của các nhà văn, nhà thơ</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55799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BECE6"/>
        </a:solidFill>
        <a:effectLst/>
      </p:bgPr>
    </p:bg>
    <p:spTree>
      <p:nvGrpSpPr>
        <p:cNvPr id="1" name=""/>
        <p:cNvGrpSpPr/>
        <p:nvPr/>
      </p:nvGrpSpPr>
      <p:grpSpPr>
        <a:xfrm>
          <a:off x="0" y="0"/>
          <a:ext cx="0" cy="0"/>
          <a:chOff x="0" y="0"/>
          <a:chExt cx="0" cy="0"/>
        </a:xfrm>
      </p:grpSpPr>
      <p:grpSp>
        <p:nvGrpSpPr>
          <p:cNvPr id="2" name="Group 2"/>
          <p:cNvGrpSpPr/>
          <p:nvPr/>
        </p:nvGrpSpPr>
        <p:grpSpPr>
          <a:xfrm>
            <a:off x="0" y="2423794"/>
            <a:ext cx="18653284" cy="10287000"/>
            <a:chOff x="0" y="0"/>
            <a:chExt cx="24871045" cy="13716000"/>
          </a:xfrm>
        </p:grpSpPr>
        <p:sp>
          <p:nvSpPr>
            <p:cNvPr id="3" name="Freeform 3"/>
            <p:cNvSpPr/>
            <p:nvPr/>
          </p:nvSpPr>
          <p:spPr>
            <a:xfrm>
              <a:off x="11823700" y="0"/>
              <a:ext cx="13047345" cy="13716000"/>
            </a:xfrm>
            <a:custGeom>
              <a:avLst/>
              <a:gdLst/>
              <a:ahLst/>
              <a:cxnLst/>
              <a:rect l="l" t="t" r="r" b="b"/>
              <a:pathLst>
                <a:path w="13047345" h="13716000">
                  <a:moveTo>
                    <a:pt x="0" y="0"/>
                  </a:moveTo>
                  <a:lnTo>
                    <a:pt x="13047345" y="0"/>
                  </a:lnTo>
                  <a:lnTo>
                    <a:pt x="13047345" y="13716000"/>
                  </a:lnTo>
                  <a:lnTo>
                    <a:pt x="0" y="13716000"/>
                  </a:lnTo>
                  <a:lnTo>
                    <a:pt x="0" y="0"/>
                  </a:lnTo>
                  <a:close/>
                </a:path>
              </a:pathLst>
            </a:custGeom>
            <a:blipFill>
              <a:blip r:embed="rId2"/>
              <a:stretch>
                <a:fillRect/>
              </a:stretch>
            </a:blipFill>
          </p:spPr>
        </p:sp>
        <p:sp>
          <p:nvSpPr>
            <p:cNvPr id="4" name="Freeform 4"/>
            <p:cNvSpPr/>
            <p:nvPr/>
          </p:nvSpPr>
          <p:spPr>
            <a:xfrm flipH="1">
              <a:off x="0" y="0"/>
              <a:ext cx="13047345" cy="13716000"/>
            </a:xfrm>
            <a:custGeom>
              <a:avLst/>
              <a:gdLst/>
              <a:ahLst/>
              <a:cxnLst/>
              <a:rect l="l" t="t" r="r" b="b"/>
              <a:pathLst>
                <a:path w="13047345" h="13716000">
                  <a:moveTo>
                    <a:pt x="13047345" y="0"/>
                  </a:moveTo>
                  <a:lnTo>
                    <a:pt x="0" y="0"/>
                  </a:lnTo>
                  <a:lnTo>
                    <a:pt x="0" y="13716000"/>
                  </a:lnTo>
                  <a:lnTo>
                    <a:pt x="13047345" y="13716000"/>
                  </a:lnTo>
                  <a:lnTo>
                    <a:pt x="13047345" y="0"/>
                  </a:lnTo>
                  <a:close/>
                </a:path>
              </a:pathLst>
            </a:custGeom>
            <a:blipFill>
              <a:blip r:embed="rId2"/>
              <a:stretch>
                <a:fillRect/>
              </a:stretch>
            </a:blipFill>
          </p:spPr>
        </p:sp>
      </p:grpSp>
      <p:grpSp>
        <p:nvGrpSpPr>
          <p:cNvPr id="5" name="Group 5"/>
          <p:cNvGrpSpPr/>
          <p:nvPr/>
        </p:nvGrpSpPr>
        <p:grpSpPr>
          <a:xfrm>
            <a:off x="1989676" y="3118199"/>
            <a:ext cx="14308648" cy="6108003"/>
            <a:chOff x="0" y="0"/>
            <a:chExt cx="3768533" cy="1608692"/>
          </a:xfrm>
        </p:grpSpPr>
        <p:sp>
          <p:nvSpPr>
            <p:cNvPr id="6" name="Freeform 6"/>
            <p:cNvSpPr/>
            <p:nvPr/>
          </p:nvSpPr>
          <p:spPr>
            <a:xfrm>
              <a:off x="0" y="0"/>
              <a:ext cx="3768533" cy="1608692"/>
            </a:xfrm>
            <a:custGeom>
              <a:avLst/>
              <a:gdLst/>
              <a:ahLst/>
              <a:cxnLst/>
              <a:rect l="l" t="t" r="r" b="b"/>
              <a:pathLst>
                <a:path w="3768533" h="1608692">
                  <a:moveTo>
                    <a:pt x="27594" y="0"/>
                  </a:moveTo>
                  <a:lnTo>
                    <a:pt x="3740938" y="0"/>
                  </a:lnTo>
                  <a:cubicBezTo>
                    <a:pt x="3748257" y="0"/>
                    <a:pt x="3755275" y="2907"/>
                    <a:pt x="3760451" y="8082"/>
                  </a:cubicBezTo>
                  <a:cubicBezTo>
                    <a:pt x="3765626" y="13257"/>
                    <a:pt x="3768533" y="20276"/>
                    <a:pt x="3768533" y="27594"/>
                  </a:cubicBezTo>
                  <a:lnTo>
                    <a:pt x="3768533" y="1581098"/>
                  </a:lnTo>
                  <a:cubicBezTo>
                    <a:pt x="3768533" y="1588416"/>
                    <a:pt x="3765626" y="1595435"/>
                    <a:pt x="3760451" y="1600610"/>
                  </a:cubicBezTo>
                  <a:cubicBezTo>
                    <a:pt x="3755275" y="1605785"/>
                    <a:pt x="3748257" y="1608692"/>
                    <a:pt x="3740938" y="1608692"/>
                  </a:cubicBezTo>
                  <a:lnTo>
                    <a:pt x="27594" y="1608692"/>
                  </a:lnTo>
                  <a:cubicBezTo>
                    <a:pt x="20276" y="1608692"/>
                    <a:pt x="13257" y="1605785"/>
                    <a:pt x="8082" y="1600610"/>
                  </a:cubicBezTo>
                  <a:cubicBezTo>
                    <a:pt x="2907" y="1595435"/>
                    <a:pt x="0" y="1588416"/>
                    <a:pt x="0" y="1581098"/>
                  </a:cubicBezTo>
                  <a:lnTo>
                    <a:pt x="0" y="27594"/>
                  </a:lnTo>
                  <a:cubicBezTo>
                    <a:pt x="0" y="20276"/>
                    <a:pt x="2907" y="13257"/>
                    <a:pt x="8082" y="8082"/>
                  </a:cubicBezTo>
                  <a:cubicBezTo>
                    <a:pt x="13257" y="2907"/>
                    <a:pt x="20276" y="0"/>
                    <a:pt x="27594" y="0"/>
                  </a:cubicBezTo>
                  <a:close/>
                </a:path>
              </a:pathLst>
            </a:custGeom>
            <a:solidFill>
              <a:srgbClr val="EBECE6"/>
            </a:solidFill>
          </p:spPr>
        </p:sp>
        <p:sp>
          <p:nvSpPr>
            <p:cNvPr id="7" name="TextBox 7"/>
            <p:cNvSpPr txBox="1"/>
            <p:nvPr/>
          </p:nvSpPr>
          <p:spPr>
            <a:xfrm>
              <a:off x="0" y="-38100"/>
              <a:ext cx="3768533" cy="1646792"/>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8" name="Freeform 8"/>
          <p:cNvSpPr/>
          <p:nvPr/>
        </p:nvSpPr>
        <p:spPr>
          <a:xfrm>
            <a:off x="-895160" y="2057400"/>
            <a:ext cx="3981069" cy="8229600"/>
          </a:xfrm>
          <a:custGeom>
            <a:avLst/>
            <a:gdLst/>
            <a:ahLst/>
            <a:cxnLst/>
            <a:rect l="l" t="t" r="r" b="b"/>
            <a:pathLst>
              <a:path w="3981069" h="8229600">
                <a:moveTo>
                  <a:pt x="0" y="0"/>
                </a:moveTo>
                <a:lnTo>
                  <a:pt x="3981070" y="0"/>
                </a:lnTo>
                <a:lnTo>
                  <a:pt x="3981070" y="8229600"/>
                </a:lnTo>
                <a:lnTo>
                  <a:pt x="0" y="8229600"/>
                </a:lnTo>
                <a:lnTo>
                  <a:pt x="0" y="0"/>
                </a:lnTo>
                <a:close/>
              </a:path>
            </a:pathLst>
          </a:custGeom>
          <a:blipFill>
            <a:blip r:embed="rId3"/>
            <a:stretch>
              <a:fillRect/>
            </a:stretch>
          </a:blipFill>
        </p:spPr>
      </p:sp>
      <p:sp>
        <p:nvSpPr>
          <p:cNvPr id="9" name="Freeform 9"/>
          <p:cNvSpPr/>
          <p:nvPr/>
        </p:nvSpPr>
        <p:spPr>
          <a:xfrm flipH="1">
            <a:off x="15034075" y="2057400"/>
            <a:ext cx="3981069" cy="8229600"/>
          </a:xfrm>
          <a:custGeom>
            <a:avLst/>
            <a:gdLst/>
            <a:ahLst/>
            <a:cxnLst/>
            <a:rect l="l" t="t" r="r" b="b"/>
            <a:pathLst>
              <a:path w="3981069" h="8229600">
                <a:moveTo>
                  <a:pt x="3981069" y="0"/>
                </a:moveTo>
                <a:lnTo>
                  <a:pt x="0" y="0"/>
                </a:lnTo>
                <a:lnTo>
                  <a:pt x="0" y="8229600"/>
                </a:lnTo>
                <a:lnTo>
                  <a:pt x="3981069" y="8229600"/>
                </a:lnTo>
                <a:lnTo>
                  <a:pt x="3981069" y="0"/>
                </a:lnTo>
                <a:close/>
              </a:path>
            </a:pathLst>
          </a:custGeom>
          <a:blipFill>
            <a:blip r:embed="rId3"/>
            <a:stretch>
              <a:fillRect/>
            </a:stretch>
          </a:blipFill>
        </p:spPr>
      </p:sp>
      <p:sp>
        <p:nvSpPr>
          <p:cNvPr id="20" name="Freeform 20"/>
          <p:cNvSpPr/>
          <p:nvPr/>
        </p:nvSpPr>
        <p:spPr>
          <a:xfrm rot="614653">
            <a:off x="343903" y="1751251"/>
            <a:ext cx="3291546" cy="3065253"/>
          </a:xfrm>
          <a:custGeom>
            <a:avLst/>
            <a:gdLst/>
            <a:ahLst/>
            <a:cxnLst/>
            <a:rect l="l" t="t" r="r" b="b"/>
            <a:pathLst>
              <a:path w="3291546" h="3065253">
                <a:moveTo>
                  <a:pt x="0" y="0"/>
                </a:moveTo>
                <a:lnTo>
                  <a:pt x="3291546" y="0"/>
                </a:lnTo>
                <a:lnTo>
                  <a:pt x="3291546" y="3065252"/>
                </a:lnTo>
                <a:lnTo>
                  <a:pt x="0" y="3065252"/>
                </a:lnTo>
                <a:lnTo>
                  <a:pt x="0" y="0"/>
                </a:lnTo>
                <a:close/>
              </a:path>
            </a:pathLst>
          </a:custGeom>
          <a:blipFill>
            <a:blip r:embed="rId4"/>
            <a:stretch>
              <a:fillRect/>
            </a:stretch>
          </a:blipFill>
        </p:spPr>
      </p:sp>
      <p:sp>
        <p:nvSpPr>
          <p:cNvPr id="21" name="Freeform 21"/>
          <p:cNvSpPr/>
          <p:nvPr/>
        </p:nvSpPr>
        <p:spPr>
          <a:xfrm rot="-685093" flipH="1">
            <a:off x="14475227" y="2021726"/>
            <a:ext cx="3291546" cy="3065253"/>
          </a:xfrm>
          <a:custGeom>
            <a:avLst/>
            <a:gdLst/>
            <a:ahLst/>
            <a:cxnLst/>
            <a:rect l="l" t="t" r="r" b="b"/>
            <a:pathLst>
              <a:path w="3291546" h="3065253">
                <a:moveTo>
                  <a:pt x="3291546" y="0"/>
                </a:moveTo>
                <a:lnTo>
                  <a:pt x="0" y="0"/>
                </a:lnTo>
                <a:lnTo>
                  <a:pt x="0" y="3065253"/>
                </a:lnTo>
                <a:lnTo>
                  <a:pt x="3291546" y="3065253"/>
                </a:lnTo>
                <a:lnTo>
                  <a:pt x="3291546" y="0"/>
                </a:lnTo>
                <a:close/>
              </a:path>
            </a:pathLst>
          </a:custGeom>
          <a:blipFill>
            <a:blip r:embed="rId4"/>
            <a:stretch>
              <a:fillRect/>
            </a:stretch>
          </a:blipFill>
        </p:spPr>
      </p:sp>
      <p:sp>
        <p:nvSpPr>
          <p:cNvPr id="22" name="Freeform 22"/>
          <p:cNvSpPr/>
          <p:nvPr/>
        </p:nvSpPr>
        <p:spPr>
          <a:xfrm rot="2552023">
            <a:off x="1846246" y="5239107"/>
            <a:ext cx="1893807" cy="1763608"/>
          </a:xfrm>
          <a:custGeom>
            <a:avLst/>
            <a:gdLst/>
            <a:ahLst/>
            <a:cxnLst/>
            <a:rect l="l" t="t" r="r" b="b"/>
            <a:pathLst>
              <a:path w="1893807" h="1763608">
                <a:moveTo>
                  <a:pt x="0" y="0"/>
                </a:moveTo>
                <a:lnTo>
                  <a:pt x="1893807" y="0"/>
                </a:lnTo>
                <a:lnTo>
                  <a:pt x="1893807" y="1763608"/>
                </a:lnTo>
                <a:lnTo>
                  <a:pt x="0" y="1763608"/>
                </a:lnTo>
                <a:lnTo>
                  <a:pt x="0" y="0"/>
                </a:lnTo>
                <a:close/>
              </a:path>
            </a:pathLst>
          </a:custGeom>
          <a:blipFill>
            <a:blip r:embed="rId4"/>
            <a:stretch>
              <a:fillRect/>
            </a:stretch>
          </a:blipFill>
        </p:spPr>
      </p:sp>
      <p:sp>
        <p:nvSpPr>
          <p:cNvPr id="23" name="Freeform 23"/>
          <p:cNvSpPr/>
          <p:nvPr/>
        </p:nvSpPr>
        <p:spPr>
          <a:xfrm rot="-3339747" flipH="1">
            <a:off x="14334809" y="5391709"/>
            <a:ext cx="1893807" cy="1763608"/>
          </a:xfrm>
          <a:custGeom>
            <a:avLst/>
            <a:gdLst/>
            <a:ahLst/>
            <a:cxnLst/>
            <a:rect l="l" t="t" r="r" b="b"/>
            <a:pathLst>
              <a:path w="1893807" h="1763608">
                <a:moveTo>
                  <a:pt x="1893807" y="0"/>
                </a:moveTo>
                <a:lnTo>
                  <a:pt x="0" y="0"/>
                </a:lnTo>
                <a:lnTo>
                  <a:pt x="0" y="1763608"/>
                </a:lnTo>
                <a:lnTo>
                  <a:pt x="1893807" y="1763608"/>
                </a:lnTo>
                <a:lnTo>
                  <a:pt x="1893807" y="0"/>
                </a:lnTo>
                <a:close/>
              </a:path>
            </a:pathLst>
          </a:custGeom>
          <a:blipFill>
            <a:blip r:embed="rId4"/>
            <a:stretch>
              <a:fillRect/>
            </a:stretch>
          </a:blipFill>
        </p:spPr>
      </p:sp>
      <p:sp>
        <p:nvSpPr>
          <p:cNvPr id="24" name="TextBox 24"/>
          <p:cNvSpPr txBox="1"/>
          <p:nvPr/>
        </p:nvSpPr>
        <p:spPr>
          <a:xfrm>
            <a:off x="4322755" y="4000500"/>
            <a:ext cx="8886794" cy="3308598"/>
          </a:xfrm>
          <a:prstGeom prst="rect">
            <a:avLst/>
          </a:prstGeom>
        </p:spPr>
        <p:txBody>
          <a:bodyPr wrap="square" lIns="0" tIns="0" rIns="0" bIns="0" rtlCol="0" anchor="t">
            <a:spAutoFit/>
            <a:scene3d>
              <a:camera prst="orthographicFront"/>
              <a:lightRig rig="harsh" dir="t"/>
            </a:scene3d>
            <a:sp3d extrusionH="57150" prstMaterial="matte">
              <a:bevelT w="63500" h="12700" prst="angle"/>
              <a:contourClr>
                <a:schemeClr val="bg1">
                  <a:lumMod val="65000"/>
                </a:schemeClr>
              </a:contourClr>
            </a:sp3d>
          </a:bodyPr>
          <a:lstStyle/>
          <a:p>
            <a:pPr algn="ctr">
              <a:lnSpc>
                <a:spcPts val="12880"/>
              </a:lnSpc>
            </a:pPr>
            <a:r>
              <a:rPr lang="vi-VN" sz="9600" b="1">
                <a:ln/>
                <a:solidFill>
                  <a:schemeClr val="accent3"/>
                </a:solidFill>
                <a:latin typeface="Times New Roman" panose="02020603050405020304" pitchFamily="18" charset="0"/>
                <a:cs typeface="Times New Roman" panose="02020603050405020304" pitchFamily="18" charset="0"/>
              </a:rPr>
              <a:t>HOẠT </a:t>
            </a:r>
            <a:r>
              <a:rPr lang="vi-VN" sz="9600" b="1">
                <a:ln/>
                <a:solidFill>
                  <a:schemeClr val="accent3"/>
                </a:solidFill>
                <a:latin typeface="Times New Roman" panose="02020603050405020304" pitchFamily="18" charset="0"/>
                <a:cs typeface="Times New Roman" panose="02020603050405020304" pitchFamily="18" charset="0"/>
              </a:rPr>
              <a:t>ĐỘNG </a:t>
            </a:r>
            <a:r>
              <a:rPr lang="vi-VN" sz="9600" b="1" smtClean="0">
                <a:ln/>
                <a:solidFill>
                  <a:schemeClr val="accent3"/>
                </a:solidFill>
                <a:latin typeface="Times New Roman" panose="02020603050405020304" pitchFamily="18" charset="0"/>
                <a:cs typeface="Times New Roman" panose="02020603050405020304" pitchFamily="18" charset="0"/>
              </a:rPr>
              <a:t>3 </a:t>
            </a:r>
            <a:r>
              <a:rPr lang="vi-VN" sz="9600" b="1">
                <a:ln/>
                <a:solidFill>
                  <a:schemeClr val="accent3"/>
                </a:solidFill>
                <a:latin typeface="Times New Roman" panose="02020603050405020304" pitchFamily="18" charset="0"/>
                <a:cs typeface="Times New Roman" panose="02020603050405020304" pitchFamily="18" charset="0"/>
              </a:rPr>
              <a:t>LUYỆN TẬP</a:t>
            </a:r>
            <a:endParaRPr lang="en-US" sz="9200" b="1">
              <a:ln/>
              <a:solidFill>
                <a:schemeClr val="accent3"/>
              </a:solidFill>
              <a:latin typeface="Times New Roman" panose="02020603050405020304" pitchFamily="18" charset="0"/>
              <a:ea typeface="Kelin Eator"/>
              <a:cs typeface="Times New Roman" panose="02020603050405020304" pitchFamily="18" charset="0"/>
              <a:sym typeface="Kelin Eator"/>
            </a:endParaRPr>
          </a:p>
        </p:txBody>
      </p:sp>
    </p:spTree>
    <p:extLst>
      <p:ext uri="{BB962C8B-B14F-4D97-AF65-F5344CB8AC3E}">
        <p14:creationId xmlns:p14="http://schemas.microsoft.com/office/powerpoint/2010/main" val="711661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fade">
                                      <p:cBhvr>
                                        <p:cTn id="7" dur="1000"/>
                                        <p:tgtEl>
                                          <p:spTgt spid="24">
                                            <p:txEl>
                                              <p:pRg st="0" end="0"/>
                                            </p:txEl>
                                          </p:spTgt>
                                        </p:tgtEl>
                                      </p:cBhvr>
                                    </p:animEffect>
                                    <p:anim calcmode="lin" valueType="num">
                                      <p:cBhvr>
                                        <p:cTn id="8" dur="1000" fill="hold"/>
                                        <p:tgtEl>
                                          <p:spTgt spid="2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BECE6"/>
        </a:solidFill>
        <a:effectLst/>
      </p:bgPr>
    </p:bg>
    <p:spTree>
      <p:nvGrpSpPr>
        <p:cNvPr id="1" name=""/>
        <p:cNvGrpSpPr/>
        <p:nvPr/>
      </p:nvGrpSpPr>
      <p:grpSpPr>
        <a:xfrm>
          <a:off x="0" y="0"/>
          <a:ext cx="0" cy="0"/>
          <a:chOff x="0" y="0"/>
          <a:chExt cx="0" cy="0"/>
        </a:xfrm>
      </p:grpSpPr>
      <p:sp>
        <p:nvSpPr>
          <p:cNvPr id="2" name="Freeform 2"/>
          <p:cNvSpPr/>
          <p:nvPr/>
        </p:nvSpPr>
        <p:spPr>
          <a:xfrm>
            <a:off x="7260060" y="2057400"/>
            <a:ext cx="11027940" cy="8229600"/>
          </a:xfrm>
          <a:custGeom>
            <a:avLst/>
            <a:gdLst/>
            <a:ahLst/>
            <a:cxnLst/>
            <a:rect l="l" t="t" r="r" b="b"/>
            <a:pathLst>
              <a:path w="11027940" h="8229600">
                <a:moveTo>
                  <a:pt x="0" y="0"/>
                </a:moveTo>
                <a:lnTo>
                  <a:pt x="11027940" y="0"/>
                </a:lnTo>
                <a:lnTo>
                  <a:pt x="11027940" y="8229600"/>
                </a:lnTo>
                <a:lnTo>
                  <a:pt x="0" y="8229600"/>
                </a:lnTo>
                <a:lnTo>
                  <a:pt x="0" y="0"/>
                </a:lnTo>
                <a:close/>
              </a:path>
            </a:pathLst>
          </a:custGeom>
          <a:blipFill>
            <a:blip r:embed="rId2"/>
            <a:stretch>
              <a:fillRect/>
            </a:stretch>
          </a:blipFill>
        </p:spPr>
      </p:sp>
      <p:sp>
        <p:nvSpPr>
          <p:cNvPr id="3" name="Freeform 3"/>
          <p:cNvSpPr/>
          <p:nvPr/>
        </p:nvSpPr>
        <p:spPr>
          <a:xfrm flipH="1">
            <a:off x="0" y="2057400"/>
            <a:ext cx="11027940" cy="8229600"/>
          </a:xfrm>
          <a:custGeom>
            <a:avLst/>
            <a:gdLst/>
            <a:ahLst/>
            <a:cxnLst/>
            <a:rect l="l" t="t" r="r" b="b"/>
            <a:pathLst>
              <a:path w="11027940" h="8229600">
                <a:moveTo>
                  <a:pt x="11027940" y="0"/>
                </a:moveTo>
                <a:lnTo>
                  <a:pt x="0" y="0"/>
                </a:lnTo>
                <a:lnTo>
                  <a:pt x="0" y="8229600"/>
                </a:lnTo>
                <a:lnTo>
                  <a:pt x="11027940" y="8229600"/>
                </a:lnTo>
                <a:lnTo>
                  <a:pt x="11027940" y="0"/>
                </a:lnTo>
                <a:close/>
              </a:path>
            </a:pathLst>
          </a:custGeom>
          <a:blipFill>
            <a:blip r:embed="rId2"/>
            <a:stretch>
              <a:fillRect/>
            </a:stretch>
          </a:blipFill>
        </p:spPr>
      </p:sp>
      <p:grpSp>
        <p:nvGrpSpPr>
          <p:cNvPr id="4" name="Group 4"/>
          <p:cNvGrpSpPr/>
          <p:nvPr/>
        </p:nvGrpSpPr>
        <p:grpSpPr>
          <a:xfrm>
            <a:off x="1143001" y="3076453"/>
            <a:ext cx="4720140" cy="5501385"/>
            <a:chOff x="0" y="0"/>
            <a:chExt cx="660400" cy="812800"/>
          </a:xfrm>
        </p:grpSpPr>
        <p:sp>
          <p:nvSpPr>
            <p:cNvPr id="5" name="Freeform 5"/>
            <p:cNvSpPr/>
            <p:nvPr/>
          </p:nvSpPr>
          <p:spPr>
            <a:xfrm>
              <a:off x="0" y="0"/>
              <a:ext cx="660400" cy="812800"/>
            </a:xfrm>
            <a:custGeom>
              <a:avLst/>
              <a:gdLst/>
              <a:ahLst/>
              <a:cxnLst/>
              <a:rect l="l" t="t" r="r" b="b"/>
              <a:pathLst>
                <a:path w="660400" h="812800">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28502"/>
                  </a:cubicBezTo>
                  <a:lnTo>
                    <a:pt x="660400" y="812800"/>
                  </a:lnTo>
                  <a:lnTo>
                    <a:pt x="0" y="812800"/>
                  </a:lnTo>
                  <a:lnTo>
                    <a:pt x="0" y="328861"/>
                  </a:lnTo>
                  <a:cubicBezTo>
                    <a:pt x="1782" y="185660"/>
                    <a:pt x="93019" y="64045"/>
                    <a:pt x="220252" y="19070"/>
                  </a:cubicBezTo>
                  <a:close/>
                </a:path>
              </a:pathLst>
            </a:custGeom>
            <a:solidFill>
              <a:srgbClr val="EBECE6"/>
            </a:solidFill>
          </p:spPr>
        </p:sp>
        <p:sp>
          <p:nvSpPr>
            <p:cNvPr id="6" name="TextBox 6"/>
            <p:cNvSpPr txBox="1"/>
            <p:nvPr/>
          </p:nvSpPr>
          <p:spPr>
            <a:xfrm>
              <a:off x="0" y="88900"/>
              <a:ext cx="660400" cy="723900"/>
            </a:xfrm>
            <a:prstGeom prst="rect">
              <a:avLst/>
            </a:prstGeom>
          </p:spPr>
          <p:txBody>
            <a:bodyPr lIns="50800" tIns="50800" rIns="50800" bIns="50800" rtlCol="0" anchor="ctr"/>
            <a:lstStyle/>
            <a:p>
              <a:pPr algn="ctr">
                <a:lnSpc>
                  <a:spcPts val="2659"/>
                </a:lnSpc>
                <a:spcBef>
                  <a:spcPct val="0"/>
                </a:spcBef>
              </a:pPr>
              <a:endParaRPr/>
            </a:p>
          </p:txBody>
        </p:sp>
      </p:grpSp>
      <p:grpSp>
        <p:nvGrpSpPr>
          <p:cNvPr id="7" name="Group 7"/>
          <p:cNvGrpSpPr/>
          <p:nvPr/>
        </p:nvGrpSpPr>
        <p:grpSpPr>
          <a:xfrm>
            <a:off x="6371784" y="3076453"/>
            <a:ext cx="5551743" cy="6639047"/>
            <a:chOff x="0" y="0"/>
            <a:chExt cx="660400" cy="812800"/>
          </a:xfrm>
        </p:grpSpPr>
        <p:sp>
          <p:nvSpPr>
            <p:cNvPr id="8" name="Freeform 8"/>
            <p:cNvSpPr/>
            <p:nvPr/>
          </p:nvSpPr>
          <p:spPr>
            <a:xfrm>
              <a:off x="0" y="0"/>
              <a:ext cx="660400" cy="812800"/>
            </a:xfrm>
            <a:custGeom>
              <a:avLst/>
              <a:gdLst/>
              <a:ahLst/>
              <a:cxnLst/>
              <a:rect l="l" t="t" r="r" b="b"/>
              <a:pathLst>
                <a:path w="660400" h="812800">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28502"/>
                  </a:cubicBezTo>
                  <a:lnTo>
                    <a:pt x="660400" y="812800"/>
                  </a:lnTo>
                  <a:lnTo>
                    <a:pt x="0" y="812800"/>
                  </a:lnTo>
                  <a:lnTo>
                    <a:pt x="0" y="328861"/>
                  </a:lnTo>
                  <a:cubicBezTo>
                    <a:pt x="1782" y="185660"/>
                    <a:pt x="93019" y="64045"/>
                    <a:pt x="220252" y="19070"/>
                  </a:cubicBezTo>
                  <a:close/>
                </a:path>
              </a:pathLst>
            </a:custGeom>
            <a:solidFill>
              <a:srgbClr val="EBECE6"/>
            </a:solidFill>
          </p:spPr>
        </p:sp>
        <p:sp>
          <p:nvSpPr>
            <p:cNvPr id="9" name="TextBox 9"/>
            <p:cNvSpPr txBox="1"/>
            <p:nvPr/>
          </p:nvSpPr>
          <p:spPr>
            <a:xfrm>
              <a:off x="0" y="88900"/>
              <a:ext cx="660400" cy="723900"/>
            </a:xfrm>
            <a:prstGeom prst="rect">
              <a:avLst/>
            </a:prstGeom>
          </p:spPr>
          <p:txBody>
            <a:bodyPr lIns="50800" tIns="50800" rIns="50800" bIns="50800" rtlCol="0" anchor="ctr"/>
            <a:lstStyle/>
            <a:p>
              <a:pPr algn="ctr">
                <a:lnSpc>
                  <a:spcPts val="2659"/>
                </a:lnSpc>
                <a:spcBef>
                  <a:spcPct val="0"/>
                </a:spcBef>
              </a:pPr>
              <a:endParaRPr/>
            </a:p>
          </p:txBody>
        </p:sp>
      </p:grpSp>
      <p:grpSp>
        <p:nvGrpSpPr>
          <p:cNvPr id="10" name="Group 10"/>
          <p:cNvGrpSpPr/>
          <p:nvPr/>
        </p:nvGrpSpPr>
        <p:grpSpPr>
          <a:xfrm>
            <a:off x="12424860" y="3076453"/>
            <a:ext cx="4469875" cy="5501385"/>
            <a:chOff x="0" y="0"/>
            <a:chExt cx="660400" cy="812800"/>
          </a:xfrm>
        </p:grpSpPr>
        <p:sp>
          <p:nvSpPr>
            <p:cNvPr id="11" name="Freeform 11"/>
            <p:cNvSpPr/>
            <p:nvPr/>
          </p:nvSpPr>
          <p:spPr>
            <a:xfrm>
              <a:off x="0" y="0"/>
              <a:ext cx="660400" cy="812800"/>
            </a:xfrm>
            <a:custGeom>
              <a:avLst/>
              <a:gdLst/>
              <a:ahLst/>
              <a:cxnLst/>
              <a:rect l="l" t="t" r="r" b="b"/>
              <a:pathLst>
                <a:path w="660400" h="812800">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28502"/>
                  </a:cubicBezTo>
                  <a:lnTo>
                    <a:pt x="660400" y="812800"/>
                  </a:lnTo>
                  <a:lnTo>
                    <a:pt x="0" y="812800"/>
                  </a:lnTo>
                  <a:lnTo>
                    <a:pt x="0" y="328861"/>
                  </a:lnTo>
                  <a:cubicBezTo>
                    <a:pt x="1782" y="185660"/>
                    <a:pt x="93019" y="64045"/>
                    <a:pt x="220252" y="19070"/>
                  </a:cubicBezTo>
                  <a:close/>
                </a:path>
              </a:pathLst>
            </a:custGeom>
            <a:solidFill>
              <a:srgbClr val="EBECE6"/>
            </a:solidFill>
          </p:spPr>
        </p:sp>
        <p:sp>
          <p:nvSpPr>
            <p:cNvPr id="12" name="TextBox 12"/>
            <p:cNvSpPr txBox="1"/>
            <p:nvPr/>
          </p:nvSpPr>
          <p:spPr>
            <a:xfrm>
              <a:off x="0" y="88900"/>
              <a:ext cx="660400" cy="723900"/>
            </a:xfrm>
            <a:prstGeom prst="rect">
              <a:avLst/>
            </a:prstGeom>
          </p:spPr>
          <p:txBody>
            <a:bodyPr lIns="50800" tIns="50800" rIns="50800" bIns="50800" rtlCol="0" anchor="ctr"/>
            <a:lstStyle/>
            <a:p>
              <a:pPr algn="ctr">
                <a:lnSpc>
                  <a:spcPts val="2659"/>
                </a:lnSpc>
                <a:spcBef>
                  <a:spcPct val="0"/>
                </a:spcBef>
              </a:pPr>
              <a:endParaRPr/>
            </a:p>
          </p:txBody>
        </p:sp>
      </p:grpSp>
      <p:sp>
        <p:nvSpPr>
          <p:cNvPr id="13" name="Freeform 13"/>
          <p:cNvSpPr/>
          <p:nvPr/>
        </p:nvSpPr>
        <p:spPr>
          <a:xfrm>
            <a:off x="2727349" y="2514224"/>
            <a:ext cx="1801707" cy="1749908"/>
          </a:xfrm>
          <a:custGeom>
            <a:avLst/>
            <a:gdLst/>
            <a:ahLst/>
            <a:cxnLst/>
            <a:rect l="l" t="t" r="r" b="b"/>
            <a:pathLst>
              <a:path w="1801707" h="1749908">
                <a:moveTo>
                  <a:pt x="0" y="0"/>
                </a:moveTo>
                <a:lnTo>
                  <a:pt x="1801707" y="0"/>
                </a:lnTo>
                <a:lnTo>
                  <a:pt x="1801707" y="1749908"/>
                </a:lnTo>
                <a:lnTo>
                  <a:pt x="0" y="1749908"/>
                </a:lnTo>
                <a:lnTo>
                  <a:pt x="0" y="0"/>
                </a:lnTo>
                <a:close/>
              </a:path>
            </a:pathLst>
          </a:custGeom>
          <a:blipFill>
            <a:blip r:embed="rId3"/>
            <a:stretch>
              <a:fillRect/>
            </a:stretch>
          </a:blipFill>
        </p:spPr>
      </p:sp>
      <p:sp>
        <p:nvSpPr>
          <p:cNvPr id="14" name="TextBox 14"/>
          <p:cNvSpPr txBox="1"/>
          <p:nvPr/>
        </p:nvSpPr>
        <p:spPr>
          <a:xfrm>
            <a:off x="4398873" y="330323"/>
            <a:ext cx="9360071" cy="2215991"/>
          </a:xfrm>
          <a:prstGeom prst="rect">
            <a:avLst/>
          </a:prstGeom>
        </p:spPr>
        <p:txBody>
          <a:bodyPr lIns="0" tIns="0" rIns="0" bIns="0" rtlCol="0" anchor="t">
            <a:spAutoFit/>
          </a:bodyPr>
          <a:lstStyle/>
          <a:p>
            <a:pPr algn="ctr"/>
            <a:r>
              <a:rPr lang="vi-VN" sz="4800" b="1">
                <a:latin typeface="Times New Roman" panose="02020603050405020304" pitchFamily="18" charset="0"/>
                <a:cs typeface="Times New Roman" panose="02020603050405020304" pitchFamily="18" charset="0"/>
              </a:rPr>
              <a:t>Bài </a:t>
            </a:r>
            <a:r>
              <a:rPr lang="vi-VN" sz="4800" b="1" smtClean="0">
                <a:latin typeface="Times New Roman" panose="02020603050405020304" pitchFamily="18" charset="0"/>
                <a:cs typeface="Times New Roman" panose="02020603050405020304" pitchFamily="18" charset="0"/>
              </a:rPr>
              <a:t>1</a:t>
            </a:r>
          </a:p>
          <a:p>
            <a:pPr algn="ctr"/>
            <a:r>
              <a:rPr lang="vi-VN" sz="4800">
                <a:latin typeface="Times New Roman" panose="02020603050405020304" pitchFamily="18" charset="0"/>
                <a:cs typeface="Times New Roman" panose="02020603050405020304" pitchFamily="18" charset="0"/>
              </a:rPr>
              <a:t>  Xác định dấu hiệu cho thấy người viết không tuân thủ chuẩn tiếng Việt </a:t>
            </a:r>
            <a:endParaRPr lang="en-GB" sz="4800">
              <a:latin typeface="Times New Roman" panose="02020603050405020304" pitchFamily="18" charset="0"/>
              <a:cs typeface="Times New Roman" panose="02020603050405020304" pitchFamily="18" charset="0"/>
            </a:endParaRPr>
          </a:p>
        </p:txBody>
      </p:sp>
      <p:sp>
        <p:nvSpPr>
          <p:cNvPr id="15" name="TextBox 15"/>
          <p:cNvSpPr txBox="1"/>
          <p:nvPr/>
        </p:nvSpPr>
        <p:spPr>
          <a:xfrm>
            <a:off x="1342203" y="4140874"/>
            <a:ext cx="4321735" cy="4062651"/>
          </a:xfrm>
          <a:prstGeom prst="rect">
            <a:avLst/>
          </a:prstGeom>
        </p:spPr>
        <p:txBody>
          <a:bodyPr wrap="square" lIns="0" tIns="0" rIns="0" bIns="0" rtlCol="0" anchor="t">
            <a:spAutoFit/>
          </a:bodyPr>
          <a:lstStyle/>
          <a:p>
            <a:pPr algn="ctr"/>
            <a:r>
              <a:rPr lang="vi-VN" sz="4400" b="1">
                <a:latin typeface="Times New Roman" panose="02020603050405020304" pitchFamily="18" charset="0"/>
                <a:cs typeface="Times New Roman" panose="02020603050405020304" pitchFamily="18" charset="0"/>
              </a:rPr>
              <a:t>a. </a:t>
            </a:r>
            <a:r>
              <a:rPr lang="vi-VN" sz="4400" b="1">
                <a:latin typeface="Times New Roman" panose="02020603050405020304" pitchFamily="18" charset="0"/>
                <a:cs typeface="Times New Roman" panose="02020603050405020304" pitchFamily="18" charset="0"/>
              </a:rPr>
              <a:t>Dấu </a:t>
            </a:r>
            <a:r>
              <a:rPr lang="vi-VN" sz="4400" b="1" smtClean="0">
                <a:latin typeface="Times New Roman" panose="02020603050405020304" pitchFamily="18" charset="0"/>
                <a:cs typeface="Times New Roman" panose="02020603050405020304" pitchFamily="18" charset="0"/>
              </a:rPr>
              <a:t>hiệu</a:t>
            </a:r>
            <a:endParaRPr lang="en-GB" sz="4400" b="1">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“rùi”: chuẩn tiếng Việt là “rồi”</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“lém”: chuẩn tiếng Việt làm “lắm”</a:t>
            </a:r>
            <a:endParaRPr lang="en-GB" sz="4400">
              <a:latin typeface="Times New Roman" panose="02020603050405020304" pitchFamily="18" charset="0"/>
              <a:cs typeface="Times New Roman" panose="02020603050405020304" pitchFamily="18" charset="0"/>
            </a:endParaRPr>
          </a:p>
        </p:txBody>
      </p:sp>
      <p:sp>
        <p:nvSpPr>
          <p:cNvPr id="16" name="TextBox 16"/>
          <p:cNvSpPr txBox="1"/>
          <p:nvPr/>
        </p:nvSpPr>
        <p:spPr>
          <a:xfrm>
            <a:off x="6686496" y="4389169"/>
            <a:ext cx="5015787" cy="4739759"/>
          </a:xfrm>
          <a:prstGeom prst="rect">
            <a:avLst/>
          </a:prstGeom>
        </p:spPr>
        <p:txBody>
          <a:bodyPr wrap="square" lIns="0" tIns="0" rIns="0" bIns="0" rtlCol="0" anchor="t">
            <a:spAutoFit/>
          </a:bodyPr>
          <a:lstStyle/>
          <a:p>
            <a:pPr algn="ctr"/>
            <a:r>
              <a:rPr lang="vi-VN" sz="4400" b="1">
                <a:latin typeface="Times New Roman" panose="02020603050405020304" pitchFamily="18" charset="0"/>
                <a:cs typeface="Times New Roman" panose="02020603050405020304" pitchFamily="18" charset="0"/>
              </a:rPr>
              <a:t>b. Dấu hiệu</a:t>
            </a:r>
            <a:endParaRPr lang="en-GB" sz="4400" b="1">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“comment”: đây là từ tiếng Anh, không nên sử dụng trong hoàn cảnh này; nên thay vào đó là từ “bình luận”, “ghi chú”.</a:t>
            </a:r>
            <a:endParaRPr lang="en-GB" sz="4400">
              <a:latin typeface="Times New Roman" panose="02020603050405020304" pitchFamily="18" charset="0"/>
              <a:cs typeface="Times New Roman" panose="02020603050405020304" pitchFamily="18" charset="0"/>
            </a:endParaRPr>
          </a:p>
        </p:txBody>
      </p:sp>
      <p:sp>
        <p:nvSpPr>
          <p:cNvPr id="17" name="TextBox 17"/>
          <p:cNvSpPr txBox="1"/>
          <p:nvPr/>
        </p:nvSpPr>
        <p:spPr>
          <a:xfrm>
            <a:off x="12883292" y="5112339"/>
            <a:ext cx="3802843" cy="2031325"/>
          </a:xfrm>
          <a:prstGeom prst="rect">
            <a:avLst/>
          </a:prstGeom>
        </p:spPr>
        <p:txBody>
          <a:bodyPr wrap="square" lIns="0" tIns="0" rIns="0" bIns="0" rtlCol="0" anchor="t">
            <a:spAutoFit/>
          </a:bodyPr>
          <a:lstStyle/>
          <a:p>
            <a:pPr algn="ctr"/>
            <a:r>
              <a:rPr lang="vi-VN" sz="4400" b="1">
                <a:latin typeface="Times New Roman" panose="02020603050405020304" pitchFamily="18" charset="0"/>
                <a:cs typeface="Times New Roman" panose="02020603050405020304" pitchFamily="18" charset="0"/>
              </a:rPr>
              <a:t>c. </a:t>
            </a:r>
            <a:r>
              <a:rPr lang="vi-VN" sz="4400" b="1">
                <a:latin typeface="Times New Roman" panose="02020603050405020304" pitchFamily="18" charset="0"/>
                <a:cs typeface="Times New Roman" panose="02020603050405020304" pitchFamily="18" charset="0"/>
              </a:rPr>
              <a:t>Dấu </a:t>
            </a:r>
            <a:r>
              <a:rPr lang="vi-VN" sz="4400" b="1" smtClean="0">
                <a:latin typeface="Times New Roman" panose="02020603050405020304" pitchFamily="18" charset="0"/>
                <a:cs typeface="Times New Roman" panose="02020603050405020304" pitchFamily="18" charset="0"/>
              </a:rPr>
              <a:t>hiệu</a:t>
            </a:r>
          </a:p>
          <a:p>
            <a:pPr algn="just"/>
            <a:r>
              <a:rPr lang="vi-VN" sz="4400" b="1" smtClean="0">
                <a:latin typeface="Times New Roman" panose="02020603050405020304" pitchFamily="18" charset="0"/>
                <a:cs typeface="Times New Roman" panose="02020603050405020304" pitchFamily="18" charset="0"/>
              </a:rPr>
              <a:t> </a:t>
            </a:r>
            <a:r>
              <a:rPr lang="vi-VN" sz="4400">
                <a:latin typeface="Times New Roman" panose="02020603050405020304" pitchFamily="18" charset="0"/>
                <a:cs typeface="Times New Roman" panose="02020603050405020304" pitchFamily="18" charset="0"/>
              </a:rPr>
              <a:t>câu văn bị lủng củng, khó hiểu.</a:t>
            </a:r>
            <a:endParaRPr lang="en-GB" sz="4400">
              <a:latin typeface="Times New Roman" panose="02020603050405020304" pitchFamily="18" charset="0"/>
              <a:cs typeface="Times New Roman" panose="02020603050405020304" pitchFamily="18" charset="0"/>
            </a:endParaRPr>
          </a:p>
        </p:txBody>
      </p:sp>
      <p:sp>
        <p:nvSpPr>
          <p:cNvPr id="21" name="Freeform 21"/>
          <p:cNvSpPr/>
          <p:nvPr/>
        </p:nvSpPr>
        <p:spPr>
          <a:xfrm>
            <a:off x="8244974" y="2514224"/>
            <a:ext cx="1801707" cy="1749908"/>
          </a:xfrm>
          <a:custGeom>
            <a:avLst/>
            <a:gdLst/>
            <a:ahLst/>
            <a:cxnLst/>
            <a:rect l="l" t="t" r="r" b="b"/>
            <a:pathLst>
              <a:path w="1801707" h="1749908">
                <a:moveTo>
                  <a:pt x="0" y="0"/>
                </a:moveTo>
                <a:lnTo>
                  <a:pt x="1801707" y="0"/>
                </a:lnTo>
                <a:lnTo>
                  <a:pt x="1801707" y="1749908"/>
                </a:lnTo>
                <a:lnTo>
                  <a:pt x="0" y="1749908"/>
                </a:lnTo>
                <a:lnTo>
                  <a:pt x="0" y="0"/>
                </a:lnTo>
                <a:close/>
              </a:path>
            </a:pathLst>
          </a:custGeom>
          <a:blipFill>
            <a:blip r:embed="rId3"/>
            <a:stretch>
              <a:fillRect/>
            </a:stretch>
          </a:blipFill>
        </p:spPr>
      </p:sp>
      <p:sp>
        <p:nvSpPr>
          <p:cNvPr id="22" name="Freeform 22"/>
          <p:cNvSpPr/>
          <p:nvPr/>
        </p:nvSpPr>
        <p:spPr>
          <a:xfrm>
            <a:off x="13758944" y="2514224"/>
            <a:ext cx="1801707" cy="1749908"/>
          </a:xfrm>
          <a:custGeom>
            <a:avLst/>
            <a:gdLst/>
            <a:ahLst/>
            <a:cxnLst/>
            <a:rect l="l" t="t" r="r" b="b"/>
            <a:pathLst>
              <a:path w="1801707" h="1749908">
                <a:moveTo>
                  <a:pt x="0" y="0"/>
                </a:moveTo>
                <a:lnTo>
                  <a:pt x="1801707" y="0"/>
                </a:lnTo>
                <a:lnTo>
                  <a:pt x="1801707" y="1749908"/>
                </a:lnTo>
                <a:lnTo>
                  <a:pt x="0" y="1749908"/>
                </a:lnTo>
                <a:lnTo>
                  <a:pt x="0" y="0"/>
                </a:lnTo>
                <a:close/>
              </a:path>
            </a:pathLst>
          </a:custGeom>
          <a:blipFill>
            <a:blip r:embed="rId3"/>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inVertical)">
                                      <p:cBhvr>
                                        <p:cTn id="14" dur="500"/>
                                        <p:tgtEl>
                                          <p:spTgt spid="15"/>
                                        </p:tgtEl>
                                      </p:cBhvr>
                                    </p:animEffect>
                                  </p:childTnLst>
                                </p:cTn>
                              </p:par>
                              <p:par>
                                <p:cTn id="15" presetID="16" presetClass="entr" presetSubtype="21"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par>
                                <p:cTn id="18" presetID="16" presetClass="entr" presetSubtype="21"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inVertical)">
                                      <p:cBhvr>
                                        <p:cTn id="25" dur="500"/>
                                        <p:tgtEl>
                                          <p:spTgt spid="16"/>
                                        </p:tgtEl>
                                      </p:cBhvr>
                                    </p:animEffect>
                                  </p:childTnLst>
                                </p:cTn>
                              </p:par>
                              <p:par>
                                <p:cTn id="26" presetID="16" presetClass="entr" presetSubtype="21"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inVertical)">
                                      <p:cBhvr>
                                        <p:cTn id="28" dur="500"/>
                                        <p:tgtEl>
                                          <p:spTgt spid="7"/>
                                        </p:tgtEl>
                                      </p:cBhvr>
                                    </p:animEffect>
                                  </p:childTnLst>
                                </p:cTn>
                              </p:par>
                              <p:par>
                                <p:cTn id="29" presetID="16" presetClass="entr" presetSubtype="21"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barn(inVertical)">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barn(inVertical)">
                                      <p:cBhvr>
                                        <p:cTn id="36" dur="500"/>
                                        <p:tgtEl>
                                          <p:spTgt spid="17"/>
                                        </p:tgtEl>
                                      </p:cBhvr>
                                    </p:animEffect>
                                  </p:childTnLst>
                                </p:cTn>
                              </p:par>
                              <p:par>
                                <p:cTn id="37" presetID="16" presetClass="entr" presetSubtype="21"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inVertical)">
                                      <p:cBhvr>
                                        <p:cTn id="39" dur="500"/>
                                        <p:tgtEl>
                                          <p:spTgt spid="10"/>
                                        </p:tgtEl>
                                      </p:cBhvr>
                                    </p:animEffect>
                                  </p:childTnLst>
                                </p:cTn>
                              </p:par>
                              <p:par>
                                <p:cTn id="40" presetID="16" presetClass="entr" presetSubtype="21"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barn(inVertical)">
                                      <p:cBhvr>
                                        <p:cTn id="4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BECE6"/>
        </a:solidFill>
        <a:effectLst/>
      </p:bgPr>
    </p:bg>
    <p:spTree>
      <p:nvGrpSpPr>
        <p:cNvPr id="1" name=""/>
        <p:cNvGrpSpPr/>
        <p:nvPr/>
      </p:nvGrpSpPr>
      <p:grpSpPr>
        <a:xfrm>
          <a:off x="0" y="0"/>
          <a:ext cx="0" cy="0"/>
          <a:chOff x="0" y="0"/>
          <a:chExt cx="0" cy="0"/>
        </a:xfrm>
      </p:grpSpPr>
      <p:grpSp>
        <p:nvGrpSpPr>
          <p:cNvPr id="2" name="Group 2"/>
          <p:cNvGrpSpPr/>
          <p:nvPr/>
        </p:nvGrpSpPr>
        <p:grpSpPr>
          <a:xfrm>
            <a:off x="-182642" y="2752488"/>
            <a:ext cx="18653284" cy="10287000"/>
            <a:chOff x="0" y="0"/>
            <a:chExt cx="24871045" cy="13716000"/>
          </a:xfrm>
        </p:grpSpPr>
        <p:sp>
          <p:nvSpPr>
            <p:cNvPr id="3" name="Freeform 3"/>
            <p:cNvSpPr/>
            <p:nvPr/>
          </p:nvSpPr>
          <p:spPr>
            <a:xfrm>
              <a:off x="11823700" y="0"/>
              <a:ext cx="13047345" cy="13716000"/>
            </a:xfrm>
            <a:custGeom>
              <a:avLst/>
              <a:gdLst/>
              <a:ahLst/>
              <a:cxnLst/>
              <a:rect l="l" t="t" r="r" b="b"/>
              <a:pathLst>
                <a:path w="13047345" h="13716000">
                  <a:moveTo>
                    <a:pt x="0" y="0"/>
                  </a:moveTo>
                  <a:lnTo>
                    <a:pt x="13047345" y="0"/>
                  </a:lnTo>
                  <a:lnTo>
                    <a:pt x="13047345" y="13716000"/>
                  </a:lnTo>
                  <a:lnTo>
                    <a:pt x="0" y="13716000"/>
                  </a:lnTo>
                  <a:lnTo>
                    <a:pt x="0" y="0"/>
                  </a:lnTo>
                  <a:close/>
                </a:path>
              </a:pathLst>
            </a:custGeom>
            <a:blipFill>
              <a:blip r:embed="rId2"/>
              <a:stretch>
                <a:fillRect/>
              </a:stretch>
            </a:blipFill>
          </p:spPr>
        </p:sp>
        <p:sp>
          <p:nvSpPr>
            <p:cNvPr id="4" name="Freeform 4"/>
            <p:cNvSpPr/>
            <p:nvPr/>
          </p:nvSpPr>
          <p:spPr>
            <a:xfrm flipH="1">
              <a:off x="0" y="0"/>
              <a:ext cx="13047345" cy="13716000"/>
            </a:xfrm>
            <a:custGeom>
              <a:avLst/>
              <a:gdLst/>
              <a:ahLst/>
              <a:cxnLst/>
              <a:rect l="l" t="t" r="r" b="b"/>
              <a:pathLst>
                <a:path w="13047345" h="13716000">
                  <a:moveTo>
                    <a:pt x="13047345" y="0"/>
                  </a:moveTo>
                  <a:lnTo>
                    <a:pt x="0" y="0"/>
                  </a:lnTo>
                  <a:lnTo>
                    <a:pt x="0" y="13716000"/>
                  </a:lnTo>
                  <a:lnTo>
                    <a:pt x="13047345" y="13716000"/>
                  </a:lnTo>
                  <a:lnTo>
                    <a:pt x="13047345" y="0"/>
                  </a:lnTo>
                  <a:close/>
                </a:path>
              </a:pathLst>
            </a:custGeom>
            <a:blipFill>
              <a:blip r:embed="rId2"/>
              <a:stretch>
                <a:fillRect/>
              </a:stretch>
            </a:blipFill>
          </p:spPr>
        </p:sp>
      </p:grpSp>
      <p:grpSp>
        <p:nvGrpSpPr>
          <p:cNvPr id="5" name="Group 5"/>
          <p:cNvGrpSpPr/>
          <p:nvPr/>
        </p:nvGrpSpPr>
        <p:grpSpPr>
          <a:xfrm>
            <a:off x="2127897" y="3619500"/>
            <a:ext cx="7092304" cy="6108003"/>
            <a:chOff x="0" y="0"/>
            <a:chExt cx="3695726" cy="1608692"/>
          </a:xfrm>
        </p:grpSpPr>
        <p:sp>
          <p:nvSpPr>
            <p:cNvPr id="6" name="Freeform 6"/>
            <p:cNvSpPr/>
            <p:nvPr/>
          </p:nvSpPr>
          <p:spPr>
            <a:xfrm>
              <a:off x="0" y="0"/>
              <a:ext cx="3695726" cy="1608692"/>
            </a:xfrm>
            <a:custGeom>
              <a:avLst/>
              <a:gdLst/>
              <a:ahLst/>
              <a:cxnLst/>
              <a:rect l="l" t="t" r="r" b="b"/>
              <a:pathLst>
                <a:path w="3695726" h="1608692">
                  <a:moveTo>
                    <a:pt x="28138" y="0"/>
                  </a:moveTo>
                  <a:lnTo>
                    <a:pt x="3667588" y="0"/>
                  </a:lnTo>
                  <a:cubicBezTo>
                    <a:pt x="3675050" y="0"/>
                    <a:pt x="3682207" y="2965"/>
                    <a:pt x="3687484" y="8241"/>
                  </a:cubicBezTo>
                  <a:cubicBezTo>
                    <a:pt x="3692761" y="13518"/>
                    <a:pt x="3695726" y="20675"/>
                    <a:pt x="3695726" y="28138"/>
                  </a:cubicBezTo>
                  <a:lnTo>
                    <a:pt x="3695726" y="1580554"/>
                  </a:lnTo>
                  <a:cubicBezTo>
                    <a:pt x="3695726" y="1596094"/>
                    <a:pt x="3683128" y="1608692"/>
                    <a:pt x="3667588" y="1608692"/>
                  </a:cubicBezTo>
                  <a:lnTo>
                    <a:pt x="28138" y="1608692"/>
                  </a:lnTo>
                  <a:cubicBezTo>
                    <a:pt x="20675" y="1608692"/>
                    <a:pt x="13518" y="1605728"/>
                    <a:pt x="8241" y="1600451"/>
                  </a:cubicBezTo>
                  <a:cubicBezTo>
                    <a:pt x="2965" y="1595174"/>
                    <a:pt x="0" y="1588017"/>
                    <a:pt x="0" y="1580554"/>
                  </a:cubicBezTo>
                  <a:lnTo>
                    <a:pt x="0" y="28138"/>
                  </a:lnTo>
                  <a:cubicBezTo>
                    <a:pt x="0" y="20675"/>
                    <a:pt x="2965" y="13518"/>
                    <a:pt x="8241" y="8241"/>
                  </a:cubicBezTo>
                  <a:cubicBezTo>
                    <a:pt x="13518" y="2965"/>
                    <a:pt x="20675" y="0"/>
                    <a:pt x="28138" y="0"/>
                  </a:cubicBezTo>
                  <a:close/>
                </a:path>
              </a:pathLst>
            </a:custGeom>
            <a:solidFill>
              <a:srgbClr val="EBECE6"/>
            </a:solidFill>
          </p:spPr>
        </p:sp>
        <p:sp>
          <p:nvSpPr>
            <p:cNvPr id="7" name="TextBox 7"/>
            <p:cNvSpPr txBox="1"/>
            <p:nvPr/>
          </p:nvSpPr>
          <p:spPr>
            <a:xfrm>
              <a:off x="0" y="-38100"/>
              <a:ext cx="3695726" cy="1646792"/>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7" name="Freeform 17"/>
          <p:cNvSpPr/>
          <p:nvPr/>
        </p:nvSpPr>
        <p:spPr>
          <a:xfrm>
            <a:off x="-927683" y="4238880"/>
            <a:ext cx="3106353" cy="5930984"/>
          </a:xfrm>
          <a:custGeom>
            <a:avLst/>
            <a:gdLst/>
            <a:ahLst/>
            <a:cxnLst/>
            <a:rect l="l" t="t" r="r" b="b"/>
            <a:pathLst>
              <a:path w="3106353" h="5930984">
                <a:moveTo>
                  <a:pt x="0" y="0"/>
                </a:moveTo>
                <a:lnTo>
                  <a:pt x="3106353" y="0"/>
                </a:lnTo>
                <a:lnTo>
                  <a:pt x="3106353" y="5930984"/>
                </a:lnTo>
                <a:lnTo>
                  <a:pt x="0" y="5930984"/>
                </a:lnTo>
                <a:lnTo>
                  <a:pt x="0" y="0"/>
                </a:lnTo>
                <a:close/>
              </a:path>
            </a:pathLst>
          </a:custGeom>
          <a:blipFill>
            <a:blip r:embed="rId3"/>
            <a:stretch>
              <a:fillRect/>
            </a:stretch>
          </a:blipFill>
        </p:spPr>
      </p:sp>
      <p:sp>
        <p:nvSpPr>
          <p:cNvPr id="18" name="Freeform 18"/>
          <p:cNvSpPr/>
          <p:nvPr/>
        </p:nvSpPr>
        <p:spPr>
          <a:xfrm flipH="1">
            <a:off x="16160104" y="4180311"/>
            <a:ext cx="3167703" cy="6048120"/>
          </a:xfrm>
          <a:custGeom>
            <a:avLst/>
            <a:gdLst/>
            <a:ahLst/>
            <a:cxnLst/>
            <a:rect l="l" t="t" r="r" b="b"/>
            <a:pathLst>
              <a:path w="3167703" h="6048120">
                <a:moveTo>
                  <a:pt x="3167703" y="0"/>
                </a:moveTo>
                <a:lnTo>
                  <a:pt x="0" y="0"/>
                </a:lnTo>
                <a:lnTo>
                  <a:pt x="0" y="6048121"/>
                </a:lnTo>
                <a:lnTo>
                  <a:pt x="3167703" y="6048121"/>
                </a:lnTo>
                <a:lnTo>
                  <a:pt x="3167703" y="0"/>
                </a:lnTo>
                <a:close/>
              </a:path>
            </a:pathLst>
          </a:custGeom>
          <a:blipFill>
            <a:blip r:embed="rId3"/>
            <a:stretch>
              <a:fillRect/>
            </a:stretch>
          </a:blipFill>
        </p:spPr>
      </p:sp>
      <p:sp>
        <p:nvSpPr>
          <p:cNvPr id="19" name="TextBox 19"/>
          <p:cNvSpPr txBox="1"/>
          <p:nvPr/>
        </p:nvSpPr>
        <p:spPr>
          <a:xfrm>
            <a:off x="3276600" y="213639"/>
            <a:ext cx="11585251" cy="2954655"/>
          </a:xfrm>
          <a:prstGeom prst="rect">
            <a:avLst/>
          </a:prstGeom>
        </p:spPr>
        <p:txBody>
          <a:bodyPr wrap="square" lIns="0" tIns="0" rIns="0" bIns="0" rtlCol="0" anchor="t">
            <a:spAutoFit/>
          </a:bodyPr>
          <a:lstStyle/>
          <a:p>
            <a:pPr algn="ctr"/>
            <a:r>
              <a:rPr lang="vi-VN" sz="4800" b="1">
                <a:latin typeface="Times New Roman" panose="02020603050405020304" pitchFamily="18" charset="0"/>
                <a:cs typeface="Times New Roman" panose="02020603050405020304" pitchFamily="18" charset="0"/>
              </a:rPr>
              <a:t>Bài </a:t>
            </a:r>
            <a:r>
              <a:rPr lang="vi-VN" sz="4800" b="1" smtClean="0">
                <a:latin typeface="Times New Roman" panose="02020603050405020304" pitchFamily="18" charset="0"/>
                <a:cs typeface="Times New Roman" panose="02020603050405020304" pitchFamily="18" charset="0"/>
              </a:rPr>
              <a:t>2</a:t>
            </a:r>
          </a:p>
          <a:p>
            <a:pPr algn="just"/>
            <a:r>
              <a:rPr lang="vi-VN" sz="4800" b="1" smtClean="0">
                <a:latin typeface="Times New Roman" panose="02020603050405020304" pitchFamily="18" charset="0"/>
                <a:cs typeface="Times New Roman" panose="02020603050405020304" pitchFamily="18" charset="0"/>
              </a:rPr>
              <a:t> N</a:t>
            </a:r>
            <a:r>
              <a:rPr lang="vi-VN" sz="4800" smtClean="0">
                <a:latin typeface="Times New Roman" panose="02020603050405020304" pitchFamily="18" charset="0"/>
                <a:cs typeface="Times New Roman" panose="02020603050405020304" pitchFamily="18" charset="0"/>
              </a:rPr>
              <a:t>hững </a:t>
            </a:r>
            <a:r>
              <a:rPr lang="vi-VN" sz="4800">
                <a:latin typeface="Times New Roman" panose="02020603050405020304" pitchFamily="18" charset="0"/>
                <a:cs typeface="Times New Roman" panose="02020603050405020304" pitchFamily="18" charset="0"/>
              </a:rPr>
              <a:t>từ ngữ mới thể hiện sự phát triển của tiếng Việt tương tự các từ ngữ thuộc một trong hai nhóm sau:</a:t>
            </a:r>
            <a:endParaRPr lang="en-GB" sz="4800">
              <a:latin typeface="Times New Roman" panose="02020603050405020304" pitchFamily="18" charset="0"/>
              <a:cs typeface="Times New Roman" panose="02020603050405020304" pitchFamily="18" charset="0"/>
            </a:endParaRPr>
          </a:p>
        </p:txBody>
      </p:sp>
      <p:sp>
        <p:nvSpPr>
          <p:cNvPr id="20" name="Freeform 6"/>
          <p:cNvSpPr/>
          <p:nvPr/>
        </p:nvSpPr>
        <p:spPr>
          <a:xfrm>
            <a:off x="9372600" y="3628571"/>
            <a:ext cx="6787503" cy="6108003"/>
          </a:xfrm>
          <a:custGeom>
            <a:avLst/>
            <a:gdLst/>
            <a:ahLst/>
            <a:cxnLst/>
            <a:rect l="l" t="t" r="r" b="b"/>
            <a:pathLst>
              <a:path w="3695726" h="1608692">
                <a:moveTo>
                  <a:pt x="28138" y="0"/>
                </a:moveTo>
                <a:lnTo>
                  <a:pt x="3667588" y="0"/>
                </a:lnTo>
                <a:cubicBezTo>
                  <a:pt x="3675050" y="0"/>
                  <a:pt x="3682207" y="2965"/>
                  <a:pt x="3687484" y="8241"/>
                </a:cubicBezTo>
                <a:cubicBezTo>
                  <a:pt x="3692761" y="13518"/>
                  <a:pt x="3695726" y="20675"/>
                  <a:pt x="3695726" y="28138"/>
                </a:cubicBezTo>
                <a:lnTo>
                  <a:pt x="3695726" y="1580554"/>
                </a:lnTo>
                <a:cubicBezTo>
                  <a:pt x="3695726" y="1596094"/>
                  <a:pt x="3683128" y="1608692"/>
                  <a:pt x="3667588" y="1608692"/>
                </a:cubicBezTo>
                <a:lnTo>
                  <a:pt x="28138" y="1608692"/>
                </a:lnTo>
                <a:cubicBezTo>
                  <a:pt x="20675" y="1608692"/>
                  <a:pt x="13518" y="1605728"/>
                  <a:pt x="8241" y="1600451"/>
                </a:cubicBezTo>
                <a:cubicBezTo>
                  <a:pt x="2965" y="1595174"/>
                  <a:pt x="0" y="1588017"/>
                  <a:pt x="0" y="1580554"/>
                </a:cubicBezTo>
                <a:lnTo>
                  <a:pt x="0" y="28138"/>
                </a:lnTo>
                <a:cubicBezTo>
                  <a:pt x="0" y="20675"/>
                  <a:pt x="2965" y="13518"/>
                  <a:pt x="8241" y="8241"/>
                </a:cubicBezTo>
                <a:cubicBezTo>
                  <a:pt x="13518" y="2965"/>
                  <a:pt x="20675" y="0"/>
                  <a:pt x="28138" y="0"/>
                </a:cubicBezTo>
                <a:close/>
              </a:path>
            </a:pathLst>
          </a:custGeom>
          <a:solidFill>
            <a:srgbClr val="EBECE6"/>
          </a:solidFill>
        </p:spPr>
      </p:sp>
      <p:sp>
        <p:nvSpPr>
          <p:cNvPr id="21" name="Rectangle 20"/>
          <p:cNvSpPr/>
          <p:nvPr/>
        </p:nvSpPr>
        <p:spPr>
          <a:xfrm>
            <a:off x="2556818" y="3917859"/>
            <a:ext cx="6279531" cy="5698676"/>
          </a:xfrm>
          <a:prstGeom prst="rect">
            <a:avLst/>
          </a:prstGeom>
        </p:spPr>
        <p:txBody>
          <a:bodyPr wrap="square">
            <a:spAutoFit/>
          </a:bodyPr>
          <a:lstStyle/>
          <a:p>
            <a:pPr>
              <a:lnSpc>
                <a:spcPct val="115000"/>
              </a:lnSpc>
              <a:spcAft>
                <a:spcPts val="0"/>
              </a:spcAft>
            </a:pPr>
            <a:r>
              <a:rPr lang="vi-VN" sz="4000" b="1">
                <a:latin typeface="Times New Roman" panose="02020603050405020304" pitchFamily="18" charset="0"/>
                <a:ea typeface="Calibri" panose="020F0502020204030204" pitchFamily="34" charset="0"/>
                <a:cs typeface="Times New Roman" panose="02020603050405020304" pitchFamily="18" charset="0"/>
              </a:rPr>
              <a:t>a. Thay thế bằng những từ ngữ liên quan đến công nghệ và xã hội:</a:t>
            </a:r>
            <a:endParaRPr lang="en-GB" sz="4000" b="1">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vi-VN" sz="4000">
                <a:latin typeface="Times New Roman" panose="02020603050405020304" pitchFamily="18" charset="0"/>
                <a:ea typeface="Calibri" panose="020F0502020204030204" pitchFamily="34" charset="0"/>
                <a:cs typeface="Times New Roman" panose="02020603050405020304" pitchFamily="18" charset="0"/>
              </a:rPr>
              <a:t>- Xã hội thông tin</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vi-VN" sz="4000">
                <a:latin typeface="Times New Roman" panose="02020603050405020304" pitchFamily="18" charset="0"/>
                <a:ea typeface="Calibri" panose="020F0502020204030204" pitchFamily="34" charset="0"/>
                <a:cs typeface="Times New Roman" panose="02020603050405020304" pitchFamily="18" charset="0"/>
              </a:rPr>
              <a:t>- Trí tuệ nhân tạo (AI)</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vi-VN" sz="4000">
                <a:latin typeface="Times New Roman" panose="02020603050405020304" pitchFamily="18" charset="0"/>
                <a:ea typeface="Calibri" panose="020F0502020204030204" pitchFamily="34" charset="0"/>
                <a:cs typeface="Times New Roman" panose="02020603050405020304" pitchFamily="18" charset="0"/>
              </a:rPr>
              <a:t>- Internet</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vi-VN" sz="4000">
                <a:latin typeface="Times New Roman" panose="02020603050405020304" pitchFamily="18" charset="0"/>
                <a:ea typeface="Calibri" panose="020F0502020204030204" pitchFamily="34" charset="0"/>
                <a:cs typeface="Times New Roman" panose="02020603050405020304" pitchFamily="18" charset="0"/>
              </a:rPr>
              <a:t>- Điện toán đám mây</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vi-VN" sz="4000">
                <a:latin typeface="Times New Roman" panose="02020603050405020304" pitchFamily="18" charset="0"/>
                <a:ea typeface="Calibri" panose="020F0502020204030204" pitchFamily="34" charset="0"/>
                <a:cs typeface="Times New Roman" panose="02020603050405020304" pitchFamily="18" charset="0"/>
              </a:rPr>
              <a:t>- ….</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22" name="Rectangle 21"/>
          <p:cNvSpPr/>
          <p:nvPr/>
        </p:nvSpPr>
        <p:spPr>
          <a:xfrm>
            <a:off x="10082547" y="4044377"/>
            <a:ext cx="5592064" cy="4990790"/>
          </a:xfrm>
          <a:prstGeom prst="rect">
            <a:avLst/>
          </a:prstGeom>
        </p:spPr>
        <p:txBody>
          <a:bodyPr wrap="square">
            <a:spAutoFit/>
          </a:bodyPr>
          <a:lstStyle/>
          <a:p>
            <a:pPr>
              <a:lnSpc>
                <a:spcPct val="115000"/>
              </a:lnSpc>
              <a:spcAft>
                <a:spcPts val="0"/>
              </a:spcAft>
            </a:pPr>
            <a:r>
              <a:rPr lang="vi-VN" sz="4000" b="1">
                <a:latin typeface="Times New Roman" panose="02020603050405020304" pitchFamily="18" charset="0"/>
                <a:ea typeface="Calibri" panose="020F0502020204030204" pitchFamily="34" charset="0"/>
                <a:cs typeface="Times New Roman" panose="02020603050405020304" pitchFamily="18" charset="0"/>
              </a:rPr>
              <a:t>b. Thay thế những từ bằng tiếng anh:</a:t>
            </a:r>
            <a:endParaRPr lang="en-GB" sz="4000" b="1">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en-US" sz="4000">
                <a:latin typeface="Times New Roman" panose="02020603050405020304" pitchFamily="18" charset="0"/>
                <a:ea typeface="Calibri" panose="020F0502020204030204" pitchFamily="34" charset="0"/>
                <a:cs typeface="Times New Roman" panose="02020603050405020304" pitchFamily="18" charset="0"/>
              </a:rPr>
              <a:t>- Livestream</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en-US" sz="4000">
                <a:latin typeface="Times New Roman" panose="02020603050405020304" pitchFamily="18" charset="0"/>
                <a:ea typeface="Calibri" panose="020F0502020204030204" pitchFamily="34" charset="0"/>
                <a:cs typeface="Times New Roman" panose="02020603050405020304" pitchFamily="18" charset="0"/>
              </a:rPr>
              <a:t>- CEO, KOL</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en-US" sz="4000">
                <a:latin typeface="Times New Roman" panose="02020603050405020304" pitchFamily="18" charset="0"/>
                <a:ea typeface="Calibri" panose="020F0502020204030204" pitchFamily="34" charset="0"/>
                <a:cs typeface="Times New Roman" panose="02020603050405020304" pitchFamily="18" charset="0"/>
              </a:rPr>
              <a:t>- Trending</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en-US" sz="4000">
                <a:latin typeface="Times New Roman" panose="02020603050405020304" pitchFamily="18" charset="0"/>
                <a:ea typeface="Calibri" panose="020F0502020204030204" pitchFamily="34" charset="0"/>
                <a:cs typeface="Times New Roman" panose="02020603050405020304" pitchFamily="18" charset="0"/>
              </a:rPr>
              <a:t>- Map</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en-US" sz="4000">
                <a:latin typeface="Times New Roman" panose="02020603050405020304" pitchFamily="18" charset="0"/>
                <a:ea typeface="Calibri" panose="020F0502020204030204" pitchFamily="34" charset="0"/>
                <a:cs typeface="Times New Roman" panose="02020603050405020304" pitchFamily="18" charset="0"/>
              </a:rPr>
              <a:t>- ….</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97273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par>
                                <p:cTn id="13" presetID="16" presetClass="entr" presetSubtype="21"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barn(inVertical)">
                                      <p:cBhvr>
                                        <p:cTn id="20" dur="500"/>
                                        <p:tgtEl>
                                          <p:spTgt spid="22"/>
                                        </p:tgtEl>
                                      </p:cBhvr>
                                    </p:animEffect>
                                  </p:childTnLst>
                                </p:cTn>
                              </p:par>
                              <p:par>
                                <p:cTn id="21" presetID="16" presetClass="entr" presetSubtype="21"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arn(inVertical)">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TotalTime>
  <Words>1356</Words>
  <Application>Microsoft Office PowerPoint</Application>
  <PresentationFormat>Custom</PresentationFormat>
  <Paragraphs>113</Paragraphs>
  <Slides>23</Slides>
  <Notes>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Kelin Eator</vt:lpstr>
      <vt:lpstr>Austere  Display</vt:lpstr>
      <vt:lpstr>Arial</vt:lpstr>
      <vt:lpstr>Wingdings</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Child Playground Template Group Project Presentation</dc:title>
  <cp:lastModifiedBy>asus PC</cp:lastModifiedBy>
  <cp:revision>33</cp:revision>
  <dcterms:created xsi:type="dcterms:W3CDTF">2006-08-16T00:00:00Z</dcterms:created>
  <dcterms:modified xsi:type="dcterms:W3CDTF">2025-02-16T12:14:22Z</dcterms:modified>
  <dc:identifier>DAGcRGQgQyM</dc:identifier>
</cp:coreProperties>
</file>