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0" r:id="rId4"/>
    <p:sldId id="262" r:id="rId5"/>
    <p:sldId id="264" r:id="rId6"/>
    <p:sldId id="267" r:id="rId7"/>
    <p:sldId id="266" r:id="rId8"/>
    <p:sldId id="259" r:id="rId9"/>
    <p:sldId id="265" r:id="rId10"/>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3" d="100"/>
          <a:sy n="43" d="100"/>
        </p:scale>
        <p:origin x="612" y="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2.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2.pn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E8F9FF">
                <a:alpha val="100000"/>
              </a:srgbClr>
            </a:gs>
            <a:gs pos="33333">
              <a:srgbClr val="FFF2EF">
                <a:alpha val="100000"/>
              </a:srgbClr>
            </a:gs>
            <a:gs pos="66667">
              <a:srgbClr val="FFF5EC">
                <a:alpha val="100000"/>
              </a:srgbClr>
            </a:gs>
            <a:gs pos="100000">
              <a:srgbClr val="FFFFFF">
                <a:alpha val="100000"/>
              </a:srgbClr>
            </a:gs>
          </a:gsLst>
          <a:lin ang="5400000"/>
        </a:gradFill>
        <a:effectLst/>
      </p:bgPr>
    </p:bg>
    <p:spTree>
      <p:nvGrpSpPr>
        <p:cNvPr id="1" name=""/>
        <p:cNvGrpSpPr/>
        <p:nvPr/>
      </p:nvGrpSpPr>
      <p:grpSpPr>
        <a:xfrm>
          <a:off x="0" y="0"/>
          <a:ext cx="0" cy="0"/>
          <a:chOff x="0" y="0"/>
          <a:chExt cx="0" cy="0"/>
        </a:xfrm>
      </p:grpSpPr>
      <p:sp>
        <p:nvSpPr>
          <p:cNvPr id="2" name="Freeform 2"/>
          <p:cNvSpPr/>
          <p:nvPr/>
        </p:nvSpPr>
        <p:spPr>
          <a:xfrm rot="-270714">
            <a:off x="1530728" y="684402"/>
            <a:ext cx="10289024" cy="9860315"/>
          </a:xfrm>
          <a:custGeom>
            <a:avLst/>
            <a:gdLst/>
            <a:ahLst/>
            <a:cxnLst/>
            <a:rect l="l" t="t" r="r" b="b"/>
            <a:pathLst>
              <a:path w="10289024" h="9860315">
                <a:moveTo>
                  <a:pt x="0" y="0"/>
                </a:moveTo>
                <a:lnTo>
                  <a:pt x="10289024" y="0"/>
                </a:lnTo>
                <a:lnTo>
                  <a:pt x="10289024" y="9860315"/>
                </a:lnTo>
                <a:lnTo>
                  <a:pt x="0" y="986031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421370">
            <a:off x="15038998" y="404599"/>
            <a:ext cx="4440603" cy="1881706"/>
          </a:xfrm>
          <a:custGeom>
            <a:avLst/>
            <a:gdLst/>
            <a:ahLst/>
            <a:cxnLst/>
            <a:rect l="l" t="t" r="r" b="b"/>
            <a:pathLst>
              <a:path w="4440603" h="1881706">
                <a:moveTo>
                  <a:pt x="0" y="0"/>
                </a:moveTo>
                <a:lnTo>
                  <a:pt x="4440604" y="0"/>
                </a:lnTo>
                <a:lnTo>
                  <a:pt x="4440604" y="1881706"/>
                </a:lnTo>
                <a:lnTo>
                  <a:pt x="0" y="1881706"/>
                </a:lnTo>
                <a:lnTo>
                  <a:pt x="0" y="0"/>
                </a:lnTo>
                <a:close/>
              </a:path>
            </a:pathLst>
          </a:custGeom>
          <a:blipFill>
            <a:blip r:embed="rId4"/>
            <a:stretch>
              <a:fillRect/>
            </a:stretch>
          </a:blipFill>
        </p:spPr>
      </p:sp>
      <p:sp>
        <p:nvSpPr>
          <p:cNvPr id="4" name="Freeform 4"/>
          <p:cNvSpPr/>
          <p:nvPr/>
        </p:nvSpPr>
        <p:spPr>
          <a:xfrm rot="-545199">
            <a:off x="10973946" y="2750044"/>
            <a:ext cx="7933354" cy="8229600"/>
          </a:xfrm>
          <a:custGeom>
            <a:avLst/>
            <a:gdLst/>
            <a:ahLst/>
            <a:cxnLst/>
            <a:rect l="l" t="t" r="r" b="b"/>
            <a:pathLst>
              <a:path w="7933354" h="8229600">
                <a:moveTo>
                  <a:pt x="0" y="0"/>
                </a:moveTo>
                <a:lnTo>
                  <a:pt x="7933354" y="0"/>
                </a:lnTo>
                <a:lnTo>
                  <a:pt x="7933354" y="8229600"/>
                </a:lnTo>
                <a:lnTo>
                  <a:pt x="0" y="8229600"/>
                </a:lnTo>
                <a:lnTo>
                  <a:pt x="0" y="0"/>
                </a:lnTo>
                <a:close/>
              </a:path>
            </a:pathLst>
          </a:custGeom>
          <a:blipFill>
            <a:blip r:embed="rId5"/>
            <a:stretch>
              <a:fillRect/>
            </a:stretch>
          </a:blipFill>
        </p:spPr>
      </p:sp>
      <p:sp>
        <p:nvSpPr>
          <p:cNvPr id="5" name="Freeform 5"/>
          <p:cNvSpPr/>
          <p:nvPr/>
        </p:nvSpPr>
        <p:spPr>
          <a:xfrm>
            <a:off x="-449460" y="9132441"/>
            <a:ext cx="12568020" cy="2225587"/>
          </a:xfrm>
          <a:custGeom>
            <a:avLst/>
            <a:gdLst/>
            <a:ahLst/>
            <a:cxnLst/>
            <a:rect l="l" t="t" r="r" b="b"/>
            <a:pathLst>
              <a:path w="12568020" h="2225587">
                <a:moveTo>
                  <a:pt x="0" y="0"/>
                </a:moveTo>
                <a:lnTo>
                  <a:pt x="12568020" y="0"/>
                </a:lnTo>
                <a:lnTo>
                  <a:pt x="12568020" y="2225587"/>
                </a:lnTo>
                <a:lnTo>
                  <a:pt x="0" y="2225587"/>
                </a:lnTo>
                <a:lnTo>
                  <a:pt x="0" y="0"/>
                </a:lnTo>
                <a:close/>
              </a:path>
            </a:pathLst>
          </a:custGeom>
          <a:blipFill>
            <a:blip r:embed="rId6"/>
            <a:stretch>
              <a:fillRect/>
            </a:stretch>
          </a:blipFill>
        </p:spPr>
      </p:sp>
      <p:sp>
        <p:nvSpPr>
          <p:cNvPr id="6" name="Freeform 6"/>
          <p:cNvSpPr/>
          <p:nvPr/>
        </p:nvSpPr>
        <p:spPr>
          <a:xfrm>
            <a:off x="9326501" y="8613762"/>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6"/>
            <a:stretch>
              <a:fillRect/>
            </a:stretch>
          </a:blipFill>
        </p:spPr>
      </p:sp>
      <p:sp>
        <p:nvSpPr>
          <p:cNvPr id="8" name="Freeform 8"/>
          <p:cNvSpPr/>
          <p:nvPr/>
        </p:nvSpPr>
        <p:spPr>
          <a:xfrm rot="1029552">
            <a:off x="-245166" y="653455"/>
            <a:ext cx="3842871" cy="5621978"/>
          </a:xfrm>
          <a:custGeom>
            <a:avLst/>
            <a:gdLst/>
            <a:ahLst/>
            <a:cxnLst/>
            <a:rect l="l" t="t" r="r" b="b"/>
            <a:pathLst>
              <a:path w="3842871" h="5621978">
                <a:moveTo>
                  <a:pt x="0" y="0"/>
                </a:moveTo>
                <a:lnTo>
                  <a:pt x="3842871" y="0"/>
                </a:lnTo>
                <a:lnTo>
                  <a:pt x="3842871" y="5621978"/>
                </a:lnTo>
                <a:lnTo>
                  <a:pt x="0" y="5621978"/>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9" name="Freeform 9"/>
          <p:cNvSpPr/>
          <p:nvPr/>
        </p:nvSpPr>
        <p:spPr>
          <a:xfrm>
            <a:off x="11065939" y="-238595"/>
            <a:ext cx="4768465" cy="2534589"/>
          </a:xfrm>
          <a:custGeom>
            <a:avLst/>
            <a:gdLst/>
            <a:ahLst/>
            <a:cxnLst/>
            <a:rect l="l" t="t" r="r" b="b"/>
            <a:pathLst>
              <a:path w="4768465" h="2534589">
                <a:moveTo>
                  <a:pt x="0" y="0"/>
                </a:moveTo>
                <a:lnTo>
                  <a:pt x="4768464" y="0"/>
                </a:lnTo>
                <a:lnTo>
                  <a:pt x="4768464" y="2534590"/>
                </a:lnTo>
                <a:lnTo>
                  <a:pt x="0" y="253459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0" name="Freeform 10"/>
          <p:cNvSpPr/>
          <p:nvPr/>
        </p:nvSpPr>
        <p:spPr>
          <a:xfrm rot="867073">
            <a:off x="11363647" y="7628605"/>
            <a:ext cx="1243144" cy="2543517"/>
          </a:xfrm>
          <a:custGeom>
            <a:avLst/>
            <a:gdLst/>
            <a:ahLst/>
            <a:cxnLst/>
            <a:rect l="l" t="t" r="r" b="b"/>
            <a:pathLst>
              <a:path w="1243144" h="2543517">
                <a:moveTo>
                  <a:pt x="0" y="0"/>
                </a:moveTo>
                <a:lnTo>
                  <a:pt x="1243144" y="0"/>
                </a:lnTo>
                <a:lnTo>
                  <a:pt x="1243144" y="2543516"/>
                </a:lnTo>
                <a:lnTo>
                  <a:pt x="0" y="2543516"/>
                </a:lnTo>
                <a:lnTo>
                  <a:pt x="0" y="0"/>
                </a:lnTo>
                <a:close/>
              </a:path>
            </a:pathLst>
          </a:custGeom>
          <a:blipFill>
            <a:blip r:embed="rId11"/>
            <a:stretch>
              <a:fillRect/>
            </a:stretch>
          </a:blipFill>
        </p:spPr>
      </p:sp>
      <p:sp>
        <p:nvSpPr>
          <p:cNvPr id="11" name="Freeform 11"/>
          <p:cNvSpPr/>
          <p:nvPr/>
        </p:nvSpPr>
        <p:spPr>
          <a:xfrm rot="-1544691">
            <a:off x="934999" y="7924388"/>
            <a:ext cx="1243144" cy="2543517"/>
          </a:xfrm>
          <a:custGeom>
            <a:avLst/>
            <a:gdLst/>
            <a:ahLst/>
            <a:cxnLst/>
            <a:rect l="l" t="t" r="r" b="b"/>
            <a:pathLst>
              <a:path w="1243144" h="2543517">
                <a:moveTo>
                  <a:pt x="0" y="0"/>
                </a:moveTo>
                <a:lnTo>
                  <a:pt x="1243144" y="0"/>
                </a:lnTo>
                <a:lnTo>
                  <a:pt x="1243144" y="2543516"/>
                </a:lnTo>
                <a:lnTo>
                  <a:pt x="0" y="2543516"/>
                </a:lnTo>
                <a:lnTo>
                  <a:pt x="0" y="0"/>
                </a:lnTo>
                <a:close/>
              </a:path>
            </a:pathLst>
          </a:custGeom>
          <a:blipFill>
            <a:blip r:embed="rId11"/>
            <a:stretch>
              <a:fillRect/>
            </a:stretch>
          </a:blipFill>
        </p:spPr>
      </p:sp>
      <p:sp>
        <p:nvSpPr>
          <p:cNvPr id="12" name="Freeform 12"/>
          <p:cNvSpPr/>
          <p:nvPr/>
        </p:nvSpPr>
        <p:spPr>
          <a:xfrm rot="867073">
            <a:off x="4293698" y="8415001"/>
            <a:ext cx="1243144" cy="2543517"/>
          </a:xfrm>
          <a:custGeom>
            <a:avLst/>
            <a:gdLst/>
            <a:ahLst/>
            <a:cxnLst/>
            <a:rect l="l" t="t" r="r" b="b"/>
            <a:pathLst>
              <a:path w="1243144" h="2543517">
                <a:moveTo>
                  <a:pt x="0" y="0"/>
                </a:moveTo>
                <a:lnTo>
                  <a:pt x="1243144" y="0"/>
                </a:lnTo>
                <a:lnTo>
                  <a:pt x="1243144" y="2543516"/>
                </a:lnTo>
                <a:lnTo>
                  <a:pt x="0" y="2543516"/>
                </a:lnTo>
                <a:lnTo>
                  <a:pt x="0" y="0"/>
                </a:lnTo>
                <a:close/>
              </a:path>
            </a:pathLst>
          </a:custGeom>
          <a:blipFill>
            <a:blip r:embed="rId11"/>
            <a:stretch>
              <a:fillRect/>
            </a:stretch>
          </a:blipFill>
        </p:spPr>
      </p:sp>
      <p:sp>
        <p:nvSpPr>
          <p:cNvPr id="13" name="Freeform 13"/>
          <p:cNvSpPr/>
          <p:nvPr/>
        </p:nvSpPr>
        <p:spPr>
          <a:xfrm rot="-1587449">
            <a:off x="8522428" y="8101361"/>
            <a:ext cx="1243144" cy="2543517"/>
          </a:xfrm>
          <a:custGeom>
            <a:avLst/>
            <a:gdLst/>
            <a:ahLst/>
            <a:cxnLst/>
            <a:rect l="l" t="t" r="r" b="b"/>
            <a:pathLst>
              <a:path w="1243144" h="2543517">
                <a:moveTo>
                  <a:pt x="0" y="0"/>
                </a:moveTo>
                <a:lnTo>
                  <a:pt x="1243144" y="0"/>
                </a:lnTo>
                <a:lnTo>
                  <a:pt x="1243144" y="2543517"/>
                </a:lnTo>
                <a:lnTo>
                  <a:pt x="0" y="2543517"/>
                </a:lnTo>
                <a:lnTo>
                  <a:pt x="0" y="0"/>
                </a:lnTo>
                <a:close/>
              </a:path>
            </a:pathLst>
          </a:custGeom>
          <a:blipFill>
            <a:blip r:embed="rId11"/>
            <a:stretch>
              <a:fillRect/>
            </a:stretch>
          </a:blipFill>
        </p:spPr>
      </p:sp>
      <p:sp>
        <p:nvSpPr>
          <p:cNvPr id="15" name="Rectangle 14"/>
          <p:cNvSpPr/>
          <p:nvPr/>
        </p:nvSpPr>
        <p:spPr>
          <a:xfrm>
            <a:off x="1981200" y="2175232"/>
            <a:ext cx="9736662" cy="4870564"/>
          </a:xfrm>
          <a:prstGeom prst="rect">
            <a:avLst/>
          </a:prstGeom>
        </p:spPr>
        <p:txBody>
          <a:bodyPr wrap="square">
            <a:spAutoFit/>
          </a:bodyPr>
          <a:lstStyle/>
          <a:p>
            <a:pPr>
              <a:lnSpc>
                <a:spcPct val="115000"/>
              </a:lnSpc>
              <a:spcAft>
                <a:spcPts val="0"/>
              </a:spcAft>
            </a:pPr>
            <a:r>
              <a:rPr lang="vi-VN" sz="5400" b="1" i="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Thực hành đọc: </a:t>
            </a:r>
            <a:endParaRPr lang="en-GB" sz="5400" i="1">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tabLst>
                <a:tab pos="242570" algn="l"/>
              </a:tabLst>
            </a:pPr>
            <a:r>
              <a:rPr lang="vi-VN" sz="7200" b="1" i="1" spc="-75">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Khúc đồng </a:t>
            </a:r>
            <a:r>
              <a:rPr lang="vi-VN" sz="7200" b="1" i="1" spc="-75">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quê</a:t>
            </a:r>
            <a:r>
              <a:rPr lang="vi-VN" sz="7200" b="1" spc="-75">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7200" b="1" spc="-75"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242570" algn="l"/>
              </a:tabLst>
            </a:pPr>
            <a:r>
              <a:rPr lang="vi-VN" sz="72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vi-VN" sz="72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Trích </a:t>
            </a:r>
            <a:r>
              <a:rPr lang="vi-VN" sz="7200" b="1" i="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Cô bé nhìn mưa</a:t>
            </a:r>
            <a:r>
              <a:rPr lang="vi-VN" sz="72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 Đặng Thị Hạnh)</a:t>
            </a:r>
            <a:endParaRPr lang="en-GB" sz="72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E8F9FF">
                <a:alpha val="100000"/>
              </a:srgbClr>
            </a:gs>
            <a:gs pos="33333">
              <a:srgbClr val="FFF2EF">
                <a:alpha val="100000"/>
              </a:srgbClr>
            </a:gs>
            <a:gs pos="66667">
              <a:srgbClr val="FFF5EC">
                <a:alpha val="100000"/>
              </a:srgbClr>
            </a:gs>
            <a:gs pos="100000">
              <a:srgbClr val="FFFFFF">
                <a:alpha val="100000"/>
              </a:srgbClr>
            </a:gs>
          </a:gsLst>
          <a:lin ang="5400000"/>
        </a:gradFill>
        <a:effectLst/>
      </p:bgPr>
    </p:bg>
    <p:spTree>
      <p:nvGrpSpPr>
        <p:cNvPr id="1" name=""/>
        <p:cNvGrpSpPr/>
        <p:nvPr/>
      </p:nvGrpSpPr>
      <p:grpSpPr>
        <a:xfrm>
          <a:off x="0" y="0"/>
          <a:ext cx="0" cy="0"/>
          <a:chOff x="0" y="0"/>
          <a:chExt cx="0" cy="0"/>
        </a:xfrm>
      </p:grpSpPr>
      <p:sp>
        <p:nvSpPr>
          <p:cNvPr id="2" name="Freeform 2"/>
          <p:cNvSpPr/>
          <p:nvPr/>
        </p:nvSpPr>
        <p:spPr>
          <a:xfrm rot="-5400000">
            <a:off x="2510927" y="-1635154"/>
            <a:ext cx="8535456" cy="13557309"/>
          </a:xfrm>
          <a:custGeom>
            <a:avLst/>
            <a:gdLst/>
            <a:ahLst/>
            <a:cxnLst/>
            <a:rect l="l" t="t" r="r" b="b"/>
            <a:pathLst>
              <a:path w="8535456" h="13557309">
                <a:moveTo>
                  <a:pt x="0" y="0"/>
                </a:moveTo>
                <a:lnTo>
                  <a:pt x="8535455" y="0"/>
                </a:lnTo>
                <a:lnTo>
                  <a:pt x="8535455" y="13557308"/>
                </a:lnTo>
                <a:lnTo>
                  <a:pt x="0" y="1355730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9326501" y="8613762"/>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4"/>
            <a:stretch>
              <a:fillRect/>
            </a:stretch>
          </a:blipFill>
        </p:spPr>
      </p:sp>
      <p:sp>
        <p:nvSpPr>
          <p:cNvPr id="4" name="Freeform 4"/>
          <p:cNvSpPr/>
          <p:nvPr/>
        </p:nvSpPr>
        <p:spPr>
          <a:xfrm>
            <a:off x="-1729916" y="8723389"/>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4"/>
            <a:stretch>
              <a:fillRect/>
            </a:stretch>
          </a:blipFill>
        </p:spPr>
      </p:sp>
      <p:sp>
        <p:nvSpPr>
          <p:cNvPr id="5" name="Freeform 5"/>
          <p:cNvSpPr/>
          <p:nvPr/>
        </p:nvSpPr>
        <p:spPr>
          <a:xfrm>
            <a:off x="12004081" y="3402348"/>
            <a:ext cx="6283919" cy="6884652"/>
          </a:xfrm>
          <a:custGeom>
            <a:avLst/>
            <a:gdLst/>
            <a:ahLst/>
            <a:cxnLst/>
            <a:rect l="l" t="t" r="r" b="b"/>
            <a:pathLst>
              <a:path w="6283919" h="6884652">
                <a:moveTo>
                  <a:pt x="0" y="0"/>
                </a:moveTo>
                <a:lnTo>
                  <a:pt x="6283919" y="0"/>
                </a:lnTo>
                <a:lnTo>
                  <a:pt x="6283919" y="6884652"/>
                </a:lnTo>
                <a:lnTo>
                  <a:pt x="0" y="6884652"/>
                </a:lnTo>
                <a:lnTo>
                  <a:pt x="0" y="0"/>
                </a:lnTo>
                <a:close/>
              </a:path>
            </a:pathLst>
          </a:custGeom>
          <a:blipFill>
            <a:blip r:embed="rId5"/>
            <a:stretch>
              <a:fillRect/>
            </a:stretch>
          </a:blipFill>
        </p:spPr>
      </p:sp>
      <p:sp>
        <p:nvSpPr>
          <p:cNvPr id="7" name="TextBox 7"/>
          <p:cNvSpPr txBox="1"/>
          <p:nvPr/>
        </p:nvSpPr>
        <p:spPr>
          <a:xfrm>
            <a:off x="2425386" y="1819513"/>
            <a:ext cx="10223814" cy="5909310"/>
          </a:xfrm>
          <a:prstGeom prst="rect">
            <a:avLst/>
          </a:prstGeom>
        </p:spPr>
        <p:txBody>
          <a:bodyPr wrap="square" lIns="0" tIns="0" rIns="0" bIns="0" rtlCol="0" anchor="t">
            <a:spAutoFit/>
          </a:bodyPr>
          <a:lstStyle/>
          <a:p>
            <a:pPr algn="ctr"/>
            <a:r>
              <a:rPr lang="vi-VN" sz="4800" b="1">
                <a:latin typeface="Times New Roman" panose="02020603050405020304" pitchFamily="18" charset="0"/>
                <a:cs typeface="Times New Roman" panose="02020603050405020304" pitchFamily="18" charset="0"/>
              </a:rPr>
              <a:t>Bước 1</a:t>
            </a:r>
            <a:r>
              <a:rPr lang="vi-VN" sz="4800" b="1">
                <a:latin typeface="Times New Roman" panose="02020603050405020304" pitchFamily="18" charset="0"/>
                <a:cs typeface="Times New Roman" panose="02020603050405020304" pitchFamily="18" charset="0"/>
              </a:rPr>
              <a:t>: </a:t>
            </a:r>
            <a:r>
              <a:rPr lang="vi-VN" sz="4800" b="1" smtClean="0">
                <a:latin typeface="Times New Roman" panose="02020603050405020304" pitchFamily="18" charset="0"/>
                <a:cs typeface="Times New Roman" panose="02020603050405020304" pitchFamily="18" charset="0"/>
              </a:rPr>
              <a:t>Giao </a:t>
            </a:r>
            <a:r>
              <a:rPr lang="vi-VN" sz="4800" b="1">
                <a:latin typeface="Times New Roman" panose="02020603050405020304" pitchFamily="18" charset="0"/>
                <a:cs typeface="Times New Roman" panose="02020603050405020304" pitchFamily="18" charset="0"/>
              </a:rPr>
              <a:t>nhiệm </a:t>
            </a:r>
            <a:r>
              <a:rPr lang="vi-VN" sz="4800" b="1" smtClean="0">
                <a:latin typeface="Times New Roman" panose="02020603050405020304" pitchFamily="18" charset="0"/>
                <a:cs typeface="Times New Roman" panose="02020603050405020304" pitchFamily="18" charset="0"/>
              </a:rPr>
              <a:t>vụ </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Lớp trưởng báo cáo việc soạn bài của các thành viên trong lớp.</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GV dành 5 phút để HS trao đổi theo cặp với bạn cùng bàn sản phẩm học tập đã chuẩn bị trước ở nhà.</a:t>
            </a:r>
            <a:endParaRPr lang="en-GB" sz="4800">
              <a:latin typeface="Times New Roman" panose="02020603050405020304" pitchFamily="18" charset="0"/>
              <a:cs typeface="Times New Roman" panose="02020603050405020304" pitchFamily="18" charset="0"/>
            </a:endParaRPr>
          </a:p>
          <a:p>
            <a:pPr algn="just"/>
            <a:r>
              <a:rPr lang="vi-VN" sz="4800">
                <a:latin typeface="Times New Roman" panose="02020603050405020304" pitchFamily="18" charset="0"/>
                <a:cs typeface="Times New Roman" panose="02020603050405020304" pitchFamily="18" charset="0"/>
              </a:rPr>
              <a:t>- HS tiếp nhận nhiệm vụ: HS báo cáo phần trả lời các câu hỏi / SGK/trang 124)</a:t>
            </a:r>
            <a:endParaRPr lang="en-GB" sz="4800">
              <a:latin typeface="Times New Roman" panose="02020603050405020304" pitchFamily="18" charset="0"/>
              <a:cs typeface="Times New Roman" panose="02020603050405020304" pitchFamily="18" charset="0"/>
            </a:endParaRPr>
          </a:p>
        </p:txBody>
      </p:sp>
      <p:sp>
        <p:nvSpPr>
          <p:cNvPr id="9" name="Freeform 9"/>
          <p:cNvSpPr/>
          <p:nvPr/>
        </p:nvSpPr>
        <p:spPr>
          <a:xfrm rot="1095124">
            <a:off x="672803"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6"/>
            <a:stretch>
              <a:fillRect/>
            </a:stretch>
          </a:blipFill>
        </p:spPr>
      </p:sp>
      <p:sp>
        <p:nvSpPr>
          <p:cNvPr id="10" name="Freeform 10"/>
          <p:cNvSpPr/>
          <p:nvPr/>
        </p:nvSpPr>
        <p:spPr>
          <a:xfrm rot="508958">
            <a:off x="6972210"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6"/>
            <a:stretch>
              <a:fillRect/>
            </a:stretch>
          </a:blipFill>
        </p:spPr>
      </p:sp>
      <p:sp>
        <p:nvSpPr>
          <p:cNvPr id="11" name="Freeform 11"/>
          <p:cNvSpPr/>
          <p:nvPr/>
        </p:nvSpPr>
        <p:spPr>
          <a:xfrm rot="1211867">
            <a:off x="11501289" y="8215825"/>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6"/>
            <a:stretch>
              <a:fillRect/>
            </a:stretch>
          </a:blipFill>
        </p:spPr>
      </p:sp>
      <p:sp>
        <p:nvSpPr>
          <p:cNvPr id="12" name="Freeform 12"/>
          <p:cNvSpPr/>
          <p:nvPr/>
        </p:nvSpPr>
        <p:spPr>
          <a:xfrm>
            <a:off x="12374706" y="745525"/>
            <a:ext cx="3439594" cy="1457528"/>
          </a:xfrm>
          <a:custGeom>
            <a:avLst/>
            <a:gdLst/>
            <a:ahLst/>
            <a:cxnLst/>
            <a:rect l="l" t="t" r="r" b="b"/>
            <a:pathLst>
              <a:path w="3439594" h="1457528">
                <a:moveTo>
                  <a:pt x="0" y="0"/>
                </a:moveTo>
                <a:lnTo>
                  <a:pt x="3439594" y="0"/>
                </a:lnTo>
                <a:lnTo>
                  <a:pt x="3439594" y="1457528"/>
                </a:lnTo>
                <a:lnTo>
                  <a:pt x="0" y="1457528"/>
                </a:lnTo>
                <a:lnTo>
                  <a:pt x="0" y="0"/>
                </a:lnTo>
                <a:close/>
              </a:path>
            </a:pathLst>
          </a:custGeom>
          <a:blipFill>
            <a:blip r:embed="rId7"/>
            <a:stretch>
              <a:fillRect/>
            </a:stretch>
          </a:blipFill>
        </p:spPr>
      </p:sp>
      <p:sp>
        <p:nvSpPr>
          <p:cNvPr id="13" name="Freeform 13"/>
          <p:cNvSpPr/>
          <p:nvPr/>
        </p:nvSpPr>
        <p:spPr>
          <a:xfrm>
            <a:off x="16272704" y="0"/>
            <a:ext cx="2771334" cy="1174353"/>
          </a:xfrm>
          <a:custGeom>
            <a:avLst/>
            <a:gdLst/>
            <a:ahLst/>
            <a:cxnLst/>
            <a:rect l="l" t="t" r="r" b="b"/>
            <a:pathLst>
              <a:path w="2771334" h="1174353">
                <a:moveTo>
                  <a:pt x="0" y="0"/>
                </a:moveTo>
                <a:lnTo>
                  <a:pt x="2771334" y="0"/>
                </a:lnTo>
                <a:lnTo>
                  <a:pt x="2771334" y="1174353"/>
                </a:lnTo>
                <a:lnTo>
                  <a:pt x="0" y="1174353"/>
                </a:lnTo>
                <a:lnTo>
                  <a:pt x="0" y="0"/>
                </a:lnTo>
                <a:close/>
              </a:path>
            </a:pathLst>
          </a:custGeom>
          <a:blipFill>
            <a:blip r:embed="rId7"/>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E8F9FF">
                <a:alpha val="100000"/>
              </a:srgbClr>
            </a:gs>
            <a:gs pos="33333">
              <a:srgbClr val="FFF2EF">
                <a:alpha val="100000"/>
              </a:srgbClr>
            </a:gs>
            <a:gs pos="66667">
              <a:srgbClr val="FFF5EC">
                <a:alpha val="100000"/>
              </a:srgbClr>
            </a:gs>
            <a:gs pos="100000">
              <a:srgbClr val="FFFFFF">
                <a:alpha val="100000"/>
              </a:srgbClr>
            </a:gs>
          </a:gsLst>
          <a:lin ang="5400000"/>
        </a:gradFill>
        <a:effectLst/>
      </p:bgPr>
    </p:bg>
    <p:spTree>
      <p:nvGrpSpPr>
        <p:cNvPr id="1" name=""/>
        <p:cNvGrpSpPr/>
        <p:nvPr/>
      </p:nvGrpSpPr>
      <p:grpSpPr>
        <a:xfrm>
          <a:off x="0" y="0"/>
          <a:ext cx="0" cy="0"/>
          <a:chOff x="0" y="0"/>
          <a:chExt cx="0" cy="0"/>
        </a:xfrm>
      </p:grpSpPr>
      <p:sp>
        <p:nvSpPr>
          <p:cNvPr id="2" name="Freeform 2"/>
          <p:cNvSpPr/>
          <p:nvPr/>
        </p:nvSpPr>
        <p:spPr>
          <a:xfrm rot="-5400000">
            <a:off x="2510927" y="-1635154"/>
            <a:ext cx="8535456" cy="13557309"/>
          </a:xfrm>
          <a:custGeom>
            <a:avLst/>
            <a:gdLst/>
            <a:ahLst/>
            <a:cxnLst/>
            <a:rect l="l" t="t" r="r" b="b"/>
            <a:pathLst>
              <a:path w="8535456" h="13557309">
                <a:moveTo>
                  <a:pt x="0" y="0"/>
                </a:moveTo>
                <a:lnTo>
                  <a:pt x="8535455" y="0"/>
                </a:lnTo>
                <a:lnTo>
                  <a:pt x="8535455" y="13557308"/>
                </a:lnTo>
                <a:lnTo>
                  <a:pt x="0" y="1355730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9326501" y="8613762"/>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4"/>
            <a:stretch>
              <a:fillRect/>
            </a:stretch>
          </a:blipFill>
        </p:spPr>
      </p:sp>
      <p:sp>
        <p:nvSpPr>
          <p:cNvPr id="4" name="Freeform 4"/>
          <p:cNvSpPr/>
          <p:nvPr/>
        </p:nvSpPr>
        <p:spPr>
          <a:xfrm>
            <a:off x="-1729916" y="8723389"/>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4"/>
            <a:stretch>
              <a:fillRect/>
            </a:stretch>
          </a:blipFill>
        </p:spPr>
      </p:sp>
      <p:sp>
        <p:nvSpPr>
          <p:cNvPr id="5" name="Freeform 5"/>
          <p:cNvSpPr/>
          <p:nvPr/>
        </p:nvSpPr>
        <p:spPr>
          <a:xfrm>
            <a:off x="12004081" y="3402348"/>
            <a:ext cx="6283919" cy="6884652"/>
          </a:xfrm>
          <a:custGeom>
            <a:avLst/>
            <a:gdLst/>
            <a:ahLst/>
            <a:cxnLst/>
            <a:rect l="l" t="t" r="r" b="b"/>
            <a:pathLst>
              <a:path w="6283919" h="6884652">
                <a:moveTo>
                  <a:pt x="0" y="0"/>
                </a:moveTo>
                <a:lnTo>
                  <a:pt x="6283919" y="0"/>
                </a:lnTo>
                <a:lnTo>
                  <a:pt x="6283919" y="6884652"/>
                </a:lnTo>
                <a:lnTo>
                  <a:pt x="0" y="6884652"/>
                </a:lnTo>
                <a:lnTo>
                  <a:pt x="0" y="0"/>
                </a:lnTo>
                <a:close/>
              </a:path>
            </a:pathLst>
          </a:custGeom>
          <a:blipFill>
            <a:blip r:embed="rId5"/>
            <a:stretch>
              <a:fillRect/>
            </a:stretch>
          </a:blipFill>
        </p:spPr>
      </p:sp>
      <p:sp>
        <p:nvSpPr>
          <p:cNvPr id="7" name="TextBox 7"/>
          <p:cNvSpPr txBox="1"/>
          <p:nvPr/>
        </p:nvSpPr>
        <p:spPr>
          <a:xfrm>
            <a:off x="2728823" y="2135984"/>
            <a:ext cx="9275258" cy="5539978"/>
          </a:xfrm>
          <a:prstGeom prst="rect">
            <a:avLst/>
          </a:prstGeom>
        </p:spPr>
        <p:txBody>
          <a:bodyPr lIns="0" tIns="0" rIns="0" bIns="0" rtlCol="0" anchor="t">
            <a:spAutoFit/>
          </a:bodyPr>
          <a:lstStyle/>
          <a:p>
            <a:pPr algn="ctr"/>
            <a:r>
              <a:rPr lang="vi-VN" sz="6000" b="1" smtClean="0">
                <a:latin typeface="Times New Roman" panose="02020603050405020304" pitchFamily="18" charset="0"/>
                <a:cs typeface="Times New Roman" panose="02020603050405020304" pitchFamily="18" charset="0"/>
              </a:rPr>
              <a:t>Bước 2: Thực hiện</a:t>
            </a:r>
          </a:p>
          <a:p>
            <a:pPr algn="just"/>
            <a:r>
              <a:rPr lang="vi-VN" sz="6000" smtClean="0">
                <a:latin typeface="Times New Roman" panose="02020603050405020304" pitchFamily="18" charset="0"/>
                <a:cs typeface="Times New Roman" panose="02020603050405020304" pitchFamily="18" charset="0"/>
              </a:rPr>
              <a:t>- </a:t>
            </a:r>
            <a:r>
              <a:rPr lang="vi-VN" sz="6000">
                <a:latin typeface="Times New Roman" panose="02020603050405020304" pitchFamily="18" charset="0"/>
                <a:cs typeface="Times New Roman" panose="02020603050405020304" pitchFamily="18" charset="0"/>
              </a:rPr>
              <a:t>HS trình bày báo cáo sản phẩm học tập đã chuẩn bị trước lớp (trả lời miệng).</a:t>
            </a:r>
            <a:endParaRPr lang="en-GB" sz="6000">
              <a:latin typeface="Times New Roman" panose="02020603050405020304" pitchFamily="18" charset="0"/>
              <a:cs typeface="Times New Roman" panose="02020603050405020304" pitchFamily="18" charset="0"/>
            </a:endParaRPr>
          </a:p>
          <a:p>
            <a:pPr algn="just"/>
            <a:r>
              <a:rPr lang="vi-VN" sz="6000">
                <a:latin typeface="Times New Roman" panose="02020603050405020304" pitchFamily="18" charset="0"/>
                <a:cs typeface="Times New Roman" panose="02020603050405020304" pitchFamily="18" charset="0"/>
              </a:rPr>
              <a:t>- Các HS khác lắng nghe, nhận xét, bổ sung.</a:t>
            </a:r>
            <a:endParaRPr lang="en-GB" sz="6000">
              <a:latin typeface="Times New Roman" panose="02020603050405020304" pitchFamily="18" charset="0"/>
              <a:cs typeface="Times New Roman" panose="02020603050405020304" pitchFamily="18" charset="0"/>
            </a:endParaRPr>
          </a:p>
        </p:txBody>
      </p:sp>
      <p:sp>
        <p:nvSpPr>
          <p:cNvPr id="9" name="Freeform 9"/>
          <p:cNvSpPr/>
          <p:nvPr/>
        </p:nvSpPr>
        <p:spPr>
          <a:xfrm rot="1095124">
            <a:off x="672803"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6"/>
            <a:stretch>
              <a:fillRect/>
            </a:stretch>
          </a:blipFill>
        </p:spPr>
      </p:sp>
      <p:sp>
        <p:nvSpPr>
          <p:cNvPr id="10" name="Freeform 10"/>
          <p:cNvSpPr/>
          <p:nvPr/>
        </p:nvSpPr>
        <p:spPr>
          <a:xfrm rot="508958">
            <a:off x="6972210"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6"/>
            <a:stretch>
              <a:fillRect/>
            </a:stretch>
          </a:blipFill>
        </p:spPr>
      </p:sp>
      <p:sp>
        <p:nvSpPr>
          <p:cNvPr id="11" name="Freeform 11"/>
          <p:cNvSpPr/>
          <p:nvPr/>
        </p:nvSpPr>
        <p:spPr>
          <a:xfrm rot="1211867">
            <a:off x="11501289" y="8215825"/>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6"/>
            <a:stretch>
              <a:fillRect/>
            </a:stretch>
          </a:blipFill>
        </p:spPr>
      </p:sp>
      <p:sp>
        <p:nvSpPr>
          <p:cNvPr id="12" name="Freeform 12"/>
          <p:cNvSpPr/>
          <p:nvPr/>
        </p:nvSpPr>
        <p:spPr>
          <a:xfrm>
            <a:off x="12374706" y="745525"/>
            <a:ext cx="3439594" cy="1457528"/>
          </a:xfrm>
          <a:custGeom>
            <a:avLst/>
            <a:gdLst/>
            <a:ahLst/>
            <a:cxnLst/>
            <a:rect l="l" t="t" r="r" b="b"/>
            <a:pathLst>
              <a:path w="3439594" h="1457528">
                <a:moveTo>
                  <a:pt x="0" y="0"/>
                </a:moveTo>
                <a:lnTo>
                  <a:pt x="3439594" y="0"/>
                </a:lnTo>
                <a:lnTo>
                  <a:pt x="3439594" y="1457528"/>
                </a:lnTo>
                <a:lnTo>
                  <a:pt x="0" y="1457528"/>
                </a:lnTo>
                <a:lnTo>
                  <a:pt x="0" y="0"/>
                </a:lnTo>
                <a:close/>
              </a:path>
            </a:pathLst>
          </a:custGeom>
          <a:blipFill>
            <a:blip r:embed="rId7"/>
            <a:stretch>
              <a:fillRect/>
            </a:stretch>
          </a:blipFill>
        </p:spPr>
      </p:sp>
      <p:sp>
        <p:nvSpPr>
          <p:cNvPr id="13" name="Freeform 13"/>
          <p:cNvSpPr/>
          <p:nvPr/>
        </p:nvSpPr>
        <p:spPr>
          <a:xfrm>
            <a:off x="16272704" y="0"/>
            <a:ext cx="2771334" cy="1174353"/>
          </a:xfrm>
          <a:custGeom>
            <a:avLst/>
            <a:gdLst/>
            <a:ahLst/>
            <a:cxnLst/>
            <a:rect l="l" t="t" r="r" b="b"/>
            <a:pathLst>
              <a:path w="2771334" h="1174353">
                <a:moveTo>
                  <a:pt x="0" y="0"/>
                </a:moveTo>
                <a:lnTo>
                  <a:pt x="2771334" y="0"/>
                </a:lnTo>
                <a:lnTo>
                  <a:pt x="2771334" y="1174353"/>
                </a:lnTo>
                <a:lnTo>
                  <a:pt x="0" y="1174353"/>
                </a:lnTo>
                <a:lnTo>
                  <a:pt x="0" y="0"/>
                </a:lnTo>
                <a:close/>
              </a:path>
            </a:pathLst>
          </a:custGeom>
          <a:blipFill>
            <a:blip r:embed="rId7"/>
            <a:stretch>
              <a:fillRect/>
            </a:stretch>
          </a:blipFill>
        </p:spPr>
      </p:sp>
      <p:sp>
        <p:nvSpPr>
          <p:cNvPr id="14" name="Freeform 14"/>
          <p:cNvSpPr/>
          <p:nvPr/>
        </p:nvSpPr>
        <p:spPr>
          <a:xfrm>
            <a:off x="12156481" y="3554748"/>
            <a:ext cx="6283919" cy="6884652"/>
          </a:xfrm>
          <a:custGeom>
            <a:avLst/>
            <a:gdLst/>
            <a:ahLst/>
            <a:cxnLst/>
            <a:rect l="l" t="t" r="r" b="b"/>
            <a:pathLst>
              <a:path w="6283919" h="6884652">
                <a:moveTo>
                  <a:pt x="0" y="0"/>
                </a:moveTo>
                <a:lnTo>
                  <a:pt x="6283919" y="0"/>
                </a:lnTo>
                <a:lnTo>
                  <a:pt x="6283919" y="6884652"/>
                </a:lnTo>
                <a:lnTo>
                  <a:pt x="0" y="6884652"/>
                </a:lnTo>
                <a:lnTo>
                  <a:pt x="0" y="0"/>
                </a:lnTo>
                <a:close/>
              </a:path>
            </a:pathLst>
          </a:custGeom>
          <a:blipFill>
            <a:blip r:embed="rId5"/>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rgbClr val="E8F9FF">
                <a:alpha val="100000"/>
              </a:srgbClr>
            </a:gs>
            <a:gs pos="33333">
              <a:srgbClr val="FFF2EF">
                <a:alpha val="100000"/>
              </a:srgbClr>
            </a:gs>
            <a:gs pos="66667">
              <a:srgbClr val="FFF5EC">
                <a:alpha val="100000"/>
              </a:srgbClr>
            </a:gs>
            <a:gs pos="100000">
              <a:srgbClr val="FFFFFF">
                <a:alpha val="100000"/>
              </a:srgbClr>
            </a:gs>
          </a:gsLst>
          <a:lin ang="5400000"/>
        </a:gradFill>
        <a:effectLst/>
      </p:bgPr>
    </p:bg>
    <p:spTree>
      <p:nvGrpSpPr>
        <p:cNvPr id="1" name=""/>
        <p:cNvGrpSpPr/>
        <p:nvPr/>
      </p:nvGrpSpPr>
      <p:grpSpPr>
        <a:xfrm>
          <a:off x="0" y="0"/>
          <a:ext cx="0" cy="0"/>
          <a:chOff x="0" y="0"/>
          <a:chExt cx="0" cy="0"/>
        </a:xfrm>
      </p:grpSpPr>
      <p:sp>
        <p:nvSpPr>
          <p:cNvPr id="2" name="Freeform 2"/>
          <p:cNvSpPr/>
          <p:nvPr/>
        </p:nvSpPr>
        <p:spPr>
          <a:xfrm rot="-5400000">
            <a:off x="2510927" y="-1635154"/>
            <a:ext cx="8535456" cy="13557309"/>
          </a:xfrm>
          <a:custGeom>
            <a:avLst/>
            <a:gdLst/>
            <a:ahLst/>
            <a:cxnLst/>
            <a:rect l="l" t="t" r="r" b="b"/>
            <a:pathLst>
              <a:path w="8535456" h="13557309">
                <a:moveTo>
                  <a:pt x="0" y="0"/>
                </a:moveTo>
                <a:lnTo>
                  <a:pt x="8535455" y="0"/>
                </a:lnTo>
                <a:lnTo>
                  <a:pt x="8535455" y="13557308"/>
                </a:lnTo>
                <a:lnTo>
                  <a:pt x="0" y="1355730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a:off x="9326501" y="8613762"/>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4"/>
            <a:stretch>
              <a:fillRect/>
            </a:stretch>
          </a:blipFill>
        </p:spPr>
      </p:sp>
      <p:sp>
        <p:nvSpPr>
          <p:cNvPr id="4" name="Freeform 4"/>
          <p:cNvSpPr/>
          <p:nvPr/>
        </p:nvSpPr>
        <p:spPr>
          <a:xfrm>
            <a:off x="-1729916" y="8723389"/>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4"/>
            <a:stretch>
              <a:fillRect/>
            </a:stretch>
          </a:blipFill>
        </p:spPr>
      </p:sp>
      <p:sp>
        <p:nvSpPr>
          <p:cNvPr id="5" name="Freeform 5"/>
          <p:cNvSpPr/>
          <p:nvPr/>
        </p:nvSpPr>
        <p:spPr>
          <a:xfrm>
            <a:off x="12004081" y="3402348"/>
            <a:ext cx="6283919" cy="6884652"/>
          </a:xfrm>
          <a:custGeom>
            <a:avLst/>
            <a:gdLst/>
            <a:ahLst/>
            <a:cxnLst/>
            <a:rect l="l" t="t" r="r" b="b"/>
            <a:pathLst>
              <a:path w="6283919" h="6884652">
                <a:moveTo>
                  <a:pt x="0" y="0"/>
                </a:moveTo>
                <a:lnTo>
                  <a:pt x="6283919" y="0"/>
                </a:lnTo>
                <a:lnTo>
                  <a:pt x="6283919" y="6884652"/>
                </a:lnTo>
                <a:lnTo>
                  <a:pt x="0" y="6884652"/>
                </a:lnTo>
                <a:lnTo>
                  <a:pt x="0" y="0"/>
                </a:lnTo>
                <a:close/>
              </a:path>
            </a:pathLst>
          </a:custGeom>
          <a:blipFill>
            <a:blip r:embed="rId5"/>
            <a:stretch>
              <a:fillRect/>
            </a:stretch>
          </a:blipFill>
        </p:spPr>
      </p:sp>
      <p:sp>
        <p:nvSpPr>
          <p:cNvPr id="7" name="TextBox 7"/>
          <p:cNvSpPr txBox="1"/>
          <p:nvPr/>
        </p:nvSpPr>
        <p:spPr>
          <a:xfrm>
            <a:off x="2838663" y="2676314"/>
            <a:ext cx="9241618" cy="3539430"/>
          </a:xfrm>
          <a:prstGeom prst="rect">
            <a:avLst/>
          </a:prstGeom>
        </p:spPr>
        <p:txBody>
          <a:bodyPr wrap="square" lIns="0" tIns="0" rIns="0" bIns="0" rtlCol="0" anchor="t">
            <a:spAutoFit/>
          </a:bodyPr>
          <a:lstStyle/>
          <a:p>
            <a:pPr algn="ctr"/>
            <a:r>
              <a:rPr lang="en-US" sz="115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Định hướng tham khảo sau</a:t>
            </a:r>
            <a:endParaRPr lang="en-US" sz="115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More Sugar"/>
              <a:cs typeface="Times New Roman" panose="02020603050405020304" pitchFamily="18" charset="0"/>
              <a:sym typeface="More Sugar"/>
            </a:endParaRPr>
          </a:p>
        </p:txBody>
      </p:sp>
      <p:sp>
        <p:nvSpPr>
          <p:cNvPr id="9" name="Freeform 9"/>
          <p:cNvSpPr/>
          <p:nvPr/>
        </p:nvSpPr>
        <p:spPr>
          <a:xfrm rot="1095124">
            <a:off x="672803"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6"/>
            <a:stretch>
              <a:fillRect/>
            </a:stretch>
          </a:blipFill>
        </p:spPr>
      </p:sp>
      <p:sp>
        <p:nvSpPr>
          <p:cNvPr id="10" name="Freeform 10"/>
          <p:cNvSpPr/>
          <p:nvPr/>
        </p:nvSpPr>
        <p:spPr>
          <a:xfrm rot="508958">
            <a:off x="6972210"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6"/>
            <a:stretch>
              <a:fillRect/>
            </a:stretch>
          </a:blipFill>
        </p:spPr>
      </p:sp>
      <p:sp>
        <p:nvSpPr>
          <p:cNvPr id="11" name="Freeform 11"/>
          <p:cNvSpPr/>
          <p:nvPr/>
        </p:nvSpPr>
        <p:spPr>
          <a:xfrm rot="1211867">
            <a:off x="11501289" y="8215825"/>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6"/>
            <a:stretch>
              <a:fillRect/>
            </a:stretch>
          </a:blipFill>
        </p:spPr>
      </p:sp>
      <p:sp>
        <p:nvSpPr>
          <p:cNvPr id="12" name="Freeform 12"/>
          <p:cNvSpPr/>
          <p:nvPr/>
        </p:nvSpPr>
        <p:spPr>
          <a:xfrm>
            <a:off x="12374706" y="745525"/>
            <a:ext cx="3439594" cy="1457528"/>
          </a:xfrm>
          <a:custGeom>
            <a:avLst/>
            <a:gdLst/>
            <a:ahLst/>
            <a:cxnLst/>
            <a:rect l="l" t="t" r="r" b="b"/>
            <a:pathLst>
              <a:path w="3439594" h="1457528">
                <a:moveTo>
                  <a:pt x="0" y="0"/>
                </a:moveTo>
                <a:lnTo>
                  <a:pt x="3439594" y="0"/>
                </a:lnTo>
                <a:lnTo>
                  <a:pt x="3439594" y="1457528"/>
                </a:lnTo>
                <a:lnTo>
                  <a:pt x="0" y="1457528"/>
                </a:lnTo>
                <a:lnTo>
                  <a:pt x="0" y="0"/>
                </a:lnTo>
                <a:close/>
              </a:path>
            </a:pathLst>
          </a:custGeom>
          <a:blipFill>
            <a:blip r:embed="rId7"/>
            <a:stretch>
              <a:fillRect/>
            </a:stretch>
          </a:blipFill>
        </p:spPr>
      </p:sp>
      <p:sp>
        <p:nvSpPr>
          <p:cNvPr id="13" name="Freeform 13"/>
          <p:cNvSpPr/>
          <p:nvPr/>
        </p:nvSpPr>
        <p:spPr>
          <a:xfrm>
            <a:off x="16272704" y="0"/>
            <a:ext cx="2771334" cy="1174353"/>
          </a:xfrm>
          <a:custGeom>
            <a:avLst/>
            <a:gdLst/>
            <a:ahLst/>
            <a:cxnLst/>
            <a:rect l="l" t="t" r="r" b="b"/>
            <a:pathLst>
              <a:path w="2771334" h="1174353">
                <a:moveTo>
                  <a:pt x="0" y="0"/>
                </a:moveTo>
                <a:lnTo>
                  <a:pt x="2771334" y="0"/>
                </a:lnTo>
                <a:lnTo>
                  <a:pt x="2771334" y="1174353"/>
                </a:lnTo>
                <a:lnTo>
                  <a:pt x="0" y="1174353"/>
                </a:lnTo>
                <a:lnTo>
                  <a:pt x="0" y="0"/>
                </a:lnTo>
                <a:close/>
              </a:path>
            </a:pathLst>
          </a:custGeom>
          <a:blipFill>
            <a:blip r:embed="rId7"/>
            <a:stretch>
              <a:fillRect/>
            </a:stretch>
          </a:blipFill>
        </p:spPr>
      </p:sp>
      <p:sp>
        <p:nvSpPr>
          <p:cNvPr id="14" name="Freeform 14"/>
          <p:cNvSpPr/>
          <p:nvPr/>
        </p:nvSpPr>
        <p:spPr>
          <a:xfrm>
            <a:off x="12156481" y="3554748"/>
            <a:ext cx="6283919" cy="6884652"/>
          </a:xfrm>
          <a:custGeom>
            <a:avLst/>
            <a:gdLst/>
            <a:ahLst/>
            <a:cxnLst/>
            <a:rect l="l" t="t" r="r" b="b"/>
            <a:pathLst>
              <a:path w="6283919" h="6884652">
                <a:moveTo>
                  <a:pt x="0" y="0"/>
                </a:moveTo>
                <a:lnTo>
                  <a:pt x="6283919" y="0"/>
                </a:lnTo>
                <a:lnTo>
                  <a:pt x="6283919" y="6884652"/>
                </a:lnTo>
                <a:lnTo>
                  <a:pt x="0" y="6884652"/>
                </a:lnTo>
                <a:lnTo>
                  <a:pt x="0" y="0"/>
                </a:lnTo>
                <a:close/>
              </a:path>
            </a:pathLst>
          </a:custGeom>
          <a:blipFill>
            <a:blip r:embed="rId5"/>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E8F9FF">
                <a:alpha val="100000"/>
              </a:srgbClr>
            </a:gs>
            <a:gs pos="33333">
              <a:srgbClr val="FFF2EF">
                <a:alpha val="100000"/>
              </a:srgbClr>
            </a:gs>
            <a:gs pos="66667">
              <a:srgbClr val="FFF5EC">
                <a:alpha val="100000"/>
              </a:srgbClr>
            </a:gs>
            <a:gs pos="100000">
              <a:srgbClr val="FFFFFF">
                <a:alpha val="100000"/>
              </a:srgbClr>
            </a:gs>
          </a:gsLst>
          <a:lin ang="5400000"/>
        </a:gradFill>
        <a:effectLst/>
      </p:bgPr>
    </p:bg>
    <p:spTree>
      <p:nvGrpSpPr>
        <p:cNvPr id="1" name=""/>
        <p:cNvGrpSpPr/>
        <p:nvPr/>
      </p:nvGrpSpPr>
      <p:grpSpPr>
        <a:xfrm>
          <a:off x="0" y="0"/>
          <a:ext cx="0" cy="0"/>
          <a:chOff x="0" y="0"/>
          <a:chExt cx="0" cy="0"/>
        </a:xfrm>
      </p:grpSpPr>
      <p:sp>
        <p:nvSpPr>
          <p:cNvPr id="3" name="Freeform 3"/>
          <p:cNvSpPr/>
          <p:nvPr/>
        </p:nvSpPr>
        <p:spPr>
          <a:xfrm>
            <a:off x="9326501" y="8613762"/>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2"/>
            <a:stretch>
              <a:fillRect/>
            </a:stretch>
          </a:blipFill>
        </p:spPr>
      </p:sp>
      <p:sp>
        <p:nvSpPr>
          <p:cNvPr id="4" name="Freeform 4"/>
          <p:cNvSpPr/>
          <p:nvPr/>
        </p:nvSpPr>
        <p:spPr>
          <a:xfrm>
            <a:off x="-1729916" y="8723389"/>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2"/>
            <a:stretch>
              <a:fillRect/>
            </a:stretch>
          </a:blipFill>
        </p:spPr>
      </p:sp>
      <p:sp>
        <p:nvSpPr>
          <p:cNvPr id="7" name="Freeform 7"/>
          <p:cNvSpPr/>
          <p:nvPr/>
        </p:nvSpPr>
        <p:spPr>
          <a:xfrm rot="1095124">
            <a:off x="672803"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3"/>
            <a:stretch>
              <a:fillRect/>
            </a:stretch>
          </a:blipFill>
        </p:spPr>
      </p:sp>
      <p:sp>
        <p:nvSpPr>
          <p:cNvPr id="8" name="Freeform 8"/>
          <p:cNvSpPr/>
          <p:nvPr/>
        </p:nvSpPr>
        <p:spPr>
          <a:xfrm rot="508958">
            <a:off x="6972210"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3"/>
            <a:stretch>
              <a:fillRect/>
            </a:stretch>
          </a:blipFill>
        </p:spPr>
      </p:sp>
      <p:sp>
        <p:nvSpPr>
          <p:cNvPr id="9" name="Freeform 9"/>
          <p:cNvSpPr/>
          <p:nvPr/>
        </p:nvSpPr>
        <p:spPr>
          <a:xfrm rot="1211867">
            <a:off x="11501289" y="8215825"/>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3"/>
            <a:stretch>
              <a:fillRect/>
            </a:stretch>
          </a:blipFill>
        </p:spPr>
      </p:sp>
      <p:graphicFrame>
        <p:nvGraphicFramePr>
          <p:cNvPr id="13" name="Table 12"/>
          <p:cNvGraphicFramePr>
            <a:graphicFrameLocks noGrp="1"/>
          </p:cNvGraphicFramePr>
          <p:nvPr>
            <p:extLst>
              <p:ext uri="{D42A27DB-BD31-4B8C-83A1-F6EECF244321}">
                <p14:modId xmlns:p14="http://schemas.microsoft.com/office/powerpoint/2010/main" val="2563686072"/>
              </p:ext>
            </p:extLst>
          </p:nvPr>
        </p:nvGraphicFramePr>
        <p:xfrm>
          <a:off x="762000" y="351884"/>
          <a:ext cx="16908401" cy="7711440"/>
        </p:xfrm>
        <a:graphic>
          <a:graphicData uri="http://schemas.openxmlformats.org/drawingml/2006/table">
            <a:tbl>
              <a:tblPr firstRow="1" firstCol="1" bandRow="1"/>
              <a:tblGrid>
                <a:gridCol w="3475051"/>
                <a:gridCol w="13433350"/>
              </a:tblGrid>
              <a:tr h="312135">
                <a:tc gridSpan="2">
                  <a:txBody>
                    <a:bodyPr/>
                    <a:lstStyle/>
                    <a:p>
                      <a:pPr algn="just">
                        <a:lnSpc>
                          <a:spcPct val="115000"/>
                        </a:lnSpc>
                        <a:spcAft>
                          <a:spcPts val="0"/>
                        </a:spcAft>
                      </a:pPr>
                      <a:r>
                        <a:rPr lang="vi-VN" sz="44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chính:</a:t>
                      </a:r>
                      <a:r>
                        <a:rPr lang="vi-VN" sz="4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Từ dòng sông, cánh đồng, mái nhà, đến hình ảnh của người mẹ, tác giả tái hiện lại một không gian quê thanh bình và yên tĩnh.</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1092474">
                <a:tc>
                  <a:txBody>
                    <a:bodyPr/>
                    <a:lstStyle/>
                    <a:p>
                      <a:pPr algn="just">
                        <a:lnSpc>
                          <a:spcPct val="115000"/>
                        </a:lnSpc>
                        <a:spcAft>
                          <a:spcPts val="0"/>
                        </a:spcAft>
                      </a:pPr>
                      <a:r>
                        <a:rPr lang="en-US" sz="44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vi-VN" sz="44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44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Phân tích giọng điệu của người trần thuật xưng "tôi" và mạch liên kết các sự kiện.</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Sử dụng giọng điệu trần thuật: Tác giả lựa chọn việc sử dụng ngôi kể thứ nhất để chia sẻ những trải nghiệm, cảm xúc cá nhân, tạo nên sự gần gũi và thân thuộc với độc giả.</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4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Triển khai mạch liên kết các sự kiện theo dòng hồi tưởng: Tác giả tái hiện lại những kí ức và trải nghiệm từ quá khứ, phác họa hình ảnh về những ngày tháng tuổi trẻ tại quê hương thông qua việc kể lại những sự kiện và suy nghĩ trong sáng của mình.</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rgbClr val="E8F9FF">
                <a:alpha val="100000"/>
              </a:srgbClr>
            </a:gs>
            <a:gs pos="33333">
              <a:srgbClr val="FFF2EF">
                <a:alpha val="100000"/>
              </a:srgbClr>
            </a:gs>
            <a:gs pos="66667">
              <a:srgbClr val="FFF5EC">
                <a:alpha val="100000"/>
              </a:srgbClr>
            </a:gs>
            <a:gs pos="100000">
              <a:srgbClr val="FFFFFF">
                <a:alpha val="100000"/>
              </a:srgbClr>
            </a:gs>
          </a:gsLst>
          <a:lin ang="5400000"/>
        </a:gradFill>
        <a:effectLst/>
      </p:bgPr>
    </p:bg>
    <p:spTree>
      <p:nvGrpSpPr>
        <p:cNvPr id="1" name=""/>
        <p:cNvGrpSpPr/>
        <p:nvPr/>
      </p:nvGrpSpPr>
      <p:grpSpPr>
        <a:xfrm>
          <a:off x="0" y="0"/>
          <a:ext cx="0" cy="0"/>
          <a:chOff x="0" y="0"/>
          <a:chExt cx="0" cy="0"/>
        </a:xfrm>
      </p:grpSpPr>
      <p:sp>
        <p:nvSpPr>
          <p:cNvPr id="3" name="Freeform 3"/>
          <p:cNvSpPr/>
          <p:nvPr/>
        </p:nvSpPr>
        <p:spPr>
          <a:xfrm>
            <a:off x="9326501" y="8613762"/>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2"/>
            <a:stretch>
              <a:fillRect/>
            </a:stretch>
          </a:blipFill>
        </p:spPr>
      </p:sp>
      <p:sp>
        <p:nvSpPr>
          <p:cNvPr id="4" name="Freeform 4"/>
          <p:cNvSpPr/>
          <p:nvPr/>
        </p:nvSpPr>
        <p:spPr>
          <a:xfrm>
            <a:off x="-1729916" y="8723389"/>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2"/>
            <a:stretch>
              <a:fillRect/>
            </a:stretch>
          </a:blipFill>
        </p:spPr>
      </p:sp>
      <p:sp>
        <p:nvSpPr>
          <p:cNvPr id="7" name="Freeform 7"/>
          <p:cNvSpPr/>
          <p:nvPr/>
        </p:nvSpPr>
        <p:spPr>
          <a:xfrm rot="1095124">
            <a:off x="672803"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3"/>
            <a:stretch>
              <a:fillRect/>
            </a:stretch>
          </a:blipFill>
        </p:spPr>
      </p:sp>
      <p:sp>
        <p:nvSpPr>
          <p:cNvPr id="8" name="Freeform 8"/>
          <p:cNvSpPr/>
          <p:nvPr/>
        </p:nvSpPr>
        <p:spPr>
          <a:xfrm rot="508958">
            <a:off x="6972210"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3"/>
            <a:stretch>
              <a:fillRect/>
            </a:stretch>
          </a:blipFill>
        </p:spPr>
      </p:sp>
      <p:sp>
        <p:nvSpPr>
          <p:cNvPr id="9" name="Freeform 9"/>
          <p:cNvSpPr/>
          <p:nvPr/>
        </p:nvSpPr>
        <p:spPr>
          <a:xfrm rot="1211867">
            <a:off x="11501289" y="8215825"/>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3"/>
            <a:stretch>
              <a:fillRect/>
            </a:stretch>
          </a:blipFill>
        </p:spPr>
      </p:sp>
      <p:graphicFrame>
        <p:nvGraphicFramePr>
          <p:cNvPr id="13" name="Table 12"/>
          <p:cNvGraphicFramePr>
            <a:graphicFrameLocks noGrp="1"/>
          </p:cNvGraphicFramePr>
          <p:nvPr>
            <p:extLst>
              <p:ext uri="{D42A27DB-BD31-4B8C-83A1-F6EECF244321}">
                <p14:modId xmlns:p14="http://schemas.microsoft.com/office/powerpoint/2010/main" val="3901823164"/>
              </p:ext>
            </p:extLst>
          </p:nvPr>
        </p:nvGraphicFramePr>
        <p:xfrm>
          <a:off x="830201" y="389918"/>
          <a:ext cx="16992600" cy="6816726"/>
        </p:xfrm>
        <a:graphic>
          <a:graphicData uri="http://schemas.openxmlformats.org/drawingml/2006/table">
            <a:tbl>
              <a:tblPr firstRow="1" firstCol="1" bandRow="1"/>
              <a:tblGrid>
                <a:gridCol w="3492356"/>
                <a:gridCol w="13500244"/>
              </a:tblGrid>
              <a:tr h="312135">
                <a:tc gridSpan="2">
                  <a:txBody>
                    <a:bodyPr/>
                    <a:lstStyle/>
                    <a:p>
                      <a:pPr algn="just">
                        <a:lnSpc>
                          <a:spcPct val="115000"/>
                        </a:lnSpc>
                        <a:spcAft>
                          <a:spcPts val="0"/>
                        </a:spcAft>
                      </a:pPr>
                      <a:r>
                        <a:rPr lang="vi-VN" sz="44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chính:</a:t>
                      </a:r>
                      <a:r>
                        <a:rPr lang="vi-VN" sz="4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Từ dòng sông, cánh đồng, mái nhà, đến hình ảnh của người mẹ, tác giả tái hiện lại một không gian quê thanh bình và yên tĩnh.</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936406">
                <a:tc>
                  <a:txBody>
                    <a:bodyPr/>
                    <a:lstStyle/>
                    <a:p>
                      <a:pPr algn="just">
                        <a:lnSpc>
                          <a:spcPct val="115000"/>
                        </a:lnSpc>
                        <a:spcAft>
                          <a:spcPts val="0"/>
                        </a:spcAft>
                      </a:pPr>
                      <a:r>
                        <a:rPr lang="en-US" sz="44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vi-VN" sz="44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Chú ý đến sức gợi của những chi tiết dệt nên "khúc đồng quê" của kí ức.</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4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mô tả về sự gắn bó mạnh mẽ của nhân vật với quê hương thông qua những hình ảnh và kí ức tuổi thơ. Từ dòng sông, cánh đồng, mái nhà, đến hình ảnh của người mẹ, tác giả tái hiện lại một không gian quê thanh bình và yên tĩnh. Những kỷ niệm về tuổi trẻ và những cảm xúc gần gũi đó đã tạo nên một "khúc đồng quê" đẹp đẽ trong ký ức của nhân vật.</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1878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E8F9FF">
                <a:alpha val="100000"/>
              </a:srgbClr>
            </a:gs>
            <a:gs pos="33333">
              <a:srgbClr val="FFF2EF">
                <a:alpha val="100000"/>
              </a:srgbClr>
            </a:gs>
            <a:gs pos="66667">
              <a:srgbClr val="FFF5EC">
                <a:alpha val="100000"/>
              </a:srgbClr>
            </a:gs>
            <a:gs pos="100000">
              <a:srgbClr val="FFFFFF">
                <a:alpha val="100000"/>
              </a:srgbClr>
            </a:gs>
          </a:gsLst>
          <a:lin ang="5400000"/>
        </a:gradFill>
        <a:effectLst/>
      </p:bgPr>
    </p:bg>
    <p:spTree>
      <p:nvGrpSpPr>
        <p:cNvPr id="1" name=""/>
        <p:cNvGrpSpPr/>
        <p:nvPr/>
      </p:nvGrpSpPr>
      <p:grpSpPr>
        <a:xfrm>
          <a:off x="0" y="0"/>
          <a:ext cx="0" cy="0"/>
          <a:chOff x="0" y="0"/>
          <a:chExt cx="0" cy="0"/>
        </a:xfrm>
      </p:grpSpPr>
      <p:sp>
        <p:nvSpPr>
          <p:cNvPr id="3" name="Freeform 3"/>
          <p:cNvSpPr/>
          <p:nvPr/>
        </p:nvSpPr>
        <p:spPr>
          <a:xfrm>
            <a:off x="9326501" y="8613762"/>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2"/>
            <a:stretch>
              <a:fillRect/>
            </a:stretch>
          </a:blipFill>
        </p:spPr>
      </p:sp>
      <p:sp>
        <p:nvSpPr>
          <p:cNvPr id="4" name="Freeform 4"/>
          <p:cNvSpPr/>
          <p:nvPr/>
        </p:nvSpPr>
        <p:spPr>
          <a:xfrm>
            <a:off x="-1729916" y="8723389"/>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2"/>
            <a:stretch>
              <a:fillRect/>
            </a:stretch>
          </a:blipFill>
        </p:spPr>
      </p:sp>
      <p:sp>
        <p:nvSpPr>
          <p:cNvPr id="7" name="Freeform 7"/>
          <p:cNvSpPr/>
          <p:nvPr/>
        </p:nvSpPr>
        <p:spPr>
          <a:xfrm rot="1095124">
            <a:off x="672803"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3"/>
            <a:stretch>
              <a:fillRect/>
            </a:stretch>
          </a:blipFill>
        </p:spPr>
      </p:sp>
      <p:sp>
        <p:nvSpPr>
          <p:cNvPr id="8" name="Freeform 8"/>
          <p:cNvSpPr/>
          <p:nvPr/>
        </p:nvSpPr>
        <p:spPr>
          <a:xfrm rot="508958">
            <a:off x="6972210" y="7912503"/>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3"/>
            <a:stretch>
              <a:fillRect/>
            </a:stretch>
          </a:blipFill>
        </p:spPr>
      </p:sp>
      <p:sp>
        <p:nvSpPr>
          <p:cNvPr id="9" name="Freeform 9"/>
          <p:cNvSpPr/>
          <p:nvPr/>
        </p:nvSpPr>
        <p:spPr>
          <a:xfrm rot="1211867">
            <a:off x="11501289" y="8215825"/>
            <a:ext cx="4112040" cy="1896550"/>
          </a:xfrm>
          <a:custGeom>
            <a:avLst/>
            <a:gdLst/>
            <a:ahLst/>
            <a:cxnLst/>
            <a:rect l="l" t="t" r="r" b="b"/>
            <a:pathLst>
              <a:path w="4112040" h="1896550">
                <a:moveTo>
                  <a:pt x="0" y="0"/>
                </a:moveTo>
                <a:lnTo>
                  <a:pt x="4112040" y="0"/>
                </a:lnTo>
                <a:lnTo>
                  <a:pt x="4112040" y="1896551"/>
                </a:lnTo>
                <a:lnTo>
                  <a:pt x="0" y="1896551"/>
                </a:lnTo>
                <a:lnTo>
                  <a:pt x="0" y="0"/>
                </a:lnTo>
                <a:close/>
              </a:path>
            </a:pathLst>
          </a:custGeom>
          <a:blipFill>
            <a:blip r:embed="rId3"/>
            <a:stretch>
              <a:fillRect/>
            </a:stretch>
          </a:blipFill>
        </p:spPr>
      </p:sp>
      <p:graphicFrame>
        <p:nvGraphicFramePr>
          <p:cNvPr id="13" name="Table 12"/>
          <p:cNvGraphicFramePr>
            <a:graphicFrameLocks noGrp="1"/>
          </p:cNvGraphicFramePr>
          <p:nvPr>
            <p:extLst>
              <p:ext uri="{D42A27DB-BD31-4B8C-83A1-F6EECF244321}">
                <p14:modId xmlns:p14="http://schemas.microsoft.com/office/powerpoint/2010/main" val="287827501"/>
              </p:ext>
            </p:extLst>
          </p:nvPr>
        </p:nvGraphicFramePr>
        <p:xfrm>
          <a:off x="152400" y="190500"/>
          <a:ext cx="17983200" cy="8202168"/>
        </p:xfrm>
        <a:graphic>
          <a:graphicData uri="http://schemas.openxmlformats.org/drawingml/2006/table">
            <a:tbl>
              <a:tblPr firstRow="1" firstCol="1" bandRow="1"/>
              <a:tblGrid>
                <a:gridCol w="2878607"/>
                <a:gridCol w="15104593"/>
              </a:tblGrid>
              <a:tr h="312135">
                <a:tc gridSpan="2">
                  <a:txBody>
                    <a:bodyPr/>
                    <a:lstStyle/>
                    <a:p>
                      <a:pPr algn="just">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 chính:</a:t>
                      </a: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Từ dòng sông, cánh đồng, mái nhà, đến hình ảnh của người mẹ, tác giả tái hiện lại một không gian quê thanh bình và yên tĩnh.</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2184947">
                <a:tc>
                  <a:txBody>
                    <a:bodyPr/>
                    <a:lstStyle/>
                    <a:p>
                      <a:pPr algn="just">
                        <a:lnSpc>
                          <a:spcPct val="115000"/>
                        </a:lnSpc>
                        <a:spcAft>
                          <a:spcPts val="0"/>
                        </a:spcAft>
                      </a:pP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3. Hiểu được giá trị, ý nghĩa của văn chương trong việc làm giàu nội tâm, nuôi dưỡng không gian tinh thẩn riêng ở mỗi con </a:t>
                      </a:r>
                      <a:r>
                        <a:rPr lang="en-US"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36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đoạn trích, ta nhận thấy văn chương đóng vai trò quan trọng trong việc góp phần làm sạch và bảo tồn những giá trị tốt đẹp của cuộc sống. Như Thạch Lam đã một lần nói, văn chương không chỉ là phương tiện để truyền đạt thông tin mà còn là công cụ để tố cáo và thay đổi thế giới. Thông qua ngôn từ, văn chương phản ánh sự đa dạng và phong phú của cuộc sống, đồng thời ghi lại những dấu vết quan trọng của lịch sử và văn hóa. Nó cũng dạy cho chúng ta cách quý trọng những giá trị gần gũi như quê hương, gia đình và đồng thời khơi dậy sức sáng tạo, ước mơ. Văn chương không chỉ mở ra một tương lai tươi sáng mà còn làm giàu tâm hồn, tạo sự ấm áp và hướng con người đến những mục tiêu cao cả. Với con người, văn chương không chỉ là một phương tiện giải trí mà còn là một người bạn đồng hành, giúp họ làm sạch tâm hồn và tăng cao giá trị của cuộc sống.</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3621" marR="43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89479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rgbClr val="E8F9FF">
                <a:alpha val="100000"/>
              </a:srgbClr>
            </a:gs>
            <a:gs pos="33333">
              <a:srgbClr val="FFF2EF">
                <a:alpha val="100000"/>
              </a:srgbClr>
            </a:gs>
            <a:gs pos="66667">
              <a:srgbClr val="FFF5EC">
                <a:alpha val="100000"/>
              </a:srgbClr>
            </a:gs>
            <a:gs pos="100000">
              <a:srgbClr val="FFFFFF">
                <a:alpha val="100000"/>
              </a:srgbClr>
            </a:gs>
          </a:gsLst>
          <a:lin ang="5400000"/>
        </a:gradFill>
        <a:effectLst/>
      </p:bgPr>
    </p:bg>
    <p:spTree>
      <p:nvGrpSpPr>
        <p:cNvPr id="1" name=""/>
        <p:cNvGrpSpPr/>
        <p:nvPr/>
      </p:nvGrpSpPr>
      <p:grpSpPr>
        <a:xfrm>
          <a:off x="0" y="0"/>
          <a:ext cx="0" cy="0"/>
          <a:chOff x="0" y="0"/>
          <a:chExt cx="0" cy="0"/>
        </a:xfrm>
      </p:grpSpPr>
      <p:sp>
        <p:nvSpPr>
          <p:cNvPr id="2" name="Freeform 2"/>
          <p:cNvSpPr/>
          <p:nvPr/>
        </p:nvSpPr>
        <p:spPr>
          <a:xfrm>
            <a:off x="326103" y="1523312"/>
            <a:ext cx="11737815" cy="7906438"/>
          </a:xfrm>
          <a:custGeom>
            <a:avLst/>
            <a:gdLst/>
            <a:ahLst/>
            <a:cxnLst/>
            <a:rect l="l" t="t" r="r" b="b"/>
            <a:pathLst>
              <a:path w="8006520" h="7906438">
                <a:moveTo>
                  <a:pt x="0" y="0"/>
                </a:moveTo>
                <a:lnTo>
                  <a:pt x="8006520" y="0"/>
                </a:lnTo>
                <a:lnTo>
                  <a:pt x="8006520" y="7906438"/>
                </a:lnTo>
                <a:lnTo>
                  <a:pt x="0" y="790643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4" name="Freeform 4"/>
          <p:cNvSpPr/>
          <p:nvPr/>
        </p:nvSpPr>
        <p:spPr>
          <a:xfrm rot="867073">
            <a:off x="6253564" y="7628605"/>
            <a:ext cx="1243144" cy="2543517"/>
          </a:xfrm>
          <a:custGeom>
            <a:avLst/>
            <a:gdLst/>
            <a:ahLst/>
            <a:cxnLst/>
            <a:rect l="l" t="t" r="r" b="b"/>
            <a:pathLst>
              <a:path w="1243144" h="2543517">
                <a:moveTo>
                  <a:pt x="0" y="0"/>
                </a:moveTo>
                <a:lnTo>
                  <a:pt x="1243144" y="0"/>
                </a:lnTo>
                <a:lnTo>
                  <a:pt x="1243144" y="2543516"/>
                </a:lnTo>
                <a:lnTo>
                  <a:pt x="0" y="2543516"/>
                </a:lnTo>
                <a:lnTo>
                  <a:pt x="0" y="0"/>
                </a:lnTo>
                <a:close/>
              </a:path>
            </a:pathLst>
          </a:custGeom>
          <a:blipFill>
            <a:blip r:embed="rId4"/>
            <a:stretch>
              <a:fillRect/>
            </a:stretch>
          </a:blipFill>
        </p:spPr>
      </p:sp>
      <p:sp>
        <p:nvSpPr>
          <p:cNvPr id="5" name="Freeform 5"/>
          <p:cNvSpPr/>
          <p:nvPr/>
        </p:nvSpPr>
        <p:spPr>
          <a:xfrm>
            <a:off x="12063919" y="2593572"/>
            <a:ext cx="4684865" cy="7393711"/>
          </a:xfrm>
          <a:custGeom>
            <a:avLst/>
            <a:gdLst/>
            <a:ahLst/>
            <a:cxnLst/>
            <a:rect l="l" t="t" r="r" b="b"/>
            <a:pathLst>
              <a:path w="4684865" h="7393711">
                <a:moveTo>
                  <a:pt x="0" y="0"/>
                </a:moveTo>
                <a:lnTo>
                  <a:pt x="4684864" y="0"/>
                </a:lnTo>
                <a:lnTo>
                  <a:pt x="4684864" y="7393711"/>
                </a:lnTo>
                <a:lnTo>
                  <a:pt x="0" y="7393711"/>
                </a:lnTo>
                <a:lnTo>
                  <a:pt x="0" y="0"/>
                </a:lnTo>
                <a:close/>
              </a:path>
            </a:pathLst>
          </a:custGeom>
          <a:blipFill>
            <a:blip r:embed="rId5"/>
            <a:stretch>
              <a:fillRect/>
            </a:stretch>
          </a:blipFill>
        </p:spPr>
      </p:sp>
      <p:sp>
        <p:nvSpPr>
          <p:cNvPr id="7" name="TextBox 7"/>
          <p:cNvSpPr txBox="1"/>
          <p:nvPr/>
        </p:nvSpPr>
        <p:spPr>
          <a:xfrm>
            <a:off x="1802716" y="2781300"/>
            <a:ext cx="8839838" cy="4985980"/>
          </a:xfrm>
          <a:prstGeom prst="rect">
            <a:avLst/>
          </a:prstGeom>
        </p:spPr>
        <p:txBody>
          <a:bodyPr wrap="square" lIns="0" tIns="0" rIns="0" bIns="0" rtlCol="0" anchor="t">
            <a:spAutoFit/>
          </a:bodyPr>
          <a:lstStyle/>
          <a:p>
            <a:pPr algn="ctr"/>
            <a:r>
              <a:rPr lang="nl-NL" sz="5400" b="1">
                <a:latin typeface="Times New Roman" panose="02020603050405020304" pitchFamily="18" charset="0"/>
                <a:cs typeface="Times New Roman" panose="02020603050405020304" pitchFamily="18" charset="0"/>
              </a:rPr>
              <a:t>HƯỚNG DẪN HỌC </a:t>
            </a:r>
            <a:r>
              <a:rPr lang="nl-NL" sz="5400" b="1">
                <a:latin typeface="Times New Roman" panose="02020603050405020304" pitchFamily="18" charset="0"/>
                <a:cs typeface="Times New Roman" panose="02020603050405020304" pitchFamily="18" charset="0"/>
              </a:rPr>
              <a:t>Ở </a:t>
            </a:r>
            <a:r>
              <a:rPr lang="nl-NL" sz="5400" b="1" smtClean="0">
                <a:latin typeface="Times New Roman" panose="02020603050405020304" pitchFamily="18" charset="0"/>
                <a:cs typeface="Times New Roman" panose="02020603050405020304" pitchFamily="18" charset="0"/>
              </a:rPr>
              <a:t>NHÀ</a:t>
            </a:r>
            <a:endParaRPr lang="en-GB" sz="5400">
              <a:latin typeface="Times New Roman" panose="02020603050405020304" pitchFamily="18" charset="0"/>
              <a:cs typeface="Times New Roman" panose="02020603050405020304" pitchFamily="18" charset="0"/>
            </a:endParaRPr>
          </a:p>
          <a:p>
            <a:r>
              <a:rPr lang="vi-VN" sz="5400">
                <a:latin typeface="Times New Roman" panose="02020603050405020304" pitchFamily="18" charset="0"/>
                <a:cs typeface="Times New Roman" panose="02020603050405020304" pitchFamily="18" charset="0"/>
              </a:rPr>
              <a:t>- Liên hệ mối quan hệ giữa văn học và cuộc đời. Tìm đọc các tác phẩm văn học và tự liên hệ rút ra bài học cho bản thân. </a:t>
            </a:r>
            <a:endParaRPr lang="en-GB" sz="5400">
              <a:latin typeface="Times New Roman" panose="02020603050405020304" pitchFamily="18" charset="0"/>
              <a:cs typeface="Times New Roman" panose="02020603050405020304" pitchFamily="18" charset="0"/>
            </a:endParaRPr>
          </a:p>
          <a:p>
            <a:r>
              <a:rPr lang="vi-VN" sz="5400" b="1">
                <a:latin typeface="Times New Roman" panose="02020603050405020304" pitchFamily="18" charset="0"/>
                <a:cs typeface="Times New Roman" panose="02020603050405020304" pitchFamily="18" charset="0"/>
              </a:rPr>
              <a:t>- Chuẩn bị bài:</a:t>
            </a:r>
            <a:r>
              <a:rPr lang="vi-VN" sz="5400">
                <a:latin typeface="Times New Roman" panose="02020603050405020304" pitchFamily="18" charset="0"/>
                <a:cs typeface="Times New Roman" panose="02020603050405020304" pitchFamily="18" charset="0"/>
              </a:rPr>
              <a:t> ôn tập học kì II</a:t>
            </a:r>
            <a:endParaRPr lang="en-GB" sz="5400">
              <a:latin typeface="Times New Roman" panose="02020603050405020304" pitchFamily="18" charset="0"/>
              <a:cs typeface="Times New Roman" panose="02020603050405020304" pitchFamily="18" charset="0"/>
            </a:endParaRPr>
          </a:p>
        </p:txBody>
      </p:sp>
      <p:sp>
        <p:nvSpPr>
          <p:cNvPr id="9" name="Freeform 9"/>
          <p:cNvSpPr/>
          <p:nvPr/>
        </p:nvSpPr>
        <p:spPr>
          <a:xfrm rot="-1544691">
            <a:off x="490708" y="7451631"/>
            <a:ext cx="1243144" cy="2543517"/>
          </a:xfrm>
          <a:custGeom>
            <a:avLst/>
            <a:gdLst/>
            <a:ahLst/>
            <a:cxnLst/>
            <a:rect l="l" t="t" r="r" b="b"/>
            <a:pathLst>
              <a:path w="1243144" h="2543517">
                <a:moveTo>
                  <a:pt x="0" y="0"/>
                </a:moveTo>
                <a:lnTo>
                  <a:pt x="1243143" y="0"/>
                </a:lnTo>
                <a:lnTo>
                  <a:pt x="1243143" y="2543517"/>
                </a:lnTo>
                <a:lnTo>
                  <a:pt x="0" y="2543517"/>
                </a:lnTo>
                <a:lnTo>
                  <a:pt x="0" y="0"/>
                </a:lnTo>
                <a:close/>
              </a:path>
            </a:pathLst>
          </a:custGeom>
          <a:blipFill>
            <a:blip r:embed="rId4"/>
            <a:stretch>
              <a:fillRect/>
            </a:stretch>
          </a:blipFill>
        </p:spPr>
      </p:sp>
      <p:sp>
        <p:nvSpPr>
          <p:cNvPr id="10" name="Freeform 10"/>
          <p:cNvSpPr/>
          <p:nvPr/>
        </p:nvSpPr>
        <p:spPr>
          <a:xfrm rot="867073">
            <a:off x="16747148" y="7342003"/>
            <a:ext cx="1243144" cy="2543517"/>
          </a:xfrm>
          <a:custGeom>
            <a:avLst/>
            <a:gdLst/>
            <a:ahLst/>
            <a:cxnLst/>
            <a:rect l="l" t="t" r="r" b="b"/>
            <a:pathLst>
              <a:path w="1243144" h="2543517">
                <a:moveTo>
                  <a:pt x="0" y="0"/>
                </a:moveTo>
                <a:lnTo>
                  <a:pt x="1243144" y="0"/>
                </a:lnTo>
                <a:lnTo>
                  <a:pt x="1243144" y="2543517"/>
                </a:lnTo>
                <a:lnTo>
                  <a:pt x="0" y="2543517"/>
                </a:lnTo>
                <a:lnTo>
                  <a:pt x="0" y="0"/>
                </a:lnTo>
                <a:close/>
              </a:path>
            </a:pathLst>
          </a:custGeom>
          <a:blipFill>
            <a:blip r:embed="rId4"/>
            <a:stretch>
              <a:fillRect/>
            </a:stretch>
          </a:blipFill>
        </p:spPr>
      </p:sp>
      <p:sp>
        <p:nvSpPr>
          <p:cNvPr id="11" name="Freeform 11"/>
          <p:cNvSpPr/>
          <p:nvPr/>
        </p:nvSpPr>
        <p:spPr>
          <a:xfrm rot="-1350231">
            <a:off x="10020982" y="7480349"/>
            <a:ext cx="1243144" cy="2543517"/>
          </a:xfrm>
          <a:custGeom>
            <a:avLst/>
            <a:gdLst/>
            <a:ahLst/>
            <a:cxnLst/>
            <a:rect l="l" t="t" r="r" b="b"/>
            <a:pathLst>
              <a:path w="1243144" h="2543517">
                <a:moveTo>
                  <a:pt x="0" y="0"/>
                </a:moveTo>
                <a:lnTo>
                  <a:pt x="1243144" y="0"/>
                </a:lnTo>
                <a:lnTo>
                  <a:pt x="1243144" y="2543516"/>
                </a:lnTo>
                <a:lnTo>
                  <a:pt x="0" y="2543516"/>
                </a:lnTo>
                <a:lnTo>
                  <a:pt x="0" y="0"/>
                </a:lnTo>
                <a:close/>
              </a:path>
            </a:pathLst>
          </a:custGeom>
          <a:blipFill>
            <a:blip r:embed="rId4"/>
            <a:stretch>
              <a:fillRect/>
            </a:stretch>
          </a:blipFill>
        </p:spPr>
      </p:sp>
      <p:sp>
        <p:nvSpPr>
          <p:cNvPr id="12" name="Freeform 12"/>
          <p:cNvSpPr/>
          <p:nvPr/>
        </p:nvSpPr>
        <p:spPr>
          <a:xfrm>
            <a:off x="15873633" y="556062"/>
            <a:ext cx="2771334" cy="1174353"/>
          </a:xfrm>
          <a:custGeom>
            <a:avLst/>
            <a:gdLst/>
            <a:ahLst/>
            <a:cxnLst/>
            <a:rect l="l" t="t" r="r" b="b"/>
            <a:pathLst>
              <a:path w="2771334" h="1174353">
                <a:moveTo>
                  <a:pt x="0" y="0"/>
                </a:moveTo>
                <a:lnTo>
                  <a:pt x="2771334" y="0"/>
                </a:lnTo>
                <a:lnTo>
                  <a:pt x="2771334" y="1174353"/>
                </a:lnTo>
                <a:lnTo>
                  <a:pt x="0" y="1174353"/>
                </a:lnTo>
                <a:lnTo>
                  <a:pt x="0" y="0"/>
                </a:lnTo>
                <a:close/>
              </a:path>
            </a:pathLst>
          </a:custGeom>
          <a:blipFill>
            <a:blip r:embed="rId6"/>
            <a:stretch>
              <a:fillRect/>
            </a:stretch>
          </a:blipFill>
        </p:spPr>
      </p:sp>
      <p:sp>
        <p:nvSpPr>
          <p:cNvPr id="13" name="Freeform 13"/>
          <p:cNvSpPr/>
          <p:nvPr/>
        </p:nvSpPr>
        <p:spPr>
          <a:xfrm>
            <a:off x="1112279" y="0"/>
            <a:ext cx="2771334" cy="1174353"/>
          </a:xfrm>
          <a:custGeom>
            <a:avLst/>
            <a:gdLst/>
            <a:ahLst/>
            <a:cxnLst/>
            <a:rect l="l" t="t" r="r" b="b"/>
            <a:pathLst>
              <a:path w="2771334" h="1174353">
                <a:moveTo>
                  <a:pt x="0" y="0"/>
                </a:moveTo>
                <a:lnTo>
                  <a:pt x="2771335" y="0"/>
                </a:lnTo>
                <a:lnTo>
                  <a:pt x="2771335" y="1174353"/>
                </a:lnTo>
                <a:lnTo>
                  <a:pt x="0" y="1174353"/>
                </a:lnTo>
                <a:lnTo>
                  <a:pt x="0" y="0"/>
                </a:lnTo>
                <a:close/>
              </a:path>
            </a:pathLst>
          </a:custGeom>
          <a:blipFill>
            <a:blip r:embed="rId6"/>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rgbClr val="E8F9FF">
                <a:alpha val="100000"/>
              </a:srgbClr>
            </a:gs>
            <a:gs pos="33333">
              <a:srgbClr val="FFF2EF">
                <a:alpha val="100000"/>
              </a:srgbClr>
            </a:gs>
            <a:gs pos="66667">
              <a:srgbClr val="FFF5EC">
                <a:alpha val="100000"/>
              </a:srgbClr>
            </a:gs>
            <a:gs pos="100000">
              <a:srgbClr val="FFFFFF">
                <a:alpha val="100000"/>
              </a:srgbClr>
            </a:gs>
          </a:gsLst>
          <a:lin ang="5400000"/>
        </a:gradFill>
        <a:effectLst/>
      </p:bgPr>
    </p:bg>
    <p:spTree>
      <p:nvGrpSpPr>
        <p:cNvPr id="1" name=""/>
        <p:cNvGrpSpPr/>
        <p:nvPr/>
      </p:nvGrpSpPr>
      <p:grpSpPr>
        <a:xfrm>
          <a:off x="0" y="0"/>
          <a:ext cx="0" cy="0"/>
          <a:chOff x="0" y="0"/>
          <a:chExt cx="0" cy="0"/>
        </a:xfrm>
      </p:grpSpPr>
      <p:sp>
        <p:nvSpPr>
          <p:cNvPr id="2" name="Freeform 2"/>
          <p:cNvSpPr/>
          <p:nvPr/>
        </p:nvSpPr>
        <p:spPr>
          <a:xfrm rot="-270714">
            <a:off x="1559120" y="1028700"/>
            <a:ext cx="10289024" cy="9860315"/>
          </a:xfrm>
          <a:custGeom>
            <a:avLst/>
            <a:gdLst/>
            <a:ahLst/>
            <a:cxnLst/>
            <a:rect l="l" t="t" r="r" b="b"/>
            <a:pathLst>
              <a:path w="10289024" h="9860315">
                <a:moveTo>
                  <a:pt x="0" y="0"/>
                </a:moveTo>
                <a:lnTo>
                  <a:pt x="10289024" y="0"/>
                </a:lnTo>
                <a:lnTo>
                  <a:pt x="10289024" y="9860315"/>
                </a:lnTo>
                <a:lnTo>
                  <a:pt x="0" y="986031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 name="Freeform 3"/>
          <p:cNvSpPr/>
          <p:nvPr/>
        </p:nvSpPr>
        <p:spPr>
          <a:xfrm rot="421370">
            <a:off x="15038998" y="404599"/>
            <a:ext cx="4440603" cy="1881706"/>
          </a:xfrm>
          <a:custGeom>
            <a:avLst/>
            <a:gdLst/>
            <a:ahLst/>
            <a:cxnLst/>
            <a:rect l="l" t="t" r="r" b="b"/>
            <a:pathLst>
              <a:path w="4440603" h="1881706">
                <a:moveTo>
                  <a:pt x="0" y="0"/>
                </a:moveTo>
                <a:lnTo>
                  <a:pt x="4440604" y="0"/>
                </a:lnTo>
                <a:lnTo>
                  <a:pt x="4440604" y="1881706"/>
                </a:lnTo>
                <a:lnTo>
                  <a:pt x="0" y="1881706"/>
                </a:lnTo>
                <a:lnTo>
                  <a:pt x="0" y="0"/>
                </a:lnTo>
                <a:close/>
              </a:path>
            </a:pathLst>
          </a:custGeom>
          <a:blipFill>
            <a:blip r:embed="rId4"/>
            <a:stretch>
              <a:fillRect/>
            </a:stretch>
          </a:blipFill>
        </p:spPr>
      </p:sp>
      <p:sp>
        <p:nvSpPr>
          <p:cNvPr id="4" name="Freeform 4"/>
          <p:cNvSpPr/>
          <p:nvPr/>
        </p:nvSpPr>
        <p:spPr>
          <a:xfrm rot="-545199">
            <a:off x="10973946" y="2750044"/>
            <a:ext cx="7933354" cy="8229600"/>
          </a:xfrm>
          <a:custGeom>
            <a:avLst/>
            <a:gdLst/>
            <a:ahLst/>
            <a:cxnLst/>
            <a:rect l="l" t="t" r="r" b="b"/>
            <a:pathLst>
              <a:path w="7933354" h="8229600">
                <a:moveTo>
                  <a:pt x="0" y="0"/>
                </a:moveTo>
                <a:lnTo>
                  <a:pt x="7933354" y="0"/>
                </a:lnTo>
                <a:lnTo>
                  <a:pt x="7933354" y="8229600"/>
                </a:lnTo>
                <a:lnTo>
                  <a:pt x="0" y="8229600"/>
                </a:lnTo>
                <a:lnTo>
                  <a:pt x="0" y="0"/>
                </a:lnTo>
                <a:close/>
              </a:path>
            </a:pathLst>
          </a:custGeom>
          <a:blipFill>
            <a:blip r:embed="rId5"/>
            <a:stretch>
              <a:fillRect/>
            </a:stretch>
          </a:blipFill>
        </p:spPr>
      </p:sp>
      <p:sp>
        <p:nvSpPr>
          <p:cNvPr id="5" name="Freeform 5"/>
          <p:cNvSpPr/>
          <p:nvPr/>
        </p:nvSpPr>
        <p:spPr>
          <a:xfrm>
            <a:off x="-449460" y="9132441"/>
            <a:ext cx="12568020" cy="2225587"/>
          </a:xfrm>
          <a:custGeom>
            <a:avLst/>
            <a:gdLst/>
            <a:ahLst/>
            <a:cxnLst/>
            <a:rect l="l" t="t" r="r" b="b"/>
            <a:pathLst>
              <a:path w="12568020" h="2225587">
                <a:moveTo>
                  <a:pt x="0" y="0"/>
                </a:moveTo>
                <a:lnTo>
                  <a:pt x="12568020" y="0"/>
                </a:lnTo>
                <a:lnTo>
                  <a:pt x="12568020" y="2225587"/>
                </a:lnTo>
                <a:lnTo>
                  <a:pt x="0" y="2225587"/>
                </a:lnTo>
                <a:lnTo>
                  <a:pt x="0" y="0"/>
                </a:lnTo>
                <a:close/>
              </a:path>
            </a:pathLst>
          </a:custGeom>
          <a:blipFill>
            <a:blip r:embed="rId6"/>
            <a:stretch>
              <a:fillRect/>
            </a:stretch>
          </a:blipFill>
        </p:spPr>
      </p:sp>
      <p:sp>
        <p:nvSpPr>
          <p:cNvPr id="6" name="Freeform 6"/>
          <p:cNvSpPr/>
          <p:nvPr/>
        </p:nvSpPr>
        <p:spPr>
          <a:xfrm>
            <a:off x="9326501" y="8613762"/>
            <a:ext cx="12118560" cy="2145995"/>
          </a:xfrm>
          <a:custGeom>
            <a:avLst/>
            <a:gdLst/>
            <a:ahLst/>
            <a:cxnLst/>
            <a:rect l="l" t="t" r="r" b="b"/>
            <a:pathLst>
              <a:path w="12118560" h="2145995">
                <a:moveTo>
                  <a:pt x="0" y="0"/>
                </a:moveTo>
                <a:lnTo>
                  <a:pt x="12118560" y="0"/>
                </a:lnTo>
                <a:lnTo>
                  <a:pt x="12118560" y="2145995"/>
                </a:lnTo>
                <a:lnTo>
                  <a:pt x="0" y="2145995"/>
                </a:lnTo>
                <a:lnTo>
                  <a:pt x="0" y="0"/>
                </a:lnTo>
                <a:close/>
              </a:path>
            </a:pathLst>
          </a:custGeom>
          <a:blipFill>
            <a:blip r:embed="rId6"/>
            <a:stretch>
              <a:fillRect/>
            </a:stretch>
          </a:blipFill>
        </p:spPr>
      </p:sp>
      <p:sp>
        <p:nvSpPr>
          <p:cNvPr id="7" name="TextBox 7"/>
          <p:cNvSpPr txBox="1"/>
          <p:nvPr/>
        </p:nvSpPr>
        <p:spPr>
          <a:xfrm rot="-359477">
            <a:off x="1419451" y="3062488"/>
            <a:ext cx="10623663" cy="3957922"/>
          </a:xfrm>
          <a:prstGeom prst="rect">
            <a:avLst/>
          </a:prstGeom>
        </p:spPr>
        <p:txBody>
          <a:bodyPr lIns="0" tIns="0" rIns="0" bIns="0" rtlCol="0" anchor="t">
            <a:spAutoFit/>
          </a:bodyPr>
          <a:lstStyle/>
          <a:p>
            <a:pPr algn="ctr">
              <a:lnSpc>
                <a:spcPts val="14959"/>
              </a:lnSpc>
            </a:pPr>
            <a:r>
              <a:rPr lang="en-US" sz="16999"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More Sugar"/>
                <a:cs typeface="Times New Roman" panose="02020603050405020304" pitchFamily="18" charset="0"/>
                <a:sym typeface="More Sugar"/>
              </a:rPr>
              <a:t>Thank </a:t>
            </a:r>
          </a:p>
          <a:p>
            <a:pPr algn="ctr">
              <a:lnSpc>
                <a:spcPts val="14959"/>
              </a:lnSpc>
            </a:pPr>
            <a:r>
              <a:rPr lang="en-US" sz="16999"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Times New Roman" panose="02020603050405020304" pitchFamily="18" charset="0"/>
                <a:ea typeface="More Sugar"/>
                <a:cs typeface="Times New Roman" panose="02020603050405020304" pitchFamily="18" charset="0"/>
                <a:sym typeface="More Sugar"/>
              </a:rPr>
              <a:t>You</a:t>
            </a:r>
          </a:p>
        </p:txBody>
      </p:sp>
      <p:sp>
        <p:nvSpPr>
          <p:cNvPr id="8" name="Freeform 8"/>
          <p:cNvSpPr/>
          <p:nvPr/>
        </p:nvSpPr>
        <p:spPr>
          <a:xfrm rot="1029552">
            <a:off x="-245166" y="653455"/>
            <a:ext cx="3842871" cy="5621978"/>
          </a:xfrm>
          <a:custGeom>
            <a:avLst/>
            <a:gdLst/>
            <a:ahLst/>
            <a:cxnLst/>
            <a:rect l="l" t="t" r="r" b="b"/>
            <a:pathLst>
              <a:path w="3842871" h="5621978">
                <a:moveTo>
                  <a:pt x="0" y="0"/>
                </a:moveTo>
                <a:lnTo>
                  <a:pt x="3842871" y="0"/>
                </a:lnTo>
                <a:lnTo>
                  <a:pt x="3842871" y="5621978"/>
                </a:lnTo>
                <a:lnTo>
                  <a:pt x="0" y="5621978"/>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9" name="Freeform 9"/>
          <p:cNvSpPr/>
          <p:nvPr/>
        </p:nvSpPr>
        <p:spPr>
          <a:xfrm>
            <a:off x="11065939" y="-238595"/>
            <a:ext cx="4768465" cy="2534589"/>
          </a:xfrm>
          <a:custGeom>
            <a:avLst/>
            <a:gdLst/>
            <a:ahLst/>
            <a:cxnLst/>
            <a:rect l="l" t="t" r="r" b="b"/>
            <a:pathLst>
              <a:path w="4768465" h="2534589">
                <a:moveTo>
                  <a:pt x="0" y="0"/>
                </a:moveTo>
                <a:lnTo>
                  <a:pt x="4768464" y="0"/>
                </a:lnTo>
                <a:lnTo>
                  <a:pt x="4768464" y="2534590"/>
                </a:lnTo>
                <a:lnTo>
                  <a:pt x="0" y="253459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0" name="Freeform 10"/>
          <p:cNvSpPr/>
          <p:nvPr/>
        </p:nvSpPr>
        <p:spPr>
          <a:xfrm rot="867073">
            <a:off x="11363647" y="7628605"/>
            <a:ext cx="1243144" cy="2543517"/>
          </a:xfrm>
          <a:custGeom>
            <a:avLst/>
            <a:gdLst/>
            <a:ahLst/>
            <a:cxnLst/>
            <a:rect l="l" t="t" r="r" b="b"/>
            <a:pathLst>
              <a:path w="1243144" h="2543517">
                <a:moveTo>
                  <a:pt x="0" y="0"/>
                </a:moveTo>
                <a:lnTo>
                  <a:pt x="1243144" y="0"/>
                </a:lnTo>
                <a:lnTo>
                  <a:pt x="1243144" y="2543516"/>
                </a:lnTo>
                <a:lnTo>
                  <a:pt x="0" y="2543516"/>
                </a:lnTo>
                <a:lnTo>
                  <a:pt x="0" y="0"/>
                </a:lnTo>
                <a:close/>
              </a:path>
            </a:pathLst>
          </a:custGeom>
          <a:blipFill>
            <a:blip r:embed="rId11"/>
            <a:stretch>
              <a:fillRect/>
            </a:stretch>
          </a:blipFill>
        </p:spPr>
      </p:sp>
      <p:sp>
        <p:nvSpPr>
          <p:cNvPr id="11" name="Freeform 11"/>
          <p:cNvSpPr/>
          <p:nvPr/>
        </p:nvSpPr>
        <p:spPr>
          <a:xfrm rot="-1544691">
            <a:off x="934999" y="7924388"/>
            <a:ext cx="1243144" cy="2543517"/>
          </a:xfrm>
          <a:custGeom>
            <a:avLst/>
            <a:gdLst/>
            <a:ahLst/>
            <a:cxnLst/>
            <a:rect l="l" t="t" r="r" b="b"/>
            <a:pathLst>
              <a:path w="1243144" h="2543517">
                <a:moveTo>
                  <a:pt x="0" y="0"/>
                </a:moveTo>
                <a:lnTo>
                  <a:pt x="1243144" y="0"/>
                </a:lnTo>
                <a:lnTo>
                  <a:pt x="1243144" y="2543516"/>
                </a:lnTo>
                <a:lnTo>
                  <a:pt x="0" y="2543516"/>
                </a:lnTo>
                <a:lnTo>
                  <a:pt x="0" y="0"/>
                </a:lnTo>
                <a:close/>
              </a:path>
            </a:pathLst>
          </a:custGeom>
          <a:blipFill>
            <a:blip r:embed="rId11"/>
            <a:stretch>
              <a:fillRect/>
            </a:stretch>
          </a:blipFill>
        </p:spPr>
      </p:sp>
      <p:sp>
        <p:nvSpPr>
          <p:cNvPr id="12" name="Freeform 12"/>
          <p:cNvSpPr/>
          <p:nvPr/>
        </p:nvSpPr>
        <p:spPr>
          <a:xfrm rot="867073">
            <a:off x="4293698" y="8415001"/>
            <a:ext cx="1243144" cy="2543517"/>
          </a:xfrm>
          <a:custGeom>
            <a:avLst/>
            <a:gdLst/>
            <a:ahLst/>
            <a:cxnLst/>
            <a:rect l="l" t="t" r="r" b="b"/>
            <a:pathLst>
              <a:path w="1243144" h="2543517">
                <a:moveTo>
                  <a:pt x="0" y="0"/>
                </a:moveTo>
                <a:lnTo>
                  <a:pt x="1243144" y="0"/>
                </a:lnTo>
                <a:lnTo>
                  <a:pt x="1243144" y="2543516"/>
                </a:lnTo>
                <a:lnTo>
                  <a:pt x="0" y="2543516"/>
                </a:lnTo>
                <a:lnTo>
                  <a:pt x="0" y="0"/>
                </a:lnTo>
                <a:close/>
              </a:path>
            </a:pathLst>
          </a:custGeom>
          <a:blipFill>
            <a:blip r:embed="rId11"/>
            <a:stretch>
              <a:fillRect/>
            </a:stretch>
          </a:blipFill>
        </p:spPr>
      </p:sp>
      <p:sp>
        <p:nvSpPr>
          <p:cNvPr id="13" name="Freeform 13"/>
          <p:cNvSpPr/>
          <p:nvPr/>
        </p:nvSpPr>
        <p:spPr>
          <a:xfrm rot="-1587449">
            <a:off x="8522428" y="8101361"/>
            <a:ext cx="1243144" cy="2543517"/>
          </a:xfrm>
          <a:custGeom>
            <a:avLst/>
            <a:gdLst/>
            <a:ahLst/>
            <a:cxnLst/>
            <a:rect l="l" t="t" r="r" b="b"/>
            <a:pathLst>
              <a:path w="1243144" h="2543517">
                <a:moveTo>
                  <a:pt x="0" y="0"/>
                </a:moveTo>
                <a:lnTo>
                  <a:pt x="1243144" y="0"/>
                </a:lnTo>
                <a:lnTo>
                  <a:pt x="1243144" y="2543517"/>
                </a:lnTo>
                <a:lnTo>
                  <a:pt x="0" y="2543517"/>
                </a:lnTo>
                <a:lnTo>
                  <a:pt x="0" y="0"/>
                </a:lnTo>
                <a:close/>
              </a:path>
            </a:pathLst>
          </a:custGeom>
          <a:blipFill>
            <a:blip r:embed="rId11"/>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anim calcmode="lin" valueType="num">
                                      <p:cBhvr>
                                        <p:cTn id="1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658</Words>
  <Application>Microsoft Office PowerPoint</Application>
  <PresentationFormat>Custom</PresentationFormat>
  <Paragraphs>26</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More Sugar</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Child Playground Template Group Project Presentation</dc:title>
  <cp:lastModifiedBy>asus PC</cp:lastModifiedBy>
  <cp:revision>12</cp:revision>
  <dcterms:created xsi:type="dcterms:W3CDTF">2006-08-16T00:00:00Z</dcterms:created>
  <dcterms:modified xsi:type="dcterms:W3CDTF">2025-02-16T14:28:02Z</dcterms:modified>
  <dc:identifier>DAGcRGQgQyM</dc:identifier>
</cp:coreProperties>
</file>