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67" r:id="rId5"/>
    <p:sldId id="268" r:id="rId6"/>
    <p:sldId id="269" r:id="rId7"/>
    <p:sldId id="270" r:id="rId8"/>
    <p:sldId id="271" r:id="rId9"/>
    <p:sldId id="272" r:id="rId10"/>
    <p:sldId id="273" r:id="rId11"/>
    <p:sldId id="275" r:id="rId12"/>
    <p:sldId id="274" r:id="rId13"/>
    <p:sldId id="276" r:id="rId14"/>
    <p:sldId id="258" r:id="rId15"/>
    <p:sldId id="277" r:id="rId16"/>
    <p:sldId id="278" r:id="rId17"/>
    <p:sldId id="279" r:id="rId18"/>
    <p:sldId id="280" r:id="rId19"/>
    <p:sldId id="281" r:id="rId20"/>
    <p:sldId id="282" r:id="rId21"/>
    <p:sldId id="283" r:id="rId22"/>
    <p:sldId id="259"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300" r:id="rId38"/>
    <p:sldId id="299" r:id="rId39"/>
    <p:sldId id="301" r:id="rId40"/>
    <p:sldId id="302" r:id="rId41"/>
    <p:sldId id="298" r:id="rId42"/>
    <p:sldId id="303" r:id="rId43"/>
    <p:sldId id="304" r:id="rId44"/>
    <p:sldId id="305" r:id="rId45"/>
    <p:sldId id="261" r:id="rId46"/>
    <p:sldId id="306" r:id="rId47"/>
    <p:sldId id="264" r:id="rId48"/>
    <p:sldId id="265" r:id="rId49"/>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4622" autoAdjust="0"/>
  </p:normalViewPr>
  <p:slideViewPr>
    <p:cSldViewPr>
      <p:cViewPr varScale="1">
        <p:scale>
          <a:sx n="44" d="100"/>
          <a:sy n="44" d="100"/>
        </p:scale>
        <p:origin x="668"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svg"/><Relationship Id="rId7" Type="http://schemas.openxmlformats.org/officeDocument/2006/relationships/image" Target="../media/image2.svg"/><Relationship Id="rId12"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png"/><Relationship Id="rId11" Type="http://schemas.openxmlformats.org/officeDocument/2006/relationships/image" Target="../media/image5.png"/><Relationship Id="rId5" Type="http://schemas.openxmlformats.org/officeDocument/2006/relationships/image" Target="../media/image17.svg"/><Relationship Id="rId10" Type="http://schemas.openxmlformats.org/officeDocument/2006/relationships/image" Target="../media/image4.png"/><Relationship Id="rId4" Type="http://schemas.openxmlformats.org/officeDocument/2006/relationships/image" Target="../media/image11.png"/><Relationship Id="rId9"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4.jpg"/><Relationship Id="rId7" Type="http://schemas.openxmlformats.org/officeDocument/2006/relationships/image" Target="../media/image2.png"/><Relationship Id="rId12" Type="http://schemas.openxmlformats.org/officeDocument/2006/relationships/image" Target="../media/image13.jp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2.png"/><Relationship Id="rId5" Type="http://schemas.openxmlformats.org/officeDocument/2006/relationships/image" Target="../media/image2.svg"/><Relationship Id="rId10" Type="http://schemas.openxmlformats.org/officeDocument/2006/relationships/image" Target="../media/image6.png"/><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svg"/><Relationship Id="rId7" Type="http://schemas.openxmlformats.org/officeDocument/2006/relationships/image" Target="../media/image2.svg"/><Relationship Id="rId12"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png"/><Relationship Id="rId11" Type="http://schemas.openxmlformats.org/officeDocument/2006/relationships/image" Target="../media/image5.png"/><Relationship Id="rId5" Type="http://schemas.openxmlformats.org/officeDocument/2006/relationships/image" Target="../media/image17.svg"/><Relationship Id="rId10" Type="http://schemas.openxmlformats.org/officeDocument/2006/relationships/image" Target="../media/image4.png"/><Relationship Id="rId4" Type="http://schemas.openxmlformats.org/officeDocument/2006/relationships/image" Target="../media/image11.png"/><Relationship Id="rId9"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7.png"/><Relationship Id="rId7" Type="http://schemas.openxmlformats.org/officeDocument/2006/relationships/image" Target="../media/image2.png"/><Relationship Id="rId12"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5.png"/><Relationship Id="rId5" Type="http://schemas.openxmlformats.org/officeDocument/2006/relationships/image" Target="../media/image2.svg"/><Relationship Id="rId10" Type="http://schemas.openxmlformats.org/officeDocument/2006/relationships/image" Target="../media/image6.png"/><Relationship Id="rId9" Type="http://schemas.openxmlformats.org/officeDocument/2006/relationships/image" Target="../media/image5.png"/><Relationship Id="rId14"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image" Target="../media/image17.svg"/><Relationship Id="rId12"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6.png"/><Relationship Id="rId5" Type="http://schemas.openxmlformats.org/officeDocument/2006/relationships/image" Target="../media/image15.svg"/><Relationship Id="rId10" Type="http://schemas.openxmlformats.org/officeDocument/2006/relationships/image" Target="../media/image4.png"/><Relationship Id="rId4" Type="http://schemas.openxmlformats.org/officeDocument/2006/relationships/image" Target="../media/image10.png"/><Relationship Id="rId9"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svg"/><Relationship Id="rId7" Type="http://schemas.openxmlformats.org/officeDocument/2006/relationships/image" Target="../media/image2.svg"/><Relationship Id="rId12"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png"/><Relationship Id="rId11" Type="http://schemas.openxmlformats.org/officeDocument/2006/relationships/image" Target="../media/image5.png"/><Relationship Id="rId5" Type="http://schemas.openxmlformats.org/officeDocument/2006/relationships/image" Target="../media/image17.svg"/><Relationship Id="rId10" Type="http://schemas.openxmlformats.org/officeDocument/2006/relationships/image" Target="../media/image4.png"/><Relationship Id="rId4" Type="http://schemas.openxmlformats.org/officeDocument/2006/relationships/image" Target="../media/image11.png"/><Relationship Id="rId9"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svg"/><Relationship Id="rId7" Type="http://schemas.openxmlformats.org/officeDocument/2006/relationships/image" Target="../media/image2.svg"/><Relationship Id="rId12"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png"/><Relationship Id="rId11" Type="http://schemas.openxmlformats.org/officeDocument/2006/relationships/image" Target="../media/image5.png"/><Relationship Id="rId5" Type="http://schemas.openxmlformats.org/officeDocument/2006/relationships/image" Target="../media/image17.svg"/><Relationship Id="rId10" Type="http://schemas.openxmlformats.org/officeDocument/2006/relationships/image" Target="../media/image4.png"/><Relationship Id="rId4" Type="http://schemas.openxmlformats.org/officeDocument/2006/relationships/image" Target="../media/image11.png"/><Relationship Id="rId9"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2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image" Target="../media/image17.svg"/><Relationship Id="rId12"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6.png"/><Relationship Id="rId5" Type="http://schemas.openxmlformats.org/officeDocument/2006/relationships/image" Target="../media/image15.svg"/><Relationship Id="rId10" Type="http://schemas.openxmlformats.org/officeDocument/2006/relationships/image" Target="../media/image4.png"/><Relationship Id="rId4" Type="http://schemas.openxmlformats.org/officeDocument/2006/relationships/image" Target="../media/image10.png"/><Relationship Id="rId9" Type="http://schemas.openxmlformats.org/officeDocument/2006/relationships/image" Target="../media/image2.png"/></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image" Target="../media/image17.svg"/><Relationship Id="rId12"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6.png"/><Relationship Id="rId5" Type="http://schemas.openxmlformats.org/officeDocument/2006/relationships/image" Target="../media/image15.svg"/><Relationship Id="rId10" Type="http://schemas.openxmlformats.org/officeDocument/2006/relationships/image" Target="../media/image4.png"/><Relationship Id="rId4" Type="http://schemas.openxmlformats.org/officeDocument/2006/relationships/image" Target="../media/image10.pn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hyperlink" Target="https://fb.watch/xhfujoPcW1/" TargetMode="External"/><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3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image" Target="../media/image17.svg"/><Relationship Id="rId12"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6.png"/><Relationship Id="rId5" Type="http://schemas.openxmlformats.org/officeDocument/2006/relationships/image" Target="../media/image15.svg"/><Relationship Id="rId10" Type="http://schemas.openxmlformats.org/officeDocument/2006/relationships/image" Target="../media/image4.png"/><Relationship Id="rId4" Type="http://schemas.openxmlformats.org/officeDocument/2006/relationships/image" Target="../media/image10.png"/><Relationship Id="rId9" Type="http://schemas.openxmlformats.org/officeDocument/2006/relationships/image" Target="../media/image2.png"/></Relationships>
</file>

<file path=ppt/slides/_rels/slide3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svg"/><Relationship Id="rId7"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6.png"/></Relationships>
</file>

<file path=ppt/slides/_rels/slide3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3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40.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4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4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3.svg"/><Relationship Id="rId7"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svg"/><Relationship Id="rId10" Type="http://schemas.openxmlformats.org/officeDocument/2006/relationships/image" Target="../media/image6.png"/><Relationship Id="rId4" Type="http://schemas.openxmlformats.org/officeDocument/2006/relationships/image" Target="../media/image1.png"/><Relationship Id="rId9" Type="http://schemas.openxmlformats.org/officeDocument/2006/relationships/image" Target="../media/image5.png"/></Relationships>
</file>

<file path=ppt/slides/_rels/slide4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1676046" y="692033"/>
            <a:ext cx="14884760" cy="8074982"/>
          </a:xfrm>
          <a:custGeom>
            <a:avLst/>
            <a:gdLst/>
            <a:ahLst/>
            <a:cxnLst/>
            <a:rect l="l" t="t" r="r" b="b"/>
            <a:pathLst>
              <a:path w="14884760" h="8074982">
                <a:moveTo>
                  <a:pt x="0" y="0"/>
                </a:moveTo>
                <a:lnTo>
                  <a:pt x="14884760" y="0"/>
                </a:lnTo>
                <a:lnTo>
                  <a:pt x="14884760" y="8074982"/>
                </a:lnTo>
                <a:lnTo>
                  <a:pt x="0" y="8074982"/>
                </a:lnTo>
                <a:lnTo>
                  <a:pt x="0" y="0"/>
                </a:lnTo>
                <a:close/>
              </a:path>
            </a:pathLst>
          </a:custGeom>
          <a:blipFill>
            <a:blip r:embed="rId4"/>
            <a:stretch>
              <a:fillRect/>
            </a:stretch>
          </a:blipFill>
        </p:spPr>
      </p:sp>
      <p:sp>
        <p:nvSpPr>
          <p:cNvPr id="5" name="Freeform 5"/>
          <p:cNvSpPr/>
          <p:nvPr/>
        </p:nvSpPr>
        <p:spPr>
          <a:xfrm>
            <a:off x="852710" y="1028700"/>
            <a:ext cx="3938439" cy="1412915"/>
          </a:xfrm>
          <a:custGeom>
            <a:avLst/>
            <a:gdLst/>
            <a:ahLst/>
            <a:cxnLst/>
            <a:rect l="l" t="t" r="r" b="b"/>
            <a:pathLst>
              <a:path w="3938439" h="1412915">
                <a:moveTo>
                  <a:pt x="0" y="0"/>
                </a:moveTo>
                <a:lnTo>
                  <a:pt x="3938439" y="0"/>
                </a:lnTo>
                <a:lnTo>
                  <a:pt x="3938439" y="1412915"/>
                </a:lnTo>
                <a:lnTo>
                  <a:pt x="0" y="1412915"/>
                </a:lnTo>
                <a:lnTo>
                  <a:pt x="0" y="0"/>
                </a:lnTo>
                <a:close/>
              </a:path>
            </a:pathLst>
          </a:custGeom>
          <a:blipFill>
            <a:blip r:embed="rId5"/>
            <a:stretch>
              <a:fillRect/>
            </a:stretch>
          </a:blipFill>
        </p:spPr>
      </p:sp>
      <p:sp>
        <p:nvSpPr>
          <p:cNvPr id="6" name="Freeform 6"/>
          <p:cNvSpPr/>
          <p:nvPr/>
        </p:nvSpPr>
        <p:spPr>
          <a:xfrm>
            <a:off x="2574247" y="6980084"/>
            <a:ext cx="13139506" cy="7128182"/>
          </a:xfrm>
          <a:custGeom>
            <a:avLst/>
            <a:gdLst/>
            <a:ahLst/>
            <a:cxnLst/>
            <a:rect l="l" t="t" r="r" b="b"/>
            <a:pathLst>
              <a:path w="13139506" h="7128182">
                <a:moveTo>
                  <a:pt x="0" y="0"/>
                </a:moveTo>
                <a:lnTo>
                  <a:pt x="13139506" y="0"/>
                </a:lnTo>
                <a:lnTo>
                  <a:pt x="13139506" y="7128182"/>
                </a:lnTo>
                <a:lnTo>
                  <a:pt x="0" y="7128182"/>
                </a:lnTo>
                <a:lnTo>
                  <a:pt x="0" y="0"/>
                </a:lnTo>
                <a:close/>
              </a:path>
            </a:pathLst>
          </a:custGeom>
          <a:blipFill>
            <a:blip r:embed="rId4"/>
            <a:stretch>
              <a:fillRect/>
            </a:stretch>
          </a:blipFill>
        </p:spPr>
      </p:sp>
      <p:sp>
        <p:nvSpPr>
          <p:cNvPr id="7" name="Freeform 7"/>
          <p:cNvSpPr/>
          <p:nvPr/>
        </p:nvSpPr>
        <p:spPr>
          <a:xfrm flipH="1">
            <a:off x="9938742" y="8079113"/>
            <a:ext cx="7072996" cy="4993499"/>
          </a:xfrm>
          <a:custGeom>
            <a:avLst/>
            <a:gdLst/>
            <a:ahLst/>
            <a:cxnLst/>
            <a:rect l="l" t="t" r="r" b="b"/>
            <a:pathLst>
              <a:path w="7072996" h="4993499">
                <a:moveTo>
                  <a:pt x="7072996" y="0"/>
                </a:moveTo>
                <a:lnTo>
                  <a:pt x="0" y="0"/>
                </a:lnTo>
                <a:lnTo>
                  <a:pt x="0" y="4993499"/>
                </a:lnTo>
                <a:lnTo>
                  <a:pt x="7072996" y="4993499"/>
                </a:lnTo>
                <a:lnTo>
                  <a:pt x="7072996" y="0"/>
                </a:lnTo>
                <a:close/>
              </a:path>
            </a:pathLst>
          </a:custGeom>
          <a:blipFill>
            <a:blip r:embed="rId6"/>
            <a:stretch>
              <a:fillRect/>
            </a:stretch>
          </a:blipFill>
        </p:spPr>
      </p:sp>
      <p:sp>
        <p:nvSpPr>
          <p:cNvPr id="8" name="Freeform 8"/>
          <p:cNvSpPr/>
          <p:nvPr/>
        </p:nvSpPr>
        <p:spPr>
          <a:xfrm>
            <a:off x="1276262" y="8047425"/>
            <a:ext cx="7072996" cy="4993499"/>
          </a:xfrm>
          <a:custGeom>
            <a:avLst/>
            <a:gdLst/>
            <a:ahLst/>
            <a:cxnLst/>
            <a:rect l="l" t="t" r="r" b="b"/>
            <a:pathLst>
              <a:path w="7072996" h="4993499">
                <a:moveTo>
                  <a:pt x="0" y="0"/>
                </a:moveTo>
                <a:lnTo>
                  <a:pt x="7072996" y="0"/>
                </a:lnTo>
                <a:lnTo>
                  <a:pt x="7072996" y="4993500"/>
                </a:lnTo>
                <a:lnTo>
                  <a:pt x="0" y="4993500"/>
                </a:lnTo>
                <a:lnTo>
                  <a:pt x="0" y="0"/>
                </a:lnTo>
                <a:close/>
              </a:path>
            </a:pathLst>
          </a:custGeom>
          <a:blipFill>
            <a:blip r:embed="rId6"/>
            <a:stretch>
              <a:fillRect/>
            </a:stretch>
          </a:blipFill>
        </p:spPr>
      </p:sp>
      <p:sp>
        <p:nvSpPr>
          <p:cNvPr id="9" name="Freeform 9"/>
          <p:cNvSpPr/>
          <p:nvPr/>
        </p:nvSpPr>
        <p:spPr>
          <a:xfrm flipH="1">
            <a:off x="12937871" y="837335"/>
            <a:ext cx="4818560" cy="1728658"/>
          </a:xfrm>
          <a:custGeom>
            <a:avLst/>
            <a:gdLst/>
            <a:ahLst/>
            <a:cxnLst/>
            <a:rect l="l" t="t" r="r" b="b"/>
            <a:pathLst>
              <a:path w="4818560" h="1728658">
                <a:moveTo>
                  <a:pt x="4818560" y="0"/>
                </a:moveTo>
                <a:lnTo>
                  <a:pt x="0" y="0"/>
                </a:lnTo>
                <a:lnTo>
                  <a:pt x="0" y="1728658"/>
                </a:lnTo>
                <a:lnTo>
                  <a:pt x="4818560" y="1728658"/>
                </a:lnTo>
                <a:lnTo>
                  <a:pt x="4818560" y="0"/>
                </a:lnTo>
                <a:close/>
              </a:path>
            </a:pathLst>
          </a:custGeom>
          <a:blipFill>
            <a:blip r:embed="rId5"/>
            <a:stretch>
              <a:fillRect/>
            </a:stretch>
          </a:blipFill>
        </p:spPr>
      </p:sp>
      <p:sp>
        <p:nvSpPr>
          <p:cNvPr id="10" name="Freeform 10"/>
          <p:cNvSpPr/>
          <p:nvPr/>
        </p:nvSpPr>
        <p:spPr>
          <a:xfrm>
            <a:off x="-1416404" y="5550676"/>
            <a:ext cx="7072996" cy="4993499"/>
          </a:xfrm>
          <a:custGeom>
            <a:avLst/>
            <a:gdLst/>
            <a:ahLst/>
            <a:cxnLst/>
            <a:rect l="l" t="t" r="r" b="b"/>
            <a:pathLst>
              <a:path w="7072996" h="4993499">
                <a:moveTo>
                  <a:pt x="0" y="0"/>
                </a:moveTo>
                <a:lnTo>
                  <a:pt x="7072995" y="0"/>
                </a:lnTo>
                <a:lnTo>
                  <a:pt x="7072995" y="4993499"/>
                </a:lnTo>
                <a:lnTo>
                  <a:pt x="0" y="4993499"/>
                </a:lnTo>
                <a:lnTo>
                  <a:pt x="0" y="0"/>
                </a:lnTo>
                <a:close/>
              </a:path>
            </a:pathLst>
          </a:custGeom>
          <a:blipFill>
            <a:blip r:embed="rId6"/>
            <a:stretch>
              <a:fillRect/>
            </a:stretch>
          </a:blipFill>
        </p:spPr>
      </p:sp>
      <p:sp>
        <p:nvSpPr>
          <p:cNvPr id="11" name="TextBox 11"/>
          <p:cNvSpPr txBox="1"/>
          <p:nvPr/>
        </p:nvSpPr>
        <p:spPr>
          <a:xfrm>
            <a:off x="2652305" y="1498456"/>
            <a:ext cx="12524552" cy="4847481"/>
          </a:xfrm>
          <a:prstGeom prst="rect">
            <a:avLst/>
          </a:prstGeom>
        </p:spPr>
        <p:txBody>
          <a:bodyPr lIns="0" tIns="0" rIns="0" bIns="0" rtlCol="0" anchor="t">
            <a:spAutoFit/>
          </a:bodyPr>
          <a:lstStyle/>
          <a:p>
            <a:pPr algn="ctr">
              <a:lnSpc>
                <a:spcPct val="150000"/>
              </a:lnSpc>
            </a:pPr>
            <a:r>
              <a:rPr lang="vi-VN" sz="13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VỘI VÀNG </a:t>
            </a:r>
            <a:endParaRPr lang="en-GB" sz="13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a:p>
            <a:pPr algn="ctr">
              <a:lnSpc>
                <a:spcPct val="150000"/>
              </a:lnSpc>
            </a:pPr>
            <a:r>
              <a:rPr lang="vi-VN" sz="72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 </a:t>
            </a:r>
            <a:r>
              <a:rPr lang="vi-VN"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XUÂN DIỆU-</a:t>
            </a:r>
            <a:endParaRPr lang="en-GB" sz="72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p:txBody>
      </p:sp>
      <p:sp>
        <p:nvSpPr>
          <p:cNvPr id="13" name="Freeform 13"/>
          <p:cNvSpPr/>
          <p:nvPr/>
        </p:nvSpPr>
        <p:spPr>
          <a:xfrm flipH="1">
            <a:off x="12591615" y="5582363"/>
            <a:ext cx="7072996" cy="4993499"/>
          </a:xfrm>
          <a:custGeom>
            <a:avLst/>
            <a:gdLst/>
            <a:ahLst/>
            <a:cxnLst/>
            <a:rect l="l" t="t" r="r" b="b"/>
            <a:pathLst>
              <a:path w="7072996" h="4993499">
                <a:moveTo>
                  <a:pt x="7072996" y="0"/>
                </a:moveTo>
                <a:lnTo>
                  <a:pt x="0" y="0"/>
                </a:lnTo>
                <a:lnTo>
                  <a:pt x="0" y="4993499"/>
                </a:lnTo>
                <a:lnTo>
                  <a:pt x="7072996" y="4993499"/>
                </a:lnTo>
                <a:lnTo>
                  <a:pt x="7072996" y="0"/>
                </a:lnTo>
                <a:close/>
              </a:path>
            </a:pathLst>
          </a:custGeom>
          <a:blipFill>
            <a:blip r:embed="rId6"/>
            <a:stretch>
              <a:fillRect/>
            </a:stretch>
          </a:blipFill>
        </p:spPr>
      </p:sp>
      <p:sp>
        <p:nvSpPr>
          <p:cNvPr id="14" name="Freeform 14"/>
          <p:cNvSpPr/>
          <p:nvPr/>
        </p:nvSpPr>
        <p:spPr>
          <a:xfrm>
            <a:off x="14849777" y="3080343"/>
            <a:ext cx="2409523" cy="1985848"/>
          </a:xfrm>
          <a:custGeom>
            <a:avLst/>
            <a:gdLst/>
            <a:ahLst/>
            <a:cxnLst/>
            <a:rect l="l" t="t" r="r" b="b"/>
            <a:pathLst>
              <a:path w="2409523" h="1985848">
                <a:moveTo>
                  <a:pt x="0" y="0"/>
                </a:moveTo>
                <a:lnTo>
                  <a:pt x="2409523" y="0"/>
                </a:lnTo>
                <a:lnTo>
                  <a:pt x="2409523" y="1985848"/>
                </a:lnTo>
                <a:lnTo>
                  <a:pt x="0" y="1985848"/>
                </a:lnTo>
                <a:lnTo>
                  <a:pt x="0" y="0"/>
                </a:lnTo>
                <a:close/>
              </a:path>
            </a:pathLst>
          </a:custGeom>
          <a:blipFill>
            <a:blip r:embed="rId7"/>
            <a:stretch>
              <a:fillRect/>
            </a:stretch>
          </a:blipFill>
        </p:spPr>
      </p:sp>
      <p:sp>
        <p:nvSpPr>
          <p:cNvPr id="15" name="Freeform 15"/>
          <p:cNvSpPr/>
          <p:nvPr/>
        </p:nvSpPr>
        <p:spPr>
          <a:xfrm flipH="1">
            <a:off x="852710" y="3539686"/>
            <a:ext cx="2957172" cy="2342327"/>
          </a:xfrm>
          <a:custGeom>
            <a:avLst/>
            <a:gdLst/>
            <a:ahLst/>
            <a:cxnLst/>
            <a:rect l="l" t="t" r="r" b="b"/>
            <a:pathLst>
              <a:path w="2957172" h="2342327">
                <a:moveTo>
                  <a:pt x="2957172" y="0"/>
                </a:moveTo>
                <a:lnTo>
                  <a:pt x="0" y="0"/>
                </a:lnTo>
                <a:lnTo>
                  <a:pt x="0" y="2342327"/>
                </a:lnTo>
                <a:lnTo>
                  <a:pt x="2957172" y="2342327"/>
                </a:lnTo>
                <a:lnTo>
                  <a:pt x="2957172" y="0"/>
                </a:lnTo>
                <a:close/>
              </a:path>
            </a:pathLst>
          </a:custGeom>
          <a:blipFill>
            <a:blip r:embed="rId8"/>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grpSp>
        <p:nvGrpSpPr>
          <p:cNvPr id="2" name="Group 2"/>
          <p:cNvGrpSpPr/>
          <p:nvPr/>
        </p:nvGrpSpPr>
        <p:grpSpPr>
          <a:xfrm>
            <a:off x="1896052" y="2517384"/>
            <a:ext cx="4478471" cy="5330699"/>
            <a:chOff x="0" y="0"/>
            <a:chExt cx="9164537" cy="7648825"/>
          </a:xfrm>
        </p:grpSpPr>
        <p:sp>
          <p:nvSpPr>
            <p:cNvPr id="3" name="Freeform 3"/>
            <p:cNvSpPr/>
            <p:nvPr/>
          </p:nvSpPr>
          <p:spPr>
            <a:xfrm>
              <a:off x="0" y="0"/>
              <a:ext cx="9164537" cy="7648825"/>
            </a:xfrm>
            <a:custGeom>
              <a:avLst/>
              <a:gdLst/>
              <a:ahLst/>
              <a:cxnLst/>
              <a:rect l="l" t="t" r="r" b="b"/>
              <a:pathLst>
                <a:path w="9164537" h="7648825">
                  <a:moveTo>
                    <a:pt x="0" y="0"/>
                  </a:moveTo>
                  <a:lnTo>
                    <a:pt x="9164537" y="0"/>
                  </a:lnTo>
                  <a:lnTo>
                    <a:pt x="9164537" y="7648825"/>
                  </a:lnTo>
                  <a:lnTo>
                    <a:pt x="0" y="764882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261562" y="218302"/>
              <a:ext cx="8641414" cy="7212220"/>
            </a:xfrm>
            <a:custGeom>
              <a:avLst/>
              <a:gdLst/>
              <a:ahLst/>
              <a:cxnLst/>
              <a:rect l="l" t="t" r="r" b="b"/>
              <a:pathLst>
                <a:path w="8641414" h="7212220">
                  <a:moveTo>
                    <a:pt x="0" y="0"/>
                  </a:moveTo>
                  <a:lnTo>
                    <a:pt x="8641413" y="0"/>
                  </a:lnTo>
                  <a:lnTo>
                    <a:pt x="8641413" y="7212221"/>
                  </a:lnTo>
                  <a:lnTo>
                    <a:pt x="0" y="72122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sp>
        <p:nvSpPr>
          <p:cNvPr id="5" name="TextBox 5"/>
          <p:cNvSpPr txBox="1"/>
          <p:nvPr/>
        </p:nvSpPr>
        <p:spPr>
          <a:xfrm>
            <a:off x="2350898" y="3444876"/>
            <a:ext cx="3795465" cy="2954655"/>
          </a:xfrm>
          <a:prstGeom prst="rect">
            <a:avLst/>
          </a:prstGeom>
        </p:spPr>
        <p:txBody>
          <a:bodyPr wrap="square" lIns="0" tIns="0" rIns="0" bIns="0" rtlCol="0" anchor="t">
            <a:spAutoFit/>
          </a:bodyPr>
          <a:lstStyle/>
          <a:p>
            <a:pPr algn="ctr"/>
            <a:r>
              <a:rPr lang="pt-BR" sz="4800" smtClean="0">
                <a:latin typeface="Times New Roman" panose="02020603050405020304" pitchFamily="18" charset="0"/>
                <a:cs typeface="Times New Roman" panose="02020603050405020304" pitchFamily="18" charset="0"/>
              </a:rPr>
              <a:t>(</a:t>
            </a:r>
            <a:r>
              <a:rPr lang="pt-BR" sz="4800">
                <a:latin typeface="Times New Roman" panose="02020603050405020304" pitchFamily="18" charset="0"/>
                <a:cs typeface="Times New Roman" panose="02020603050405020304" pitchFamily="18" charset="0"/>
              </a:rPr>
              <a:t>1916 - 1985), quê cha Hà Tĩnh, quê mẹ tỉnh Bình Định</a:t>
            </a:r>
            <a:endParaRPr lang="en-US" sz="4400" spc="85">
              <a:solidFill>
                <a:srgbClr val="000000"/>
              </a:solidFill>
              <a:latin typeface="Times New Roman" panose="02020603050405020304" pitchFamily="18" charset="0"/>
              <a:ea typeface="Mali"/>
              <a:cs typeface="Times New Roman" panose="02020603050405020304" pitchFamily="18" charset="0"/>
              <a:sym typeface="Mali"/>
            </a:endParaRPr>
          </a:p>
        </p:txBody>
      </p:sp>
      <p:grpSp>
        <p:nvGrpSpPr>
          <p:cNvPr id="6" name="Group 6"/>
          <p:cNvGrpSpPr/>
          <p:nvPr/>
        </p:nvGrpSpPr>
        <p:grpSpPr>
          <a:xfrm>
            <a:off x="6374524" y="2275191"/>
            <a:ext cx="10017426" cy="5736619"/>
            <a:chOff x="0" y="0"/>
            <a:chExt cx="9164537" cy="7648825"/>
          </a:xfrm>
        </p:grpSpPr>
        <p:sp>
          <p:nvSpPr>
            <p:cNvPr id="7" name="Freeform 7"/>
            <p:cNvSpPr/>
            <p:nvPr/>
          </p:nvSpPr>
          <p:spPr>
            <a:xfrm>
              <a:off x="0" y="0"/>
              <a:ext cx="9164537" cy="7648825"/>
            </a:xfrm>
            <a:custGeom>
              <a:avLst/>
              <a:gdLst/>
              <a:ahLst/>
              <a:cxnLst/>
              <a:rect l="l" t="t" r="r" b="b"/>
              <a:pathLst>
                <a:path w="9164537" h="7648825">
                  <a:moveTo>
                    <a:pt x="0" y="0"/>
                  </a:moveTo>
                  <a:lnTo>
                    <a:pt x="9164537" y="0"/>
                  </a:lnTo>
                  <a:lnTo>
                    <a:pt x="9164537" y="7648825"/>
                  </a:lnTo>
                  <a:lnTo>
                    <a:pt x="0" y="764882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8" name="Freeform 8"/>
            <p:cNvSpPr/>
            <p:nvPr/>
          </p:nvSpPr>
          <p:spPr>
            <a:xfrm>
              <a:off x="261562" y="218302"/>
              <a:ext cx="8641414" cy="7212220"/>
            </a:xfrm>
            <a:custGeom>
              <a:avLst/>
              <a:gdLst/>
              <a:ahLst/>
              <a:cxnLst/>
              <a:rect l="l" t="t" r="r" b="b"/>
              <a:pathLst>
                <a:path w="8641414" h="7212220">
                  <a:moveTo>
                    <a:pt x="0" y="0"/>
                  </a:moveTo>
                  <a:lnTo>
                    <a:pt x="8641413" y="0"/>
                  </a:lnTo>
                  <a:lnTo>
                    <a:pt x="8641413" y="7212221"/>
                  </a:lnTo>
                  <a:lnTo>
                    <a:pt x="0" y="72122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sp>
        <p:nvSpPr>
          <p:cNvPr id="9" name="TextBox 9"/>
          <p:cNvSpPr txBox="1"/>
          <p:nvPr/>
        </p:nvSpPr>
        <p:spPr>
          <a:xfrm>
            <a:off x="7448658" y="3114570"/>
            <a:ext cx="8213305" cy="4062651"/>
          </a:xfrm>
          <a:prstGeom prst="rect">
            <a:avLst/>
          </a:prstGeom>
        </p:spPr>
        <p:txBody>
          <a:bodyPr wrap="square" lIns="0" tIns="0" rIns="0" bIns="0" rtlCol="0" anchor="t">
            <a:spAutoFit/>
          </a:bodyPr>
          <a:lstStyle/>
          <a:p>
            <a:pPr algn="just"/>
            <a:r>
              <a:rPr lang="pt-BR" sz="4400" b="1">
                <a:latin typeface="Times New Roman" panose="02020603050405020304" pitchFamily="18" charset="0"/>
                <a:cs typeface="Times New Roman" panose="02020603050405020304" pitchFamily="18" charset="0"/>
              </a:rPr>
              <a:t>Tác phẩm chính: </a:t>
            </a:r>
            <a:r>
              <a:rPr lang="pt-BR" sz="4400" i="1">
                <a:latin typeface="Times New Roman" panose="02020603050405020304" pitchFamily="18" charset="0"/>
                <a:cs typeface="Times New Roman" panose="02020603050405020304" pitchFamily="18" charset="0"/>
              </a:rPr>
              <a:t>Thơ thơ</a:t>
            </a:r>
            <a:r>
              <a:rPr lang="pt-BR" sz="4400">
                <a:latin typeface="Times New Roman" panose="02020603050405020304" pitchFamily="18" charset="0"/>
                <a:cs typeface="Times New Roman" panose="02020603050405020304" pitchFamily="18" charset="0"/>
              </a:rPr>
              <a:t> (1938), </a:t>
            </a:r>
            <a:r>
              <a:rPr lang="pt-BR" sz="4400" i="1">
                <a:latin typeface="Times New Roman" panose="02020603050405020304" pitchFamily="18" charset="0"/>
                <a:cs typeface="Times New Roman" panose="02020603050405020304" pitchFamily="18" charset="0"/>
              </a:rPr>
              <a:t>Gửi hương cho gió</a:t>
            </a:r>
            <a:r>
              <a:rPr lang="pt-BR" sz="4400">
                <a:latin typeface="Times New Roman" panose="02020603050405020304" pitchFamily="18" charset="0"/>
                <a:cs typeface="Times New Roman" panose="02020603050405020304" pitchFamily="18" charset="0"/>
              </a:rPr>
              <a:t> (1945), </a:t>
            </a:r>
            <a:r>
              <a:rPr lang="pt-BR" sz="4400" i="1">
                <a:latin typeface="Times New Roman" panose="02020603050405020304" pitchFamily="18" charset="0"/>
                <a:cs typeface="Times New Roman" panose="02020603050405020304" pitchFamily="18" charset="0"/>
              </a:rPr>
              <a:t>Riêng chung</a:t>
            </a:r>
            <a:r>
              <a:rPr lang="pt-BR" sz="4400">
                <a:latin typeface="Times New Roman" panose="02020603050405020304" pitchFamily="18" charset="0"/>
                <a:cs typeface="Times New Roman" panose="02020603050405020304" pitchFamily="18" charset="0"/>
              </a:rPr>
              <a:t> (1960), </a:t>
            </a:r>
            <a:r>
              <a:rPr lang="pt-BR" sz="4400" i="1">
                <a:latin typeface="Times New Roman" panose="02020603050405020304" pitchFamily="18" charset="0"/>
                <a:cs typeface="Times New Roman" panose="02020603050405020304" pitchFamily="18" charset="0"/>
              </a:rPr>
              <a:t>Tôi giàu đôi mắt</a:t>
            </a:r>
            <a:r>
              <a:rPr lang="pt-BR" sz="4400">
                <a:latin typeface="Times New Roman" panose="02020603050405020304" pitchFamily="18" charset="0"/>
                <a:cs typeface="Times New Roman" panose="02020603050405020304" pitchFamily="18" charset="0"/>
              </a:rPr>
              <a:t> (1970), </a:t>
            </a:r>
            <a:r>
              <a:rPr lang="pt-BR" sz="4400" i="1">
                <a:latin typeface="Times New Roman" panose="02020603050405020304" pitchFamily="18" charset="0"/>
                <a:cs typeface="Times New Roman" panose="02020603050405020304" pitchFamily="18" charset="0"/>
              </a:rPr>
              <a:t>Trường ca </a:t>
            </a:r>
            <a:r>
              <a:rPr lang="pt-BR" sz="4400">
                <a:latin typeface="Times New Roman" panose="02020603050405020304" pitchFamily="18" charset="0"/>
                <a:cs typeface="Times New Roman" panose="02020603050405020304" pitchFamily="18" charset="0"/>
              </a:rPr>
              <a:t>(1945), </a:t>
            </a:r>
            <a:r>
              <a:rPr lang="pt-BR" sz="4400" i="1">
                <a:latin typeface="Times New Roman" panose="02020603050405020304" pitchFamily="18" charset="0"/>
                <a:cs typeface="Times New Roman" panose="02020603050405020304" pitchFamily="18" charset="0"/>
              </a:rPr>
              <a:t>Phấn thông vàng</a:t>
            </a:r>
            <a:r>
              <a:rPr lang="pt-BR" sz="4400">
                <a:latin typeface="Times New Roman" panose="02020603050405020304" pitchFamily="18" charset="0"/>
                <a:cs typeface="Times New Roman" panose="02020603050405020304" pitchFamily="18" charset="0"/>
              </a:rPr>
              <a:t> (1939), </a:t>
            </a:r>
            <a:r>
              <a:rPr lang="pt-BR" sz="4400" i="1">
                <a:latin typeface="Times New Roman" panose="02020603050405020304" pitchFamily="18" charset="0"/>
                <a:cs typeface="Times New Roman" panose="02020603050405020304" pitchFamily="18" charset="0"/>
              </a:rPr>
              <a:t>Các nhà thơ cổ điển Việt Nam</a:t>
            </a:r>
            <a:r>
              <a:rPr lang="pt-BR" sz="4400">
                <a:latin typeface="Times New Roman" panose="02020603050405020304" pitchFamily="18" charset="0"/>
                <a:cs typeface="Times New Roman" panose="02020603050405020304" pitchFamily="18" charset="0"/>
              </a:rPr>
              <a:t> (1981, 1982) …</a:t>
            </a:r>
            <a:endParaRPr lang="en-GB" sz="4400">
              <a:latin typeface="Times New Roman" panose="02020603050405020304" pitchFamily="18" charset="0"/>
              <a:cs typeface="Times New Roman" panose="02020603050405020304" pitchFamily="18" charset="0"/>
            </a:endParaRPr>
          </a:p>
        </p:txBody>
      </p:sp>
      <p:sp>
        <p:nvSpPr>
          <p:cNvPr id="10" name="Freeform 10"/>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Freeform 11"/>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343775" y="227369"/>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8"/>
            <a:stretch>
              <a:fillRect/>
            </a:stretch>
          </a:blipFill>
        </p:spPr>
      </p:sp>
      <p:sp>
        <p:nvSpPr>
          <p:cNvPr id="13" name="Freeform 13"/>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14" name="Freeform 14"/>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15" name="Freeform 15"/>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6" name="Freeform 16"/>
          <p:cNvSpPr/>
          <p:nvPr/>
        </p:nvSpPr>
        <p:spPr>
          <a:xfrm flipH="1">
            <a:off x="14679343" y="358470"/>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8"/>
            <a:stretch>
              <a:fillRect/>
            </a:stretch>
          </a:blipFill>
        </p:spPr>
      </p:sp>
      <p:sp>
        <p:nvSpPr>
          <p:cNvPr id="17" name="Freeform 17"/>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8" name="Freeform 18"/>
          <p:cNvSpPr/>
          <p:nvPr/>
        </p:nvSpPr>
        <p:spPr>
          <a:xfrm>
            <a:off x="15881038" y="3219345"/>
            <a:ext cx="1676155" cy="1381431"/>
          </a:xfrm>
          <a:custGeom>
            <a:avLst/>
            <a:gdLst/>
            <a:ahLst/>
            <a:cxnLst/>
            <a:rect l="l" t="t" r="r" b="b"/>
            <a:pathLst>
              <a:path w="1676155" h="1381431">
                <a:moveTo>
                  <a:pt x="0" y="0"/>
                </a:moveTo>
                <a:lnTo>
                  <a:pt x="1676155" y="0"/>
                </a:lnTo>
                <a:lnTo>
                  <a:pt x="1676155" y="1381432"/>
                </a:lnTo>
                <a:lnTo>
                  <a:pt x="0" y="1381432"/>
                </a:lnTo>
                <a:lnTo>
                  <a:pt x="0" y="0"/>
                </a:lnTo>
                <a:close/>
              </a:path>
            </a:pathLst>
          </a:custGeom>
          <a:blipFill>
            <a:blip r:embed="rId11"/>
            <a:stretch>
              <a:fillRect/>
            </a:stretch>
          </a:blipFill>
        </p:spPr>
      </p:sp>
      <p:sp>
        <p:nvSpPr>
          <p:cNvPr id="19" name="Freeform 19"/>
          <p:cNvSpPr/>
          <p:nvPr/>
        </p:nvSpPr>
        <p:spPr>
          <a:xfrm flipH="1">
            <a:off x="499730" y="2107344"/>
            <a:ext cx="1851168" cy="1466280"/>
          </a:xfrm>
          <a:custGeom>
            <a:avLst/>
            <a:gdLst/>
            <a:ahLst/>
            <a:cxnLst/>
            <a:rect l="l" t="t" r="r" b="b"/>
            <a:pathLst>
              <a:path w="1851168" h="1466280">
                <a:moveTo>
                  <a:pt x="1851168" y="0"/>
                </a:moveTo>
                <a:lnTo>
                  <a:pt x="0" y="0"/>
                </a:lnTo>
                <a:lnTo>
                  <a:pt x="0" y="1466279"/>
                </a:lnTo>
                <a:lnTo>
                  <a:pt x="1851168" y="1466279"/>
                </a:lnTo>
                <a:lnTo>
                  <a:pt x="1851168" y="0"/>
                </a:lnTo>
                <a:close/>
              </a:path>
            </a:pathLst>
          </a:custGeom>
          <a:blipFill>
            <a:blip r:embed="rId12"/>
            <a:stretch>
              <a:fillRect/>
            </a:stretch>
          </a:blipFill>
        </p:spPr>
      </p:sp>
      <p:sp>
        <p:nvSpPr>
          <p:cNvPr id="20" name="Freeform 20"/>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21" name="TextBox 21"/>
          <p:cNvSpPr txBox="1"/>
          <p:nvPr/>
        </p:nvSpPr>
        <p:spPr>
          <a:xfrm>
            <a:off x="3543510" y="773914"/>
            <a:ext cx="11200979" cy="1107996"/>
          </a:xfrm>
          <a:prstGeom prst="rect">
            <a:avLst/>
          </a:prstGeom>
        </p:spPr>
        <p:txBody>
          <a:bodyPr lIns="0" tIns="0" rIns="0" bIns="0" rtlCol="0" anchor="t">
            <a:spAutoFit/>
          </a:bodyPr>
          <a:lstStyle/>
          <a:p>
            <a:pPr algn="ctr"/>
            <a:r>
              <a:rPr lang="vi-V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3. Tác giả Xuân Diệu</a:t>
            </a:r>
            <a:endParaRPr lang="en-GB"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9803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arn(inVertical)">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209515" y="556125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pic>
        <p:nvPicPr>
          <p:cNvPr id="16" name="Picture 15"/>
          <p:cNvPicPr/>
          <p:nvPr/>
        </p:nvPicPr>
        <p:blipFill>
          <a:blip r:embed="rId11">
            <a:extLst>
              <a:ext uri="{28A0092B-C50C-407E-A947-70E740481C1C}">
                <a14:useLocalDpi xmlns:a14="http://schemas.microsoft.com/office/drawing/2010/main" val="0"/>
              </a:ext>
            </a:extLst>
          </a:blip>
          <a:srcRect/>
          <a:stretch>
            <a:fillRect/>
          </a:stretch>
        </p:blipFill>
        <p:spPr bwMode="auto">
          <a:xfrm>
            <a:off x="1510350" y="581646"/>
            <a:ext cx="3744987" cy="45399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7" name="Picture 1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761857">
            <a:off x="11106945" y="544949"/>
            <a:ext cx="5407812" cy="40386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 name="Picture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758251">
            <a:off x="6220096" y="4453262"/>
            <a:ext cx="4908401" cy="484324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1713319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grpSp>
        <p:nvGrpSpPr>
          <p:cNvPr id="2" name="Group 2"/>
          <p:cNvGrpSpPr/>
          <p:nvPr/>
        </p:nvGrpSpPr>
        <p:grpSpPr>
          <a:xfrm>
            <a:off x="1896052" y="2275191"/>
            <a:ext cx="6873403" cy="5736619"/>
            <a:chOff x="0" y="0"/>
            <a:chExt cx="9164537" cy="7648825"/>
          </a:xfrm>
        </p:grpSpPr>
        <p:sp>
          <p:nvSpPr>
            <p:cNvPr id="3" name="Freeform 3"/>
            <p:cNvSpPr/>
            <p:nvPr/>
          </p:nvSpPr>
          <p:spPr>
            <a:xfrm>
              <a:off x="0" y="0"/>
              <a:ext cx="9164537" cy="7648825"/>
            </a:xfrm>
            <a:custGeom>
              <a:avLst/>
              <a:gdLst/>
              <a:ahLst/>
              <a:cxnLst/>
              <a:rect l="l" t="t" r="r" b="b"/>
              <a:pathLst>
                <a:path w="9164537" h="7648825">
                  <a:moveTo>
                    <a:pt x="0" y="0"/>
                  </a:moveTo>
                  <a:lnTo>
                    <a:pt x="9164537" y="0"/>
                  </a:lnTo>
                  <a:lnTo>
                    <a:pt x="9164537" y="7648825"/>
                  </a:lnTo>
                  <a:lnTo>
                    <a:pt x="0" y="764882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261562" y="218302"/>
              <a:ext cx="8641414" cy="7212220"/>
            </a:xfrm>
            <a:custGeom>
              <a:avLst/>
              <a:gdLst/>
              <a:ahLst/>
              <a:cxnLst/>
              <a:rect l="l" t="t" r="r" b="b"/>
              <a:pathLst>
                <a:path w="8641414" h="7212220">
                  <a:moveTo>
                    <a:pt x="0" y="0"/>
                  </a:moveTo>
                  <a:lnTo>
                    <a:pt x="8641413" y="0"/>
                  </a:lnTo>
                  <a:lnTo>
                    <a:pt x="8641413" y="7212221"/>
                  </a:lnTo>
                  <a:lnTo>
                    <a:pt x="0" y="72122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sp>
        <p:nvSpPr>
          <p:cNvPr id="5" name="TextBox 5"/>
          <p:cNvSpPr txBox="1"/>
          <p:nvPr/>
        </p:nvSpPr>
        <p:spPr>
          <a:xfrm>
            <a:off x="2495171" y="2649365"/>
            <a:ext cx="5807632" cy="4739759"/>
          </a:xfrm>
          <a:prstGeom prst="rect">
            <a:avLst/>
          </a:prstGeom>
        </p:spPr>
        <p:txBody>
          <a:bodyPr wrap="square" lIns="0" tIns="0" rIns="0" bIns="0" rtlCol="0" anchor="t">
            <a:spAutoFit/>
          </a:bodyPr>
          <a:lstStyle/>
          <a:p>
            <a:pPr algn="ctr"/>
            <a:r>
              <a:rPr lang="pt-BR" sz="4400">
                <a:latin typeface="Times New Roman" panose="02020603050405020304" pitchFamily="18" charset="0"/>
                <a:cs typeface="Times New Roman" panose="02020603050405020304" pitchFamily="18" charset="0"/>
              </a:rPr>
              <a:t>Xuân Diệu đã đem đến cho thơ ca đương thời sức sống mới, một nguồn cảm xúc mới, thể hiện quan niệm sống mới mẻ cùng những cách tân nghệ thuật sáng tạo</a:t>
            </a:r>
            <a:endParaRPr lang="en-US" sz="4000" spc="85">
              <a:solidFill>
                <a:srgbClr val="000000"/>
              </a:solidFill>
              <a:latin typeface="Times New Roman" panose="02020603050405020304" pitchFamily="18" charset="0"/>
              <a:ea typeface="Mali"/>
              <a:cs typeface="Times New Roman" panose="02020603050405020304" pitchFamily="18" charset="0"/>
              <a:sym typeface="Mali"/>
            </a:endParaRPr>
          </a:p>
        </p:txBody>
      </p:sp>
      <p:grpSp>
        <p:nvGrpSpPr>
          <p:cNvPr id="6" name="Group 6"/>
          <p:cNvGrpSpPr/>
          <p:nvPr/>
        </p:nvGrpSpPr>
        <p:grpSpPr>
          <a:xfrm>
            <a:off x="9518546" y="2275191"/>
            <a:ext cx="6873403" cy="5736619"/>
            <a:chOff x="0" y="0"/>
            <a:chExt cx="9164537" cy="7648825"/>
          </a:xfrm>
        </p:grpSpPr>
        <p:sp>
          <p:nvSpPr>
            <p:cNvPr id="7" name="Freeform 7"/>
            <p:cNvSpPr/>
            <p:nvPr/>
          </p:nvSpPr>
          <p:spPr>
            <a:xfrm>
              <a:off x="0" y="0"/>
              <a:ext cx="9164537" cy="7648825"/>
            </a:xfrm>
            <a:custGeom>
              <a:avLst/>
              <a:gdLst/>
              <a:ahLst/>
              <a:cxnLst/>
              <a:rect l="l" t="t" r="r" b="b"/>
              <a:pathLst>
                <a:path w="9164537" h="7648825">
                  <a:moveTo>
                    <a:pt x="0" y="0"/>
                  </a:moveTo>
                  <a:lnTo>
                    <a:pt x="9164537" y="0"/>
                  </a:lnTo>
                  <a:lnTo>
                    <a:pt x="9164537" y="7648825"/>
                  </a:lnTo>
                  <a:lnTo>
                    <a:pt x="0" y="764882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8" name="Freeform 8"/>
            <p:cNvSpPr/>
            <p:nvPr/>
          </p:nvSpPr>
          <p:spPr>
            <a:xfrm>
              <a:off x="261562" y="218302"/>
              <a:ext cx="8641414" cy="7212220"/>
            </a:xfrm>
            <a:custGeom>
              <a:avLst/>
              <a:gdLst/>
              <a:ahLst/>
              <a:cxnLst/>
              <a:rect l="l" t="t" r="r" b="b"/>
              <a:pathLst>
                <a:path w="8641414" h="7212220">
                  <a:moveTo>
                    <a:pt x="0" y="0"/>
                  </a:moveTo>
                  <a:lnTo>
                    <a:pt x="8641413" y="0"/>
                  </a:lnTo>
                  <a:lnTo>
                    <a:pt x="8641413" y="7212221"/>
                  </a:lnTo>
                  <a:lnTo>
                    <a:pt x="0" y="72122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sp>
        <p:nvSpPr>
          <p:cNvPr id="9" name="TextBox 9"/>
          <p:cNvSpPr txBox="1"/>
          <p:nvPr/>
        </p:nvSpPr>
        <p:spPr>
          <a:xfrm>
            <a:off x="10142786" y="3954823"/>
            <a:ext cx="5640166" cy="1354217"/>
          </a:xfrm>
          <a:prstGeom prst="rect">
            <a:avLst/>
          </a:prstGeom>
        </p:spPr>
        <p:txBody>
          <a:bodyPr wrap="square" lIns="0" tIns="0" rIns="0" bIns="0" rtlCol="0" anchor="t">
            <a:spAutoFit/>
          </a:bodyPr>
          <a:lstStyle/>
          <a:p>
            <a:pPr algn="ctr"/>
            <a:r>
              <a:rPr lang="pt-BR" sz="4400">
                <a:latin typeface="Times New Roman" panose="02020603050405020304" pitchFamily="18" charset="0"/>
                <a:cs typeface="Times New Roman" panose="02020603050405020304" pitchFamily="18" charset="0"/>
              </a:rPr>
              <a:t>Giọng thơ sôi nổi, đắm say, yêu đời.</a:t>
            </a:r>
            <a:endParaRPr lang="en-GB" sz="4400">
              <a:solidFill>
                <a:prstClr val="black"/>
              </a:solidFill>
              <a:latin typeface="Times New Roman" panose="02020603050405020304" pitchFamily="18" charset="0"/>
              <a:cs typeface="Times New Roman" panose="02020603050405020304" pitchFamily="18" charset="0"/>
            </a:endParaRPr>
          </a:p>
        </p:txBody>
      </p:sp>
      <p:sp>
        <p:nvSpPr>
          <p:cNvPr id="10" name="Freeform 10"/>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Freeform 11"/>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8"/>
            <a:stretch>
              <a:fillRect/>
            </a:stretch>
          </a:blipFill>
        </p:spPr>
      </p:sp>
      <p:sp>
        <p:nvSpPr>
          <p:cNvPr id="13" name="Freeform 13"/>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14" name="Freeform 14"/>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15" name="Freeform 15"/>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6" name="Freeform 16"/>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8"/>
            <a:stretch>
              <a:fillRect/>
            </a:stretch>
          </a:blipFill>
        </p:spPr>
      </p:sp>
      <p:sp>
        <p:nvSpPr>
          <p:cNvPr id="17" name="Freeform 17"/>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8" name="Freeform 18"/>
          <p:cNvSpPr/>
          <p:nvPr/>
        </p:nvSpPr>
        <p:spPr>
          <a:xfrm>
            <a:off x="15881038" y="3219345"/>
            <a:ext cx="1676155" cy="1381431"/>
          </a:xfrm>
          <a:custGeom>
            <a:avLst/>
            <a:gdLst/>
            <a:ahLst/>
            <a:cxnLst/>
            <a:rect l="l" t="t" r="r" b="b"/>
            <a:pathLst>
              <a:path w="1676155" h="1381431">
                <a:moveTo>
                  <a:pt x="0" y="0"/>
                </a:moveTo>
                <a:lnTo>
                  <a:pt x="1676155" y="0"/>
                </a:lnTo>
                <a:lnTo>
                  <a:pt x="1676155" y="1381432"/>
                </a:lnTo>
                <a:lnTo>
                  <a:pt x="0" y="1381432"/>
                </a:lnTo>
                <a:lnTo>
                  <a:pt x="0" y="0"/>
                </a:lnTo>
                <a:close/>
              </a:path>
            </a:pathLst>
          </a:custGeom>
          <a:blipFill>
            <a:blip r:embed="rId11"/>
            <a:stretch>
              <a:fillRect/>
            </a:stretch>
          </a:blipFill>
        </p:spPr>
      </p:sp>
      <p:sp>
        <p:nvSpPr>
          <p:cNvPr id="19" name="Freeform 19"/>
          <p:cNvSpPr/>
          <p:nvPr/>
        </p:nvSpPr>
        <p:spPr>
          <a:xfrm flipH="1">
            <a:off x="694298" y="4064145"/>
            <a:ext cx="1851168" cy="1466280"/>
          </a:xfrm>
          <a:custGeom>
            <a:avLst/>
            <a:gdLst/>
            <a:ahLst/>
            <a:cxnLst/>
            <a:rect l="l" t="t" r="r" b="b"/>
            <a:pathLst>
              <a:path w="1851168" h="1466280">
                <a:moveTo>
                  <a:pt x="1851168" y="0"/>
                </a:moveTo>
                <a:lnTo>
                  <a:pt x="0" y="0"/>
                </a:lnTo>
                <a:lnTo>
                  <a:pt x="0" y="1466279"/>
                </a:lnTo>
                <a:lnTo>
                  <a:pt x="1851168" y="1466279"/>
                </a:lnTo>
                <a:lnTo>
                  <a:pt x="1851168" y="0"/>
                </a:lnTo>
                <a:close/>
              </a:path>
            </a:pathLst>
          </a:custGeom>
          <a:blipFill>
            <a:blip r:embed="rId12"/>
            <a:stretch>
              <a:fillRect/>
            </a:stretch>
          </a:blipFill>
        </p:spPr>
      </p:sp>
      <p:sp>
        <p:nvSpPr>
          <p:cNvPr id="20" name="Freeform 20"/>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21" name="TextBox 21"/>
          <p:cNvSpPr txBox="1"/>
          <p:nvPr/>
        </p:nvSpPr>
        <p:spPr>
          <a:xfrm>
            <a:off x="3543510" y="773914"/>
            <a:ext cx="11200979" cy="1107996"/>
          </a:xfrm>
          <a:prstGeom prst="rect">
            <a:avLst/>
          </a:prstGeom>
        </p:spPr>
        <p:txBody>
          <a:bodyPr lIns="0" tIns="0" rIns="0" bIns="0" rtlCol="0" anchor="t">
            <a:spAutoFit/>
          </a:bodyPr>
          <a:lstStyle/>
          <a:p>
            <a:pPr algn="ctr"/>
            <a:r>
              <a:rPr lang="pt-BR" sz="7200" b="1">
                <a:latin typeface="Times New Roman" panose="02020603050405020304" pitchFamily="18" charset="0"/>
                <a:cs typeface="Times New Roman" panose="02020603050405020304" pitchFamily="18" charset="0"/>
              </a:rPr>
              <a:t>Phong cách sáng tác</a:t>
            </a:r>
            <a:endParaRPr lang="en-GB" sz="72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3769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53913" y="544011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pic>
        <p:nvPicPr>
          <p:cNvPr id="15" name="Picture 14"/>
          <p:cNvPicPr/>
          <p:nvPr/>
        </p:nvPicPr>
        <p:blipFill>
          <a:blip r:embed="rId11">
            <a:extLst>
              <a:ext uri="{28A0092B-C50C-407E-A947-70E740481C1C}">
                <a14:useLocalDpi xmlns:a14="http://schemas.microsoft.com/office/drawing/2010/main" val="0"/>
              </a:ext>
            </a:extLst>
          </a:blip>
          <a:srcRect/>
          <a:stretch>
            <a:fillRect/>
          </a:stretch>
        </p:blipFill>
        <p:spPr bwMode="auto">
          <a:xfrm>
            <a:off x="1873255" y="937486"/>
            <a:ext cx="3551955" cy="447533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8" name="Picture 17"/>
          <p:cNvPicPr/>
          <p:nvPr/>
        </p:nvPicPr>
        <p:blipFill>
          <a:blip r:embed="rId12">
            <a:extLst>
              <a:ext uri="{28A0092B-C50C-407E-A947-70E740481C1C}">
                <a14:useLocalDpi xmlns:a14="http://schemas.microsoft.com/office/drawing/2010/main" val="0"/>
              </a:ext>
            </a:extLst>
          </a:blip>
          <a:srcRect/>
          <a:stretch>
            <a:fillRect/>
          </a:stretch>
        </p:blipFill>
        <p:spPr bwMode="auto">
          <a:xfrm rot="655424">
            <a:off x="4878060" y="4434363"/>
            <a:ext cx="3948261" cy="52136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9" name="Picture 18"/>
          <p:cNvPicPr/>
          <p:nvPr/>
        </p:nvPicPr>
        <p:blipFill>
          <a:blip r:embed="rId13">
            <a:extLst>
              <a:ext uri="{28A0092B-C50C-407E-A947-70E740481C1C}">
                <a14:useLocalDpi xmlns:a14="http://schemas.microsoft.com/office/drawing/2010/main" val="0"/>
              </a:ext>
            </a:extLst>
          </a:blip>
          <a:srcRect/>
          <a:stretch>
            <a:fillRect/>
          </a:stretch>
        </p:blipFill>
        <p:spPr bwMode="auto">
          <a:xfrm>
            <a:off x="8085668" y="414303"/>
            <a:ext cx="3664610" cy="47362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0" name="Picture 19"/>
          <p:cNvPicPr/>
          <p:nvPr/>
        </p:nvPicPr>
        <p:blipFill>
          <a:blip r:embed="rId14">
            <a:extLst>
              <a:ext uri="{28A0092B-C50C-407E-A947-70E740481C1C}">
                <a14:useLocalDpi xmlns:a14="http://schemas.microsoft.com/office/drawing/2010/main" val="0"/>
              </a:ext>
            </a:extLst>
          </a:blip>
          <a:srcRect/>
          <a:stretch>
            <a:fillRect/>
          </a:stretch>
        </p:blipFill>
        <p:spPr bwMode="auto">
          <a:xfrm rot="1182223">
            <a:off x="12411641" y="2774361"/>
            <a:ext cx="3255496" cy="408740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2053098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19565" y="2111159"/>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3" name="TextBox 13"/>
          <p:cNvSpPr txBox="1"/>
          <p:nvPr/>
        </p:nvSpPr>
        <p:spPr>
          <a:xfrm>
            <a:off x="4811526" y="773914"/>
            <a:ext cx="8664948" cy="1015663"/>
          </a:xfrm>
          <a:prstGeom prst="rect">
            <a:avLst/>
          </a:prstGeom>
        </p:spPr>
        <p:txBody>
          <a:bodyPr lIns="0" tIns="0" rIns="0" bIns="0" rtlCol="0" anchor="t">
            <a:spAutoFit/>
          </a:bodyPr>
          <a:lstStyle/>
          <a:p>
            <a:pPr lvl="0"/>
            <a:r>
              <a:rPr lang="vi-VN" sz="6600" b="1">
                <a:latin typeface="Times New Roman" panose="02020603050405020304" pitchFamily="18" charset="0"/>
                <a:cs typeface="Times New Roman" panose="02020603050405020304" pitchFamily="18" charset="0"/>
              </a:rPr>
              <a:t>3. Bài thơ “Vội vàng”</a:t>
            </a:r>
            <a:endParaRPr lang="en-GB" sz="6600">
              <a:latin typeface="Times New Roman" panose="02020603050405020304" pitchFamily="18" charset="0"/>
              <a:cs typeface="Times New Roman" panose="02020603050405020304" pitchFamily="18" charset="0"/>
            </a:endParaRPr>
          </a:p>
        </p:txBody>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486448" y="2677045"/>
            <a:ext cx="13518795" cy="4616648"/>
          </a:xfrm>
          <a:prstGeom prst="rect">
            <a:avLst/>
          </a:prstGeom>
        </p:spPr>
        <p:txBody>
          <a:bodyPr wrap="square" lIns="0" tIns="0" rIns="0" bIns="0" rtlCol="0" anchor="t">
            <a:spAutoFit/>
          </a:bodyPr>
          <a:lstStyle/>
          <a:p>
            <a:pPr algn="ctr"/>
            <a:r>
              <a:rPr lang="vi-VN" sz="6000" b="1">
                <a:latin typeface="Times New Roman" panose="02020603050405020304" pitchFamily="18" charset="0"/>
                <a:cs typeface="Times New Roman" panose="02020603050405020304" pitchFamily="18" charset="0"/>
              </a:rPr>
              <a:t>Xuất </a:t>
            </a:r>
            <a:r>
              <a:rPr lang="vi-VN" sz="6000" b="1" smtClean="0">
                <a:latin typeface="Times New Roman" panose="02020603050405020304" pitchFamily="18" charset="0"/>
                <a:cs typeface="Times New Roman" panose="02020603050405020304" pitchFamily="18" charset="0"/>
              </a:rPr>
              <a:t>xứ</a:t>
            </a:r>
          </a:p>
          <a:p>
            <a:pPr algn="ctr"/>
            <a:r>
              <a:rPr lang="vi-VN" sz="6000" smtClean="0">
                <a:latin typeface="Times New Roman" panose="02020603050405020304" pitchFamily="18" charset="0"/>
                <a:cs typeface="Times New Roman" panose="02020603050405020304" pitchFamily="18" charset="0"/>
              </a:rPr>
              <a:t> </a:t>
            </a:r>
            <a:r>
              <a:rPr lang="de-DE" sz="6000">
                <a:latin typeface="Times New Roman" panose="02020603050405020304" pitchFamily="18" charset="0"/>
                <a:cs typeface="Times New Roman" panose="02020603050405020304" pitchFamily="18" charset="0"/>
              </a:rPr>
              <a:t>Trích trong tập “Thơ thơ” (1938) - tập thơ đầu tay của Xuân Diệu và cũng là tập thơ khẳng định vị trí của Xuân Diệu – </a:t>
            </a:r>
            <a:r>
              <a:rPr lang="de-DE" sz="6000" i="1">
                <a:latin typeface="Times New Roman" panose="02020603050405020304" pitchFamily="18" charset="0"/>
                <a:cs typeface="Times New Roman" panose="02020603050405020304" pitchFamily="18" charset="0"/>
              </a:rPr>
              <a:t>Nhà thơ mới nhất trong các nhà thơ mới.</a:t>
            </a:r>
            <a:endParaRPr lang="en-US" sz="6000" spc="88">
              <a:solidFill>
                <a:srgbClr val="000000"/>
              </a:solidFill>
              <a:latin typeface="Times New Roman" panose="02020603050405020304" pitchFamily="18" charset="0"/>
              <a:ea typeface="Mali"/>
              <a:cs typeface="Times New Roman" panose="02020603050405020304" pitchFamily="18" charset="0"/>
              <a:sym typeface="Mal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par>
                                <p:cTn id="15" presetID="6"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par>
                                <p:cTn id="18" presetID="6" presetClass="entr" presetSubtype="16"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ircle(in)">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19565" y="1495358"/>
            <a:ext cx="15648871" cy="7558209"/>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483125" y="3746505"/>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3" name="TextBox 13"/>
          <p:cNvSpPr txBox="1"/>
          <p:nvPr/>
        </p:nvSpPr>
        <p:spPr>
          <a:xfrm>
            <a:off x="3543510" y="414303"/>
            <a:ext cx="11200979" cy="913712"/>
          </a:xfrm>
          <a:prstGeom prst="rect">
            <a:avLst/>
          </a:prstGeom>
        </p:spPr>
        <p:txBody>
          <a:bodyPr lIns="0" tIns="0" rIns="0" bIns="0" rtlCol="0" anchor="t">
            <a:spAutoFit/>
          </a:bodyPr>
          <a:lstStyle/>
          <a:p>
            <a:pPr algn="ctr">
              <a:lnSpc>
                <a:spcPts val="6971"/>
              </a:lnSpc>
            </a:pPr>
            <a:r>
              <a:rPr lang="vi-VN" sz="7200" b="1">
                <a:latin typeface="Times New Roman" panose="02020603050405020304" pitchFamily="18" charset="0"/>
                <a:cs typeface="Times New Roman" panose="02020603050405020304" pitchFamily="18" charset="0"/>
              </a:rPr>
              <a:t>Nhan đề</a:t>
            </a:r>
            <a:endParaRPr lang="en-US" sz="7200" spc="-288">
              <a:solidFill>
                <a:srgbClr val="759B69"/>
              </a:solidFill>
              <a:latin typeface="Times New Roman" panose="02020603050405020304" pitchFamily="18" charset="0"/>
              <a:ea typeface="Puimek Font TH"/>
              <a:cs typeface="Times New Roman" panose="02020603050405020304" pitchFamily="18" charset="0"/>
              <a:sym typeface="Puimek Font TH"/>
            </a:endParaRPr>
          </a:p>
        </p:txBody>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574247" y="2062121"/>
            <a:ext cx="13351169" cy="1107996"/>
          </a:xfrm>
          <a:prstGeom prst="rect">
            <a:avLst/>
          </a:prstGeom>
        </p:spPr>
        <p:txBody>
          <a:bodyPr wrap="square" lIns="0" tIns="0" rIns="0" bIns="0" rtlCol="0" anchor="t">
            <a:spAutoFit/>
          </a:bodyPr>
          <a:lstStyle/>
          <a:p>
            <a:pPr algn="just"/>
            <a:r>
              <a:rPr lang="vi-VN" sz="3600" b="1" smtClean="0">
                <a:latin typeface="Times New Roman" panose="02020603050405020304" pitchFamily="18" charset="0"/>
                <a:cs typeface="Times New Roman" panose="02020603050405020304" pitchFamily="18" charset="0"/>
              </a:rPr>
              <a:t>Có ý </a:t>
            </a:r>
            <a:r>
              <a:rPr lang="vi-VN" sz="3600" b="1">
                <a:latin typeface="Times New Roman" panose="02020603050405020304" pitchFamily="18" charset="0"/>
                <a:cs typeface="Times New Roman" panose="02020603050405020304" pitchFamily="18" charset="0"/>
              </a:rPr>
              <a:t>nghĩa khái quát một quan niệm nhân sinh mới mẻ, tích cực của nhà thơ Xuân Diệu</a:t>
            </a:r>
            <a:endParaRPr lang="en-US" sz="3600" b="1" spc="81">
              <a:solidFill>
                <a:srgbClr val="000000"/>
              </a:solidFill>
              <a:latin typeface="Times New Roman" panose="02020603050405020304" pitchFamily="18" charset="0"/>
              <a:ea typeface="Mali"/>
              <a:cs typeface="Times New Roman" panose="02020603050405020304" pitchFamily="18" charset="0"/>
              <a:sym typeface="Mali"/>
            </a:endParaRPr>
          </a:p>
        </p:txBody>
      </p:sp>
      <p:sp>
        <p:nvSpPr>
          <p:cNvPr id="17" name="Rectangle 16"/>
          <p:cNvSpPr/>
          <p:nvPr/>
        </p:nvSpPr>
        <p:spPr>
          <a:xfrm>
            <a:off x="2610505" y="3236891"/>
            <a:ext cx="13814374" cy="1200329"/>
          </a:xfrm>
          <a:prstGeom prst="rect">
            <a:avLst/>
          </a:prstGeom>
        </p:spPr>
        <p:txBody>
          <a:bodyPr wrap="square">
            <a:spAutoFit/>
          </a:bodyPr>
          <a:lstStyle/>
          <a:p>
            <a:pPr algn="just">
              <a:spcAft>
                <a:spcPts val="0"/>
              </a:spcAft>
            </a:pP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Đó là một thái độ sống gắn bó, yêu quý cuộc đời, biết tận hưởng tất cả những vẻ đẹp, những giá trị của cuộc sống trần gian.</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2625745" y="4457034"/>
            <a:ext cx="13814375" cy="1754326"/>
          </a:xfrm>
          <a:prstGeom prst="rect">
            <a:avLst/>
          </a:prstGeom>
        </p:spPr>
        <p:txBody>
          <a:bodyPr wrap="square">
            <a:spAutoFit/>
          </a:bodyPr>
          <a:lstStyle/>
          <a:p>
            <a:pPr algn="just">
              <a:spcAft>
                <a:spcPts val="0"/>
              </a:spcAft>
            </a:pPr>
            <a:r>
              <a:rPr lang="vi-VN" sz="36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“Vội vàng” không đồng nghĩa với lối sống chỉ biết đến hưởng thụ, ích kỉ, sống nhanh, sống gấp đề cao vật chất mà mà phải biết tận hưởng một cách cao cả, tận hưởng đi cùng với nâng niu, sáng tạo và tận hiến cho đời.</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9" name="Rectangle 18"/>
          <p:cNvSpPr/>
          <p:nvPr/>
        </p:nvSpPr>
        <p:spPr>
          <a:xfrm>
            <a:off x="2610504" y="6366101"/>
            <a:ext cx="13620095" cy="646331"/>
          </a:xfrm>
          <a:prstGeom prst="rect">
            <a:avLst/>
          </a:prstGeom>
        </p:spPr>
        <p:txBody>
          <a:bodyPr wrap="square">
            <a:spAutoFit/>
          </a:bodyPr>
          <a:lstStyle/>
          <a:p>
            <a:r>
              <a:rPr lang="vi-VN" sz="3600" ker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G</a:t>
            </a:r>
            <a:r>
              <a:rPr lang="vi-VN" sz="3600" kern="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ián </a:t>
            </a:r>
            <a:r>
              <a:rPr lang="vi-VN" sz="3600" ker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tiếp phê phán thái độ sống, thờ ơ, lãng quên, trốn tránh thực tại…</a:t>
            </a:r>
            <a:endParaRPr lang="en-GB" sz="3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2905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barn(inVertical)">
                                      <p:cBhvr>
                                        <p:cTn id="14" dur="500"/>
                                        <p:tgtEl>
                                          <p:spTgt spid="1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4491893" y="1734991"/>
            <a:ext cx="9376507" cy="6646460"/>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4728022" y="1943100"/>
            <a:ext cx="8912481" cy="629753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5039828" y="3263203"/>
            <a:ext cx="7878987" cy="2708434"/>
          </a:xfrm>
          <a:prstGeom prst="rect">
            <a:avLst/>
          </a:prstGeom>
        </p:spPr>
        <p:txBody>
          <a:bodyPr wrap="square" lIns="0" tIns="0" rIns="0" bIns="0" rtlCol="0" anchor="t">
            <a:spAutoFit/>
          </a:bodyPr>
          <a:lstStyle/>
          <a:p>
            <a:pPr algn="ctr"/>
            <a:r>
              <a:rPr lang="vi-VN" sz="8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II. KHÁM PHÁ VĂN BẢN</a:t>
            </a:r>
            <a:endParaRPr lang="en-GB" sz="8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79126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2"/>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3"/>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3"/>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3"/>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3"/>
            <a:stretch>
              <a:fillRect/>
            </a:stretch>
          </a:blipFill>
        </p:spPr>
      </p:sp>
      <p:graphicFrame>
        <p:nvGraphicFramePr>
          <p:cNvPr id="16" name="Table 15"/>
          <p:cNvGraphicFramePr>
            <a:graphicFrameLocks noGrp="1"/>
          </p:cNvGraphicFramePr>
          <p:nvPr>
            <p:extLst>
              <p:ext uri="{D42A27DB-BD31-4B8C-83A1-F6EECF244321}">
                <p14:modId xmlns:p14="http://schemas.microsoft.com/office/powerpoint/2010/main" val="810939549"/>
              </p:ext>
            </p:extLst>
          </p:nvPr>
        </p:nvGraphicFramePr>
        <p:xfrm>
          <a:off x="1196973" y="685541"/>
          <a:ext cx="6705601" cy="5707929"/>
        </p:xfrm>
        <a:graphic>
          <a:graphicData uri="http://schemas.openxmlformats.org/drawingml/2006/table">
            <a:tbl>
              <a:tblPr firstRow="1" firstCol="1" bandRow="1"/>
              <a:tblGrid>
                <a:gridCol w="1875565"/>
                <a:gridCol w="2464335"/>
                <a:gridCol w="2365701"/>
              </a:tblGrid>
              <a:tr h="0">
                <a:tc gridSpan="3">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PHIẾU HỌC TẬP 01</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Khổ 1 : Lời đề từ</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tc hMerge="1">
                  <a:txBody>
                    <a:bodyPr/>
                    <a:lstStyle/>
                    <a:p>
                      <a:endParaRPr lang="en-GB"/>
                    </a:p>
                  </a:txBody>
                  <a:tcPr/>
                </a:tc>
              </a:tr>
              <a:tr h="0">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Động từ</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Các biện pháp tu từ</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Hình ảnh</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2105">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3">
                  <a:txBody>
                    <a:bodyPr/>
                    <a:lstStyle/>
                    <a:p>
                      <a:pP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-Nhịp điệu: .........................</a:t>
                      </a:r>
                      <a:endParaRPr lang="en-GB" sz="3200" b="1">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Tâm trạng nhân vật trữ tình: ............................................</a:t>
                      </a:r>
                      <a:endParaRPr lang="en-GB"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3602144554"/>
              </p:ext>
            </p:extLst>
          </p:nvPr>
        </p:nvGraphicFramePr>
        <p:xfrm>
          <a:off x="8563609" y="647441"/>
          <a:ext cx="8743316" cy="6169152"/>
        </p:xfrm>
        <a:graphic>
          <a:graphicData uri="http://schemas.openxmlformats.org/drawingml/2006/table">
            <a:tbl>
              <a:tblPr firstRow="1" firstCol="1" bandRow="1"/>
              <a:tblGrid>
                <a:gridCol w="2913838"/>
                <a:gridCol w="2914739"/>
                <a:gridCol w="2914739"/>
              </a:tblGrid>
              <a:tr h="0">
                <a:tc gridSpan="3">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PHIẾU HỌC TẬP 02</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Khổ 2:  Bức tranh mùa xuân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tc hMerge="1">
                  <a:txBody>
                    <a:bodyPr/>
                    <a:lstStyle/>
                    <a:p>
                      <a:endParaRPr lang="en-GB"/>
                    </a:p>
                  </a:txBody>
                  <a:tcPr/>
                </a:tc>
              </a:tr>
              <a:tr h="0">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Hình ảnh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Trật tự các hình ảnh có ý nghĩa gì?</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Từ ngữ, biện pháp nghệ thuật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3">
                  <a:txBody>
                    <a:bodyPr/>
                    <a:lstStyle/>
                    <a:p>
                      <a:pP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Nhịp điệu: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15000"/>
                        </a:lnSpc>
                        <a:spcAft>
                          <a:spcPts val="0"/>
                        </a:spcAft>
                        <a:buFontTx/>
                        <a:buNone/>
                      </a:pPr>
                      <a:r>
                        <a:rPr lang="vi-VN" sz="3200" b="1" smtClean="0">
                          <a:effectLst/>
                          <a:latin typeface="Times New Roman" panose="02020603050405020304" pitchFamily="18" charset="0"/>
                          <a:ea typeface="Calibri" panose="020F0502020204030204" pitchFamily="34" charset="0"/>
                          <a:cs typeface="Times New Roman" panose="02020603050405020304" pitchFamily="18" charset="0"/>
                        </a:rPr>
                        <a:t>- Sự </a:t>
                      </a:r>
                      <a:r>
                        <a:rPr lang="vi-VN" sz="3200" b="1">
                          <a:effectLst/>
                          <a:latin typeface="Times New Roman" panose="02020603050405020304" pitchFamily="18" charset="0"/>
                          <a:ea typeface="Calibri" panose="020F0502020204030204" pitchFamily="34" charset="0"/>
                          <a:cs typeface="Times New Roman" panose="02020603050405020304" pitchFamily="18" charset="0"/>
                        </a:rPr>
                        <a:t>cảm nhận về thời gian</a:t>
                      </a:r>
                      <a:r>
                        <a:rPr lang="vi-VN" sz="3200" b="1"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vi-VN" sz="3200" b="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15000"/>
                        </a:lnSpc>
                        <a:spcAft>
                          <a:spcPts val="0"/>
                        </a:spcAft>
                        <a:buFontTx/>
                        <a:buNone/>
                      </a:pPr>
                      <a:r>
                        <a:rPr lang="vi-VN" sz="3200" b="1" smtClean="0">
                          <a:effectLst/>
                          <a:latin typeface="Times New Roman" panose="02020603050405020304" pitchFamily="18" charset="0"/>
                          <a:ea typeface="Calibri" panose="020F0502020204030204" pitchFamily="34" charset="0"/>
                          <a:cs typeface="Times New Roman" panose="02020603050405020304" pitchFamily="18" charset="0"/>
                        </a:rPr>
                        <a:t>- </a:t>
                      </a:r>
                      <a:r>
                        <a:rPr lang="vi-VN" sz="3200" b="1">
                          <a:effectLst/>
                          <a:latin typeface="Times New Roman" panose="02020603050405020304" pitchFamily="18" charset="0"/>
                          <a:ea typeface="Calibri" panose="020F0502020204030204" pitchFamily="34" charset="0"/>
                          <a:cs typeface="Times New Roman" panose="02020603050405020304" pitchFamily="18" charset="0"/>
                        </a:rPr>
                        <a:t>Tâm trạng</a:t>
                      </a:r>
                      <a:r>
                        <a:rPr lang="vi-VN"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1673436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par>
                                <p:cTn id="8" presetID="6" presetClass="entr" presetSubtype="16"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circle(in)">
                                      <p:cBhvr>
                                        <p:cTn id="1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2"/>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3"/>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3"/>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3"/>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3"/>
            <a:stretch>
              <a:fillRect/>
            </a:stretch>
          </a:blipFill>
        </p:spPr>
      </p:sp>
      <p:graphicFrame>
        <p:nvGraphicFramePr>
          <p:cNvPr id="3" name="Table 2"/>
          <p:cNvGraphicFramePr>
            <a:graphicFrameLocks noGrp="1"/>
          </p:cNvGraphicFramePr>
          <p:nvPr>
            <p:extLst>
              <p:ext uri="{D42A27DB-BD31-4B8C-83A1-F6EECF244321}">
                <p14:modId xmlns:p14="http://schemas.microsoft.com/office/powerpoint/2010/main" val="3707526794"/>
              </p:ext>
            </p:extLst>
          </p:nvPr>
        </p:nvGraphicFramePr>
        <p:xfrm>
          <a:off x="823513" y="795436"/>
          <a:ext cx="7710886" cy="5661719"/>
        </p:xfrm>
        <a:graphic>
          <a:graphicData uri="http://schemas.openxmlformats.org/drawingml/2006/table">
            <a:tbl>
              <a:tblPr firstRow="1" firstCol="1" bandRow="1"/>
              <a:tblGrid>
                <a:gridCol w="2569766"/>
                <a:gridCol w="2016921"/>
                <a:gridCol w="3124199"/>
              </a:tblGrid>
              <a:tr h="1136921">
                <a:tc gridSpan="3">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PHIẾU HỌC TẬP 03</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Khổ 3: Triết lí sống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tc hMerge="1">
                  <a:txBody>
                    <a:bodyPr/>
                    <a:lstStyle/>
                    <a:p>
                      <a:endParaRPr lang="en-GB"/>
                    </a:p>
                  </a:txBody>
                  <a:tcPr/>
                </a:tc>
              </a:tr>
              <a:tr h="1136921">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Hình ảnh</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Giọng điệu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Từ ngữ, biện pháp nghệ thuật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0822">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5381">
                <a:tc gridSpan="3">
                  <a:txBody>
                    <a:bodyPr/>
                    <a:lstStyle/>
                    <a:p>
                      <a:pP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Nhịp điệu:......................</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Quan niệm về tình yêu tuổi trẻ</a:t>
                      </a:r>
                      <a:r>
                        <a:rPr lang="vi-VN" sz="3200" b="1"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Triết lí sống:</a:t>
                      </a:r>
                      <a:r>
                        <a:rPr lang="vi-VN"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018722333"/>
              </p:ext>
            </p:extLst>
          </p:nvPr>
        </p:nvGraphicFramePr>
        <p:xfrm>
          <a:off x="9017563" y="795436"/>
          <a:ext cx="7818442" cy="6252302"/>
        </p:xfrm>
        <a:graphic>
          <a:graphicData uri="http://schemas.openxmlformats.org/drawingml/2006/table">
            <a:tbl>
              <a:tblPr firstRow="1" firstCol="1" bandRow="1"/>
              <a:tblGrid>
                <a:gridCol w="2797006"/>
                <a:gridCol w="5021436"/>
              </a:tblGrid>
              <a:tr h="956148">
                <a:tc gridSpan="2">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PHIẾU HỌC TẬP 04</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solidFill>
                            <a:srgbClr val="0D0D0D"/>
                          </a:solidFill>
                          <a:effectLst/>
                          <a:latin typeface="Times New Roman" panose="02020603050405020304" pitchFamily="18" charset="0"/>
                          <a:ea typeface="MS Mincho"/>
                          <a:cs typeface="Times New Roman" panose="02020603050405020304" pitchFamily="18" charset="0"/>
                        </a:rPr>
                        <a:t>Quan niệm về thời gian- tuổi trẻ</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tr>
              <a:tr h="478074">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Thời gian</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Tuổi trẻ</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2297">
                <a:tc>
                  <a:txBody>
                    <a:bodyPr/>
                    <a:lstStyle/>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4814">
                <a:tc gridSpan="2">
                  <a:txBody>
                    <a:bodyPr/>
                    <a:lstStyle/>
                    <a:p>
                      <a:pP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-Nghệ thuật thể hiện</a:t>
                      </a:r>
                      <a:r>
                        <a:rPr lang="vi-VN"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 Nhận thức của bản thân về thời gian- tuổi trẻ.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956148">
                <a:tc gridSpan="2">
                  <a:txBody>
                    <a:bodyPr/>
                    <a:lstStyle/>
                    <a:p>
                      <a:pPr algn="ctr">
                        <a:lnSpc>
                          <a:spcPct val="115000"/>
                        </a:lnSpc>
                        <a:spcAft>
                          <a:spcPts val="0"/>
                        </a:spcAft>
                      </a:pPr>
                      <a:r>
                        <a:rPr lang="vi-VN" sz="3200" b="1">
                          <a:effectLst/>
                          <a:latin typeface="Times New Roman" panose="02020603050405020304" pitchFamily="18" charset="0"/>
                          <a:ea typeface="Calibri" panose="020F0502020204030204" pitchFamily="34" charset="0"/>
                          <a:cs typeface="Times New Roman" panose="02020603050405020304" pitchFamily="18" charset="0"/>
                        </a:rPr>
                        <a:t>Mạch cảm xúc chủ đạo của bài thơ</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Tree>
    <p:extLst>
      <p:ext uri="{BB962C8B-B14F-4D97-AF65-F5344CB8AC3E}">
        <p14:creationId xmlns:p14="http://schemas.microsoft.com/office/powerpoint/2010/main" val="271874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4343400" y="1104901"/>
            <a:ext cx="9718433" cy="7276550"/>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4534588" y="1333500"/>
            <a:ext cx="9333811" cy="690713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4771823" y="1643097"/>
            <a:ext cx="8584496" cy="4924425"/>
          </a:xfrm>
          <a:prstGeom prst="rect">
            <a:avLst/>
          </a:prstGeom>
        </p:spPr>
        <p:txBody>
          <a:bodyPr wrap="square" lIns="0" tIns="0" rIns="0" bIns="0" rtlCol="0" anchor="t">
            <a:spAutoFit/>
          </a:bodyPr>
          <a:lstStyle/>
          <a:p>
            <a:pPr algn="ctr"/>
            <a:r>
              <a:rPr lang="vi-VN"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Tọa </a:t>
            </a:r>
            <a:r>
              <a:rPr lang="vi-VN" sz="8000" b="1"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đàm</a:t>
            </a:r>
          </a:p>
          <a:p>
            <a:pPr algn="ctr"/>
            <a:r>
              <a:rPr lang="vi-VN" sz="8000" b="1"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 </a:t>
            </a:r>
            <a:r>
              <a:rPr lang="vi-VN"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MÙA XUÂN- TÌNH YÊU TUỔI TRẺ-THỜI GIAN</a:t>
            </a:r>
            <a:endParaRPr lang="en-GB"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180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fade">
                                      <p:cBhvr>
                                        <p:cTn id="12" dur="1000"/>
                                        <p:tgtEl>
                                          <p:spTgt spid="16">
                                            <p:txEl>
                                              <p:pRg st="1" end="1"/>
                                            </p:txEl>
                                          </p:spTgt>
                                        </p:tgtEl>
                                      </p:cBhvr>
                                    </p:animEffect>
                                    <p:anim calcmode="lin" valueType="num">
                                      <p:cBhvr>
                                        <p:cTn id="13" dur="10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5511994" y="2983139"/>
            <a:ext cx="7264011" cy="3693319"/>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lnSpc>
                <a:spcPct val="150000"/>
              </a:lnSpc>
            </a:pPr>
            <a:r>
              <a:rPr lang="vi-VN" sz="8000" b="1">
                <a:ln/>
                <a:solidFill>
                  <a:schemeClr val="accent3"/>
                </a:solidFill>
                <a:latin typeface="+mj-lt"/>
              </a:rPr>
              <a:t>HOẠT ĐỘNG </a:t>
            </a:r>
            <a:r>
              <a:rPr lang="vi-VN" sz="8000" b="1" smtClean="0">
                <a:ln/>
                <a:solidFill>
                  <a:schemeClr val="accent3"/>
                </a:solidFill>
                <a:latin typeface="+mj-lt"/>
              </a:rPr>
              <a:t>1</a:t>
            </a:r>
          </a:p>
          <a:p>
            <a:pPr algn="ctr">
              <a:lnSpc>
                <a:spcPct val="150000"/>
              </a:lnSpc>
            </a:pPr>
            <a:r>
              <a:rPr lang="vi-VN" sz="8000" b="1" smtClean="0">
                <a:ln/>
                <a:solidFill>
                  <a:schemeClr val="accent3"/>
                </a:solidFill>
                <a:latin typeface="+mj-lt"/>
              </a:rPr>
              <a:t> </a:t>
            </a:r>
            <a:r>
              <a:rPr lang="vi-VN" sz="8000" b="1">
                <a:ln/>
                <a:solidFill>
                  <a:schemeClr val="accent3"/>
                </a:solidFill>
                <a:latin typeface="+mj-lt"/>
              </a:rPr>
              <a:t>KHỞI ĐỘNG</a:t>
            </a:r>
            <a:endParaRPr lang="en-US" sz="7200" b="1">
              <a:ln/>
              <a:solidFill>
                <a:schemeClr val="accent3"/>
              </a:solidFill>
              <a:latin typeface="+mj-lt"/>
              <a:ea typeface="Puimek Font TH"/>
              <a:cs typeface="Puimek Font TH"/>
              <a:sym typeface="Puimek Font TH"/>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arn(inVertical)">
                                      <p:cBhvr>
                                        <p:cTn id="7" dur="500"/>
                                        <p:tgtEl>
                                          <p:spTgt spid="16">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6">
                                            <p:txEl>
                                              <p:pRg st="1" end="1"/>
                                            </p:txEl>
                                          </p:spTgt>
                                        </p:tgtEl>
                                        <p:attrNameLst>
                                          <p:attrName>style.visibility</p:attrName>
                                        </p:attrNameLst>
                                      </p:cBhvr>
                                      <p:to>
                                        <p:strVal val="visible"/>
                                      </p:to>
                                    </p:set>
                                    <p:animEffect transition="in" filter="barn(inVertical)">
                                      <p:cBhvr>
                                        <p:cTn id="10"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43378" y="1348855"/>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4393197" y="-764208"/>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3118870" y="-764208"/>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51549" y="226241"/>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578251" y="4075774"/>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396470" y="3785633"/>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3" name="TextBox 13"/>
          <p:cNvSpPr txBox="1"/>
          <p:nvPr/>
        </p:nvSpPr>
        <p:spPr>
          <a:xfrm>
            <a:off x="4929379" y="240859"/>
            <a:ext cx="11200979" cy="1015663"/>
          </a:xfrm>
          <a:prstGeom prst="rect">
            <a:avLst/>
          </a:prstGeom>
        </p:spPr>
        <p:txBody>
          <a:bodyPr lIns="0" tIns="0" rIns="0" bIns="0" rtlCol="0" anchor="t">
            <a:spAutoFit/>
          </a:bodyPr>
          <a:lstStyle/>
          <a:p>
            <a:r>
              <a:rPr lang="vi-VN" sz="6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1. Lời đề từ :(Khổ 1)</a:t>
            </a:r>
            <a:endParaRPr lang="en-GB" sz="6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1839284" y="1875724"/>
            <a:ext cx="5729222" cy="677108"/>
          </a:xfrm>
          <a:prstGeom prst="rect">
            <a:avLst/>
          </a:prstGeom>
        </p:spPr>
        <p:txBody>
          <a:bodyPr wrap="square" lIns="0" tIns="0" rIns="0" bIns="0" rtlCol="0" anchor="t">
            <a:spAutoFit/>
          </a:bodyPr>
          <a:lstStyle/>
          <a:p>
            <a:r>
              <a:rPr lang="vi-VN" sz="4400" b="1">
                <a:latin typeface="Times New Roman" panose="02020603050405020304" pitchFamily="18" charset="0"/>
                <a:cs typeface="Times New Roman" panose="02020603050405020304" pitchFamily="18" charset="0"/>
              </a:rPr>
              <a:t>- Động từ: </a:t>
            </a:r>
            <a:r>
              <a:rPr lang="vi-VN" sz="4400">
                <a:latin typeface="Times New Roman" panose="02020603050405020304" pitchFamily="18" charset="0"/>
                <a:cs typeface="Times New Roman" panose="02020603050405020304" pitchFamily="18" charset="0"/>
              </a:rPr>
              <a:t>tắt, buộc, bay</a:t>
            </a:r>
            <a:endParaRPr lang="en-GB" sz="4400">
              <a:latin typeface="Times New Roman" panose="02020603050405020304" pitchFamily="18" charset="0"/>
              <a:cs typeface="Times New Roman" panose="02020603050405020304" pitchFamily="18" charset="0"/>
            </a:endParaRPr>
          </a:p>
        </p:txBody>
      </p:sp>
      <p:sp>
        <p:nvSpPr>
          <p:cNvPr id="16" name="Rectangle 15"/>
          <p:cNvSpPr/>
          <p:nvPr/>
        </p:nvSpPr>
        <p:spPr>
          <a:xfrm>
            <a:off x="1680412" y="2932471"/>
            <a:ext cx="8015336" cy="871008"/>
          </a:xfrm>
          <a:prstGeom prst="rect">
            <a:avLst/>
          </a:prstGeom>
        </p:spPr>
        <p:txBody>
          <a:bodyPr wrap="none">
            <a:spAutoFit/>
          </a:bodyPr>
          <a:lstStyle/>
          <a:p>
            <a:pPr algn="just">
              <a:lnSpc>
                <a:spcPct val="115000"/>
              </a:lnSpc>
              <a:spcAft>
                <a:spcPts val="0"/>
              </a:spcAft>
            </a:pPr>
            <a:r>
              <a:rPr lang="vi-VN" sz="4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Biện pháp: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Điệp từ: “Tôi muốn”</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7" name="Rectangle 16"/>
          <p:cNvSpPr/>
          <p:nvPr/>
        </p:nvSpPr>
        <p:spPr>
          <a:xfrm>
            <a:off x="1619882" y="3961226"/>
            <a:ext cx="7537641" cy="808619"/>
          </a:xfrm>
          <a:prstGeom prst="rect">
            <a:avLst/>
          </a:prstGeom>
        </p:spPr>
        <p:txBody>
          <a:bodyPr wrap="none">
            <a:spAutoFit/>
          </a:bodyPr>
          <a:lstStyle/>
          <a:p>
            <a:pPr algn="just">
              <a:lnSpc>
                <a:spcPct val="115000"/>
              </a:lnSpc>
              <a:spcAft>
                <a:spcPts val="0"/>
              </a:spcAft>
            </a:pPr>
            <a:r>
              <a:rPr lang="vi-VN" sz="4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Nhân vật trữ tình xưng: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“tôi”</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1680412" y="4990188"/>
            <a:ext cx="5359159" cy="871008"/>
          </a:xfrm>
          <a:prstGeom prst="rect">
            <a:avLst/>
          </a:prstGeom>
        </p:spPr>
        <p:txBody>
          <a:bodyPr wrap="none">
            <a:spAutoFit/>
          </a:bodyPr>
          <a:lstStyle/>
          <a:p>
            <a:pPr algn="just">
              <a:lnSpc>
                <a:spcPct val="115000"/>
              </a:lnSpc>
              <a:spcAft>
                <a:spcPts val="0"/>
              </a:spcAft>
            </a:pPr>
            <a:r>
              <a:rPr lang="vi-VN" sz="4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Hình ảnh: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nắng , gió</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9" name="Rectangle 18"/>
          <p:cNvSpPr/>
          <p:nvPr/>
        </p:nvSpPr>
        <p:spPr>
          <a:xfrm>
            <a:off x="10256376" y="1837348"/>
            <a:ext cx="5825375" cy="3985706"/>
          </a:xfrm>
          <a:prstGeom prst="rect">
            <a:avLst/>
          </a:prstGeom>
        </p:spPr>
        <p:txBody>
          <a:bodyPr wrap="square">
            <a:spAutoFit/>
          </a:bodyPr>
          <a:lstStyle/>
          <a:p>
            <a:pPr algn="just">
              <a:lnSpc>
                <a:spcPct val="115000"/>
              </a:lnSpc>
              <a:spcAft>
                <a:spcPts val="0"/>
              </a:spcAft>
            </a:pPr>
            <a:r>
              <a:rPr lang="vi-VN" sz="4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Nhịp điệu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chậm rãi, thong thả, thể hiện tâm trạng ung dung, tự tại của tác giả trước cảnh sắc thiên nhiên.</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0" name="Rectangle 19"/>
          <p:cNvSpPr/>
          <p:nvPr/>
        </p:nvSpPr>
        <p:spPr>
          <a:xfrm>
            <a:off x="2693298" y="5925594"/>
            <a:ext cx="13467397" cy="1649682"/>
          </a:xfrm>
          <a:prstGeom prst="rect">
            <a:avLst/>
          </a:prstGeom>
        </p:spPr>
        <p:txBody>
          <a:bodyPr wrap="square">
            <a:spAutoFit/>
          </a:bodyPr>
          <a:lstStyle/>
          <a:p>
            <a:pPr algn="ctr">
              <a:lnSpc>
                <a:spcPct val="115000"/>
              </a:lnSpc>
              <a:spcAft>
                <a:spcPts val="0"/>
              </a:spcAft>
            </a:pPr>
            <a:r>
              <a:rPr lang="vi-VN" sz="4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Nhận xét: </a:t>
            </a:r>
            <a:r>
              <a:rPr lang="vi-VN"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Lời đề từ cho thấy một cái tôi khát khao được sống được tận hưởng mọi vẻ đẹp của cuộc đời</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65596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43378" y="1348855"/>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4393197" y="-764208"/>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3118870" y="-764208"/>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396470" y="3785633"/>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3" name="TextBox 13"/>
          <p:cNvSpPr txBox="1"/>
          <p:nvPr/>
        </p:nvSpPr>
        <p:spPr>
          <a:xfrm>
            <a:off x="3980377" y="348168"/>
            <a:ext cx="11200979" cy="830997"/>
          </a:xfrm>
          <a:prstGeom prst="rect">
            <a:avLst/>
          </a:prstGeom>
        </p:spPr>
        <p:txBody>
          <a:bodyPr lIns="0" tIns="0" rIns="0" bIns="0" rtlCol="0" anchor="t">
            <a:spAutoFit/>
          </a:bodyPr>
          <a:lstStyle/>
          <a:p>
            <a:r>
              <a:rPr lang="vi-VN" sz="5400" b="1">
                <a:latin typeface="Times New Roman" panose="02020603050405020304" pitchFamily="18" charset="0"/>
                <a:cs typeface="Times New Roman" panose="02020603050405020304" pitchFamily="18" charset="0"/>
              </a:rPr>
              <a:t>2. Bức tranh mùa xuân ( Khổ 2)</a:t>
            </a:r>
            <a:endParaRPr lang="en-GB" sz="5400" b="1">
              <a:latin typeface="Times New Roman" panose="02020603050405020304" pitchFamily="18" charset="0"/>
              <a:cs typeface="Times New Roman" panose="02020603050405020304" pitchFamily="18" charset="0"/>
            </a:endParaRPr>
          </a:p>
        </p:txBody>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400973" y="2108995"/>
            <a:ext cx="13670705" cy="677108"/>
          </a:xfrm>
          <a:prstGeom prst="rect">
            <a:avLst/>
          </a:prstGeom>
        </p:spPr>
        <p:txBody>
          <a:bodyPr wrap="square" lIns="0" tIns="0" rIns="0" bIns="0" rtlCol="0" anchor="t">
            <a:spAutoFit/>
          </a:bodyPr>
          <a:lstStyle/>
          <a:p>
            <a:r>
              <a:rPr lang="vi-VN" sz="4400" b="1">
                <a:latin typeface="Times New Roman" panose="02020603050405020304" pitchFamily="18" charset="0"/>
                <a:cs typeface="Times New Roman" panose="02020603050405020304" pitchFamily="18" charset="0"/>
              </a:rPr>
              <a:t>* Đó là một khung cảnh mùa xuân tràn đầy sức sống:</a:t>
            </a:r>
            <a:endParaRPr lang="en-GB" sz="4400">
              <a:latin typeface="Times New Roman" panose="02020603050405020304" pitchFamily="18" charset="0"/>
              <a:cs typeface="Times New Roman" panose="02020603050405020304" pitchFamily="18" charset="0"/>
            </a:endParaRPr>
          </a:p>
        </p:txBody>
      </p:sp>
      <p:sp>
        <p:nvSpPr>
          <p:cNvPr id="16" name="Rectangle 15"/>
          <p:cNvSpPr/>
          <p:nvPr/>
        </p:nvSpPr>
        <p:spPr>
          <a:xfrm>
            <a:off x="1926405" y="3112958"/>
            <a:ext cx="14145273" cy="1446550"/>
          </a:xfrm>
          <a:prstGeom prst="rect">
            <a:avLst/>
          </a:prstGeom>
        </p:spPr>
        <p:txBody>
          <a:bodyPr wrap="square">
            <a:spAutoFit/>
          </a:bodyPr>
          <a:lstStyle/>
          <a:p>
            <a:r>
              <a:rPr lang="vi-VN" sz="4400" b="1">
                <a:latin typeface="Times New Roman" panose="02020603050405020304" pitchFamily="18" charset="0"/>
                <a:cs typeface="Times New Roman" panose="02020603050405020304" pitchFamily="18" charset="0"/>
              </a:rPr>
              <a:t>- Hình ảnh: </a:t>
            </a:r>
            <a:r>
              <a:rPr lang="vi-VN" sz="4400">
                <a:latin typeface="Times New Roman" panose="02020603050405020304" pitchFamily="18" charset="0"/>
                <a:cs typeface="Times New Roman" panose="02020603050405020304" pitchFamily="18" charset="0"/>
              </a:rPr>
              <a:t>ong bướm, tuần tháng mật, hoa của đồng nội, lá của cành tơ, yến anh, khúc tình si, ánh sáng chớp hàng mi.</a:t>
            </a:r>
            <a:endParaRPr lang="en-GB" sz="4400">
              <a:latin typeface="Times New Roman" panose="02020603050405020304" pitchFamily="18" charset="0"/>
              <a:cs typeface="Times New Roman" panose="02020603050405020304" pitchFamily="18" charset="0"/>
            </a:endParaRPr>
          </a:p>
        </p:txBody>
      </p:sp>
      <p:sp>
        <p:nvSpPr>
          <p:cNvPr id="17" name="Rectangle 16"/>
          <p:cNvSpPr/>
          <p:nvPr/>
        </p:nvSpPr>
        <p:spPr>
          <a:xfrm>
            <a:off x="1923066" y="4814391"/>
            <a:ext cx="7507183" cy="769441"/>
          </a:xfrm>
          <a:prstGeom prst="rect">
            <a:avLst/>
          </a:prstGeom>
        </p:spPr>
        <p:txBody>
          <a:bodyPr wrap="none">
            <a:spAutoFit/>
          </a:bodyPr>
          <a:lstStyle/>
          <a:p>
            <a:r>
              <a:rPr lang="vi-VN" sz="4400" b="1">
                <a:latin typeface="Times New Roman" panose="02020603050405020304" pitchFamily="18" charset="0"/>
                <a:cs typeface="Times New Roman" panose="02020603050405020304" pitchFamily="18" charset="0"/>
              </a:rPr>
              <a:t>- Màu sắc: </a:t>
            </a:r>
            <a:r>
              <a:rPr lang="vi-VN" sz="4400">
                <a:latin typeface="Times New Roman" panose="02020603050405020304" pitchFamily="18" charset="0"/>
                <a:cs typeface="Times New Roman" panose="02020603050405020304" pitchFamily="18" charset="0"/>
              </a:rPr>
              <a:t>rực rỡ của mùa xuân</a:t>
            </a:r>
            <a:endParaRPr lang="en-GB" sz="4400">
              <a:latin typeface="Times New Roman" panose="02020603050405020304" pitchFamily="18" charset="0"/>
              <a:cs typeface="Times New Roman" panose="02020603050405020304" pitchFamily="18" charset="0"/>
            </a:endParaRPr>
          </a:p>
        </p:txBody>
      </p:sp>
      <p:sp>
        <p:nvSpPr>
          <p:cNvPr id="18" name="Rectangle 17"/>
          <p:cNvSpPr/>
          <p:nvPr/>
        </p:nvSpPr>
        <p:spPr>
          <a:xfrm>
            <a:off x="1923066" y="6033671"/>
            <a:ext cx="8805616" cy="769441"/>
          </a:xfrm>
          <a:prstGeom prst="rect">
            <a:avLst/>
          </a:prstGeom>
        </p:spPr>
        <p:txBody>
          <a:bodyPr wrap="none">
            <a:spAutoFit/>
          </a:bodyPr>
          <a:lstStyle/>
          <a:p>
            <a:r>
              <a:rPr lang="en-US" sz="4400" b="1">
                <a:latin typeface="Times New Roman" panose="02020603050405020304" pitchFamily="18" charset="0"/>
                <a:cs typeface="Times New Roman" panose="02020603050405020304" pitchFamily="18" charset="0"/>
              </a:rPr>
              <a:t>- Âm thanh: </a:t>
            </a:r>
            <a:r>
              <a:rPr lang="en-US" sz="4400">
                <a:latin typeface="Times New Roman" panose="02020603050405020304" pitchFamily="18" charset="0"/>
                <a:cs typeface="Times New Roman" panose="02020603050405020304" pitchFamily="18" charset="0"/>
              </a:rPr>
              <a:t>tiếng chim hót, tiếng gió</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3907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19565" y="2111159"/>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3" name="TextBox 13"/>
          <p:cNvSpPr txBox="1"/>
          <p:nvPr/>
        </p:nvSpPr>
        <p:spPr>
          <a:xfrm>
            <a:off x="3071177" y="197703"/>
            <a:ext cx="11200979" cy="1846659"/>
          </a:xfrm>
          <a:prstGeom prst="rect">
            <a:avLst/>
          </a:prstGeom>
        </p:spPr>
        <p:txBody>
          <a:bodyPr lIns="0" tIns="0" rIns="0" bIns="0" rtlCol="0" anchor="t">
            <a:spAutoFit/>
          </a:bodyPr>
          <a:lstStyle/>
          <a:p>
            <a:pPr algn="ctr"/>
            <a:r>
              <a:rPr lang="vi-VN" sz="6000" b="1">
                <a:latin typeface="Times New Roman" panose="02020603050405020304" pitchFamily="18" charset="0"/>
                <a:cs typeface="Times New Roman" panose="02020603050405020304" pitchFamily="18" charset="0"/>
              </a:rPr>
              <a:t>Nhận </a:t>
            </a:r>
            <a:r>
              <a:rPr lang="vi-VN" sz="6000" b="1" smtClean="0">
                <a:latin typeface="Times New Roman" panose="02020603050405020304" pitchFamily="18" charset="0"/>
                <a:cs typeface="Times New Roman" panose="02020603050405020304" pitchFamily="18" charset="0"/>
              </a:rPr>
              <a:t>xét</a:t>
            </a:r>
          </a:p>
          <a:p>
            <a:pPr algn="ctr"/>
            <a:r>
              <a:rPr lang="vi-VN" sz="6000" b="1" smtClean="0">
                <a:latin typeface="Times New Roman" panose="02020603050405020304" pitchFamily="18" charset="0"/>
                <a:cs typeface="Times New Roman" panose="02020603050405020304" pitchFamily="18" charset="0"/>
              </a:rPr>
              <a:t>Bức </a:t>
            </a:r>
            <a:r>
              <a:rPr lang="vi-VN" sz="6000" b="1">
                <a:latin typeface="Times New Roman" panose="02020603050405020304" pitchFamily="18" charset="0"/>
                <a:cs typeface="Times New Roman" panose="02020603050405020304" pitchFamily="18" charset="0"/>
              </a:rPr>
              <a:t>tranh thiên nhiên</a:t>
            </a:r>
            <a:endParaRPr lang="en-GB" sz="6000">
              <a:latin typeface="Times New Roman" panose="02020603050405020304" pitchFamily="18" charset="0"/>
              <a:cs typeface="Times New Roman" panose="02020603050405020304" pitchFamily="18" charset="0"/>
            </a:endParaRPr>
          </a:p>
        </p:txBody>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862433" y="2786295"/>
            <a:ext cx="12610760" cy="4154984"/>
          </a:xfrm>
          <a:prstGeom prst="rect">
            <a:avLst/>
          </a:prstGeom>
        </p:spPr>
        <p:txBody>
          <a:bodyPr lIns="0" tIns="0" rIns="0" bIns="0" rtlCol="0" anchor="t">
            <a:spAutoFit/>
          </a:bodyPr>
          <a:lstStyle/>
          <a:p>
            <a:pPr algn="just"/>
            <a:r>
              <a:rPr lang="vi-VN" sz="5400">
                <a:latin typeface="Times New Roman" panose="02020603050405020304" pitchFamily="18" charset="0"/>
                <a:cs typeface="Times New Roman" panose="02020603050405020304" pitchFamily="18" charset="0"/>
              </a:rPr>
              <a:t>+ Rực rỡ, tươi đẹp, tràn đầy sức sống: ong bướm, tuần tháng mật, hoa, lá, yến anh, khúc tình si, ánh sáng…</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Tượng trưng cho tình yêu, tuổi trẻ và cuộc sống: mùa xuân, yến anh, cánh đồng…</a:t>
            </a:r>
            <a:endParaRPr lang="en-GB" sz="5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49356" y="2528844"/>
            <a:ext cx="5904980" cy="5252984"/>
            <a:chOff x="0" y="0"/>
            <a:chExt cx="7112125" cy="5935859"/>
          </a:xfrm>
        </p:grpSpPr>
        <p:sp>
          <p:nvSpPr>
            <p:cNvPr id="4" name="Freeform 4"/>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6" name="TextBox 6"/>
          <p:cNvSpPr txBox="1"/>
          <p:nvPr/>
        </p:nvSpPr>
        <p:spPr>
          <a:xfrm>
            <a:off x="470686" y="3148706"/>
            <a:ext cx="5100185" cy="3693319"/>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Thời gian trôi qua một cách nhanh chóng: </a:t>
            </a:r>
            <a:r>
              <a:rPr lang="vi-VN" sz="4000" i="1">
                <a:latin typeface="Times New Roman" panose="02020603050405020304" pitchFamily="18" charset="0"/>
                <a:cs typeface="Times New Roman" panose="02020603050405020304" pitchFamily="18" charset="0"/>
              </a:rPr>
              <a:t>"Xuân đương tới, nghĩa là xuân đương qua / Xuân còn non, nghĩa là xuân sẽ già".</a:t>
            </a:r>
            <a:endParaRPr lang="en-US" sz="4000" i="1" spc="66">
              <a:solidFill>
                <a:srgbClr val="000000"/>
              </a:solidFill>
              <a:latin typeface="Times New Roman" panose="02020603050405020304" pitchFamily="18" charset="0"/>
              <a:ea typeface="Mali"/>
              <a:cs typeface="Times New Roman" panose="02020603050405020304" pitchFamily="18" charset="0"/>
              <a:sym typeface="Mali"/>
            </a:endParaRPr>
          </a:p>
        </p:txBody>
      </p:sp>
      <p:grpSp>
        <p:nvGrpSpPr>
          <p:cNvPr id="7" name="Group 7"/>
          <p:cNvGrpSpPr/>
          <p:nvPr/>
        </p:nvGrpSpPr>
        <p:grpSpPr>
          <a:xfrm>
            <a:off x="5957533" y="2609019"/>
            <a:ext cx="5592436" cy="5250559"/>
            <a:chOff x="0" y="0"/>
            <a:chExt cx="7112125" cy="5935859"/>
          </a:xfrm>
        </p:grpSpPr>
        <p:sp>
          <p:nvSpPr>
            <p:cNvPr id="8" name="Freeform 8"/>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10" name="TextBox 10"/>
          <p:cNvSpPr txBox="1"/>
          <p:nvPr/>
        </p:nvSpPr>
        <p:spPr>
          <a:xfrm>
            <a:off x="6389999" y="3355769"/>
            <a:ext cx="4748099" cy="3693319"/>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Thời gian là hữu hạn và không thể nào níu giữ: </a:t>
            </a:r>
            <a:r>
              <a:rPr lang="vi-VN" sz="4000" i="1">
                <a:latin typeface="Times New Roman" panose="02020603050405020304" pitchFamily="18" charset="0"/>
                <a:cs typeface="Times New Roman" panose="02020603050405020304" pitchFamily="18" charset="0"/>
              </a:rPr>
              <a:t>"Còn trời đất, chẳng còn tôi mãi / Nên vội vàng làm tất cả những gì phải làm".</a:t>
            </a:r>
            <a:endParaRPr lang="en-US" sz="4000" i="1" spc="66">
              <a:solidFill>
                <a:srgbClr val="000000"/>
              </a:solidFill>
              <a:latin typeface="Times New Roman" panose="02020603050405020304" pitchFamily="18" charset="0"/>
              <a:ea typeface="Mali"/>
              <a:cs typeface="Times New Roman" panose="02020603050405020304" pitchFamily="18" charset="0"/>
              <a:sym typeface="Mali"/>
            </a:endParaRPr>
          </a:p>
        </p:txBody>
      </p:sp>
      <p:sp>
        <p:nvSpPr>
          <p:cNvPr id="11" name="Freeform 11"/>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12" name="Group 12"/>
          <p:cNvGrpSpPr/>
          <p:nvPr/>
        </p:nvGrpSpPr>
        <p:grpSpPr>
          <a:xfrm>
            <a:off x="11709580" y="1791678"/>
            <a:ext cx="6578420" cy="6067902"/>
            <a:chOff x="0" y="0"/>
            <a:chExt cx="7112125" cy="5935859"/>
          </a:xfrm>
        </p:grpSpPr>
        <p:sp>
          <p:nvSpPr>
            <p:cNvPr id="13" name="Freeform 13"/>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4" name="Freeform 14"/>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15" name="TextBox 15"/>
          <p:cNvSpPr txBox="1"/>
          <p:nvPr/>
        </p:nvSpPr>
        <p:spPr>
          <a:xfrm>
            <a:off x="12188513" y="2392774"/>
            <a:ext cx="5703092" cy="4924425"/>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Sự trôi chảy của thời gian khiến con người cảm thấy nuối tiếc, tiếc nuối tuổi xuân, tiếc nuối những gì đã qua: </a:t>
            </a:r>
            <a:r>
              <a:rPr lang="vi-VN" sz="4000" i="1">
                <a:latin typeface="Times New Roman" panose="02020603050405020304" pitchFamily="18" charset="0"/>
                <a:cs typeface="Times New Roman" panose="02020603050405020304" pitchFamily="18" charset="0"/>
              </a:rPr>
              <a:t>"Mỗi năm một tuổi như đuổi xuân đi / Hết tuần trăng mật, chẳng còn nguyên vẹn".</a:t>
            </a:r>
            <a:endParaRPr lang="en-US" sz="4000" i="1" spc="66">
              <a:solidFill>
                <a:srgbClr val="000000"/>
              </a:solidFill>
              <a:latin typeface="Times New Roman" panose="02020603050405020304" pitchFamily="18" charset="0"/>
              <a:ea typeface="Mali"/>
              <a:cs typeface="Times New Roman" panose="02020603050405020304" pitchFamily="18" charset="0"/>
              <a:sym typeface="Mali"/>
            </a:endParaRPr>
          </a:p>
        </p:txBody>
      </p:sp>
      <p:sp>
        <p:nvSpPr>
          <p:cNvPr id="16" name="Freeform 16"/>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8"/>
            <a:stretch>
              <a:fillRect/>
            </a:stretch>
          </a:blipFill>
        </p:spPr>
      </p:sp>
      <p:sp>
        <p:nvSpPr>
          <p:cNvPr id="17" name="Freeform 17"/>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18" name="Freeform 1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19" name="Freeform 1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20" name="Freeform 2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8"/>
            <a:stretch>
              <a:fillRect/>
            </a:stretch>
          </a:blipFill>
        </p:spPr>
      </p:sp>
      <p:sp>
        <p:nvSpPr>
          <p:cNvPr id="21" name="Freeform 2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22" name="Freeform 22"/>
          <p:cNvSpPr/>
          <p:nvPr/>
        </p:nvSpPr>
        <p:spPr>
          <a:xfrm flipH="1">
            <a:off x="125630" y="1472970"/>
            <a:ext cx="1806139" cy="1430613"/>
          </a:xfrm>
          <a:custGeom>
            <a:avLst/>
            <a:gdLst/>
            <a:ahLst/>
            <a:cxnLst/>
            <a:rect l="l" t="t" r="r" b="b"/>
            <a:pathLst>
              <a:path w="1806139" h="1430613">
                <a:moveTo>
                  <a:pt x="1806140" y="0"/>
                </a:moveTo>
                <a:lnTo>
                  <a:pt x="0" y="0"/>
                </a:lnTo>
                <a:lnTo>
                  <a:pt x="0" y="1430613"/>
                </a:lnTo>
                <a:lnTo>
                  <a:pt x="1806140" y="1430613"/>
                </a:lnTo>
                <a:lnTo>
                  <a:pt x="1806140" y="0"/>
                </a:lnTo>
                <a:close/>
              </a:path>
            </a:pathLst>
          </a:custGeom>
          <a:blipFill>
            <a:blip r:embed="rId11"/>
            <a:stretch>
              <a:fillRect/>
            </a:stretch>
          </a:blipFill>
        </p:spPr>
      </p:sp>
      <p:sp>
        <p:nvSpPr>
          <p:cNvPr id="23" name="Freeform 23"/>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24" name="TextBox 24"/>
          <p:cNvSpPr txBox="1"/>
          <p:nvPr/>
        </p:nvSpPr>
        <p:spPr>
          <a:xfrm>
            <a:off x="5322874" y="377150"/>
            <a:ext cx="7977316" cy="1661993"/>
          </a:xfrm>
          <a:prstGeom prst="rect">
            <a:avLst/>
          </a:prstGeom>
        </p:spPr>
        <p:txBody>
          <a:bodyPr wrap="square" lIns="0" tIns="0" rIns="0" bIns="0" rtlCol="0" anchor="t">
            <a:spAutoFit/>
          </a:bodyPr>
          <a:lstStyle/>
          <a:p>
            <a:pPr algn="ctr"/>
            <a:r>
              <a:rPr lang="vi-VN" sz="5400" b="1" smtClean="0">
                <a:latin typeface="Times New Roman" panose="02020603050405020304" pitchFamily="18" charset="0"/>
                <a:cs typeface="Times New Roman" panose="02020603050405020304" pitchFamily="18" charset="0"/>
              </a:rPr>
              <a:t> </a:t>
            </a:r>
            <a:r>
              <a:rPr lang="vi-VN" sz="5400" b="1">
                <a:latin typeface="Times New Roman" panose="02020603050405020304" pitchFamily="18" charset="0"/>
                <a:cs typeface="Times New Roman" panose="02020603050405020304" pitchFamily="18" charset="0"/>
              </a:rPr>
              <a:t>Cảm nhận về thời gian của nhân vật trữ </a:t>
            </a:r>
            <a:r>
              <a:rPr lang="vi-VN" sz="5400" b="1" smtClean="0">
                <a:latin typeface="Times New Roman" panose="02020603050405020304" pitchFamily="18" charset="0"/>
                <a:cs typeface="Times New Roman" panose="02020603050405020304" pitchFamily="18" charset="0"/>
              </a:rPr>
              <a:t>tình</a:t>
            </a:r>
            <a:endParaRPr lang="en-GB" sz="5400">
              <a:latin typeface="Times New Roman" panose="02020603050405020304" pitchFamily="18" charset="0"/>
              <a:cs typeface="Times New Roman" panose="02020603050405020304" pitchFamily="18" charset="0"/>
            </a:endParaRPr>
          </a:p>
        </p:txBody>
      </p:sp>
      <p:grpSp>
        <p:nvGrpSpPr>
          <p:cNvPr id="25" name="Group 25"/>
          <p:cNvGrpSpPr/>
          <p:nvPr/>
        </p:nvGrpSpPr>
        <p:grpSpPr>
          <a:xfrm>
            <a:off x="2569554" y="2334607"/>
            <a:ext cx="903013" cy="913062"/>
            <a:chOff x="0" y="0"/>
            <a:chExt cx="175785" cy="177741"/>
          </a:xfrm>
        </p:grpSpPr>
        <p:sp>
          <p:nvSpPr>
            <p:cNvPr id="26" name="Freeform 26"/>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27" name="TextBox 27"/>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sp>
        <p:nvSpPr>
          <p:cNvPr id="29" name="Freeform 29"/>
          <p:cNvSpPr/>
          <p:nvPr/>
        </p:nvSpPr>
        <p:spPr>
          <a:xfrm>
            <a:off x="16629378" y="265722"/>
            <a:ext cx="1658622" cy="1366981"/>
          </a:xfrm>
          <a:custGeom>
            <a:avLst/>
            <a:gdLst/>
            <a:ahLst/>
            <a:cxnLst/>
            <a:rect l="l" t="t" r="r" b="b"/>
            <a:pathLst>
              <a:path w="1658622" h="1366981">
                <a:moveTo>
                  <a:pt x="0" y="0"/>
                </a:moveTo>
                <a:lnTo>
                  <a:pt x="1658623" y="0"/>
                </a:lnTo>
                <a:lnTo>
                  <a:pt x="1658623" y="1366981"/>
                </a:lnTo>
                <a:lnTo>
                  <a:pt x="0" y="1366981"/>
                </a:lnTo>
                <a:lnTo>
                  <a:pt x="0" y="0"/>
                </a:lnTo>
                <a:close/>
              </a:path>
            </a:pathLst>
          </a:custGeom>
          <a:blipFill>
            <a:blip r:embed="rId12"/>
            <a:stretch>
              <a:fillRect/>
            </a:stretch>
          </a:blipFill>
        </p:spPr>
      </p:sp>
      <p:grpSp>
        <p:nvGrpSpPr>
          <p:cNvPr id="30" name="Group 30"/>
          <p:cNvGrpSpPr/>
          <p:nvPr/>
        </p:nvGrpSpPr>
        <p:grpSpPr>
          <a:xfrm>
            <a:off x="8224023" y="2299987"/>
            <a:ext cx="903013" cy="913062"/>
            <a:chOff x="0" y="0"/>
            <a:chExt cx="175785" cy="177741"/>
          </a:xfrm>
        </p:grpSpPr>
        <p:sp>
          <p:nvSpPr>
            <p:cNvPr id="31" name="Freeform 31"/>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32" name="TextBox 32"/>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grpSp>
        <p:nvGrpSpPr>
          <p:cNvPr id="34" name="Group 34"/>
          <p:cNvGrpSpPr/>
          <p:nvPr/>
        </p:nvGrpSpPr>
        <p:grpSpPr>
          <a:xfrm>
            <a:off x="14663667" y="1495444"/>
            <a:ext cx="903013" cy="913062"/>
            <a:chOff x="0" y="0"/>
            <a:chExt cx="175785" cy="177741"/>
          </a:xfrm>
        </p:grpSpPr>
        <p:sp>
          <p:nvSpPr>
            <p:cNvPr id="35" name="Freeform 35"/>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36" name="TextBox 36"/>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spTree>
    <p:extLst>
      <p:ext uri="{BB962C8B-B14F-4D97-AF65-F5344CB8AC3E}">
        <p14:creationId xmlns:p14="http://schemas.microsoft.com/office/powerpoint/2010/main" val="131759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par>
                                <p:cTn id="15" presetID="22" presetClass="entr" presetSubtype="4"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par>
                                <p:cTn id="18" presetID="2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par>
                                <p:cTn id="29" presetID="16" presetClass="entr" presetSubtype="21"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inVertical)">
                                      <p:cBhvr>
                                        <p:cTn id="36" dur="500"/>
                                        <p:tgtEl>
                                          <p:spTgt spid="15"/>
                                        </p:tgtEl>
                                      </p:cBhvr>
                                    </p:animEffect>
                                  </p:childTnLst>
                                </p:cTn>
                              </p:par>
                              <p:par>
                                <p:cTn id="37" presetID="16" presetClass="entr" presetSubtype="21"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par>
                                <p:cTn id="40" presetID="16" presetClass="entr" presetSubtype="21"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barn(inVertical)">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5"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grpSp>
        <p:nvGrpSpPr>
          <p:cNvPr id="2" name="Group 2"/>
          <p:cNvGrpSpPr/>
          <p:nvPr/>
        </p:nvGrpSpPr>
        <p:grpSpPr>
          <a:xfrm>
            <a:off x="1896052" y="2275191"/>
            <a:ext cx="6873403" cy="5736619"/>
            <a:chOff x="0" y="0"/>
            <a:chExt cx="9164537" cy="7648825"/>
          </a:xfrm>
        </p:grpSpPr>
        <p:sp>
          <p:nvSpPr>
            <p:cNvPr id="3" name="Freeform 3"/>
            <p:cNvSpPr/>
            <p:nvPr/>
          </p:nvSpPr>
          <p:spPr>
            <a:xfrm>
              <a:off x="0" y="0"/>
              <a:ext cx="9164537" cy="7648825"/>
            </a:xfrm>
            <a:custGeom>
              <a:avLst/>
              <a:gdLst/>
              <a:ahLst/>
              <a:cxnLst/>
              <a:rect l="l" t="t" r="r" b="b"/>
              <a:pathLst>
                <a:path w="9164537" h="7648825">
                  <a:moveTo>
                    <a:pt x="0" y="0"/>
                  </a:moveTo>
                  <a:lnTo>
                    <a:pt x="9164537" y="0"/>
                  </a:lnTo>
                  <a:lnTo>
                    <a:pt x="9164537" y="7648825"/>
                  </a:lnTo>
                  <a:lnTo>
                    <a:pt x="0" y="764882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261562" y="218302"/>
              <a:ext cx="8641414" cy="7212220"/>
            </a:xfrm>
            <a:custGeom>
              <a:avLst/>
              <a:gdLst/>
              <a:ahLst/>
              <a:cxnLst/>
              <a:rect l="l" t="t" r="r" b="b"/>
              <a:pathLst>
                <a:path w="8641414" h="7212220">
                  <a:moveTo>
                    <a:pt x="0" y="0"/>
                  </a:moveTo>
                  <a:lnTo>
                    <a:pt x="8641413" y="0"/>
                  </a:lnTo>
                  <a:lnTo>
                    <a:pt x="8641413" y="7212221"/>
                  </a:lnTo>
                  <a:lnTo>
                    <a:pt x="0" y="72122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sp>
        <p:nvSpPr>
          <p:cNvPr id="5" name="TextBox 5"/>
          <p:cNvSpPr txBox="1"/>
          <p:nvPr/>
        </p:nvSpPr>
        <p:spPr>
          <a:xfrm>
            <a:off x="2545670" y="3114570"/>
            <a:ext cx="5574166" cy="4154984"/>
          </a:xfrm>
          <a:prstGeom prst="rect">
            <a:avLst/>
          </a:prstGeom>
        </p:spPr>
        <p:txBody>
          <a:bodyPr lIns="0" tIns="0" rIns="0" bIns="0" rtlCol="0" anchor="t">
            <a:spAutoFit/>
          </a:bodyPr>
          <a:lstStyle/>
          <a:p>
            <a:pPr algn="ctr"/>
            <a:r>
              <a:rPr lang="vi-VN" sz="5400">
                <a:latin typeface="Times New Roman" panose="02020603050405020304" pitchFamily="18" charset="0"/>
                <a:cs typeface="Times New Roman" panose="02020603050405020304" pitchFamily="18" charset="0"/>
              </a:rPr>
              <a:t>Nhịp điệu nhanh, dồn dập, thể hiện sự vội vã, mong muốn níu giữ thời gian của tác giả.</a:t>
            </a:r>
            <a:endParaRPr lang="en-US" sz="5400" spc="85">
              <a:solidFill>
                <a:srgbClr val="000000"/>
              </a:solidFill>
              <a:latin typeface="Times New Roman" panose="02020603050405020304" pitchFamily="18" charset="0"/>
              <a:ea typeface="Mali"/>
              <a:cs typeface="Times New Roman" panose="02020603050405020304" pitchFamily="18" charset="0"/>
              <a:sym typeface="Mali"/>
            </a:endParaRPr>
          </a:p>
        </p:txBody>
      </p:sp>
      <p:grpSp>
        <p:nvGrpSpPr>
          <p:cNvPr id="6" name="Group 6"/>
          <p:cNvGrpSpPr/>
          <p:nvPr/>
        </p:nvGrpSpPr>
        <p:grpSpPr>
          <a:xfrm>
            <a:off x="8965628" y="800101"/>
            <a:ext cx="7426322" cy="7884490"/>
            <a:chOff x="0" y="0"/>
            <a:chExt cx="9164537" cy="7648825"/>
          </a:xfrm>
        </p:grpSpPr>
        <p:sp>
          <p:nvSpPr>
            <p:cNvPr id="7" name="Freeform 7"/>
            <p:cNvSpPr/>
            <p:nvPr/>
          </p:nvSpPr>
          <p:spPr>
            <a:xfrm>
              <a:off x="0" y="0"/>
              <a:ext cx="9164537" cy="7648825"/>
            </a:xfrm>
            <a:custGeom>
              <a:avLst/>
              <a:gdLst/>
              <a:ahLst/>
              <a:cxnLst/>
              <a:rect l="l" t="t" r="r" b="b"/>
              <a:pathLst>
                <a:path w="9164537" h="7648825">
                  <a:moveTo>
                    <a:pt x="0" y="0"/>
                  </a:moveTo>
                  <a:lnTo>
                    <a:pt x="9164537" y="0"/>
                  </a:lnTo>
                  <a:lnTo>
                    <a:pt x="9164537" y="7648825"/>
                  </a:lnTo>
                  <a:lnTo>
                    <a:pt x="0" y="764882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8" name="Freeform 8"/>
            <p:cNvSpPr/>
            <p:nvPr/>
          </p:nvSpPr>
          <p:spPr>
            <a:xfrm>
              <a:off x="261562" y="218302"/>
              <a:ext cx="8641414" cy="7212220"/>
            </a:xfrm>
            <a:custGeom>
              <a:avLst/>
              <a:gdLst/>
              <a:ahLst/>
              <a:cxnLst/>
              <a:rect l="l" t="t" r="r" b="b"/>
              <a:pathLst>
                <a:path w="8641414" h="7212220">
                  <a:moveTo>
                    <a:pt x="0" y="0"/>
                  </a:moveTo>
                  <a:lnTo>
                    <a:pt x="8641413" y="0"/>
                  </a:lnTo>
                  <a:lnTo>
                    <a:pt x="8641413" y="7212221"/>
                  </a:lnTo>
                  <a:lnTo>
                    <a:pt x="0" y="72122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sp>
        <p:nvSpPr>
          <p:cNvPr id="9" name="TextBox 9"/>
          <p:cNvSpPr txBox="1"/>
          <p:nvPr/>
        </p:nvSpPr>
        <p:spPr>
          <a:xfrm>
            <a:off x="9667495" y="1482930"/>
            <a:ext cx="6188806" cy="6093976"/>
          </a:xfrm>
          <a:prstGeom prst="rect">
            <a:avLst/>
          </a:prstGeom>
        </p:spPr>
        <p:txBody>
          <a:bodyPr wrap="square" lIns="0" tIns="0" rIns="0" bIns="0" rtlCol="0" anchor="t">
            <a:spAutoFit/>
          </a:bodyPr>
          <a:lstStyle/>
          <a:p>
            <a:pPr algn="ctr"/>
            <a:r>
              <a:rPr lang="vi-VN" sz="4400" b="1">
                <a:latin typeface="Times New Roman" panose="02020603050405020304" pitchFamily="18" charset="0"/>
                <a:cs typeface="Times New Roman" panose="02020603050405020304" pitchFamily="18" charset="0"/>
              </a:rPr>
              <a:t>Cái nhìn thế giới của </a:t>
            </a:r>
            <a:endParaRPr lang="vi-VN" sz="4400" b="1" smtClean="0">
              <a:latin typeface="Times New Roman" panose="02020603050405020304" pitchFamily="18" charset="0"/>
              <a:cs typeface="Times New Roman" panose="02020603050405020304" pitchFamily="18" charset="0"/>
            </a:endParaRPr>
          </a:p>
          <a:p>
            <a:pPr algn="ctr"/>
            <a:r>
              <a:rPr lang="vi-VN" sz="4400" b="1" smtClean="0">
                <a:latin typeface="Times New Roman" panose="02020603050405020304" pitchFamily="18" charset="0"/>
                <a:cs typeface="Times New Roman" panose="02020603050405020304" pitchFamily="18" charset="0"/>
              </a:rPr>
              <a:t>tác giả</a:t>
            </a:r>
            <a:endParaRPr lang="en-GB" sz="4400" b="1">
              <a:latin typeface="Times New Roman" panose="02020603050405020304" pitchFamily="18" charset="0"/>
              <a:cs typeface="Times New Roman" panose="02020603050405020304" pitchFamily="18" charset="0"/>
            </a:endParaRPr>
          </a:p>
          <a:p>
            <a:pPr algn="ctr"/>
            <a:r>
              <a:rPr lang="vi-VN" sz="4400">
                <a:latin typeface="Times New Roman" panose="02020603050405020304" pitchFamily="18" charset="0"/>
                <a:cs typeface="Times New Roman" panose="02020603050405020304" pitchFamily="18" charset="0"/>
              </a:rPr>
              <a:t>+ Yêu đời, say mê cuộc sống, trân trọng từng khoảnh khắc.</a:t>
            </a:r>
            <a:endParaRPr lang="en-GB" sz="4400">
              <a:latin typeface="Times New Roman" panose="02020603050405020304" pitchFamily="18" charset="0"/>
              <a:cs typeface="Times New Roman" panose="02020603050405020304" pitchFamily="18" charset="0"/>
            </a:endParaRPr>
          </a:p>
          <a:p>
            <a:pPr algn="ctr"/>
            <a:r>
              <a:rPr lang="vi-VN" sz="4400">
                <a:latin typeface="Times New Roman" panose="02020603050405020304" pitchFamily="18" charset="0"/>
                <a:cs typeface="Times New Roman" panose="02020603050405020304" pitchFamily="18" charset="0"/>
              </a:rPr>
              <a:t>+ Có ý thức về sự ngắn ngủi của thời gian.</a:t>
            </a:r>
            <a:endParaRPr lang="en-GB" sz="4400">
              <a:latin typeface="Times New Roman" panose="02020603050405020304" pitchFamily="18" charset="0"/>
              <a:cs typeface="Times New Roman" panose="02020603050405020304" pitchFamily="18" charset="0"/>
            </a:endParaRPr>
          </a:p>
          <a:p>
            <a:pPr algn="ctr"/>
            <a:r>
              <a:rPr lang="vi-VN" sz="4400">
                <a:latin typeface="Times New Roman" panose="02020603050405020304" pitchFamily="18" charset="0"/>
                <a:cs typeface="Times New Roman" panose="02020603050405020304" pitchFamily="18" charset="0"/>
              </a:rPr>
              <a:t>+ Nhanh nhạy, tinh tế trong cảm nhận.</a:t>
            </a:r>
            <a:endParaRPr lang="en-GB" sz="4400">
              <a:latin typeface="Times New Roman" panose="02020603050405020304" pitchFamily="18" charset="0"/>
              <a:cs typeface="Times New Roman" panose="02020603050405020304" pitchFamily="18" charset="0"/>
            </a:endParaRPr>
          </a:p>
        </p:txBody>
      </p:sp>
      <p:sp>
        <p:nvSpPr>
          <p:cNvPr id="10" name="Freeform 10"/>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Freeform 11"/>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8"/>
            <a:stretch>
              <a:fillRect/>
            </a:stretch>
          </a:blipFill>
        </p:spPr>
      </p:sp>
      <p:sp>
        <p:nvSpPr>
          <p:cNvPr id="13" name="Freeform 13"/>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14" name="Freeform 14"/>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15" name="Freeform 15"/>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6" name="Freeform 16"/>
          <p:cNvSpPr/>
          <p:nvPr/>
        </p:nvSpPr>
        <p:spPr>
          <a:xfrm flipH="1">
            <a:off x="15005671" y="-70476"/>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8"/>
            <a:stretch>
              <a:fillRect/>
            </a:stretch>
          </a:blipFill>
        </p:spPr>
      </p:sp>
      <p:sp>
        <p:nvSpPr>
          <p:cNvPr id="17" name="Freeform 17"/>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8" name="Freeform 18"/>
          <p:cNvSpPr/>
          <p:nvPr/>
        </p:nvSpPr>
        <p:spPr>
          <a:xfrm>
            <a:off x="16668119" y="1277453"/>
            <a:ext cx="1676155" cy="1381431"/>
          </a:xfrm>
          <a:custGeom>
            <a:avLst/>
            <a:gdLst/>
            <a:ahLst/>
            <a:cxnLst/>
            <a:rect l="l" t="t" r="r" b="b"/>
            <a:pathLst>
              <a:path w="1676155" h="1381431">
                <a:moveTo>
                  <a:pt x="0" y="0"/>
                </a:moveTo>
                <a:lnTo>
                  <a:pt x="1676155" y="0"/>
                </a:lnTo>
                <a:lnTo>
                  <a:pt x="1676155" y="1381432"/>
                </a:lnTo>
                <a:lnTo>
                  <a:pt x="0" y="1381432"/>
                </a:lnTo>
                <a:lnTo>
                  <a:pt x="0" y="0"/>
                </a:lnTo>
                <a:close/>
              </a:path>
            </a:pathLst>
          </a:custGeom>
          <a:blipFill>
            <a:blip r:embed="rId11"/>
            <a:stretch>
              <a:fillRect/>
            </a:stretch>
          </a:blipFill>
        </p:spPr>
      </p:sp>
      <p:sp>
        <p:nvSpPr>
          <p:cNvPr id="19" name="Freeform 19"/>
          <p:cNvSpPr/>
          <p:nvPr/>
        </p:nvSpPr>
        <p:spPr>
          <a:xfrm flipH="1">
            <a:off x="694298" y="4064145"/>
            <a:ext cx="1851168" cy="1466280"/>
          </a:xfrm>
          <a:custGeom>
            <a:avLst/>
            <a:gdLst/>
            <a:ahLst/>
            <a:cxnLst/>
            <a:rect l="l" t="t" r="r" b="b"/>
            <a:pathLst>
              <a:path w="1851168" h="1466280">
                <a:moveTo>
                  <a:pt x="1851168" y="0"/>
                </a:moveTo>
                <a:lnTo>
                  <a:pt x="0" y="0"/>
                </a:lnTo>
                <a:lnTo>
                  <a:pt x="0" y="1466279"/>
                </a:lnTo>
                <a:lnTo>
                  <a:pt x="1851168" y="1466279"/>
                </a:lnTo>
                <a:lnTo>
                  <a:pt x="1851168" y="0"/>
                </a:lnTo>
                <a:close/>
              </a:path>
            </a:pathLst>
          </a:custGeom>
          <a:blipFill>
            <a:blip r:embed="rId12"/>
            <a:stretch>
              <a:fillRect/>
            </a:stretch>
          </a:blipFill>
        </p:spPr>
      </p:sp>
      <p:sp>
        <p:nvSpPr>
          <p:cNvPr id="20" name="Freeform 20"/>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Tree>
    <p:extLst>
      <p:ext uri="{BB962C8B-B14F-4D97-AF65-F5344CB8AC3E}">
        <p14:creationId xmlns:p14="http://schemas.microsoft.com/office/powerpoint/2010/main" val="105044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par>
                                <p:cTn id="20" presetID="16" presetClass="entr" presetSubtype="21"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grpSp>
        <p:nvGrpSpPr>
          <p:cNvPr id="2" name="Group 2"/>
          <p:cNvGrpSpPr/>
          <p:nvPr/>
        </p:nvGrpSpPr>
        <p:grpSpPr>
          <a:xfrm>
            <a:off x="1896052" y="2275191"/>
            <a:ext cx="6873403" cy="5736619"/>
            <a:chOff x="0" y="0"/>
            <a:chExt cx="9164537" cy="7648825"/>
          </a:xfrm>
        </p:grpSpPr>
        <p:sp>
          <p:nvSpPr>
            <p:cNvPr id="3" name="Freeform 3"/>
            <p:cNvSpPr/>
            <p:nvPr/>
          </p:nvSpPr>
          <p:spPr>
            <a:xfrm>
              <a:off x="0" y="0"/>
              <a:ext cx="9164537" cy="7648825"/>
            </a:xfrm>
            <a:custGeom>
              <a:avLst/>
              <a:gdLst/>
              <a:ahLst/>
              <a:cxnLst/>
              <a:rect l="l" t="t" r="r" b="b"/>
              <a:pathLst>
                <a:path w="9164537" h="7648825">
                  <a:moveTo>
                    <a:pt x="0" y="0"/>
                  </a:moveTo>
                  <a:lnTo>
                    <a:pt x="9164537" y="0"/>
                  </a:lnTo>
                  <a:lnTo>
                    <a:pt x="9164537" y="7648825"/>
                  </a:lnTo>
                  <a:lnTo>
                    <a:pt x="0" y="764882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261562" y="218302"/>
              <a:ext cx="8641414" cy="7212220"/>
            </a:xfrm>
            <a:custGeom>
              <a:avLst/>
              <a:gdLst/>
              <a:ahLst/>
              <a:cxnLst/>
              <a:rect l="l" t="t" r="r" b="b"/>
              <a:pathLst>
                <a:path w="8641414" h="7212220">
                  <a:moveTo>
                    <a:pt x="0" y="0"/>
                  </a:moveTo>
                  <a:lnTo>
                    <a:pt x="8641413" y="0"/>
                  </a:lnTo>
                  <a:lnTo>
                    <a:pt x="8641413" y="7212221"/>
                  </a:lnTo>
                  <a:lnTo>
                    <a:pt x="0" y="72122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sp>
        <p:nvSpPr>
          <p:cNvPr id="5" name="TextBox 5"/>
          <p:cNvSpPr txBox="1"/>
          <p:nvPr/>
        </p:nvSpPr>
        <p:spPr>
          <a:xfrm>
            <a:off x="2479464" y="3018548"/>
            <a:ext cx="5810186" cy="4154984"/>
          </a:xfrm>
          <a:prstGeom prst="rect">
            <a:avLst/>
          </a:prstGeom>
        </p:spPr>
        <p:txBody>
          <a:bodyPr wrap="square" lIns="0" tIns="0" rIns="0" bIns="0" rtlCol="0" anchor="t">
            <a:spAutoFit/>
          </a:bodyPr>
          <a:lstStyle/>
          <a:p>
            <a:pPr algn="ctr"/>
            <a:r>
              <a:rPr lang="vi-VN" sz="5400">
                <a:latin typeface="Times New Roman" panose="02020603050405020304" pitchFamily="18" charset="0"/>
                <a:cs typeface="Times New Roman" panose="02020603050405020304" pitchFamily="18" charset="0"/>
              </a:rPr>
              <a:t>Xuân Diệu nhìn thế giới trong sự vận động phát triển, thời gian là tuyến tính một đi không trở lại.</a:t>
            </a:r>
            <a:endParaRPr lang="en-US" sz="5400" spc="85">
              <a:solidFill>
                <a:srgbClr val="000000"/>
              </a:solidFill>
              <a:latin typeface="Times New Roman" panose="02020603050405020304" pitchFamily="18" charset="0"/>
              <a:ea typeface="Mali"/>
              <a:cs typeface="Times New Roman" panose="02020603050405020304" pitchFamily="18" charset="0"/>
              <a:sym typeface="Mali"/>
            </a:endParaRPr>
          </a:p>
        </p:txBody>
      </p:sp>
      <p:grpSp>
        <p:nvGrpSpPr>
          <p:cNvPr id="6" name="Group 6"/>
          <p:cNvGrpSpPr/>
          <p:nvPr/>
        </p:nvGrpSpPr>
        <p:grpSpPr>
          <a:xfrm>
            <a:off x="8965628" y="2171699"/>
            <a:ext cx="8255572" cy="6096001"/>
            <a:chOff x="0" y="0"/>
            <a:chExt cx="9164537" cy="7648825"/>
          </a:xfrm>
        </p:grpSpPr>
        <p:sp>
          <p:nvSpPr>
            <p:cNvPr id="7" name="Freeform 7"/>
            <p:cNvSpPr/>
            <p:nvPr/>
          </p:nvSpPr>
          <p:spPr>
            <a:xfrm>
              <a:off x="0" y="0"/>
              <a:ext cx="9164537" cy="7648825"/>
            </a:xfrm>
            <a:custGeom>
              <a:avLst/>
              <a:gdLst/>
              <a:ahLst/>
              <a:cxnLst/>
              <a:rect l="l" t="t" r="r" b="b"/>
              <a:pathLst>
                <a:path w="9164537" h="7648825">
                  <a:moveTo>
                    <a:pt x="0" y="0"/>
                  </a:moveTo>
                  <a:lnTo>
                    <a:pt x="9164537" y="0"/>
                  </a:lnTo>
                  <a:lnTo>
                    <a:pt x="9164537" y="7648825"/>
                  </a:lnTo>
                  <a:lnTo>
                    <a:pt x="0" y="764882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8" name="Freeform 8"/>
            <p:cNvSpPr/>
            <p:nvPr/>
          </p:nvSpPr>
          <p:spPr>
            <a:xfrm>
              <a:off x="261562" y="218302"/>
              <a:ext cx="8641414" cy="7212220"/>
            </a:xfrm>
            <a:custGeom>
              <a:avLst/>
              <a:gdLst/>
              <a:ahLst/>
              <a:cxnLst/>
              <a:rect l="l" t="t" r="r" b="b"/>
              <a:pathLst>
                <a:path w="8641414" h="7212220">
                  <a:moveTo>
                    <a:pt x="0" y="0"/>
                  </a:moveTo>
                  <a:lnTo>
                    <a:pt x="8641413" y="0"/>
                  </a:lnTo>
                  <a:lnTo>
                    <a:pt x="8641413" y="7212221"/>
                  </a:lnTo>
                  <a:lnTo>
                    <a:pt x="0" y="721222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sp>
        <p:nvSpPr>
          <p:cNvPr id="9" name="TextBox 9"/>
          <p:cNvSpPr txBox="1"/>
          <p:nvPr/>
        </p:nvSpPr>
        <p:spPr>
          <a:xfrm>
            <a:off x="9680216" y="2669799"/>
            <a:ext cx="6702784" cy="4985980"/>
          </a:xfrm>
          <a:prstGeom prst="rect">
            <a:avLst/>
          </a:prstGeom>
        </p:spPr>
        <p:txBody>
          <a:bodyPr wrap="square" lIns="0" tIns="0" rIns="0" bIns="0" rtlCol="0" anchor="t">
            <a:spAutoFit/>
          </a:bodyPr>
          <a:lstStyle/>
          <a:p>
            <a:pPr algn="ctr"/>
            <a:r>
              <a:rPr lang="vi-VN" sz="5400">
                <a:latin typeface="Times New Roman" panose="02020603050405020304" pitchFamily="18" charset="0"/>
                <a:cs typeface="Times New Roman" panose="02020603050405020304" pitchFamily="18" charset="0"/>
              </a:rPr>
              <a:t>Cảm nhận về thời gian của Xuân Diệu trong bài thơ có nét mới mẻ, độc đáo so với cảm nhận về thời gian trong thơ trữ tình trung đại. </a:t>
            </a:r>
            <a:endParaRPr lang="en-GB" sz="5400">
              <a:solidFill>
                <a:prstClr val="black"/>
              </a:solidFill>
              <a:latin typeface="Times New Roman" panose="02020603050405020304" pitchFamily="18" charset="0"/>
              <a:cs typeface="Times New Roman" panose="02020603050405020304" pitchFamily="18" charset="0"/>
            </a:endParaRPr>
          </a:p>
        </p:txBody>
      </p:sp>
      <p:sp>
        <p:nvSpPr>
          <p:cNvPr id="10" name="Freeform 10"/>
          <p:cNvSpPr/>
          <p:nvPr/>
        </p:nvSpPr>
        <p:spPr>
          <a:xfrm rot="-3537636">
            <a:off x="-3492024" y="5533"/>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Freeform 11"/>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433326" y="-23498"/>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8"/>
            <a:stretch>
              <a:fillRect/>
            </a:stretch>
          </a:blipFill>
        </p:spPr>
      </p:sp>
      <p:sp>
        <p:nvSpPr>
          <p:cNvPr id="13" name="Freeform 13"/>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14" name="Freeform 14"/>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15" name="Freeform 15"/>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6" name="Freeform 16"/>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8"/>
            <a:stretch>
              <a:fillRect/>
            </a:stretch>
          </a:blipFill>
        </p:spPr>
      </p:sp>
      <p:sp>
        <p:nvSpPr>
          <p:cNvPr id="17" name="Freeform 17"/>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8" name="Freeform 18"/>
          <p:cNvSpPr/>
          <p:nvPr/>
        </p:nvSpPr>
        <p:spPr>
          <a:xfrm>
            <a:off x="16224614" y="355373"/>
            <a:ext cx="1676155" cy="1381431"/>
          </a:xfrm>
          <a:custGeom>
            <a:avLst/>
            <a:gdLst/>
            <a:ahLst/>
            <a:cxnLst/>
            <a:rect l="l" t="t" r="r" b="b"/>
            <a:pathLst>
              <a:path w="1676155" h="1381431">
                <a:moveTo>
                  <a:pt x="0" y="0"/>
                </a:moveTo>
                <a:lnTo>
                  <a:pt x="1676155" y="0"/>
                </a:lnTo>
                <a:lnTo>
                  <a:pt x="1676155" y="1381432"/>
                </a:lnTo>
                <a:lnTo>
                  <a:pt x="0" y="1381432"/>
                </a:lnTo>
                <a:lnTo>
                  <a:pt x="0" y="0"/>
                </a:lnTo>
                <a:close/>
              </a:path>
            </a:pathLst>
          </a:custGeom>
          <a:blipFill>
            <a:blip r:embed="rId11"/>
            <a:stretch>
              <a:fillRect/>
            </a:stretch>
          </a:blipFill>
        </p:spPr>
      </p:sp>
      <p:sp>
        <p:nvSpPr>
          <p:cNvPr id="19" name="Freeform 19"/>
          <p:cNvSpPr/>
          <p:nvPr/>
        </p:nvSpPr>
        <p:spPr>
          <a:xfrm flipH="1">
            <a:off x="182312" y="3874094"/>
            <a:ext cx="1851168" cy="1466280"/>
          </a:xfrm>
          <a:custGeom>
            <a:avLst/>
            <a:gdLst/>
            <a:ahLst/>
            <a:cxnLst/>
            <a:rect l="l" t="t" r="r" b="b"/>
            <a:pathLst>
              <a:path w="1851168" h="1466280">
                <a:moveTo>
                  <a:pt x="1851168" y="0"/>
                </a:moveTo>
                <a:lnTo>
                  <a:pt x="0" y="0"/>
                </a:lnTo>
                <a:lnTo>
                  <a:pt x="0" y="1466279"/>
                </a:lnTo>
                <a:lnTo>
                  <a:pt x="1851168" y="1466279"/>
                </a:lnTo>
                <a:lnTo>
                  <a:pt x="1851168" y="0"/>
                </a:lnTo>
                <a:close/>
              </a:path>
            </a:pathLst>
          </a:custGeom>
          <a:blipFill>
            <a:blip r:embed="rId12"/>
            <a:stretch>
              <a:fillRect/>
            </a:stretch>
          </a:blipFill>
        </p:spPr>
      </p:sp>
      <p:sp>
        <p:nvSpPr>
          <p:cNvPr id="20" name="Freeform 20"/>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21" name="Rectangle 20"/>
          <p:cNvSpPr/>
          <p:nvPr/>
        </p:nvSpPr>
        <p:spPr>
          <a:xfrm>
            <a:off x="3114909" y="615516"/>
            <a:ext cx="11696428" cy="941796"/>
          </a:xfrm>
          <a:prstGeom prst="rect">
            <a:avLst/>
          </a:prstGeom>
        </p:spPr>
        <p:txBody>
          <a:bodyPr wrap="square">
            <a:spAutoFit/>
          </a:bodyPr>
          <a:lstStyle/>
          <a:p>
            <a:pPr algn="ctr">
              <a:lnSpc>
                <a:spcPct val="115000"/>
              </a:lnSpc>
              <a:spcAft>
                <a:spcPts val="0"/>
              </a:spcAft>
            </a:pPr>
            <a:r>
              <a:rPr lang="vi-VN" sz="48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Nhận xét về cách nhìn thế giới của tác </a:t>
            </a:r>
            <a:r>
              <a:rPr lang="vi-VN" sz="48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 </a:t>
            </a:r>
            <a:endParaRPr lang="en-GB" sz="48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402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254041" y="1198784"/>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265792" y="1832005"/>
            <a:ext cx="13529591" cy="5078313"/>
          </a:xfrm>
          <a:prstGeom prst="rect">
            <a:avLst/>
          </a:prstGeom>
        </p:spPr>
        <p:txBody>
          <a:bodyPr wrap="square" lIns="0" tIns="0" rIns="0" bIns="0" rtlCol="0" anchor="t">
            <a:spAutoFit/>
          </a:bodyPr>
          <a:lstStyle/>
          <a:p>
            <a:pPr algn="just"/>
            <a:r>
              <a:rPr lang="vi-VN" sz="6600" b="1">
                <a:latin typeface="Times New Roman" panose="02020603050405020304" pitchFamily="18" charset="0"/>
                <a:cs typeface="Times New Roman" panose="02020603050405020304" pitchFamily="18" charset="0"/>
              </a:rPr>
              <a:t>* Nhận xét khái quát về nhân vật trữ tình: </a:t>
            </a:r>
            <a:r>
              <a:rPr lang="vi-VN" sz="6600">
                <a:latin typeface="Times New Roman" panose="02020603050405020304" pitchFamily="18" charset="0"/>
                <a:cs typeface="Times New Roman" panose="02020603050405020304" pitchFamily="18" charset="0"/>
              </a:rPr>
              <a:t>Nhân vật trữ tình trong bài thơ "Vội Vàng" là một người trẻ với tâm hồn yêu đời, đam mê sống, say đắm trước vẻ đẹp của cuộc sống.</a:t>
            </a:r>
            <a:endParaRPr lang="en-GB" sz="6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193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5511994" y="2983139"/>
            <a:ext cx="7264011" cy="3693319"/>
          </a:xfrm>
          <a:prstGeom prst="rect">
            <a:avLst/>
          </a:prstGeom>
        </p:spPr>
        <p:txBody>
          <a:bodyPr lIns="0" tIns="0" rIns="0" bIns="0" rtlCol="0" anchor="t">
            <a:spAutoFit/>
          </a:bodyPr>
          <a:lstStyle/>
          <a:p>
            <a:pPr algn="ctr"/>
            <a:r>
              <a:rPr lang="vi-VN"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3. Đặc sắc nghệ thuật và các giá trị của bài </a:t>
            </a:r>
            <a:r>
              <a:rPr lang="vi-VN" sz="8000" b="1"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thơ</a:t>
            </a:r>
            <a:endParaRPr lang="en-GB"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6553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546407" y="2119275"/>
            <a:ext cx="4659915" cy="5252984"/>
            <a:chOff x="0" y="0"/>
            <a:chExt cx="7112125" cy="5935859"/>
          </a:xfrm>
        </p:grpSpPr>
        <p:sp>
          <p:nvSpPr>
            <p:cNvPr id="4" name="Freeform 4"/>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6" name="TextBox 6"/>
          <p:cNvSpPr txBox="1"/>
          <p:nvPr/>
        </p:nvSpPr>
        <p:spPr>
          <a:xfrm>
            <a:off x="1109329" y="2895603"/>
            <a:ext cx="3792193" cy="4062651"/>
          </a:xfrm>
          <a:prstGeom prst="rect">
            <a:avLst/>
          </a:prstGeom>
        </p:spPr>
        <p:txBody>
          <a:bodyPr wrap="square" lIns="0" tIns="0" rIns="0" bIns="0" rtlCol="0" anchor="t">
            <a:spAutoFit/>
          </a:bodyPr>
          <a:lstStyle/>
          <a:p>
            <a:pPr algn="ctr"/>
            <a:r>
              <a:rPr lang="vi-VN" sz="4400" b="1">
                <a:latin typeface="Times New Roman" panose="02020603050405020304" pitchFamily="18" charset="0"/>
                <a:cs typeface="Times New Roman" panose="02020603050405020304" pitchFamily="18" charset="0"/>
              </a:rPr>
              <a:t>Giọng điệu </a:t>
            </a:r>
            <a:r>
              <a:rPr lang="vi-VN" sz="4400">
                <a:latin typeface="Times New Roman" panose="02020603050405020304" pitchFamily="18" charset="0"/>
                <a:cs typeface="Times New Roman" panose="02020603050405020304" pitchFamily="18" charset="0"/>
              </a:rPr>
              <a:t>của nhân vật trữ tình </a:t>
            </a:r>
            <a:r>
              <a:rPr lang="vi-VN" sz="4400" smtClean="0">
                <a:latin typeface="Times New Roman" panose="02020603050405020304" pitchFamily="18" charset="0"/>
                <a:cs typeface="Times New Roman" panose="02020603050405020304" pitchFamily="18" charset="0"/>
              </a:rPr>
              <a:t>thôi </a:t>
            </a:r>
            <a:r>
              <a:rPr lang="vi-VN" sz="4400">
                <a:latin typeface="Times New Roman" panose="02020603050405020304" pitchFamily="18" charset="0"/>
                <a:cs typeface="Times New Roman" panose="02020603050405020304" pitchFamily="18" charset="0"/>
              </a:rPr>
              <a:t>thúc mọi người trân trọng thời gian và cuộc sống.</a:t>
            </a:r>
            <a:endParaRPr lang="en-GB" sz="4400">
              <a:latin typeface="Times New Roman" panose="02020603050405020304" pitchFamily="18" charset="0"/>
              <a:cs typeface="Times New Roman" panose="02020603050405020304" pitchFamily="18" charset="0"/>
            </a:endParaRPr>
          </a:p>
        </p:txBody>
      </p:sp>
      <p:grpSp>
        <p:nvGrpSpPr>
          <p:cNvPr id="7" name="Group 7"/>
          <p:cNvGrpSpPr/>
          <p:nvPr/>
        </p:nvGrpSpPr>
        <p:grpSpPr>
          <a:xfrm>
            <a:off x="5313961" y="800100"/>
            <a:ext cx="6757619" cy="7131582"/>
            <a:chOff x="0" y="0"/>
            <a:chExt cx="7112125" cy="5935859"/>
          </a:xfrm>
        </p:grpSpPr>
        <p:sp>
          <p:nvSpPr>
            <p:cNvPr id="8" name="Freeform 8"/>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10" name="TextBox 10"/>
          <p:cNvSpPr txBox="1"/>
          <p:nvPr/>
        </p:nvSpPr>
        <p:spPr>
          <a:xfrm>
            <a:off x="5690759" y="1302539"/>
            <a:ext cx="5904975" cy="6093976"/>
          </a:xfrm>
          <a:prstGeom prst="rect">
            <a:avLst/>
          </a:prstGeom>
        </p:spPr>
        <p:txBody>
          <a:bodyPr wrap="square" lIns="0" tIns="0" rIns="0" bIns="0" rtlCol="0" anchor="t">
            <a:spAutoFit/>
          </a:bodyPr>
          <a:lstStyle/>
          <a:p>
            <a:pPr algn="ctr"/>
            <a:r>
              <a:rPr lang="vi-VN" sz="4400" b="1">
                <a:latin typeface="Times New Roman" panose="02020603050405020304" pitchFamily="18" charset="0"/>
                <a:cs typeface="Times New Roman" panose="02020603050405020304" pitchFamily="18" charset="0"/>
              </a:rPr>
              <a:t>Chủ đề, tư tưởng</a:t>
            </a:r>
            <a:r>
              <a:rPr lang="vi-VN" sz="4400">
                <a:latin typeface="Times New Roman" panose="02020603050405020304" pitchFamily="18" charset="0"/>
                <a:cs typeface="Times New Roman" panose="02020603050405020304" pitchFamily="18" charset="0"/>
              </a:rPr>
              <a:t>: Tác phẩm bộc lộ tình yêu cuộc sống trần thế tha thiết đồng thời thể hiện sự nuối tiếc về kiếp người và thời gian. Cuối cùng là lời giục giã cuống quýt, vội vàng để tận hưởng tuổi trẻ và cuộc đời.</a:t>
            </a:r>
            <a:endParaRPr lang="en-US" sz="4400" spc="66">
              <a:solidFill>
                <a:srgbClr val="000000"/>
              </a:solidFill>
              <a:latin typeface="Times New Roman" panose="02020603050405020304" pitchFamily="18" charset="0"/>
              <a:ea typeface="Mali"/>
              <a:cs typeface="Times New Roman" panose="02020603050405020304" pitchFamily="18" charset="0"/>
              <a:sym typeface="Mali"/>
            </a:endParaRPr>
          </a:p>
        </p:txBody>
      </p:sp>
      <p:sp>
        <p:nvSpPr>
          <p:cNvPr id="11" name="Freeform 11"/>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12" name="Group 12"/>
          <p:cNvGrpSpPr/>
          <p:nvPr/>
        </p:nvGrpSpPr>
        <p:grpSpPr>
          <a:xfrm>
            <a:off x="12051363" y="3090916"/>
            <a:ext cx="5689816" cy="4768663"/>
            <a:chOff x="0" y="0"/>
            <a:chExt cx="7112125" cy="5935859"/>
          </a:xfrm>
        </p:grpSpPr>
        <p:sp>
          <p:nvSpPr>
            <p:cNvPr id="13" name="Freeform 13"/>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4" name="Freeform 14"/>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15" name="TextBox 15"/>
          <p:cNvSpPr txBox="1"/>
          <p:nvPr/>
        </p:nvSpPr>
        <p:spPr>
          <a:xfrm>
            <a:off x="12617867" y="3747425"/>
            <a:ext cx="4563866" cy="3385542"/>
          </a:xfrm>
          <a:prstGeom prst="rect">
            <a:avLst/>
          </a:prstGeom>
        </p:spPr>
        <p:txBody>
          <a:bodyPr wrap="square" lIns="0" tIns="0" rIns="0" bIns="0" rtlCol="0" anchor="t">
            <a:spAutoFit/>
          </a:bodyPr>
          <a:lstStyle/>
          <a:p>
            <a:pPr algn="ctr"/>
            <a:r>
              <a:rPr lang="vi-VN" sz="4400" b="1">
                <a:latin typeface="Times New Roman" panose="02020603050405020304" pitchFamily="18" charset="0"/>
                <a:cs typeface="Times New Roman" panose="02020603050405020304" pitchFamily="18" charset="0"/>
              </a:rPr>
              <a:t>Thông điệp</a:t>
            </a:r>
            <a:r>
              <a:rPr lang="vi-VN" sz="4400">
                <a:latin typeface="Times New Roman" panose="02020603050405020304" pitchFamily="18" charset="0"/>
                <a:cs typeface="Times New Roman" panose="02020603050405020304" pitchFamily="18" charset="0"/>
              </a:rPr>
              <a:t>: về mùa xuân thời gian tuổi trẻ tình yêu đời yêu cuộc sống nơi trần thế. </a:t>
            </a:r>
            <a:endParaRPr lang="en-US" sz="4400" spc="66">
              <a:solidFill>
                <a:srgbClr val="000000"/>
              </a:solidFill>
              <a:latin typeface="Times New Roman" panose="02020603050405020304" pitchFamily="18" charset="0"/>
              <a:ea typeface="Mali"/>
              <a:cs typeface="Times New Roman" panose="02020603050405020304" pitchFamily="18" charset="0"/>
              <a:sym typeface="Mali"/>
            </a:endParaRPr>
          </a:p>
        </p:txBody>
      </p:sp>
      <p:sp>
        <p:nvSpPr>
          <p:cNvPr id="16" name="Freeform 16"/>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8"/>
            <a:stretch>
              <a:fillRect/>
            </a:stretch>
          </a:blipFill>
        </p:spPr>
      </p:sp>
      <p:sp>
        <p:nvSpPr>
          <p:cNvPr id="17" name="Freeform 17"/>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18" name="Freeform 1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19" name="Freeform 1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20" name="Freeform 2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8"/>
            <a:stretch>
              <a:fillRect/>
            </a:stretch>
          </a:blipFill>
        </p:spPr>
      </p:sp>
      <p:sp>
        <p:nvSpPr>
          <p:cNvPr id="21" name="Freeform 2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22" name="Freeform 22"/>
          <p:cNvSpPr/>
          <p:nvPr/>
        </p:nvSpPr>
        <p:spPr>
          <a:xfrm flipH="1">
            <a:off x="125630" y="1472970"/>
            <a:ext cx="1806139" cy="1430613"/>
          </a:xfrm>
          <a:custGeom>
            <a:avLst/>
            <a:gdLst/>
            <a:ahLst/>
            <a:cxnLst/>
            <a:rect l="l" t="t" r="r" b="b"/>
            <a:pathLst>
              <a:path w="1806139" h="1430613">
                <a:moveTo>
                  <a:pt x="1806140" y="0"/>
                </a:moveTo>
                <a:lnTo>
                  <a:pt x="0" y="0"/>
                </a:lnTo>
                <a:lnTo>
                  <a:pt x="0" y="1430613"/>
                </a:lnTo>
                <a:lnTo>
                  <a:pt x="1806140" y="1430613"/>
                </a:lnTo>
                <a:lnTo>
                  <a:pt x="1806140" y="0"/>
                </a:lnTo>
                <a:close/>
              </a:path>
            </a:pathLst>
          </a:custGeom>
          <a:blipFill>
            <a:blip r:embed="rId11"/>
            <a:stretch>
              <a:fillRect/>
            </a:stretch>
          </a:blipFill>
        </p:spPr>
      </p:sp>
      <p:sp>
        <p:nvSpPr>
          <p:cNvPr id="23" name="Freeform 23"/>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grpSp>
        <p:nvGrpSpPr>
          <p:cNvPr id="25" name="Group 25"/>
          <p:cNvGrpSpPr/>
          <p:nvPr/>
        </p:nvGrpSpPr>
        <p:grpSpPr>
          <a:xfrm>
            <a:off x="2352546" y="1765780"/>
            <a:ext cx="903013" cy="913062"/>
            <a:chOff x="0" y="0"/>
            <a:chExt cx="175785" cy="177741"/>
          </a:xfrm>
        </p:grpSpPr>
        <p:sp>
          <p:nvSpPr>
            <p:cNvPr id="26" name="Freeform 26"/>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27" name="TextBox 27"/>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sp>
        <p:nvSpPr>
          <p:cNvPr id="29" name="Freeform 29"/>
          <p:cNvSpPr/>
          <p:nvPr/>
        </p:nvSpPr>
        <p:spPr>
          <a:xfrm>
            <a:off x="16247359" y="2456644"/>
            <a:ext cx="1658622" cy="1366981"/>
          </a:xfrm>
          <a:custGeom>
            <a:avLst/>
            <a:gdLst/>
            <a:ahLst/>
            <a:cxnLst/>
            <a:rect l="l" t="t" r="r" b="b"/>
            <a:pathLst>
              <a:path w="1658622" h="1366981">
                <a:moveTo>
                  <a:pt x="0" y="0"/>
                </a:moveTo>
                <a:lnTo>
                  <a:pt x="1658623" y="0"/>
                </a:lnTo>
                <a:lnTo>
                  <a:pt x="1658623" y="1366981"/>
                </a:lnTo>
                <a:lnTo>
                  <a:pt x="0" y="1366981"/>
                </a:lnTo>
                <a:lnTo>
                  <a:pt x="0" y="0"/>
                </a:lnTo>
                <a:close/>
              </a:path>
            </a:pathLst>
          </a:custGeom>
          <a:blipFill>
            <a:blip r:embed="rId12"/>
            <a:stretch>
              <a:fillRect/>
            </a:stretch>
          </a:blipFill>
        </p:spPr>
      </p:sp>
      <p:grpSp>
        <p:nvGrpSpPr>
          <p:cNvPr id="30" name="Group 30"/>
          <p:cNvGrpSpPr/>
          <p:nvPr/>
        </p:nvGrpSpPr>
        <p:grpSpPr>
          <a:xfrm>
            <a:off x="8240987" y="396964"/>
            <a:ext cx="903013" cy="913062"/>
            <a:chOff x="0" y="0"/>
            <a:chExt cx="175785" cy="177741"/>
          </a:xfrm>
        </p:grpSpPr>
        <p:sp>
          <p:nvSpPr>
            <p:cNvPr id="31" name="Freeform 31"/>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32" name="TextBox 32"/>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grpSp>
        <p:nvGrpSpPr>
          <p:cNvPr id="34" name="Group 34"/>
          <p:cNvGrpSpPr/>
          <p:nvPr/>
        </p:nvGrpSpPr>
        <p:grpSpPr>
          <a:xfrm>
            <a:off x="14271286" y="2634385"/>
            <a:ext cx="903013" cy="913062"/>
            <a:chOff x="0" y="0"/>
            <a:chExt cx="175785" cy="177741"/>
          </a:xfrm>
        </p:grpSpPr>
        <p:sp>
          <p:nvSpPr>
            <p:cNvPr id="35" name="Freeform 35"/>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36" name="TextBox 36"/>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spTree>
    <p:extLst>
      <p:ext uri="{BB962C8B-B14F-4D97-AF65-F5344CB8AC3E}">
        <p14:creationId xmlns:p14="http://schemas.microsoft.com/office/powerpoint/2010/main" val="88446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par>
                                <p:cTn id="28" presetID="16" presetClass="entr" presetSubtype="21"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barn(inVertical)">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barn(inVertical)">
                                      <p:cBhvr>
                                        <p:cTn id="35" dur="500"/>
                                        <p:tgtEl>
                                          <p:spTgt spid="34"/>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par>
                                <p:cTn id="39" presetID="16" presetClass="entr" presetSubtype="21"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597885" y="1871091"/>
            <a:ext cx="5904980" cy="6210515"/>
            <a:chOff x="0" y="0"/>
            <a:chExt cx="7112125" cy="5935859"/>
          </a:xfrm>
        </p:grpSpPr>
        <p:sp>
          <p:nvSpPr>
            <p:cNvPr id="4" name="Freeform 4"/>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6" name="TextBox 6"/>
          <p:cNvSpPr txBox="1"/>
          <p:nvPr/>
        </p:nvSpPr>
        <p:spPr>
          <a:xfrm>
            <a:off x="966798" y="2426351"/>
            <a:ext cx="5174191" cy="4431983"/>
          </a:xfrm>
          <a:prstGeom prst="rect">
            <a:avLst/>
          </a:prstGeom>
        </p:spPr>
        <p:txBody>
          <a:bodyPr wrap="square" lIns="0" tIns="0" rIns="0" bIns="0" rtlCol="0" anchor="t">
            <a:spAutoFit/>
          </a:bodyPr>
          <a:lstStyle/>
          <a:p>
            <a:pPr algn="ctr"/>
            <a:r>
              <a:rPr lang="vi-VN" sz="3600" b="1">
                <a:latin typeface="Times New Roman" panose="02020603050405020304" pitchFamily="18" charset="0"/>
                <a:cs typeface="Times New Roman" panose="02020603050405020304" pitchFamily="18" charset="0"/>
              </a:rPr>
              <a:t>Giá trị nhận </a:t>
            </a:r>
            <a:r>
              <a:rPr lang="vi-VN" sz="3600" b="1" smtClean="0">
                <a:latin typeface="Times New Roman" panose="02020603050405020304" pitchFamily="18" charset="0"/>
                <a:cs typeface="Times New Roman" panose="02020603050405020304" pitchFamily="18" charset="0"/>
              </a:rPr>
              <a:t>thức</a:t>
            </a:r>
          </a:p>
          <a:p>
            <a:pPr algn="ctr"/>
            <a:r>
              <a:rPr lang="vi-VN" sz="3600" smtClean="0">
                <a:latin typeface="Times New Roman" panose="02020603050405020304" pitchFamily="18" charset="0"/>
                <a:cs typeface="Times New Roman" panose="02020603050405020304" pitchFamily="18" charset="0"/>
              </a:rPr>
              <a:t>Giúp </a:t>
            </a:r>
            <a:r>
              <a:rPr lang="vi-VN" sz="3600">
                <a:latin typeface="Times New Roman" panose="02020603050405020304" pitchFamily="18" charset="0"/>
                <a:cs typeface="Times New Roman" panose="02020603050405020304" pitchFamily="18" charset="0"/>
              </a:rPr>
              <a:t>người đọc nhận thức đầy đủ nhất về thời gian, tuổi trẻ chỉ đến một lần và ra đi vình viễn. Vậy nên hãy biết trân trọng từng phút giây, từng khoảnh khắc của cuộc sống hiện tại.</a:t>
            </a:r>
            <a:endParaRPr lang="en-GB" sz="3600">
              <a:latin typeface="Times New Roman" panose="02020603050405020304" pitchFamily="18" charset="0"/>
              <a:cs typeface="Times New Roman" panose="02020603050405020304" pitchFamily="18" charset="0"/>
            </a:endParaRPr>
          </a:p>
        </p:txBody>
      </p:sp>
      <p:grpSp>
        <p:nvGrpSpPr>
          <p:cNvPr id="7" name="Group 7"/>
          <p:cNvGrpSpPr/>
          <p:nvPr/>
        </p:nvGrpSpPr>
        <p:grpSpPr>
          <a:xfrm>
            <a:off x="6479144" y="3090916"/>
            <a:ext cx="5592436" cy="4840766"/>
            <a:chOff x="0" y="0"/>
            <a:chExt cx="7112125" cy="5935859"/>
          </a:xfrm>
        </p:grpSpPr>
        <p:sp>
          <p:nvSpPr>
            <p:cNvPr id="8" name="Freeform 8"/>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10" name="TextBox 10"/>
          <p:cNvSpPr txBox="1"/>
          <p:nvPr/>
        </p:nvSpPr>
        <p:spPr>
          <a:xfrm>
            <a:off x="6778820" y="3479972"/>
            <a:ext cx="4869347" cy="4062651"/>
          </a:xfrm>
          <a:prstGeom prst="rect">
            <a:avLst/>
          </a:prstGeom>
        </p:spPr>
        <p:txBody>
          <a:bodyPr wrap="square" lIns="0" tIns="0" rIns="0" bIns="0" rtlCol="0" anchor="t">
            <a:spAutoFit/>
          </a:bodyPr>
          <a:lstStyle/>
          <a:p>
            <a:pPr algn="ctr"/>
            <a:r>
              <a:rPr lang="vi-VN" sz="4400" b="1">
                <a:latin typeface="Times New Roman" panose="02020603050405020304" pitchFamily="18" charset="0"/>
                <a:cs typeface="Times New Roman" panose="02020603050405020304" pitchFamily="18" charset="0"/>
              </a:rPr>
              <a:t>Giá trị giáo </a:t>
            </a:r>
            <a:r>
              <a:rPr lang="vi-VN" sz="4400" b="1" smtClean="0">
                <a:latin typeface="Times New Roman" panose="02020603050405020304" pitchFamily="18" charset="0"/>
                <a:cs typeface="Times New Roman" panose="02020603050405020304" pitchFamily="18" charset="0"/>
              </a:rPr>
              <a:t>dục</a:t>
            </a:r>
          </a:p>
          <a:p>
            <a:pPr algn="ctr"/>
            <a:r>
              <a:rPr lang="vi-VN" sz="4400" smtClean="0">
                <a:latin typeface="Times New Roman" panose="02020603050405020304" pitchFamily="18" charset="0"/>
                <a:cs typeface="Times New Roman" panose="02020603050405020304" pitchFamily="18" charset="0"/>
              </a:rPr>
              <a:t> </a:t>
            </a:r>
            <a:r>
              <a:rPr lang="vi-VN" sz="4400">
                <a:latin typeface="Times New Roman" panose="02020603050405020304" pitchFamily="18" charset="0"/>
                <a:cs typeface="Times New Roman" panose="02020603050405020304" pitchFamily="18" charset="0"/>
              </a:rPr>
              <a:t>Giáo dục về tình yêu cuộc sống thiên nhiên vạn vật, trân trong những vẻ đẹp của cuộc đời. </a:t>
            </a:r>
            <a:endParaRPr lang="en-US" sz="4400" spc="66">
              <a:solidFill>
                <a:srgbClr val="000000"/>
              </a:solidFill>
              <a:latin typeface="Times New Roman" panose="02020603050405020304" pitchFamily="18" charset="0"/>
              <a:ea typeface="Mali"/>
              <a:cs typeface="Times New Roman" panose="02020603050405020304" pitchFamily="18" charset="0"/>
              <a:sym typeface="Mali"/>
            </a:endParaRPr>
          </a:p>
        </p:txBody>
      </p:sp>
      <p:sp>
        <p:nvSpPr>
          <p:cNvPr id="11" name="Freeform 11"/>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12" name="Group 12"/>
          <p:cNvGrpSpPr/>
          <p:nvPr/>
        </p:nvGrpSpPr>
        <p:grpSpPr>
          <a:xfrm>
            <a:off x="12051363" y="3090916"/>
            <a:ext cx="5689816" cy="4768663"/>
            <a:chOff x="0" y="0"/>
            <a:chExt cx="7112125" cy="5935859"/>
          </a:xfrm>
        </p:grpSpPr>
        <p:sp>
          <p:nvSpPr>
            <p:cNvPr id="13" name="Freeform 13"/>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4" name="Freeform 14"/>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15" name="TextBox 15"/>
          <p:cNvSpPr txBox="1"/>
          <p:nvPr/>
        </p:nvSpPr>
        <p:spPr>
          <a:xfrm>
            <a:off x="12559457" y="4085046"/>
            <a:ext cx="4239703" cy="2215991"/>
          </a:xfrm>
          <a:prstGeom prst="rect">
            <a:avLst/>
          </a:prstGeom>
        </p:spPr>
        <p:txBody>
          <a:bodyPr wrap="square" lIns="0" tIns="0" rIns="0" bIns="0" rtlCol="0" anchor="t">
            <a:spAutoFit/>
          </a:bodyPr>
          <a:lstStyle/>
          <a:p>
            <a:pPr algn="ctr"/>
            <a:r>
              <a:rPr lang="vi-VN" sz="4800" b="1">
                <a:latin typeface="Times New Roman" panose="02020603050405020304" pitchFamily="18" charset="0"/>
                <a:cs typeface="Times New Roman" panose="02020603050405020304" pitchFamily="18" charset="0"/>
              </a:rPr>
              <a:t>Giá trị thẩm </a:t>
            </a:r>
            <a:r>
              <a:rPr lang="vi-VN" sz="4800" b="1" smtClean="0">
                <a:latin typeface="Times New Roman" panose="02020603050405020304" pitchFamily="18" charset="0"/>
                <a:cs typeface="Times New Roman" panose="02020603050405020304" pitchFamily="18" charset="0"/>
              </a:rPr>
              <a:t>mĩ</a:t>
            </a:r>
          </a:p>
          <a:p>
            <a:pPr algn="ctr"/>
            <a:r>
              <a:rPr lang="vi-VN" sz="4800" smtClean="0">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Yêu cái đẹp của cuộc sống. </a:t>
            </a:r>
            <a:endParaRPr lang="en-US" sz="4800" spc="66">
              <a:solidFill>
                <a:srgbClr val="000000"/>
              </a:solidFill>
              <a:latin typeface="Times New Roman" panose="02020603050405020304" pitchFamily="18" charset="0"/>
              <a:ea typeface="Mali"/>
              <a:cs typeface="Times New Roman" panose="02020603050405020304" pitchFamily="18" charset="0"/>
              <a:sym typeface="Mali"/>
            </a:endParaRPr>
          </a:p>
        </p:txBody>
      </p:sp>
      <p:sp>
        <p:nvSpPr>
          <p:cNvPr id="16" name="Freeform 16"/>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8"/>
            <a:stretch>
              <a:fillRect/>
            </a:stretch>
          </a:blipFill>
        </p:spPr>
      </p:sp>
      <p:sp>
        <p:nvSpPr>
          <p:cNvPr id="17" name="Freeform 17"/>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18" name="Freeform 1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19" name="Freeform 1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20" name="Freeform 2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8"/>
            <a:stretch>
              <a:fillRect/>
            </a:stretch>
          </a:blipFill>
        </p:spPr>
      </p:sp>
      <p:sp>
        <p:nvSpPr>
          <p:cNvPr id="21" name="Freeform 2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22" name="Freeform 22"/>
          <p:cNvSpPr/>
          <p:nvPr/>
        </p:nvSpPr>
        <p:spPr>
          <a:xfrm flipH="1">
            <a:off x="11546" y="1028700"/>
            <a:ext cx="1806139" cy="1430613"/>
          </a:xfrm>
          <a:custGeom>
            <a:avLst/>
            <a:gdLst/>
            <a:ahLst/>
            <a:cxnLst/>
            <a:rect l="l" t="t" r="r" b="b"/>
            <a:pathLst>
              <a:path w="1806139" h="1430613">
                <a:moveTo>
                  <a:pt x="1806140" y="0"/>
                </a:moveTo>
                <a:lnTo>
                  <a:pt x="0" y="0"/>
                </a:lnTo>
                <a:lnTo>
                  <a:pt x="0" y="1430613"/>
                </a:lnTo>
                <a:lnTo>
                  <a:pt x="1806140" y="1430613"/>
                </a:lnTo>
                <a:lnTo>
                  <a:pt x="1806140" y="0"/>
                </a:lnTo>
                <a:close/>
              </a:path>
            </a:pathLst>
          </a:custGeom>
          <a:blipFill>
            <a:blip r:embed="rId11"/>
            <a:stretch>
              <a:fillRect/>
            </a:stretch>
          </a:blipFill>
        </p:spPr>
      </p:sp>
      <p:sp>
        <p:nvSpPr>
          <p:cNvPr id="23" name="Freeform 23"/>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grpSp>
        <p:nvGrpSpPr>
          <p:cNvPr id="25" name="Group 25"/>
          <p:cNvGrpSpPr/>
          <p:nvPr/>
        </p:nvGrpSpPr>
        <p:grpSpPr>
          <a:xfrm>
            <a:off x="3037486" y="1511247"/>
            <a:ext cx="903013" cy="913062"/>
            <a:chOff x="0" y="0"/>
            <a:chExt cx="175785" cy="177741"/>
          </a:xfrm>
        </p:grpSpPr>
        <p:sp>
          <p:nvSpPr>
            <p:cNvPr id="26" name="Freeform 26"/>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27" name="TextBox 27"/>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sp>
        <p:nvSpPr>
          <p:cNvPr id="29" name="Freeform 29"/>
          <p:cNvSpPr/>
          <p:nvPr/>
        </p:nvSpPr>
        <p:spPr>
          <a:xfrm>
            <a:off x="16247359" y="2456644"/>
            <a:ext cx="1658622" cy="1366981"/>
          </a:xfrm>
          <a:custGeom>
            <a:avLst/>
            <a:gdLst/>
            <a:ahLst/>
            <a:cxnLst/>
            <a:rect l="l" t="t" r="r" b="b"/>
            <a:pathLst>
              <a:path w="1658622" h="1366981">
                <a:moveTo>
                  <a:pt x="0" y="0"/>
                </a:moveTo>
                <a:lnTo>
                  <a:pt x="1658623" y="0"/>
                </a:lnTo>
                <a:lnTo>
                  <a:pt x="1658623" y="1366981"/>
                </a:lnTo>
                <a:lnTo>
                  <a:pt x="0" y="1366981"/>
                </a:lnTo>
                <a:lnTo>
                  <a:pt x="0" y="0"/>
                </a:lnTo>
                <a:close/>
              </a:path>
            </a:pathLst>
          </a:custGeom>
          <a:blipFill>
            <a:blip r:embed="rId12"/>
            <a:stretch>
              <a:fillRect/>
            </a:stretch>
          </a:blipFill>
        </p:spPr>
      </p:sp>
      <p:grpSp>
        <p:nvGrpSpPr>
          <p:cNvPr id="30" name="Group 30"/>
          <p:cNvGrpSpPr/>
          <p:nvPr/>
        </p:nvGrpSpPr>
        <p:grpSpPr>
          <a:xfrm>
            <a:off x="8694685" y="2634385"/>
            <a:ext cx="903013" cy="913062"/>
            <a:chOff x="0" y="0"/>
            <a:chExt cx="175785" cy="177741"/>
          </a:xfrm>
        </p:grpSpPr>
        <p:sp>
          <p:nvSpPr>
            <p:cNvPr id="31" name="Freeform 31"/>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32" name="TextBox 32"/>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grpSp>
        <p:nvGrpSpPr>
          <p:cNvPr id="34" name="Group 34"/>
          <p:cNvGrpSpPr/>
          <p:nvPr/>
        </p:nvGrpSpPr>
        <p:grpSpPr>
          <a:xfrm>
            <a:off x="14271286" y="2634385"/>
            <a:ext cx="903013" cy="913062"/>
            <a:chOff x="0" y="0"/>
            <a:chExt cx="175785" cy="177741"/>
          </a:xfrm>
        </p:grpSpPr>
        <p:sp>
          <p:nvSpPr>
            <p:cNvPr id="35" name="Freeform 35"/>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36" name="TextBox 36"/>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spTree>
    <p:extLst>
      <p:ext uri="{BB962C8B-B14F-4D97-AF65-F5344CB8AC3E}">
        <p14:creationId xmlns:p14="http://schemas.microsoft.com/office/powerpoint/2010/main" val="1819045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par>
                                <p:cTn id="36" presetID="16" presetClass="entr" presetSubtype="21"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par>
                                <p:cTn id="39" presetID="16" presetClass="entr" presetSubtype="21"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barn(inVertical)">
                                      <p:cBhvr>
                                        <p:cTn id="4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19565" y="2111159"/>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838620" y="3022320"/>
            <a:ext cx="12610760" cy="4062651"/>
          </a:xfrm>
          <a:prstGeom prst="rect">
            <a:avLst/>
          </a:prstGeom>
        </p:spPr>
        <p:txBody>
          <a:bodyPr lIns="0" tIns="0" rIns="0" bIns="0" rtlCol="0" anchor="t">
            <a:spAutoFit/>
          </a:bodyPr>
          <a:lstStyle/>
          <a:p>
            <a:pPr algn="ctr"/>
            <a:r>
              <a:rPr lang="vi-VN" sz="6600" b="1">
                <a:latin typeface="+mj-lt"/>
              </a:rPr>
              <a:t>X</a:t>
            </a:r>
            <a:r>
              <a:rPr lang="vi-VN" sz="6600" b="1" smtClean="0">
                <a:latin typeface="+mj-lt"/>
              </a:rPr>
              <a:t>em </a:t>
            </a:r>
            <a:r>
              <a:rPr lang="vi-VN" sz="6600" b="1">
                <a:latin typeface="+mj-lt"/>
              </a:rPr>
              <a:t>video </a:t>
            </a:r>
            <a:r>
              <a:rPr lang="vi-VN" sz="6600" b="1" u="sng">
                <a:latin typeface="+mj-lt"/>
                <a:hlinkClick r:id="rId11"/>
              </a:rPr>
              <a:t>https://fb.watch/xhfujoPcW1/</a:t>
            </a:r>
            <a:endParaRPr lang="en-GB" sz="6600">
              <a:latin typeface="+mj-lt"/>
            </a:endParaRPr>
          </a:p>
          <a:p>
            <a:pPr algn="ctr"/>
            <a:r>
              <a:rPr lang="vi-VN" sz="6600" smtClean="0">
                <a:latin typeface="+mj-lt"/>
              </a:rPr>
              <a:t>Chia </a:t>
            </a:r>
            <a:r>
              <a:rPr lang="vi-VN" sz="6600">
                <a:latin typeface="+mj-lt"/>
              </a:rPr>
              <a:t>sẻ những cảm nhận của em về thời gian</a:t>
            </a:r>
            <a:endParaRPr lang="en-GB" sz="6600">
              <a:latin typeface="+mj-lt"/>
            </a:endParaRPr>
          </a:p>
        </p:txBody>
      </p:sp>
    </p:spTree>
    <p:extLst>
      <p:ext uri="{BB962C8B-B14F-4D97-AF65-F5344CB8AC3E}">
        <p14:creationId xmlns:p14="http://schemas.microsoft.com/office/powerpoint/2010/main" val="339071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61521" y="1198784"/>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658032" y="1749045"/>
            <a:ext cx="12934780" cy="5909310"/>
          </a:xfrm>
          <a:prstGeom prst="rect">
            <a:avLst/>
          </a:prstGeom>
        </p:spPr>
        <p:txBody>
          <a:bodyPr wrap="square" lIns="0" tIns="0" rIns="0" bIns="0" rtlCol="0" anchor="t">
            <a:spAutoFit/>
          </a:bodyPr>
          <a:lstStyle/>
          <a:p>
            <a:pPr algn="ctr"/>
            <a:r>
              <a:rPr lang="vi-VN" sz="4800" b="1">
                <a:latin typeface="Times New Roman" panose="02020603050405020304" pitchFamily="18" charset="0"/>
                <a:cs typeface="Times New Roman" panose="02020603050405020304" pitchFamily="18" charset="0"/>
              </a:rPr>
              <a:t>Mạch vận động cảm xúc trong bài </a:t>
            </a:r>
            <a:r>
              <a:rPr lang="vi-VN" sz="4800" b="1" smtClean="0">
                <a:latin typeface="Times New Roman" panose="02020603050405020304" pitchFamily="18" charset="0"/>
                <a:cs typeface="Times New Roman" panose="02020603050405020304" pitchFamily="18" charset="0"/>
              </a:rPr>
              <a:t>thơ</a:t>
            </a:r>
          </a:p>
          <a:p>
            <a:pPr algn="just"/>
            <a:r>
              <a:rPr lang="vi-VN" sz="4800" b="1" smtClean="0">
                <a:latin typeface="Times New Roman" panose="02020603050405020304" pitchFamily="18" charset="0"/>
                <a:cs typeface="Times New Roman" panose="02020603050405020304" pitchFamily="18" charset="0"/>
              </a:rPr>
              <a:t> </a:t>
            </a:r>
            <a:r>
              <a:rPr lang="vi-VN" sz="4800">
                <a:latin typeface="Times New Roman" panose="02020603050405020304" pitchFamily="18" charset="0"/>
                <a:cs typeface="Times New Roman" panose="02020603050405020304" pitchFamily="18" charset="0"/>
              </a:rPr>
              <a:t>Nhân vật trữ tình </a:t>
            </a:r>
            <a:r>
              <a:rPr lang="vi-VN" sz="4800" smtClean="0">
                <a:latin typeface="Times New Roman" panose="02020603050405020304" pitchFamily="18" charset="0"/>
                <a:cs typeface="Times New Roman" panose="02020603050405020304" pitchFamily="18" charset="0"/>
              </a:rPr>
              <a:t>thể </a:t>
            </a:r>
            <a:r>
              <a:rPr lang="vi-VN" sz="4800">
                <a:latin typeface="Times New Roman" panose="02020603050405020304" pitchFamily="18" charset="0"/>
                <a:cs typeface="Times New Roman" panose="02020603050405020304" pitchFamily="18" charset="0"/>
              </a:rPr>
              <a:t>hiện sự thay đổi trong quan niệm về thời gian, từ say mê, cuồng nhiệt đến lo lắng, trăn trở và nuối tiếc. Có sự đối lập giữa vẻ đẹp rực rỡ, tươi tắn của thiên nhiên và sự trôi chảy nhanh chóng của thời gian, đồng thời tồn tại mâu thuẫn trong nội tâm giữa khao khát tận hưởng cuộc sống và nỗi nuối tiếc trước sự trôi đi của thời gian. </a:t>
            </a:r>
            <a:endParaRPr lang="en-US" sz="4400" spc="81">
              <a:solidFill>
                <a:srgbClr val="000000"/>
              </a:solidFill>
              <a:latin typeface="Times New Roman" panose="02020603050405020304" pitchFamily="18" charset="0"/>
              <a:ea typeface="Mali"/>
              <a:cs typeface="Times New Roman" panose="02020603050405020304" pitchFamily="18" charset="0"/>
              <a:sym typeface="Mali"/>
            </a:endParaRPr>
          </a:p>
        </p:txBody>
      </p:sp>
    </p:spTree>
    <p:extLst>
      <p:ext uri="{BB962C8B-B14F-4D97-AF65-F5344CB8AC3E}">
        <p14:creationId xmlns:p14="http://schemas.microsoft.com/office/powerpoint/2010/main" val="325590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3" name="Group 3"/>
          <p:cNvGrpSpPr/>
          <p:nvPr/>
        </p:nvGrpSpPr>
        <p:grpSpPr>
          <a:xfrm>
            <a:off x="597885" y="1982471"/>
            <a:ext cx="6566374" cy="6099135"/>
            <a:chOff x="0" y="0"/>
            <a:chExt cx="7112125" cy="5935859"/>
          </a:xfrm>
        </p:grpSpPr>
        <p:sp>
          <p:nvSpPr>
            <p:cNvPr id="4" name="Freeform 4"/>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6" name="TextBox 6"/>
          <p:cNvSpPr txBox="1"/>
          <p:nvPr/>
        </p:nvSpPr>
        <p:spPr>
          <a:xfrm>
            <a:off x="1105980" y="2719157"/>
            <a:ext cx="5651766" cy="4431983"/>
          </a:xfrm>
          <a:prstGeom prst="rect">
            <a:avLst/>
          </a:prstGeom>
        </p:spPr>
        <p:txBody>
          <a:bodyPr wrap="square" lIns="0" tIns="0" rIns="0" bIns="0" rtlCol="0" anchor="t">
            <a:spAutoFit/>
          </a:bodyPr>
          <a:lstStyle/>
          <a:p>
            <a:pPr algn="ctr"/>
            <a:r>
              <a:rPr lang="vi-VN" sz="3600" b="1">
                <a:latin typeface="Times New Roman" panose="02020603050405020304" pitchFamily="18" charset="0"/>
                <a:cs typeface="Times New Roman" panose="02020603050405020304" pitchFamily="18" charset="0"/>
              </a:rPr>
              <a:t>Quan </a:t>
            </a:r>
            <a:r>
              <a:rPr lang="vi-VN" sz="3600" b="1" smtClean="0">
                <a:latin typeface="Times New Roman" panose="02020603050405020304" pitchFamily="18" charset="0"/>
                <a:cs typeface="Times New Roman" panose="02020603050405020304" pitchFamily="18" charset="0"/>
              </a:rPr>
              <a:t>điểm</a:t>
            </a:r>
          </a:p>
          <a:p>
            <a:pPr algn="ctr"/>
            <a:r>
              <a:rPr lang="vi-VN" sz="3600" smtClean="0">
                <a:latin typeface="Times New Roman" panose="02020603050405020304" pitchFamily="18" charset="0"/>
                <a:cs typeface="Times New Roman" panose="02020603050405020304" pitchFamily="18" charset="0"/>
              </a:rPr>
              <a:t> Cuộc </a:t>
            </a:r>
            <a:r>
              <a:rPr lang="vi-VN" sz="3600">
                <a:latin typeface="Times New Roman" panose="02020603050405020304" pitchFamily="18" charset="0"/>
                <a:cs typeface="Times New Roman" panose="02020603050405020304" pitchFamily="18" charset="0"/>
              </a:rPr>
              <a:t>sống được tưởng tượng là đẹp đẽ và tràn đầy sức sống, tình yêu được miêu tả là nồng nàn và mãnh liệt, còn tuổi trẻ được cho là ngắn ngủi và đòi hỏi phải sống vội vã để tận hưởng.</a:t>
            </a:r>
            <a:endParaRPr lang="en-GB" sz="3600">
              <a:latin typeface="Times New Roman" panose="02020603050405020304" pitchFamily="18" charset="0"/>
              <a:cs typeface="Times New Roman" panose="02020603050405020304" pitchFamily="18" charset="0"/>
            </a:endParaRPr>
          </a:p>
        </p:txBody>
      </p:sp>
      <p:grpSp>
        <p:nvGrpSpPr>
          <p:cNvPr id="7" name="Group 7"/>
          <p:cNvGrpSpPr/>
          <p:nvPr/>
        </p:nvGrpSpPr>
        <p:grpSpPr>
          <a:xfrm>
            <a:off x="7280774" y="3090916"/>
            <a:ext cx="4790806" cy="4840766"/>
            <a:chOff x="0" y="0"/>
            <a:chExt cx="7112125" cy="5935859"/>
          </a:xfrm>
        </p:grpSpPr>
        <p:sp>
          <p:nvSpPr>
            <p:cNvPr id="8" name="Freeform 8"/>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9" name="Freeform 9"/>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10" name="TextBox 10"/>
          <p:cNvSpPr txBox="1"/>
          <p:nvPr/>
        </p:nvSpPr>
        <p:spPr>
          <a:xfrm>
            <a:off x="7577539" y="3813254"/>
            <a:ext cx="4169900" cy="3323987"/>
          </a:xfrm>
          <a:prstGeom prst="rect">
            <a:avLst/>
          </a:prstGeom>
        </p:spPr>
        <p:txBody>
          <a:bodyPr wrap="square" lIns="0" tIns="0" rIns="0" bIns="0" rtlCol="0" anchor="t">
            <a:spAutoFit/>
          </a:bodyPr>
          <a:lstStyle/>
          <a:p>
            <a:pPr algn="ctr"/>
            <a:r>
              <a:rPr lang="vi-VN" sz="3600" b="1">
                <a:latin typeface="Times New Roman" panose="02020603050405020304" pitchFamily="18" charset="0"/>
                <a:cs typeface="Times New Roman" panose="02020603050405020304" pitchFamily="18" charset="0"/>
              </a:rPr>
              <a:t>Triết lí sống </a:t>
            </a:r>
            <a:r>
              <a:rPr lang="vi-VN" sz="3600" smtClean="0">
                <a:latin typeface="Times New Roman" panose="02020603050405020304" pitchFamily="18" charset="0"/>
                <a:cs typeface="Times New Roman" panose="02020603050405020304" pitchFamily="18" charset="0"/>
              </a:rPr>
              <a:t>thể </a:t>
            </a:r>
            <a:r>
              <a:rPr lang="vi-VN" sz="3600">
                <a:latin typeface="Times New Roman" panose="02020603050405020304" pitchFamily="18" charset="0"/>
                <a:cs typeface="Times New Roman" panose="02020603050405020304" pitchFamily="18" charset="0"/>
              </a:rPr>
              <a:t>hiện sự vội vã và lo lắng trước sự trôi qua của thời gian, đồng thời mong muốn tận hưởng từng khoảnh khắc. </a:t>
            </a:r>
            <a:endParaRPr lang="en-GB" sz="3600">
              <a:latin typeface="Times New Roman" panose="02020603050405020304" pitchFamily="18" charset="0"/>
              <a:cs typeface="Times New Roman" panose="02020603050405020304" pitchFamily="18" charset="0"/>
            </a:endParaRPr>
          </a:p>
        </p:txBody>
      </p:sp>
      <p:sp>
        <p:nvSpPr>
          <p:cNvPr id="11" name="Freeform 11"/>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12" name="Group 12"/>
          <p:cNvGrpSpPr/>
          <p:nvPr/>
        </p:nvGrpSpPr>
        <p:grpSpPr>
          <a:xfrm>
            <a:off x="12051362" y="2249536"/>
            <a:ext cx="5853591" cy="5610044"/>
            <a:chOff x="0" y="0"/>
            <a:chExt cx="7112125" cy="5935859"/>
          </a:xfrm>
        </p:grpSpPr>
        <p:sp>
          <p:nvSpPr>
            <p:cNvPr id="13" name="Freeform 13"/>
            <p:cNvSpPr/>
            <p:nvPr/>
          </p:nvSpPr>
          <p:spPr>
            <a:xfrm>
              <a:off x="0" y="0"/>
              <a:ext cx="7112125" cy="5935859"/>
            </a:xfrm>
            <a:custGeom>
              <a:avLst/>
              <a:gdLst/>
              <a:ahLst/>
              <a:cxnLst/>
              <a:rect l="l" t="t" r="r" b="b"/>
              <a:pathLst>
                <a:path w="7112125" h="5935859">
                  <a:moveTo>
                    <a:pt x="0" y="0"/>
                  </a:moveTo>
                  <a:lnTo>
                    <a:pt x="7112125" y="0"/>
                  </a:lnTo>
                  <a:lnTo>
                    <a:pt x="7112125" y="5935859"/>
                  </a:lnTo>
                  <a:lnTo>
                    <a:pt x="0" y="593585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4" name="Freeform 14"/>
            <p:cNvSpPr/>
            <p:nvPr/>
          </p:nvSpPr>
          <p:spPr>
            <a:xfrm>
              <a:off x="202984" y="169413"/>
              <a:ext cx="6706157" cy="5597033"/>
            </a:xfrm>
            <a:custGeom>
              <a:avLst/>
              <a:gdLst/>
              <a:ahLst/>
              <a:cxnLst/>
              <a:rect l="l" t="t" r="r" b="b"/>
              <a:pathLst>
                <a:path w="6706157" h="5597033">
                  <a:moveTo>
                    <a:pt x="0" y="0"/>
                  </a:moveTo>
                  <a:lnTo>
                    <a:pt x="6706157" y="0"/>
                  </a:lnTo>
                  <a:lnTo>
                    <a:pt x="6706157" y="5597033"/>
                  </a:lnTo>
                  <a:lnTo>
                    <a:pt x="0" y="559703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grpSp>
      <p:sp>
        <p:nvSpPr>
          <p:cNvPr id="15" name="TextBox 15"/>
          <p:cNvSpPr txBox="1"/>
          <p:nvPr/>
        </p:nvSpPr>
        <p:spPr>
          <a:xfrm>
            <a:off x="12452011" y="2569524"/>
            <a:ext cx="5221298" cy="4431983"/>
          </a:xfrm>
          <a:prstGeom prst="rect">
            <a:avLst/>
          </a:prstGeom>
        </p:spPr>
        <p:txBody>
          <a:bodyPr wrap="square" lIns="0" tIns="0" rIns="0" bIns="0" rtlCol="0" anchor="t">
            <a:spAutoFit/>
          </a:bodyPr>
          <a:lstStyle/>
          <a:p>
            <a:pPr algn="ctr"/>
            <a:r>
              <a:rPr lang="vi-VN" sz="3600" b="1">
                <a:latin typeface="Times New Roman" panose="02020603050405020304" pitchFamily="18" charset="0"/>
                <a:cs typeface="Times New Roman" panose="02020603050405020304" pitchFamily="18" charset="0"/>
              </a:rPr>
              <a:t>Nhận </a:t>
            </a:r>
            <a:r>
              <a:rPr lang="vi-VN" sz="3600" b="1" smtClean="0">
                <a:latin typeface="Times New Roman" panose="02020603050405020304" pitchFamily="18" charset="0"/>
                <a:cs typeface="Times New Roman" panose="02020603050405020304" pitchFamily="18" charset="0"/>
              </a:rPr>
              <a:t>xét</a:t>
            </a:r>
          </a:p>
          <a:p>
            <a:pPr algn="ctr"/>
            <a:r>
              <a:rPr lang="vi-VN" sz="3600" b="1" smtClean="0">
                <a:latin typeface="Times New Roman" panose="02020603050405020304" pitchFamily="18" charset="0"/>
                <a:cs typeface="Times New Roman" panose="02020603050405020304" pitchFamily="18" charset="0"/>
              </a:rPr>
              <a:t> </a:t>
            </a:r>
            <a:r>
              <a:rPr lang="vi-VN" sz="3600" smtClean="0">
                <a:latin typeface="Times New Roman" panose="02020603050405020304" pitchFamily="18" charset="0"/>
                <a:cs typeface="Times New Roman" panose="02020603050405020304" pitchFamily="18" charset="0"/>
              </a:rPr>
              <a:t>Trong </a:t>
            </a:r>
            <a:r>
              <a:rPr lang="vi-VN" sz="3600">
                <a:latin typeface="Times New Roman" panose="02020603050405020304" pitchFamily="18" charset="0"/>
                <a:cs typeface="Times New Roman" panose="02020603050405020304" pitchFamily="18" charset="0"/>
              </a:rPr>
              <a:t>thế giới diễn ra nhanh chóng hiện nay, việc sống vội vàng để bắt kịp là điều cần thiết. Tuổi trẻ được coi là khoảng thời gian quý báu nhất, và việc tận hưởng nó đầy đủ là điều cần thiết.</a:t>
            </a:r>
            <a:endParaRPr lang="en-US" sz="3600" spc="66">
              <a:solidFill>
                <a:srgbClr val="000000"/>
              </a:solidFill>
              <a:latin typeface="Times New Roman" panose="02020603050405020304" pitchFamily="18" charset="0"/>
              <a:ea typeface="Mali"/>
              <a:cs typeface="Times New Roman" panose="02020603050405020304" pitchFamily="18" charset="0"/>
              <a:sym typeface="Mali"/>
            </a:endParaRPr>
          </a:p>
        </p:txBody>
      </p:sp>
      <p:sp>
        <p:nvSpPr>
          <p:cNvPr id="16" name="Freeform 16"/>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8"/>
            <a:stretch>
              <a:fillRect/>
            </a:stretch>
          </a:blipFill>
        </p:spPr>
      </p:sp>
      <p:sp>
        <p:nvSpPr>
          <p:cNvPr id="17" name="Freeform 17"/>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18" name="Freeform 1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19" name="Freeform 1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20" name="Freeform 2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8"/>
            <a:stretch>
              <a:fillRect/>
            </a:stretch>
          </a:blipFill>
        </p:spPr>
      </p:sp>
      <p:sp>
        <p:nvSpPr>
          <p:cNvPr id="21" name="Freeform 2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22" name="Freeform 22"/>
          <p:cNvSpPr/>
          <p:nvPr/>
        </p:nvSpPr>
        <p:spPr>
          <a:xfrm flipH="1">
            <a:off x="159540" y="818922"/>
            <a:ext cx="1806139" cy="1430613"/>
          </a:xfrm>
          <a:custGeom>
            <a:avLst/>
            <a:gdLst/>
            <a:ahLst/>
            <a:cxnLst/>
            <a:rect l="l" t="t" r="r" b="b"/>
            <a:pathLst>
              <a:path w="1806139" h="1430613">
                <a:moveTo>
                  <a:pt x="1806140" y="0"/>
                </a:moveTo>
                <a:lnTo>
                  <a:pt x="0" y="0"/>
                </a:lnTo>
                <a:lnTo>
                  <a:pt x="0" y="1430613"/>
                </a:lnTo>
                <a:lnTo>
                  <a:pt x="1806140" y="1430613"/>
                </a:lnTo>
                <a:lnTo>
                  <a:pt x="1806140" y="0"/>
                </a:lnTo>
                <a:close/>
              </a:path>
            </a:pathLst>
          </a:custGeom>
          <a:blipFill>
            <a:blip r:embed="rId11"/>
            <a:stretch>
              <a:fillRect/>
            </a:stretch>
          </a:blipFill>
        </p:spPr>
      </p:sp>
      <p:sp>
        <p:nvSpPr>
          <p:cNvPr id="23" name="Freeform 23"/>
          <p:cNvSpPr/>
          <p:nvPr/>
        </p:nvSpPr>
        <p:spPr>
          <a:xfrm flipH="1">
            <a:off x="14272155" y="7178650"/>
            <a:ext cx="6069539" cy="3668871"/>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29" name="Freeform 29"/>
          <p:cNvSpPr/>
          <p:nvPr/>
        </p:nvSpPr>
        <p:spPr>
          <a:xfrm>
            <a:off x="16439718" y="426814"/>
            <a:ext cx="1658622" cy="1366981"/>
          </a:xfrm>
          <a:custGeom>
            <a:avLst/>
            <a:gdLst/>
            <a:ahLst/>
            <a:cxnLst/>
            <a:rect l="l" t="t" r="r" b="b"/>
            <a:pathLst>
              <a:path w="1658622" h="1366981">
                <a:moveTo>
                  <a:pt x="0" y="0"/>
                </a:moveTo>
                <a:lnTo>
                  <a:pt x="1658623" y="0"/>
                </a:lnTo>
                <a:lnTo>
                  <a:pt x="1658623" y="1366981"/>
                </a:lnTo>
                <a:lnTo>
                  <a:pt x="0" y="1366981"/>
                </a:lnTo>
                <a:lnTo>
                  <a:pt x="0" y="0"/>
                </a:lnTo>
                <a:close/>
              </a:path>
            </a:pathLst>
          </a:custGeom>
          <a:blipFill>
            <a:blip r:embed="rId12"/>
            <a:stretch>
              <a:fillRect/>
            </a:stretch>
          </a:blipFill>
        </p:spPr>
      </p:sp>
      <p:sp>
        <p:nvSpPr>
          <p:cNvPr id="24" name="Rectangle 23"/>
          <p:cNvSpPr/>
          <p:nvPr/>
        </p:nvSpPr>
        <p:spPr>
          <a:xfrm>
            <a:off x="4445694" y="162089"/>
            <a:ext cx="9658835" cy="1754326"/>
          </a:xfrm>
          <a:prstGeom prst="rect">
            <a:avLst/>
          </a:prstGeom>
        </p:spPr>
        <p:txBody>
          <a:bodyPr wrap="square">
            <a:spAutoFit/>
          </a:bodyPr>
          <a:lstStyle/>
          <a:p>
            <a:pPr algn="ctr">
              <a:spcAft>
                <a:spcPts val="0"/>
              </a:spcAft>
              <a:tabLst>
                <a:tab pos="1386840" algn="l"/>
              </a:tabLst>
            </a:pPr>
            <a:r>
              <a:rPr lang="vi-VN" sz="5400" b="1">
                <a:solidFill>
                  <a:srgbClr val="0D0D0D"/>
                </a:solidFill>
                <a:latin typeface="Times New Roman" panose="02020603050405020304" pitchFamily="18" charset="0"/>
                <a:ea typeface="MS Mincho"/>
                <a:cs typeface="Times New Roman" panose="02020603050405020304" pitchFamily="18" charset="0"/>
              </a:rPr>
              <a:t>4. Quan niệm của Xuân Diệu về thời gian- tình yêu -  tuổi trẻ</a:t>
            </a:r>
            <a:endParaRPr lang="en-GB" sz="5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6362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fade">
                                      <p:cBhvr>
                                        <p:cTn id="7" dur="1000"/>
                                        <p:tgtEl>
                                          <p:spTgt spid="24">
                                            <p:txEl>
                                              <p:pRg st="0" end="0"/>
                                            </p:txEl>
                                          </p:spTgt>
                                        </p:tgtEl>
                                      </p:cBhvr>
                                    </p:animEffect>
                                    <p:anim calcmode="lin" valueType="num">
                                      <p:cBhvr>
                                        <p:cTn id="8"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5511994" y="2983139"/>
            <a:ext cx="7264011" cy="4062651"/>
          </a:xfrm>
          <a:prstGeom prst="rect">
            <a:avLst/>
          </a:prstGeom>
        </p:spPr>
        <p:txBody>
          <a:bodyPr lIns="0" tIns="0" rIns="0" bIns="0" rtlCol="0" anchor="t">
            <a:spAutoFit/>
          </a:bodyPr>
          <a:lstStyle/>
          <a:p>
            <a:pPr algn="ctr"/>
            <a:r>
              <a:rPr lang="vi-VN"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Rubric </a:t>
            </a:r>
            <a:r>
              <a:rPr lang="vi-VN" sz="88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1</a:t>
            </a:r>
          </a:p>
          <a:p>
            <a:pPr algn="ctr"/>
            <a:r>
              <a:rPr lang="vi-VN" sz="88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 </a:t>
            </a:r>
            <a:r>
              <a:rPr lang="vi-VN"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Đánh giá hoạt động nhóm</a:t>
            </a:r>
            <a:endParaRPr lang="en-GB"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660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fade">
                                      <p:cBhvr>
                                        <p:cTn id="12" dur="1000"/>
                                        <p:tgtEl>
                                          <p:spTgt spid="16">
                                            <p:txEl>
                                              <p:pRg st="1" end="1"/>
                                            </p:txEl>
                                          </p:spTgt>
                                        </p:tgtEl>
                                      </p:cBhvr>
                                    </p:animEffect>
                                    <p:anim calcmode="lin" valueType="num">
                                      <p:cBhvr>
                                        <p:cTn id="13" dur="10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graphicFrame>
        <p:nvGraphicFramePr>
          <p:cNvPr id="15" name="Table 14"/>
          <p:cNvGraphicFramePr>
            <a:graphicFrameLocks noGrp="1"/>
          </p:cNvGraphicFramePr>
          <p:nvPr>
            <p:extLst>
              <p:ext uri="{D42A27DB-BD31-4B8C-83A1-F6EECF244321}">
                <p14:modId xmlns:p14="http://schemas.microsoft.com/office/powerpoint/2010/main" val="785489103"/>
              </p:ext>
            </p:extLst>
          </p:nvPr>
        </p:nvGraphicFramePr>
        <p:xfrm>
          <a:off x="228600" y="266701"/>
          <a:ext cx="17678400" cy="9899903"/>
        </p:xfrm>
        <a:graphic>
          <a:graphicData uri="http://schemas.openxmlformats.org/drawingml/2006/table">
            <a:tbl>
              <a:tblPr firstRow="1" firstCol="1" bandRow="1"/>
              <a:tblGrid>
                <a:gridCol w="2362200"/>
                <a:gridCol w="3810000"/>
                <a:gridCol w="3581400"/>
                <a:gridCol w="3886200"/>
                <a:gridCol w="4038600"/>
              </a:tblGrid>
              <a:tr h="1066799">
                <a:tc>
                  <a:txBody>
                    <a:bodyPr/>
                    <a:lstStyle/>
                    <a:p>
                      <a:pPr algn="l">
                        <a:lnSpc>
                          <a:spcPct val="115000"/>
                        </a:lnSpc>
                        <a:spcAft>
                          <a:spcPts val="0"/>
                        </a:spcAft>
                      </a:pPr>
                      <a:r>
                        <a:rPr lang="vi-VN"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Cấp </a:t>
                      </a:r>
                      <a:r>
                        <a:rPr lang="en-US" sz="2800" b="1" i="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Tiêu chí</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i="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Tốt</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 điểm)</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i="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Khá</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điểm)</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i="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Trung </a:t>
                      </a: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điểm)</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i="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Cần </a:t>
                      </a: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 chỉnh</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điểm)</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920240">
                <a:tc>
                  <a:txBody>
                    <a:bodyPr/>
                    <a:lstStyle/>
                    <a:p>
                      <a:pPr algn="just">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 Sự tham gia</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Tham gia đầy đủ và chăm chỉ làm việc trong tất cả khoảng thời gian cho phép.</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Tham gia đầy đủ và chăm chỉ làm việc trong hầu hết khoảng thời gian cho phép.</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Tham gia nhưng thường lãng phí thời gian và ít khi làm việc.</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Tham gia nhưng thực hiện những việc không liên quan đến nhiệm vụ được giao.</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4288">
                <a:tc>
                  <a:txBody>
                    <a:bodyPr/>
                    <a:lstStyle/>
                    <a:p>
                      <a:pPr algn="just">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 Trao đổi và tranh luận trong nhóm</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 ý trao đổi, lắng nghe cẩn thận các ý kiến của những người khác, đưa ra các ý kiến cá nhân.</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Thường lắng nghe cẩn thận các ý kiến của người khác. Đôi khi đưa ra ý kiến riêng của bản thân.</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Đôi khi không lắng nghe các ý kiến của người khác. Thường không có các ý kiến riêng trong các hoạt động của nhóm.</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 lắng nghe ý kiến của người khác, không đưa ra ý kiến riêng.</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20240">
                <a:tc>
                  <a:txBody>
                    <a:bodyPr/>
                    <a:lstStyle/>
                    <a:p>
                      <a:pPr algn="just">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 Sự hợp tác</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 trọng ý kiến của những thành viên khác và hợp tác đưa ra ý kiến chung.</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Thường tôn trọng ý kiến của những thành viên khác và hợp tác đưa ra ý kiến chung.</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 trọng ý kiến của những thành viên khác nhưng hợp tác đưa ra ý kiến chung.</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 tôn trọng ý kiến của những thành viên khác, không hợp tác đưa ra ý kiến chung.</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4288">
                <a:tc>
                  <a:txBody>
                    <a:bodyPr/>
                    <a:lstStyle/>
                    <a:p>
                      <a:pPr algn="just">
                        <a:lnSpc>
                          <a:spcPct val="115000"/>
                        </a:lnSpc>
                        <a:spcAft>
                          <a:spcPts val="0"/>
                        </a:spcAft>
                      </a:pPr>
                      <a:r>
                        <a:rPr lang="en-US" sz="2800" b="1"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 Sự sắp xếp thời gian</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Hoàn thành công việc được giao đúng thời gian, không làm đình trệ tiến triển công việc của nhóm.</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Thường hoàn thành công việc được giao đúng thời gian, không làm đình trệ tiến triển công việc của nhóm.</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 hoàn thành công việc được giao đúng thời gian, làm đình trệ tiến triển công việc của nhóm.</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  hoàn thành công việc được giao đúng thời gian, thường xuyên buộc nhóm phải điều chỉnh hoặc thay đổi.</a:t>
                      </a:r>
                      <a:endParaRPr lang="en-GB" sz="2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2709" marR="527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93027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5488798" y="4358679"/>
            <a:ext cx="7264011" cy="1231106"/>
          </a:xfrm>
          <a:prstGeom prst="rect">
            <a:avLst/>
          </a:prstGeom>
        </p:spPr>
        <p:txBody>
          <a:bodyPr lIns="0" tIns="0" rIns="0" bIns="0" rtlCol="0" anchor="t">
            <a:spAutoFit/>
          </a:bodyPr>
          <a:lstStyle/>
          <a:p>
            <a:pPr algn="ctr"/>
            <a:r>
              <a:rPr lang="en-US"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III. TỔNG KẾT</a:t>
            </a:r>
            <a:endParaRPr lang="en-GB"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6789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671234" y="2323876"/>
            <a:ext cx="15143005" cy="3771318"/>
          </a:xfrm>
          <a:custGeom>
            <a:avLst/>
            <a:gdLst/>
            <a:ahLst/>
            <a:cxnLst/>
            <a:rect l="l" t="t" r="r" b="b"/>
            <a:pathLst>
              <a:path w="15143005" h="2780806">
                <a:moveTo>
                  <a:pt x="0" y="0"/>
                </a:moveTo>
                <a:lnTo>
                  <a:pt x="15143005" y="0"/>
                </a:lnTo>
                <a:lnTo>
                  <a:pt x="15143005" y="2780806"/>
                </a:lnTo>
                <a:lnTo>
                  <a:pt x="0" y="278080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flipH="1">
            <a:off x="570666" y="4051329"/>
            <a:ext cx="2247104" cy="1779893"/>
          </a:xfrm>
          <a:custGeom>
            <a:avLst/>
            <a:gdLst/>
            <a:ahLst/>
            <a:cxnLst/>
            <a:rect l="l" t="t" r="r" b="b"/>
            <a:pathLst>
              <a:path w="2247104" h="1779893">
                <a:moveTo>
                  <a:pt x="2247104" y="0"/>
                </a:moveTo>
                <a:lnTo>
                  <a:pt x="0" y="0"/>
                </a:lnTo>
                <a:lnTo>
                  <a:pt x="0" y="1779894"/>
                </a:lnTo>
                <a:lnTo>
                  <a:pt x="2247104" y="1779894"/>
                </a:lnTo>
                <a:lnTo>
                  <a:pt x="2247104" y="0"/>
                </a:lnTo>
                <a:close/>
              </a:path>
            </a:pathLst>
          </a:custGeom>
          <a:blipFill>
            <a:blip r:embed="rId9"/>
            <a:stretch>
              <a:fillRect/>
            </a:stretch>
          </a:blipFill>
        </p:spPr>
      </p:sp>
      <p:sp>
        <p:nvSpPr>
          <p:cNvPr id="12" name="Freeform 12"/>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3" name="TextBox 13"/>
          <p:cNvSpPr txBox="1"/>
          <p:nvPr/>
        </p:nvSpPr>
        <p:spPr>
          <a:xfrm>
            <a:off x="5481253" y="773914"/>
            <a:ext cx="7325495" cy="1231106"/>
          </a:xfrm>
          <a:prstGeom prst="rect">
            <a:avLst/>
          </a:prstGeom>
        </p:spPr>
        <p:txBody>
          <a:bodyPr lIns="0" tIns="0" rIns="0" bIns="0" rtlCol="0" anchor="t">
            <a:spAutoFit/>
          </a:bodyPr>
          <a:lstStyle/>
          <a:p>
            <a:pPr algn="ctr"/>
            <a:r>
              <a:rPr lang="vi-VN"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1. Nghệ thuật </a:t>
            </a:r>
            <a:endParaRPr lang="en-GB"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
        <p:nvSpPr>
          <p:cNvPr id="14" name="TextBox 14"/>
          <p:cNvSpPr txBox="1"/>
          <p:nvPr/>
        </p:nvSpPr>
        <p:spPr>
          <a:xfrm>
            <a:off x="3117360" y="2873250"/>
            <a:ext cx="12799406" cy="2708434"/>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Ngôn ngữ, hình ảnh, biện pháp tu từ độc đáo, mới mẻ. Xuân Diệu sử dụng ngôn từ và hình ảnh sắc nét để thể hiện tâm trạng của nhân vật và gợi lên ý nghĩa sâu sắc về thời gian và cuộc sống.</a:t>
            </a:r>
            <a:endParaRPr lang="en-US" sz="4400" spc="81">
              <a:solidFill>
                <a:srgbClr val="000000"/>
              </a:solidFill>
              <a:latin typeface="Times New Roman" panose="02020603050405020304" pitchFamily="18" charset="0"/>
              <a:ea typeface="Mali"/>
              <a:cs typeface="Times New Roman" panose="02020603050405020304" pitchFamily="18" charset="0"/>
              <a:sym typeface="Mali"/>
            </a:endParaRPr>
          </a:p>
        </p:txBody>
      </p:sp>
      <p:grpSp>
        <p:nvGrpSpPr>
          <p:cNvPr id="15" name="Group 15"/>
          <p:cNvGrpSpPr/>
          <p:nvPr/>
        </p:nvGrpSpPr>
        <p:grpSpPr>
          <a:xfrm>
            <a:off x="1671234" y="2160799"/>
            <a:ext cx="1146536" cy="1159295"/>
            <a:chOff x="0" y="0"/>
            <a:chExt cx="175785" cy="177741"/>
          </a:xfrm>
        </p:grpSpPr>
        <p:sp>
          <p:nvSpPr>
            <p:cNvPr id="16" name="Freeform 16"/>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17" name="TextBox 17"/>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sp>
        <p:nvSpPr>
          <p:cNvPr id="19" name="Freeform 19"/>
          <p:cNvSpPr/>
          <p:nvPr/>
        </p:nvSpPr>
        <p:spPr>
          <a:xfrm>
            <a:off x="1671234" y="6657243"/>
            <a:ext cx="15143005" cy="2212099"/>
          </a:xfrm>
          <a:custGeom>
            <a:avLst/>
            <a:gdLst/>
            <a:ahLst/>
            <a:cxnLst/>
            <a:rect l="l" t="t" r="r" b="b"/>
            <a:pathLst>
              <a:path w="15143005" h="2780806">
                <a:moveTo>
                  <a:pt x="0" y="0"/>
                </a:moveTo>
                <a:lnTo>
                  <a:pt x="15143005" y="0"/>
                </a:lnTo>
                <a:lnTo>
                  <a:pt x="15143005" y="2780807"/>
                </a:lnTo>
                <a:lnTo>
                  <a:pt x="0" y="27808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20" name="Freeform 20"/>
          <p:cNvSpPr/>
          <p:nvPr/>
        </p:nvSpPr>
        <p:spPr>
          <a:xfrm>
            <a:off x="15670836" y="4903544"/>
            <a:ext cx="2127846" cy="1753700"/>
          </a:xfrm>
          <a:custGeom>
            <a:avLst/>
            <a:gdLst/>
            <a:ahLst/>
            <a:cxnLst/>
            <a:rect l="l" t="t" r="r" b="b"/>
            <a:pathLst>
              <a:path w="2127846" h="1753700">
                <a:moveTo>
                  <a:pt x="0" y="0"/>
                </a:moveTo>
                <a:lnTo>
                  <a:pt x="2127846" y="0"/>
                </a:lnTo>
                <a:lnTo>
                  <a:pt x="2127846" y="1753699"/>
                </a:lnTo>
                <a:lnTo>
                  <a:pt x="0" y="1753699"/>
                </a:lnTo>
                <a:lnTo>
                  <a:pt x="0" y="0"/>
                </a:lnTo>
                <a:close/>
              </a:path>
            </a:pathLst>
          </a:custGeom>
          <a:blipFill>
            <a:blip r:embed="rId10"/>
            <a:stretch>
              <a:fillRect/>
            </a:stretch>
          </a:blipFill>
        </p:spPr>
      </p:sp>
      <p:sp>
        <p:nvSpPr>
          <p:cNvPr id="21" name="TextBox 21"/>
          <p:cNvSpPr txBox="1"/>
          <p:nvPr/>
        </p:nvSpPr>
        <p:spPr>
          <a:xfrm>
            <a:off x="3223001" y="6965597"/>
            <a:ext cx="12056099" cy="1354217"/>
          </a:xfrm>
          <a:prstGeom prst="rect">
            <a:avLst/>
          </a:prstGeom>
        </p:spPr>
        <p:txBody>
          <a:bodyPr lIns="0" tIns="0" rIns="0" bIns="0" rtlCol="0" anchor="t">
            <a:spAutoFit/>
          </a:bodyPr>
          <a:lstStyle/>
          <a:p>
            <a:pPr algn="just"/>
            <a:r>
              <a:rPr lang="vi-VN" sz="4400">
                <a:latin typeface="Times New Roman" panose="02020603050405020304" pitchFamily="18" charset="0"/>
                <a:cs typeface="Times New Roman" panose="02020603050405020304" pitchFamily="18" charset="0"/>
              </a:rPr>
              <a:t>Xây dựng, hình ảnh thơ giàu ý nghĩa biểu tượng =&gt; Tạo nên sự độc đáo, mới mẻ, hấp dẫn cho bài thơ; </a:t>
            </a:r>
            <a:endParaRPr lang="en-US" sz="4400" spc="81">
              <a:solidFill>
                <a:srgbClr val="000000"/>
              </a:solidFill>
              <a:latin typeface="Times New Roman" panose="02020603050405020304" pitchFamily="18" charset="0"/>
              <a:ea typeface="Mali"/>
              <a:cs typeface="Times New Roman" panose="02020603050405020304" pitchFamily="18" charset="0"/>
              <a:sym typeface="Mali"/>
            </a:endParaRPr>
          </a:p>
        </p:txBody>
      </p:sp>
      <p:grpSp>
        <p:nvGrpSpPr>
          <p:cNvPr id="22" name="Group 22"/>
          <p:cNvGrpSpPr/>
          <p:nvPr/>
        </p:nvGrpSpPr>
        <p:grpSpPr>
          <a:xfrm>
            <a:off x="1701475" y="6030203"/>
            <a:ext cx="1146536" cy="1159295"/>
            <a:chOff x="0" y="0"/>
            <a:chExt cx="175785" cy="177741"/>
          </a:xfrm>
        </p:grpSpPr>
        <p:sp>
          <p:nvSpPr>
            <p:cNvPr id="23" name="Freeform 23"/>
            <p:cNvSpPr/>
            <p:nvPr/>
          </p:nvSpPr>
          <p:spPr>
            <a:xfrm>
              <a:off x="0" y="0"/>
              <a:ext cx="175785" cy="177741"/>
            </a:xfrm>
            <a:custGeom>
              <a:avLst/>
              <a:gdLst/>
              <a:ahLst/>
              <a:cxnLst/>
              <a:rect l="l" t="t" r="r" b="b"/>
              <a:pathLst>
                <a:path w="175785" h="177741">
                  <a:moveTo>
                    <a:pt x="87892" y="0"/>
                  </a:moveTo>
                  <a:lnTo>
                    <a:pt x="87892" y="0"/>
                  </a:lnTo>
                  <a:cubicBezTo>
                    <a:pt x="111203" y="0"/>
                    <a:pt x="133559" y="9260"/>
                    <a:pt x="150042" y="25743"/>
                  </a:cubicBezTo>
                  <a:cubicBezTo>
                    <a:pt x="166525" y="42226"/>
                    <a:pt x="175785" y="64582"/>
                    <a:pt x="175785" y="87892"/>
                  </a:cubicBezTo>
                  <a:lnTo>
                    <a:pt x="175785" y="89849"/>
                  </a:lnTo>
                  <a:cubicBezTo>
                    <a:pt x="175785" y="138390"/>
                    <a:pt x="136434" y="177741"/>
                    <a:pt x="87892" y="177741"/>
                  </a:cubicBezTo>
                  <a:lnTo>
                    <a:pt x="87892" y="177741"/>
                  </a:lnTo>
                  <a:cubicBezTo>
                    <a:pt x="39351" y="177741"/>
                    <a:pt x="0" y="138390"/>
                    <a:pt x="0" y="89849"/>
                  </a:cubicBezTo>
                  <a:lnTo>
                    <a:pt x="0" y="87892"/>
                  </a:lnTo>
                  <a:cubicBezTo>
                    <a:pt x="0" y="39351"/>
                    <a:pt x="39351" y="0"/>
                    <a:pt x="87892" y="0"/>
                  </a:cubicBezTo>
                  <a:close/>
                </a:path>
              </a:pathLst>
            </a:custGeom>
            <a:solidFill>
              <a:srgbClr val="F5C276"/>
            </a:solidFill>
            <a:ln w="85725" cap="rnd">
              <a:solidFill>
                <a:srgbClr val="759B69"/>
              </a:solidFill>
              <a:prstDash val="solid"/>
              <a:round/>
            </a:ln>
          </p:spPr>
        </p:sp>
        <p:sp>
          <p:nvSpPr>
            <p:cNvPr id="24" name="TextBox 24"/>
            <p:cNvSpPr txBox="1"/>
            <p:nvPr/>
          </p:nvSpPr>
          <p:spPr>
            <a:xfrm>
              <a:off x="0" y="-47625"/>
              <a:ext cx="175785" cy="225366"/>
            </a:xfrm>
            <a:prstGeom prst="rect">
              <a:avLst/>
            </a:prstGeom>
          </p:spPr>
          <p:txBody>
            <a:bodyPr lIns="50800" tIns="50800" rIns="50800" bIns="50800" rtlCol="0" anchor="ctr"/>
            <a:lstStyle/>
            <a:p>
              <a:pPr algn="ctr">
                <a:lnSpc>
                  <a:spcPts val="4199"/>
                </a:lnSpc>
                <a:spcBef>
                  <a:spcPct val="0"/>
                </a:spcBef>
              </a:pPr>
              <a:endParaRPr>
                <a:solidFill>
                  <a:prstClr val="black"/>
                </a:solidFill>
              </a:endParaRPr>
            </a:p>
          </p:txBody>
        </p:sp>
      </p:grpSp>
    </p:spTree>
    <p:extLst>
      <p:ext uri="{BB962C8B-B14F-4D97-AF65-F5344CB8AC3E}">
        <p14:creationId xmlns:p14="http://schemas.microsoft.com/office/powerpoint/2010/main" val="234557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par>
                                <p:cTn id="18" presetID="16" presetClass="entr" presetSubtype="21"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19565" y="2111159"/>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3" name="TextBox 13"/>
          <p:cNvSpPr txBox="1"/>
          <p:nvPr/>
        </p:nvSpPr>
        <p:spPr>
          <a:xfrm>
            <a:off x="3543510" y="773914"/>
            <a:ext cx="11200979" cy="1107996"/>
          </a:xfrm>
          <a:prstGeom prst="rect">
            <a:avLst/>
          </a:prstGeom>
        </p:spPr>
        <p:txBody>
          <a:bodyPr lIns="0" tIns="0" rIns="0" bIns="0" rtlCol="0" anchor="t">
            <a:spAutoFit/>
          </a:bodyPr>
          <a:lstStyle/>
          <a:p>
            <a:pPr algn="ctr"/>
            <a:r>
              <a:rPr lang="vi-VN" sz="7200" b="1">
                <a:latin typeface="Times New Roman" panose="02020603050405020304" pitchFamily="18" charset="0"/>
                <a:cs typeface="Times New Roman" panose="02020603050405020304" pitchFamily="18" charset="0"/>
              </a:rPr>
              <a:t>2. Ý nghĩa văn bản</a:t>
            </a:r>
            <a:endParaRPr lang="en-GB" sz="7200">
              <a:latin typeface="Times New Roman" panose="02020603050405020304" pitchFamily="18" charset="0"/>
              <a:cs typeface="Times New Roman" panose="02020603050405020304" pitchFamily="18" charset="0"/>
            </a:endParaRPr>
          </a:p>
        </p:txBody>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585804" y="2568508"/>
            <a:ext cx="13419439" cy="4985980"/>
          </a:xfrm>
          <a:prstGeom prst="rect">
            <a:avLst/>
          </a:prstGeom>
        </p:spPr>
        <p:txBody>
          <a:bodyPr wrap="square" lIns="0" tIns="0" rIns="0" bIns="0" rtlCol="0" anchor="t">
            <a:spAutoFit/>
          </a:bodyPr>
          <a:lstStyle/>
          <a:p>
            <a:pPr algn="just"/>
            <a:r>
              <a:rPr lang="vi-VN" sz="5400">
                <a:latin typeface="Times New Roman" panose="02020603050405020304" pitchFamily="18" charset="0"/>
                <a:cs typeface="Times New Roman" panose="02020603050405020304" pitchFamily="18" charset="0"/>
              </a:rPr>
              <a:t>Bài thơ thể hiện một triết lí sống sâu sắc của một cái tôi ý thức về sự quý giá của thời gian tình yêu tuổi trẻ. Và cuộc sống của mỗi người là sự vận động phát triển trên một đường thẳng tuyến tính vậy nên hãy biết trân trọng từng phút giây biếu nâng niu từng vẻ đẹp của cuộc đời. </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451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arn(inVertic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744559" y="212280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6" y="2481790"/>
            <a:ext cx="8578231"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7" name="TextBox 13"/>
          <p:cNvSpPr txBox="1"/>
          <p:nvPr/>
        </p:nvSpPr>
        <p:spPr>
          <a:xfrm>
            <a:off x="5660813" y="4052471"/>
            <a:ext cx="8067746" cy="2708434"/>
          </a:xfrm>
          <a:prstGeom prst="rect">
            <a:avLst/>
          </a:prstGeom>
        </p:spPr>
        <p:txBody>
          <a:bodyPr wrap="square" lIns="0" tIns="0" rIns="0" bIns="0" rtlCol="0" anchor="t">
            <a:spAutoFit/>
          </a:bodyPr>
          <a:lstStyle/>
          <a:p>
            <a:pPr algn="ctr"/>
            <a:r>
              <a:rPr lang="vi-VN" sz="8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3. Cách đọc hiểu văn bản thơ </a:t>
            </a:r>
            <a:endParaRPr lang="en-GB" sz="8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9947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685800" y="581646"/>
            <a:ext cx="17145000" cy="4335115"/>
          </a:xfrm>
          <a:custGeom>
            <a:avLst/>
            <a:gdLst/>
            <a:ahLst/>
            <a:cxnLst/>
            <a:rect l="l" t="t" r="r" b="b"/>
            <a:pathLst>
              <a:path w="15143005" h="2780806">
                <a:moveTo>
                  <a:pt x="0" y="0"/>
                </a:moveTo>
                <a:lnTo>
                  <a:pt x="15143005" y="0"/>
                </a:lnTo>
                <a:lnTo>
                  <a:pt x="15143005" y="2780806"/>
                </a:lnTo>
                <a:lnTo>
                  <a:pt x="0" y="278080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4"/>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5"/>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5"/>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5"/>
            <a:stretch>
              <a:fillRect/>
            </a:stretch>
          </a:blipFill>
        </p:spPr>
      </p:sp>
      <p:sp>
        <p:nvSpPr>
          <p:cNvPr id="12" name="Freeform 12"/>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5"/>
            <a:stretch>
              <a:fillRect/>
            </a:stretch>
          </a:blipFill>
        </p:spPr>
      </p:sp>
      <p:sp>
        <p:nvSpPr>
          <p:cNvPr id="14" name="TextBox 14"/>
          <p:cNvSpPr txBox="1"/>
          <p:nvPr/>
        </p:nvSpPr>
        <p:spPr>
          <a:xfrm>
            <a:off x="1616253" y="1087209"/>
            <a:ext cx="15197986" cy="3323987"/>
          </a:xfrm>
          <a:prstGeom prst="rect">
            <a:avLst/>
          </a:prstGeom>
        </p:spPr>
        <p:txBody>
          <a:bodyPr wrap="square" lIns="0" tIns="0" rIns="0" bIns="0" rtlCol="0" anchor="t">
            <a:spAutoFit/>
          </a:bodyPr>
          <a:lstStyle/>
          <a:p>
            <a:pPr algn="just"/>
            <a:r>
              <a:rPr lang="vi-VN" sz="3600" b="1">
                <a:latin typeface="Times New Roman" panose="02020603050405020304" pitchFamily="18" charset="0"/>
                <a:cs typeface="Times New Roman" panose="02020603050405020304" pitchFamily="18" charset="0"/>
              </a:rPr>
              <a:t>Nhận biết:</a:t>
            </a:r>
            <a:endParaRPr lang="en-GB" sz="3600" b="1">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Nhận biết được chi tiết tiêu biểu, đề tài, nhân vật trữ tình trong bài thơ.</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Nhận biết được cấu tứ, vần, nhịp, những dấu hiệu thể loại của bài thơ.</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Nhận biết được yếu tố tượng trưng (nếu có) trong bài thơ.</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Nhận biết được những biểu hiện của tình cảm, cảm xúc trong bài thơ.</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Nhận biết đặc điểm của ngôn từ nghệ thuật trong thơ. </a:t>
            </a:r>
            <a:endParaRPr lang="en-GB" sz="3600">
              <a:latin typeface="Times New Roman" panose="02020603050405020304" pitchFamily="18" charset="0"/>
              <a:cs typeface="Times New Roman" panose="02020603050405020304" pitchFamily="18" charset="0"/>
            </a:endParaRPr>
          </a:p>
        </p:txBody>
      </p:sp>
      <p:sp>
        <p:nvSpPr>
          <p:cNvPr id="19" name="Freeform 19"/>
          <p:cNvSpPr/>
          <p:nvPr/>
        </p:nvSpPr>
        <p:spPr>
          <a:xfrm>
            <a:off x="990600" y="4916759"/>
            <a:ext cx="17068800" cy="5334650"/>
          </a:xfrm>
          <a:custGeom>
            <a:avLst/>
            <a:gdLst/>
            <a:ahLst/>
            <a:cxnLst/>
            <a:rect l="l" t="t" r="r" b="b"/>
            <a:pathLst>
              <a:path w="15143005" h="2780806">
                <a:moveTo>
                  <a:pt x="0" y="0"/>
                </a:moveTo>
                <a:lnTo>
                  <a:pt x="15143005" y="0"/>
                </a:lnTo>
                <a:lnTo>
                  <a:pt x="15143005" y="2780807"/>
                </a:lnTo>
                <a:lnTo>
                  <a:pt x="0" y="27808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21" name="TextBox 21"/>
          <p:cNvSpPr txBox="1"/>
          <p:nvPr/>
        </p:nvSpPr>
        <p:spPr>
          <a:xfrm>
            <a:off x="1605367" y="5422324"/>
            <a:ext cx="16197129" cy="3877985"/>
          </a:xfrm>
          <a:prstGeom prst="rect">
            <a:avLst/>
          </a:prstGeom>
        </p:spPr>
        <p:txBody>
          <a:bodyPr wrap="square" lIns="0" tIns="0" rIns="0" bIns="0" rtlCol="0" anchor="t">
            <a:spAutoFit/>
          </a:bodyPr>
          <a:lstStyle/>
          <a:p>
            <a:r>
              <a:rPr lang="vi-VN" sz="3600" b="1">
                <a:latin typeface="Times New Roman" panose="02020603050405020304" pitchFamily="18" charset="0"/>
                <a:cs typeface="Times New Roman" panose="02020603050405020304" pitchFamily="18" charset="0"/>
              </a:rPr>
              <a:t>Thông hiểu:</a:t>
            </a:r>
            <a:endParaRPr lang="en-GB" sz="3600" b="1">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 Hiểu và lí giải được ý nghĩa giá trị thẩm mĩ của ngôn từ, cấu tứ, hình thức bài thơ.</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 Phân tích, lí giải được vai trò của yếu tố tượng trưng trong bài thơ (nếu có).</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 Xác định được chủ đề, tư tưởng, thông điệp của bài thơ.</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 Lí giải được tình cảm, cảm xúc, cảm hứng chủ đạo của người viết thể hiện qua bài thơ.</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 Phát hiện và lí giải được các giá trị văn hóa, triết lí nhân sinh của bài thơ.</a:t>
            </a:r>
            <a:endParaRPr lang="en-GB" sz="3600">
              <a:latin typeface="Times New Roman" panose="02020603050405020304" pitchFamily="18" charset="0"/>
              <a:cs typeface="Times New Roman" panose="02020603050405020304" pitchFamily="18" charset="0"/>
            </a:endParaRPr>
          </a:p>
          <a:p>
            <a:r>
              <a:rPr lang="vi-VN" sz="3600">
                <a:latin typeface="Times New Roman" panose="02020603050405020304" pitchFamily="18" charset="0"/>
                <a:cs typeface="Times New Roman" panose="02020603050405020304" pitchFamily="18" charset="0"/>
              </a:rPr>
              <a:t>- Phân tích được tính đa nghĩa của ngôn từ trong bài thơ.</a:t>
            </a:r>
            <a:endParaRPr lang="en-GB" sz="3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5906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671234" y="581646"/>
            <a:ext cx="15143005" cy="3724353"/>
          </a:xfrm>
          <a:custGeom>
            <a:avLst/>
            <a:gdLst/>
            <a:ahLst/>
            <a:cxnLst/>
            <a:rect l="l" t="t" r="r" b="b"/>
            <a:pathLst>
              <a:path w="15143005" h="2780806">
                <a:moveTo>
                  <a:pt x="0" y="0"/>
                </a:moveTo>
                <a:lnTo>
                  <a:pt x="15143005" y="0"/>
                </a:lnTo>
                <a:lnTo>
                  <a:pt x="15143005" y="2780806"/>
                </a:lnTo>
                <a:lnTo>
                  <a:pt x="0" y="278080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4"/>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5"/>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5"/>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5"/>
            <a:stretch>
              <a:fillRect/>
            </a:stretch>
          </a:blipFill>
        </p:spPr>
      </p:sp>
      <p:sp>
        <p:nvSpPr>
          <p:cNvPr id="11" name="Freeform 11"/>
          <p:cNvSpPr/>
          <p:nvPr/>
        </p:nvSpPr>
        <p:spPr>
          <a:xfrm flipH="1">
            <a:off x="-41452" y="430039"/>
            <a:ext cx="2247104" cy="1779893"/>
          </a:xfrm>
          <a:custGeom>
            <a:avLst/>
            <a:gdLst/>
            <a:ahLst/>
            <a:cxnLst/>
            <a:rect l="l" t="t" r="r" b="b"/>
            <a:pathLst>
              <a:path w="2247104" h="1779893">
                <a:moveTo>
                  <a:pt x="2247104" y="0"/>
                </a:moveTo>
                <a:lnTo>
                  <a:pt x="0" y="0"/>
                </a:lnTo>
                <a:lnTo>
                  <a:pt x="0" y="1779894"/>
                </a:lnTo>
                <a:lnTo>
                  <a:pt x="2247104" y="1779894"/>
                </a:lnTo>
                <a:lnTo>
                  <a:pt x="2247104" y="0"/>
                </a:lnTo>
                <a:close/>
              </a:path>
            </a:pathLst>
          </a:custGeom>
          <a:blipFill>
            <a:blip r:embed="rId6"/>
            <a:stretch>
              <a:fillRect/>
            </a:stretch>
          </a:blipFill>
        </p:spPr>
      </p:sp>
      <p:sp>
        <p:nvSpPr>
          <p:cNvPr id="12" name="Freeform 12"/>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5"/>
            <a:stretch>
              <a:fillRect/>
            </a:stretch>
          </a:blipFill>
        </p:spPr>
      </p:sp>
      <p:sp>
        <p:nvSpPr>
          <p:cNvPr id="14" name="TextBox 14"/>
          <p:cNvSpPr txBox="1"/>
          <p:nvPr/>
        </p:nvSpPr>
        <p:spPr>
          <a:xfrm>
            <a:off x="2590800" y="878038"/>
            <a:ext cx="13563600" cy="3077766"/>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Vận </a:t>
            </a:r>
            <a:r>
              <a:rPr lang="vi-VN" sz="4000" b="1" smtClean="0">
                <a:latin typeface="Times New Roman" panose="02020603050405020304" pitchFamily="18" charset="0"/>
                <a:cs typeface="Times New Roman" panose="02020603050405020304" pitchFamily="18" charset="0"/>
              </a:rPr>
              <a:t>dụng</a:t>
            </a:r>
            <a:endParaRPr lang="en-GB" sz="4000" b="1">
              <a:latin typeface="Times New Roman" panose="02020603050405020304" pitchFamily="18" charset="0"/>
              <a:cs typeface="Times New Roman" panose="02020603050405020304" pitchFamily="18" charset="0"/>
            </a:endParaRPr>
          </a:p>
          <a:p>
            <a:r>
              <a:rPr lang="vi-VN" sz="4000">
                <a:latin typeface="Times New Roman" panose="02020603050405020304" pitchFamily="18" charset="0"/>
                <a:cs typeface="Times New Roman" panose="02020603050405020304" pitchFamily="18" charset="0"/>
              </a:rPr>
              <a:t>- Nêu được ý nghĩa hay tác động của bài thơ đối với quan niệm, cách nhìn của cá nhân về những vấn đề văn học hoặc cuộc sống.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Thể hiện thái độ đồng tình hoặc không đồng tình với các vấn đề đặt ra từ bài thơ.</a:t>
            </a:r>
            <a:endParaRPr lang="en-GB" sz="4000">
              <a:latin typeface="Times New Roman" panose="02020603050405020304" pitchFamily="18" charset="0"/>
              <a:cs typeface="Times New Roman" panose="02020603050405020304" pitchFamily="18" charset="0"/>
            </a:endParaRPr>
          </a:p>
        </p:txBody>
      </p:sp>
      <p:sp>
        <p:nvSpPr>
          <p:cNvPr id="19" name="Freeform 19"/>
          <p:cNvSpPr/>
          <p:nvPr/>
        </p:nvSpPr>
        <p:spPr>
          <a:xfrm>
            <a:off x="762000" y="4465050"/>
            <a:ext cx="16654329" cy="5786359"/>
          </a:xfrm>
          <a:custGeom>
            <a:avLst/>
            <a:gdLst/>
            <a:ahLst/>
            <a:cxnLst/>
            <a:rect l="l" t="t" r="r" b="b"/>
            <a:pathLst>
              <a:path w="15143005" h="2780806">
                <a:moveTo>
                  <a:pt x="0" y="0"/>
                </a:moveTo>
                <a:lnTo>
                  <a:pt x="15143005" y="0"/>
                </a:lnTo>
                <a:lnTo>
                  <a:pt x="15143005" y="2780807"/>
                </a:lnTo>
                <a:lnTo>
                  <a:pt x="0" y="27808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21" name="TextBox 21"/>
          <p:cNvSpPr txBox="1"/>
          <p:nvPr/>
        </p:nvSpPr>
        <p:spPr>
          <a:xfrm>
            <a:off x="1249282" y="5195897"/>
            <a:ext cx="15679763" cy="4308872"/>
          </a:xfrm>
          <a:prstGeom prst="rect">
            <a:avLst/>
          </a:prstGeom>
        </p:spPr>
        <p:txBody>
          <a:bodyPr wrap="square" lIns="0" tIns="0" rIns="0" bIns="0" rtlCol="0" anchor="t">
            <a:spAutoFit/>
          </a:bodyPr>
          <a:lstStyle/>
          <a:p>
            <a:pPr algn="ctr"/>
            <a:r>
              <a:rPr lang="vi-VN" sz="4000" b="1">
                <a:latin typeface="Times New Roman" panose="02020603050405020304" pitchFamily="18" charset="0"/>
                <a:cs typeface="Times New Roman" panose="02020603050405020304" pitchFamily="18" charset="0"/>
              </a:rPr>
              <a:t>Vận dụng </a:t>
            </a:r>
            <a:r>
              <a:rPr lang="vi-VN" sz="4000" b="1" smtClean="0">
                <a:latin typeface="Times New Roman" panose="02020603050405020304" pitchFamily="18" charset="0"/>
                <a:cs typeface="Times New Roman" panose="02020603050405020304" pitchFamily="18" charset="0"/>
              </a:rPr>
              <a:t>cao</a:t>
            </a:r>
            <a:endParaRPr lang="en-GB" sz="4000" b="1">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Đánh giá được giá trị thẩm mĩ của một số yếu tố trong thơ như ngôn từ, cấu tứ, hình thức bài thơ. </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Đánh giá được ý nghĩa, tác dụng của yếu tố tương trưng (nếu có) trong bài thơ.</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So sánh được hai văn bản thơ cùng đề tài ở các giai đoạn khác nhau.</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Mở rộng liên tưởng về vấn đề đặt ra trong bài thơ để hiểu sâu hơn bài thơ.</a:t>
            </a:r>
            <a:endParaRPr lang="en-GB" sz="40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0466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5383873" y="3213649"/>
            <a:ext cx="7264011" cy="3693319"/>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8000" b="1">
                <a:ln/>
                <a:solidFill>
                  <a:schemeClr val="accent3"/>
                </a:solidFill>
                <a:latin typeface="+mj-lt"/>
              </a:rPr>
              <a:t>HOẠT ĐỘNG </a:t>
            </a:r>
            <a:r>
              <a:rPr lang="vi-VN" sz="8000" b="1" smtClean="0">
                <a:ln/>
                <a:solidFill>
                  <a:schemeClr val="accent3"/>
                </a:solidFill>
                <a:latin typeface="+mj-lt"/>
              </a:rPr>
              <a:t>2</a:t>
            </a:r>
          </a:p>
          <a:p>
            <a:pPr algn="ctr"/>
            <a:r>
              <a:rPr lang="vi-VN" sz="8000" b="1" smtClean="0">
                <a:ln/>
                <a:solidFill>
                  <a:schemeClr val="accent3"/>
                </a:solidFill>
                <a:latin typeface="+mj-lt"/>
              </a:rPr>
              <a:t> </a:t>
            </a:r>
            <a:r>
              <a:rPr lang="vi-VN" sz="8000" b="1">
                <a:ln/>
                <a:solidFill>
                  <a:schemeClr val="accent3"/>
                </a:solidFill>
                <a:latin typeface="+mj-lt"/>
              </a:rPr>
              <a:t>HÌNH THÀNH KIẾN THỨC</a:t>
            </a:r>
            <a:endParaRPr lang="en-US" sz="7200" b="1">
              <a:ln/>
              <a:solidFill>
                <a:schemeClr val="accent3"/>
              </a:solidFill>
              <a:latin typeface="+mj-lt"/>
              <a:ea typeface="Puimek Font TH"/>
              <a:cs typeface="Puimek Font TH"/>
              <a:sym typeface="Puimek Font TH"/>
            </a:endParaRPr>
          </a:p>
        </p:txBody>
      </p:sp>
    </p:spTree>
    <p:extLst>
      <p:ext uri="{BB962C8B-B14F-4D97-AF65-F5344CB8AC3E}">
        <p14:creationId xmlns:p14="http://schemas.microsoft.com/office/powerpoint/2010/main" val="2605896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7" name="TextBox 13"/>
          <p:cNvSpPr txBox="1"/>
          <p:nvPr/>
        </p:nvSpPr>
        <p:spPr>
          <a:xfrm>
            <a:off x="5690664" y="3597587"/>
            <a:ext cx="7110935" cy="2462213"/>
          </a:xfrm>
          <a:prstGeom prst="rect">
            <a:avLst/>
          </a:prstGeom>
        </p:spPr>
        <p:txBody>
          <a:bodyPr wrap="square" lIns="0" tIns="0" rIns="0" bIns="0" rtlCol="0" anchor="t">
            <a:spAutoFit/>
          </a:bodyPr>
          <a:lstStyle/>
          <a:p>
            <a:pPr algn="ctr"/>
            <a:r>
              <a:rPr lang="vi-VN"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 ĐỘNG </a:t>
            </a:r>
            <a:r>
              <a:rPr lang="vi-VN" sz="8000" b="1"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3 </a:t>
            </a:r>
            <a:r>
              <a:rPr lang="vi-VN"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LUYỆN TẬP</a:t>
            </a:r>
            <a:endParaRPr lang="en-GB"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89188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19565" y="2111159"/>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3" name="TextBox 13"/>
          <p:cNvSpPr txBox="1"/>
          <p:nvPr/>
        </p:nvSpPr>
        <p:spPr>
          <a:xfrm>
            <a:off x="2331294" y="3216999"/>
            <a:ext cx="13975505" cy="3693319"/>
          </a:xfrm>
          <a:prstGeom prst="rect">
            <a:avLst/>
          </a:prstGeom>
        </p:spPr>
        <p:txBody>
          <a:bodyPr wrap="square" lIns="0" tIns="0" rIns="0" bIns="0" rtlCol="0" anchor="t">
            <a:spAutoFit/>
          </a:bodyPr>
          <a:lstStyle/>
          <a:p>
            <a:pPr algn="ctr"/>
            <a:r>
              <a:rPr lang="vi-VN" sz="8000" b="1" i="1">
                <a:latin typeface="Times New Roman" panose="02020603050405020304" pitchFamily="18" charset="0"/>
                <a:cs typeface="Times New Roman" panose="02020603050405020304" pitchFamily="18" charset="0"/>
              </a:rPr>
              <a:t>Điểm khác nhau giữa </a:t>
            </a:r>
            <a:r>
              <a:rPr lang="vi-VN" sz="8000" b="1">
                <a:latin typeface="Times New Roman" panose="02020603050405020304" pitchFamily="18" charset="0"/>
                <a:cs typeface="Times New Roman" panose="02020603050405020304" pitchFamily="18" charset="0"/>
              </a:rPr>
              <a:t>bài thơ “Vội vàng” và </a:t>
            </a:r>
            <a:endParaRPr lang="vi-VN" sz="8000" b="1" smtClean="0">
              <a:latin typeface="Times New Roman" panose="02020603050405020304" pitchFamily="18" charset="0"/>
              <a:cs typeface="Times New Roman" panose="02020603050405020304" pitchFamily="18" charset="0"/>
            </a:endParaRPr>
          </a:p>
          <a:p>
            <a:pPr algn="ctr"/>
            <a:r>
              <a:rPr lang="vi-VN" sz="8000" b="1" i="1" smtClean="0">
                <a:latin typeface="Times New Roman" panose="02020603050405020304" pitchFamily="18" charset="0"/>
                <a:cs typeface="Times New Roman" panose="02020603050405020304" pitchFamily="18" charset="0"/>
              </a:rPr>
              <a:t>“</a:t>
            </a:r>
            <a:r>
              <a:rPr lang="vi-VN" sz="8000" b="1" i="1">
                <a:latin typeface="Times New Roman" panose="02020603050405020304" pitchFamily="18" charset="0"/>
                <a:cs typeface="Times New Roman" panose="02020603050405020304" pitchFamily="18" charset="0"/>
              </a:rPr>
              <a:t>Đây mùa thu tới’ (Xuân </a:t>
            </a:r>
            <a:r>
              <a:rPr lang="vi-VN" sz="8000" b="1" i="1" smtClean="0">
                <a:latin typeface="Times New Roman" panose="02020603050405020304" pitchFamily="18" charset="0"/>
                <a:cs typeface="Times New Roman" panose="02020603050405020304" pitchFamily="18" charset="0"/>
              </a:rPr>
              <a:t>Diệu)</a:t>
            </a:r>
            <a:endParaRPr lang="en-GB" sz="8000">
              <a:latin typeface="Times New Roman" panose="02020603050405020304" pitchFamily="18" charset="0"/>
              <a:cs typeface="Times New Roman" panose="02020603050405020304" pitchFamily="18" charset="0"/>
            </a:endParaRPr>
          </a:p>
        </p:txBody>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Tree>
    <p:extLst>
      <p:ext uri="{BB962C8B-B14F-4D97-AF65-F5344CB8AC3E}">
        <p14:creationId xmlns:p14="http://schemas.microsoft.com/office/powerpoint/2010/main" val="59591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fade">
                                      <p:cBhvr>
                                        <p:cTn id="12" dur="1000"/>
                                        <p:tgtEl>
                                          <p:spTgt spid="13">
                                            <p:txEl>
                                              <p:pRg st="1" end="1"/>
                                            </p:txEl>
                                          </p:spTgt>
                                        </p:tgtEl>
                                      </p:cBhvr>
                                    </p:animEffect>
                                    <p:anim calcmode="lin" valueType="num">
                                      <p:cBhvr>
                                        <p:cTn id="13"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2"/>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3"/>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3"/>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3"/>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3"/>
            <a:stretch>
              <a:fillRect/>
            </a:stretch>
          </a:blipFill>
        </p:spPr>
      </p:sp>
      <p:graphicFrame>
        <p:nvGraphicFramePr>
          <p:cNvPr id="5" name="Table 4"/>
          <p:cNvGraphicFramePr>
            <a:graphicFrameLocks noGrp="1"/>
          </p:cNvGraphicFramePr>
          <p:nvPr>
            <p:extLst>
              <p:ext uri="{D42A27DB-BD31-4B8C-83A1-F6EECF244321}">
                <p14:modId xmlns:p14="http://schemas.microsoft.com/office/powerpoint/2010/main" val="1992728258"/>
              </p:ext>
            </p:extLst>
          </p:nvPr>
        </p:nvGraphicFramePr>
        <p:xfrm>
          <a:off x="864414" y="726734"/>
          <a:ext cx="16544658" cy="6196966"/>
        </p:xfrm>
        <a:graphic>
          <a:graphicData uri="http://schemas.openxmlformats.org/drawingml/2006/table">
            <a:tbl>
              <a:tblPr firstRow="1" firstCol="1" bandRow="1"/>
              <a:tblGrid>
                <a:gridCol w="1795329"/>
                <a:gridCol w="6019800"/>
                <a:gridCol w="8729529"/>
              </a:tblGrid>
              <a:tr h="119104">
                <a:tc>
                  <a:txBody>
                    <a:bodyPr/>
                    <a:lstStyle/>
                    <a:p>
                      <a:pPr algn="ctr">
                        <a:lnSpc>
                          <a:spcPct val="115000"/>
                        </a:lnSpc>
                        <a:spcAft>
                          <a:spcPts val="0"/>
                        </a:spcAft>
                        <a:tabLst>
                          <a:tab pos="7334250" algn="l"/>
                        </a:tabLst>
                      </a:pPr>
                      <a:r>
                        <a:rPr lang="vi-VN" sz="4000" b="1">
                          <a:effectLst/>
                          <a:latin typeface="Times New Roman" panose="02020603050405020304" pitchFamily="18" charset="0"/>
                          <a:ea typeface="Calibri" panose="020F0502020204030204" pitchFamily="34" charset="0"/>
                          <a:cs typeface="Times New Roman" panose="02020603050405020304" pitchFamily="18" charset="0"/>
                        </a:rPr>
                        <a:t>T</a:t>
                      </a:r>
                      <a:r>
                        <a:rPr lang="en-US" sz="4000" b="1">
                          <a:effectLst/>
                          <a:latin typeface="Times New Roman" panose="02020603050405020304" pitchFamily="18" charset="0"/>
                          <a:ea typeface="Calibri" panose="020F0502020204030204" pitchFamily="34" charset="0"/>
                          <a:cs typeface="Times New Roman" panose="02020603050405020304" pitchFamily="18" charset="0"/>
                        </a:rPr>
                        <a:t>i</a:t>
                      </a:r>
                      <a:r>
                        <a:rPr lang="vi-VN" sz="4000" b="1">
                          <a:effectLst/>
                          <a:latin typeface="Times New Roman" panose="02020603050405020304" pitchFamily="18" charset="0"/>
                          <a:ea typeface="Calibri" panose="020F0502020204030204" pitchFamily="34" charset="0"/>
                          <a:cs typeface="Times New Roman" panose="02020603050405020304" pitchFamily="18" charset="0"/>
                        </a:rPr>
                        <a:t>êu chí</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7334250" algn="l"/>
                        </a:tabLst>
                      </a:pPr>
                      <a:r>
                        <a:rPr lang="vi-VN" sz="4000" b="1" i="1">
                          <a:effectLst/>
                          <a:latin typeface="Times New Roman" panose="02020603050405020304" pitchFamily="18" charset="0"/>
                          <a:ea typeface="Calibri" panose="020F0502020204030204" pitchFamily="34" charset="0"/>
                          <a:cs typeface="Times New Roman" panose="02020603050405020304" pitchFamily="18" charset="0"/>
                        </a:rPr>
                        <a:t>Vội vàng</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7334250" algn="l"/>
                        </a:tabLst>
                      </a:pPr>
                      <a:r>
                        <a:rPr lang="vi-VN" sz="4000" b="1" i="1">
                          <a:effectLst/>
                          <a:latin typeface="Times New Roman" panose="02020603050405020304" pitchFamily="18" charset="0"/>
                          <a:ea typeface="Calibri" panose="020F0502020204030204" pitchFamily="34" charset="0"/>
                          <a:cs typeface="Times New Roman" panose="02020603050405020304" pitchFamily="18" charset="0"/>
                        </a:rPr>
                        <a:t>Đây mùa thu tới</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6564">
                <a:tc>
                  <a:txBody>
                    <a:bodyPr/>
                    <a:lstStyle/>
                    <a:p>
                      <a:pPr algn="just">
                        <a:lnSpc>
                          <a:spcPct val="115000"/>
                        </a:lnSpc>
                        <a:spcAft>
                          <a:spcPts val="0"/>
                        </a:spcAft>
                        <a:tabLst>
                          <a:tab pos="7334250" algn="l"/>
                        </a:tabLst>
                      </a:pPr>
                      <a:endParaRPr lang="vi-VN" sz="4000" b="1" smtClean="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7334250" algn="l"/>
                        </a:tabLst>
                      </a:pPr>
                      <a:endParaRPr lang="vi-VN" sz="4000" b="1" smtClean="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7334250" algn="l"/>
                        </a:tabLst>
                      </a:pPr>
                      <a:endParaRPr lang="vi-VN" sz="4000" b="1" smtClean="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7334250" algn="l"/>
                        </a:tabLst>
                      </a:pPr>
                      <a:r>
                        <a:rPr lang="vi-VN" sz="4000" b="1" smtClean="0">
                          <a:effectLst/>
                          <a:latin typeface="Times New Roman" panose="02020603050405020304" pitchFamily="18" charset="0"/>
                          <a:ea typeface="Calibri" panose="020F0502020204030204" pitchFamily="34" charset="0"/>
                          <a:cs typeface="Times New Roman" panose="02020603050405020304" pitchFamily="18" charset="0"/>
                        </a:rPr>
                        <a:t>Chủ </a:t>
                      </a:r>
                      <a:r>
                        <a:rPr lang="vi-VN" sz="4000" b="1">
                          <a:effectLst/>
                          <a:latin typeface="Times New Roman" panose="02020603050405020304" pitchFamily="18" charset="0"/>
                          <a:ea typeface="Calibri" panose="020F0502020204030204" pitchFamily="34" charset="0"/>
                          <a:cs typeface="Times New Roman" panose="02020603050405020304" pitchFamily="18" charset="0"/>
                        </a:rPr>
                        <a:t>đề </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vi-VN"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 thơ bộc lộ tình yêu cuộc sống trần thế tha thiết đồng thời thể hiện sự nuối tiếc về kiếp người và thời gian. Cuối cùng là lời giục giã cuống quýt, vội vàng để tận hưởng tuổi trẻ và cuộc đời</a:t>
                      </a:r>
                      <a:r>
                        <a:rPr lang="vi-VN" sz="40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r>
                        <a:rPr lang="vi-VN"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Bài thơ là một bức tranh thu với những biến thái tinh vi nhất, những rung cảm sâu xa của lòng người trong thời khắc chuyển mùa.</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r>
                        <a:rPr lang="vi-VN" sz="4000">
                          <a:effectLst/>
                          <a:latin typeface="Times New Roman" panose="02020603050405020304" pitchFamily="18" charset="0"/>
                          <a:ea typeface="Calibri" panose="020F0502020204030204" pitchFamily="34" charset="0"/>
                          <a:cs typeface="Times New Roman" panose="02020603050405020304" pitchFamily="18" charset="0"/>
                        </a:rPr>
                        <a:t> </a:t>
                      </a:r>
                      <a:r>
                        <a:rPr lang="vi-VN" sz="4000" smtClean="0">
                          <a:effectLst/>
                          <a:latin typeface="Times New Roman" panose="02020603050405020304" pitchFamily="18" charset="0"/>
                          <a:ea typeface="Calibri" panose="020F0502020204030204" pitchFamily="34" charset="0"/>
                          <a:cs typeface="Times New Roman" panose="02020603050405020304" pitchFamily="18" charset="0"/>
                        </a:rPr>
                        <a:t>Là </a:t>
                      </a:r>
                      <a:r>
                        <a:rPr lang="vi-VN" sz="4000">
                          <a:effectLst/>
                          <a:latin typeface="Times New Roman" panose="02020603050405020304" pitchFamily="18" charset="0"/>
                          <a:ea typeface="Calibri" panose="020F0502020204030204" pitchFamily="34" charset="0"/>
                          <a:cs typeface="Times New Roman" panose="02020603050405020304" pitchFamily="18" charset="0"/>
                        </a:rPr>
                        <a:t>vẻ đẹp gợi cảm của đô thị; cảnh được miêu tả theo bước đi của thời gian. </a:t>
                      </a:r>
                      <a:r>
                        <a:rPr lang="vi-VN" sz="4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Mùa thu từng bước xâm chiếm toàn bộ thiên nhiên và lòng </a:t>
                      </a:r>
                      <a:r>
                        <a:rPr lang="vi-VN" sz="400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người.</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98572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2"/>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3"/>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3"/>
            <a:stretch>
              <a:fillRect/>
            </a:stretch>
          </a:blipFill>
        </p:spPr>
      </p:sp>
      <p:sp>
        <p:nvSpPr>
          <p:cNvPr id="10" name="Freeform 10"/>
          <p:cNvSpPr/>
          <p:nvPr/>
        </p:nvSpPr>
        <p:spPr>
          <a:xfrm>
            <a:off x="-1989016" y="6972300"/>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3"/>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3"/>
            <a:stretch>
              <a:fillRect/>
            </a:stretch>
          </a:blipFill>
        </p:spPr>
      </p:sp>
      <p:graphicFrame>
        <p:nvGraphicFramePr>
          <p:cNvPr id="5" name="Table 4"/>
          <p:cNvGraphicFramePr>
            <a:graphicFrameLocks noGrp="1"/>
          </p:cNvGraphicFramePr>
          <p:nvPr>
            <p:extLst>
              <p:ext uri="{D42A27DB-BD31-4B8C-83A1-F6EECF244321}">
                <p14:modId xmlns:p14="http://schemas.microsoft.com/office/powerpoint/2010/main" val="809928075"/>
              </p:ext>
            </p:extLst>
          </p:nvPr>
        </p:nvGraphicFramePr>
        <p:xfrm>
          <a:off x="904011" y="484946"/>
          <a:ext cx="16544658" cy="6940296"/>
        </p:xfrm>
        <a:graphic>
          <a:graphicData uri="http://schemas.openxmlformats.org/drawingml/2006/table">
            <a:tbl>
              <a:tblPr firstRow="1" firstCol="1" bandRow="1"/>
              <a:tblGrid>
                <a:gridCol w="1686789"/>
                <a:gridCol w="6973797"/>
                <a:gridCol w="7884072"/>
              </a:tblGrid>
              <a:tr h="119104">
                <a:tc>
                  <a:txBody>
                    <a:bodyPr/>
                    <a:lstStyle/>
                    <a:p>
                      <a:pPr algn="ctr">
                        <a:lnSpc>
                          <a:spcPct val="115000"/>
                        </a:lnSpc>
                        <a:spcAft>
                          <a:spcPts val="0"/>
                        </a:spcAft>
                        <a:tabLst>
                          <a:tab pos="7334250" algn="l"/>
                        </a:tabLs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T</a:t>
                      </a:r>
                      <a:r>
                        <a:rPr lang="en-US" sz="3600" b="1">
                          <a:effectLst/>
                          <a:latin typeface="Times New Roman" panose="02020603050405020304" pitchFamily="18" charset="0"/>
                          <a:ea typeface="Calibri" panose="020F0502020204030204" pitchFamily="34" charset="0"/>
                          <a:cs typeface="Times New Roman" panose="02020603050405020304" pitchFamily="18" charset="0"/>
                        </a:rPr>
                        <a:t>i</a:t>
                      </a:r>
                      <a:r>
                        <a:rPr lang="vi-VN" sz="3600" b="1">
                          <a:effectLst/>
                          <a:latin typeface="Times New Roman" panose="02020603050405020304" pitchFamily="18" charset="0"/>
                          <a:ea typeface="Calibri" panose="020F0502020204030204" pitchFamily="34" charset="0"/>
                          <a:cs typeface="Times New Roman" panose="02020603050405020304" pitchFamily="18" charset="0"/>
                        </a:rPr>
                        <a:t>êu chí</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7334250" algn="l"/>
                        </a:tabLst>
                      </a:pPr>
                      <a:r>
                        <a:rPr lang="vi-VN" sz="3600" b="1" i="1">
                          <a:effectLst/>
                          <a:latin typeface="Times New Roman" panose="02020603050405020304" pitchFamily="18" charset="0"/>
                          <a:ea typeface="Calibri" panose="020F0502020204030204" pitchFamily="34" charset="0"/>
                          <a:cs typeface="Times New Roman" panose="02020603050405020304" pitchFamily="18" charset="0"/>
                        </a:rPr>
                        <a:t>Vội vàng</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7334250" algn="l"/>
                        </a:tabLst>
                      </a:pPr>
                      <a:r>
                        <a:rPr lang="vi-VN" sz="3600" b="1" i="1">
                          <a:effectLst/>
                          <a:latin typeface="Times New Roman" panose="02020603050405020304" pitchFamily="18" charset="0"/>
                          <a:ea typeface="Calibri" panose="020F0502020204030204" pitchFamily="34" charset="0"/>
                          <a:cs typeface="Times New Roman" panose="02020603050405020304" pitchFamily="18" charset="0"/>
                        </a:rPr>
                        <a:t>Đây mùa thu tới</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1491">
                <a:tc>
                  <a:txBody>
                    <a:bodyPr/>
                    <a:lstStyle/>
                    <a:p>
                      <a:pPr algn="ctr">
                        <a:lnSpc>
                          <a:spcPct val="115000"/>
                        </a:lnSpc>
                        <a:spcAft>
                          <a:spcPts val="0"/>
                        </a:spcAft>
                        <a:tabLst>
                          <a:tab pos="7334250" algn="l"/>
                        </a:tabLst>
                      </a:pPr>
                      <a:r>
                        <a:rPr lang="vi-VN" sz="3600" b="1"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Triết </a:t>
                      </a:r>
                      <a:r>
                        <a:rPr lang="vi-VN" sz="36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lí nhân sinh:</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đó là thể hiện sự vội vã và lo lắng trước sự trôi qua của thời gian, đồng thời mong muốn tận hưởng từng khoảnh khắc.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7334250" algn="l"/>
                        </a:tabLst>
                      </a:pPr>
                      <a:r>
                        <a:rPr lang="vi-VN" sz="3600">
                          <a:effectLst/>
                          <a:latin typeface="Times New Roman" panose="02020603050405020304" pitchFamily="18" charset="0"/>
                          <a:ea typeface="Calibri" panose="020F0502020204030204" pitchFamily="34" charset="0"/>
                          <a:cs typeface="Times New Roman" panose="02020603050405020304" pitchFamily="18" charset="0"/>
                        </a:rPr>
                        <a:t>Âu lo trước sự biến chuyển của thời gian và nồng nàn với khao khát sống, kết đôi.</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1043">
                <a:tc>
                  <a:txBody>
                    <a:bodyPr/>
                    <a:lstStyle/>
                    <a:p>
                      <a:pPr algn="ctr">
                        <a:lnSpc>
                          <a:spcPct val="115000"/>
                        </a:lnSpc>
                        <a:spcAft>
                          <a:spcPts val="0"/>
                        </a:spcAft>
                        <a:tabLst>
                          <a:tab pos="7334250" algn="l"/>
                        </a:tabLs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Ngôn ngữ</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7334250" algn="l"/>
                        </a:tabLst>
                      </a:pPr>
                      <a:r>
                        <a:rPr lang="vi-VN" sz="36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Xuân Diệu sử dụng ngôn từ và hình ảnh sắc nét để thể hiện tâm trạng của nhân vật và gợi lên ý nghĩa sâu sắc về thời gian và cuộc sống</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7334250" algn="l"/>
                        </a:tabLst>
                      </a:pPr>
                      <a:r>
                        <a:rPr lang="vi-VN" sz="3600">
                          <a:effectLst/>
                          <a:latin typeface="Times New Roman" panose="02020603050405020304" pitchFamily="18" charset="0"/>
                          <a:ea typeface="Calibri" panose="020F0502020204030204" pitchFamily="34" charset="0"/>
                          <a:cs typeface="Times New Roman" panose="02020603050405020304" pitchFamily="18" charset="0"/>
                        </a:rPr>
                        <a:t>Vừa có sự hàm súc điêu luyện vừa có sự mới mẻ, hiện đại do  ảnh hưởng từ thơ ca phương Tây: cách dùng từ, cách sự dụng nghệ thuật ẩn dụ chuyển đổi cảm giác.</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7844">
                <a:tc>
                  <a:txBody>
                    <a:bodyPr/>
                    <a:lstStyle/>
                    <a:p>
                      <a:pPr algn="ctr">
                        <a:lnSpc>
                          <a:spcPct val="115000"/>
                        </a:lnSpc>
                        <a:spcAft>
                          <a:spcPts val="0"/>
                        </a:spcAft>
                        <a:tabLst>
                          <a:tab pos="7334250" algn="l"/>
                        </a:tabLst>
                      </a:pPr>
                      <a:r>
                        <a:rPr lang="vi-VN" sz="3600" b="1">
                          <a:effectLst/>
                          <a:latin typeface="Times New Roman" panose="02020603050405020304" pitchFamily="18" charset="0"/>
                          <a:ea typeface="Calibri" panose="020F0502020204030204" pitchFamily="34" charset="0"/>
                          <a:cs typeface="Times New Roman" panose="02020603050405020304" pitchFamily="18" charset="0"/>
                        </a:rPr>
                        <a:t>Lí giải</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15000"/>
                        </a:lnSpc>
                        <a:spcAft>
                          <a:spcPts val="0"/>
                        </a:spcAft>
                        <a:tabLst>
                          <a:tab pos="7334250" algn="l"/>
                        </a:tabLst>
                      </a:pPr>
                      <a:r>
                        <a:rPr lang="vi-VN" sz="3600">
                          <a:effectLst/>
                          <a:latin typeface="Times New Roman" panose="02020603050405020304" pitchFamily="18" charset="0"/>
                          <a:ea typeface="Calibri" panose="020F0502020204030204" pitchFamily="34" charset="0"/>
                          <a:cs typeface="Times New Roman" panose="02020603050405020304" pitchFamily="18" charset="0"/>
                        </a:rPr>
                        <a:t>Xuân Diệu chịu ảnh hưởng trong cách cảm thụ về thế giới cũng như các thủ pháp nghệ thuật từ thơ ca phương Tây.</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16645" marR="166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Tree>
    <p:extLst>
      <p:ext uri="{BB962C8B-B14F-4D97-AF65-F5344CB8AC3E}">
        <p14:creationId xmlns:p14="http://schemas.microsoft.com/office/powerpoint/2010/main" val="27962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7" name="TextBox 13"/>
          <p:cNvSpPr txBox="1"/>
          <p:nvPr/>
        </p:nvSpPr>
        <p:spPr>
          <a:xfrm>
            <a:off x="5535881" y="3831524"/>
            <a:ext cx="7227903" cy="2462213"/>
          </a:xfrm>
          <a:prstGeom prst="rect">
            <a:avLst/>
          </a:prstGeom>
        </p:spPr>
        <p:txBody>
          <a:bodyPr wrap="square" lIns="0" tIns="0" rIns="0" bIns="0" rtlCol="0" anchor="t">
            <a:spAutoFit/>
          </a:bodyPr>
          <a:lstStyle/>
          <a:p>
            <a:pPr algn="ctr"/>
            <a:r>
              <a:rPr lang="vi-VN"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 ĐỘNG </a:t>
            </a:r>
            <a:r>
              <a:rPr lang="vi-VN" sz="8000" b="1"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4</a:t>
            </a:r>
          </a:p>
          <a:p>
            <a:pPr algn="ctr"/>
            <a:r>
              <a:rPr lang="vi-VN" sz="8000" b="1"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 </a:t>
            </a:r>
            <a:r>
              <a:rPr lang="vi-VN"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VẬN DỤNG</a:t>
            </a:r>
            <a:endParaRPr lang="en-GB" sz="8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8884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19565" y="2111159"/>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971800" y="3055112"/>
            <a:ext cx="12477580" cy="3046988"/>
          </a:xfrm>
          <a:prstGeom prst="rect">
            <a:avLst/>
          </a:prstGeom>
        </p:spPr>
        <p:txBody>
          <a:bodyPr wrap="square" lIns="0" tIns="0" rIns="0" bIns="0" rtlCol="0" anchor="t">
            <a:spAutoFit/>
          </a:bodyPr>
          <a:lstStyle/>
          <a:p>
            <a:pPr algn="just"/>
            <a:r>
              <a:rPr lang="vi-VN" sz="6600">
                <a:latin typeface="Times New Roman" panose="02020603050405020304" pitchFamily="18" charset="0"/>
                <a:cs typeface="Times New Roman" panose="02020603050405020304" pitchFamily="18" charset="0"/>
              </a:rPr>
              <a:t>Bài thơ </a:t>
            </a:r>
            <a:r>
              <a:rPr lang="vi-VN" sz="6600" b="1">
                <a:latin typeface="Times New Roman" panose="02020603050405020304" pitchFamily="18" charset="0"/>
                <a:cs typeface="Times New Roman" panose="02020603050405020304" pitchFamily="18" charset="0"/>
              </a:rPr>
              <a:t>Vội vàng </a:t>
            </a:r>
            <a:r>
              <a:rPr lang="vi-VN" sz="6600">
                <a:latin typeface="Times New Roman" panose="02020603050405020304" pitchFamily="18" charset="0"/>
                <a:cs typeface="Times New Roman" panose="02020603050405020304" pitchFamily="18" charset="0"/>
              </a:rPr>
              <a:t>của Xuân Diệu đã tác động như thế nào đến nhận thức của anh/chị về thời gian và tuổi trẻ?</a:t>
            </a:r>
            <a:endParaRPr lang="en-US" sz="6000" spc="81">
              <a:solidFill>
                <a:srgbClr val="000000"/>
              </a:solidFill>
              <a:latin typeface="Times New Roman" panose="02020603050405020304" pitchFamily="18" charset="0"/>
              <a:ea typeface="Mali"/>
              <a:cs typeface="Times New Roman" panose="02020603050405020304" pitchFamily="18" charset="0"/>
              <a:sym typeface="Mal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2"/>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3"/>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3"/>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3"/>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3"/>
            <a:stretch>
              <a:fillRect/>
            </a:stretch>
          </a:blipFill>
        </p:spPr>
      </p:sp>
      <p:graphicFrame>
        <p:nvGraphicFramePr>
          <p:cNvPr id="3" name="Table 2"/>
          <p:cNvGraphicFramePr>
            <a:graphicFrameLocks noGrp="1"/>
          </p:cNvGraphicFramePr>
          <p:nvPr>
            <p:extLst>
              <p:ext uri="{D42A27DB-BD31-4B8C-83A1-F6EECF244321}">
                <p14:modId xmlns:p14="http://schemas.microsoft.com/office/powerpoint/2010/main" val="3262330607"/>
              </p:ext>
            </p:extLst>
          </p:nvPr>
        </p:nvGraphicFramePr>
        <p:xfrm>
          <a:off x="533401" y="253098"/>
          <a:ext cx="16882928" cy="6309360"/>
        </p:xfrm>
        <a:graphic>
          <a:graphicData uri="http://schemas.openxmlformats.org/drawingml/2006/table">
            <a:tbl>
              <a:tblPr firstRow="1" firstCol="1" bandRow="1"/>
              <a:tblGrid>
                <a:gridCol w="2922753"/>
                <a:gridCol w="4011447"/>
                <a:gridCol w="3276600"/>
                <a:gridCol w="3193912"/>
                <a:gridCol w="3478216"/>
              </a:tblGrid>
              <a:tr h="361059">
                <a:tc>
                  <a:txBody>
                    <a:bodyPr/>
                    <a:lstStyle/>
                    <a:p>
                      <a:pPr algn="ctr">
                        <a:lnSpc>
                          <a:spcPct val="115000"/>
                        </a:lnSpc>
                        <a:spcAft>
                          <a:spcPts val="0"/>
                        </a:spcAft>
                        <a:tabLst>
                          <a:tab pos="602615" algn="l"/>
                        </a:tabLst>
                      </a:pPr>
                      <a:r>
                        <a:rPr lang="en-US" sz="3600" b="1"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Nhiệm vụ</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602615" algn="l"/>
                        </a:tabLst>
                      </a:pPr>
                      <a:r>
                        <a:rPr lang="en-US" sz="3600" b="1"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Tốt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602615" algn="l"/>
                        </a:tabLst>
                      </a:pPr>
                      <a:r>
                        <a:rPr lang="en-US" sz="3600" b="1"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Khá</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602615" algn="l"/>
                        </a:tabLst>
                      </a:pPr>
                      <a:r>
                        <a:rPr lang="en-US" sz="3600" b="1"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Đạt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602615" algn="l"/>
                        </a:tabLst>
                      </a:pPr>
                      <a:r>
                        <a:rPr lang="en-US" sz="3600" b="1"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Chưa đạt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5294">
                <a:tc>
                  <a:txBody>
                    <a:bodyPr/>
                    <a:lstStyle/>
                    <a:p>
                      <a:pPr algn="ctr">
                        <a:lnSpc>
                          <a:spcPct val="115000"/>
                        </a:lnSpc>
                        <a:spcAft>
                          <a:spcPts val="0"/>
                        </a:spcAft>
                        <a:tabLst>
                          <a:tab pos="602615" algn="l"/>
                        </a:tabLst>
                      </a:pP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tabLst>
                          <a:tab pos="602615" algn="l"/>
                        </a:tabLst>
                      </a:pP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Nội dung </a:t>
                      </a:r>
                      <a:r>
                        <a:rPr lang="vi-VN" sz="3600" b="1" kern="10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chia </a:t>
                      </a:r>
                      <a:r>
                        <a:rPr lang="en-US" sz="3600" b="1" kern="10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sẻ</a:t>
                      </a:r>
                      <a:r>
                        <a:rPr lang="vi-VN" sz="3600" b="0" kern="100" baseline="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0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(7 </a:t>
                      </a:r>
                      <a:r>
                        <a:rPr lang="en-US" sz="3600" b="1" kern="1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chia sẻ chi tiết, sinh động           (7 - 6 điểm)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tabLst>
                          <a:tab pos="602615" algn="l"/>
                        </a:tabLst>
                      </a:pPr>
                      <a:r>
                        <a:rPr lang="en-US" sz="3600" b="1"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chia sẻ tương đối chi tiết  </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5- 4 điểm)</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chia sẻ tuy đúng yêu cầu nhưng sơ sài </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3 - 2 điểm)</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chia sẻ không đúng yêu </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cầu(Dưới </a:t>
                      </a: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1 điểm)</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578">
                <a:tc>
                  <a:txBody>
                    <a:bodyPr/>
                    <a:lstStyle/>
                    <a:p>
                      <a:pPr algn="ctr">
                        <a:lnSpc>
                          <a:spcPct val="115000"/>
                        </a:lnSpc>
                        <a:spcAft>
                          <a:spcPts val="0"/>
                        </a:spcAft>
                        <a:tabLst>
                          <a:tab pos="602615" algn="l"/>
                        </a:tabLst>
                      </a:pPr>
                      <a:r>
                        <a:rPr lang="en-US" sz="3600" b="1"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Hình thức chia </a:t>
                      </a:r>
                      <a:r>
                        <a:rPr lang="en-US" sz="3600" b="1"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sẻ</a:t>
                      </a:r>
                      <a:r>
                        <a:rPr lang="vi-VN" sz="3600" b="0" kern="100" baseline="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3600" b="1"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Phong thái tự tin, giọng truyền cảm, có kết hợp ngôn ngữ cơ thể</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3600" kern="100" baseline="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3 điểm</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Phong thái tương đối tự tin, giọng truyền cảm</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2 điểm)</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Phong thái chưa tự tin trong trình </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vi-VN" sz="3600" kern="100" baseline="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(1 </a:t>
                      </a: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HS lúng túng, nói ấp </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úng</a:t>
                      </a:r>
                      <a:r>
                        <a:rPr lang="vi-VN" sz="3600" kern="100" baseline="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kern="100" smtClean="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(0.5 </a:t>
                      </a: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điểm)</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059">
                <a:tc>
                  <a:txBody>
                    <a:bodyPr/>
                    <a:lstStyle/>
                    <a:p>
                      <a:pPr algn="just">
                        <a:lnSpc>
                          <a:spcPct val="115000"/>
                        </a:lnSpc>
                        <a:spcAft>
                          <a:spcPts val="0"/>
                        </a:spcAft>
                        <a:tabLst>
                          <a:tab pos="602615" algn="l"/>
                        </a:tabLst>
                      </a:pPr>
                      <a:r>
                        <a:rPr lang="en-US" sz="3600" b="1"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Tổng điểm</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602615" algn="l"/>
                        </a:tabLst>
                      </a:pPr>
                      <a:r>
                        <a:rPr lang="en-US" sz="3600" kern="100">
                          <a:solidFill>
                            <a:srgbClr val="1D1B1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67885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a:off x="1319565" y="2111159"/>
            <a:ext cx="15648871" cy="6942408"/>
          </a:xfrm>
          <a:custGeom>
            <a:avLst/>
            <a:gdLst/>
            <a:ahLst/>
            <a:cxnLst/>
            <a:rect l="l" t="t" r="r" b="b"/>
            <a:pathLst>
              <a:path w="15648871" h="6942408">
                <a:moveTo>
                  <a:pt x="0" y="0"/>
                </a:moveTo>
                <a:lnTo>
                  <a:pt x="15648870" y="0"/>
                </a:lnTo>
                <a:lnTo>
                  <a:pt x="15648870" y="6942408"/>
                </a:lnTo>
                <a:lnTo>
                  <a:pt x="0" y="69424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5" name="Freeform 5"/>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6"/>
            <a:stretch>
              <a:fillRect/>
            </a:stretch>
          </a:blipFill>
        </p:spPr>
      </p:sp>
      <p:sp>
        <p:nvSpPr>
          <p:cNvPr id="6" name="Freeform 6"/>
          <p:cNvSpPr/>
          <p:nvPr/>
        </p:nvSpPr>
        <p:spPr>
          <a:xfrm>
            <a:off x="1619882" y="7859579"/>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7"/>
            <a:stretch>
              <a:fillRect/>
            </a:stretch>
          </a:blipFill>
        </p:spPr>
      </p:sp>
      <p:sp>
        <p:nvSpPr>
          <p:cNvPr id="7" name="Freeform 7"/>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8"/>
            <a:stretch>
              <a:fillRect/>
            </a:stretch>
          </a:blipFill>
        </p:spPr>
      </p:sp>
      <p:sp>
        <p:nvSpPr>
          <p:cNvPr id="8" name="Freeform 8"/>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8"/>
            <a:stretch>
              <a:fillRect/>
            </a:stretch>
          </a:blipFill>
        </p:spPr>
      </p:sp>
      <p:sp>
        <p:nvSpPr>
          <p:cNvPr id="9" name="Freeform 9"/>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6"/>
            <a:stretch>
              <a:fillRect/>
            </a:stretch>
          </a:blipFill>
        </p:spPr>
      </p:sp>
      <p:sp>
        <p:nvSpPr>
          <p:cNvPr id="10" name="Freeform 10"/>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8"/>
            <a:stretch>
              <a:fillRect/>
            </a:stretch>
          </a:blipFill>
        </p:spPr>
      </p:sp>
      <p:sp>
        <p:nvSpPr>
          <p:cNvPr id="11" name="Freeform 11"/>
          <p:cNvSpPr/>
          <p:nvPr/>
        </p:nvSpPr>
        <p:spPr>
          <a:xfrm>
            <a:off x="16130358" y="3762069"/>
            <a:ext cx="1676155" cy="1381431"/>
          </a:xfrm>
          <a:custGeom>
            <a:avLst/>
            <a:gdLst/>
            <a:ahLst/>
            <a:cxnLst/>
            <a:rect l="l" t="t" r="r" b="b"/>
            <a:pathLst>
              <a:path w="1676155" h="1381431">
                <a:moveTo>
                  <a:pt x="0" y="0"/>
                </a:moveTo>
                <a:lnTo>
                  <a:pt x="1676155" y="0"/>
                </a:lnTo>
                <a:lnTo>
                  <a:pt x="1676155" y="1381431"/>
                </a:lnTo>
                <a:lnTo>
                  <a:pt x="0" y="1381431"/>
                </a:lnTo>
                <a:lnTo>
                  <a:pt x="0" y="0"/>
                </a:lnTo>
                <a:close/>
              </a:path>
            </a:pathLst>
          </a:custGeom>
          <a:blipFill>
            <a:blip r:embed="rId9"/>
            <a:stretch>
              <a:fillRect/>
            </a:stretch>
          </a:blipFill>
        </p:spPr>
      </p:sp>
      <p:sp>
        <p:nvSpPr>
          <p:cNvPr id="12" name="Freeform 12"/>
          <p:cNvSpPr/>
          <p:nvPr/>
        </p:nvSpPr>
        <p:spPr>
          <a:xfrm flipH="1">
            <a:off x="480127" y="3862424"/>
            <a:ext cx="1851168" cy="1466280"/>
          </a:xfrm>
          <a:custGeom>
            <a:avLst/>
            <a:gdLst/>
            <a:ahLst/>
            <a:cxnLst/>
            <a:rect l="l" t="t" r="r" b="b"/>
            <a:pathLst>
              <a:path w="1851168" h="1466280">
                <a:moveTo>
                  <a:pt x="1851169" y="0"/>
                </a:moveTo>
                <a:lnTo>
                  <a:pt x="0" y="0"/>
                </a:lnTo>
                <a:lnTo>
                  <a:pt x="0" y="1466279"/>
                </a:lnTo>
                <a:lnTo>
                  <a:pt x="1851169" y="1466279"/>
                </a:lnTo>
                <a:lnTo>
                  <a:pt x="1851169" y="0"/>
                </a:lnTo>
                <a:close/>
              </a:path>
            </a:pathLst>
          </a:custGeom>
          <a:blipFill>
            <a:blip r:embed="rId10"/>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8"/>
            <a:stretch>
              <a:fillRect/>
            </a:stretch>
          </a:blipFill>
        </p:spPr>
      </p:sp>
      <p:sp>
        <p:nvSpPr>
          <p:cNvPr id="15" name="TextBox 15"/>
          <p:cNvSpPr txBox="1"/>
          <p:nvPr/>
        </p:nvSpPr>
        <p:spPr>
          <a:xfrm>
            <a:off x="2907133" y="2858923"/>
            <a:ext cx="12610760" cy="4431983"/>
          </a:xfrm>
          <a:prstGeom prst="rect">
            <a:avLst/>
          </a:prstGeom>
        </p:spPr>
        <p:txBody>
          <a:bodyPr lIns="0" tIns="0" rIns="0" bIns="0" rtlCol="0" anchor="t">
            <a:spAutoFit/>
          </a:bodyPr>
          <a:lstStyle/>
          <a:p>
            <a:pPr algn="ctr"/>
            <a:r>
              <a:rPr lang="nl-NL" sz="4800" b="1">
                <a:latin typeface="Times New Roman" panose="02020603050405020304" pitchFamily="18" charset="0"/>
                <a:cs typeface="Times New Roman" panose="02020603050405020304" pitchFamily="18" charset="0"/>
              </a:rPr>
              <a:t>HƯỚNG DẪN HỌC Ở </a:t>
            </a:r>
            <a:r>
              <a:rPr lang="nl-NL" sz="4800" b="1" smtClean="0">
                <a:latin typeface="Times New Roman" panose="02020603050405020304" pitchFamily="18" charset="0"/>
                <a:cs typeface="Times New Roman" panose="02020603050405020304" pitchFamily="18" charset="0"/>
              </a:rPr>
              <a:t>NHÀ</a:t>
            </a:r>
            <a:endParaRPr lang="en-GB"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 Sưu tầm thêm các bài thơ của Xuân Diệu đọc hiểu theo đặc trưng thể loại. </a:t>
            </a:r>
            <a:endParaRPr lang="en-GB" sz="4800">
              <a:latin typeface="Times New Roman" panose="02020603050405020304" pitchFamily="18" charset="0"/>
              <a:cs typeface="Times New Roman" panose="02020603050405020304" pitchFamily="18" charset="0"/>
            </a:endParaRPr>
          </a:p>
          <a:p>
            <a:r>
              <a:rPr lang="vi-VN" sz="4800" b="1">
                <a:latin typeface="Times New Roman" panose="02020603050405020304" pitchFamily="18" charset="0"/>
                <a:cs typeface="Times New Roman" panose="02020603050405020304" pitchFamily="18" charset="0"/>
              </a:rPr>
              <a:t>- Chuẩn bị bài:</a:t>
            </a:r>
            <a:r>
              <a:rPr lang="vi-VN" sz="4800">
                <a:latin typeface="Times New Roman" panose="02020603050405020304" pitchFamily="18" charset="0"/>
                <a:cs typeface="Times New Roman" panose="02020603050405020304" pitchFamily="18" charset="0"/>
              </a:rPr>
              <a:t> 3. GV hướng dẫn HS chuẩn bị bài tiếp theo: VB2 </a:t>
            </a:r>
            <a:r>
              <a:rPr lang="vi-VN" sz="4800" i="1">
                <a:latin typeface="Times New Roman" panose="02020603050405020304" pitchFamily="18" charset="0"/>
                <a:cs typeface="Times New Roman" panose="02020603050405020304" pitchFamily="18" charset="0"/>
              </a:rPr>
              <a:t>Trở về</a:t>
            </a:r>
            <a:r>
              <a:rPr lang="vi-VN" sz="4800">
                <a:latin typeface="Times New Roman" panose="02020603050405020304" pitchFamily="18" charset="0"/>
                <a:cs typeface="Times New Roman" panose="02020603050405020304" pitchFamily="18" charset="0"/>
              </a:rPr>
              <a:t> (Trích </a:t>
            </a:r>
            <a:r>
              <a:rPr lang="vi-VN" sz="4800" i="1">
                <a:latin typeface="Times New Roman" panose="02020603050405020304" pitchFamily="18" charset="0"/>
                <a:cs typeface="Times New Roman" panose="02020603050405020304" pitchFamily="18" charset="0"/>
              </a:rPr>
              <a:t>Ông già và biển cả</a:t>
            </a:r>
            <a:r>
              <a:rPr lang="vi-VN" sz="4800">
                <a:latin typeface="Times New Roman" panose="02020603050405020304" pitchFamily="18" charset="0"/>
                <a:cs typeface="Times New Roman" panose="02020603050405020304" pitchFamily="18" charset="0"/>
              </a:rPr>
              <a:t> Ơ-nit Hê-minh-uê)</a:t>
            </a:r>
            <a:endParaRPr lang="en-GB" sz="48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1701620" y="1028700"/>
            <a:ext cx="14884760" cy="8074982"/>
          </a:xfrm>
          <a:custGeom>
            <a:avLst/>
            <a:gdLst/>
            <a:ahLst/>
            <a:cxnLst/>
            <a:rect l="l" t="t" r="r" b="b"/>
            <a:pathLst>
              <a:path w="14884760" h="8074982">
                <a:moveTo>
                  <a:pt x="0" y="0"/>
                </a:moveTo>
                <a:lnTo>
                  <a:pt x="14884760" y="0"/>
                </a:lnTo>
                <a:lnTo>
                  <a:pt x="14884760" y="8074982"/>
                </a:lnTo>
                <a:lnTo>
                  <a:pt x="0" y="8074982"/>
                </a:lnTo>
                <a:lnTo>
                  <a:pt x="0" y="0"/>
                </a:lnTo>
                <a:close/>
              </a:path>
            </a:pathLst>
          </a:custGeom>
          <a:blipFill>
            <a:blip r:embed="rId4"/>
            <a:stretch>
              <a:fillRect/>
            </a:stretch>
          </a:blipFill>
        </p:spPr>
      </p:sp>
      <p:sp>
        <p:nvSpPr>
          <p:cNvPr id="5" name="Freeform 5"/>
          <p:cNvSpPr/>
          <p:nvPr/>
        </p:nvSpPr>
        <p:spPr>
          <a:xfrm>
            <a:off x="1028700" y="1308399"/>
            <a:ext cx="3938439" cy="1412915"/>
          </a:xfrm>
          <a:custGeom>
            <a:avLst/>
            <a:gdLst/>
            <a:ahLst/>
            <a:cxnLst/>
            <a:rect l="l" t="t" r="r" b="b"/>
            <a:pathLst>
              <a:path w="3938439" h="1412915">
                <a:moveTo>
                  <a:pt x="0" y="0"/>
                </a:moveTo>
                <a:lnTo>
                  <a:pt x="3938439" y="0"/>
                </a:lnTo>
                <a:lnTo>
                  <a:pt x="3938439" y="1412915"/>
                </a:lnTo>
                <a:lnTo>
                  <a:pt x="0" y="1412915"/>
                </a:lnTo>
                <a:lnTo>
                  <a:pt x="0" y="0"/>
                </a:lnTo>
                <a:close/>
              </a:path>
            </a:pathLst>
          </a:custGeom>
          <a:blipFill>
            <a:blip r:embed="rId5"/>
            <a:stretch>
              <a:fillRect/>
            </a:stretch>
          </a:blipFill>
        </p:spPr>
      </p:sp>
      <p:sp>
        <p:nvSpPr>
          <p:cNvPr id="6" name="Freeform 6"/>
          <p:cNvSpPr/>
          <p:nvPr/>
        </p:nvSpPr>
        <p:spPr>
          <a:xfrm>
            <a:off x="2574247" y="7265834"/>
            <a:ext cx="13139506" cy="7128182"/>
          </a:xfrm>
          <a:custGeom>
            <a:avLst/>
            <a:gdLst/>
            <a:ahLst/>
            <a:cxnLst/>
            <a:rect l="l" t="t" r="r" b="b"/>
            <a:pathLst>
              <a:path w="13139506" h="7128182">
                <a:moveTo>
                  <a:pt x="0" y="0"/>
                </a:moveTo>
                <a:lnTo>
                  <a:pt x="13139506" y="0"/>
                </a:lnTo>
                <a:lnTo>
                  <a:pt x="13139506" y="7128182"/>
                </a:lnTo>
                <a:lnTo>
                  <a:pt x="0" y="7128182"/>
                </a:lnTo>
                <a:lnTo>
                  <a:pt x="0" y="0"/>
                </a:lnTo>
                <a:close/>
              </a:path>
            </a:pathLst>
          </a:custGeom>
          <a:blipFill>
            <a:blip r:embed="rId4"/>
            <a:stretch>
              <a:fillRect/>
            </a:stretch>
          </a:blipFill>
        </p:spPr>
      </p:sp>
      <p:sp>
        <p:nvSpPr>
          <p:cNvPr id="7" name="Freeform 7"/>
          <p:cNvSpPr/>
          <p:nvPr/>
        </p:nvSpPr>
        <p:spPr>
          <a:xfrm flipH="1">
            <a:off x="9938742" y="8079113"/>
            <a:ext cx="7072996" cy="4993499"/>
          </a:xfrm>
          <a:custGeom>
            <a:avLst/>
            <a:gdLst/>
            <a:ahLst/>
            <a:cxnLst/>
            <a:rect l="l" t="t" r="r" b="b"/>
            <a:pathLst>
              <a:path w="7072996" h="4993499">
                <a:moveTo>
                  <a:pt x="7072996" y="0"/>
                </a:moveTo>
                <a:lnTo>
                  <a:pt x="0" y="0"/>
                </a:lnTo>
                <a:lnTo>
                  <a:pt x="0" y="4993499"/>
                </a:lnTo>
                <a:lnTo>
                  <a:pt x="7072996" y="4993499"/>
                </a:lnTo>
                <a:lnTo>
                  <a:pt x="7072996" y="0"/>
                </a:lnTo>
                <a:close/>
              </a:path>
            </a:pathLst>
          </a:custGeom>
          <a:blipFill>
            <a:blip r:embed="rId6"/>
            <a:stretch>
              <a:fillRect/>
            </a:stretch>
          </a:blipFill>
        </p:spPr>
      </p:sp>
      <p:sp>
        <p:nvSpPr>
          <p:cNvPr id="8" name="Freeform 8"/>
          <p:cNvSpPr/>
          <p:nvPr/>
        </p:nvSpPr>
        <p:spPr>
          <a:xfrm>
            <a:off x="1276262" y="8047425"/>
            <a:ext cx="7072996" cy="4993499"/>
          </a:xfrm>
          <a:custGeom>
            <a:avLst/>
            <a:gdLst/>
            <a:ahLst/>
            <a:cxnLst/>
            <a:rect l="l" t="t" r="r" b="b"/>
            <a:pathLst>
              <a:path w="7072996" h="4993499">
                <a:moveTo>
                  <a:pt x="0" y="0"/>
                </a:moveTo>
                <a:lnTo>
                  <a:pt x="7072996" y="0"/>
                </a:lnTo>
                <a:lnTo>
                  <a:pt x="7072996" y="4993500"/>
                </a:lnTo>
                <a:lnTo>
                  <a:pt x="0" y="4993500"/>
                </a:lnTo>
                <a:lnTo>
                  <a:pt x="0" y="0"/>
                </a:lnTo>
                <a:close/>
              </a:path>
            </a:pathLst>
          </a:custGeom>
          <a:blipFill>
            <a:blip r:embed="rId6"/>
            <a:stretch>
              <a:fillRect/>
            </a:stretch>
          </a:blipFill>
        </p:spPr>
      </p:sp>
      <p:sp>
        <p:nvSpPr>
          <p:cNvPr id="9" name="Freeform 9"/>
          <p:cNvSpPr/>
          <p:nvPr/>
        </p:nvSpPr>
        <p:spPr>
          <a:xfrm flipH="1">
            <a:off x="12988296" y="4762140"/>
            <a:ext cx="4396019" cy="1577072"/>
          </a:xfrm>
          <a:custGeom>
            <a:avLst/>
            <a:gdLst/>
            <a:ahLst/>
            <a:cxnLst/>
            <a:rect l="l" t="t" r="r" b="b"/>
            <a:pathLst>
              <a:path w="4396019" h="1577072">
                <a:moveTo>
                  <a:pt x="4396020" y="0"/>
                </a:moveTo>
                <a:lnTo>
                  <a:pt x="0" y="0"/>
                </a:lnTo>
                <a:lnTo>
                  <a:pt x="0" y="1577072"/>
                </a:lnTo>
                <a:lnTo>
                  <a:pt x="4396020" y="1577072"/>
                </a:lnTo>
                <a:lnTo>
                  <a:pt x="4396020" y="0"/>
                </a:lnTo>
                <a:close/>
              </a:path>
            </a:pathLst>
          </a:custGeom>
          <a:blipFill>
            <a:blip r:embed="rId5"/>
            <a:stretch>
              <a:fillRect/>
            </a:stretch>
          </a:blipFill>
        </p:spPr>
      </p:sp>
      <p:sp>
        <p:nvSpPr>
          <p:cNvPr id="10" name="Freeform 10"/>
          <p:cNvSpPr/>
          <p:nvPr/>
        </p:nvSpPr>
        <p:spPr>
          <a:xfrm>
            <a:off x="-1416404" y="5550676"/>
            <a:ext cx="7072996" cy="4993499"/>
          </a:xfrm>
          <a:custGeom>
            <a:avLst/>
            <a:gdLst/>
            <a:ahLst/>
            <a:cxnLst/>
            <a:rect l="l" t="t" r="r" b="b"/>
            <a:pathLst>
              <a:path w="7072996" h="4993499">
                <a:moveTo>
                  <a:pt x="0" y="0"/>
                </a:moveTo>
                <a:lnTo>
                  <a:pt x="7072995" y="0"/>
                </a:lnTo>
                <a:lnTo>
                  <a:pt x="7072995" y="4993499"/>
                </a:lnTo>
                <a:lnTo>
                  <a:pt x="0" y="4993499"/>
                </a:lnTo>
                <a:lnTo>
                  <a:pt x="0" y="0"/>
                </a:lnTo>
                <a:close/>
              </a:path>
            </a:pathLst>
          </a:custGeom>
          <a:blipFill>
            <a:blip r:embed="rId6"/>
            <a:stretch>
              <a:fillRect/>
            </a:stretch>
          </a:blipFill>
        </p:spPr>
      </p:sp>
      <p:sp>
        <p:nvSpPr>
          <p:cNvPr id="11" name="TextBox 11"/>
          <p:cNvSpPr txBox="1"/>
          <p:nvPr/>
        </p:nvSpPr>
        <p:spPr>
          <a:xfrm>
            <a:off x="4194388" y="2385885"/>
            <a:ext cx="9899224" cy="4369039"/>
          </a:xfrm>
          <a:prstGeom prst="rect">
            <a:avLst/>
          </a:prstGeom>
        </p:spPr>
        <p:txBody>
          <a:bodyPr lIns="0" tIns="0" rIns="0" bIns="0" rtlCol="0" anchor="t">
            <a:spAutoFit/>
          </a:bodyPr>
          <a:lstStyle/>
          <a:p>
            <a:pPr algn="ctr">
              <a:lnSpc>
                <a:spcPts val="16459"/>
              </a:lnSpc>
            </a:pPr>
            <a:r>
              <a:rPr lang="en-US" sz="18919"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Puimek Font TH"/>
                <a:cs typeface="Times New Roman" panose="02020603050405020304" pitchFamily="18" charset="0"/>
                <a:sym typeface="Puimek Font TH"/>
              </a:rPr>
              <a:t>THANK</a:t>
            </a:r>
          </a:p>
          <a:p>
            <a:pPr algn="ctr">
              <a:lnSpc>
                <a:spcPts val="16459"/>
              </a:lnSpc>
            </a:pPr>
            <a:r>
              <a:rPr lang="en-US" sz="18919"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Puimek Font TH"/>
                <a:cs typeface="Times New Roman" panose="02020603050405020304" pitchFamily="18" charset="0"/>
                <a:sym typeface="Puimek Font TH"/>
              </a:rPr>
              <a:t>YOU</a:t>
            </a:r>
          </a:p>
        </p:txBody>
      </p:sp>
      <p:sp>
        <p:nvSpPr>
          <p:cNvPr id="12" name="Freeform 12"/>
          <p:cNvSpPr/>
          <p:nvPr/>
        </p:nvSpPr>
        <p:spPr>
          <a:xfrm flipH="1">
            <a:off x="12591615" y="5582363"/>
            <a:ext cx="7072996" cy="4993499"/>
          </a:xfrm>
          <a:custGeom>
            <a:avLst/>
            <a:gdLst/>
            <a:ahLst/>
            <a:cxnLst/>
            <a:rect l="l" t="t" r="r" b="b"/>
            <a:pathLst>
              <a:path w="7072996" h="4993499">
                <a:moveTo>
                  <a:pt x="7072996" y="0"/>
                </a:moveTo>
                <a:lnTo>
                  <a:pt x="0" y="0"/>
                </a:lnTo>
                <a:lnTo>
                  <a:pt x="0" y="4993499"/>
                </a:lnTo>
                <a:lnTo>
                  <a:pt x="7072996" y="4993499"/>
                </a:lnTo>
                <a:lnTo>
                  <a:pt x="7072996" y="0"/>
                </a:lnTo>
                <a:close/>
              </a:path>
            </a:pathLst>
          </a:custGeom>
          <a:blipFill>
            <a:blip r:embed="rId6"/>
            <a:stretch>
              <a:fillRect/>
            </a:stretch>
          </a:blipFill>
        </p:spPr>
      </p:sp>
      <p:sp>
        <p:nvSpPr>
          <p:cNvPr id="13" name="Freeform 13"/>
          <p:cNvSpPr/>
          <p:nvPr/>
        </p:nvSpPr>
        <p:spPr>
          <a:xfrm>
            <a:off x="14036028" y="1308399"/>
            <a:ext cx="2550352" cy="2101915"/>
          </a:xfrm>
          <a:custGeom>
            <a:avLst/>
            <a:gdLst/>
            <a:ahLst/>
            <a:cxnLst/>
            <a:rect l="l" t="t" r="r" b="b"/>
            <a:pathLst>
              <a:path w="2550352" h="2101915">
                <a:moveTo>
                  <a:pt x="0" y="0"/>
                </a:moveTo>
                <a:lnTo>
                  <a:pt x="2550352" y="0"/>
                </a:lnTo>
                <a:lnTo>
                  <a:pt x="2550352" y="2101915"/>
                </a:lnTo>
                <a:lnTo>
                  <a:pt x="0" y="2101915"/>
                </a:lnTo>
                <a:lnTo>
                  <a:pt x="0" y="0"/>
                </a:lnTo>
                <a:close/>
              </a:path>
            </a:pathLst>
          </a:custGeom>
          <a:blipFill>
            <a:blip r:embed="rId7"/>
            <a:stretch>
              <a:fillRect/>
            </a:stretch>
          </a:blipFill>
        </p:spPr>
      </p:sp>
      <p:sp>
        <p:nvSpPr>
          <p:cNvPr id="14" name="Freeform 14"/>
          <p:cNvSpPr/>
          <p:nvPr/>
        </p:nvSpPr>
        <p:spPr>
          <a:xfrm flipH="1">
            <a:off x="1850083" y="4275129"/>
            <a:ext cx="3089454" cy="2447105"/>
          </a:xfrm>
          <a:custGeom>
            <a:avLst/>
            <a:gdLst/>
            <a:ahLst/>
            <a:cxnLst/>
            <a:rect l="l" t="t" r="r" b="b"/>
            <a:pathLst>
              <a:path w="3089454" h="2447105">
                <a:moveTo>
                  <a:pt x="3089455" y="0"/>
                </a:moveTo>
                <a:lnTo>
                  <a:pt x="0" y="0"/>
                </a:lnTo>
                <a:lnTo>
                  <a:pt x="0" y="2447105"/>
                </a:lnTo>
                <a:lnTo>
                  <a:pt x="3089455" y="2447105"/>
                </a:lnTo>
                <a:lnTo>
                  <a:pt x="3089455" y="0"/>
                </a:lnTo>
                <a:close/>
              </a:path>
            </a:pathLst>
          </a:custGeom>
          <a:blipFill>
            <a:blip r:embed="rId8"/>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barn(inVertical)">
                                      <p:cBhvr>
                                        <p:cTn id="10"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5654804" y="3942593"/>
            <a:ext cx="7264011" cy="2462213"/>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de-DE" sz="8000" b="1">
                <a:ln/>
                <a:solidFill>
                  <a:schemeClr val="accent3"/>
                </a:solidFill>
                <a:latin typeface="Times New Roman" panose="02020603050405020304" pitchFamily="18" charset="0"/>
                <a:cs typeface="Times New Roman" panose="02020603050405020304" pitchFamily="18" charset="0"/>
              </a:rPr>
              <a:t>I. TRI</a:t>
            </a:r>
            <a:r>
              <a:rPr lang="vi-VN" sz="8000" b="1">
                <a:ln/>
                <a:solidFill>
                  <a:schemeClr val="accent3"/>
                </a:solidFill>
                <a:latin typeface="Times New Roman" panose="02020603050405020304" pitchFamily="18" charset="0"/>
                <a:cs typeface="Times New Roman" panose="02020603050405020304" pitchFamily="18" charset="0"/>
              </a:rPr>
              <a:t> THỨC NGỮ VĂN</a:t>
            </a:r>
            <a:endParaRPr lang="en-GB" sz="8000" b="1">
              <a:ln/>
              <a:solidFill>
                <a:schemeClr val="accent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9810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5454290" y="3866236"/>
            <a:ext cx="7264011" cy="2215991"/>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7200" b="1">
                <a:ln/>
                <a:solidFill>
                  <a:schemeClr val="accent3"/>
                </a:solidFill>
                <a:latin typeface="Times New Roman" panose="02020603050405020304" pitchFamily="18" charset="0"/>
                <a:cs typeface="Times New Roman" panose="02020603050405020304" pitchFamily="18" charset="0"/>
              </a:rPr>
              <a:t>1. Giá trị của tác phẩm văn học</a:t>
            </a:r>
            <a:endParaRPr lang="en-GB" sz="7200" b="1">
              <a:ln/>
              <a:solidFill>
                <a:schemeClr val="accent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9503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graphicFrame>
        <p:nvGraphicFramePr>
          <p:cNvPr id="16" name="Table 15"/>
          <p:cNvGraphicFramePr>
            <a:graphicFrameLocks noGrp="1"/>
          </p:cNvGraphicFramePr>
          <p:nvPr>
            <p:extLst>
              <p:ext uri="{D42A27DB-BD31-4B8C-83A1-F6EECF244321}">
                <p14:modId xmlns:p14="http://schemas.microsoft.com/office/powerpoint/2010/main" val="127250688"/>
              </p:ext>
            </p:extLst>
          </p:nvPr>
        </p:nvGraphicFramePr>
        <p:xfrm>
          <a:off x="228600" y="114300"/>
          <a:ext cx="17830800" cy="10094976"/>
        </p:xfrm>
        <a:graphic>
          <a:graphicData uri="http://schemas.openxmlformats.org/drawingml/2006/table">
            <a:tbl>
              <a:tblPr firstRow="1" firstCol="1" bandRow="1"/>
              <a:tblGrid>
                <a:gridCol w="2050885"/>
                <a:gridCol w="1835315"/>
                <a:gridCol w="13944600"/>
              </a:tblGrid>
              <a:tr h="493651">
                <a:tc gridSpan="3">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Giá trị của tác phẩm văn học</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2640492">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a.Giá trị nhận thức</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nSpc>
                          <a:spcPct val="115000"/>
                        </a:lnSpc>
                        <a:spcAft>
                          <a:spcPts val="0"/>
                        </a:spcAft>
                      </a:pPr>
                      <a:r>
                        <a:rPr lang="vi-VN" sz="3200"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Văn học là một thành tố quan trọng của văn hóa. Thông quan văn học, người đọc hiểu được lời ăn tiếng nói, lối sống, cách nghĩ, truyền thống và phong tục, quan niệm về giá trị,… của một cộng động. Văn học vừa góp phần bảo tồn những giá trị văn hóa truyền thống, vừa không ngừng tìm tòi, phát hiện và sáng tạo ra những giá trị văn hóa mới.</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03782">
                <a:tc>
                  <a:txBody>
                    <a:bodyPr/>
                    <a:lstStyle/>
                    <a:p>
                      <a:pPr algn="ctr">
                        <a:lnSpc>
                          <a:spcPct val="115000"/>
                        </a:lnSpc>
                        <a:spcAft>
                          <a:spcPts val="0"/>
                        </a:spcAft>
                      </a:pPr>
                      <a:r>
                        <a:rPr lang="vi-VN" sz="3200" b="1" kern="100">
                          <a:effectLst/>
                          <a:latin typeface="Times New Roman" panose="02020603050405020304" pitchFamily="18" charset="0"/>
                          <a:ea typeface="Calibri" panose="020F0502020204030204" pitchFamily="34" charset="0"/>
                          <a:cs typeface="Times New Roman" panose="02020603050405020304" pitchFamily="18" charset="0"/>
                        </a:rPr>
                        <a:t>b. Giá trị giáo dục</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vi-VN" sz="32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Văn học giúp định hướng lí tưởng thẩm mĩ, mài sắc giác quan thẩm mĩ của con người. Nhờ tiếp xúc với ngôn từ và hình tượng giàu tính thẩm mĩ, thể hiện rõ lí tưởng thẩm mĩ của tác giả, người đọc biết rung động trước cái đẹp, biết thẩm định, thưởng thức cái đẹp nghệ thuật và biết phát hiện ra cái đẹp trong cuộc sống.</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58275">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 Giá trị thẩm mĩ</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vi-VN" sz="3200" kern="100">
                          <a:effectLst/>
                          <a:latin typeface="Times New Roman" panose="02020603050405020304" pitchFamily="18" charset="0"/>
                          <a:ea typeface="Calibri" panose="020F0502020204030204" pitchFamily="34" charset="0"/>
                          <a:cs typeface="Times New Roman" panose="02020603050405020304" pitchFamily="18" charset="0"/>
                        </a:rPr>
                        <a:t>3. Văn học tác động sâu sắc đến nhân sinh quan của người đọc. Qua việc tạo nên những hình tượng nghệ thuật giàu sức hấp dẫn, văn học giúp con người thể nghiệm, đồng cảm với những nhân vật, tình huống trong tác phẩm, khơi dậy những cảm xúc tốt đẹp như sự ngưỡng mộ trước cái đẹp, cái cao cả, sự căm phẫn trước cái xấu, cái ác. Bằng cách đánh thức sự tự suy ngẫm, văn học khiến con người tự chuyển hóa, tự hoàn thiện bản thân.</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0600">
                <a:tc>
                  <a:txBody>
                    <a:bodyPr/>
                    <a:lstStyle/>
                    <a:p>
                      <a:pPr algn="ctr">
                        <a:lnSpc>
                          <a:spcPct val="115000"/>
                        </a:lnSpc>
                        <a:spcAft>
                          <a:spcPts val="0"/>
                        </a:spcAft>
                      </a:pPr>
                      <a:r>
                        <a:rPr lang="vi-VN" sz="32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d.Giá trị văn </a:t>
                      </a:r>
                      <a:r>
                        <a:rPr lang="vi-VN" sz="32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hóa</a:t>
                      </a:r>
                      <a:r>
                        <a:rPr lang="vi-VN" sz="3200" b="1"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vi-VN" sz="3200" kern="100">
                          <a:effectLst/>
                          <a:latin typeface="Times New Roman" panose="02020603050405020304" pitchFamily="18" charset="0"/>
                          <a:ea typeface="Calibri" panose="020F0502020204030204" pitchFamily="34" charset="0"/>
                          <a:cs typeface="Times New Roman" panose="02020603050405020304" pitchFamily="18" charset="0"/>
                        </a:rPr>
                        <a:t>4. Văn học mang lại những tri thức tổng hợp về cuộc sống, mở rộng hiểu biết của người đọc về nhiều lĩnh vực khác nhau: chính trị, lịch sử, địa lí, văn hóa, phong tục</a:t>
                      </a:r>
                      <a:r>
                        <a:rPr lang="vi-VN" sz="3200" kern="1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18" name="Straight Arrow Connector 17"/>
          <p:cNvCxnSpPr/>
          <p:nvPr/>
        </p:nvCxnSpPr>
        <p:spPr>
          <a:xfrm>
            <a:off x="2286000" y="1943100"/>
            <a:ext cx="1828800" cy="7543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286000" y="4610100"/>
            <a:ext cx="1828800" cy="2667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86000" y="4381500"/>
            <a:ext cx="1828800" cy="2743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2286000" y="1943100"/>
            <a:ext cx="1828800" cy="7772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16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sp>
        <p:nvSpPr>
          <p:cNvPr id="2" name="Freeform 2"/>
          <p:cNvSpPr/>
          <p:nvPr/>
        </p:nvSpPr>
        <p:spPr>
          <a:xfrm rot="-3537636">
            <a:off x="-2929826" y="5532"/>
            <a:ext cx="9559818" cy="3458916"/>
          </a:xfrm>
          <a:custGeom>
            <a:avLst/>
            <a:gdLst/>
            <a:ahLst/>
            <a:cxnLst/>
            <a:rect l="l" t="t" r="r" b="b"/>
            <a:pathLst>
              <a:path w="9559818" h="3458916">
                <a:moveTo>
                  <a:pt x="0" y="0"/>
                </a:moveTo>
                <a:lnTo>
                  <a:pt x="9559818" y="0"/>
                </a:lnTo>
                <a:lnTo>
                  <a:pt x="9559818" y="3458916"/>
                </a:lnTo>
                <a:lnTo>
                  <a:pt x="0" y="345891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3540000" flipH="1">
            <a:off x="11660211" y="5532"/>
            <a:ext cx="9559818" cy="3458916"/>
          </a:xfrm>
          <a:custGeom>
            <a:avLst/>
            <a:gdLst/>
            <a:ahLst/>
            <a:cxnLst/>
            <a:rect l="l" t="t" r="r" b="b"/>
            <a:pathLst>
              <a:path w="9559818" h="3458916">
                <a:moveTo>
                  <a:pt x="9559818" y="0"/>
                </a:moveTo>
                <a:lnTo>
                  <a:pt x="0" y="0"/>
                </a:lnTo>
                <a:lnTo>
                  <a:pt x="0" y="3458916"/>
                </a:lnTo>
                <a:lnTo>
                  <a:pt x="9559818" y="3458916"/>
                </a:lnTo>
                <a:lnTo>
                  <a:pt x="9559818"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Freeform 4"/>
          <p:cNvSpPr/>
          <p:nvPr/>
        </p:nvSpPr>
        <p:spPr>
          <a:xfrm>
            <a:off x="966798" y="581646"/>
            <a:ext cx="3214898" cy="1153345"/>
          </a:xfrm>
          <a:custGeom>
            <a:avLst/>
            <a:gdLst/>
            <a:ahLst/>
            <a:cxnLst/>
            <a:rect l="l" t="t" r="r" b="b"/>
            <a:pathLst>
              <a:path w="3214898" h="1153345">
                <a:moveTo>
                  <a:pt x="0" y="0"/>
                </a:moveTo>
                <a:lnTo>
                  <a:pt x="3214898" y="0"/>
                </a:lnTo>
                <a:lnTo>
                  <a:pt x="3214898" y="1153344"/>
                </a:lnTo>
                <a:lnTo>
                  <a:pt x="0" y="1153344"/>
                </a:lnTo>
                <a:lnTo>
                  <a:pt x="0" y="0"/>
                </a:lnTo>
                <a:close/>
              </a:path>
            </a:pathLst>
          </a:custGeom>
          <a:blipFill>
            <a:blip r:embed="rId4"/>
            <a:stretch>
              <a:fillRect/>
            </a:stretch>
          </a:blipFill>
        </p:spPr>
      </p:sp>
      <p:sp>
        <p:nvSpPr>
          <p:cNvPr id="5" name="Freeform 5"/>
          <p:cNvSpPr/>
          <p:nvPr/>
        </p:nvSpPr>
        <p:spPr>
          <a:xfrm>
            <a:off x="5025867" y="2340969"/>
            <a:ext cx="8236267" cy="6040481"/>
          </a:xfrm>
          <a:custGeom>
            <a:avLst/>
            <a:gdLst/>
            <a:ahLst/>
            <a:cxnLst/>
            <a:rect l="l" t="t" r="r" b="b"/>
            <a:pathLst>
              <a:path w="8236267" h="6040481">
                <a:moveTo>
                  <a:pt x="0" y="0"/>
                </a:moveTo>
                <a:lnTo>
                  <a:pt x="8236266" y="0"/>
                </a:lnTo>
                <a:lnTo>
                  <a:pt x="8236266" y="6040482"/>
                </a:lnTo>
                <a:lnTo>
                  <a:pt x="0" y="60404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5217877" y="2481790"/>
            <a:ext cx="7852246" cy="5758841"/>
          </a:xfrm>
          <a:custGeom>
            <a:avLst/>
            <a:gdLst/>
            <a:ahLst/>
            <a:cxnLst/>
            <a:rect l="l" t="t" r="r" b="b"/>
            <a:pathLst>
              <a:path w="7852246" h="5758841">
                <a:moveTo>
                  <a:pt x="0" y="0"/>
                </a:moveTo>
                <a:lnTo>
                  <a:pt x="7852246" y="0"/>
                </a:lnTo>
                <a:lnTo>
                  <a:pt x="7852246" y="5758840"/>
                </a:lnTo>
                <a:lnTo>
                  <a:pt x="0" y="5758840"/>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1619882" y="7466673"/>
            <a:ext cx="15048237" cy="8163668"/>
          </a:xfrm>
          <a:custGeom>
            <a:avLst/>
            <a:gdLst/>
            <a:ahLst/>
            <a:cxnLst/>
            <a:rect l="l" t="t" r="r" b="b"/>
            <a:pathLst>
              <a:path w="15048237" h="8163668">
                <a:moveTo>
                  <a:pt x="0" y="0"/>
                </a:moveTo>
                <a:lnTo>
                  <a:pt x="15048236" y="0"/>
                </a:lnTo>
                <a:lnTo>
                  <a:pt x="15048236" y="8163668"/>
                </a:lnTo>
                <a:lnTo>
                  <a:pt x="0" y="8163668"/>
                </a:lnTo>
                <a:lnTo>
                  <a:pt x="0" y="0"/>
                </a:lnTo>
                <a:close/>
              </a:path>
            </a:pathLst>
          </a:custGeom>
          <a:blipFill>
            <a:blip r:embed="rId9"/>
            <a:stretch>
              <a:fillRect/>
            </a:stretch>
          </a:blipFill>
        </p:spPr>
      </p:sp>
      <p:sp>
        <p:nvSpPr>
          <p:cNvPr id="8" name="Freeform 8"/>
          <p:cNvSpPr/>
          <p:nvPr/>
        </p:nvSpPr>
        <p:spPr>
          <a:xfrm flipH="1">
            <a:off x="11346790" y="7859579"/>
            <a:ext cx="6069539" cy="4285063"/>
          </a:xfrm>
          <a:custGeom>
            <a:avLst/>
            <a:gdLst/>
            <a:ahLst/>
            <a:cxnLst/>
            <a:rect l="l" t="t" r="r" b="b"/>
            <a:pathLst>
              <a:path w="6069539" h="4285063">
                <a:moveTo>
                  <a:pt x="6069539" y="0"/>
                </a:moveTo>
                <a:lnTo>
                  <a:pt x="0" y="0"/>
                </a:lnTo>
                <a:lnTo>
                  <a:pt x="0" y="4285063"/>
                </a:lnTo>
                <a:lnTo>
                  <a:pt x="6069539" y="4285063"/>
                </a:lnTo>
                <a:lnTo>
                  <a:pt x="6069539" y="0"/>
                </a:lnTo>
                <a:close/>
              </a:path>
            </a:pathLst>
          </a:custGeom>
          <a:blipFill>
            <a:blip r:embed="rId10"/>
            <a:stretch>
              <a:fillRect/>
            </a:stretch>
          </a:blipFill>
        </p:spPr>
      </p:sp>
      <p:sp>
        <p:nvSpPr>
          <p:cNvPr id="9" name="Freeform 9"/>
          <p:cNvSpPr/>
          <p:nvPr/>
        </p:nvSpPr>
        <p:spPr>
          <a:xfrm>
            <a:off x="871671" y="7859579"/>
            <a:ext cx="6069539" cy="4285063"/>
          </a:xfrm>
          <a:custGeom>
            <a:avLst/>
            <a:gdLst/>
            <a:ahLst/>
            <a:cxnLst/>
            <a:rect l="l" t="t" r="r" b="b"/>
            <a:pathLst>
              <a:path w="6069539" h="4285063">
                <a:moveTo>
                  <a:pt x="0" y="0"/>
                </a:moveTo>
                <a:lnTo>
                  <a:pt x="6069539" y="0"/>
                </a:lnTo>
                <a:lnTo>
                  <a:pt x="6069539" y="4285063"/>
                </a:lnTo>
                <a:lnTo>
                  <a:pt x="0" y="4285063"/>
                </a:lnTo>
                <a:lnTo>
                  <a:pt x="0" y="0"/>
                </a:lnTo>
                <a:close/>
              </a:path>
            </a:pathLst>
          </a:custGeom>
          <a:blipFill>
            <a:blip r:embed="rId10"/>
            <a:stretch>
              <a:fillRect/>
            </a:stretch>
          </a:blipFill>
        </p:spPr>
      </p:sp>
      <p:sp>
        <p:nvSpPr>
          <p:cNvPr id="10" name="Freeform 10"/>
          <p:cNvSpPr/>
          <p:nvPr/>
        </p:nvSpPr>
        <p:spPr>
          <a:xfrm flipH="1">
            <a:off x="14104529" y="414303"/>
            <a:ext cx="3425211" cy="1228794"/>
          </a:xfrm>
          <a:custGeom>
            <a:avLst/>
            <a:gdLst/>
            <a:ahLst/>
            <a:cxnLst/>
            <a:rect l="l" t="t" r="r" b="b"/>
            <a:pathLst>
              <a:path w="3425211" h="1228794">
                <a:moveTo>
                  <a:pt x="3425211" y="0"/>
                </a:moveTo>
                <a:lnTo>
                  <a:pt x="0" y="0"/>
                </a:lnTo>
                <a:lnTo>
                  <a:pt x="0" y="1228794"/>
                </a:lnTo>
                <a:lnTo>
                  <a:pt x="3425211" y="1228794"/>
                </a:lnTo>
                <a:lnTo>
                  <a:pt x="3425211" y="0"/>
                </a:lnTo>
                <a:close/>
              </a:path>
            </a:pathLst>
          </a:custGeom>
          <a:blipFill>
            <a:blip r:embed="rId4"/>
            <a:stretch>
              <a:fillRect/>
            </a:stretch>
          </a:blipFill>
        </p:spPr>
      </p:sp>
      <p:sp>
        <p:nvSpPr>
          <p:cNvPr id="11" name="Freeform 11"/>
          <p:cNvSpPr/>
          <p:nvPr/>
        </p:nvSpPr>
        <p:spPr>
          <a:xfrm>
            <a:off x="-2006069" y="6562458"/>
            <a:ext cx="6069539" cy="4285063"/>
          </a:xfrm>
          <a:custGeom>
            <a:avLst/>
            <a:gdLst/>
            <a:ahLst/>
            <a:cxnLst/>
            <a:rect l="l" t="t" r="r" b="b"/>
            <a:pathLst>
              <a:path w="6069539" h="4285063">
                <a:moveTo>
                  <a:pt x="0" y="0"/>
                </a:moveTo>
                <a:lnTo>
                  <a:pt x="6069538" y="0"/>
                </a:lnTo>
                <a:lnTo>
                  <a:pt x="6069538" y="4285063"/>
                </a:lnTo>
                <a:lnTo>
                  <a:pt x="0" y="4285063"/>
                </a:lnTo>
                <a:lnTo>
                  <a:pt x="0" y="0"/>
                </a:lnTo>
                <a:close/>
              </a:path>
            </a:pathLst>
          </a:custGeom>
          <a:blipFill>
            <a:blip r:embed="rId10"/>
            <a:stretch>
              <a:fillRect/>
            </a:stretch>
          </a:blipFill>
        </p:spPr>
      </p:sp>
      <p:sp>
        <p:nvSpPr>
          <p:cNvPr id="12" name="Freeform 12"/>
          <p:cNvSpPr/>
          <p:nvPr/>
        </p:nvSpPr>
        <p:spPr>
          <a:xfrm>
            <a:off x="14104529" y="3213649"/>
            <a:ext cx="2157642" cy="1778257"/>
          </a:xfrm>
          <a:custGeom>
            <a:avLst/>
            <a:gdLst/>
            <a:ahLst/>
            <a:cxnLst/>
            <a:rect l="l" t="t" r="r" b="b"/>
            <a:pathLst>
              <a:path w="2157642" h="1778257">
                <a:moveTo>
                  <a:pt x="0" y="0"/>
                </a:moveTo>
                <a:lnTo>
                  <a:pt x="2157642" y="0"/>
                </a:lnTo>
                <a:lnTo>
                  <a:pt x="2157642" y="1778257"/>
                </a:lnTo>
                <a:lnTo>
                  <a:pt x="0" y="1778257"/>
                </a:lnTo>
                <a:lnTo>
                  <a:pt x="0" y="0"/>
                </a:lnTo>
                <a:close/>
              </a:path>
            </a:pathLst>
          </a:custGeom>
          <a:blipFill>
            <a:blip r:embed="rId11"/>
            <a:stretch>
              <a:fillRect/>
            </a:stretch>
          </a:blipFill>
        </p:spPr>
      </p:sp>
      <p:sp>
        <p:nvSpPr>
          <p:cNvPr id="13" name="Freeform 13"/>
          <p:cNvSpPr/>
          <p:nvPr/>
        </p:nvSpPr>
        <p:spPr>
          <a:xfrm flipH="1">
            <a:off x="1980315" y="3762069"/>
            <a:ext cx="2511578" cy="1989379"/>
          </a:xfrm>
          <a:custGeom>
            <a:avLst/>
            <a:gdLst/>
            <a:ahLst/>
            <a:cxnLst/>
            <a:rect l="l" t="t" r="r" b="b"/>
            <a:pathLst>
              <a:path w="2511578" h="1989379">
                <a:moveTo>
                  <a:pt x="2511578" y="0"/>
                </a:moveTo>
                <a:lnTo>
                  <a:pt x="0" y="0"/>
                </a:lnTo>
                <a:lnTo>
                  <a:pt x="0" y="1989379"/>
                </a:lnTo>
                <a:lnTo>
                  <a:pt x="2511578" y="1989379"/>
                </a:lnTo>
                <a:lnTo>
                  <a:pt x="2511578" y="0"/>
                </a:lnTo>
                <a:close/>
              </a:path>
            </a:pathLst>
          </a:custGeom>
          <a:blipFill>
            <a:blip r:embed="rId12"/>
            <a:stretch>
              <a:fillRect/>
            </a:stretch>
          </a:blipFill>
        </p:spPr>
      </p:sp>
      <p:sp>
        <p:nvSpPr>
          <p:cNvPr id="14" name="Freeform 14"/>
          <p:cNvSpPr/>
          <p:nvPr/>
        </p:nvSpPr>
        <p:spPr>
          <a:xfrm flipH="1">
            <a:off x="14272156" y="6562458"/>
            <a:ext cx="6069539" cy="4285063"/>
          </a:xfrm>
          <a:custGeom>
            <a:avLst/>
            <a:gdLst/>
            <a:ahLst/>
            <a:cxnLst/>
            <a:rect l="l" t="t" r="r" b="b"/>
            <a:pathLst>
              <a:path w="6069539" h="4285063">
                <a:moveTo>
                  <a:pt x="6069538" y="0"/>
                </a:moveTo>
                <a:lnTo>
                  <a:pt x="0" y="0"/>
                </a:lnTo>
                <a:lnTo>
                  <a:pt x="0" y="4285063"/>
                </a:lnTo>
                <a:lnTo>
                  <a:pt x="6069538" y="4285063"/>
                </a:lnTo>
                <a:lnTo>
                  <a:pt x="6069538" y="0"/>
                </a:lnTo>
                <a:close/>
              </a:path>
            </a:pathLst>
          </a:custGeom>
          <a:blipFill>
            <a:blip r:embed="rId10"/>
            <a:stretch>
              <a:fillRect/>
            </a:stretch>
          </a:blipFill>
        </p:spPr>
      </p:sp>
      <p:sp>
        <p:nvSpPr>
          <p:cNvPr id="16" name="TextBox 16"/>
          <p:cNvSpPr txBox="1"/>
          <p:nvPr/>
        </p:nvSpPr>
        <p:spPr>
          <a:xfrm>
            <a:off x="5545462" y="3675246"/>
            <a:ext cx="7264011" cy="3046988"/>
          </a:xfrm>
          <a:prstGeom prst="rect">
            <a:avLst/>
          </a:prstGeom>
        </p:spPr>
        <p:txBody>
          <a:bodyPr lIns="0" tIns="0" rIns="0" bIns="0" rtlCol="0" anchor="t">
            <a:spAutoFit/>
          </a:bodyPr>
          <a:lstStyle/>
          <a:p>
            <a:pPr algn="ctr"/>
            <a:r>
              <a:rPr lang="vi-VN" sz="6600" b="1">
                <a:latin typeface="Times New Roman" panose="02020603050405020304" pitchFamily="18" charset="0"/>
                <a:cs typeface="Times New Roman" panose="02020603050405020304" pitchFamily="18" charset="0"/>
              </a:rPr>
              <a:t>2. Chủ đề, tư tưởng và cảm hứng của tác phẩm văn học</a:t>
            </a:r>
            <a:endParaRPr lang="en-GB" sz="6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785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F6E5"/>
        </a:solidFill>
        <a:effectLst/>
      </p:bgPr>
    </p:bg>
    <p:spTree>
      <p:nvGrpSpPr>
        <p:cNvPr id="1" name=""/>
        <p:cNvGrpSpPr/>
        <p:nvPr/>
      </p:nvGrpSpPr>
      <p:grpSpPr>
        <a:xfrm>
          <a:off x="0" y="0"/>
          <a:ext cx="0" cy="0"/>
          <a:chOff x="0" y="0"/>
          <a:chExt cx="0" cy="0"/>
        </a:xfrm>
      </p:grpSpPr>
      <p:graphicFrame>
        <p:nvGraphicFramePr>
          <p:cNvPr id="16" name="Table 15"/>
          <p:cNvGraphicFramePr>
            <a:graphicFrameLocks noGrp="1"/>
          </p:cNvGraphicFramePr>
          <p:nvPr>
            <p:extLst>
              <p:ext uri="{D42A27DB-BD31-4B8C-83A1-F6EECF244321}">
                <p14:modId xmlns:p14="http://schemas.microsoft.com/office/powerpoint/2010/main" val="3876119917"/>
              </p:ext>
            </p:extLst>
          </p:nvPr>
        </p:nvGraphicFramePr>
        <p:xfrm>
          <a:off x="228600" y="57023"/>
          <a:ext cx="17754600" cy="10375392"/>
        </p:xfrm>
        <a:graphic>
          <a:graphicData uri="http://schemas.openxmlformats.org/drawingml/2006/table">
            <a:tbl>
              <a:tblPr firstRow="1" firstCol="1" bandRow="1"/>
              <a:tblGrid>
                <a:gridCol w="1822206"/>
                <a:gridCol w="2603152"/>
                <a:gridCol w="13329242"/>
              </a:tblGrid>
              <a:tr h="100490">
                <a:tc gridSpan="3">
                  <a:txBody>
                    <a:bodyPr/>
                    <a:lstStyle/>
                    <a:p>
                      <a:pPr algn="ctr">
                        <a:lnSpc>
                          <a:spcPct val="115000"/>
                        </a:lnSpc>
                        <a:spcAft>
                          <a:spcPts val="0"/>
                        </a:spcAft>
                      </a:pPr>
                      <a:r>
                        <a:rPr lang="vi-VN" sz="37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Chủ đề, tư tưởng và cảm hứng của tác phẩm văn học</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301470">
                <a:tc>
                  <a:txBody>
                    <a:bodyPr/>
                    <a:lstStyle/>
                    <a:p>
                      <a:pPr algn="ctr">
                        <a:lnSpc>
                          <a:spcPct val="115000"/>
                        </a:lnSpc>
                        <a:spcAft>
                          <a:spcPts val="0"/>
                        </a:spcAft>
                      </a:pPr>
                      <a:r>
                        <a:rPr lang="vi-VN" sz="37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 Chủ đề</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nSpc>
                          <a:spcPct val="115000"/>
                        </a:lnSpc>
                        <a:spcAft>
                          <a:spcPts val="0"/>
                        </a:spcAft>
                      </a:pPr>
                      <a:r>
                        <a:rPr lang="vi-VN" sz="3700" kern="100">
                          <a:effectLst/>
                          <a:latin typeface="Times New Roman" panose="02020603050405020304" pitchFamily="18" charset="0"/>
                          <a:ea typeface="Calibri" panose="020F0502020204030204" pitchFamily="34" charset="0"/>
                          <a:cs typeface="Times New Roman" panose="02020603050405020304" pitchFamily="18" charset="0"/>
                        </a:rPr>
                        <a:t> </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7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5. </a:t>
                      </a:r>
                      <a:r>
                        <a:rPr lang="vi-VN" sz="37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Sự lí giải chủ đề là lập trường, quan điểm mà dựa trên đó nhà văn cắt nghĩa các tình huống, sự kiện, nhân vật,…</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979">
                <a:tc>
                  <a:txBody>
                    <a:bodyPr/>
                    <a:lstStyle/>
                    <a:p>
                      <a:pPr algn="ctr">
                        <a:lnSpc>
                          <a:spcPct val="115000"/>
                        </a:lnSpc>
                        <a:spcAft>
                          <a:spcPts val="0"/>
                        </a:spcAft>
                      </a:pPr>
                      <a:r>
                        <a:rPr lang="vi-VN" sz="37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 Tư tưởng</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vi-VN" sz="37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6. </a:t>
                      </a:r>
                      <a:r>
                        <a:rPr lang="vi-VN" sz="37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Cảm hứng là cảm xúc mãnh liệt, được dồn nén cao độ, thúc đẩy hành động sáng tạo của nhà văn.</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4408">
                <a:tc>
                  <a:txBody>
                    <a:bodyPr/>
                    <a:lstStyle/>
                    <a:p>
                      <a:pPr algn="ctr">
                        <a:lnSpc>
                          <a:spcPct val="115000"/>
                        </a:lnSpc>
                        <a:spcAft>
                          <a:spcPts val="0"/>
                        </a:spcAft>
                      </a:pPr>
                      <a:r>
                        <a:rPr lang="vi-VN" sz="37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 Sự lí giải chủ đề</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vi-VN" sz="37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7. </a:t>
                      </a:r>
                      <a:r>
                        <a:rPr lang="vi-VN" sz="37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Chủ đề là vấn đề trọng tâm mà tác giả muốn biểu đạt, là tư tưởng quán xuyến trong tác phẩm. Chủ đề thể hiện sự tìm tòi, phát hiện về cuộc sống và chiều sâu tư tưởng, cá tính sáng tạo của nhà văn.</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7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Chủ đề, tư tưởng được coi là lớp nội dung chủ quan của tác phẩm, thể hiện rõ cách tiếp cận, sự suy ngẫm, đánh giá, xúc cảm riêng của mỗi nhà văn về phạm vi và các vấn đề đời sống được đề cập trong tác phẩm.</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2449">
                <a:tc>
                  <a:txBody>
                    <a:bodyPr/>
                    <a:lstStyle/>
                    <a:p>
                      <a:pPr algn="ctr">
                        <a:lnSpc>
                          <a:spcPct val="115000"/>
                        </a:lnSpc>
                        <a:spcAft>
                          <a:spcPts val="0"/>
                        </a:spcAft>
                      </a:pPr>
                      <a:r>
                        <a:rPr lang="vi-VN" sz="37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 Cảm hứng</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GB"/>
                    </a:p>
                  </a:txBody>
                  <a:tcPr/>
                </a:tc>
                <a:tc>
                  <a:txBody>
                    <a:bodyPr/>
                    <a:lstStyle/>
                    <a:p>
                      <a:pPr algn="just">
                        <a:lnSpc>
                          <a:spcPct val="115000"/>
                        </a:lnSpc>
                        <a:spcAft>
                          <a:spcPts val="0"/>
                        </a:spcAft>
                      </a:pPr>
                      <a:r>
                        <a:rPr lang="vi-VN" sz="37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8. </a:t>
                      </a:r>
                      <a:r>
                        <a:rPr lang="vi-VN" sz="37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 tưởng là sự nhận thức, lí giải của nhà văn về đời sống, được bộc lộ qua cách lựa chọn đề tài, tổ chức hình tượng, sử dụng ngôn từ trong tác phẩm,.. Tư tưởng được biểu hiện qua hai bình diện: sựu lí giải chủ đề và cảm hứng.</a:t>
                      </a:r>
                      <a:endParaRPr lang="en-GB" sz="37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5817" marR="258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4" name="Straight Arrow Connector 3"/>
          <p:cNvCxnSpPr/>
          <p:nvPr/>
        </p:nvCxnSpPr>
        <p:spPr>
          <a:xfrm>
            <a:off x="2057400" y="1333500"/>
            <a:ext cx="2590800" cy="3962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057400" y="2628900"/>
            <a:ext cx="2590800" cy="6248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1981200" y="1181100"/>
            <a:ext cx="2667000" cy="4267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2057400" y="2628900"/>
            <a:ext cx="2590800" cy="6096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3772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arn(inVertical)">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TotalTime>
  <Words>3467</Words>
  <Application>Microsoft Office PowerPoint</Application>
  <PresentationFormat>Custom</PresentationFormat>
  <Paragraphs>265</Paragraphs>
  <Slides>48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Calibri</vt:lpstr>
      <vt:lpstr>Mali</vt:lpstr>
      <vt:lpstr>MS Mincho</vt:lpstr>
      <vt:lpstr>Puimek Font TH</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Child Playground Template Group Project Presentation</dc:title>
  <cp:lastModifiedBy>asus PC</cp:lastModifiedBy>
  <cp:revision>99</cp:revision>
  <dcterms:created xsi:type="dcterms:W3CDTF">2006-08-16T00:00:00Z</dcterms:created>
  <dcterms:modified xsi:type="dcterms:W3CDTF">2025-02-17T07:14:14Z</dcterms:modified>
  <dc:identifier>DAGcRGQgQyM</dc:identifier>
</cp:coreProperties>
</file>