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1" r:id="rId3"/>
    <p:sldId id="262" r:id="rId4"/>
    <p:sldId id="260" r:id="rId5"/>
    <p:sldId id="258" r:id="rId6"/>
    <p:sldId id="259" r:id="rId7"/>
    <p:sldId id="263" r:id="rId8"/>
    <p:sldId id="266" r:id="rId9"/>
    <p:sldId id="265" r:id="rId10"/>
    <p:sldId id="267" r:id="rId11"/>
    <p:sldId id="268" r:id="rId12"/>
    <p:sldId id="271" r:id="rId13"/>
    <p:sldId id="269" r:id="rId14"/>
    <p:sldId id="272" r:id="rId15"/>
    <p:sldId id="273" r:id="rId16"/>
    <p:sldId id="274" r:id="rId17"/>
    <p:sldId id="275" r:id="rId18"/>
    <p:sldId id="276" r:id="rId19"/>
    <p:sldId id="277" r:id="rId20"/>
    <p:sldId id="281" r:id="rId21"/>
    <p:sldId id="279" r:id="rId22"/>
    <p:sldId id="278"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1379545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336845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65058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3591464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59394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2387465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2835214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110318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215103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30843A-2D43-4D57-B2C4-D29528883891}" type="datetimeFigureOut">
              <a:rPr lang="en-US" smtClean="0"/>
              <a:t>9/14/2024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186067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30843A-2D43-4D57-B2C4-D29528883891}" type="datetimeFigureOut">
              <a:rPr lang="en-US" smtClean="0"/>
              <a:t>9/14/2024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4231607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30843A-2D43-4D57-B2C4-D29528883891}" type="datetimeFigureOut">
              <a:rPr lang="en-US" smtClean="0"/>
              <a:t>9/14/2024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593347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30843A-2D43-4D57-B2C4-D29528883891}" type="datetimeFigureOut">
              <a:rPr lang="en-US" smtClean="0"/>
              <a:t>9/14/2024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423141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0843A-2D43-4D57-B2C4-D29528883891}" type="datetimeFigureOut">
              <a:rPr lang="en-US" smtClean="0"/>
              <a:t>9/14/2024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270427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30843A-2D43-4D57-B2C4-D29528883891}" type="datetimeFigureOut">
              <a:rPr lang="en-US" smtClean="0"/>
              <a:t>9/14/2024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911873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930843A-2D43-4D57-B2C4-D29528883891}" type="datetimeFigureOut">
              <a:rPr lang="en-US" smtClean="0"/>
              <a:t>9/14/2024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46A05-A13E-49E7-B476-1873176A0FA8}" type="slidenum">
              <a:rPr lang="en-US" smtClean="0"/>
              <a:t>‹#›</a:t>
            </a:fld>
            <a:endParaRPr lang="en-US"/>
          </a:p>
        </p:txBody>
      </p:sp>
    </p:spTree>
    <p:extLst>
      <p:ext uri="{BB962C8B-B14F-4D97-AF65-F5344CB8AC3E}">
        <p14:creationId xmlns:p14="http://schemas.microsoft.com/office/powerpoint/2010/main" val="80665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30843A-2D43-4D57-B2C4-D29528883891}" type="datetimeFigureOut">
              <a:rPr lang="en-US" smtClean="0"/>
              <a:t>9/14/2024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E646A05-A13E-49E7-B476-1873176A0FA8}" type="slidenum">
              <a:rPr lang="en-US" smtClean="0"/>
              <a:t>‹#›</a:t>
            </a:fld>
            <a:endParaRPr lang="en-US"/>
          </a:p>
        </p:txBody>
      </p:sp>
    </p:spTree>
    <p:extLst>
      <p:ext uri="{BB962C8B-B14F-4D97-AF65-F5344CB8AC3E}">
        <p14:creationId xmlns:p14="http://schemas.microsoft.com/office/powerpoint/2010/main" val="344078552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vi.wikipedia.org/w/index.php?title=Ph%E1%BA%A1m_Tu%E1%BA%A5n&amp;action=edit&amp;redlink=1" TargetMode="External"/><Relationship Id="rId2" Type="http://schemas.openxmlformats.org/officeDocument/2006/relationships/hyperlink" Target="https://vi.wikipedia.org/wiki/Ph%E1%BA%A1m_Li%E1%BB%87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0388" y="1122363"/>
            <a:ext cx="9687612" cy="4656268"/>
          </a:xfrm>
        </p:spPr>
        <p:txBody>
          <a:bodyPr/>
          <a:lstStyle/>
          <a:p>
            <a:r>
              <a:rPr lang="en-US" b="1" dirty="0">
                <a:solidFill>
                  <a:srgbClr val="C00000"/>
                </a:solidFill>
                <a:latin typeface="Times New Roman" panose="02020603050405020304" pitchFamily="18" charset="0"/>
                <a:ea typeface="Times" panose="020B0500000000000000" pitchFamily="34" charset="0"/>
                <a:cs typeface="Times New Roman" panose="02020603050405020304" pitchFamily="18" charset="0"/>
              </a:rPr>
              <a:t>C</a:t>
            </a:r>
            <a:r>
              <a:rPr lang="en-US" b="1" dirty="0">
                <a:solidFill>
                  <a:srgbClr val="C00000"/>
                </a:solidFill>
                <a:latin typeface="Times New Roman" panose="02020603050405020304" pitchFamily="18" charset="0"/>
                <a:cs typeface="Times New Roman" panose="02020603050405020304" pitchFamily="18" charset="0"/>
              </a:rPr>
              <a:t>HỦ ĐỀ 1: TRUYỀN THỐNG HIẾU HỌC CỦA NGƯỜI QUẢNG NAM</a:t>
            </a:r>
            <a:r>
              <a:rPr lang="en-US" dirty="0">
                <a:solidFill>
                  <a:srgbClr val="C00000"/>
                </a:solidFill>
                <a:latin typeface="Times New Roman" panose="02020603050405020304" pitchFamily="18" charset="0"/>
                <a:cs typeface="Times New Roman" panose="02020603050405020304" pitchFamily="18" charset="0"/>
              </a:rPr>
              <a:t/>
            </a:r>
            <a:br>
              <a:rPr lang="en-US" dirty="0">
                <a:solidFill>
                  <a:srgbClr val="C00000"/>
                </a:solidFill>
                <a:latin typeface="Times New Roman" panose="02020603050405020304" pitchFamily="18" charset="0"/>
                <a:cs typeface="Times New Roman" panose="02020603050405020304" pitchFamily="18" charset="0"/>
              </a:rPr>
            </a:br>
            <a:r>
              <a:rPr lang="en-US" b="1" dirty="0">
                <a:solidFill>
                  <a:srgbClr val="C00000"/>
                </a:solidFill>
                <a:latin typeface="Times New Roman" panose="02020603050405020304" pitchFamily="18" charset="0"/>
                <a:cs typeface="Times New Roman" panose="02020603050405020304" pitchFamily="18" charset="0"/>
              </a:rPr>
              <a:t>(5 </a:t>
            </a:r>
            <a:r>
              <a:rPr lang="en-US" b="1" dirty="0" err="1">
                <a:solidFill>
                  <a:srgbClr val="C00000"/>
                </a:solidFill>
                <a:latin typeface="Times New Roman" panose="02020603050405020304" pitchFamily="18" charset="0"/>
                <a:cs typeface="Times New Roman" panose="02020603050405020304" pitchFamily="18" charset="0"/>
              </a:rPr>
              <a:t>Tiết</a:t>
            </a:r>
            <a:r>
              <a:rPr lang="en-US" b="1" dirty="0">
                <a:solidFill>
                  <a:srgbClr val="C00000"/>
                </a:solidFill>
                <a:latin typeface="Times New Roman" panose="02020603050405020304" pitchFamily="18" charset="0"/>
                <a:cs typeface="Times New Roman" panose="02020603050405020304" pitchFamily="18" charset="0"/>
              </a:rPr>
              <a:t>)</a:t>
            </a:r>
            <a:r>
              <a:rPr lang="en-US" dirty="0">
                <a:solidFill>
                  <a:srgbClr val="C00000"/>
                </a:solidFill>
                <a:latin typeface="Times New Roman" panose="02020603050405020304" pitchFamily="18" charset="0"/>
                <a:cs typeface="Times New Roman" panose="02020603050405020304" pitchFamily="18" charset="0"/>
              </a:rPr>
              <a:t/>
            </a:r>
            <a:br>
              <a:rPr lang="en-US" dirty="0">
                <a:solidFill>
                  <a:srgbClr val="C00000"/>
                </a:solidFill>
                <a:latin typeface="Times New Roman" panose="02020603050405020304" pitchFamily="18" charset="0"/>
                <a:cs typeface="Times New Roman" panose="02020603050405020304" pitchFamily="18" charset="0"/>
              </a:rPr>
            </a:br>
            <a:endParaRPr lang="en-US"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02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74876316"/>
              </p:ext>
            </p:extLst>
          </p:nvPr>
        </p:nvGraphicFramePr>
        <p:xfrm>
          <a:off x="443060" y="427337"/>
          <a:ext cx="11387579" cy="6201919"/>
        </p:xfrm>
        <a:graphic>
          <a:graphicData uri="http://schemas.openxmlformats.org/drawingml/2006/table">
            <a:tbl>
              <a:tblPr firstRow="1" firstCol="1" bandRow="1">
                <a:tableStyleId>{5C22544A-7EE6-4342-B048-85BDC9FD1C3A}</a:tableStyleId>
              </a:tblPr>
              <a:tblGrid>
                <a:gridCol w="4130574">
                  <a:extLst>
                    <a:ext uri="{9D8B030D-6E8A-4147-A177-3AD203B41FA5}">
                      <a16:colId xmlns:a16="http://schemas.microsoft.com/office/drawing/2014/main" val="3100081689"/>
                    </a:ext>
                  </a:extLst>
                </a:gridCol>
                <a:gridCol w="3461147">
                  <a:extLst>
                    <a:ext uri="{9D8B030D-6E8A-4147-A177-3AD203B41FA5}">
                      <a16:colId xmlns:a16="http://schemas.microsoft.com/office/drawing/2014/main" val="2044345467"/>
                    </a:ext>
                  </a:extLst>
                </a:gridCol>
                <a:gridCol w="3795858">
                  <a:extLst>
                    <a:ext uri="{9D8B030D-6E8A-4147-A177-3AD203B41FA5}">
                      <a16:colId xmlns:a16="http://schemas.microsoft.com/office/drawing/2014/main" val="1864933415"/>
                    </a:ext>
                  </a:extLst>
                </a:gridCol>
              </a:tblGrid>
              <a:tr h="828404">
                <a:tc>
                  <a:txBody>
                    <a:bodyPr/>
                    <a:lstStyle/>
                    <a:p>
                      <a:pPr algn="ctr">
                        <a:lnSpc>
                          <a:spcPct val="150000"/>
                        </a:lnSpc>
                        <a:spcAft>
                          <a:spcPts val="0"/>
                        </a:spcAft>
                      </a:pPr>
                      <a:r>
                        <a:rPr lang="en-US" sz="1400">
                          <a:effectLst/>
                          <a:latin typeface="Times New Roman" panose="02020603050405020304" pitchFamily="18" charset="0"/>
                          <a:cs typeface="Times New Roman" panose="02020603050405020304" pitchFamily="18" charset="0"/>
                        </a:rPr>
                        <a:t>Hình thức trình bày lịch sử truyền thống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ctr">
                        <a:lnSpc>
                          <a:spcPct val="150000"/>
                        </a:lnSpc>
                        <a:spcAft>
                          <a:spcPts val="0"/>
                        </a:spcAft>
                      </a:pPr>
                      <a:r>
                        <a:rPr lang="en-US" sz="1400">
                          <a:effectLst/>
                          <a:latin typeface="Times New Roman" panose="02020603050405020304" pitchFamily="18" charset="0"/>
                          <a:cs typeface="Times New Roman" panose="02020603050405020304" pitchFamily="18" charset="0"/>
                        </a:rPr>
                        <a:t>Nội dung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ctr">
                        <a:lnSpc>
                          <a:spcPct val="150000"/>
                        </a:lnSpc>
                        <a:spcAft>
                          <a:spcPts val="0"/>
                        </a:spcAft>
                      </a:pPr>
                      <a:r>
                        <a:rPr lang="en-US" sz="1400">
                          <a:effectLst/>
                          <a:latin typeface="Times New Roman" panose="02020603050405020304" pitchFamily="18" charset="0"/>
                          <a:cs typeface="Times New Roman" panose="02020603050405020304" pitchFamily="18" charset="0"/>
                        </a:rPr>
                        <a:t>Ý nghĩa</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extLst>
                  <a:ext uri="{0D108BD9-81ED-4DB2-BD59-A6C34878D82A}">
                    <a16:rowId xmlns:a16="http://schemas.microsoft.com/office/drawing/2014/main" val="1525121164"/>
                  </a:ext>
                </a:extLst>
              </a:tr>
              <a:tr h="1022226">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Năm 1471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Danh xưng Quảng Nam ra đời (Đạo thứ 13 của nhà nước Đại Việt thời Lê Thánh Tông)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Thời kì này, do tập trung cho những nhiệm vụ khai phá và đảm bảo an ninh nên sự nghiệp giáo dục còn khiêm tốn.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extLst>
                  <a:ext uri="{0D108BD9-81ED-4DB2-BD59-A6C34878D82A}">
                    <a16:rowId xmlns:a16="http://schemas.microsoft.com/office/drawing/2014/main" val="3174285995"/>
                  </a:ext>
                </a:extLst>
              </a:tr>
              <a:tr h="614929">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Thời chúa Nguyễn Phúc Nguyên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Các khoa thi đầu tiên được mở ra.</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Nhiều nhân tài đỗ đạt tham gia vào bộ máy chính quyền.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extLst>
                  <a:ext uri="{0D108BD9-81ED-4DB2-BD59-A6C34878D82A}">
                    <a16:rowId xmlns:a16="http://schemas.microsoft.com/office/drawing/2014/main" val="2582368662"/>
                  </a:ext>
                </a:extLst>
              </a:tr>
              <a:tr h="1022226">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Từ thế kỉ XIX đến đầu thế kỉ XX</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Liên tục các khoa thi được tổ chức, Quảng Nam có 39 người đỗ đại khoa, 24 Phó bảng, 15 Tiến sĩ.</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dirty="0" err="1">
                          <a:effectLst/>
                          <a:latin typeface="Times New Roman" panose="02020603050405020304" pitchFamily="18" charset="0"/>
                          <a:cs typeface="Times New Roman" panose="02020603050405020304" pitchFamily="18" charset="0"/>
                        </a:rPr>
                        <a:t>Đã</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có</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sự</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phá</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về</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giáo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dục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làm</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nở</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rộ</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một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thế</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hệ</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nhân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tài</a:t>
                      </a:r>
                      <a:r>
                        <a:rPr lang="en-US"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extLst>
                  <a:ext uri="{0D108BD9-81ED-4DB2-BD59-A6C34878D82A}">
                    <a16:rowId xmlns:a16="http://schemas.microsoft.com/office/drawing/2014/main" val="638840493"/>
                  </a:ext>
                </a:extLst>
              </a:tr>
              <a:tr h="1539555">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Đầu thế kỉ XX</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Quảng Nam là nơi khởi phát của nhiều trào lưu Duy tân gắn với hoạt động của các danh nhân: Phan Châu Trinh, Trần Quý Cáp, Huỳnh Thúc Kháng,..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Cổ vũ mạnh mẽ quá trình duy tân và cách mạng;</a:t>
                      </a:r>
                    </a:p>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góp phần chuyển biến tích cực đời sống văn hóa, kinh tế Việt Nam những thập niên đầu thế kỉ XX.</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extLst>
                  <a:ext uri="{0D108BD9-81ED-4DB2-BD59-A6C34878D82A}">
                    <a16:rowId xmlns:a16="http://schemas.microsoft.com/office/drawing/2014/main" val="3633559448"/>
                  </a:ext>
                </a:extLst>
              </a:tr>
              <a:tr h="1149428">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Trong hai cuộc kháng chiến chống Pháp và Mỹ (1945-1975)</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a:effectLst/>
                          <a:latin typeface="Times New Roman" panose="02020603050405020304" pitchFamily="18" charset="0"/>
                          <a:cs typeface="Times New Roman" panose="02020603050405020304" pitchFamily="18" charset="0"/>
                        </a:rPr>
                        <a:t>Tiếp tục duy trì các lớp học trong điều kiện chiến tranh; một số người được cử ra miền Bắc học tập.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tc>
                  <a:txBody>
                    <a:bodyPr/>
                    <a:lstStyle/>
                    <a:p>
                      <a:pPr algn="just">
                        <a:lnSpc>
                          <a:spcPct val="150000"/>
                        </a:lnSpc>
                        <a:spcAft>
                          <a:spcPts val="0"/>
                        </a:spcAft>
                      </a:pPr>
                      <a:r>
                        <a:rPr lang="en-US" sz="1400" dirty="0" err="1">
                          <a:effectLst/>
                          <a:latin typeface="Times New Roman" panose="02020603050405020304" pitchFamily="18" charset="0"/>
                          <a:cs typeface="Times New Roman" panose="02020603050405020304" pitchFamily="18" charset="0"/>
                        </a:rPr>
                        <a:t>Thể</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hiện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tinh</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thần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vượt</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khó</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phục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vụ</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công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cuộc</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kháng</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chiến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lâu</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dài</a:t>
                      </a:r>
                      <a:r>
                        <a:rPr lang="en-US" sz="1400" dirty="0">
                          <a:effectLst/>
                          <a:latin typeface="Times New Roman" panose="02020603050405020304" pitchFamily="18" charset="0"/>
                          <a:cs typeface="Times New Roman" panose="02020603050405020304" pitchFamily="18" charset="0"/>
                        </a:rPr>
                        <a:t>.</a:t>
                      </a:r>
                    </a:p>
                    <a:p>
                      <a:pPr algn="just">
                        <a:lnSpc>
                          <a:spcPct val="150000"/>
                        </a:lnSpc>
                        <a:spcAft>
                          <a:spcPts val="0"/>
                        </a:spcAft>
                      </a:pPr>
                      <a:r>
                        <a:rPr lang="en-US" sz="1400" dirty="0" err="1">
                          <a:effectLst/>
                          <a:latin typeface="Times New Roman" panose="02020603050405020304" pitchFamily="18" charset="0"/>
                          <a:cs typeface="Times New Roman" panose="02020603050405020304" pitchFamily="18" charset="0"/>
                        </a:rPr>
                        <a:t>Đào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tạo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lớp</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đội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ngũ</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cán</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bộ</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cho</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thời</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kì</a:t>
                      </a:r>
                      <a:r>
                        <a:rPr lang="en-US" sz="1400" dirty="0">
                          <a:effectLst/>
                          <a:latin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cs typeface="Times New Roman" panose="02020603050405020304" pitchFamily="18" charset="0"/>
                        </a:rPr>
                        <a:t>sau</a:t>
                      </a:r>
                      <a:r>
                        <a:rPr lang="en-US"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0805" marR="30805" marT="0" marB="0"/>
                </a:tc>
                <a:extLst>
                  <a:ext uri="{0D108BD9-81ED-4DB2-BD59-A6C34878D82A}">
                    <a16:rowId xmlns:a16="http://schemas.microsoft.com/office/drawing/2014/main" val="3577240760"/>
                  </a:ext>
                </a:extLst>
              </a:tr>
            </a:tbl>
          </a:graphicData>
        </a:graphic>
      </p:graphicFrame>
    </p:spTree>
    <p:extLst>
      <p:ext uri="{BB962C8B-B14F-4D97-AF65-F5344CB8AC3E}">
        <p14:creationId xmlns:p14="http://schemas.microsoft.com/office/powerpoint/2010/main" val="1389069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633" y="0"/>
            <a:ext cx="11321591" cy="5909310"/>
          </a:xfrm>
          <a:prstGeom prst="rect">
            <a:avLst/>
          </a:prstGeom>
        </p:spPr>
        <p:txBody>
          <a:bodyPr wrap="square">
            <a:spAutoFit/>
          </a:bodyPr>
          <a:lstStyle/>
          <a:p>
            <a:pPr marL="30480" marR="30480" algn="just">
              <a:lnSpc>
                <a:spcPct val="150000"/>
              </a:lnSpc>
              <a:spcAft>
                <a:spcPts val="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Khái</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quát</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khoa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bảng</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lịch</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sử</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Tỉnh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vùng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dày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lịch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địa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giàu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truyền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dirty="0">
                <a:latin typeface="Times New Roman" panose="02020603050405020304" pitchFamily="18" charset="0"/>
                <a:ea typeface="Times New Roman" panose="02020603050405020304" pitchFamily="18" charset="0"/>
                <a:cs typeface="Times New Roman" panose="02020603050405020304" pitchFamily="18" charset="0"/>
              </a:rPr>
              <a:t> 1471,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xưng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thứ</a:t>
            </a:r>
            <a:r>
              <a:rPr lang="en-US" dirty="0">
                <a:latin typeface="Times New Roman" panose="02020603050405020304" pitchFamily="18" charset="0"/>
                <a:ea typeface="Times New Roman" panose="02020603050405020304" pitchFamily="18" charset="0"/>
                <a:cs typeface="Times New Roman" panose="02020603050405020304" pitchFamily="18" charset="0"/>
              </a:rPr>
              <a:t> 13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Lê</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kì</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dirty="0">
                <a:latin typeface="Times New Roman" panose="02020603050405020304" pitchFamily="18" charset="0"/>
                <a:ea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trung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nhiệm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vụ</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khai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đảm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dirty="0">
                <a:latin typeface="Times New Roman" panose="02020603050405020304" pitchFamily="18" charset="0"/>
                <a:ea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nghiệp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khiêm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tốn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chúa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Nguyễn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đỗ</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tham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máy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quyền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XIX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XX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39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đỗ</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dirty="0">
                <a:latin typeface="Times New Roman" panose="02020603050405020304" pitchFamily="18" charset="0"/>
                <a:ea typeface="Times New Roman" panose="02020603050405020304" pitchFamily="18" charset="0"/>
                <a:cs typeface="Times New Roman" panose="02020603050405020304" pitchFamily="18" charset="0"/>
              </a:rPr>
              <a:t>, 24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15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nở</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xưng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phụng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tề</a:t>
            </a:r>
            <a:r>
              <a:rPr lang="en-US" dirty="0">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XX,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khởi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trào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lưu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Phan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Châu</a:t>
            </a:r>
            <a:r>
              <a:rPr lang="en-US" dirty="0">
                <a:latin typeface="Times New Roman" panose="02020603050405020304" pitchFamily="18" charset="0"/>
                <a:ea typeface="Times New Roman" panose="02020603050405020304" pitchFamily="18" charset="0"/>
                <a:cs typeface="Times New Roman" panose="02020603050405020304" pitchFamily="18" charset="0"/>
              </a:rPr>
              <a:t> Trinh,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Trần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Quý</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Huỳnh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Kháng</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Cổ</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mẽ</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thập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niên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XX.</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Trong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hai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cuộc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kháng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chiến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chống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Pháp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và</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Mỹ</a:t>
            </a:r>
            <a:r>
              <a:rPr lang="en-US" dirty="0">
                <a:latin typeface="Times New Roman" panose="02020603050405020304" pitchFamily="18" charset="0"/>
                <a:ea typeface="Times New Roman" panose="02020603050405020304" pitchFamily="18" charset="0"/>
              </a:rPr>
              <a:t> (1945-1975) </a:t>
            </a:r>
            <a:r>
              <a:rPr lang="en-US" dirty="0" err="1">
                <a:latin typeface="Times New Roman" panose="02020603050405020304" pitchFamily="18" charset="0"/>
                <a:ea typeface="Times New Roman" panose="02020603050405020304" pitchFamily="18" charset="0"/>
              </a:rPr>
              <a:t>tiếp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tục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duy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trì</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các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lớp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học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trong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điều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kiện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chiến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tranh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một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số</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cử</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ra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miền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Bắc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học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tập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Thể</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hiện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tinh</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thần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vượt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khó</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phục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vụ</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công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cuộc</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kháng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chiến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lâu</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dài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Đào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tạo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lớp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đội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ngũ</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cán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bộ</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thời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kì</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sau</a:t>
            </a:r>
            <a:r>
              <a:rPr lang="en-US" dirty="0">
                <a:latin typeface="Times New Roman" panose="02020603050405020304" pitchFamily="18" charset="0"/>
                <a:ea typeface="Times New Roman" panose="02020603050405020304" pitchFamily="18" charset="0"/>
              </a:rPr>
              <a:t>.</a:t>
            </a:r>
            <a:endParaRPr lang="en-US" dirty="0"/>
          </a:p>
        </p:txBody>
      </p:sp>
    </p:spTree>
    <p:extLst>
      <p:ext uri="{BB962C8B-B14F-4D97-AF65-F5344CB8AC3E}">
        <p14:creationId xmlns:p14="http://schemas.microsoft.com/office/powerpoint/2010/main" val="4270355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8413" y="377072"/>
            <a:ext cx="10633434" cy="5909310"/>
          </a:xfrm>
          <a:prstGeom prst="rect">
            <a:avLst/>
          </a:prstGeom>
        </p:spPr>
        <p:txBody>
          <a:bodyPr wrap="square">
            <a:spAutoFit/>
          </a:bodyPr>
          <a:lstStyle/>
          <a:p>
            <a:pPr algn="just">
              <a:lnSpc>
                <a:spcPct val="150000"/>
              </a:lnSpc>
              <a:spcAft>
                <a:spcPts val="0"/>
              </a:spcAft>
              <a:tabLst>
                <a:tab pos="76200" algn="l"/>
              </a:tabLst>
            </a:pP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Nhóm</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1, 2</a:t>
            </a:r>
          </a:p>
          <a:p>
            <a:pPr algn="just">
              <a:lnSpc>
                <a:spcPct val="150000"/>
              </a:lnSpc>
              <a:spcAft>
                <a:spcPts val="0"/>
              </a:spcAft>
              <a:tabLst>
                <a:tab pos="76200" algn="l"/>
              </a:tabLst>
            </a:pP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Nguồn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quốc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tộc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spcAft>
                <a:spcPts val="0"/>
              </a:spcAft>
              <a:tabLst>
                <a:tab pos="76200" algn="l"/>
              </a:tabLst>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kế</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thừa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huy</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truyền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Nam?</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tabLst>
                <a:tab pos="76200" algn="l"/>
              </a:tabLst>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7005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2743" y="254523"/>
            <a:ext cx="11104776" cy="6740307"/>
          </a:xfrm>
          <a:prstGeom prst="rect">
            <a:avLst/>
          </a:prstGeom>
        </p:spPr>
        <p:txBody>
          <a:bodyPr wrap="square">
            <a:spAutoFit/>
          </a:bodyPr>
          <a:lstStyle/>
          <a:p>
            <a:pPr algn="just">
              <a:lnSpc>
                <a:spcPct val="150000"/>
              </a:lnSpc>
              <a:spcAft>
                <a:spcPts val="0"/>
              </a:spcAft>
              <a:tabLst>
                <a:tab pos="76200" algn="l"/>
              </a:tabLst>
            </a:pPr>
            <a:r>
              <a:rPr lang="en-US" sz="4800" dirty="0" err="1" smtClean="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4800" dirty="0" smtClean="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3,4</a:t>
            </a:r>
          </a:p>
          <a:p>
            <a:pPr algn="just">
              <a:lnSpc>
                <a:spcPct val="150000"/>
              </a:lnSpc>
              <a:spcAft>
                <a:spcPts val="0"/>
              </a:spcAft>
              <a:tabLst>
                <a:tab pos="76200" algn="l"/>
              </a:tabLst>
            </a:pPr>
            <a:r>
              <a:rPr lang="en-US" sz="4800" dirty="0" smtClean="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đoàn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huy</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smtClean="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800" dirty="0" smtClean="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4800" dirty="0">
              <a:solidFill>
                <a:srgbClr val="FF00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tabLst>
                <a:tab pos="76200" algn="l"/>
              </a:tabLst>
            </a:pP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góp</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đại</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800" dirty="0" err="1">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4800" dirty="0">
                <a:solidFill>
                  <a:srgbClr val="FF00FF"/>
                </a:solidFill>
                <a:latin typeface="Times New Roman" panose="02020603050405020304" pitchFamily="18" charset="0"/>
                <a:ea typeface="Times New Roman" panose="02020603050405020304" pitchFamily="18" charset="0"/>
                <a:cs typeface="Times New Roman" panose="02020603050405020304" pitchFamily="18" charset="0"/>
              </a:rPr>
              <a:t> nay?</a:t>
            </a:r>
            <a:endParaRPr lang="en-US" sz="4800" dirty="0">
              <a:solidFill>
                <a:srgbClr val="FF00FF"/>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42337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7073" y="188536"/>
            <a:ext cx="11481848" cy="6001643"/>
          </a:xfrm>
          <a:prstGeom prst="rect">
            <a:avLst/>
          </a:prstGeom>
        </p:spPr>
        <p:txBody>
          <a:bodyPr wrap="square">
            <a:spAutoFit/>
          </a:bodyPr>
          <a:lstStyle/>
          <a:p>
            <a:pPr>
              <a:lnSpc>
                <a:spcPct val="150000"/>
              </a:lnSpc>
              <a:spcAft>
                <a:spcPts val="0"/>
              </a:spcAft>
            </a:pP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32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thừa</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huy</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Nam</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R="91440" algn="just">
              <a:lnSpc>
                <a:spcPct val="150000"/>
              </a:lnSpc>
              <a:spcAft>
                <a:spcPts val="0"/>
              </a:spcAft>
            </a:pP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Đức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mở</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hòa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khẳng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pPr marR="91440" algn="just">
              <a:lnSpc>
                <a:spcPct val="150000"/>
              </a:lnSpc>
              <a:spcAft>
                <a:spcPts val="0"/>
              </a:spcAft>
            </a:pP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Kế</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thừa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huy</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kế</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thừa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huy</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hóa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góp</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triển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trị</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di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sản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56100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1913" y="348792"/>
            <a:ext cx="11104776" cy="6247864"/>
          </a:xfrm>
          <a:prstGeom prst="rect">
            <a:avLst/>
          </a:prstGeom>
        </p:spPr>
        <p:txBody>
          <a:bodyPr wrap="square">
            <a:spAutoFit/>
          </a:bodyPr>
          <a:lstStyle/>
          <a:p>
            <a:pPr marR="91440" algn="just">
              <a:lnSpc>
                <a:spcPct val="150000"/>
              </a:lnSpc>
              <a:spcAft>
                <a:spcPts val="0"/>
              </a:spcAft>
            </a:pP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chức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đoàn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tộc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hỗ</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trợ</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tài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trợ</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khuyến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Nam.</a:t>
            </a:r>
            <a:endParaRPr lang="en-US" sz="32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pPr marR="91440" algn="just">
              <a:lnSpc>
                <a:spcPct val="150000"/>
              </a:lnSpc>
              <a:spcAft>
                <a:spcPts val="0"/>
              </a:spcAft>
            </a:pP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Nhiếu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gương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vượt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vươn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quả</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nay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ngừng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phấn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rèn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luyện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cực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tham</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nâng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kĩ</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năng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đóng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góp</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xây</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dựng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quốc</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rạng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32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Nam.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5716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5036" y="339365"/>
            <a:ext cx="10991654" cy="905056"/>
          </a:xfrm>
          <a:prstGeom prst="rect">
            <a:avLst/>
          </a:prstGeom>
        </p:spPr>
        <p:txBody>
          <a:bodyPr wrap="square">
            <a:spAutoFit/>
          </a:bodyPr>
          <a:lstStyle/>
          <a:p>
            <a:pPr marR="91440" algn="just">
              <a:lnSpc>
                <a:spcPct val="150000"/>
              </a:lnSpc>
              <a:spcAft>
                <a:spcPts val="0"/>
              </a:spcAft>
            </a:pPr>
            <a:r>
              <a:rPr lang="en-US" sz="40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3. HOẠT ĐỘNG LUY</a:t>
            </a:r>
            <a:r>
              <a:rPr lang="vi-VN" sz="40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Ệ</a:t>
            </a:r>
            <a:r>
              <a:rPr lang="en-US" sz="40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 TẬP </a:t>
            </a:r>
            <a:endParaRPr lang="en-US" sz="40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395925" y="1621410"/>
            <a:ext cx="11029361" cy="4708981"/>
          </a:xfrm>
          <a:prstGeom prst="rect">
            <a:avLst/>
          </a:prstGeom>
        </p:spPr>
        <p:txBody>
          <a:bodyPr wrap="square">
            <a:spAutoFit/>
          </a:bodyPr>
          <a:lstStyle/>
          <a:p>
            <a:pPr indent="457200">
              <a:lnSpc>
                <a:spcPct val="150000"/>
              </a:lnSpc>
              <a:spcAft>
                <a:spcPts val="0"/>
              </a:spcAft>
            </a:pP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bày</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khái</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quát</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lịch</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indent="457200">
              <a:lnSpc>
                <a:spcPct val="150000"/>
              </a:lnSpc>
              <a:spcAft>
                <a:spcPts val="0"/>
              </a:spcAft>
            </a:pP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2. Theo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vài</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trò</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phát</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triển</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cá</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40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0030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3951" y="122549"/>
            <a:ext cx="11585542" cy="6324808"/>
          </a:xfrm>
          <a:prstGeom prst="rect">
            <a:avLst/>
          </a:prstGeom>
        </p:spPr>
        <p:txBody>
          <a:bodyPr wrap="square">
            <a:spAutoFit/>
          </a:bodyPr>
          <a:lstStyle/>
          <a:p>
            <a:pPr indent="457200">
              <a:lnSpc>
                <a:spcPct val="150000"/>
              </a:lnSpc>
              <a:spcAft>
                <a:spcPts val="0"/>
              </a:spcAft>
            </a:pPr>
            <a:r>
              <a:rPr lang="en-US" i="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i="1" dirty="0">
                <a:latin typeface="Times New Roman" panose="02020603050405020304" pitchFamily="18" charset="0"/>
                <a:ea typeface="Times New Roman" panose="02020603050405020304" pitchFamily="18" charset="0"/>
                <a:cs typeface="Times New Roman" panose="02020603050405020304" pitchFamily="18" charset="0"/>
              </a:rPr>
              <a:t> 1.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hãy</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bày</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khái</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quát</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truyền</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i="1"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lịch</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Tỉnh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vùng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dày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lịch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địa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giàu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truyền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dirty="0">
                <a:latin typeface="Times New Roman" panose="02020603050405020304" pitchFamily="18" charset="0"/>
                <a:ea typeface="Times New Roman" panose="02020603050405020304" pitchFamily="18" charset="0"/>
                <a:cs typeface="Times New Roman" panose="02020603050405020304" pitchFamily="18" charset="0"/>
              </a:rPr>
              <a:t> 1471,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xưng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thứ</a:t>
            </a:r>
            <a:r>
              <a:rPr lang="en-US" dirty="0">
                <a:latin typeface="Times New Roman" panose="02020603050405020304" pitchFamily="18" charset="0"/>
                <a:ea typeface="Times New Roman" panose="02020603050405020304" pitchFamily="18" charset="0"/>
                <a:cs typeface="Times New Roman" panose="02020603050405020304" pitchFamily="18" charset="0"/>
              </a:rPr>
              <a:t> 13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Lê</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kì</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dirty="0">
                <a:latin typeface="Times New Roman" panose="02020603050405020304" pitchFamily="18" charset="0"/>
                <a:ea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trung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nhiệm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vụ</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khai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đảm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dirty="0">
                <a:latin typeface="Times New Roman" panose="02020603050405020304" pitchFamily="18" charset="0"/>
                <a:ea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nghiệp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khiêm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tốn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chúa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Nguyễn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đỗ</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tham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máy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quyền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XIX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XX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tổ</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39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đỗ</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khoa</a:t>
            </a:r>
            <a:r>
              <a:rPr lang="en-US" dirty="0">
                <a:latin typeface="Times New Roman" panose="02020603050405020304" pitchFamily="18" charset="0"/>
                <a:ea typeface="Times New Roman" panose="02020603050405020304" pitchFamily="18" charset="0"/>
                <a:cs typeface="Times New Roman" panose="02020603050405020304" pitchFamily="18" charset="0"/>
              </a:rPr>
              <a:t>, 24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15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nở</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xưng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phụng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tề</a:t>
            </a:r>
            <a:r>
              <a:rPr lang="en-US" dirty="0">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XX,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khởi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trào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lưu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Phan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Châu</a:t>
            </a:r>
            <a:r>
              <a:rPr lang="en-US" dirty="0">
                <a:latin typeface="Times New Roman" panose="02020603050405020304" pitchFamily="18" charset="0"/>
                <a:ea typeface="Times New Roman" panose="02020603050405020304" pitchFamily="18" charset="0"/>
                <a:cs typeface="Times New Roman" panose="02020603050405020304" pitchFamily="18" charset="0"/>
              </a:rPr>
              <a:t> Trinh,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Trần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Quý</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Huỳnh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Kháng</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Cổ</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mạnh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mẽ</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thập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niên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kỉ</a:t>
            </a:r>
            <a:r>
              <a:rPr lang="en-US" dirty="0">
                <a:latin typeface="Times New Roman" panose="02020603050405020304" pitchFamily="18" charset="0"/>
                <a:ea typeface="Times New Roman" panose="02020603050405020304" pitchFamily="18" charset="0"/>
                <a:cs typeface="Times New Roman" panose="02020603050405020304" pitchFamily="18" charset="0"/>
              </a:rPr>
              <a:t> XX.</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chống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Mỹ</a:t>
            </a:r>
            <a:r>
              <a:rPr lang="en-US" dirty="0">
                <a:latin typeface="Times New Roman" panose="02020603050405020304" pitchFamily="18" charset="0"/>
                <a:ea typeface="Times New Roman" panose="02020603050405020304" pitchFamily="18" charset="0"/>
                <a:cs typeface="Times New Roman" panose="02020603050405020304" pitchFamily="18" charset="0"/>
              </a:rPr>
              <a:t> (1945-1975)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trì</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kiện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cử</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miền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Bắc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thần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vượt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phục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vụ</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lâu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dài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Đào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kì</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3272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633" y="273378"/>
            <a:ext cx="11057641" cy="6478184"/>
          </a:xfrm>
          <a:prstGeom prst="rect">
            <a:avLst/>
          </a:prstGeom>
        </p:spPr>
        <p:txBody>
          <a:bodyPr wrap="square">
            <a:spAutoFit/>
          </a:bodyPr>
          <a:lstStyle/>
          <a:p>
            <a:pPr indent="457200">
              <a:lnSpc>
                <a:spcPct val="150000"/>
              </a:lnSpc>
              <a:spcAft>
                <a:spcPts val="0"/>
              </a:spcAft>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2. Theo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trò</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thoát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sang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nhờ</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nghiệp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ổn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tỏa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thỏa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sung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đẩy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lùi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rễ</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gốc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no.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0755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9876" y="216817"/>
            <a:ext cx="7031112" cy="916982"/>
          </a:xfrm>
          <a:prstGeom prst="rect">
            <a:avLst/>
          </a:prstGeom>
        </p:spPr>
        <p:txBody>
          <a:bodyPr wrap="square">
            <a:spAutoFit/>
          </a:bodyPr>
          <a:lstStyle/>
          <a:p>
            <a:pPr algn="just">
              <a:lnSpc>
                <a:spcPct val="150000"/>
              </a:lnSpc>
              <a:spcAft>
                <a:spcPts val="0"/>
              </a:spcAft>
            </a:pPr>
            <a:r>
              <a:rPr lang="en-US" sz="40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vi-VN" sz="40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HOẠT ĐỘNG </a:t>
            </a:r>
            <a:r>
              <a:rPr lang="en-US" sz="40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VẬN DỤNG </a:t>
            </a:r>
            <a:endParaRPr lang="en-US" sz="4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952107" y="1133799"/>
            <a:ext cx="10624008" cy="3785652"/>
          </a:xfrm>
          <a:prstGeom prst="rect">
            <a:avLst/>
          </a:prstGeom>
        </p:spPr>
        <p:txBody>
          <a:bodyPr wrap="square">
            <a:spAutoFit/>
          </a:bodyPr>
          <a:lstStyle/>
          <a:p>
            <a:pPr indent="457200" algn="just">
              <a:lnSpc>
                <a:spcPct val="150000"/>
              </a:lnSpc>
              <a:spcAft>
                <a:spcPts val="0"/>
              </a:spcAft>
            </a:pP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1.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hãy</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sưu</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tầm</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truyền</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Quảng</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Nam.</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2.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Hãy</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thiệu</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tấm</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hiếu</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địa</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5502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6" descr="Đánh Giá Trường THPT Bắc Trà My – Quảng Nam Có Tốt Khô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Đánh Giá Trường THPT Bắc Trà My – Quảng Nam Có Tốt Khô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6" name="Picture 10" descr="hieu-con-ye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639" y="-1779639"/>
            <a:ext cx="13274395" cy="8844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142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00575446"/>
              </p:ext>
            </p:extLst>
          </p:nvPr>
        </p:nvGraphicFramePr>
        <p:xfrm>
          <a:off x="782424" y="207390"/>
          <a:ext cx="10765988" cy="7263384"/>
        </p:xfrm>
        <a:graphic>
          <a:graphicData uri="http://schemas.openxmlformats.org/drawingml/2006/table">
            <a:tbl>
              <a:tblPr firstRow="1" firstCol="1" bandRow="1">
                <a:tableStyleId>{5C22544A-7EE6-4342-B048-85BDC9FD1C3A}</a:tableStyleId>
              </a:tblPr>
              <a:tblGrid>
                <a:gridCol w="562623">
                  <a:extLst>
                    <a:ext uri="{9D8B030D-6E8A-4147-A177-3AD203B41FA5}">
                      <a16:colId xmlns:a16="http://schemas.microsoft.com/office/drawing/2014/main" val="3117024288"/>
                    </a:ext>
                  </a:extLst>
                </a:gridCol>
                <a:gridCol w="9987465">
                  <a:extLst>
                    <a:ext uri="{9D8B030D-6E8A-4147-A177-3AD203B41FA5}">
                      <a16:colId xmlns:a16="http://schemas.microsoft.com/office/drawing/2014/main" val="3958404725"/>
                    </a:ext>
                  </a:extLst>
                </a:gridCol>
                <a:gridCol w="215900">
                  <a:extLst>
                    <a:ext uri="{9D8B030D-6E8A-4147-A177-3AD203B41FA5}">
                      <a16:colId xmlns:a16="http://schemas.microsoft.com/office/drawing/2014/main" val="3387921958"/>
                    </a:ext>
                  </a:extLst>
                </a:gridCol>
              </a:tblGrid>
              <a:tr h="5967167">
                <a:tc>
                  <a:txBody>
                    <a:bodyPr/>
                    <a:lstStyle/>
                    <a:p>
                      <a:pPr>
                        <a:lnSpc>
                          <a:spcPct val="115000"/>
                        </a:lnSpc>
                        <a:spcAft>
                          <a:spcPts val="1000"/>
                        </a:spcAft>
                      </a:pPr>
                      <a:r>
                        <a:rPr lang="en-US" sz="30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nSpc>
                          <a:spcPct val="115000"/>
                        </a:lnSpc>
                        <a:spcBef>
                          <a:spcPts val="600"/>
                        </a:spcBef>
                        <a:spcAft>
                          <a:spcPts val="600"/>
                        </a:spcAft>
                      </a:pPr>
                      <a:r>
                        <a:rPr lang="en-US" sz="2000" dirty="0">
                          <a:effectLst/>
                        </a:rPr>
                        <a:t>"</a:t>
                      </a:r>
                      <a:r>
                        <a:rPr lang="en-US" sz="3600" dirty="0" err="1">
                          <a:effectLst/>
                        </a:rPr>
                        <a:t>Khoa</a:t>
                      </a:r>
                      <a:r>
                        <a:rPr lang="en-US" sz="3600" dirty="0">
                          <a:effectLst/>
                        </a:rPr>
                        <a:t> </a:t>
                      </a:r>
                      <a:r>
                        <a:rPr lang="en-US" sz="3600" dirty="0" err="1">
                          <a:effectLst/>
                        </a:rPr>
                        <a:t>Mậu</a:t>
                      </a:r>
                      <a:r>
                        <a:rPr lang="en-US" sz="3600" dirty="0">
                          <a:effectLst/>
                        </a:rPr>
                        <a:t> </a:t>
                      </a:r>
                      <a:r>
                        <a:rPr lang="en-US" sz="3600" dirty="0" err="1">
                          <a:effectLst/>
                        </a:rPr>
                        <a:t>Tuất</a:t>
                      </a:r>
                      <a:r>
                        <a:rPr lang="en-US" sz="3600" dirty="0">
                          <a:effectLst/>
                        </a:rPr>
                        <a:t> 1898 </a:t>
                      </a:r>
                      <a:r>
                        <a:rPr lang="en-US" sz="3600" dirty="0" err="1">
                          <a:effectLst/>
                        </a:rPr>
                        <a:t>tỉnh</a:t>
                      </a:r>
                      <a:r>
                        <a:rPr lang="en-US" sz="3600" dirty="0">
                          <a:effectLst/>
                        </a:rPr>
                        <a:t> </a:t>
                      </a:r>
                      <a:r>
                        <a:rPr lang="en-US" sz="3600" dirty="0" err="1">
                          <a:effectLst/>
                        </a:rPr>
                        <a:t>Quảng</a:t>
                      </a:r>
                      <a:r>
                        <a:rPr lang="en-US" sz="3600" dirty="0">
                          <a:effectLst/>
                        </a:rPr>
                        <a:t> Nam </a:t>
                      </a:r>
                      <a:r>
                        <a:rPr lang="en-US" sz="3600" dirty="0" err="1">
                          <a:effectLst/>
                        </a:rPr>
                        <a:t>có</a:t>
                      </a:r>
                      <a:r>
                        <a:rPr lang="en-US" sz="3600" dirty="0">
                          <a:effectLst/>
                        </a:rPr>
                        <a:t> 5 </a:t>
                      </a:r>
                      <a:r>
                        <a:rPr lang="en-US" sz="3600" dirty="0" err="1">
                          <a:effectLst/>
                        </a:rPr>
                        <a:t>thí</a:t>
                      </a:r>
                      <a:r>
                        <a:rPr lang="en-US" sz="3600" dirty="0">
                          <a:effectLst/>
                        </a:rPr>
                        <a:t> </a:t>
                      </a:r>
                      <a:r>
                        <a:rPr lang="en-US" sz="3600" dirty="0" err="1">
                          <a:effectLst/>
                        </a:rPr>
                        <a:t>sinh</a:t>
                      </a:r>
                      <a:r>
                        <a:rPr lang="en-US" sz="3600" dirty="0">
                          <a:effectLst/>
                        </a:rPr>
                        <a:t> </a:t>
                      </a:r>
                      <a:r>
                        <a:rPr lang="en-US" sz="3600" dirty="0" err="1">
                          <a:effectLst/>
                        </a:rPr>
                        <a:t>đều</a:t>
                      </a:r>
                      <a:r>
                        <a:rPr lang="en-US" sz="3600" dirty="0">
                          <a:effectLst/>
                        </a:rPr>
                        <a:t> </a:t>
                      </a:r>
                      <a:r>
                        <a:rPr lang="en-US" sz="3600" dirty="0" err="1">
                          <a:effectLst/>
                        </a:rPr>
                        <a:t>trúng</a:t>
                      </a:r>
                      <a:r>
                        <a:rPr lang="en-US" sz="3600" dirty="0">
                          <a:effectLst/>
                        </a:rPr>
                        <a:t> </a:t>
                      </a:r>
                      <a:r>
                        <a:rPr lang="en-US" sz="3600" dirty="0" err="1">
                          <a:effectLst/>
                        </a:rPr>
                        <a:t>kỳ</a:t>
                      </a:r>
                      <a:r>
                        <a:rPr lang="en-US" sz="3600" dirty="0">
                          <a:effectLst/>
                        </a:rPr>
                        <a:t> </a:t>
                      </a:r>
                      <a:r>
                        <a:rPr lang="en-US" sz="3600" dirty="0" err="1">
                          <a:effectLst/>
                        </a:rPr>
                        <a:t>thi</a:t>
                      </a:r>
                      <a:r>
                        <a:rPr lang="en-US" sz="3600" dirty="0">
                          <a:effectLst/>
                        </a:rPr>
                        <a:t> </a:t>
                      </a:r>
                      <a:r>
                        <a:rPr lang="en-US" sz="3600" dirty="0" err="1">
                          <a:effectLst/>
                        </a:rPr>
                        <a:t>Hội</a:t>
                      </a:r>
                      <a:r>
                        <a:rPr lang="en-US" sz="3600" dirty="0">
                          <a:effectLst/>
                        </a:rPr>
                        <a:t> </a:t>
                      </a:r>
                      <a:r>
                        <a:rPr lang="en-US" sz="3600" dirty="0" err="1">
                          <a:effectLst/>
                        </a:rPr>
                        <a:t>và</a:t>
                      </a:r>
                      <a:r>
                        <a:rPr lang="en-US" sz="3600" dirty="0">
                          <a:effectLst/>
                        </a:rPr>
                        <a:t> </a:t>
                      </a:r>
                      <a:r>
                        <a:rPr lang="en-US" sz="3600" dirty="0" err="1">
                          <a:effectLst/>
                        </a:rPr>
                        <a:t>thi</a:t>
                      </a:r>
                      <a:r>
                        <a:rPr lang="en-US" sz="3600" dirty="0">
                          <a:effectLst/>
                        </a:rPr>
                        <a:t> </a:t>
                      </a:r>
                      <a:r>
                        <a:rPr lang="en-US" sz="3600" dirty="0" err="1">
                          <a:effectLst/>
                        </a:rPr>
                        <a:t>Đình</a:t>
                      </a:r>
                      <a:r>
                        <a:rPr lang="en-US" sz="3600" dirty="0">
                          <a:effectLst/>
                        </a:rPr>
                        <a:t> </a:t>
                      </a:r>
                      <a:r>
                        <a:rPr lang="en-US" sz="3600" dirty="0" err="1">
                          <a:effectLst/>
                        </a:rPr>
                        <a:t>nên</a:t>
                      </a:r>
                      <a:r>
                        <a:rPr lang="en-US" sz="3600" dirty="0">
                          <a:effectLst/>
                        </a:rPr>
                        <a:t> </a:t>
                      </a:r>
                      <a:r>
                        <a:rPr lang="en-US" sz="3600" dirty="0" err="1">
                          <a:effectLst/>
                        </a:rPr>
                        <a:t>được</a:t>
                      </a:r>
                      <a:r>
                        <a:rPr lang="en-US" sz="3600" dirty="0">
                          <a:effectLst/>
                        </a:rPr>
                        <a:t> </a:t>
                      </a:r>
                      <a:r>
                        <a:rPr lang="en-US" sz="3600" dirty="0" err="1">
                          <a:effectLst/>
                        </a:rPr>
                        <a:t>vua</a:t>
                      </a:r>
                      <a:r>
                        <a:rPr lang="en-US" sz="3600" dirty="0">
                          <a:effectLst/>
                        </a:rPr>
                        <a:t> </a:t>
                      </a:r>
                      <a:r>
                        <a:rPr lang="en-US" sz="3600" u="sng" dirty="0" err="1" smtClean="0">
                          <a:effectLst/>
                        </a:rPr>
                        <a:t>Thành</a:t>
                      </a:r>
                      <a:r>
                        <a:rPr lang="en-US" sz="3600" u="sng" baseline="0" dirty="0" smtClean="0">
                          <a:effectLst/>
                        </a:rPr>
                        <a:t> </a:t>
                      </a:r>
                      <a:r>
                        <a:rPr lang="en-US" sz="3600" u="sng" baseline="0" dirty="0" err="1" smtClean="0">
                          <a:effectLst/>
                        </a:rPr>
                        <a:t>Thái</a:t>
                      </a:r>
                      <a:r>
                        <a:rPr lang="en-US" sz="3600" dirty="0">
                          <a:effectLst/>
                        </a:rPr>
                        <a:t> (1879–1954) ban </a:t>
                      </a:r>
                      <a:r>
                        <a:rPr lang="en-US" sz="3600" dirty="0" err="1">
                          <a:effectLst/>
                        </a:rPr>
                        <a:t>tấm</a:t>
                      </a:r>
                      <a:r>
                        <a:rPr lang="en-US" sz="3600" dirty="0">
                          <a:effectLst/>
                        </a:rPr>
                        <a:t> </a:t>
                      </a:r>
                      <a:r>
                        <a:rPr lang="en-US" sz="3600" dirty="0" err="1">
                          <a:effectLst/>
                        </a:rPr>
                        <a:t>biển</a:t>
                      </a:r>
                      <a:r>
                        <a:rPr lang="en-US" sz="3600" dirty="0">
                          <a:effectLst/>
                        </a:rPr>
                        <a:t> </a:t>
                      </a:r>
                      <a:r>
                        <a:rPr lang="en-US" sz="3600" dirty="0" err="1">
                          <a:effectLst/>
                        </a:rPr>
                        <a:t>ghi</a:t>
                      </a:r>
                      <a:r>
                        <a:rPr lang="en-US" sz="3600" dirty="0">
                          <a:effectLst/>
                        </a:rPr>
                        <a:t> 4 </a:t>
                      </a:r>
                      <a:r>
                        <a:rPr lang="en-US" sz="3600" dirty="0" err="1">
                          <a:effectLst/>
                        </a:rPr>
                        <a:t>chữ</a:t>
                      </a:r>
                      <a:r>
                        <a:rPr lang="en-US" sz="3600" dirty="0">
                          <a:effectLst/>
                        </a:rPr>
                        <a:t> "</a:t>
                      </a:r>
                      <a:r>
                        <a:rPr lang="en-US" sz="3600" dirty="0" err="1">
                          <a:effectLst/>
                        </a:rPr>
                        <a:t>Ngũ</a:t>
                      </a:r>
                      <a:r>
                        <a:rPr lang="en-US" sz="3600" dirty="0">
                          <a:effectLst/>
                        </a:rPr>
                        <a:t> </a:t>
                      </a:r>
                      <a:r>
                        <a:rPr lang="en-US" sz="3600" dirty="0" err="1">
                          <a:effectLst/>
                        </a:rPr>
                        <a:t>phụng</a:t>
                      </a:r>
                      <a:r>
                        <a:rPr lang="en-US" sz="3600" dirty="0">
                          <a:effectLst/>
                        </a:rPr>
                        <a:t> </a:t>
                      </a:r>
                      <a:r>
                        <a:rPr lang="en-US" sz="3600" dirty="0" err="1">
                          <a:effectLst/>
                        </a:rPr>
                        <a:t>tề</a:t>
                      </a:r>
                      <a:r>
                        <a:rPr lang="en-US" sz="3600" dirty="0">
                          <a:effectLst/>
                        </a:rPr>
                        <a:t> phi" (</a:t>
                      </a:r>
                      <a:r>
                        <a:rPr lang="en-US" sz="3600" dirty="0" err="1">
                          <a:effectLst/>
                        </a:rPr>
                        <a:t>Năm</a:t>
                      </a:r>
                      <a:r>
                        <a:rPr lang="en-US" sz="3600" dirty="0">
                          <a:effectLst/>
                        </a:rPr>
                        <a:t> con </a:t>
                      </a:r>
                      <a:r>
                        <a:rPr lang="en-US" sz="3600" dirty="0" err="1">
                          <a:effectLst/>
                        </a:rPr>
                        <a:t>phụng</a:t>
                      </a:r>
                      <a:r>
                        <a:rPr lang="en-US" sz="3600" dirty="0">
                          <a:effectLst/>
                        </a:rPr>
                        <a:t> </a:t>
                      </a:r>
                      <a:r>
                        <a:rPr lang="en-US" sz="3600" dirty="0" err="1">
                          <a:effectLst/>
                        </a:rPr>
                        <a:t>cùng</a:t>
                      </a:r>
                      <a:r>
                        <a:rPr lang="en-US" sz="3600" dirty="0">
                          <a:effectLst/>
                        </a:rPr>
                        <a:t> bay) </a:t>
                      </a:r>
                      <a:r>
                        <a:rPr lang="en-US" sz="3600" dirty="0" err="1">
                          <a:effectLst/>
                        </a:rPr>
                        <a:t>nhằm</a:t>
                      </a:r>
                      <a:r>
                        <a:rPr lang="en-US" sz="3600" dirty="0">
                          <a:effectLst/>
                        </a:rPr>
                        <a:t> </a:t>
                      </a:r>
                      <a:r>
                        <a:rPr lang="en-US" sz="3600" dirty="0" err="1">
                          <a:effectLst/>
                        </a:rPr>
                        <a:t>chúc</a:t>
                      </a:r>
                      <a:r>
                        <a:rPr lang="en-US" sz="3600" dirty="0">
                          <a:effectLst/>
                        </a:rPr>
                        <a:t>, </a:t>
                      </a:r>
                      <a:r>
                        <a:rPr lang="en-US" sz="3600" dirty="0" err="1">
                          <a:effectLst/>
                        </a:rPr>
                        <a:t>tặng</a:t>
                      </a:r>
                      <a:r>
                        <a:rPr lang="en-US" sz="3600" dirty="0">
                          <a:effectLst/>
                        </a:rPr>
                        <a:t> </a:t>
                      </a:r>
                      <a:r>
                        <a:rPr lang="en-US" sz="3600" dirty="0" err="1">
                          <a:effectLst/>
                        </a:rPr>
                        <a:t>cho</a:t>
                      </a:r>
                      <a:r>
                        <a:rPr lang="en-US" sz="3600" dirty="0">
                          <a:effectLst/>
                        </a:rPr>
                        <a:t> </a:t>
                      </a:r>
                      <a:r>
                        <a:rPr lang="en-US" sz="3600" dirty="0" err="1">
                          <a:effectLst/>
                        </a:rPr>
                        <a:t>các</a:t>
                      </a:r>
                      <a:r>
                        <a:rPr lang="en-US" sz="3600" dirty="0">
                          <a:effectLst/>
                        </a:rPr>
                        <a:t> </a:t>
                      </a:r>
                      <a:r>
                        <a:rPr lang="en-US" sz="3600" dirty="0" err="1">
                          <a:effectLst/>
                        </a:rPr>
                        <a:t>sĩ</a:t>
                      </a:r>
                      <a:r>
                        <a:rPr lang="en-US" sz="3600" dirty="0">
                          <a:effectLst/>
                        </a:rPr>
                        <a:t> </a:t>
                      </a:r>
                      <a:r>
                        <a:rPr lang="en-US" sz="3600" dirty="0" err="1">
                          <a:effectLst/>
                        </a:rPr>
                        <a:t>tử</a:t>
                      </a:r>
                      <a:r>
                        <a:rPr lang="en-US" sz="3600" dirty="0">
                          <a:effectLst/>
                        </a:rPr>
                        <a:t> </a:t>
                      </a:r>
                      <a:r>
                        <a:rPr lang="en-US" sz="3600" dirty="0" err="1">
                          <a:effectLst/>
                        </a:rPr>
                        <a:t>nói</a:t>
                      </a:r>
                      <a:r>
                        <a:rPr lang="en-US" sz="3600" dirty="0">
                          <a:effectLst/>
                        </a:rPr>
                        <a:t> </a:t>
                      </a:r>
                      <a:r>
                        <a:rPr lang="en-US" sz="3600" dirty="0" err="1">
                          <a:effectLst/>
                        </a:rPr>
                        <a:t>chung</a:t>
                      </a:r>
                      <a:r>
                        <a:rPr lang="en-US" sz="3600" dirty="0">
                          <a:effectLst/>
                        </a:rPr>
                        <a:t> </a:t>
                      </a:r>
                      <a:r>
                        <a:rPr lang="en-US" sz="3600" dirty="0" err="1">
                          <a:effectLst/>
                        </a:rPr>
                        <a:t>và</a:t>
                      </a:r>
                      <a:r>
                        <a:rPr lang="en-US" sz="3600" dirty="0">
                          <a:effectLst/>
                        </a:rPr>
                        <a:t> </a:t>
                      </a:r>
                      <a:r>
                        <a:rPr lang="en-US" sz="3600" dirty="0" err="1">
                          <a:effectLst/>
                        </a:rPr>
                        <a:t>học</a:t>
                      </a:r>
                      <a:r>
                        <a:rPr lang="en-US" sz="3600" dirty="0">
                          <a:effectLst/>
                        </a:rPr>
                        <a:t> </a:t>
                      </a:r>
                      <a:r>
                        <a:rPr lang="en-US" sz="3600" dirty="0" err="1">
                          <a:effectLst/>
                        </a:rPr>
                        <a:t>trò</a:t>
                      </a:r>
                      <a:r>
                        <a:rPr lang="en-US" sz="3600" dirty="0">
                          <a:effectLst/>
                        </a:rPr>
                        <a:t> </a:t>
                      </a:r>
                      <a:r>
                        <a:rPr lang="en-US" sz="3600" dirty="0" err="1">
                          <a:effectLst/>
                        </a:rPr>
                        <a:t>đất</a:t>
                      </a:r>
                      <a:r>
                        <a:rPr lang="en-US" sz="3600" dirty="0">
                          <a:effectLst/>
                        </a:rPr>
                        <a:t> </a:t>
                      </a:r>
                      <a:r>
                        <a:rPr lang="en-US" sz="3600" dirty="0" err="1">
                          <a:effectLst/>
                        </a:rPr>
                        <a:t>Quảng</a:t>
                      </a:r>
                      <a:r>
                        <a:rPr lang="en-US" sz="3600" dirty="0">
                          <a:effectLst/>
                        </a:rPr>
                        <a:t> </a:t>
                      </a:r>
                      <a:r>
                        <a:rPr lang="en-US" sz="3600" dirty="0" err="1">
                          <a:effectLst/>
                        </a:rPr>
                        <a:t>thuở</a:t>
                      </a:r>
                      <a:r>
                        <a:rPr lang="en-US" sz="3600" dirty="0">
                          <a:effectLst/>
                        </a:rPr>
                        <a:t> </a:t>
                      </a:r>
                      <a:r>
                        <a:rPr lang="en-US" sz="3600" dirty="0" err="1">
                          <a:effectLst/>
                        </a:rPr>
                        <a:t>ấy</a:t>
                      </a:r>
                      <a:r>
                        <a:rPr lang="en-US" sz="3600" dirty="0">
                          <a:effectLst/>
                        </a:rPr>
                        <a:t> </a:t>
                      </a:r>
                      <a:r>
                        <a:rPr lang="en-US" sz="3600" dirty="0" err="1">
                          <a:effectLst/>
                        </a:rPr>
                        <a:t>học</a:t>
                      </a:r>
                      <a:r>
                        <a:rPr lang="en-US" sz="3600" dirty="0">
                          <a:effectLst/>
                        </a:rPr>
                        <a:t> </a:t>
                      </a:r>
                      <a:r>
                        <a:rPr lang="en-US" sz="3600" dirty="0" err="1">
                          <a:effectLst/>
                        </a:rPr>
                        <a:t>giỏi</a:t>
                      </a:r>
                      <a:r>
                        <a:rPr lang="en-US" sz="3600" dirty="0" smtClean="0">
                          <a:effectLst/>
                        </a:rPr>
                        <a:t>".</a:t>
                      </a:r>
                    </a:p>
                    <a:p>
                      <a:pPr marL="0" marR="0" indent="0" algn="l" defTabSz="457200" rtl="0" eaLnBrk="1" fontAlgn="auto" latinLnBrk="0" hangingPunct="1">
                        <a:lnSpc>
                          <a:spcPct val="115000"/>
                        </a:lnSpc>
                        <a:spcBef>
                          <a:spcPts val="600"/>
                        </a:spcBef>
                        <a:spcAft>
                          <a:spcPts val="600"/>
                        </a:spcAft>
                        <a:buClrTx/>
                        <a:buSzTx/>
                        <a:buFontTx/>
                        <a:buNone/>
                        <a:tabLst/>
                        <a:defRPr/>
                      </a:pPr>
                      <a:r>
                        <a:rPr lang="en-US" sz="3600" b="1" kern="1200" dirty="0" smtClean="0">
                          <a:solidFill>
                            <a:schemeClr val="lt1"/>
                          </a:solidFill>
                          <a:effectLst/>
                          <a:latin typeface="+mn-lt"/>
                          <a:ea typeface="+mn-ea"/>
                          <a:cs typeface="+mn-cs"/>
                        </a:rPr>
                        <a:t>(Phan </a:t>
                      </a:r>
                      <a:r>
                        <a:rPr lang="en-US" sz="3600" b="1" kern="1200" dirty="0" err="1" smtClean="0">
                          <a:solidFill>
                            <a:schemeClr val="lt1"/>
                          </a:solidFill>
                          <a:effectLst/>
                          <a:latin typeface="+mn-lt"/>
                          <a:ea typeface="+mn-ea"/>
                          <a:cs typeface="+mn-cs"/>
                        </a:rPr>
                        <a:t>Quang</a:t>
                      </a:r>
                      <a:r>
                        <a:rPr lang="en-US" sz="3600" b="1" kern="1200" dirty="0" smtClean="0">
                          <a:solidFill>
                            <a:schemeClr val="lt1"/>
                          </a:solidFill>
                          <a:effectLst/>
                          <a:latin typeface="+mn-lt"/>
                          <a:ea typeface="+mn-ea"/>
                          <a:cs typeface="+mn-cs"/>
                        </a:rPr>
                        <a:t>,</a:t>
                      </a:r>
                      <a:r>
                        <a:rPr lang="en-US" sz="3600" b="1" u="sng" kern="1200" dirty="0" smtClean="0">
                          <a:solidFill>
                            <a:schemeClr val="lt1"/>
                          </a:solidFill>
                          <a:effectLst/>
                          <a:latin typeface="+mn-lt"/>
                          <a:ea typeface="+mn-ea"/>
                          <a:cs typeface="+mn-cs"/>
                          <a:hlinkClick r:id="rId2" tooltip="Phạm Liệu"/>
                        </a:rPr>
                        <a:t> </a:t>
                      </a:r>
                      <a:r>
                        <a:rPr lang="en-US" sz="3600" b="1" u="sng" kern="1200" dirty="0" err="1" smtClean="0">
                          <a:solidFill>
                            <a:schemeClr val="lt1"/>
                          </a:solidFill>
                          <a:effectLst/>
                          <a:latin typeface="+mn-lt"/>
                          <a:ea typeface="+mn-ea"/>
                          <a:cs typeface="+mn-cs"/>
                        </a:rPr>
                        <a:t>Phạm</a:t>
                      </a:r>
                      <a:r>
                        <a:rPr lang="en-US" sz="3600" b="1" u="sng" kern="1200" baseline="0" dirty="0" smtClean="0">
                          <a:solidFill>
                            <a:schemeClr val="lt1"/>
                          </a:solidFill>
                          <a:effectLst/>
                          <a:latin typeface="+mn-lt"/>
                          <a:ea typeface="+mn-ea"/>
                          <a:cs typeface="+mn-cs"/>
                        </a:rPr>
                        <a:t> </a:t>
                      </a:r>
                      <a:r>
                        <a:rPr lang="en-US" sz="3600" b="1" u="sng" kern="1200" baseline="0" dirty="0" err="1" smtClean="0">
                          <a:solidFill>
                            <a:schemeClr val="lt1"/>
                          </a:solidFill>
                          <a:effectLst/>
                          <a:latin typeface="+mn-lt"/>
                          <a:ea typeface="+mn-ea"/>
                          <a:cs typeface="+mn-cs"/>
                        </a:rPr>
                        <a:t>Liêu</a:t>
                      </a:r>
                      <a:r>
                        <a:rPr lang="en-US" sz="3600" b="1" u="sng" kern="1200" baseline="0" dirty="0" smtClean="0">
                          <a:solidFill>
                            <a:schemeClr val="lt1"/>
                          </a:solidFill>
                          <a:effectLst/>
                          <a:latin typeface="+mn-lt"/>
                          <a:ea typeface="+mn-ea"/>
                          <a:cs typeface="+mn-cs"/>
                        </a:rPr>
                        <a:t>,</a:t>
                      </a:r>
                      <a:r>
                        <a:rPr lang="en-US" sz="3600" b="1" u="sng" kern="1200" dirty="0" smtClean="0">
                          <a:solidFill>
                            <a:schemeClr val="lt1"/>
                          </a:solidFill>
                          <a:effectLst/>
                          <a:latin typeface="+mn-lt"/>
                          <a:ea typeface="+mn-ea"/>
                          <a:cs typeface="+mn-cs"/>
                          <a:hlinkClick r:id="rId3" tooltip="Phạm Tuấn (trang không tồn tại)"/>
                        </a:rPr>
                        <a:t> </a:t>
                      </a:r>
                      <a:r>
                        <a:rPr lang="en-US" sz="3600" b="1" u="sng" kern="1200" dirty="0" err="1" smtClean="0">
                          <a:solidFill>
                            <a:schemeClr val="lt1"/>
                          </a:solidFill>
                          <a:effectLst/>
                          <a:latin typeface="+mn-lt"/>
                          <a:ea typeface="+mn-ea"/>
                          <a:cs typeface="+mn-cs"/>
                        </a:rPr>
                        <a:t>Phạm</a:t>
                      </a:r>
                      <a:r>
                        <a:rPr lang="en-US" sz="3600" b="1" u="sng" kern="1200" baseline="0" dirty="0" smtClean="0">
                          <a:solidFill>
                            <a:schemeClr val="lt1"/>
                          </a:solidFill>
                          <a:effectLst/>
                          <a:latin typeface="+mn-lt"/>
                          <a:ea typeface="+mn-ea"/>
                          <a:cs typeface="+mn-cs"/>
                        </a:rPr>
                        <a:t> </a:t>
                      </a:r>
                      <a:r>
                        <a:rPr lang="en-US" sz="3600" b="1" u="sng" kern="1200" baseline="0" dirty="0" err="1" smtClean="0">
                          <a:solidFill>
                            <a:schemeClr val="lt1"/>
                          </a:solidFill>
                          <a:effectLst/>
                          <a:latin typeface="+mn-lt"/>
                          <a:ea typeface="+mn-ea"/>
                          <a:cs typeface="+mn-cs"/>
                        </a:rPr>
                        <a:t>Tuấn</a:t>
                      </a:r>
                      <a:r>
                        <a:rPr lang="en-US" sz="3600" b="1" u="sng" kern="1200" baseline="0" dirty="0" smtClean="0">
                          <a:solidFill>
                            <a:schemeClr val="lt1"/>
                          </a:solidFill>
                          <a:effectLst/>
                          <a:latin typeface="+mn-lt"/>
                          <a:ea typeface="+mn-ea"/>
                          <a:cs typeface="+mn-cs"/>
                        </a:rPr>
                        <a:t> , </a:t>
                      </a:r>
                      <a:r>
                        <a:rPr lang="en-US" sz="3600" b="1" u="sng" kern="1200" baseline="0" dirty="0" err="1" smtClean="0">
                          <a:solidFill>
                            <a:schemeClr val="lt1"/>
                          </a:solidFill>
                          <a:effectLst/>
                          <a:latin typeface="+mn-lt"/>
                          <a:ea typeface="+mn-ea"/>
                          <a:cs typeface="+mn-cs"/>
                        </a:rPr>
                        <a:t>Ngô</a:t>
                      </a:r>
                      <a:r>
                        <a:rPr lang="en-US" sz="3600" b="1" u="sng" kern="1200" baseline="0" dirty="0" smtClean="0">
                          <a:solidFill>
                            <a:schemeClr val="lt1"/>
                          </a:solidFill>
                          <a:effectLst/>
                          <a:latin typeface="+mn-lt"/>
                          <a:ea typeface="+mn-ea"/>
                          <a:cs typeface="+mn-cs"/>
                        </a:rPr>
                        <a:t> </a:t>
                      </a:r>
                      <a:r>
                        <a:rPr lang="en-US" sz="3600" b="1" u="sng" kern="1200" baseline="0" dirty="0" err="1" smtClean="0">
                          <a:solidFill>
                            <a:schemeClr val="lt1"/>
                          </a:solidFill>
                          <a:effectLst/>
                          <a:latin typeface="+mn-lt"/>
                          <a:ea typeface="+mn-ea"/>
                          <a:cs typeface="+mn-cs"/>
                        </a:rPr>
                        <a:t>Chuân</a:t>
                      </a:r>
                      <a:r>
                        <a:rPr lang="en-US" sz="3600" b="1" u="sng" kern="1200" baseline="0" dirty="0" smtClean="0">
                          <a:solidFill>
                            <a:schemeClr val="lt1"/>
                          </a:solidFill>
                          <a:effectLst/>
                          <a:latin typeface="+mn-lt"/>
                          <a:ea typeface="+mn-ea"/>
                          <a:cs typeface="+mn-cs"/>
                        </a:rPr>
                        <a:t>, </a:t>
                      </a:r>
                      <a:r>
                        <a:rPr lang="en-US" sz="3600" b="1" u="sng" kern="1200" baseline="0" dirty="0" err="1" smtClean="0">
                          <a:solidFill>
                            <a:schemeClr val="lt1"/>
                          </a:solidFill>
                          <a:effectLst/>
                          <a:latin typeface="+mn-lt"/>
                          <a:ea typeface="+mn-ea"/>
                          <a:cs typeface="+mn-cs"/>
                        </a:rPr>
                        <a:t>Dương</a:t>
                      </a:r>
                      <a:r>
                        <a:rPr lang="en-US" sz="3600" b="1" u="sng" kern="1200" baseline="0" dirty="0" smtClean="0">
                          <a:solidFill>
                            <a:schemeClr val="lt1"/>
                          </a:solidFill>
                          <a:effectLst/>
                          <a:latin typeface="+mn-lt"/>
                          <a:ea typeface="+mn-ea"/>
                          <a:cs typeface="+mn-cs"/>
                        </a:rPr>
                        <a:t> </a:t>
                      </a:r>
                      <a:r>
                        <a:rPr lang="en-US" sz="3600" b="1" u="sng" kern="1200" baseline="0" dirty="0" err="1" smtClean="0">
                          <a:solidFill>
                            <a:schemeClr val="lt1"/>
                          </a:solidFill>
                          <a:effectLst/>
                          <a:latin typeface="+mn-lt"/>
                          <a:ea typeface="+mn-ea"/>
                          <a:cs typeface="+mn-cs"/>
                        </a:rPr>
                        <a:t>Hiển</a:t>
                      </a:r>
                      <a:r>
                        <a:rPr lang="en-US" sz="3600" b="1" u="sng" kern="1200" baseline="0" dirty="0" smtClean="0">
                          <a:solidFill>
                            <a:schemeClr val="lt1"/>
                          </a:solidFill>
                          <a:effectLst/>
                          <a:latin typeface="+mn-lt"/>
                          <a:ea typeface="+mn-ea"/>
                          <a:cs typeface="+mn-cs"/>
                        </a:rPr>
                        <a:t> </a:t>
                      </a:r>
                      <a:r>
                        <a:rPr lang="en-US" sz="3600" b="1" u="sng" kern="1200" baseline="0" dirty="0" err="1" smtClean="0">
                          <a:solidFill>
                            <a:schemeClr val="lt1"/>
                          </a:solidFill>
                          <a:effectLst/>
                          <a:latin typeface="+mn-lt"/>
                          <a:ea typeface="+mn-ea"/>
                          <a:cs typeface="+mn-cs"/>
                        </a:rPr>
                        <a:t>Tiến</a:t>
                      </a:r>
                      <a:r>
                        <a:rPr lang="en-US" sz="3600" b="1" u="sng" kern="1200" baseline="0" dirty="0" smtClean="0">
                          <a:solidFill>
                            <a:schemeClr val="lt1"/>
                          </a:solidFill>
                          <a:effectLst/>
                          <a:latin typeface="+mn-lt"/>
                          <a:ea typeface="+mn-ea"/>
                          <a:cs typeface="+mn-cs"/>
                        </a:rPr>
                        <a:t>.)</a:t>
                      </a:r>
                      <a:endParaRPr lang="en-US" sz="3600" b="1" kern="1200" dirty="0" smtClean="0">
                        <a:solidFill>
                          <a:schemeClr val="lt1"/>
                        </a:solidFill>
                        <a:effectLst/>
                        <a:latin typeface="+mn-lt"/>
                        <a:ea typeface="+mn-ea"/>
                        <a:cs typeface="+mn-cs"/>
                      </a:endParaRPr>
                    </a:p>
                    <a:p>
                      <a:pPr marL="0" marR="0" indent="0" algn="l" defTabSz="457200" rtl="0" eaLnBrk="1" fontAlgn="auto" latinLnBrk="0" hangingPunct="1">
                        <a:lnSpc>
                          <a:spcPct val="115000"/>
                        </a:lnSpc>
                        <a:spcBef>
                          <a:spcPts val="600"/>
                        </a:spcBef>
                        <a:spcAft>
                          <a:spcPts val="600"/>
                        </a:spcAft>
                        <a:buClrTx/>
                        <a:buSzTx/>
                        <a:buFontTx/>
                        <a:buNone/>
                        <a:tabLst/>
                        <a:defRPr/>
                      </a:pPr>
                      <a:endParaRPr lang="en-US" sz="3600" b="1" kern="1200" dirty="0" smtClean="0">
                        <a:solidFill>
                          <a:schemeClr val="lt1"/>
                        </a:solidFill>
                        <a:effectLst/>
                        <a:latin typeface="+mn-lt"/>
                        <a:ea typeface="+mn-ea"/>
                        <a:cs typeface="+mn-cs"/>
                      </a:endParaRPr>
                    </a:p>
                    <a:p>
                      <a:pPr>
                        <a:lnSpc>
                          <a:spcPct val="115000"/>
                        </a:lnSpc>
                        <a:spcBef>
                          <a:spcPts val="600"/>
                        </a:spcBef>
                        <a:spcAft>
                          <a:spcPts val="6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38100" marB="38100"/>
                </a:tc>
                <a:tc>
                  <a:txBody>
                    <a:bodyPr/>
                    <a:lstStyle/>
                    <a:p>
                      <a:pPr algn="l">
                        <a:lnSpc>
                          <a:spcPct val="115000"/>
                        </a:lnSpc>
                        <a:spcAft>
                          <a:spcPts val="1000"/>
                        </a:spcAft>
                      </a:pPr>
                      <a:r>
                        <a:rPr lang="en-US" sz="2000" dirty="0" smtClean="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nchor="b"/>
                </a:tc>
                <a:extLst>
                  <a:ext uri="{0D108BD9-81ED-4DB2-BD59-A6C34878D82A}">
                    <a16:rowId xmlns:a16="http://schemas.microsoft.com/office/drawing/2014/main" val="2973644056"/>
                  </a:ext>
                </a:extLst>
              </a:tr>
            </a:tbl>
          </a:graphicData>
        </a:graphic>
      </p:graphicFrame>
    </p:spTree>
    <p:extLst>
      <p:ext uri="{BB962C8B-B14F-4D97-AF65-F5344CB8AC3E}">
        <p14:creationId xmlns:p14="http://schemas.microsoft.com/office/powerpoint/2010/main" val="877599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1658" y="263951"/>
            <a:ext cx="11472420" cy="755400"/>
          </a:xfrm>
          <a:prstGeom prst="rect">
            <a:avLst/>
          </a:prstGeom>
        </p:spPr>
        <p:txBody>
          <a:bodyPr wrap="square">
            <a:spAutoFit/>
          </a:bodyPr>
          <a:lstStyle/>
          <a:p>
            <a:pPr fontAlgn="base">
              <a:lnSpc>
                <a:spcPct val="115000"/>
              </a:lnSpc>
              <a:spcAft>
                <a:spcPts val="0"/>
              </a:spcAft>
            </a:pP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Chị</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bước</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giảng</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sz="40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ĐH</a:t>
            </a:r>
            <a:endParaRPr lang="en-US" sz="4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5901179" y="914400"/>
            <a:ext cx="5665509" cy="5613845"/>
          </a:xfrm>
          <a:prstGeom prst="rect">
            <a:avLst/>
          </a:prstGeom>
        </p:spPr>
        <p:txBody>
          <a:bodyPr wrap="square">
            <a:spAutoFit/>
          </a:bodyPr>
          <a:lstStyle/>
          <a:p>
            <a:pPr fontAlgn="base">
              <a:lnSpc>
                <a:spcPct val="115000"/>
              </a:lnSpc>
              <a:spcBef>
                <a:spcPts val="1350"/>
              </a:spcBef>
              <a:spcAft>
                <a:spcPts val="1350"/>
              </a:spcAft>
            </a:pP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chị</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Trần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Trần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Ngọc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Trần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Cẩm</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Nhung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Trần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Đổng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huyện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Duy</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Xuyên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Ngọc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Cẩm</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Nhung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chị</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giống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ngôi</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vùng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núi</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Duy</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huyện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Duy</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Xuyên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áng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Ngọc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Nhung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thoát</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khỏi</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bù</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bảng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ngỡ</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ngàng</a:t>
            </a:r>
            <a:r>
              <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https://znews-photo.zingcdn.me/w1920/Uploaded/erlx/2014_08_31/anh3_4.jpg"/>
          <p:cNvPicPr/>
          <p:nvPr/>
        </p:nvPicPr>
        <p:blipFill>
          <a:blip r:embed="rId2">
            <a:extLst>
              <a:ext uri="{28A0092B-C50C-407E-A947-70E740481C1C}">
                <a14:useLocalDpi xmlns:a14="http://schemas.microsoft.com/office/drawing/2010/main" val="0"/>
              </a:ext>
            </a:extLst>
          </a:blip>
          <a:srcRect/>
          <a:stretch>
            <a:fillRect/>
          </a:stretch>
        </p:blipFill>
        <p:spPr bwMode="auto">
          <a:xfrm>
            <a:off x="136689" y="1065959"/>
            <a:ext cx="5392131" cy="3688728"/>
          </a:xfrm>
          <a:prstGeom prst="rect">
            <a:avLst/>
          </a:prstGeom>
          <a:noFill/>
          <a:ln>
            <a:noFill/>
          </a:ln>
        </p:spPr>
      </p:pic>
      <p:sp>
        <p:nvSpPr>
          <p:cNvPr id="7" name="Rectangle 6"/>
          <p:cNvSpPr/>
          <p:nvPr/>
        </p:nvSpPr>
        <p:spPr>
          <a:xfrm rot="10800000" flipV="1">
            <a:off x="367416" y="5169352"/>
            <a:ext cx="5161403" cy="410882"/>
          </a:xfrm>
          <a:prstGeom prst="rect">
            <a:avLst/>
          </a:prstGeom>
        </p:spPr>
        <p:txBody>
          <a:bodyPr wrap="square">
            <a:spAutoFit/>
          </a:bodyPr>
          <a:lstStyle/>
          <a:p>
            <a:pPr fontAlgn="base">
              <a:lnSpc>
                <a:spcPct val="115000"/>
              </a:lnSpc>
              <a:spcAft>
                <a:spcPts val="0"/>
              </a:spcAft>
            </a:pPr>
            <a:r>
              <a:rPr lang="en-US" u="sng" dirty="0">
                <a:solidFill>
                  <a:srgbClr val="7030A0"/>
                </a:solidFill>
                <a:latin typeface="Mulish"/>
                <a:ea typeface="Times New Roman" panose="02020603050405020304" pitchFamily="18" charset="0"/>
                <a:cs typeface="Times New Roman" panose="02020603050405020304" pitchFamily="18" charset="0"/>
              </a:rPr>
              <a:t>Ba</a:t>
            </a:r>
            <a:r>
              <a:rPr lang="en-US" dirty="0">
                <a:solidFill>
                  <a:srgbClr val="7030A0"/>
                </a:solidFill>
                <a:latin typeface="Mulish"/>
                <a:ea typeface="Times New Roman" panose="02020603050405020304" pitchFamily="18" charset="0"/>
                <a:cs typeface="Times New Roman" panose="02020603050405020304" pitchFamily="18" charset="0"/>
              </a:rPr>
              <a:t> </a:t>
            </a:r>
            <a:r>
              <a:rPr lang="en-US" dirty="0" err="1">
                <a:solidFill>
                  <a:srgbClr val="7030A0"/>
                </a:solidFill>
                <a:latin typeface="Mulish"/>
                <a:ea typeface="Times New Roman" panose="02020603050405020304" pitchFamily="18" charset="0"/>
                <a:cs typeface="Times New Roman" panose="02020603050405020304" pitchFamily="18" charset="0"/>
              </a:rPr>
              <a:t>chị</a:t>
            </a:r>
            <a:r>
              <a:rPr lang="en-US" dirty="0">
                <a:solidFill>
                  <a:srgbClr val="7030A0"/>
                </a:solidFill>
                <a:latin typeface="Mulish"/>
                <a:ea typeface="Times New Roman" panose="02020603050405020304" pitchFamily="18" charset="0"/>
                <a:cs typeface="Times New Roman" panose="02020603050405020304" pitchFamily="18" charset="0"/>
              </a:rPr>
              <a:t> </a:t>
            </a:r>
            <a:r>
              <a:rPr lang="en-US" dirty="0" err="1">
                <a:solidFill>
                  <a:srgbClr val="7030A0"/>
                </a:solidFill>
                <a:latin typeface="Mulish"/>
                <a:ea typeface="Times New Roman" panose="02020603050405020304" pitchFamily="18" charset="0"/>
                <a:cs typeface="Times New Roman" panose="02020603050405020304" pitchFamily="18" charset="0"/>
              </a:rPr>
              <a:t>em</a:t>
            </a:r>
            <a:r>
              <a:rPr lang="en-US" dirty="0">
                <a:solidFill>
                  <a:srgbClr val="7030A0"/>
                </a:solidFill>
                <a:latin typeface="Mulish"/>
                <a:ea typeface="Times New Roman" panose="02020603050405020304" pitchFamily="18" charset="0"/>
                <a:cs typeface="Times New Roman" panose="02020603050405020304" pitchFamily="18" charset="0"/>
              </a:rPr>
              <a:t> Thu </a:t>
            </a:r>
            <a:r>
              <a:rPr lang="en-US" dirty="0" err="1">
                <a:solidFill>
                  <a:srgbClr val="7030A0"/>
                </a:solidFill>
                <a:latin typeface="Mulish"/>
                <a:ea typeface="Times New Roman" panose="02020603050405020304" pitchFamily="18" charset="0"/>
                <a:cs typeface="Times New Roman" panose="02020603050405020304" pitchFamily="18" charset="0"/>
              </a:rPr>
              <a:t>Thảo</a:t>
            </a:r>
            <a:r>
              <a:rPr lang="en-US" dirty="0">
                <a:solidFill>
                  <a:srgbClr val="7030A0"/>
                </a:solidFill>
                <a:latin typeface="Mulish"/>
                <a:ea typeface="Times New Roman" panose="02020603050405020304" pitchFamily="18" charset="0"/>
                <a:cs typeface="Times New Roman" panose="02020603050405020304" pitchFamily="18" charset="0"/>
              </a:rPr>
              <a:t>, </a:t>
            </a:r>
            <a:r>
              <a:rPr lang="en-US" dirty="0" err="1">
                <a:solidFill>
                  <a:srgbClr val="7030A0"/>
                </a:solidFill>
                <a:latin typeface="Mulish"/>
                <a:ea typeface="Times New Roman" panose="02020603050405020304" pitchFamily="18" charset="0"/>
                <a:cs typeface="Times New Roman" panose="02020603050405020304" pitchFamily="18" charset="0"/>
              </a:rPr>
              <a:t>Như</a:t>
            </a:r>
            <a:r>
              <a:rPr lang="en-US" dirty="0">
                <a:solidFill>
                  <a:srgbClr val="7030A0"/>
                </a:solidFill>
                <a:latin typeface="Mulish"/>
                <a:ea typeface="Times New Roman" panose="02020603050405020304" pitchFamily="18" charset="0"/>
                <a:cs typeface="Times New Roman" panose="02020603050405020304" pitchFamily="18" charset="0"/>
              </a:rPr>
              <a:t> </a:t>
            </a:r>
            <a:r>
              <a:rPr lang="en-US" dirty="0" err="1">
                <a:solidFill>
                  <a:srgbClr val="7030A0"/>
                </a:solidFill>
                <a:latin typeface="Mulish"/>
                <a:ea typeface="Times New Roman" panose="02020603050405020304" pitchFamily="18" charset="0"/>
                <a:cs typeface="Times New Roman" panose="02020603050405020304" pitchFamily="18" charset="0"/>
              </a:rPr>
              <a:t>Ngọc</a:t>
            </a:r>
            <a:r>
              <a:rPr lang="en-US" dirty="0">
                <a:solidFill>
                  <a:srgbClr val="7030A0"/>
                </a:solidFill>
                <a:latin typeface="Mulish"/>
                <a:ea typeface="Times New Roman" panose="02020603050405020304" pitchFamily="18" charset="0"/>
                <a:cs typeface="Times New Roman" panose="02020603050405020304" pitchFamily="18" charset="0"/>
              </a:rPr>
              <a:t> </a:t>
            </a:r>
            <a:r>
              <a:rPr lang="en-US" dirty="0" err="1">
                <a:solidFill>
                  <a:srgbClr val="7030A0"/>
                </a:solidFill>
                <a:latin typeface="Mulish"/>
                <a:ea typeface="Times New Roman" panose="02020603050405020304" pitchFamily="18" charset="0"/>
                <a:cs typeface="Times New Roman" panose="02020603050405020304" pitchFamily="18" charset="0"/>
              </a:rPr>
              <a:t>và</a:t>
            </a:r>
            <a:r>
              <a:rPr lang="en-US" dirty="0">
                <a:solidFill>
                  <a:srgbClr val="7030A0"/>
                </a:solidFill>
                <a:latin typeface="Mulish"/>
                <a:ea typeface="Times New Roman" panose="02020603050405020304" pitchFamily="18" charset="0"/>
                <a:cs typeface="Times New Roman" panose="02020603050405020304" pitchFamily="18" charset="0"/>
              </a:rPr>
              <a:t> </a:t>
            </a:r>
            <a:r>
              <a:rPr lang="en-US" dirty="0" err="1">
                <a:solidFill>
                  <a:srgbClr val="7030A0"/>
                </a:solidFill>
                <a:latin typeface="Mulish"/>
                <a:ea typeface="Times New Roman" panose="02020603050405020304" pitchFamily="18" charset="0"/>
                <a:cs typeface="Times New Roman" panose="02020603050405020304" pitchFamily="18" charset="0"/>
              </a:rPr>
              <a:t>Cẩm</a:t>
            </a:r>
            <a:r>
              <a:rPr lang="en-US" dirty="0">
                <a:solidFill>
                  <a:srgbClr val="7030A0"/>
                </a:solidFill>
                <a:latin typeface="Mulish"/>
                <a:ea typeface="Times New Roman" panose="02020603050405020304" pitchFamily="18" charset="0"/>
                <a:cs typeface="Times New Roman" panose="02020603050405020304" pitchFamily="18" charset="0"/>
              </a:rPr>
              <a:t> </a:t>
            </a:r>
            <a:r>
              <a:rPr lang="en-US" dirty="0" err="1">
                <a:solidFill>
                  <a:srgbClr val="7030A0"/>
                </a:solidFill>
                <a:latin typeface="Mulish"/>
                <a:ea typeface="Times New Roman" panose="02020603050405020304" pitchFamily="18" charset="0"/>
                <a:cs typeface="Times New Roman" panose="02020603050405020304" pitchFamily="18" charset="0"/>
              </a:rPr>
              <a:t>Nhung</a:t>
            </a:r>
            <a:r>
              <a:rPr lang="en-US" dirty="0">
                <a:solidFill>
                  <a:srgbClr val="000000"/>
                </a:solidFill>
                <a:latin typeface="Mulish"/>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4497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znews-photo.zingcdn.me/w1920/Uploaded/erlx/2014_08_31/anh1_9.jpg"/>
          <p:cNvPicPr/>
          <p:nvPr/>
        </p:nvPicPr>
        <p:blipFill>
          <a:blip r:embed="rId2">
            <a:extLst>
              <a:ext uri="{28A0092B-C50C-407E-A947-70E740481C1C}">
                <a14:useLocalDpi xmlns:a14="http://schemas.microsoft.com/office/drawing/2010/main" val="0"/>
              </a:ext>
            </a:extLst>
          </a:blip>
          <a:srcRect/>
          <a:stretch>
            <a:fillRect/>
          </a:stretch>
        </p:blipFill>
        <p:spPr bwMode="auto">
          <a:xfrm>
            <a:off x="282805" y="989814"/>
            <a:ext cx="6221690" cy="4306817"/>
          </a:xfrm>
          <a:prstGeom prst="rect">
            <a:avLst/>
          </a:prstGeom>
          <a:noFill/>
          <a:ln>
            <a:noFill/>
          </a:ln>
        </p:spPr>
      </p:pic>
      <p:sp>
        <p:nvSpPr>
          <p:cNvPr id="5" name="Rectangle 4"/>
          <p:cNvSpPr/>
          <p:nvPr/>
        </p:nvSpPr>
        <p:spPr>
          <a:xfrm>
            <a:off x="697584" y="103695"/>
            <a:ext cx="10727703" cy="658642"/>
          </a:xfrm>
          <a:prstGeom prst="rect">
            <a:avLst/>
          </a:prstGeom>
        </p:spPr>
        <p:txBody>
          <a:bodyPr wrap="square">
            <a:spAutoFit/>
          </a:bodyPr>
          <a:lstStyle/>
          <a:p>
            <a:pPr fontAlgn="base">
              <a:lnSpc>
                <a:spcPct val="115000"/>
              </a:lnSpc>
              <a:spcBef>
                <a:spcPts val="750"/>
              </a:spcBef>
              <a:spcAft>
                <a:spcPts val="750"/>
              </a:spcAft>
            </a:pP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gương</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đáng</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ngưỡng</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mộ</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xứ</a:t>
            </a:r>
            <a:r>
              <a:rPr lang="en-US" sz="3200" b="1" kern="1800" spc="-75"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800" spc="-75" dirty="0" err="1">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Quảng</a:t>
            </a:r>
            <a:endParaRPr lang="en-US" sz="3200"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6598764" y="762337"/>
            <a:ext cx="5593236" cy="5946051"/>
          </a:xfrm>
          <a:prstGeom prst="rect">
            <a:avLst/>
          </a:prstGeom>
        </p:spPr>
        <p:txBody>
          <a:bodyPr wrap="square">
            <a:spAutoFit/>
          </a:bodyPr>
          <a:lstStyle/>
          <a:p>
            <a:pPr fontAlgn="base">
              <a:lnSpc>
                <a:spcPct val="115000"/>
              </a:lnSpc>
              <a:spcAft>
                <a:spcPts val="1350"/>
              </a:spcAft>
            </a:pP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cản</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vươn</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hiếm</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fontAlgn="base">
              <a:lnSpc>
                <a:spcPct val="115000"/>
              </a:lnSpc>
              <a:spcAft>
                <a:spcPts val="0"/>
              </a:spcAft>
            </a:pP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tí</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hon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đỗ</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24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giá</a:t>
            </a:r>
            <a:endParaRPr lang="en-US" sz="24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fontAlgn="base">
              <a:lnSpc>
                <a:spcPct val="115000"/>
              </a:lnSpc>
              <a:spcBef>
                <a:spcPts val="1350"/>
              </a:spcBef>
              <a:spcAft>
                <a:spcPts val="1350"/>
              </a:spcAft>
            </a:pP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huyện</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Lộc</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nghề</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nông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eo</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hẹp</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chật</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cô</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nhỏ</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nhắn</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Võ</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nản</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may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mắn</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kiên</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trì</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ước</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mơ</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nuôi</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dưỡng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lâu</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tài</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2815533" y="5252384"/>
            <a:ext cx="2211183" cy="410882"/>
          </a:xfrm>
          <a:prstGeom prst="rect">
            <a:avLst/>
          </a:prstGeom>
        </p:spPr>
        <p:txBody>
          <a:bodyPr wrap="none">
            <a:spAutoFit/>
          </a:bodyPr>
          <a:lstStyle/>
          <a:p>
            <a:pPr fontAlgn="base">
              <a:lnSpc>
                <a:spcPct val="115000"/>
              </a:lnSpc>
              <a:spcAft>
                <a:spcPts val="0"/>
              </a:spcAft>
            </a:pPr>
            <a:r>
              <a:rPr lang="en-US" dirty="0" err="1">
                <a:solidFill>
                  <a:srgbClr val="000000"/>
                </a:solidFill>
                <a:latin typeface="Mulish"/>
                <a:ea typeface="Times New Roman" panose="02020603050405020304" pitchFamily="18" charset="0"/>
                <a:cs typeface="Times New Roman" panose="02020603050405020304" pitchFamily="18" charset="0"/>
              </a:rPr>
              <a:t>Võ</a:t>
            </a:r>
            <a:r>
              <a:rPr lang="en-US" dirty="0">
                <a:solidFill>
                  <a:srgbClr val="000000"/>
                </a:solidFill>
                <a:latin typeface="Mulish"/>
                <a:ea typeface="Times New Roman" panose="02020603050405020304" pitchFamily="18" charset="0"/>
                <a:cs typeface="Times New Roman" panose="02020603050405020304" pitchFamily="18" charset="0"/>
              </a:rPr>
              <a:t> </a:t>
            </a:r>
            <a:r>
              <a:rPr lang="en-US" dirty="0" err="1">
                <a:solidFill>
                  <a:srgbClr val="000000"/>
                </a:solidFill>
                <a:latin typeface="Mulish"/>
                <a:ea typeface="Times New Roman" panose="02020603050405020304" pitchFamily="18" charset="0"/>
                <a:cs typeface="Times New Roman" panose="02020603050405020304" pitchFamily="18" charset="0"/>
              </a:rPr>
              <a:t>Thị</a:t>
            </a:r>
            <a:r>
              <a:rPr lang="en-US" dirty="0">
                <a:solidFill>
                  <a:srgbClr val="000000"/>
                </a:solidFill>
                <a:latin typeface="Mulish"/>
                <a:ea typeface="Times New Roman" panose="02020603050405020304" pitchFamily="18" charset="0"/>
                <a:cs typeface="Times New Roman" panose="02020603050405020304" pitchFamily="18" charset="0"/>
              </a:rPr>
              <a:t> </a:t>
            </a:r>
            <a:r>
              <a:rPr lang="en-US" dirty="0" err="1">
                <a:solidFill>
                  <a:srgbClr val="000000"/>
                </a:solidFill>
                <a:latin typeface="Mulish"/>
                <a:ea typeface="Times New Roman" panose="02020603050405020304" pitchFamily="18" charset="0"/>
                <a:cs typeface="Times New Roman" panose="02020603050405020304" pitchFamily="18" charset="0"/>
              </a:rPr>
              <a:t>Thanh</a:t>
            </a:r>
            <a:r>
              <a:rPr lang="en-US" dirty="0">
                <a:solidFill>
                  <a:srgbClr val="000000"/>
                </a:solidFill>
                <a:latin typeface="Mulish"/>
                <a:ea typeface="Times New Roman" panose="02020603050405020304" pitchFamily="18" charset="0"/>
                <a:cs typeface="Times New Roman" panose="02020603050405020304" pitchFamily="18" charset="0"/>
              </a:rPr>
              <a:t> </a:t>
            </a:r>
            <a:r>
              <a:rPr lang="en-US" dirty="0" err="1">
                <a:solidFill>
                  <a:srgbClr val="000000"/>
                </a:solidFill>
                <a:latin typeface="Mulish"/>
                <a:ea typeface="Times New Roman" panose="02020603050405020304" pitchFamily="18" charset="0"/>
                <a:cs typeface="Times New Roman" panose="02020603050405020304" pitchFamily="18" charset="0"/>
              </a:rPr>
              <a:t>Thảo</a:t>
            </a:r>
            <a:r>
              <a:rPr lang="en-US" dirty="0">
                <a:solidFill>
                  <a:srgbClr val="000000"/>
                </a:solidFill>
                <a:latin typeface="Mulish"/>
                <a:ea typeface="Times New Roman" panose="02020603050405020304" pitchFamily="18"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7608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78631" y="179109"/>
            <a:ext cx="6413369" cy="4273991"/>
          </a:xfrm>
          <a:prstGeom prst="rect">
            <a:avLst/>
          </a:prstGeom>
        </p:spPr>
        <p:txBody>
          <a:bodyPr wrap="square">
            <a:spAutoFit/>
          </a:bodyPr>
          <a:lstStyle/>
          <a:p>
            <a:pPr fontAlgn="base">
              <a:lnSpc>
                <a:spcPct val="115000"/>
              </a:lnSpc>
              <a:spcAft>
                <a:spcPts val="0"/>
              </a:spcAft>
            </a:pP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Hai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đôi</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đỗ</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6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đại</a:t>
            </a:r>
            <a:r>
              <a:rPr lang="en-US"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học</a:t>
            </a:r>
            <a:endParaRPr lang="en-US"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15000"/>
              </a:lnSpc>
              <a:spcBef>
                <a:spcPts val="1350"/>
              </a:spcBef>
              <a:spcAft>
                <a:spcPts val="1350"/>
              </a:spcAft>
            </a:pP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lớn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tuổi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lao</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trông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cậy</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thu</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nhập</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ổn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12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liền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đôi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Tú</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Ân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Tú</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Ẩn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THPT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chuyên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Bỉnh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Khiêm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Tam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bàn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vừa</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góc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vừa</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chỗ</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tiếp</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khách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Ân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Ẩn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âm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thầm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rèn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luyện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12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liền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đều</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đạt</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giỏi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cấp</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trí</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nhì</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khối</a:t>
            </a:r>
            <a:r>
              <a:rPr lang="en-US"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fontAlgn="base">
              <a:lnSpc>
                <a:spcPct val="115000"/>
              </a:lnSpc>
              <a:spcAft>
                <a:spcPts val="0"/>
              </a:spcAft>
            </a:pPr>
            <a:r>
              <a:rPr lang="en-US" dirty="0">
                <a:solidFill>
                  <a:srgbClr val="002060"/>
                </a:solidFill>
                <a:latin typeface="Mulish"/>
                <a:ea typeface="Times New Roman" panose="02020603050405020304" pitchFamily="18" charset="0"/>
                <a:cs typeface="Times New Roman" panose="02020603050405020304" pitchFamily="18" charset="0"/>
              </a:rPr>
              <a:t>Hai </a:t>
            </a:r>
            <a:r>
              <a:rPr lang="en-US" dirty="0" err="1">
                <a:solidFill>
                  <a:srgbClr val="002060"/>
                </a:solidFill>
                <a:latin typeface="Mulish"/>
                <a:ea typeface="Times New Roman" panose="02020603050405020304" pitchFamily="18" charset="0"/>
                <a:cs typeface="Times New Roman" panose="02020603050405020304" pitchFamily="18" charset="0"/>
              </a:rPr>
              <a:t>anh</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em</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sinh</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đôi</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Hồ</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Tú</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Ân</a:t>
            </a:r>
            <a:r>
              <a:rPr lang="en-US" dirty="0">
                <a:solidFill>
                  <a:srgbClr val="002060"/>
                </a:solidFill>
                <a:latin typeface="Mulish"/>
                <a:ea typeface="Times New Roman" panose="02020603050405020304" pitchFamily="18" charset="0"/>
                <a:cs typeface="Times New Roman" panose="02020603050405020304" pitchFamily="18" charset="0"/>
              </a:rPr>
              <a:t> - </a:t>
            </a:r>
            <a:r>
              <a:rPr lang="en-US" dirty="0" err="1">
                <a:solidFill>
                  <a:srgbClr val="002060"/>
                </a:solidFill>
                <a:latin typeface="Mulish"/>
                <a:ea typeface="Times New Roman" panose="02020603050405020304" pitchFamily="18" charset="0"/>
                <a:cs typeface="Times New Roman" panose="02020603050405020304" pitchFamily="18" charset="0"/>
              </a:rPr>
              <a:t>Hồ</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Tú</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Ẩn</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khiến</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không</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chỉ</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bố</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mẹ</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mà</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láng</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giềng</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cũng</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tự</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hào</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với</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thành</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tích</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học</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tập</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2060"/>
                </a:solidFill>
                <a:latin typeface="Mulish"/>
                <a:ea typeface="Times New Roman" panose="02020603050405020304" pitchFamily="18" charset="0"/>
                <a:cs typeface="Times New Roman" panose="02020603050405020304" pitchFamily="18" charset="0"/>
              </a:rPr>
              <a:t>đáng</a:t>
            </a:r>
            <a:r>
              <a:rPr lang="en-US" dirty="0">
                <a:solidFill>
                  <a:srgbClr val="002060"/>
                </a:solidFill>
                <a:latin typeface="Mulish"/>
                <a:ea typeface="Times New Roman" panose="02020603050405020304" pitchFamily="18" charset="0"/>
                <a:cs typeface="Times New Roman" panose="02020603050405020304" pitchFamily="18" charset="0"/>
              </a:rPr>
              <a:t> </a:t>
            </a:r>
            <a:r>
              <a:rPr lang="en-US" dirty="0" err="1">
                <a:solidFill>
                  <a:srgbClr val="000000"/>
                </a:solidFill>
                <a:latin typeface="Mulish"/>
                <a:ea typeface="Times New Roman" panose="02020603050405020304" pitchFamily="18" charset="0"/>
                <a:cs typeface="Times New Roman" panose="02020603050405020304" pitchFamily="18" charset="0"/>
              </a:rPr>
              <a:t>nể</a:t>
            </a:r>
            <a:r>
              <a:rPr lang="en-US" dirty="0">
                <a:solidFill>
                  <a:srgbClr val="000000"/>
                </a:solidFill>
                <a:latin typeface="Mulish"/>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https://znews-photo.zingcdn.me/w960/Uploaded/erlx/2014_08_31/anh2_4.jpg"/>
          <p:cNvPicPr/>
          <p:nvPr/>
        </p:nvPicPr>
        <p:blipFill>
          <a:blip r:embed="rId2">
            <a:extLst>
              <a:ext uri="{28A0092B-C50C-407E-A947-70E740481C1C}">
                <a14:useLocalDpi xmlns:a14="http://schemas.microsoft.com/office/drawing/2010/main" val="0"/>
              </a:ext>
            </a:extLst>
          </a:blip>
          <a:srcRect/>
          <a:stretch>
            <a:fillRect/>
          </a:stretch>
        </p:blipFill>
        <p:spPr bwMode="auto">
          <a:xfrm>
            <a:off x="292231" y="365189"/>
            <a:ext cx="5222449" cy="3773178"/>
          </a:xfrm>
          <a:prstGeom prst="rect">
            <a:avLst/>
          </a:prstGeom>
          <a:noFill/>
          <a:ln>
            <a:noFill/>
          </a:ln>
        </p:spPr>
      </p:pic>
      <p:sp>
        <p:nvSpPr>
          <p:cNvPr id="6" name="Rectangle 5"/>
          <p:cNvSpPr/>
          <p:nvPr/>
        </p:nvSpPr>
        <p:spPr>
          <a:xfrm rot="10800000" flipV="1">
            <a:off x="75414" y="4641481"/>
            <a:ext cx="11689238" cy="1508105"/>
          </a:xfrm>
          <a:prstGeom prst="rect">
            <a:avLst/>
          </a:prstGeom>
        </p:spPr>
        <p:txBody>
          <a:bodyPr wrap="square">
            <a:spAutoFit/>
          </a:bodyPr>
          <a:lstStyle/>
          <a:p>
            <a:pPr fontAlgn="base">
              <a:lnSpc>
                <a:spcPct val="115000"/>
              </a:lnSpc>
              <a:spcBef>
                <a:spcPts val="1350"/>
              </a:spcBef>
              <a:spcAft>
                <a:spcPts val="1350"/>
              </a:spcAft>
            </a:pP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ĐH 2014,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ít</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ước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mơ</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đậu</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Ân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Ẩn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phục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đậu</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6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đại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tiếng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trai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Tú</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Ân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đậu</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ĐH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Nam, ĐH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Nẵng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ngành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Quản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lý</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ĐH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Sư</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Phạm</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TP.HCM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cậu</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Tú</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Ẩn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ngoài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ĐH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ĐH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Nẵng</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ghi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ĐH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Khoa</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TP.HCM.</a:t>
            </a:r>
            <a:endPar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7820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ieu-con-ye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6058" y="236580"/>
            <a:ext cx="9676496" cy="6418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291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an tỏa tinh thần hiếu học | BÁO QUẢNG NAM ONLINE - Tin tức mới nhấ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46549" y="499187"/>
            <a:ext cx="10097971" cy="5903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02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hủ tịch UBND thành phố Bùi Ngọc Ảnh tặng giải thưởng Phan Châu Trinh năm 2022 cho các cá nhân. Ảnh: A.S"/>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10704" y="390362"/>
            <a:ext cx="7720553" cy="517663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8729220" y="509047"/>
            <a:ext cx="2460396" cy="4524315"/>
          </a:xfrm>
          <a:prstGeom prst="rect">
            <a:avLst/>
          </a:prstGeom>
        </p:spPr>
        <p:txBody>
          <a:bodyPr wrap="square">
            <a:spAutoFit/>
          </a:bodyPr>
          <a:lstStyle/>
          <a:p>
            <a:r>
              <a:rPr lang="vi-VN" sz="3600" b="1" dirty="0">
                <a:solidFill>
                  <a:srgbClr val="002060"/>
                </a:solidFill>
                <a:latin typeface="+mj-lt"/>
              </a:rPr>
              <a:t>Tam Kỳ vừa tổ chức trao Giải thưởng Phan Châu Trinh lần thứ 21 năm 2022. </a:t>
            </a:r>
            <a:endParaRPr lang="en-US" sz="3600" dirty="0">
              <a:solidFill>
                <a:srgbClr val="002060"/>
              </a:solidFill>
              <a:latin typeface="+mj-lt"/>
            </a:endParaRPr>
          </a:p>
        </p:txBody>
      </p:sp>
    </p:spTree>
    <p:extLst>
      <p:ext uri="{BB962C8B-B14F-4D97-AF65-F5344CB8AC3E}">
        <p14:creationId xmlns:p14="http://schemas.microsoft.com/office/powerpoint/2010/main" val="502318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279" y="320512"/>
            <a:ext cx="10552522" cy="5856452"/>
          </a:xfrm>
        </p:spPr>
        <p:txBody>
          <a:bodyPr>
            <a:noAutofit/>
          </a:bodyPr>
          <a:lstStyle/>
          <a:p>
            <a:r>
              <a:rPr lang="vi-VN" sz="3200" dirty="0">
                <a:solidFill>
                  <a:srgbClr val="0070C0"/>
                </a:solidFill>
              </a:rPr>
              <a:t>Sự lan tỏa của giải thưởng Phan Châu Trinh thể hiện ở số lượng lẫn chất lượng giải ngày càng nâng lên qua con số 86 cá nhân được vinh danh năm nay; trong đó có 4 tiến sĩ, 4 thạc sĩ, 52 sinh viên tốt nghiệp đại học loại giỏi, xuất sắc cùng với 9 học sinh đoạt giải nhì, ba cấp quốc gia, 17 học sinh đoạt giải nhất cấp tỉnh.</a:t>
            </a:r>
          </a:p>
          <a:p>
            <a:r>
              <a:rPr lang="vi-VN" sz="3200" dirty="0">
                <a:solidFill>
                  <a:srgbClr val="0070C0"/>
                </a:solidFill>
              </a:rPr>
              <a:t>Trong 20 lần trao thưởng trước đó đã có gần 1.000 cá nhân được tôn vinh; trong đó 3 nhà giáo ưu tú, 3 giáo sư - phó giáo sư, 42 tiến sĩ, 111 thạc sĩ xuất sắc, 9 bác sĩ chuyên khoa I, II, 21 giáo viên giỏi, 81 học sinh, sinh viên đạt giải cấp quốc gia, quốc tế, 169 học sinh, giáo viên đạt giải nhất cấp tỉnh, 532 sinh viên tốt nghiệp đại học loại giỏi, xuất sắc.</a:t>
            </a:r>
          </a:p>
        </p:txBody>
      </p:sp>
    </p:spTree>
    <p:extLst>
      <p:ext uri="{BB962C8B-B14F-4D97-AF65-F5344CB8AC3E}">
        <p14:creationId xmlns:p14="http://schemas.microsoft.com/office/powerpoint/2010/main" val="1617263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0767" y="1244337"/>
            <a:ext cx="10803117" cy="1754326"/>
          </a:xfrm>
          <a:prstGeom prst="rect">
            <a:avLst/>
          </a:prstGeom>
        </p:spPr>
        <p:txBody>
          <a:bodyPr wrap="square">
            <a:spAutoFit/>
          </a:bodyPr>
          <a:lstStyle/>
          <a:p>
            <a:r>
              <a:rPr lang="en-US" sz="5400" i="1" dirty="0" err="1">
                <a:solidFill>
                  <a:srgbClr val="0070C0"/>
                </a:solidFill>
                <a:latin typeface="Times New Roman" panose="02020603050405020304" pitchFamily="18" charset="0"/>
                <a:ea typeface="Times New Roman" panose="02020603050405020304" pitchFamily="18" charset="0"/>
              </a:rPr>
              <a:t>Đ</a:t>
            </a:r>
            <a:r>
              <a:rPr lang="en-US" sz="5400" i="1" dirty="0" err="1" smtClean="0">
                <a:solidFill>
                  <a:srgbClr val="0070C0"/>
                </a:solidFill>
                <a:latin typeface="Times New Roman" panose="02020603050405020304" pitchFamily="18" charset="0"/>
                <a:ea typeface="Times New Roman" panose="02020603050405020304" pitchFamily="18" charset="0"/>
              </a:rPr>
              <a:t>ó</a:t>
            </a:r>
            <a:r>
              <a:rPr lang="en-US" sz="5400" i="1" dirty="0" smtClean="0">
                <a:solidFill>
                  <a:srgbClr val="0070C0"/>
                </a:solidFill>
                <a:latin typeface="Times New Roman" panose="02020603050405020304" pitchFamily="18" charset="0"/>
                <a:ea typeface="Times New Roman" panose="02020603050405020304" pitchFamily="18" charset="0"/>
              </a:rPr>
              <a:t> </a:t>
            </a:r>
            <a:r>
              <a:rPr lang="en-US" sz="5400" i="1" dirty="0" err="1" smtClean="0">
                <a:solidFill>
                  <a:srgbClr val="0070C0"/>
                </a:solidFill>
                <a:latin typeface="Times New Roman" panose="02020603050405020304" pitchFamily="18" charset="0"/>
                <a:ea typeface="Times New Roman" panose="02020603050405020304" pitchFamily="18" charset="0"/>
              </a:rPr>
              <a:t>là</a:t>
            </a:r>
            <a:r>
              <a:rPr lang="en-US" sz="5400" i="1" dirty="0" smtClean="0">
                <a:solidFill>
                  <a:srgbClr val="0070C0"/>
                </a:solidFill>
                <a:latin typeface="Times New Roman" panose="02020603050405020304" pitchFamily="18" charset="0"/>
                <a:ea typeface="Times New Roman" panose="02020603050405020304" pitchFamily="18" charset="0"/>
              </a:rPr>
              <a:t> </a:t>
            </a:r>
            <a:r>
              <a:rPr lang="en-US" sz="5400" b="1" i="1" dirty="0" err="1" smtClean="0">
                <a:solidFill>
                  <a:srgbClr val="0070C0"/>
                </a:solidFill>
                <a:latin typeface="Times New Roman" panose="02020603050405020304" pitchFamily="18" charset="0"/>
                <a:ea typeface="Times New Roman" panose="02020603050405020304" pitchFamily="18" charset="0"/>
              </a:rPr>
              <a:t>hiếu</a:t>
            </a:r>
            <a:r>
              <a:rPr lang="en-US" sz="5400" b="1" i="1" dirty="0" smtClean="0">
                <a:solidFill>
                  <a:srgbClr val="0070C0"/>
                </a:solidFill>
                <a:latin typeface="Times New Roman" panose="02020603050405020304" pitchFamily="18" charset="0"/>
                <a:ea typeface="Times New Roman" panose="02020603050405020304" pitchFamily="18" charset="0"/>
              </a:rPr>
              <a:t> </a:t>
            </a:r>
            <a:r>
              <a:rPr lang="en-US" sz="5400" b="1" i="1" dirty="0" err="1">
                <a:solidFill>
                  <a:srgbClr val="0070C0"/>
                </a:solidFill>
                <a:latin typeface="Times New Roman" panose="02020603050405020304" pitchFamily="18" charset="0"/>
                <a:ea typeface="Times New Roman" panose="02020603050405020304" pitchFamily="18" charset="0"/>
              </a:rPr>
              <a:t>học</a:t>
            </a:r>
            <a:r>
              <a:rPr lang="en-US" sz="5400" i="1" dirty="0">
                <a:solidFill>
                  <a:srgbClr val="0070C0"/>
                </a:solidFill>
                <a:latin typeface="Times New Roman" panose="02020603050405020304" pitchFamily="18" charset="0"/>
                <a:ea typeface="Times New Roman" panose="02020603050405020304" pitchFamily="18" charset="0"/>
              </a:rPr>
              <a:t> (ham </a:t>
            </a:r>
            <a:r>
              <a:rPr lang="en-US" sz="5400" i="1" dirty="0" err="1">
                <a:solidFill>
                  <a:srgbClr val="0070C0"/>
                </a:solidFill>
                <a:latin typeface="Times New Roman" panose="02020603050405020304" pitchFamily="18" charset="0"/>
                <a:ea typeface="Times New Roman" panose="02020603050405020304" pitchFamily="18" charset="0"/>
              </a:rPr>
              <a:t>học</a:t>
            </a:r>
            <a:r>
              <a:rPr lang="en-US" sz="5400" i="1" dirty="0">
                <a:solidFill>
                  <a:srgbClr val="0070C0"/>
                </a:solidFill>
                <a:latin typeface="Times New Roman" panose="02020603050405020304" pitchFamily="18" charset="0"/>
                <a:ea typeface="Times New Roman" panose="02020603050405020304" pitchFamily="18" charset="0"/>
              </a:rPr>
              <a:t>, </a:t>
            </a:r>
            <a:r>
              <a:rPr lang="en-US" sz="5400" i="1" dirty="0" err="1">
                <a:solidFill>
                  <a:srgbClr val="0070C0"/>
                </a:solidFill>
                <a:latin typeface="Times New Roman" panose="02020603050405020304" pitchFamily="18" charset="0"/>
                <a:ea typeface="Times New Roman" panose="02020603050405020304" pitchFamily="18" charset="0"/>
              </a:rPr>
              <a:t>vượt</a:t>
            </a:r>
            <a:r>
              <a:rPr lang="en-US" sz="5400" i="1" dirty="0">
                <a:solidFill>
                  <a:srgbClr val="0070C0"/>
                </a:solidFill>
                <a:latin typeface="Times New Roman" panose="02020603050405020304" pitchFamily="18" charset="0"/>
                <a:ea typeface="Times New Roman" panose="02020603050405020304" pitchFamily="18" charset="0"/>
              </a:rPr>
              <a:t> </a:t>
            </a:r>
            <a:r>
              <a:rPr lang="en-US" sz="5400" i="1" dirty="0" err="1">
                <a:solidFill>
                  <a:srgbClr val="0070C0"/>
                </a:solidFill>
                <a:latin typeface="Times New Roman" panose="02020603050405020304" pitchFamily="18" charset="0"/>
                <a:ea typeface="Times New Roman" panose="02020603050405020304" pitchFamily="18" charset="0"/>
              </a:rPr>
              <a:t>khó</a:t>
            </a:r>
            <a:r>
              <a:rPr lang="en-US" sz="5400" i="1" dirty="0">
                <a:solidFill>
                  <a:srgbClr val="0070C0"/>
                </a:solidFill>
                <a:latin typeface="Times New Roman" panose="02020603050405020304" pitchFamily="18" charset="0"/>
                <a:ea typeface="Times New Roman" panose="02020603050405020304" pitchFamily="18" charset="0"/>
              </a:rPr>
              <a:t>,..) </a:t>
            </a:r>
            <a:r>
              <a:rPr lang="en-US" sz="5400" i="1" dirty="0" err="1">
                <a:solidFill>
                  <a:srgbClr val="0070C0"/>
                </a:solidFill>
                <a:latin typeface="Times New Roman" panose="02020603050405020304" pitchFamily="18" charset="0"/>
                <a:ea typeface="Times New Roman" panose="02020603050405020304" pitchFamily="18" charset="0"/>
              </a:rPr>
              <a:t>của</a:t>
            </a:r>
            <a:r>
              <a:rPr lang="en-US" sz="5400" i="1" dirty="0">
                <a:solidFill>
                  <a:srgbClr val="0070C0"/>
                </a:solidFill>
                <a:latin typeface="Times New Roman" panose="02020603050405020304" pitchFamily="18" charset="0"/>
                <a:ea typeface="Times New Roman" panose="02020603050405020304" pitchFamily="18" charset="0"/>
              </a:rPr>
              <a:t> con </a:t>
            </a:r>
            <a:r>
              <a:rPr lang="en-US" sz="5400" i="1" dirty="0" err="1">
                <a:solidFill>
                  <a:srgbClr val="0070C0"/>
                </a:solidFill>
                <a:latin typeface="Times New Roman" panose="02020603050405020304" pitchFamily="18" charset="0"/>
                <a:ea typeface="Times New Roman" panose="02020603050405020304" pitchFamily="18" charset="0"/>
              </a:rPr>
              <a:t>người</a:t>
            </a:r>
            <a:r>
              <a:rPr lang="en-US" sz="5400" i="1" dirty="0">
                <a:solidFill>
                  <a:srgbClr val="0070C0"/>
                </a:solidFill>
                <a:latin typeface="Times New Roman" panose="02020603050405020304" pitchFamily="18" charset="0"/>
                <a:ea typeface="Times New Roman" panose="02020603050405020304" pitchFamily="18" charset="0"/>
              </a:rPr>
              <a:t> </a:t>
            </a:r>
            <a:r>
              <a:rPr lang="en-US" sz="5400" i="1" dirty="0" err="1">
                <a:solidFill>
                  <a:srgbClr val="0070C0"/>
                </a:solidFill>
                <a:latin typeface="Times New Roman" panose="02020603050405020304" pitchFamily="18" charset="0"/>
                <a:ea typeface="Times New Roman" panose="02020603050405020304" pitchFamily="18" charset="0"/>
              </a:rPr>
              <a:t>Quảng</a:t>
            </a:r>
            <a:r>
              <a:rPr lang="en-US" sz="5400" i="1" dirty="0">
                <a:solidFill>
                  <a:srgbClr val="0070C0"/>
                </a:solidFill>
                <a:latin typeface="Times New Roman" panose="02020603050405020304" pitchFamily="18" charset="0"/>
                <a:ea typeface="Times New Roman" panose="02020603050405020304" pitchFamily="18" charset="0"/>
              </a:rPr>
              <a:t> Nam. </a:t>
            </a:r>
            <a:endParaRPr lang="en-US" sz="5400" dirty="0">
              <a:solidFill>
                <a:srgbClr val="0070C0"/>
              </a:solidFill>
            </a:endParaRPr>
          </a:p>
        </p:txBody>
      </p:sp>
    </p:spTree>
    <p:extLst>
      <p:ext uri="{BB962C8B-B14F-4D97-AF65-F5344CB8AC3E}">
        <p14:creationId xmlns:p14="http://schemas.microsoft.com/office/powerpoint/2010/main" val="2014516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2231" y="1168924"/>
            <a:ext cx="10878532" cy="3785652"/>
          </a:xfrm>
          <a:prstGeom prst="rect">
            <a:avLst/>
          </a:prstGeom>
        </p:spPr>
        <p:txBody>
          <a:bodyPr wrap="square">
            <a:spAutoFit/>
          </a:bodyPr>
          <a:lstStyle/>
          <a:p>
            <a:pPr algn="just">
              <a:lnSpc>
                <a:spcPct val="150000"/>
              </a:lnSpc>
              <a:spcAft>
                <a:spcPts val="0"/>
              </a:spcAft>
              <a:tabLst>
                <a:tab pos="76200" algn="l"/>
              </a:tabLst>
            </a:pPr>
            <a:r>
              <a:rPr lang="en-US" sz="4000"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HS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hoạt</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khai</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thác</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tài</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phiếu</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gợi</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tabLst>
                <a:tab pos="76200" algn="l"/>
              </a:tabLst>
            </a:pP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tắt</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thống</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lịch</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mẫu</a:t>
            </a:r>
            <a:r>
              <a:rPr lang="en-US" sz="4000"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4000"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3534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79815912"/>
              </p:ext>
            </p:extLst>
          </p:nvPr>
        </p:nvGraphicFramePr>
        <p:xfrm>
          <a:off x="619432" y="1592825"/>
          <a:ext cx="10726993" cy="4857135"/>
        </p:xfrm>
        <a:graphic>
          <a:graphicData uri="http://schemas.openxmlformats.org/drawingml/2006/table">
            <a:tbl>
              <a:tblPr firstRow="1" firstCol="1" bandRow="1">
                <a:tableStyleId>{5C22544A-7EE6-4342-B048-85BDC9FD1C3A}</a:tableStyleId>
              </a:tblPr>
              <a:tblGrid>
                <a:gridCol w="3890959">
                  <a:extLst>
                    <a:ext uri="{9D8B030D-6E8A-4147-A177-3AD203B41FA5}">
                      <a16:colId xmlns:a16="http://schemas.microsoft.com/office/drawing/2014/main" val="3291650595"/>
                    </a:ext>
                  </a:extLst>
                </a:gridCol>
                <a:gridCol w="3509834">
                  <a:extLst>
                    <a:ext uri="{9D8B030D-6E8A-4147-A177-3AD203B41FA5}">
                      <a16:colId xmlns:a16="http://schemas.microsoft.com/office/drawing/2014/main" val="2443683957"/>
                    </a:ext>
                  </a:extLst>
                </a:gridCol>
                <a:gridCol w="3326200">
                  <a:extLst>
                    <a:ext uri="{9D8B030D-6E8A-4147-A177-3AD203B41FA5}">
                      <a16:colId xmlns:a16="http://schemas.microsoft.com/office/drawing/2014/main" val="3700387908"/>
                    </a:ext>
                  </a:extLst>
                </a:gridCol>
              </a:tblGrid>
              <a:tr h="639375">
                <a:tc>
                  <a:txBody>
                    <a:bodyPr/>
                    <a:lstStyle/>
                    <a:p>
                      <a:pPr algn="ctr">
                        <a:lnSpc>
                          <a:spcPct val="150000"/>
                        </a:lnSpc>
                        <a:spcAft>
                          <a:spcPts val="0"/>
                        </a:spcAft>
                      </a:pPr>
                      <a:r>
                        <a:rPr lang="en-US" sz="1400" dirty="0" err="1">
                          <a:effectLst/>
                          <a:latin typeface="NewCentury" panose="02020500000000000000" pitchFamily="18" charset="0"/>
                          <a:ea typeface="NewCentury" panose="02020500000000000000" pitchFamily="18" charset="0"/>
                          <a:cs typeface="NewCentury" panose="02020500000000000000" pitchFamily="18" charset="0"/>
                        </a:rPr>
                        <a:t>Thời</a:t>
                      </a:r>
                      <a:r>
                        <a:rPr lang="en-US" sz="1400" dirty="0">
                          <a:effectLst/>
                          <a:latin typeface="NewCentury" panose="02020500000000000000" pitchFamily="18" charset="0"/>
                          <a:ea typeface="NewCentury" panose="02020500000000000000" pitchFamily="18" charset="0"/>
                          <a:cs typeface="NewCentury" panose="02020500000000000000" pitchFamily="18" charset="0"/>
                        </a:rPr>
                        <a:t> </a:t>
                      </a:r>
                      <a:r>
                        <a:rPr lang="en-US" sz="1400" dirty="0" err="1">
                          <a:effectLst/>
                          <a:latin typeface="NewCentury" panose="02020500000000000000" pitchFamily="18" charset="0"/>
                          <a:ea typeface="NewCentury" panose="02020500000000000000" pitchFamily="18" charset="0"/>
                          <a:cs typeface="NewCentury" panose="02020500000000000000" pitchFamily="18" charset="0"/>
                        </a:rPr>
                        <a:t>gian</a:t>
                      </a:r>
                      <a:r>
                        <a:rPr lang="en-US" sz="1400" dirty="0">
                          <a:effectLst/>
                          <a:latin typeface="NewCentury" panose="02020500000000000000" pitchFamily="18" charset="0"/>
                          <a:ea typeface="NewCentury" panose="02020500000000000000" pitchFamily="18" charset="0"/>
                          <a:cs typeface="NewCentury" panose="02020500000000000000" pitchFamily="18" charset="0"/>
                        </a:rPr>
                        <a:t>/</a:t>
                      </a:r>
                      <a:r>
                        <a:rPr lang="en-US" sz="1400" dirty="0" err="1">
                          <a:effectLst/>
                          <a:latin typeface="NewCentury" panose="02020500000000000000" pitchFamily="18" charset="0"/>
                          <a:ea typeface="NewCentury" panose="02020500000000000000" pitchFamily="18" charset="0"/>
                          <a:cs typeface="NewCentury" panose="02020500000000000000" pitchFamily="18" charset="0"/>
                        </a:rPr>
                        <a:t>Giai</a:t>
                      </a:r>
                      <a:r>
                        <a:rPr lang="en-US" sz="1400" dirty="0">
                          <a:effectLst/>
                          <a:latin typeface="NewCentury" panose="02020500000000000000" pitchFamily="18" charset="0"/>
                          <a:ea typeface="NewCentury" panose="02020500000000000000" pitchFamily="18" charset="0"/>
                          <a:cs typeface="NewCentury" panose="02020500000000000000" pitchFamily="18" charset="0"/>
                        </a:rPr>
                        <a:t> </a:t>
                      </a:r>
                      <a:r>
                        <a:rPr lang="en-US" sz="1400" dirty="0" err="1">
                          <a:effectLst/>
                          <a:latin typeface="NewCentury" panose="02020500000000000000" pitchFamily="18" charset="0"/>
                          <a:ea typeface="NewCentury" panose="02020500000000000000" pitchFamily="18" charset="0"/>
                          <a:cs typeface="NewCentury" panose="02020500000000000000" pitchFamily="18" charset="0"/>
                        </a:rPr>
                        <a:t>đoạn</a:t>
                      </a:r>
                      <a:endParaRPr lang="en-US" sz="1100" dirty="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ctr">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Nội dung</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ctr">
                        <a:lnSpc>
                          <a:spcPct val="150000"/>
                        </a:lnSpc>
                        <a:spcAft>
                          <a:spcPts val="0"/>
                        </a:spcAft>
                      </a:pPr>
                      <a:r>
                        <a:rPr lang="en-US" sz="1400" dirty="0">
                          <a:effectLst/>
                          <a:latin typeface="NewCentury" panose="02020500000000000000" pitchFamily="18" charset="0"/>
                          <a:ea typeface="NewCentury" panose="02020500000000000000" pitchFamily="18" charset="0"/>
                          <a:cs typeface="NewCentury" panose="02020500000000000000" pitchFamily="18" charset="0"/>
                        </a:rPr>
                        <a:t>Ý </a:t>
                      </a:r>
                      <a:r>
                        <a:rPr lang="en-US" sz="1400" dirty="0" err="1">
                          <a:effectLst/>
                          <a:latin typeface="NewCentury" panose="02020500000000000000" pitchFamily="18" charset="0"/>
                          <a:ea typeface="NewCentury" panose="02020500000000000000" pitchFamily="18" charset="0"/>
                          <a:cs typeface="NewCentury" panose="02020500000000000000" pitchFamily="18" charset="0"/>
                        </a:rPr>
                        <a:t>nghĩa</a:t>
                      </a:r>
                      <a:endParaRPr lang="en-US" sz="1100" dirty="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extLst>
                  <a:ext uri="{0D108BD9-81ED-4DB2-BD59-A6C34878D82A}">
                    <a16:rowId xmlns:a16="http://schemas.microsoft.com/office/drawing/2014/main" val="3018766229"/>
                  </a:ext>
                </a:extLst>
              </a:tr>
              <a:tr h="843552">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dirty="0">
                          <a:effectLst/>
                          <a:latin typeface="NewCentury" panose="02020500000000000000" pitchFamily="18" charset="0"/>
                          <a:ea typeface="NewCentury" panose="02020500000000000000" pitchFamily="18" charset="0"/>
                          <a:cs typeface="NewCentury" panose="02020500000000000000" pitchFamily="18" charset="0"/>
                        </a:rPr>
                        <a:t> </a:t>
                      </a:r>
                      <a:endParaRPr lang="en-US" sz="1100" dirty="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dirty="0">
                          <a:effectLst/>
                          <a:latin typeface="NewCentury" panose="02020500000000000000" pitchFamily="18" charset="0"/>
                          <a:ea typeface="NewCentury" panose="02020500000000000000" pitchFamily="18" charset="0"/>
                          <a:cs typeface="NewCentury" panose="02020500000000000000" pitchFamily="18" charset="0"/>
                        </a:rPr>
                        <a:t> </a:t>
                      </a:r>
                      <a:endParaRPr lang="en-US" sz="1100" dirty="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extLst>
                  <a:ext uri="{0D108BD9-81ED-4DB2-BD59-A6C34878D82A}">
                    <a16:rowId xmlns:a16="http://schemas.microsoft.com/office/drawing/2014/main" val="542390780"/>
                  </a:ext>
                </a:extLst>
              </a:tr>
              <a:tr h="843552">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dirty="0">
                          <a:effectLst/>
                          <a:latin typeface="NewCentury" panose="02020500000000000000" pitchFamily="18" charset="0"/>
                          <a:ea typeface="NewCentury" panose="02020500000000000000" pitchFamily="18" charset="0"/>
                          <a:cs typeface="NewCentury" panose="02020500000000000000" pitchFamily="18" charset="0"/>
                        </a:rPr>
                        <a:t> </a:t>
                      </a:r>
                      <a:endParaRPr lang="en-US" sz="1100" dirty="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extLst>
                  <a:ext uri="{0D108BD9-81ED-4DB2-BD59-A6C34878D82A}">
                    <a16:rowId xmlns:a16="http://schemas.microsoft.com/office/drawing/2014/main" val="1456563049"/>
                  </a:ext>
                </a:extLst>
              </a:tr>
              <a:tr h="843552">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extLst>
                  <a:ext uri="{0D108BD9-81ED-4DB2-BD59-A6C34878D82A}">
                    <a16:rowId xmlns:a16="http://schemas.microsoft.com/office/drawing/2014/main" val="12113496"/>
                  </a:ext>
                </a:extLst>
              </a:tr>
              <a:tr h="843552">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extLst>
                  <a:ext uri="{0D108BD9-81ED-4DB2-BD59-A6C34878D82A}">
                    <a16:rowId xmlns:a16="http://schemas.microsoft.com/office/drawing/2014/main" val="195769807"/>
                  </a:ext>
                </a:extLst>
              </a:tr>
              <a:tr h="843552">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a:effectLst/>
                          <a:latin typeface="NewCentury" panose="02020500000000000000" pitchFamily="18" charset="0"/>
                          <a:ea typeface="NewCentury" panose="02020500000000000000" pitchFamily="18" charset="0"/>
                          <a:cs typeface="NewCentury" panose="02020500000000000000" pitchFamily="18" charset="0"/>
                        </a:rPr>
                        <a:t> </a:t>
                      </a:r>
                      <a:endParaRPr lang="en-US" sz="110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tc>
                  <a:txBody>
                    <a:bodyPr/>
                    <a:lstStyle/>
                    <a:p>
                      <a:pPr algn="just">
                        <a:lnSpc>
                          <a:spcPct val="150000"/>
                        </a:lnSpc>
                        <a:spcAft>
                          <a:spcPts val="0"/>
                        </a:spcAft>
                      </a:pPr>
                      <a:r>
                        <a:rPr lang="en-US" sz="1400" dirty="0">
                          <a:effectLst/>
                          <a:latin typeface="NewCentury" panose="02020500000000000000" pitchFamily="18" charset="0"/>
                          <a:ea typeface="NewCentury" panose="02020500000000000000" pitchFamily="18" charset="0"/>
                          <a:cs typeface="NewCentury" panose="02020500000000000000" pitchFamily="18" charset="0"/>
                        </a:rPr>
                        <a:t> </a:t>
                      </a:r>
                      <a:endParaRPr lang="en-US" sz="1100" dirty="0">
                        <a:effectLst/>
                        <a:latin typeface="NewCentury" panose="02020500000000000000" pitchFamily="18" charset="0"/>
                        <a:ea typeface="NewCentury" panose="02020500000000000000" pitchFamily="18" charset="0"/>
                        <a:cs typeface="NewCentury" panose="02020500000000000000" pitchFamily="18" charset="0"/>
                      </a:endParaRPr>
                    </a:p>
                  </a:txBody>
                  <a:tcPr marL="68580" marR="68580" marT="0" marB="0"/>
                </a:tc>
                <a:extLst>
                  <a:ext uri="{0D108BD9-81ED-4DB2-BD59-A6C34878D82A}">
                    <a16:rowId xmlns:a16="http://schemas.microsoft.com/office/drawing/2014/main" val="852261586"/>
                  </a:ext>
                </a:extLst>
              </a:tr>
            </a:tbl>
          </a:graphicData>
        </a:graphic>
      </p:graphicFrame>
      <p:sp>
        <p:nvSpPr>
          <p:cNvPr id="5" name="Rectangle 1"/>
          <p:cNvSpPr>
            <a:spLocks noChangeArrowheads="1"/>
          </p:cNvSpPr>
          <p:nvPr/>
        </p:nvSpPr>
        <p:spPr bwMode="auto">
          <a:xfrm>
            <a:off x="904568" y="720766"/>
            <a:ext cx="1541403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76200" algn="l"/>
              </a:tabLst>
              <a:defRPr>
                <a:solidFill>
                  <a:schemeClr val="tx1"/>
                </a:solidFill>
                <a:latin typeface="Arial" panose="020B0604020202020204" pitchFamily="34" charset="0"/>
              </a:defRPr>
            </a:lvl1pPr>
            <a:lvl2pPr eaLnBrk="0" fontAlgn="base" hangingPunct="0">
              <a:spcBef>
                <a:spcPct val="0"/>
              </a:spcBef>
              <a:spcAft>
                <a:spcPct val="0"/>
              </a:spcAft>
              <a:tabLst>
                <a:tab pos="76200" algn="l"/>
              </a:tabLst>
              <a:defRPr>
                <a:solidFill>
                  <a:schemeClr val="tx1"/>
                </a:solidFill>
                <a:latin typeface="Arial" panose="020B0604020202020204" pitchFamily="34" charset="0"/>
              </a:defRPr>
            </a:lvl2pPr>
            <a:lvl3pPr eaLnBrk="0" fontAlgn="base" hangingPunct="0">
              <a:spcBef>
                <a:spcPct val="0"/>
              </a:spcBef>
              <a:spcAft>
                <a:spcPct val="0"/>
              </a:spcAft>
              <a:tabLst>
                <a:tab pos="76200" algn="l"/>
              </a:tabLst>
              <a:defRPr>
                <a:solidFill>
                  <a:schemeClr val="tx1"/>
                </a:solidFill>
                <a:latin typeface="Arial" panose="020B0604020202020204" pitchFamily="34" charset="0"/>
              </a:defRPr>
            </a:lvl3pPr>
            <a:lvl4pPr eaLnBrk="0" fontAlgn="base" hangingPunct="0">
              <a:spcBef>
                <a:spcPct val="0"/>
              </a:spcBef>
              <a:spcAft>
                <a:spcPct val="0"/>
              </a:spcAft>
              <a:tabLst>
                <a:tab pos="76200" algn="l"/>
              </a:tabLst>
              <a:defRPr>
                <a:solidFill>
                  <a:schemeClr val="tx1"/>
                </a:solidFill>
                <a:latin typeface="Arial" panose="020B0604020202020204" pitchFamily="34" charset="0"/>
              </a:defRPr>
            </a:lvl4pPr>
            <a:lvl5pPr eaLnBrk="0" fontAlgn="base" hangingPunct="0">
              <a:spcBef>
                <a:spcPct val="0"/>
              </a:spcBef>
              <a:spcAft>
                <a:spcPct val="0"/>
              </a:spcAft>
              <a:tabLst>
                <a:tab pos="76200" algn="l"/>
              </a:tabLst>
              <a:defRPr>
                <a:solidFill>
                  <a:schemeClr val="tx1"/>
                </a:solidFill>
                <a:latin typeface="Arial" panose="020B0604020202020204" pitchFamily="34" charset="0"/>
              </a:defRPr>
            </a:lvl5pPr>
            <a:lvl6pPr eaLnBrk="0" fontAlgn="base" hangingPunct="0">
              <a:spcBef>
                <a:spcPct val="0"/>
              </a:spcBef>
              <a:spcAft>
                <a:spcPct val="0"/>
              </a:spcAft>
              <a:tabLst>
                <a:tab pos="76200" algn="l"/>
              </a:tabLst>
              <a:defRPr>
                <a:solidFill>
                  <a:schemeClr val="tx1"/>
                </a:solidFill>
                <a:latin typeface="Arial" panose="020B0604020202020204" pitchFamily="34" charset="0"/>
              </a:defRPr>
            </a:lvl6pPr>
            <a:lvl7pPr eaLnBrk="0" fontAlgn="base" hangingPunct="0">
              <a:spcBef>
                <a:spcPct val="0"/>
              </a:spcBef>
              <a:spcAft>
                <a:spcPct val="0"/>
              </a:spcAft>
              <a:tabLst>
                <a:tab pos="76200" algn="l"/>
              </a:tabLst>
              <a:defRPr>
                <a:solidFill>
                  <a:schemeClr val="tx1"/>
                </a:solidFill>
                <a:latin typeface="Arial" panose="020B0604020202020204" pitchFamily="34" charset="0"/>
              </a:defRPr>
            </a:lvl7pPr>
            <a:lvl8pPr eaLnBrk="0" fontAlgn="base" hangingPunct="0">
              <a:spcBef>
                <a:spcPct val="0"/>
              </a:spcBef>
              <a:spcAft>
                <a:spcPct val="0"/>
              </a:spcAft>
              <a:tabLst>
                <a:tab pos="76200" algn="l"/>
              </a:tabLst>
              <a:defRPr>
                <a:solidFill>
                  <a:schemeClr val="tx1"/>
                </a:solidFill>
                <a:latin typeface="Arial" panose="020B0604020202020204" pitchFamily="34" charset="0"/>
              </a:defRPr>
            </a:lvl8pPr>
            <a:lvl9pPr eaLnBrk="0" fontAlgn="base" hangingPunct="0">
              <a:spcBef>
                <a:spcPct val="0"/>
              </a:spcBef>
              <a:spcAft>
                <a:spcPct val="0"/>
              </a:spcAft>
              <a:tabLst>
                <a:tab pos="7620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76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HS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thác</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phiếu</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6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hiếu</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Quảng</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mẫu</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9743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157</TotalTime>
  <Words>2343</Words>
  <Application>Microsoft Office PowerPoint</Application>
  <PresentationFormat>Widescreen</PresentationFormat>
  <Paragraphs>98</Paragraphs>
  <Slides>23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Mulish</vt:lpstr>
      <vt:lpstr>NewCentury</vt:lpstr>
      <vt:lpstr>Tahoma</vt:lpstr>
      <vt:lpstr>Times</vt:lpstr>
      <vt:lpstr>Times New Roman</vt:lpstr>
      <vt:lpstr>Trebuchet MS</vt:lpstr>
      <vt:lpstr>Wingdings 3</vt:lpstr>
      <vt:lpstr>Facet</vt:lpstr>
      <vt:lpstr>CHỦ ĐỀ 1: TRUYỀN THỐNG HIẾU HỌC CỦA NGƯỜI QUẢNG NAM (5 Tiết)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CHỦ ĐỀ 1: TRUYỀN THỐNG HIẾU HỌC CỦA NGƯỜI QUẢNG NAM (5 Tiết)</dc:title>
  <dc:creator>Dell</dc:creator>
  <cp:lastModifiedBy>Admin</cp:lastModifiedBy>
  <cp:revision>64</cp:revision>
  <dcterms:created xsi:type="dcterms:W3CDTF">2023-02-26T10:47:12Z</dcterms:created>
  <dcterms:modified xsi:type="dcterms:W3CDTF">2024-09-14T07:39:57Z</dcterms:modified>
</cp:coreProperties>
</file>