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1343" r:id="rId3"/>
    <p:sldId id="1346" r:id="rId4"/>
    <p:sldId id="1342" r:id="rId5"/>
    <p:sldId id="1328" r:id="rId6"/>
    <p:sldId id="1325" r:id="rId7"/>
    <p:sldId id="1326" r:id="rId8"/>
    <p:sldId id="1344" r:id="rId9"/>
    <p:sldId id="1345" r:id="rId10"/>
    <p:sldId id="1330" r:id="rId11"/>
    <p:sldId id="1331" r:id="rId12"/>
    <p:sldId id="1332" r:id="rId13"/>
    <p:sldId id="1334" r:id="rId14"/>
    <p:sldId id="1333" r:id="rId15"/>
    <p:sldId id="1340" r:id="rId16"/>
    <p:sldId id="1339" r:id="rId17"/>
    <p:sldId id="1341" r:id="rId18"/>
    <p:sldId id="1335" r:id="rId19"/>
    <p:sldId id="1336" r:id="rId20"/>
    <p:sldId id="1337" r:id="rId21"/>
    <p:sldId id="1338" r:id="rId22"/>
    <p:sldId id="318" r:id="rId23"/>
    <p:sldId id="311" r:id="rId24"/>
    <p:sldId id="312" r:id="rId25"/>
    <p:sldId id="313" r:id="rId26"/>
    <p:sldId id="314" r:id="rId27"/>
    <p:sldId id="1318" r:id="rId28"/>
    <p:sldId id="1319" r:id="rId29"/>
    <p:sldId id="1313" r:id="rId30"/>
    <p:sldId id="1314" r:id="rId31"/>
    <p:sldId id="1315" r:id="rId32"/>
    <p:sldId id="1316" r:id="rId33"/>
    <p:sldId id="1317" r:id="rId34"/>
    <p:sldId id="263" r:id="rId35"/>
    <p:sldId id="262" r:id="rId36"/>
    <p:sldId id="26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55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09246-E5C0-444C-88FA-4003B36C0BC7}" type="datetimeFigureOut">
              <a:rPr lang="en-US" smtClean="0"/>
              <a:t>10/5/2025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8F4A2-BC67-4E9C-89BF-49B8207516D8}" type="slidenum">
              <a:rPr lang="en-US" smtClean="0"/>
              <a:t>‹#›</a:t>
            </a:fld>
            <a:endParaRPr lang="en-US"/>
          </a:p>
        </p:txBody>
      </p:sp>
    </p:spTree>
    <p:extLst>
      <p:ext uri="{BB962C8B-B14F-4D97-AF65-F5344CB8AC3E}">
        <p14:creationId xmlns:p14="http://schemas.microsoft.com/office/powerpoint/2010/main" val="3730245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2630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455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8721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38057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34345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F3F5A8-39B8-4D8B-A21A-9DC1C7100D94}" type="datetimeFigureOut">
              <a:rPr lang="en-US" smtClean="0"/>
              <a:pPr/>
              <a:t>10/5/2025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F3F5A8-39B8-4D8B-A21A-9DC1C7100D94}" type="datetimeFigureOut">
              <a:rPr lang="en-US" smtClean="0"/>
              <a:pPr/>
              <a:t>10/5/2025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F3F5A8-39B8-4D8B-A21A-9DC1C7100D94}" type="datetimeFigureOut">
              <a:rPr lang="en-US" smtClean="0"/>
              <a:pPr/>
              <a:t>10/5/2025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402586"/>
      </p:ext>
    </p:extLst>
  </p:cSld>
  <p:clrMapOvr>
    <a:masterClrMapping/>
  </p:clrMapOvr>
  <mc:AlternateContent xmlns:mc="http://schemas.openxmlformats.org/markup-compatibility/2006" xmlns:p14="http://schemas.microsoft.com/office/powerpoint/2010/main">
    <mc:Choice Requires="p14">
      <p:transition spd="slow" advClick="0" advTm="3000">
        <p14:flash/>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BF3F5A8-39B8-4D8B-A21A-9DC1C7100D94}" type="datetimeFigureOut">
              <a:rPr lang="en-US" smtClean="0"/>
              <a:pPr/>
              <a:t>10/5/2025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F3F5A8-39B8-4D8B-A21A-9DC1C7100D94}" type="datetimeFigureOut">
              <a:rPr lang="en-US" smtClean="0"/>
              <a:pPr/>
              <a:t>10/5/2025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F3F5A8-39B8-4D8B-A21A-9DC1C7100D94}" type="datetimeFigureOut">
              <a:rPr lang="en-US" smtClean="0"/>
              <a:pPr/>
              <a:t>10/5/2025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F3F5A8-39B8-4D8B-A21A-9DC1C7100D94}" type="datetimeFigureOut">
              <a:rPr lang="en-US" smtClean="0"/>
              <a:pPr/>
              <a:t>10/5/2025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F3F5A8-39B8-4D8B-A21A-9DC1C7100D94}" type="datetimeFigureOut">
              <a:rPr lang="en-US" smtClean="0"/>
              <a:pPr/>
              <a:t>10/5/2025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3F5A8-39B8-4D8B-A21A-9DC1C7100D94}" type="datetimeFigureOut">
              <a:rPr lang="en-US" smtClean="0"/>
              <a:pPr/>
              <a:t>10/5/2025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F3F5A8-39B8-4D8B-A21A-9DC1C7100D94}" type="datetimeFigureOut">
              <a:rPr lang="en-US" smtClean="0"/>
              <a:pPr/>
              <a:t>10/5/2025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BF3F5A8-39B8-4D8B-A21A-9DC1C7100D94}" type="datetimeFigureOut">
              <a:rPr lang="en-US" smtClean="0"/>
              <a:pPr/>
              <a:t>10/5/2025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A7C66F-4BCE-40F5-9FE6-542BFA77BD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F3F5A8-39B8-4D8B-A21A-9DC1C7100D94}" type="datetimeFigureOut">
              <a:rPr lang="en-US" smtClean="0"/>
              <a:pPr/>
              <a:t>10/5/2025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7C66F-4BCE-40F5-9FE6-542BFA77BD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vi.wikipedia.org/wiki/Kh%C6%B0%C6%A1ng_H%E1%BB%AFu_D%E1%BB%A5ng#cite_note-Ti%E1%BB%83u_s%E1%BB%AD-1" TargetMode="External"/><Relationship Id="rId3" Type="http://schemas.openxmlformats.org/officeDocument/2006/relationships/hyperlink" Target="https://vi.wikipedia.org/wiki/H%E1%BB%99i_An" TargetMode="External"/><Relationship Id="rId7" Type="http://schemas.openxmlformats.org/officeDocument/2006/relationships/hyperlink" Target="https://vi.wikipedia.org/wiki/B%C3%BAt_danh" TargetMode="Externa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hyperlink" Target="https://vi.wikipedia.org/wiki/H%C3%A0_N%E1%BB%99i" TargetMode="External"/><Relationship Id="rId5" Type="http://schemas.openxmlformats.org/officeDocument/2006/relationships/hyperlink" Target="https://vi.wikipedia.org/wiki/%C4%90%E1%BB%91ng_%C4%90a" TargetMode="External"/><Relationship Id="rId4" Type="http://schemas.openxmlformats.org/officeDocument/2006/relationships/hyperlink" Target="https://vi.wikipedia.org/wiki/Qu%E1%BA%A3ng_Nam" TargetMode="External"/><Relationship Id="rId9" Type="http://schemas.openxmlformats.org/officeDocument/2006/relationships/hyperlink" Target="https://vi.wikipedia.org/wiki/Nh%C3%A0_th%C6%A1"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29.xml"/><Relationship Id="rId3" Type="http://schemas.openxmlformats.org/officeDocument/2006/relationships/slideLayout" Target="../slideLayouts/slideLayout2.xml"/><Relationship Id="rId7" Type="http://schemas.openxmlformats.org/officeDocument/2006/relationships/slide" Target="slide25.xml"/><Relationship Id="rId12" Type="http://schemas.openxmlformats.org/officeDocument/2006/relationships/image" Target="../media/image2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24.xml"/><Relationship Id="rId11" Type="http://schemas.openxmlformats.org/officeDocument/2006/relationships/image" Target="../media/image23.gif"/><Relationship Id="rId5" Type="http://schemas.openxmlformats.org/officeDocument/2006/relationships/slide" Target="slide23.xml"/><Relationship Id="rId15" Type="http://schemas.openxmlformats.org/officeDocument/2006/relationships/slide" Target="slide28.xml"/><Relationship Id="rId10" Type="http://schemas.openxmlformats.org/officeDocument/2006/relationships/image" Target="../media/image22.gif"/><Relationship Id="rId4" Type="http://schemas.openxmlformats.org/officeDocument/2006/relationships/image" Target="../media/image20.png"/><Relationship Id="rId9" Type="http://schemas.openxmlformats.org/officeDocument/2006/relationships/image" Target="../media/image21.gif"/><Relationship Id="rId14" Type="http://schemas.openxmlformats.org/officeDocument/2006/relationships/slide" Target="slide2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slide" Target="slide32.xml"/><Relationship Id="rId3" Type="http://schemas.openxmlformats.org/officeDocument/2006/relationships/slideLayout" Target="../slideLayouts/slideLayout12.xml"/><Relationship Id="rId7" Type="http://schemas.openxmlformats.org/officeDocument/2006/relationships/slide" Target="slide17.xml"/><Relationship Id="rId12" Type="http://schemas.openxmlformats.org/officeDocument/2006/relationships/slide" Target="slide31.xml"/><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29.gif"/><Relationship Id="rId11" Type="http://schemas.openxmlformats.org/officeDocument/2006/relationships/slide" Target="slide30.xml"/><Relationship Id="rId5" Type="http://schemas.openxmlformats.org/officeDocument/2006/relationships/image" Target="../media/image21.gif"/><Relationship Id="rId10" Type="http://schemas.openxmlformats.org/officeDocument/2006/relationships/image" Target="../media/image32.png"/><Relationship Id="rId4" Type="http://schemas.openxmlformats.org/officeDocument/2006/relationships/notesSlide" Target="../notesSlides/notesSlide1.xml"/><Relationship Id="rId9" Type="http://schemas.openxmlformats.org/officeDocument/2006/relationships/image" Target="../media/image31.png"/><Relationship Id="rId14" Type="http://schemas.openxmlformats.org/officeDocument/2006/relationships/slide" Target="slide33.xml"/></Relationships>
</file>

<file path=ppt/slides/_rels/slide3.xml.rels><?xml version="1.0" encoding="UTF-8" standalone="yes"?>
<Relationships xmlns="http://schemas.openxmlformats.org/package/2006/relationships"><Relationship Id="rId8" Type="http://schemas.openxmlformats.org/officeDocument/2006/relationships/hyperlink" Target="https://vi.wikipedia.org/w/index.php?title=THCS_Phan_Ch%C3%A2u_Trinh&amp;action=edit&amp;redlink=1" TargetMode="External"/><Relationship Id="rId3" Type="http://schemas.openxmlformats.org/officeDocument/2006/relationships/hyperlink" Target="https://vi.wikipedia.org/w/index.php?title=L%C3%A0ng_%C4%90o_%C4%90o&amp;action=edit&amp;redlink=1" TargetMode="External"/><Relationship Id="rId7" Type="http://schemas.openxmlformats.org/officeDocument/2006/relationships/hyperlink" Target="https://vi.wikipedia.org/w/index.php?title=THPT_Ti%E1%BB%83u_La&amp;action=edit&amp;redlink=1" TargetMode="External"/><Relationship Id="rId12"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vi.wikipedia.org/wiki/Qu%E1%BA%A3ng_Nam" TargetMode="External"/><Relationship Id="rId11" Type="http://schemas.openxmlformats.org/officeDocument/2006/relationships/image" Target="../media/image7.png"/><Relationship Id="rId5" Type="http://schemas.openxmlformats.org/officeDocument/2006/relationships/hyperlink" Target="https://vi.wikipedia.org/wiki/Th%C4%83ng_B%C3%ACnh" TargetMode="External"/><Relationship Id="rId10" Type="http://schemas.openxmlformats.org/officeDocument/2006/relationships/image" Target="../media/image6.png"/><Relationship Id="rId4" Type="http://schemas.openxmlformats.org/officeDocument/2006/relationships/hyperlink" Target="https://vi.wikipedia.org/wiki/B%C3%ACnh_Qu%E1%BA%BF" TargetMode="External"/><Relationship Id="rId9"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slide" Target="slide29.xml"/></Relationships>
</file>

<file path=ppt/slides/_rels/slide3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slide" Target="slide29.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vi.wikipedia.org/wiki/16_th%C3%A1ng_7" TargetMode="External"/><Relationship Id="rId13" Type="http://schemas.openxmlformats.org/officeDocument/2006/relationships/hyperlink" Target="https://vi.wikipedia.org/wiki/1997" TargetMode="External"/><Relationship Id="rId18" Type="http://schemas.openxmlformats.org/officeDocument/2006/relationships/hyperlink" Target="https://vi.wikipedia.org/wiki/Xu%C3%A2n_Di%E1%BB%87u" TargetMode="External"/><Relationship Id="rId3" Type="http://schemas.openxmlformats.org/officeDocument/2006/relationships/hyperlink" Target="https://vi.wikipedia.org/wiki/20_th%C3%A1ng_6" TargetMode="External"/><Relationship Id="rId21" Type="http://schemas.openxmlformats.org/officeDocument/2006/relationships/hyperlink" Target="https://vi.wikipedia.org/wiki/Nguy%E1%BB%85n_V%E1%BB%B9" TargetMode="External"/><Relationship Id="rId7" Type="http://schemas.openxmlformats.org/officeDocument/2006/relationships/hyperlink" Target="https://vi.wikipedia.org/wiki/Li%C3%AAn_Bang_%C4%90%C3%B4ng_D%C6%B0%C6%A1ng" TargetMode="External"/><Relationship Id="rId12" Type="http://schemas.openxmlformats.org/officeDocument/2006/relationships/hyperlink" Target="https://vi.wikipedia.org/wiki/1938" TargetMode="External"/><Relationship Id="rId17" Type="http://schemas.openxmlformats.org/officeDocument/2006/relationships/hyperlink" Target="https://vi.wikipedia.org/wiki/Th%E1%BA%BF_L%E1%BB%AF" TargetMode="External"/><Relationship Id="rId2" Type="http://schemas.openxmlformats.org/officeDocument/2006/relationships/image" Target="../media/image9.png"/><Relationship Id="rId16" Type="http://schemas.openxmlformats.org/officeDocument/2006/relationships/hyperlink" Target="https://vi.wikipedia.org/wiki/T%E1%BA%BF_Hanh#cite_note-6" TargetMode="External"/><Relationship Id="rId20" Type="http://schemas.openxmlformats.org/officeDocument/2006/relationships/hyperlink" Target="https://vi.wikipedia.org/wiki/1945" TargetMode="External"/><Relationship Id="rId1" Type="http://schemas.openxmlformats.org/officeDocument/2006/relationships/slideLayout" Target="../slideLayouts/slideLayout2.xml"/><Relationship Id="rId6" Type="http://schemas.openxmlformats.org/officeDocument/2006/relationships/hyperlink" Target="https://vi.wikipedia.org/wiki/Qu%E1%BA%A3ng_Ng%C3%A3i" TargetMode="External"/><Relationship Id="rId11" Type="http://schemas.openxmlformats.org/officeDocument/2006/relationships/hyperlink" Target="https://vi.wikipedia.org/wiki/Vi%E1%BB%87t_Nam" TargetMode="External"/><Relationship Id="rId5" Type="http://schemas.openxmlformats.org/officeDocument/2006/relationships/hyperlink" Target="https://vi.wikipedia.org/wiki/B%C3%ACnh_S%C6%A1n" TargetMode="External"/><Relationship Id="rId15" Type="http://schemas.openxmlformats.org/officeDocument/2006/relationships/hyperlink" Target="https://vi.wikipedia.org/wiki/Gi%E1%BA%A3i_th%C6%B0%E1%BB%9Fng_H%E1%BB%93_Ch%C3%AD_Minh_%C4%91%E1%BB%A3t_I" TargetMode="External"/><Relationship Id="rId10" Type="http://schemas.openxmlformats.org/officeDocument/2006/relationships/hyperlink" Target="https://vi.wikipedia.org/wiki/H%C3%A0_N%E1%BB%99i" TargetMode="External"/><Relationship Id="rId19" Type="http://schemas.openxmlformats.org/officeDocument/2006/relationships/hyperlink" Target="https://vi.wikipedia.org/wiki/Huy_C%E1%BA%ADn" TargetMode="External"/><Relationship Id="rId4" Type="http://schemas.openxmlformats.org/officeDocument/2006/relationships/hyperlink" Target="https://vi.wikipedia.org/wiki/1921" TargetMode="External"/><Relationship Id="rId9" Type="http://schemas.openxmlformats.org/officeDocument/2006/relationships/hyperlink" Target="https://vi.wikipedia.org/wiki/2009" TargetMode="External"/><Relationship Id="rId14" Type="http://schemas.openxmlformats.org/officeDocument/2006/relationships/hyperlink" Target="https://vi.wikipedia.org/wiki/T%E1%BB%B1_L%E1%BB%B1c_v%C4%83n_%C4%91o%C3%A0n" TargetMode="External"/><Relationship Id="rId22" Type="http://schemas.openxmlformats.org/officeDocument/2006/relationships/hyperlink" Target="https://vi.wikipedia.org/wiki/B%C3%ADch_Kh%C3%AA"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F7C09D-AA21-8453-36D6-EEEE288050A5}"/>
              </a:ext>
            </a:extLst>
          </p:cNvPr>
          <p:cNvPicPr>
            <a:picLocks noChangeAspect="1"/>
          </p:cNvPicPr>
          <p:nvPr/>
        </p:nvPicPr>
        <p:blipFill>
          <a:blip r:embed="rId2"/>
          <a:stretch>
            <a:fillRect/>
          </a:stretch>
        </p:blipFill>
        <p:spPr>
          <a:xfrm>
            <a:off x="2254951" y="1833265"/>
            <a:ext cx="4890716" cy="4913224"/>
          </a:xfrm>
          <a:prstGeom prst="rect">
            <a:avLst/>
          </a:prstGeom>
        </p:spPr>
      </p:pic>
      <p:grpSp>
        <p:nvGrpSpPr>
          <p:cNvPr id="3" name="Group 2">
            <a:extLst>
              <a:ext uri="{FF2B5EF4-FFF2-40B4-BE49-F238E27FC236}">
                <a16:creationId xmlns:a16="http://schemas.microsoft.com/office/drawing/2014/main" id="{88A9064C-9505-6DE8-BE0D-4B32ABB7AAC7}"/>
              </a:ext>
            </a:extLst>
          </p:cNvPr>
          <p:cNvGrpSpPr/>
          <p:nvPr/>
        </p:nvGrpSpPr>
        <p:grpSpPr>
          <a:xfrm>
            <a:off x="380750" y="169633"/>
            <a:ext cx="8763249" cy="1726158"/>
            <a:chOff x="-265" y="399127"/>
            <a:chExt cx="9306105" cy="2645307"/>
          </a:xfrm>
        </p:grpSpPr>
        <p:grpSp>
          <p:nvGrpSpPr>
            <p:cNvPr id="4" name="Group 440">
              <a:extLst>
                <a:ext uri="{FF2B5EF4-FFF2-40B4-BE49-F238E27FC236}">
                  <a16:creationId xmlns:a16="http://schemas.microsoft.com/office/drawing/2014/main" id="{A2F00405-DD19-53AA-340E-FE836EC48892}"/>
                </a:ext>
              </a:extLst>
            </p:cNvPr>
            <p:cNvGrpSpPr>
              <a:grpSpLocks/>
            </p:cNvGrpSpPr>
            <p:nvPr/>
          </p:nvGrpSpPr>
          <p:grpSpPr bwMode="auto">
            <a:xfrm>
              <a:off x="193000" y="463549"/>
              <a:ext cx="8950734" cy="1559858"/>
              <a:chOff x="-1386" y="0"/>
              <a:chExt cx="14095" cy="2457"/>
            </a:xfrm>
          </p:grpSpPr>
          <p:pic>
            <p:nvPicPr>
              <p:cNvPr id="9" name="Picture 446">
                <a:extLst>
                  <a:ext uri="{FF2B5EF4-FFF2-40B4-BE49-F238E27FC236}">
                    <a16:creationId xmlns:a16="http://schemas.microsoft.com/office/drawing/2014/main" id="{69A0683B-1200-EF0C-D7F5-E060B142F86B}"/>
                  </a:ext>
                </a:extLst>
              </p:cNvPr>
              <p:cNvPicPr>
                <a:picLocks noChangeAspect="1" noChangeArrowheads="1"/>
              </p:cNvPicPr>
              <p:nvPr/>
            </p:nvPicPr>
            <p:blipFill>
              <a:blip r:embed="rId3"/>
              <a:srcRect/>
              <a:stretch>
                <a:fillRect/>
              </a:stretch>
            </p:blipFill>
            <p:spPr bwMode="auto">
              <a:xfrm>
                <a:off x="-569" y="0"/>
                <a:ext cx="13278" cy="2457"/>
              </a:xfrm>
              <a:prstGeom prst="rect">
                <a:avLst/>
              </a:prstGeom>
              <a:noFill/>
            </p:spPr>
          </p:pic>
          <p:sp>
            <p:nvSpPr>
              <p:cNvPr id="10" name="Freeform 445">
                <a:extLst>
                  <a:ext uri="{FF2B5EF4-FFF2-40B4-BE49-F238E27FC236}">
                    <a16:creationId xmlns:a16="http://schemas.microsoft.com/office/drawing/2014/main" id="{ADA102AE-A79F-875E-A2B4-AD035CD6D2E7}"/>
                  </a:ext>
                </a:extLst>
              </p:cNvPr>
              <p:cNvSpPr>
                <a:spLocks/>
              </p:cNvSpPr>
              <p:nvPr/>
            </p:nvSpPr>
            <p:spPr bwMode="auto">
              <a:xfrm>
                <a:off x="-1366" y="806"/>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444">
                <a:extLst>
                  <a:ext uri="{FF2B5EF4-FFF2-40B4-BE49-F238E27FC236}">
                    <a16:creationId xmlns:a16="http://schemas.microsoft.com/office/drawing/2014/main" id="{1EACF7E9-7811-678A-873C-9A2637F6AF78}"/>
                  </a:ext>
                </a:extLst>
              </p:cNvPr>
              <p:cNvSpPr>
                <a:spLocks/>
              </p:cNvSpPr>
              <p:nvPr/>
            </p:nvSpPr>
            <p:spPr bwMode="auto">
              <a:xfrm>
                <a:off x="-1386" y="788"/>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443">
                <a:extLst>
                  <a:ext uri="{FF2B5EF4-FFF2-40B4-BE49-F238E27FC236}">
                    <a16:creationId xmlns:a16="http://schemas.microsoft.com/office/drawing/2014/main" id="{138EF340-49DE-3F53-29B6-3AE59142444B}"/>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AutoShape 442">
                <a:extLst>
                  <a:ext uri="{FF2B5EF4-FFF2-40B4-BE49-F238E27FC236}">
                    <a16:creationId xmlns:a16="http://schemas.microsoft.com/office/drawing/2014/main" id="{63C47AD2-11D3-EE3A-6662-DCCB36237CEE}"/>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441">
                <a:extLst>
                  <a:ext uri="{FF2B5EF4-FFF2-40B4-BE49-F238E27FC236}">
                    <a16:creationId xmlns:a16="http://schemas.microsoft.com/office/drawing/2014/main" id="{B496900C-15C1-32D0-4507-2B796512FFA5}"/>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5" name="Rectangle 18">
              <a:extLst>
                <a:ext uri="{FF2B5EF4-FFF2-40B4-BE49-F238E27FC236}">
                  <a16:creationId xmlns:a16="http://schemas.microsoft.com/office/drawing/2014/main" id="{0BC29EEB-68A6-7AC8-3635-D66992A43501}"/>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Rectangle 5">
              <a:extLst>
                <a:ext uri="{FF2B5EF4-FFF2-40B4-BE49-F238E27FC236}">
                  <a16:creationId xmlns:a16="http://schemas.microsoft.com/office/drawing/2014/main" id="{27B012FC-3F47-F4A4-5B8C-02F535A2AA0D}"/>
                </a:ext>
              </a:extLst>
            </p:cNvPr>
            <p:cNvSpPr/>
            <p:nvPr/>
          </p:nvSpPr>
          <p:spPr>
            <a:xfrm>
              <a:off x="1072883" y="638957"/>
              <a:ext cx="8232957" cy="240547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SƠ LƯỢC VỀ VĂN HỌC VIẾT ĐẤT QUẢNG TỪ CÁCH MẠNG THÁNG TÁM NĂM 1945 ĐẾN HẾT THẾ KỈ THỨ XX</a:t>
              </a:r>
              <a:endParaRPr lang="vi-VN" sz="3200" dirty="0">
                <a:latin typeface="Arial" pitchFamily="34" charset="0"/>
                <a:ea typeface="Arial" pitchFamily="34" charset="0"/>
                <a:cs typeface="Arial" pitchFamily="34" charset="0"/>
              </a:endParaRPr>
            </a:p>
          </p:txBody>
        </p:sp>
        <p:sp>
          <p:nvSpPr>
            <p:cNvPr id="7" name="Rectangle 6">
              <a:extLst>
                <a:ext uri="{FF2B5EF4-FFF2-40B4-BE49-F238E27FC236}">
                  <a16:creationId xmlns:a16="http://schemas.microsoft.com/office/drawing/2014/main" id="{B34CEA4D-57F7-EB07-5F12-7D707242DC13}"/>
                </a:ext>
              </a:extLst>
            </p:cNvPr>
            <p:cNvSpPr/>
            <p:nvPr/>
          </p:nvSpPr>
          <p:spPr>
            <a:xfrm>
              <a:off x="282505" y="1199536"/>
              <a:ext cx="429322" cy="485622"/>
            </a:xfrm>
            <a:prstGeom prst="rect">
              <a:avLst/>
            </a:prstGeom>
          </p:spPr>
          <p:txBody>
            <a:bodyPr wrap="none">
              <a:spAutoFit/>
            </a:bodyPr>
            <a:lstStyle/>
            <a:p>
              <a:pPr lvl="0" eaLnBrk="0" fontAlgn="base" hangingPunct="0">
                <a:spcBef>
                  <a:spcPct val="0"/>
                </a:spcBef>
                <a:spcAft>
                  <a:spcPct val="0"/>
                </a:spcAft>
              </a:pPr>
              <a:r>
                <a:rPr lang="en-US" sz="2400" b="1" dirty="0">
                  <a:solidFill>
                    <a:srgbClr val="25408F"/>
                  </a:solidFill>
                  <a:latin typeface="Verdana" pitchFamily="34" charset="0"/>
                  <a:ea typeface="Arial" pitchFamily="34" charset="0"/>
                  <a:cs typeface="Arial" pitchFamily="34" charset="0"/>
                </a:rPr>
                <a:t>2</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95B04357-2176-5C70-DB5D-FF9E60FEE701}"/>
                </a:ext>
              </a:extLst>
            </p:cNvPr>
            <p:cNvSpPr/>
            <p:nvPr/>
          </p:nvSpPr>
          <p:spPr>
            <a:xfrm>
              <a:off x="-265" y="399127"/>
              <a:ext cx="1374095"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0ADA0B-C4CF-DECB-92A5-06CD9643AA5D}"/>
              </a:ext>
            </a:extLst>
          </p:cNvPr>
          <p:cNvSpPr>
            <a:spLocks noGrp="1"/>
          </p:cNvSpPr>
          <p:nvPr>
            <p:ph idx="1"/>
          </p:nvPr>
        </p:nvSpPr>
        <p:spPr>
          <a:xfrm>
            <a:off x="380750" y="2120366"/>
            <a:ext cx="8229600" cy="4045705"/>
          </a:xfrm>
        </p:spPr>
        <p:txBody>
          <a:bodyPr>
            <a:normAutofit fontScale="92500" lnSpcReduction="20000"/>
          </a:bodyPr>
          <a:lstStyle/>
          <a:p>
            <a:pPr algn="just"/>
            <a:r>
              <a:rPr lang="vi-VN" sz="2000" i="1">
                <a:solidFill>
                  <a:srgbClr val="0070C0"/>
                </a:solidFill>
                <a:effectLst/>
                <a:latin typeface="ArialMT"/>
              </a:rPr>
              <a:t>Văn học viết Đất Quảng từ Cách mạng</a:t>
            </a:r>
            <a:r>
              <a:rPr lang="en-US" sz="2000" i="1">
                <a:solidFill>
                  <a:srgbClr val="0070C0"/>
                </a:solidFill>
                <a:effectLst/>
                <a:latin typeface="ArialMT"/>
              </a:rPr>
              <a:t> </a:t>
            </a:r>
            <a:r>
              <a:rPr lang="vi-VN" sz="2000" i="1">
                <a:solidFill>
                  <a:srgbClr val="0070C0"/>
                </a:solidFill>
                <a:effectLst/>
                <a:latin typeface="ArialMT"/>
              </a:rPr>
              <a:t>tháng Tám</a:t>
            </a:r>
            <a:r>
              <a:rPr lang="en-US" sz="2000" i="1">
                <a:solidFill>
                  <a:srgbClr val="0070C0"/>
                </a:solidFill>
                <a:effectLst/>
                <a:latin typeface="ArialMT"/>
              </a:rPr>
              <a:t> </a:t>
            </a:r>
            <a:r>
              <a:rPr lang="vi-VN" sz="2000" i="1">
                <a:solidFill>
                  <a:srgbClr val="0070C0"/>
                </a:solidFill>
                <a:effectLst/>
                <a:latin typeface="ArialMT"/>
              </a:rPr>
              <a:t>năm 1945 đến nay trước hết</a:t>
            </a:r>
            <a:r>
              <a:rPr lang="en-US" sz="2000" i="1">
                <a:solidFill>
                  <a:srgbClr val="0070C0"/>
                </a:solidFill>
                <a:effectLst/>
                <a:latin typeface="ArialMT"/>
              </a:rPr>
              <a:t> </a:t>
            </a:r>
            <a:r>
              <a:rPr lang="vi-VN" sz="2000" i="1">
                <a:solidFill>
                  <a:srgbClr val="0070C0"/>
                </a:solidFill>
                <a:effectLst/>
                <a:latin typeface="ArialMT"/>
              </a:rPr>
              <a:t>là sự tiếp nối hành trình hiện đại hoá văn</a:t>
            </a:r>
            <a:r>
              <a:rPr lang="en-US" sz="2000" i="1">
                <a:solidFill>
                  <a:srgbClr val="0070C0"/>
                </a:solidFill>
                <a:effectLst/>
                <a:latin typeface="ArialMT"/>
              </a:rPr>
              <a:t> </a:t>
            </a:r>
            <a:r>
              <a:rPr lang="vi-VN" sz="2000" i="1">
                <a:solidFill>
                  <a:srgbClr val="0070C0"/>
                </a:solidFill>
                <a:effectLst/>
                <a:latin typeface="ArialMT"/>
              </a:rPr>
              <a:t>học Việt Nam trong hơn bốn thập niên</a:t>
            </a:r>
            <a:r>
              <a:rPr lang="en-US" sz="2000" i="1">
                <a:solidFill>
                  <a:srgbClr val="0070C0"/>
                </a:solidFill>
                <a:effectLst/>
                <a:latin typeface="ArialMT"/>
              </a:rPr>
              <a:t> </a:t>
            </a:r>
            <a:r>
              <a:rPr lang="vi-VN" sz="2000" i="1">
                <a:solidFill>
                  <a:srgbClr val="0070C0"/>
                </a:solidFill>
                <a:effectLst/>
                <a:latin typeface="ArialMT"/>
              </a:rPr>
              <a:t>đầu của thế kỉ XX. </a:t>
            </a:r>
            <a:r>
              <a:rPr lang="vi-VN" sz="2000" i="1">
                <a:effectLst/>
                <a:latin typeface="ArialMT"/>
              </a:rPr>
              <a:t>Bên cạnh những cây</a:t>
            </a:r>
            <a:r>
              <a:rPr lang="en-US" sz="2000" i="1">
                <a:effectLst/>
                <a:latin typeface="ArialMT"/>
              </a:rPr>
              <a:t> </a:t>
            </a:r>
            <a:r>
              <a:rPr lang="vi-VN" sz="2000" i="1">
                <a:effectLst/>
                <a:latin typeface="ArialMT"/>
              </a:rPr>
              <a:t>bút mới đang trở thành chủ lực trên hành</a:t>
            </a:r>
            <a:r>
              <a:rPr lang="en-US" sz="2000" i="1">
                <a:effectLst/>
                <a:latin typeface="ArialMT"/>
              </a:rPr>
              <a:t> </a:t>
            </a:r>
            <a:r>
              <a:rPr lang="vi-VN" sz="2000" i="1">
                <a:effectLst/>
                <a:latin typeface="ArialMT"/>
              </a:rPr>
              <a:t>trình hiện đại hoá văn học và mở rộng</a:t>
            </a:r>
            <a:r>
              <a:rPr lang="en-US" sz="2000" i="1">
                <a:effectLst/>
                <a:latin typeface="ArialMT"/>
              </a:rPr>
              <a:t> </a:t>
            </a:r>
            <a:r>
              <a:rPr lang="vi-VN" sz="2000" i="1">
                <a:effectLst/>
                <a:latin typeface="ArialMT"/>
              </a:rPr>
              <a:t>giao lưu hội nhập với văn học quốc tế,</a:t>
            </a:r>
            <a:r>
              <a:rPr lang="en-US" sz="2000" i="1">
                <a:effectLst/>
                <a:latin typeface="ArialMT"/>
              </a:rPr>
              <a:t> </a:t>
            </a:r>
            <a:r>
              <a:rPr lang="vi-VN" sz="2000" i="1">
                <a:effectLst/>
                <a:latin typeface="ArialMT"/>
              </a:rPr>
              <a:t>nhiều cây bút sáng tác bằng chữ Quốc</a:t>
            </a:r>
            <a:r>
              <a:rPr lang="en-US" sz="2000" i="1">
                <a:effectLst/>
                <a:latin typeface="ArialMT"/>
              </a:rPr>
              <a:t> </a:t>
            </a:r>
            <a:r>
              <a:rPr lang="vi-VN" sz="2000" i="1">
                <a:effectLst/>
                <a:latin typeface="ArialMT"/>
              </a:rPr>
              <a:t>ngữ từ đầu thế kỉ XX hoặc từ sau Cách</a:t>
            </a:r>
            <a:r>
              <a:rPr lang="en-US" sz="2000" i="1">
                <a:effectLst/>
                <a:latin typeface="ArialMT"/>
              </a:rPr>
              <a:t> </a:t>
            </a:r>
            <a:r>
              <a:rPr lang="vi-VN" sz="2000" i="1">
                <a:effectLst/>
                <a:latin typeface="ArialMT"/>
              </a:rPr>
              <a:t>mạng tháng Tám năm 1945 vẫn tiếp tục</a:t>
            </a:r>
            <a:r>
              <a:rPr lang="en-US" sz="2000" i="1">
                <a:effectLst/>
                <a:latin typeface="ArialMT"/>
              </a:rPr>
              <a:t> </a:t>
            </a:r>
            <a:r>
              <a:rPr lang="vi-VN" sz="2000" i="1">
                <a:effectLst/>
                <a:latin typeface="ArialMT"/>
              </a:rPr>
              <a:t>sáng tạo văn chương, góp phần đáng kể</a:t>
            </a:r>
            <a:r>
              <a:rPr lang="en-US" sz="2000" i="1">
                <a:effectLst/>
                <a:latin typeface="ArialMT"/>
              </a:rPr>
              <a:t> </a:t>
            </a:r>
            <a:r>
              <a:rPr lang="vi-VN" sz="2000" i="1">
                <a:effectLst/>
                <a:latin typeface="ArialMT"/>
              </a:rPr>
              <a:t>vào thành tựu văn học viết Đất Quảng.</a:t>
            </a:r>
            <a:r>
              <a:rPr lang="vi-VN" sz="2000" i="1"/>
              <a:t> </a:t>
            </a:r>
            <a:endParaRPr lang="en-US" sz="2000" i="1"/>
          </a:p>
          <a:p>
            <a:pPr algn="just"/>
            <a:r>
              <a:rPr lang="en-US" sz="2000" i="1">
                <a:solidFill>
                  <a:srgbClr val="0070C0"/>
                </a:solidFill>
                <a:effectLst/>
                <a:latin typeface="ArialMT"/>
              </a:rPr>
              <a:t>Có thể chia văn học viết Đất Quảng từ Cách mạng tháng Tám năm 1945 đến nay thành ba giai đoạn: </a:t>
            </a:r>
          </a:p>
          <a:p>
            <a:pPr marL="0" indent="0" algn="just">
              <a:buNone/>
            </a:pPr>
            <a:r>
              <a:rPr lang="en-US" sz="2000" i="1">
                <a:solidFill>
                  <a:srgbClr val="0070C0"/>
                </a:solidFill>
                <a:latin typeface="ArialMT"/>
              </a:rPr>
              <a:t>	+ G</a:t>
            </a:r>
            <a:r>
              <a:rPr lang="en-US" sz="2000" i="1">
                <a:solidFill>
                  <a:srgbClr val="0070C0"/>
                </a:solidFill>
                <a:effectLst/>
                <a:latin typeface="ArialMT"/>
              </a:rPr>
              <a:t>iai đoạn từ năm 1945 đến năm 1954. </a:t>
            </a:r>
          </a:p>
          <a:p>
            <a:pPr marL="0" indent="0" algn="just">
              <a:buNone/>
            </a:pPr>
            <a:r>
              <a:rPr lang="en-US" sz="2000" i="1">
                <a:solidFill>
                  <a:srgbClr val="0070C0"/>
                </a:solidFill>
                <a:effectLst/>
                <a:latin typeface="ArialMT"/>
              </a:rPr>
              <a:t>	+ Giai đoạn từ năm 1954 đến năm 1975. </a:t>
            </a:r>
          </a:p>
          <a:p>
            <a:pPr marL="0" indent="0" algn="just">
              <a:buNone/>
            </a:pPr>
            <a:r>
              <a:rPr lang="en-US" sz="2000" i="1">
                <a:solidFill>
                  <a:srgbClr val="0070C0"/>
                </a:solidFill>
                <a:effectLst/>
                <a:latin typeface="ArialMT"/>
              </a:rPr>
              <a:t>	+ Giai đoạn từ năm 1975 đến nay.</a:t>
            </a:r>
          </a:p>
          <a:p>
            <a:pPr marL="0" indent="0" algn="just">
              <a:buNone/>
            </a:pPr>
            <a:r>
              <a:rPr lang="en-US" sz="1200" i="1"/>
              <a:t> </a:t>
            </a:r>
            <a:br>
              <a:rPr lang="en-US" sz="1200"/>
            </a:br>
            <a:endParaRPr lang="en-US" sz="2000" i="1"/>
          </a:p>
        </p:txBody>
      </p:sp>
      <p:grpSp>
        <p:nvGrpSpPr>
          <p:cNvPr id="4" name="Group 3">
            <a:extLst>
              <a:ext uri="{FF2B5EF4-FFF2-40B4-BE49-F238E27FC236}">
                <a16:creationId xmlns:a16="http://schemas.microsoft.com/office/drawing/2014/main" id="{8704BBCC-4BEC-547D-CC2B-EEFA70AFEE25}"/>
              </a:ext>
            </a:extLst>
          </p:cNvPr>
          <p:cNvGrpSpPr/>
          <p:nvPr/>
        </p:nvGrpSpPr>
        <p:grpSpPr>
          <a:xfrm>
            <a:off x="380750" y="169633"/>
            <a:ext cx="8763249" cy="1726158"/>
            <a:chOff x="-265" y="399127"/>
            <a:chExt cx="9306105" cy="2645307"/>
          </a:xfrm>
        </p:grpSpPr>
        <p:grpSp>
          <p:nvGrpSpPr>
            <p:cNvPr id="5" name="Group 440">
              <a:extLst>
                <a:ext uri="{FF2B5EF4-FFF2-40B4-BE49-F238E27FC236}">
                  <a16:creationId xmlns:a16="http://schemas.microsoft.com/office/drawing/2014/main" id="{880DA492-6F46-9BF8-59C6-0BF489F78722}"/>
                </a:ext>
              </a:extLst>
            </p:cNvPr>
            <p:cNvGrpSpPr>
              <a:grpSpLocks/>
            </p:cNvGrpSpPr>
            <p:nvPr/>
          </p:nvGrpSpPr>
          <p:grpSpPr bwMode="auto">
            <a:xfrm>
              <a:off x="193000" y="463549"/>
              <a:ext cx="8950734" cy="1559858"/>
              <a:chOff x="-1386" y="0"/>
              <a:chExt cx="14095" cy="2457"/>
            </a:xfrm>
          </p:grpSpPr>
          <p:pic>
            <p:nvPicPr>
              <p:cNvPr id="10" name="Picture 446">
                <a:extLst>
                  <a:ext uri="{FF2B5EF4-FFF2-40B4-BE49-F238E27FC236}">
                    <a16:creationId xmlns:a16="http://schemas.microsoft.com/office/drawing/2014/main" id="{AB802E46-38B6-25ED-219C-B0E6904688E0}"/>
                  </a:ext>
                </a:extLst>
              </p:cNvPr>
              <p:cNvPicPr>
                <a:picLocks noChangeAspect="1" noChangeArrowheads="1"/>
              </p:cNvPicPr>
              <p:nvPr/>
            </p:nvPicPr>
            <p:blipFill>
              <a:blip r:embed="rId2"/>
              <a:srcRect/>
              <a:stretch>
                <a:fillRect/>
              </a:stretch>
            </p:blipFill>
            <p:spPr bwMode="auto">
              <a:xfrm>
                <a:off x="-569" y="0"/>
                <a:ext cx="13278" cy="2457"/>
              </a:xfrm>
              <a:prstGeom prst="rect">
                <a:avLst/>
              </a:prstGeom>
              <a:noFill/>
            </p:spPr>
          </p:pic>
          <p:sp>
            <p:nvSpPr>
              <p:cNvPr id="11" name="Freeform 445">
                <a:extLst>
                  <a:ext uri="{FF2B5EF4-FFF2-40B4-BE49-F238E27FC236}">
                    <a16:creationId xmlns:a16="http://schemas.microsoft.com/office/drawing/2014/main" id="{829D9F92-AA2F-64C7-0160-D3E2825DC28C}"/>
                  </a:ext>
                </a:extLst>
              </p:cNvPr>
              <p:cNvSpPr>
                <a:spLocks/>
              </p:cNvSpPr>
              <p:nvPr/>
            </p:nvSpPr>
            <p:spPr bwMode="auto">
              <a:xfrm>
                <a:off x="-1366" y="806"/>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444">
                <a:extLst>
                  <a:ext uri="{FF2B5EF4-FFF2-40B4-BE49-F238E27FC236}">
                    <a16:creationId xmlns:a16="http://schemas.microsoft.com/office/drawing/2014/main" id="{83D4D354-8E54-81CF-844F-404F96320227}"/>
                  </a:ext>
                </a:extLst>
              </p:cNvPr>
              <p:cNvSpPr>
                <a:spLocks/>
              </p:cNvSpPr>
              <p:nvPr/>
            </p:nvSpPr>
            <p:spPr bwMode="auto">
              <a:xfrm>
                <a:off x="-1386" y="788"/>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443">
                <a:extLst>
                  <a:ext uri="{FF2B5EF4-FFF2-40B4-BE49-F238E27FC236}">
                    <a16:creationId xmlns:a16="http://schemas.microsoft.com/office/drawing/2014/main" id="{B6D4274E-F979-A06A-81D4-DABE90D02468}"/>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AutoShape 442">
                <a:extLst>
                  <a:ext uri="{FF2B5EF4-FFF2-40B4-BE49-F238E27FC236}">
                    <a16:creationId xmlns:a16="http://schemas.microsoft.com/office/drawing/2014/main" id="{11E50513-FED2-0C1A-13AE-B5846652CC89}"/>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441">
                <a:extLst>
                  <a:ext uri="{FF2B5EF4-FFF2-40B4-BE49-F238E27FC236}">
                    <a16:creationId xmlns:a16="http://schemas.microsoft.com/office/drawing/2014/main" id="{E4833516-8638-3D51-6AFB-71C15C456082}"/>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18">
              <a:extLst>
                <a:ext uri="{FF2B5EF4-FFF2-40B4-BE49-F238E27FC236}">
                  <a16:creationId xmlns:a16="http://schemas.microsoft.com/office/drawing/2014/main" id="{7B8AEE82-B9E8-0D57-E67C-199DDF44828C}"/>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5D0B187D-BF86-47BB-B9EA-F02E994856A1}"/>
                </a:ext>
              </a:extLst>
            </p:cNvPr>
            <p:cNvSpPr/>
            <p:nvPr/>
          </p:nvSpPr>
          <p:spPr>
            <a:xfrm>
              <a:off x="1072883" y="638957"/>
              <a:ext cx="8232957" cy="240547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SƠ LƯỢC VỀ VĂN HỌC VIẾT ĐẤT QUẢNG TỪ CÁCH MẠNG THÁNG TÁM NĂM 1945 ĐẾN HẾT THẾ KỈ THỨ XX</a:t>
              </a:r>
              <a:endParaRPr lang="vi-VN" sz="3200" dirty="0">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8DEB4A00-2EF2-80C5-3A9E-215959A9B384}"/>
                </a:ext>
              </a:extLst>
            </p:cNvPr>
            <p:cNvSpPr/>
            <p:nvPr/>
          </p:nvSpPr>
          <p:spPr>
            <a:xfrm>
              <a:off x="282505" y="1199536"/>
              <a:ext cx="429322" cy="485622"/>
            </a:xfrm>
            <a:prstGeom prst="rect">
              <a:avLst/>
            </a:prstGeom>
          </p:spPr>
          <p:txBody>
            <a:bodyPr wrap="none">
              <a:spAutoFit/>
            </a:bodyPr>
            <a:lstStyle/>
            <a:p>
              <a:pPr lvl="0" eaLnBrk="0" fontAlgn="base" hangingPunct="0">
                <a:spcBef>
                  <a:spcPct val="0"/>
                </a:spcBef>
                <a:spcAft>
                  <a:spcPct val="0"/>
                </a:spcAft>
              </a:pPr>
              <a:r>
                <a:rPr lang="en-US" sz="2400" b="1" dirty="0">
                  <a:solidFill>
                    <a:srgbClr val="25408F"/>
                  </a:solidFill>
                  <a:latin typeface="Verdana" pitchFamily="34" charset="0"/>
                  <a:ea typeface="Arial" pitchFamily="34" charset="0"/>
                  <a:cs typeface="Arial" pitchFamily="34" charset="0"/>
                </a:rPr>
                <a:t>2</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A6BBBF76-1DF3-BE59-6047-77201F02E577}"/>
                </a:ext>
              </a:extLst>
            </p:cNvPr>
            <p:cNvSpPr/>
            <p:nvPr/>
          </p:nvSpPr>
          <p:spPr>
            <a:xfrm>
              <a:off x="-265" y="399127"/>
              <a:ext cx="1374095"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689544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2A322-354F-7E09-3C9C-E44BDDA9392D}"/>
              </a:ext>
            </a:extLst>
          </p:cNvPr>
          <p:cNvSpPr>
            <a:spLocks noGrp="1"/>
          </p:cNvSpPr>
          <p:nvPr>
            <p:ph type="title"/>
          </p:nvPr>
        </p:nvSpPr>
        <p:spPr>
          <a:xfrm>
            <a:off x="360263" y="1448336"/>
            <a:ext cx="8229600" cy="713874"/>
          </a:xfrm>
        </p:spPr>
        <p:txBody>
          <a:bodyPr>
            <a:normAutofit/>
          </a:bodyPr>
          <a:lstStyle/>
          <a:p>
            <a:r>
              <a:rPr lang="en-US" sz="2000" b="1">
                <a:solidFill>
                  <a:srgbClr val="FF0000"/>
                </a:solidFill>
              </a:rPr>
              <a:t>1. Văn học viết Đất Quảng giai đoạn từ Cách mạng tháng Tám năm 1945</a:t>
            </a:r>
            <a:br>
              <a:rPr lang="en-US" sz="2000" b="1">
                <a:solidFill>
                  <a:srgbClr val="FF0000"/>
                </a:solidFill>
              </a:rPr>
            </a:br>
            <a:r>
              <a:rPr lang="en-US" sz="2000" b="1">
                <a:solidFill>
                  <a:srgbClr val="FF0000"/>
                </a:solidFill>
              </a:rPr>
              <a:t>đến năm 1954</a:t>
            </a:r>
            <a:endParaRPr lang="en-US" sz="2000">
              <a:solidFill>
                <a:srgbClr val="FF0000"/>
              </a:solidFill>
            </a:endParaRPr>
          </a:p>
        </p:txBody>
      </p:sp>
      <p:sp>
        <p:nvSpPr>
          <p:cNvPr id="3" name="Content Placeholder 2">
            <a:extLst>
              <a:ext uri="{FF2B5EF4-FFF2-40B4-BE49-F238E27FC236}">
                <a16:creationId xmlns:a16="http://schemas.microsoft.com/office/drawing/2014/main" id="{199A58E3-2795-0C4A-30B8-5FF204EBA493}"/>
              </a:ext>
            </a:extLst>
          </p:cNvPr>
          <p:cNvSpPr>
            <a:spLocks noGrp="1"/>
          </p:cNvSpPr>
          <p:nvPr>
            <p:ph idx="1"/>
          </p:nvPr>
        </p:nvSpPr>
        <p:spPr>
          <a:xfrm>
            <a:off x="484724" y="3429000"/>
            <a:ext cx="8496424" cy="3229265"/>
          </a:xfrm>
        </p:spPr>
        <p:txBody>
          <a:bodyPr>
            <a:noAutofit/>
          </a:bodyPr>
          <a:lstStyle/>
          <a:p>
            <a:r>
              <a:rPr lang="vi-VN" sz="2000" b="0">
                <a:solidFill>
                  <a:srgbClr val="0070C0"/>
                </a:solidFill>
                <a:effectLst/>
                <a:latin typeface="ArialMT"/>
              </a:rPr>
              <a:t>Trong Uỷ ban nhân dân cách mạng lâm thời thành phố</a:t>
            </a:r>
            <a:r>
              <a:rPr lang="en-US" sz="2000" b="0">
                <a:solidFill>
                  <a:srgbClr val="0070C0"/>
                </a:solidFill>
                <a:effectLst/>
                <a:latin typeface="ArialMT"/>
              </a:rPr>
              <a:t> </a:t>
            </a:r>
            <a:r>
              <a:rPr lang="vi-VN" sz="2000" b="0">
                <a:solidFill>
                  <a:srgbClr val="0070C0"/>
                </a:solidFill>
                <a:effectLst/>
                <a:latin typeface="ArialMT"/>
              </a:rPr>
              <a:t>Thái Phiên (đến tháng 10 </a:t>
            </a:r>
            <a:r>
              <a:rPr lang="vi-VN" sz="2000" b="0">
                <a:solidFill>
                  <a:srgbClr val="0070C0"/>
                </a:solidFill>
                <a:effectLst/>
                <a:latin typeface="MyriadPro-Regular"/>
              </a:rPr>
              <a:t>– </a:t>
            </a:r>
            <a:r>
              <a:rPr lang="vi-VN" sz="2000" b="0">
                <a:solidFill>
                  <a:srgbClr val="0070C0"/>
                </a:solidFill>
                <a:effectLst/>
                <a:latin typeface="ArialMT"/>
              </a:rPr>
              <a:t>1945 đổi tên thành thành phố Đà Nẵng), có đến ba</a:t>
            </a:r>
            <a:br>
              <a:rPr lang="vi-VN" sz="2000" b="0">
                <a:solidFill>
                  <a:srgbClr val="0070C0"/>
                </a:solidFill>
                <a:effectLst/>
                <a:latin typeface="ArialMT"/>
              </a:rPr>
            </a:br>
            <a:r>
              <a:rPr lang="vi-VN" sz="2000" b="0">
                <a:solidFill>
                  <a:srgbClr val="0070C0"/>
                </a:solidFill>
                <a:effectLst/>
                <a:latin typeface="ArialMT"/>
              </a:rPr>
              <a:t>người đã trở thành nhà văn, nhà thơ tên tuổi: Tế Hanh (với tập thơ </a:t>
            </a:r>
            <a:r>
              <a:rPr lang="vi-VN" sz="2000" b="0">
                <a:solidFill>
                  <a:srgbClr val="0070C0"/>
                </a:solidFill>
                <a:effectLst/>
                <a:latin typeface="Arial-ItalicMT"/>
              </a:rPr>
              <a:t>Nghẹn ngào</a:t>
            </a:r>
            <a:r>
              <a:rPr lang="en-US" sz="2000" b="0">
                <a:solidFill>
                  <a:srgbClr val="0070C0"/>
                </a:solidFill>
                <a:effectLst/>
                <a:latin typeface="Arial-ItalicMT"/>
              </a:rPr>
              <a:t> </a:t>
            </a:r>
            <a:r>
              <a:rPr lang="vi-VN" sz="2000" b="0">
                <a:solidFill>
                  <a:srgbClr val="0070C0"/>
                </a:solidFill>
                <a:effectLst/>
                <a:latin typeface="ArialMT"/>
              </a:rPr>
              <a:t>từng được trao giải Khuyến khích Giải thưởng Tự lực văn đoàn năm 1939),</a:t>
            </a:r>
            <a:r>
              <a:rPr lang="en-US" sz="2000" b="0">
                <a:solidFill>
                  <a:srgbClr val="0070C0"/>
                </a:solidFill>
                <a:effectLst/>
                <a:latin typeface="ArialMT"/>
              </a:rPr>
              <a:t> </a:t>
            </a:r>
            <a:r>
              <a:rPr lang="vi-VN" sz="2000" b="0">
                <a:solidFill>
                  <a:srgbClr val="0070C0"/>
                </a:solidFill>
                <a:effectLst/>
                <a:latin typeface="ArialMT"/>
              </a:rPr>
              <a:t>Nguyễn Văn Bổng và Võ Quảng.</a:t>
            </a:r>
            <a:r>
              <a:rPr lang="vi-VN" sz="2000">
                <a:solidFill>
                  <a:srgbClr val="0070C0"/>
                </a:solidFill>
              </a:rPr>
              <a:t> </a:t>
            </a:r>
            <a:endParaRPr lang="en-US" sz="2000">
              <a:solidFill>
                <a:srgbClr val="0070C0"/>
              </a:solidFill>
            </a:endParaRPr>
          </a:p>
          <a:p>
            <a:r>
              <a:rPr lang="vi-VN" sz="2000" b="0">
                <a:solidFill>
                  <a:srgbClr val="0070C0"/>
                </a:solidFill>
                <a:effectLst/>
                <a:latin typeface="ArialMT"/>
              </a:rPr>
              <a:t>Tuy nhiên vào khoảng thời gian từ cuối tháng 8 </a:t>
            </a:r>
            <a:r>
              <a:rPr lang="vi-VN" sz="2000" b="0">
                <a:solidFill>
                  <a:srgbClr val="0070C0"/>
                </a:solidFill>
                <a:effectLst/>
                <a:latin typeface="MyriadPro-Regular"/>
              </a:rPr>
              <a:t>– </a:t>
            </a:r>
            <a:r>
              <a:rPr lang="vi-VN" sz="2000" b="0">
                <a:solidFill>
                  <a:srgbClr val="0070C0"/>
                </a:solidFill>
                <a:effectLst/>
                <a:latin typeface="ArialMT"/>
              </a:rPr>
              <a:t>1945 đến cuối tháng 12 </a:t>
            </a:r>
            <a:r>
              <a:rPr lang="vi-VN" sz="2000" b="0">
                <a:solidFill>
                  <a:srgbClr val="0070C0"/>
                </a:solidFill>
                <a:effectLst/>
                <a:latin typeface="MyriadPro-Regular"/>
              </a:rPr>
              <a:t>– </a:t>
            </a:r>
            <a:r>
              <a:rPr lang="vi-VN" sz="2000" b="0">
                <a:solidFill>
                  <a:srgbClr val="0070C0"/>
                </a:solidFill>
                <a:effectLst/>
                <a:latin typeface="ArialMT"/>
              </a:rPr>
              <a:t>1946,</a:t>
            </a:r>
            <a:r>
              <a:rPr lang="en-US" sz="2000" b="0">
                <a:solidFill>
                  <a:srgbClr val="0070C0"/>
                </a:solidFill>
                <a:effectLst/>
                <a:latin typeface="ArialMT"/>
              </a:rPr>
              <a:t> </a:t>
            </a:r>
            <a:r>
              <a:rPr lang="vi-VN" sz="2000" b="0">
                <a:solidFill>
                  <a:srgbClr val="0070C0"/>
                </a:solidFill>
                <a:effectLst/>
                <a:latin typeface="ArialMT"/>
              </a:rPr>
              <a:t>văn học viết ở Đất Quảng vẫn chưa có thành tựu đáng kể.</a:t>
            </a:r>
            <a:r>
              <a:rPr lang="vi-VN" sz="2000">
                <a:solidFill>
                  <a:srgbClr val="0070C0"/>
                </a:solidFill>
              </a:rPr>
              <a:t> </a:t>
            </a:r>
            <a:endParaRPr lang="en-US" sz="2000">
              <a:solidFill>
                <a:srgbClr val="0070C0"/>
              </a:solidFill>
            </a:endParaRPr>
          </a:p>
          <a:p>
            <a:r>
              <a:rPr lang="en-US" sz="2000">
                <a:solidFill>
                  <a:srgbClr val="0070C0"/>
                </a:solidFill>
              </a:rPr>
              <a:t>Trong kháng chiến chống thực dân Pháp giai đoạn 1946 – 1954 </a:t>
            </a:r>
            <a:r>
              <a:rPr lang="vi-VN" sz="2000">
                <a:solidFill>
                  <a:srgbClr val="0070C0"/>
                </a:solidFill>
              </a:rPr>
              <a:t>văn học viết giai đoạn này</a:t>
            </a:r>
            <a:r>
              <a:rPr lang="en-US" sz="2000">
                <a:solidFill>
                  <a:srgbClr val="0070C0"/>
                </a:solidFill>
              </a:rPr>
              <a:t> </a:t>
            </a:r>
            <a:r>
              <a:rPr lang="vi-VN" sz="2000">
                <a:solidFill>
                  <a:srgbClr val="0070C0"/>
                </a:solidFill>
              </a:rPr>
              <a:t>chủ yếu phát triển ở vùng tự do của Đất</a:t>
            </a:r>
            <a:r>
              <a:rPr lang="en-US" sz="2000">
                <a:solidFill>
                  <a:srgbClr val="0070C0"/>
                </a:solidFill>
              </a:rPr>
              <a:t> </a:t>
            </a:r>
            <a:r>
              <a:rPr lang="vi-VN" sz="2000">
                <a:solidFill>
                  <a:srgbClr val="0070C0"/>
                </a:solidFill>
              </a:rPr>
              <a:t>Quảng và trong cả nước(1). </a:t>
            </a:r>
            <a:endParaRPr lang="en-US" sz="2000">
              <a:solidFill>
                <a:srgbClr val="0070C0"/>
              </a:solidFill>
            </a:endParaRPr>
          </a:p>
        </p:txBody>
      </p:sp>
      <p:grpSp>
        <p:nvGrpSpPr>
          <p:cNvPr id="4" name="Group 3">
            <a:extLst>
              <a:ext uri="{FF2B5EF4-FFF2-40B4-BE49-F238E27FC236}">
                <a16:creationId xmlns:a16="http://schemas.microsoft.com/office/drawing/2014/main" id="{2DDC9443-2559-6847-4E64-8FED68B2F598}"/>
              </a:ext>
            </a:extLst>
          </p:cNvPr>
          <p:cNvGrpSpPr/>
          <p:nvPr/>
        </p:nvGrpSpPr>
        <p:grpSpPr>
          <a:xfrm>
            <a:off x="190375" y="157697"/>
            <a:ext cx="8763249" cy="1356827"/>
            <a:chOff x="-265" y="399127"/>
            <a:chExt cx="9306105" cy="2079313"/>
          </a:xfrm>
        </p:grpSpPr>
        <p:grpSp>
          <p:nvGrpSpPr>
            <p:cNvPr id="5" name="Group 440">
              <a:extLst>
                <a:ext uri="{FF2B5EF4-FFF2-40B4-BE49-F238E27FC236}">
                  <a16:creationId xmlns:a16="http://schemas.microsoft.com/office/drawing/2014/main" id="{96EDE36A-1435-1091-4EE2-1B25C6A6C177}"/>
                </a:ext>
              </a:extLst>
            </p:cNvPr>
            <p:cNvGrpSpPr>
              <a:grpSpLocks/>
            </p:cNvGrpSpPr>
            <p:nvPr/>
          </p:nvGrpSpPr>
          <p:grpSpPr bwMode="auto">
            <a:xfrm>
              <a:off x="193000" y="463549"/>
              <a:ext cx="8950734" cy="1559858"/>
              <a:chOff x="-1386" y="0"/>
              <a:chExt cx="14095" cy="2457"/>
            </a:xfrm>
          </p:grpSpPr>
          <p:pic>
            <p:nvPicPr>
              <p:cNvPr id="10" name="Picture 446">
                <a:extLst>
                  <a:ext uri="{FF2B5EF4-FFF2-40B4-BE49-F238E27FC236}">
                    <a16:creationId xmlns:a16="http://schemas.microsoft.com/office/drawing/2014/main" id="{B7FAD8E7-CAA8-6E92-9573-A8A817C6D46C}"/>
                  </a:ext>
                </a:extLst>
              </p:cNvPr>
              <p:cNvPicPr>
                <a:picLocks noChangeAspect="1" noChangeArrowheads="1"/>
              </p:cNvPicPr>
              <p:nvPr/>
            </p:nvPicPr>
            <p:blipFill>
              <a:blip r:embed="rId2"/>
              <a:srcRect/>
              <a:stretch>
                <a:fillRect/>
              </a:stretch>
            </p:blipFill>
            <p:spPr bwMode="auto">
              <a:xfrm>
                <a:off x="-569" y="0"/>
                <a:ext cx="13278" cy="2457"/>
              </a:xfrm>
              <a:prstGeom prst="rect">
                <a:avLst/>
              </a:prstGeom>
              <a:noFill/>
            </p:spPr>
          </p:pic>
          <p:sp>
            <p:nvSpPr>
              <p:cNvPr id="11" name="Freeform 445">
                <a:extLst>
                  <a:ext uri="{FF2B5EF4-FFF2-40B4-BE49-F238E27FC236}">
                    <a16:creationId xmlns:a16="http://schemas.microsoft.com/office/drawing/2014/main" id="{4CEFC3AC-76A1-5754-DE71-C83DF9FF1FDA}"/>
                  </a:ext>
                </a:extLst>
              </p:cNvPr>
              <p:cNvSpPr>
                <a:spLocks/>
              </p:cNvSpPr>
              <p:nvPr/>
            </p:nvSpPr>
            <p:spPr bwMode="auto">
              <a:xfrm>
                <a:off x="-1366" y="806"/>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444">
                <a:extLst>
                  <a:ext uri="{FF2B5EF4-FFF2-40B4-BE49-F238E27FC236}">
                    <a16:creationId xmlns:a16="http://schemas.microsoft.com/office/drawing/2014/main" id="{476445A5-7A10-7C1D-7803-013BA341CBD9}"/>
                  </a:ext>
                </a:extLst>
              </p:cNvPr>
              <p:cNvSpPr>
                <a:spLocks/>
              </p:cNvSpPr>
              <p:nvPr/>
            </p:nvSpPr>
            <p:spPr bwMode="auto">
              <a:xfrm>
                <a:off x="-1386" y="788"/>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443">
                <a:extLst>
                  <a:ext uri="{FF2B5EF4-FFF2-40B4-BE49-F238E27FC236}">
                    <a16:creationId xmlns:a16="http://schemas.microsoft.com/office/drawing/2014/main" id="{05C498AD-27A0-1FBD-F54D-E28AB2FD3DB9}"/>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AutoShape 442">
                <a:extLst>
                  <a:ext uri="{FF2B5EF4-FFF2-40B4-BE49-F238E27FC236}">
                    <a16:creationId xmlns:a16="http://schemas.microsoft.com/office/drawing/2014/main" id="{76D288A6-7992-9FB5-E238-3C1C756B3BAF}"/>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441">
                <a:extLst>
                  <a:ext uri="{FF2B5EF4-FFF2-40B4-BE49-F238E27FC236}">
                    <a16:creationId xmlns:a16="http://schemas.microsoft.com/office/drawing/2014/main" id="{959477CB-58A5-D214-14BE-52C65C429B2B}"/>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18">
              <a:extLst>
                <a:ext uri="{FF2B5EF4-FFF2-40B4-BE49-F238E27FC236}">
                  <a16:creationId xmlns:a16="http://schemas.microsoft.com/office/drawing/2014/main" id="{9D57154E-F9CC-0702-E845-E74B3A832479}"/>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FEAF70BF-1971-F7AB-194D-A0B8314C4456}"/>
                </a:ext>
              </a:extLst>
            </p:cNvPr>
            <p:cNvSpPr/>
            <p:nvPr/>
          </p:nvSpPr>
          <p:spPr>
            <a:xfrm>
              <a:off x="1072883" y="638957"/>
              <a:ext cx="8232957" cy="1839483"/>
            </a:xfrm>
            <a:prstGeom prst="rect">
              <a:avLst/>
            </a:prstGeom>
          </p:spPr>
          <p:txBody>
            <a:bodyPr wrap="square">
              <a:spAutoFit/>
            </a:bodyPr>
            <a:lstStyle/>
            <a:p>
              <a:pPr lvl="0" eaLnBrk="0" fontAlgn="base" hangingPunct="0">
                <a:spcBef>
                  <a:spcPct val="0"/>
                </a:spcBef>
                <a:spcAft>
                  <a:spcPct val="0"/>
                </a:spcAft>
              </a:pPr>
              <a:r>
                <a:rPr lang="en-US" sz="2400" b="1">
                  <a:solidFill>
                    <a:srgbClr val="EC008C"/>
                  </a:solidFill>
                  <a:latin typeface="Arial" pitchFamily="34" charset="0"/>
                  <a:ea typeface="Arial" pitchFamily="34" charset="0"/>
                  <a:cs typeface="Arial" pitchFamily="34" charset="0"/>
                </a:rPr>
                <a:t>SƠ LƯỢC VỀ VĂN HỌC VIẾT ĐẤT QUẢNG TỪ CÁCH MẠNG THÁNG TÁM NĂM 1945 ĐẾN HẾT THẾ KỈ THỨ XX</a:t>
              </a:r>
              <a:endParaRPr lang="vi-VN" sz="2400" dirty="0">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3D6BA0CD-2351-9EA7-0B9B-2D4540398C47}"/>
                </a:ext>
              </a:extLst>
            </p:cNvPr>
            <p:cNvSpPr/>
            <p:nvPr/>
          </p:nvSpPr>
          <p:spPr>
            <a:xfrm>
              <a:off x="282505" y="1199536"/>
              <a:ext cx="429322" cy="485622"/>
            </a:xfrm>
            <a:prstGeom prst="rect">
              <a:avLst/>
            </a:prstGeom>
          </p:spPr>
          <p:txBody>
            <a:bodyPr wrap="none">
              <a:spAutoFit/>
            </a:bodyPr>
            <a:lstStyle/>
            <a:p>
              <a:pPr lvl="0" eaLnBrk="0" fontAlgn="base" hangingPunct="0">
                <a:spcBef>
                  <a:spcPct val="0"/>
                </a:spcBef>
                <a:spcAft>
                  <a:spcPct val="0"/>
                </a:spcAft>
              </a:pPr>
              <a:r>
                <a:rPr lang="en-US" sz="2400" b="1" dirty="0">
                  <a:solidFill>
                    <a:srgbClr val="25408F"/>
                  </a:solidFill>
                  <a:latin typeface="Verdana" pitchFamily="34" charset="0"/>
                  <a:ea typeface="Arial" pitchFamily="34" charset="0"/>
                  <a:cs typeface="Arial" pitchFamily="34" charset="0"/>
                </a:rPr>
                <a:t>2</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636F9471-EA3D-F404-9634-78665D429E22}"/>
                </a:ext>
              </a:extLst>
            </p:cNvPr>
            <p:cNvSpPr/>
            <p:nvPr/>
          </p:nvSpPr>
          <p:spPr>
            <a:xfrm>
              <a:off x="-265" y="399127"/>
              <a:ext cx="1374095"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
        <p:nvSpPr>
          <p:cNvPr id="17" name="TextBox 16">
            <a:extLst>
              <a:ext uri="{FF2B5EF4-FFF2-40B4-BE49-F238E27FC236}">
                <a16:creationId xmlns:a16="http://schemas.microsoft.com/office/drawing/2014/main" id="{DAECBFB2-D1F7-BB40-8A8B-C8A17A994009}"/>
              </a:ext>
            </a:extLst>
          </p:cNvPr>
          <p:cNvSpPr txBox="1"/>
          <p:nvPr/>
        </p:nvSpPr>
        <p:spPr>
          <a:xfrm>
            <a:off x="560924" y="2172003"/>
            <a:ext cx="8344024" cy="1323439"/>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a:ln>
                  <a:noFill/>
                </a:ln>
                <a:solidFill>
                  <a:srgbClr val="002060"/>
                </a:solidFill>
                <a:effectLst/>
                <a:uLnTx/>
                <a:uFillTx/>
                <a:latin typeface="ArialMT"/>
                <a:ea typeface="+mn-ea"/>
                <a:cs typeface="+mn-cs"/>
              </a:rPr>
              <a:t>Hành trình hiện đại hoá văn học viết Đất Quảng ở giai đoạn 1945 </a:t>
            </a:r>
            <a:r>
              <a:rPr kumimoji="0" lang="en-US" sz="2000" b="0" i="0" u="none" strike="noStrike" kern="1200" cap="none" spc="0" normalizeH="0" baseline="0" noProof="0">
                <a:ln>
                  <a:noFill/>
                </a:ln>
                <a:solidFill>
                  <a:srgbClr val="002060"/>
                </a:solidFill>
                <a:effectLst/>
                <a:uLnTx/>
                <a:uFillTx/>
                <a:latin typeface="MyriadPro-Regular"/>
                <a:ea typeface="+mn-ea"/>
                <a:cs typeface="+mn-cs"/>
              </a:rPr>
              <a:t>– </a:t>
            </a:r>
            <a:r>
              <a:rPr kumimoji="0" lang="en-US" sz="2000" b="0" i="0" u="none" strike="noStrike" kern="1200" cap="none" spc="0" normalizeH="0" baseline="0" noProof="0">
                <a:ln>
                  <a:noFill/>
                </a:ln>
                <a:solidFill>
                  <a:srgbClr val="002060"/>
                </a:solidFill>
                <a:effectLst/>
                <a:uLnTx/>
                <a:uFillTx/>
                <a:latin typeface="ArialMT"/>
                <a:ea typeface="+mn-ea"/>
                <a:cs typeface="+mn-cs"/>
              </a:rPr>
              <a:t>1954 gắn với sự ra đời và lớn mạnh của chính quyền dân chủ nhân dân sau Cách mạng tháng Tám năm 1945 với cuộc kháng chiến chống Pháp gian lao mà anh dũng của giai đoạn 1946 </a:t>
            </a:r>
            <a:r>
              <a:rPr kumimoji="0" lang="en-US" sz="2000" b="0" i="0" u="none" strike="noStrike" kern="1200" cap="none" spc="0" normalizeH="0" baseline="0" noProof="0">
                <a:ln>
                  <a:noFill/>
                </a:ln>
                <a:solidFill>
                  <a:srgbClr val="002060"/>
                </a:solidFill>
                <a:effectLst/>
                <a:uLnTx/>
                <a:uFillTx/>
                <a:latin typeface="MyriadPro-Regular"/>
                <a:ea typeface="+mn-ea"/>
                <a:cs typeface="+mn-cs"/>
              </a:rPr>
              <a:t>– </a:t>
            </a:r>
            <a:r>
              <a:rPr kumimoji="0" lang="en-US" sz="2000" b="0" i="0" u="none" strike="noStrike" kern="1200" cap="none" spc="0" normalizeH="0" baseline="0" noProof="0">
                <a:ln>
                  <a:noFill/>
                </a:ln>
                <a:solidFill>
                  <a:srgbClr val="002060"/>
                </a:solidFill>
                <a:effectLst/>
                <a:uLnTx/>
                <a:uFillTx/>
                <a:latin typeface="ArialMT"/>
                <a:ea typeface="+mn-ea"/>
                <a:cs typeface="+mn-cs"/>
              </a:rPr>
              <a:t>1954.</a:t>
            </a:r>
            <a:r>
              <a:rPr kumimoji="0" lang="en-US" sz="2000" b="0" i="0" u="none" strike="noStrike" kern="1200" cap="none" spc="0" normalizeH="0" baseline="0" noProof="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1395738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2B4FAA-7921-04E2-C50B-F79451BB6D36}"/>
              </a:ext>
            </a:extLst>
          </p:cNvPr>
          <p:cNvSpPr>
            <a:spLocks noGrp="1"/>
          </p:cNvSpPr>
          <p:nvPr>
            <p:ph idx="1"/>
          </p:nvPr>
        </p:nvSpPr>
        <p:spPr>
          <a:xfrm>
            <a:off x="468682" y="2819400"/>
            <a:ext cx="8229600" cy="3200400"/>
          </a:xfrm>
        </p:spPr>
        <p:txBody>
          <a:bodyPr>
            <a:normAutofit lnSpcReduction="10000"/>
          </a:bodyPr>
          <a:lstStyle/>
          <a:p>
            <a:pPr marL="0" indent="0">
              <a:buNone/>
            </a:pPr>
            <a:r>
              <a:rPr lang="vi-VN" sz="2400" b="0" i="0">
                <a:solidFill>
                  <a:srgbClr val="002060"/>
                </a:solidFill>
                <a:effectLst/>
                <a:latin typeface="ArialMT"/>
              </a:rPr>
              <a:t>Tiêu biểu cho</a:t>
            </a:r>
            <a:r>
              <a:rPr lang="en-US" sz="2400" b="0" i="0">
                <a:solidFill>
                  <a:srgbClr val="002060"/>
                </a:solidFill>
                <a:effectLst/>
                <a:latin typeface="ArialMT"/>
              </a:rPr>
              <a:t> </a:t>
            </a:r>
            <a:r>
              <a:rPr lang="vi-VN" sz="2400" b="0" i="0">
                <a:solidFill>
                  <a:srgbClr val="002060"/>
                </a:solidFill>
                <a:effectLst/>
                <a:latin typeface="ArialMT"/>
              </a:rPr>
              <a:t>văn học viết Đất Quảng giai đoạn này là:</a:t>
            </a:r>
            <a:r>
              <a:rPr lang="en-US" sz="2400" b="0" i="0">
                <a:solidFill>
                  <a:srgbClr val="002060"/>
                </a:solidFill>
                <a:effectLst/>
                <a:latin typeface="ArialMT"/>
              </a:rPr>
              <a:t> </a:t>
            </a:r>
          </a:p>
          <a:p>
            <a:r>
              <a:rPr lang="vi-VN" sz="2400" b="0" i="1">
                <a:solidFill>
                  <a:srgbClr val="0070C0"/>
                </a:solidFill>
                <a:effectLst/>
                <a:latin typeface="Arial-ItalicMT"/>
              </a:rPr>
              <a:t>Trường ca Từ đêm Mười chín </a:t>
            </a:r>
            <a:r>
              <a:rPr lang="vi-VN" sz="2400" b="0" i="0">
                <a:solidFill>
                  <a:srgbClr val="0070C0"/>
                </a:solidFill>
                <a:effectLst/>
                <a:latin typeface="ArialMT"/>
              </a:rPr>
              <a:t>của nhà thơ</a:t>
            </a:r>
            <a:r>
              <a:rPr lang="en-US" sz="2400" b="0" i="0">
                <a:solidFill>
                  <a:srgbClr val="0070C0"/>
                </a:solidFill>
                <a:effectLst/>
                <a:latin typeface="ArialMT"/>
              </a:rPr>
              <a:t> </a:t>
            </a:r>
            <a:r>
              <a:rPr lang="vi-VN" sz="2400" b="0" i="0">
                <a:solidFill>
                  <a:srgbClr val="0070C0"/>
                </a:solidFill>
                <a:effectLst/>
                <a:latin typeface="ArialMT"/>
              </a:rPr>
              <a:t>Khương Hữu Dụng (quê Hội An), </a:t>
            </a:r>
            <a:endParaRPr lang="en-US" sz="2400" b="0" i="0">
              <a:solidFill>
                <a:srgbClr val="0070C0"/>
              </a:solidFill>
              <a:effectLst/>
              <a:latin typeface="ArialMT"/>
            </a:endParaRPr>
          </a:p>
          <a:p>
            <a:r>
              <a:rPr lang="en-US" sz="2400">
                <a:solidFill>
                  <a:srgbClr val="0070C0"/>
                </a:solidFill>
                <a:latin typeface="ArialMT"/>
              </a:rPr>
              <a:t>T</a:t>
            </a:r>
            <a:r>
              <a:rPr lang="vi-VN" sz="2400" b="0" i="0">
                <a:solidFill>
                  <a:srgbClr val="0070C0"/>
                </a:solidFill>
                <a:effectLst/>
                <a:latin typeface="ArialMT"/>
              </a:rPr>
              <a:t>iểu thuyết</a:t>
            </a:r>
            <a:r>
              <a:rPr lang="en-US" sz="2400" b="0" i="0">
                <a:solidFill>
                  <a:srgbClr val="0070C0"/>
                </a:solidFill>
                <a:effectLst/>
                <a:latin typeface="ArialMT"/>
              </a:rPr>
              <a:t> </a:t>
            </a:r>
            <a:r>
              <a:rPr lang="vi-VN" sz="2400" b="0" i="1">
                <a:solidFill>
                  <a:srgbClr val="0070C0"/>
                </a:solidFill>
                <a:effectLst/>
                <a:latin typeface="Arial-ItalicMT"/>
              </a:rPr>
              <a:t>Con trâu </a:t>
            </a:r>
            <a:r>
              <a:rPr lang="vi-VN" sz="2400" b="0" i="0">
                <a:solidFill>
                  <a:srgbClr val="0070C0"/>
                </a:solidFill>
                <a:effectLst/>
                <a:latin typeface="ArialMT"/>
              </a:rPr>
              <a:t>của nhà văn Nguyễn Văn Bổng</a:t>
            </a:r>
            <a:r>
              <a:rPr lang="en-US" sz="2400" b="0" i="0">
                <a:solidFill>
                  <a:srgbClr val="0070C0"/>
                </a:solidFill>
                <a:effectLst/>
                <a:latin typeface="ArialMT"/>
              </a:rPr>
              <a:t> </a:t>
            </a:r>
            <a:r>
              <a:rPr lang="vi-VN" sz="2400" b="0" i="0">
                <a:solidFill>
                  <a:srgbClr val="0070C0"/>
                </a:solidFill>
                <a:effectLst/>
                <a:latin typeface="ArialMT"/>
              </a:rPr>
              <a:t>(quê Đại Lộc), </a:t>
            </a:r>
            <a:endParaRPr lang="en-US" sz="2400" b="0" i="0">
              <a:solidFill>
                <a:srgbClr val="0070C0"/>
              </a:solidFill>
              <a:effectLst/>
              <a:latin typeface="ArialMT"/>
            </a:endParaRPr>
          </a:p>
          <a:p>
            <a:r>
              <a:rPr lang="en-US" sz="2400">
                <a:solidFill>
                  <a:srgbClr val="0070C0"/>
                </a:solidFill>
                <a:latin typeface="ArialMT"/>
              </a:rPr>
              <a:t>B</a:t>
            </a:r>
            <a:r>
              <a:rPr lang="vi-VN" sz="2400" b="0" i="0">
                <a:solidFill>
                  <a:srgbClr val="0070C0"/>
                </a:solidFill>
                <a:effectLst/>
                <a:latin typeface="ArialMT"/>
              </a:rPr>
              <a:t>út kí </a:t>
            </a:r>
            <a:r>
              <a:rPr lang="vi-VN" sz="2400" b="0" i="1">
                <a:solidFill>
                  <a:srgbClr val="0070C0"/>
                </a:solidFill>
                <a:effectLst/>
                <a:latin typeface="Arial-ItalicMT"/>
              </a:rPr>
              <a:t>Đà Nẵng vùng lên </a:t>
            </a:r>
            <a:r>
              <a:rPr lang="vi-VN" sz="2400" b="0" i="0">
                <a:solidFill>
                  <a:srgbClr val="0070C0"/>
                </a:solidFill>
                <a:effectLst/>
                <a:latin typeface="ArialMT"/>
              </a:rPr>
              <a:t>của</a:t>
            </a:r>
            <a:r>
              <a:rPr lang="en-US" sz="2400" b="0" i="0">
                <a:solidFill>
                  <a:srgbClr val="0070C0"/>
                </a:solidFill>
                <a:effectLst/>
                <a:latin typeface="ArialMT"/>
              </a:rPr>
              <a:t> </a:t>
            </a:r>
            <a:r>
              <a:rPr lang="vi-VN" sz="2400" b="0" i="0">
                <a:solidFill>
                  <a:srgbClr val="0070C0"/>
                </a:solidFill>
                <a:effectLst/>
                <a:latin typeface="ArialMT"/>
              </a:rPr>
              <a:t>cây bút trẻ Thái Nguyên (bút danh của nhà</a:t>
            </a:r>
            <a:r>
              <a:rPr lang="en-US" sz="2400" b="0" i="0">
                <a:solidFill>
                  <a:srgbClr val="0070C0"/>
                </a:solidFill>
                <a:effectLst/>
                <a:latin typeface="ArialMT"/>
              </a:rPr>
              <a:t> </a:t>
            </a:r>
            <a:r>
              <a:rPr lang="vi-VN" sz="2400" b="0" i="0">
                <a:solidFill>
                  <a:srgbClr val="0070C0"/>
                </a:solidFill>
                <a:effectLst/>
                <a:latin typeface="ArialMT"/>
              </a:rPr>
              <a:t>văn Nguyễn Chí Trung, quê Đà Nẵng),…</a:t>
            </a:r>
            <a:r>
              <a:rPr lang="vi-VN" sz="2400">
                <a:solidFill>
                  <a:srgbClr val="0070C0"/>
                </a:solidFill>
              </a:rPr>
              <a:t> </a:t>
            </a:r>
            <a:endParaRPr lang="en-US" sz="2400">
              <a:solidFill>
                <a:srgbClr val="0070C0"/>
              </a:solidFill>
            </a:endParaRPr>
          </a:p>
        </p:txBody>
      </p:sp>
      <p:sp>
        <p:nvSpPr>
          <p:cNvPr id="4" name="Title 1">
            <a:extLst>
              <a:ext uri="{FF2B5EF4-FFF2-40B4-BE49-F238E27FC236}">
                <a16:creationId xmlns:a16="http://schemas.microsoft.com/office/drawing/2014/main" id="{B994501C-BB27-F7CD-69DE-5547CFA00A8B}"/>
              </a:ext>
            </a:extLst>
          </p:cNvPr>
          <p:cNvSpPr>
            <a:spLocks noGrp="1"/>
          </p:cNvSpPr>
          <p:nvPr>
            <p:ph type="title"/>
          </p:nvPr>
        </p:nvSpPr>
        <p:spPr>
          <a:xfrm>
            <a:off x="190375" y="1892844"/>
            <a:ext cx="8229600" cy="713874"/>
          </a:xfrm>
        </p:spPr>
        <p:txBody>
          <a:bodyPr>
            <a:normAutofit/>
          </a:bodyPr>
          <a:lstStyle/>
          <a:p>
            <a:r>
              <a:rPr lang="en-US" sz="2000" b="1">
                <a:solidFill>
                  <a:srgbClr val="FF0000"/>
                </a:solidFill>
              </a:rPr>
              <a:t>1. Văn học viết Đất Quảng giai đoạn từ Cách mạng tháng Tám năm 1945</a:t>
            </a:r>
            <a:br>
              <a:rPr lang="en-US" sz="2000" b="1">
                <a:solidFill>
                  <a:srgbClr val="FF0000"/>
                </a:solidFill>
              </a:rPr>
            </a:br>
            <a:r>
              <a:rPr lang="en-US" sz="2000" b="1">
                <a:solidFill>
                  <a:srgbClr val="FF0000"/>
                </a:solidFill>
              </a:rPr>
              <a:t>đến năm 1954</a:t>
            </a:r>
            <a:endParaRPr lang="en-US" sz="2000">
              <a:solidFill>
                <a:srgbClr val="FF0000"/>
              </a:solidFill>
            </a:endParaRPr>
          </a:p>
        </p:txBody>
      </p:sp>
      <p:grpSp>
        <p:nvGrpSpPr>
          <p:cNvPr id="5" name="Group 4">
            <a:extLst>
              <a:ext uri="{FF2B5EF4-FFF2-40B4-BE49-F238E27FC236}">
                <a16:creationId xmlns:a16="http://schemas.microsoft.com/office/drawing/2014/main" id="{8773E735-2F7B-6BBA-FEB5-3BFF170FF5D2}"/>
              </a:ext>
            </a:extLst>
          </p:cNvPr>
          <p:cNvGrpSpPr/>
          <p:nvPr/>
        </p:nvGrpSpPr>
        <p:grpSpPr>
          <a:xfrm>
            <a:off x="190375" y="157697"/>
            <a:ext cx="8763249" cy="1356827"/>
            <a:chOff x="-265" y="399127"/>
            <a:chExt cx="9306105" cy="2079313"/>
          </a:xfrm>
        </p:grpSpPr>
        <p:grpSp>
          <p:nvGrpSpPr>
            <p:cNvPr id="6" name="Group 440">
              <a:extLst>
                <a:ext uri="{FF2B5EF4-FFF2-40B4-BE49-F238E27FC236}">
                  <a16:creationId xmlns:a16="http://schemas.microsoft.com/office/drawing/2014/main" id="{A61FC4BA-1E7F-19EF-8043-9A067B0C2EDB}"/>
                </a:ext>
              </a:extLst>
            </p:cNvPr>
            <p:cNvGrpSpPr>
              <a:grpSpLocks/>
            </p:cNvGrpSpPr>
            <p:nvPr/>
          </p:nvGrpSpPr>
          <p:grpSpPr bwMode="auto">
            <a:xfrm>
              <a:off x="193000" y="463549"/>
              <a:ext cx="8950734" cy="1559858"/>
              <a:chOff x="-1386" y="0"/>
              <a:chExt cx="14095" cy="2457"/>
            </a:xfrm>
          </p:grpSpPr>
          <p:pic>
            <p:nvPicPr>
              <p:cNvPr id="11" name="Picture 446">
                <a:extLst>
                  <a:ext uri="{FF2B5EF4-FFF2-40B4-BE49-F238E27FC236}">
                    <a16:creationId xmlns:a16="http://schemas.microsoft.com/office/drawing/2014/main" id="{252D2EF2-65A5-B2D3-1540-D476C030AC20}"/>
                  </a:ext>
                </a:extLst>
              </p:cNvPr>
              <p:cNvPicPr>
                <a:picLocks noChangeAspect="1" noChangeArrowheads="1"/>
              </p:cNvPicPr>
              <p:nvPr/>
            </p:nvPicPr>
            <p:blipFill>
              <a:blip r:embed="rId2"/>
              <a:srcRect/>
              <a:stretch>
                <a:fillRect/>
              </a:stretch>
            </p:blipFill>
            <p:spPr bwMode="auto">
              <a:xfrm>
                <a:off x="-569" y="0"/>
                <a:ext cx="13278" cy="2457"/>
              </a:xfrm>
              <a:prstGeom prst="rect">
                <a:avLst/>
              </a:prstGeom>
              <a:noFill/>
            </p:spPr>
          </p:pic>
          <p:sp>
            <p:nvSpPr>
              <p:cNvPr id="12" name="Freeform 445">
                <a:extLst>
                  <a:ext uri="{FF2B5EF4-FFF2-40B4-BE49-F238E27FC236}">
                    <a16:creationId xmlns:a16="http://schemas.microsoft.com/office/drawing/2014/main" id="{D82149FF-00BF-7165-7A0E-67DD502F3CF6}"/>
                  </a:ext>
                </a:extLst>
              </p:cNvPr>
              <p:cNvSpPr>
                <a:spLocks/>
              </p:cNvSpPr>
              <p:nvPr/>
            </p:nvSpPr>
            <p:spPr bwMode="auto">
              <a:xfrm>
                <a:off x="-1366" y="806"/>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444">
                <a:extLst>
                  <a:ext uri="{FF2B5EF4-FFF2-40B4-BE49-F238E27FC236}">
                    <a16:creationId xmlns:a16="http://schemas.microsoft.com/office/drawing/2014/main" id="{38B3E6B3-AAF8-4E63-5C3F-AE1CB24D7880}"/>
                  </a:ext>
                </a:extLst>
              </p:cNvPr>
              <p:cNvSpPr>
                <a:spLocks/>
              </p:cNvSpPr>
              <p:nvPr/>
            </p:nvSpPr>
            <p:spPr bwMode="auto">
              <a:xfrm>
                <a:off x="-1386" y="788"/>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443">
                <a:extLst>
                  <a:ext uri="{FF2B5EF4-FFF2-40B4-BE49-F238E27FC236}">
                    <a16:creationId xmlns:a16="http://schemas.microsoft.com/office/drawing/2014/main" id="{44B06FB6-1973-E295-596F-26D0915489B9}"/>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AutoShape 442">
                <a:extLst>
                  <a:ext uri="{FF2B5EF4-FFF2-40B4-BE49-F238E27FC236}">
                    <a16:creationId xmlns:a16="http://schemas.microsoft.com/office/drawing/2014/main" id="{D338B4BA-F38D-0033-FA3F-2FD949F2BA12}"/>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441">
                <a:extLst>
                  <a:ext uri="{FF2B5EF4-FFF2-40B4-BE49-F238E27FC236}">
                    <a16:creationId xmlns:a16="http://schemas.microsoft.com/office/drawing/2014/main" id="{9A628AFB-244E-F983-A706-4CA5E24BCB84}"/>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7" name="Rectangle 18">
              <a:extLst>
                <a:ext uri="{FF2B5EF4-FFF2-40B4-BE49-F238E27FC236}">
                  <a16:creationId xmlns:a16="http://schemas.microsoft.com/office/drawing/2014/main" id="{AEEE65E6-8820-403A-27C8-007EEAE2819D}"/>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8" name="Rectangle 7">
              <a:extLst>
                <a:ext uri="{FF2B5EF4-FFF2-40B4-BE49-F238E27FC236}">
                  <a16:creationId xmlns:a16="http://schemas.microsoft.com/office/drawing/2014/main" id="{52332A07-BDD0-3BF4-D59C-5B4A84C4BBA3}"/>
                </a:ext>
              </a:extLst>
            </p:cNvPr>
            <p:cNvSpPr/>
            <p:nvPr/>
          </p:nvSpPr>
          <p:spPr>
            <a:xfrm>
              <a:off x="1072883" y="638957"/>
              <a:ext cx="8232957" cy="1839483"/>
            </a:xfrm>
            <a:prstGeom prst="rect">
              <a:avLst/>
            </a:prstGeom>
          </p:spPr>
          <p:txBody>
            <a:bodyPr wrap="square">
              <a:spAutoFit/>
            </a:bodyPr>
            <a:lstStyle/>
            <a:p>
              <a:pPr lvl="0" eaLnBrk="0" fontAlgn="base" hangingPunct="0">
                <a:spcBef>
                  <a:spcPct val="0"/>
                </a:spcBef>
                <a:spcAft>
                  <a:spcPct val="0"/>
                </a:spcAft>
              </a:pPr>
              <a:r>
                <a:rPr lang="en-US" sz="2400" b="1">
                  <a:solidFill>
                    <a:srgbClr val="EC008C"/>
                  </a:solidFill>
                  <a:latin typeface="Arial" pitchFamily="34" charset="0"/>
                  <a:ea typeface="Arial" pitchFamily="34" charset="0"/>
                  <a:cs typeface="Arial" pitchFamily="34" charset="0"/>
                </a:rPr>
                <a:t>SƠ LƯỢC VỀ VĂN HỌC VIẾT ĐẤT QUẢNG TỪ CÁCH MẠNG THÁNG TÁM NĂM 1945 ĐẾN HẾT THẾ KỈ THỨ XX</a:t>
              </a:r>
              <a:endParaRPr lang="vi-VN" sz="2400" dirty="0">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37A380E6-BEEF-068B-1C2E-A631CBCE0C6A}"/>
                </a:ext>
              </a:extLst>
            </p:cNvPr>
            <p:cNvSpPr/>
            <p:nvPr/>
          </p:nvSpPr>
          <p:spPr>
            <a:xfrm>
              <a:off x="282505" y="1199536"/>
              <a:ext cx="429322" cy="485622"/>
            </a:xfrm>
            <a:prstGeom prst="rect">
              <a:avLst/>
            </a:prstGeom>
          </p:spPr>
          <p:txBody>
            <a:bodyPr wrap="none">
              <a:spAutoFit/>
            </a:bodyPr>
            <a:lstStyle/>
            <a:p>
              <a:pPr lvl="0" eaLnBrk="0" fontAlgn="base" hangingPunct="0">
                <a:spcBef>
                  <a:spcPct val="0"/>
                </a:spcBef>
                <a:spcAft>
                  <a:spcPct val="0"/>
                </a:spcAft>
              </a:pPr>
              <a:r>
                <a:rPr lang="en-US" sz="2400" b="1" dirty="0">
                  <a:solidFill>
                    <a:srgbClr val="25408F"/>
                  </a:solidFill>
                  <a:latin typeface="Verdana" pitchFamily="34" charset="0"/>
                  <a:ea typeface="Arial" pitchFamily="34" charset="0"/>
                  <a:cs typeface="Arial" pitchFamily="34" charset="0"/>
                </a:rPr>
                <a:t>2</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10" name="Rectangle 9">
              <a:extLst>
                <a:ext uri="{FF2B5EF4-FFF2-40B4-BE49-F238E27FC236}">
                  <a16:creationId xmlns:a16="http://schemas.microsoft.com/office/drawing/2014/main" id="{EAA84F0D-20C3-E541-73BF-746A96732039}"/>
                </a:ext>
              </a:extLst>
            </p:cNvPr>
            <p:cNvSpPr/>
            <p:nvPr/>
          </p:nvSpPr>
          <p:spPr>
            <a:xfrm>
              <a:off x="-265" y="399127"/>
              <a:ext cx="1374095"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851611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8141F-F2B6-0914-EA21-BCC659EB05E0}"/>
              </a:ext>
            </a:extLst>
          </p:cNvPr>
          <p:cNvSpPr>
            <a:spLocks noGrp="1"/>
          </p:cNvSpPr>
          <p:nvPr>
            <p:ph type="title"/>
          </p:nvPr>
        </p:nvSpPr>
        <p:spPr/>
        <p:txBody>
          <a:bodyPr/>
          <a:lstStyle/>
          <a:p>
            <a:r>
              <a:rPr lang="vi-VN" b="1" i="0">
                <a:solidFill>
                  <a:srgbClr val="FF0000"/>
                </a:solidFill>
                <a:effectLst/>
                <a:latin typeface="Arial" panose="020B0604020202020204" pitchFamily="34" charset="0"/>
              </a:rPr>
              <a:t>Khương Hữu Dụng</a:t>
            </a:r>
            <a:endParaRPr lang="en-US">
              <a:solidFill>
                <a:srgbClr val="FF0000"/>
              </a:solidFill>
            </a:endParaRPr>
          </a:p>
        </p:txBody>
      </p:sp>
      <p:pic>
        <p:nvPicPr>
          <p:cNvPr id="4" name="Content Placeholder 3">
            <a:extLst>
              <a:ext uri="{FF2B5EF4-FFF2-40B4-BE49-F238E27FC236}">
                <a16:creationId xmlns:a16="http://schemas.microsoft.com/office/drawing/2014/main" id="{2B9843BE-5B46-06AE-24E9-2B4C2CEFE3CD}"/>
              </a:ext>
            </a:extLst>
          </p:cNvPr>
          <p:cNvPicPr>
            <a:picLocks noGrp="1" noChangeAspect="1"/>
          </p:cNvPicPr>
          <p:nvPr>
            <p:ph idx="1"/>
          </p:nvPr>
        </p:nvPicPr>
        <p:blipFill>
          <a:blip r:embed="rId2"/>
          <a:stretch>
            <a:fillRect/>
          </a:stretch>
        </p:blipFill>
        <p:spPr>
          <a:xfrm>
            <a:off x="4800600" y="1343360"/>
            <a:ext cx="3567112" cy="4295440"/>
          </a:xfrm>
          <a:prstGeom prst="rect">
            <a:avLst/>
          </a:prstGeom>
        </p:spPr>
      </p:pic>
      <p:graphicFrame>
        <p:nvGraphicFramePr>
          <p:cNvPr id="7" name="Table 6">
            <a:extLst>
              <a:ext uri="{FF2B5EF4-FFF2-40B4-BE49-F238E27FC236}">
                <a16:creationId xmlns:a16="http://schemas.microsoft.com/office/drawing/2014/main" id="{7AF043F7-280E-2002-1376-E0D64DCAC187}"/>
              </a:ext>
            </a:extLst>
          </p:cNvPr>
          <p:cNvGraphicFramePr>
            <a:graphicFrameLocks noGrp="1"/>
          </p:cNvGraphicFramePr>
          <p:nvPr>
            <p:extLst>
              <p:ext uri="{D42A27DB-BD31-4B8C-83A1-F6EECF244321}">
                <p14:modId xmlns:p14="http://schemas.microsoft.com/office/powerpoint/2010/main" val="3376013620"/>
              </p:ext>
            </p:extLst>
          </p:nvPr>
        </p:nvGraphicFramePr>
        <p:xfrm>
          <a:off x="595311" y="1343360"/>
          <a:ext cx="3886201" cy="4937760"/>
        </p:xfrm>
        <a:graphic>
          <a:graphicData uri="http://schemas.openxmlformats.org/drawingml/2006/table">
            <a:tbl>
              <a:tblPr/>
              <a:tblGrid>
                <a:gridCol w="1079500">
                  <a:extLst>
                    <a:ext uri="{9D8B030D-6E8A-4147-A177-3AD203B41FA5}">
                      <a16:colId xmlns:a16="http://schemas.microsoft.com/office/drawing/2014/main" val="768047686"/>
                    </a:ext>
                  </a:extLst>
                </a:gridCol>
                <a:gridCol w="2806701">
                  <a:extLst>
                    <a:ext uri="{9D8B030D-6E8A-4147-A177-3AD203B41FA5}">
                      <a16:colId xmlns:a16="http://schemas.microsoft.com/office/drawing/2014/main" val="2893072287"/>
                    </a:ext>
                  </a:extLst>
                </a:gridCol>
              </a:tblGrid>
              <a:tr h="541375">
                <a:tc>
                  <a:txBody>
                    <a:bodyPr/>
                    <a:lstStyle/>
                    <a:p>
                      <a:pPr algn="l" fontAlgn="t">
                        <a:buNone/>
                      </a:pPr>
                      <a:r>
                        <a:rPr lang="en-US">
                          <a:effectLst/>
                        </a:rPr>
                        <a:t>Sinh</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en-US">
                          <a:effectLst/>
                        </a:rPr>
                        <a:t>1 tháng 1, 1907</a:t>
                      </a:r>
                      <a:br>
                        <a:rPr lang="en-US">
                          <a:effectLst/>
                        </a:rPr>
                      </a:br>
                      <a:r>
                        <a:rPr lang="en-US" u="none" strike="noStrike">
                          <a:solidFill>
                            <a:srgbClr val="3366CC"/>
                          </a:solidFill>
                          <a:effectLst/>
                          <a:hlinkClick r:id="rId3" tooltip="Hội An"/>
                        </a:rPr>
                        <a:t>Hội An</a:t>
                      </a:r>
                      <a:r>
                        <a:rPr lang="en-US">
                          <a:effectLst/>
                        </a:rPr>
                        <a:t>, </a:t>
                      </a:r>
                      <a:r>
                        <a:rPr lang="en-US" u="none" strike="noStrike">
                          <a:solidFill>
                            <a:srgbClr val="3366CC"/>
                          </a:solidFill>
                          <a:effectLst/>
                          <a:hlinkClick r:id="rId4" tooltip="Quảng Nam"/>
                        </a:rPr>
                        <a:t>Quảng Nam</a:t>
                      </a:r>
                      <a:endParaRPr lang="en-US">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375503803"/>
                  </a:ext>
                </a:extLst>
              </a:tr>
              <a:tr h="541375">
                <a:tc>
                  <a:txBody>
                    <a:bodyPr/>
                    <a:lstStyle/>
                    <a:p>
                      <a:pPr algn="l" fontAlgn="t">
                        <a:buNone/>
                      </a:pPr>
                      <a:r>
                        <a:rPr lang="en-US">
                          <a:effectLst/>
                        </a:rPr>
                        <a:t>Mất</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en-US">
                          <a:effectLst/>
                        </a:rPr>
                        <a:t>17 tháng 5, 2005 (98 tuổi)</a:t>
                      </a:r>
                      <a:br>
                        <a:rPr lang="en-US">
                          <a:effectLst/>
                        </a:rPr>
                      </a:br>
                      <a:r>
                        <a:rPr lang="en-US" u="none" strike="noStrike">
                          <a:solidFill>
                            <a:srgbClr val="3366CC"/>
                          </a:solidFill>
                          <a:effectLst/>
                          <a:hlinkClick r:id="rId5" tooltip="Đống Đa"/>
                        </a:rPr>
                        <a:t>Đống Đa</a:t>
                      </a:r>
                      <a:r>
                        <a:rPr lang="en-US">
                          <a:effectLst/>
                        </a:rPr>
                        <a:t>, </a:t>
                      </a:r>
                      <a:r>
                        <a:rPr lang="en-US" u="none" strike="noStrike">
                          <a:solidFill>
                            <a:srgbClr val="3366CC"/>
                          </a:solidFill>
                          <a:effectLst/>
                          <a:hlinkClick r:id="rId6" tooltip="Hà Nội"/>
                        </a:rPr>
                        <a:t>Hà Nội</a:t>
                      </a:r>
                      <a:endParaRPr lang="en-US">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138073944"/>
                  </a:ext>
                </a:extLst>
              </a:tr>
              <a:tr h="439504">
                <a:tc>
                  <a:txBody>
                    <a:bodyPr/>
                    <a:lstStyle/>
                    <a:p>
                      <a:pPr algn="l" fontAlgn="t">
                        <a:buNone/>
                      </a:pPr>
                      <a:r>
                        <a:rPr lang="en-US" u="none" strike="noStrike">
                          <a:solidFill>
                            <a:srgbClr val="3366CC"/>
                          </a:solidFill>
                          <a:effectLst/>
                          <a:hlinkClick r:id="rId7" tooltip="Bút danh"/>
                        </a:rPr>
                        <a:t>Bút danh</a:t>
                      </a:r>
                      <a:endParaRPr lang="en-US">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en-US">
                          <a:effectLst/>
                        </a:rPr>
                        <a:t>THẾ NHU, HY DOÃN, THIÊN DÂN, T.N, H.D, H.Z, Z </a:t>
                      </a:r>
                      <a:r>
                        <a:rPr lang="en-US" b="0" i="0" u="none" strike="noStrike" baseline="30000">
                          <a:solidFill>
                            <a:srgbClr val="3366CC"/>
                          </a:solidFill>
                          <a:effectLst/>
                          <a:hlinkClick r:id="rId8"/>
                        </a:rPr>
                        <a:t>[1]</a:t>
                      </a:r>
                      <a:endParaRPr lang="en-US">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843144703"/>
                  </a:ext>
                </a:extLst>
              </a:tr>
              <a:tr h="309357">
                <a:tc>
                  <a:txBody>
                    <a:bodyPr/>
                    <a:lstStyle/>
                    <a:p>
                      <a:pPr algn="l" fontAlgn="t">
                        <a:buNone/>
                      </a:pPr>
                      <a:r>
                        <a:rPr lang="en-US">
                          <a:effectLst/>
                        </a:rPr>
                        <a:t>Nghề nghiệp</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vi-VN" u="none" strike="noStrike">
                          <a:solidFill>
                            <a:srgbClr val="3366CC"/>
                          </a:solidFill>
                          <a:effectLst/>
                          <a:hlinkClick r:id="rId9" tooltip="Nhà thơ"/>
                        </a:rPr>
                        <a:t>Nhà thơ</a:t>
                      </a:r>
                      <a:r>
                        <a:rPr lang="vi-VN">
                          <a:effectLst/>
                        </a:rPr>
                        <a:t>, dịch giả</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044686302"/>
                  </a:ext>
                </a:extLst>
              </a:tr>
              <a:tr h="309357">
                <a:tc>
                  <a:txBody>
                    <a:bodyPr/>
                    <a:lstStyle/>
                    <a:p>
                      <a:pPr algn="l" fontAlgn="t">
                        <a:buNone/>
                      </a:pPr>
                      <a:r>
                        <a:rPr lang="en-US">
                          <a:effectLst/>
                        </a:rPr>
                        <a:t>Quốc tịch</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en-US">
                          <a:effectLst/>
                        </a:rPr>
                        <a:t>Việt Nam</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531516118"/>
                  </a:ext>
                </a:extLst>
              </a:tr>
              <a:tr h="1004580">
                <a:tc>
                  <a:txBody>
                    <a:bodyPr/>
                    <a:lstStyle/>
                    <a:p>
                      <a:pPr algn="l" fontAlgn="t">
                        <a:buNone/>
                      </a:pPr>
                      <a:r>
                        <a:rPr lang="en-US">
                          <a:effectLst/>
                        </a:rPr>
                        <a:t>Tác phẩm nổi bật</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vi-VN" i="1">
                          <a:effectLst/>
                        </a:rPr>
                        <a:t>"Kinh nhật tụng của người chiến sĩ", "Từ đêm Mười chín","Những tiếng thân yêu", Quả nhỏ", "Bi bô", "Tuyển tập - phần sáng tác và phần thơ dịch"...</a:t>
                      </a:r>
                      <a:endParaRPr lang="vi-VN">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68546450"/>
                  </a:ext>
                </a:extLst>
              </a:tr>
            </a:tbl>
          </a:graphicData>
        </a:graphic>
      </p:graphicFrame>
    </p:spTree>
    <p:extLst>
      <p:ext uri="{BB962C8B-B14F-4D97-AF65-F5344CB8AC3E}">
        <p14:creationId xmlns:p14="http://schemas.microsoft.com/office/powerpoint/2010/main" val="2674174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4101F-B7E9-858B-7463-DEEDA84CF355}"/>
              </a:ext>
            </a:extLst>
          </p:cNvPr>
          <p:cNvSpPr>
            <a:spLocks noGrp="1"/>
          </p:cNvSpPr>
          <p:nvPr>
            <p:ph type="title"/>
          </p:nvPr>
        </p:nvSpPr>
        <p:spPr/>
        <p:txBody>
          <a:bodyPr>
            <a:noAutofit/>
          </a:bodyPr>
          <a:lstStyle/>
          <a:p>
            <a:r>
              <a:rPr lang="en-US" sz="2400" b="1" i="1">
                <a:solidFill>
                  <a:srgbClr val="FF0000"/>
                </a:solidFill>
                <a:effectLst/>
                <a:latin typeface="MyriadPro-Regular"/>
              </a:rPr>
              <a:t>Giới thiệu ngắn gọn về một tác phẩm văn học viết Đất Quảng giai đoạn từ Cách mạng tháng Tám năm 1945 đến năm 1954.</a:t>
            </a:r>
            <a:r>
              <a:rPr lang="en-US" sz="2400" b="1" i="1">
                <a:solidFill>
                  <a:srgbClr val="FF0000"/>
                </a:solidFill>
              </a:rPr>
              <a:t> </a:t>
            </a:r>
          </a:p>
        </p:txBody>
      </p:sp>
      <p:sp>
        <p:nvSpPr>
          <p:cNvPr id="3" name="Content Placeholder 2">
            <a:extLst>
              <a:ext uri="{FF2B5EF4-FFF2-40B4-BE49-F238E27FC236}">
                <a16:creationId xmlns:a16="http://schemas.microsoft.com/office/drawing/2014/main" id="{F860DAB2-A899-6332-4072-7C19BD31966C}"/>
              </a:ext>
            </a:extLst>
          </p:cNvPr>
          <p:cNvSpPr>
            <a:spLocks noGrp="1"/>
          </p:cNvSpPr>
          <p:nvPr>
            <p:ph idx="1"/>
          </p:nvPr>
        </p:nvSpPr>
        <p:spPr/>
        <p:txBody>
          <a:bodyPr>
            <a:normAutofit fontScale="77500" lnSpcReduction="20000"/>
          </a:bodyPr>
          <a:lstStyle/>
          <a:p>
            <a:pPr algn="just"/>
            <a:r>
              <a:rPr lang="vi-VN" sz="3200" b="0" i="0">
                <a:solidFill>
                  <a:srgbClr val="242021"/>
                </a:solidFill>
                <a:effectLst/>
                <a:latin typeface="ArialMT"/>
              </a:rPr>
              <a:t>Trường ca </a:t>
            </a:r>
            <a:r>
              <a:rPr lang="vi-VN" sz="3200" b="0" i="1">
                <a:solidFill>
                  <a:srgbClr val="242021"/>
                </a:solidFill>
                <a:effectLst/>
                <a:latin typeface="Arial-ItalicMT"/>
              </a:rPr>
              <a:t>Từ đêm Mười chín </a:t>
            </a:r>
            <a:r>
              <a:rPr lang="vi-VN" sz="3200" b="0" i="0">
                <a:solidFill>
                  <a:srgbClr val="242021"/>
                </a:solidFill>
                <a:effectLst/>
                <a:latin typeface="ArialMT"/>
              </a:rPr>
              <a:t>của Khương Hữu Dụng được đánh giá là "một</a:t>
            </a:r>
            <a:r>
              <a:rPr lang="en-US" sz="3200" b="0" i="0">
                <a:solidFill>
                  <a:srgbClr val="242021"/>
                </a:solidFill>
                <a:effectLst/>
                <a:latin typeface="ArialMT"/>
              </a:rPr>
              <a:t> </a:t>
            </a:r>
            <a:r>
              <a:rPr lang="vi-VN" sz="3200" b="0" i="0">
                <a:solidFill>
                  <a:srgbClr val="242021"/>
                </a:solidFill>
                <a:effectLst/>
                <a:latin typeface="ArialMT"/>
              </a:rPr>
              <a:t>trong những trường ca xuất sắc nhất của thơ ca Việt Nam kháng chiến chống</a:t>
            </a:r>
            <a:r>
              <a:rPr lang="en-US" sz="3200" b="0" i="0">
                <a:solidFill>
                  <a:srgbClr val="242021"/>
                </a:solidFill>
                <a:effectLst/>
                <a:latin typeface="ArialMT"/>
              </a:rPr>
              <a:t> </a:t>
            </a:r>
            <a:r>
              <a:rPr lang="vi-VN" sz="3200" b="0" i="0">
                <a:solidFill>
                  <a:srgbClr val="242021"/>
                </a:solidFill>
                <a:effectLst/>
                <a:latin typeface="ArialMT"/>
              </a:rPr>
              <a:t>Pháp". </a:t>
            </a:r>
            <a:endParaRPr lang="en-US" sz="3200" b="0" i="0">
              <a:solidFill>
                <a:srgbClr val="242021"/>
              </a:solidFill>
              <a:effectLst/>
              <a:latin typeface="ArialMT"/>
            </a:endParaRPr>
          </a:p>
          <a:p>
            <a:pPr algn="just"/>
            <a:r>
              <a:rPr lang="vi-VN" sz="3200" b="0" i="0">
                <a:solidFill>
                  <a:srgbClr val="242021"/>
                </a:solidFill>
                <a:effectLst/>
                <a:latin typeface="ArialMT"/>
              </a:rPr>
              <a:t>Tác phẩm được sáng tác từ năm 1947 đến năm 1948, xuất bản tại Liên</a:t>
            </a:r>
            <a:r>
              <a:rPr lang="en-US" sz="3200" b="0" i="0">
                <a:solidFill>
                  <a:srgbClr val="242021"/>
                </a:solidFill>
                <a:effectLst/>
                <a:latin typeface="ArialMT"/>
              </a:rPr>
              <a:t> </a:t>
            </a:r>
            <a:r>
              <a:rPr lang="vi-VN" sz="3200" b="0" i="0">
                <a:solidFill>
                  <a:srgbClr val="242021"/>
                </a:solidFill>
                <a:effectLst/>
                <a:latin typeface="ArialMT"/>
              </a:rPr>
              <a:t>khu V năm 1951, được trao Giải thưởng Hội Văn nghệ Việt Nam 1951 </a:t>
            </a:r>
            <a:r>
              <a:rPr lang="vi-VN" sz="3200" b="0" i="0">
                <a:solidFill>
                  <a:srgbClr val="242021"/>
                </a:solidFill>
                <a:effectLst/>
                <a:latin typeface="MyriadPro-Regular"/>
              </a:rPr>
              <a:t>– </a:t>
            </a:r>
            <a:r>
              <a:rPr lang="vi-VN" sz="3200" b="0" i="0">
                <a:solidFill>
                  <a:srgbClr val="242021"/>
                </a:solidFill>
                <a:effectLst/>
                <a:latin typeface="ArialMT"/>
              </a:rPr>
              <a:t>1952.</a:t>
            </a:r>
            <a:r>
              <a:rPr lang="en-US" sz="3200" b="0" i="0">
                <a:solidFill>
                  <a:srgbClr val="242021"/>
                </a:solidFill>
                <a:effectLst/>
                <a:latin typeface="ArialMT"/>
              </a:rPr>
              <a:t> </a:t>
            </a:r>
          </a:p>
          <a:p>
            <a:pPr algn="just"/>
            <a:r>
              <a:rPr lang="vi-VN" sz="3200" b="0" i="0">
                <a:solidFill>
                  <a:srgbClr val="242021"/>
                </a:solidFill>
                <a:effectLst/>
                <a:latin typeface="ArialMT"/>
              </a:rPr>
              <a:t>Khương Hữu Dụng từng lí giải vì sao mình viết </a:t>
            </a:r>
            <a:r>
              <a:rPr lang="vi-VN" sz="3200" b="0" i="1">
                <a:solidFill>
                  <a:srgbClr val="242021"/>
                </a:solidFill>
                <a:effectLst/>
                <a:latin typeface="Arial-ItalicMT"/>
              </a:rPr>
              <a:t>Từ đêm Mười chín</a:t>
            </a:r>
            <a:r>
              <a:rPr lang="vi-VN" sz="3200" b="0" i="0">
                <a:solidFill>
                  <a:srgbClr val="242021"/>
                </a:solidFill>
                <a:effectLst/>
                <a:latin typeface="ArialMT"/>
              </a:rPr>
              <a:t>: "Đó là do hồn</a:t>
            </a:r>
            <a:r>
              <a:rPr lang="en-US" sz="3200" b="0" i="0">
                <a:solidFill>
                  <a:srgbClr val="242021"/>
                </a:solidFill>
                <a:effectLst/>
                <a:latin typeface="ArialMT"/>
              </a:rPr>
              <a:t> </a:t>
            </a:r>
            <a:r>
              <a:rPr lang="vi-VN" sz="3200" b="0" i="0">
                <a:solidFill>
                  <a:srgbClr val="242021"/>
                </a:solidFill>
                <a:effectLst/>
                <a:latin typeface="ArialMT"/>
              </a:rPr>
              <a:t>thiêng sông núi, hồn thiêng dân tộc đã nhập vào tôi, thúc giục tôi khắc hoạ lại</a:t>
            </a:r>
            <a:r>
              <a:rPr lang="en-US" sz="3200" b="0" i="0">
                <a:solidFill>
                  <a:srgbClr val="242021"/>
                </a:solidFill>
                <a:effectLst/>
                <a:latin typeface="ArialMT"/>
              </a:rPr>
              <a:t> </a:t>
            </a:r>
            <a:r>
              <a:rPr lang="vi-VN" sz="3200" b="0" i="0">
                <a:solidFill>
                  <a:srgbClr val="242021"/>
                </a:solidFill>
                <a:effectLst/>
                <a:latin typeface="ArialMT"/>
              </a:rPr>
              <a:t>cuộc chiến đấu anh dũng của quân và dân quê hương tôi, Quảng Nam </a:t>
            </a:r>
            <a:r>
              <a:rPr lang="vi-VN" sz="3200" b="0" i="0">
                <a:solidFill>
                  <a:srgbClr val="242021"/>
                </a:solidFill>
                <a:effectLst/>
                <a:latin typeface="MyriadPro-Regular"/>
              </a:rPr>
              <a:t>– </a:t>
            </a:r>
            <a:r>
              <a:rPr lang="vi-VN" sz="3200" b="0" i="0">
                <a:solidFill>
                  <a:srgbClr val="242021"/>
                </a:solidFill>
                <a:effectLst/>
                <a:latin typeface="ArialMT"/>
              </a:rPr>
              <a:t>Đà Nẵng</a:t>
            </a:r>
            <a:r>
              <a:rPr lang="en-US" sz="3200" b="0" i="0">
                <a:solidFill>
                  <a:srgbClr val="242021"/>
                </a:solidFill>
                <a:effectLst/>
                <a:latin typeface="ArialMT"/>
              </a:rPr>
              <a:t> </a:t>
            </a:r>
            <a:r>
              <a:rPr lang="vi-VN" sz="3200" b="0" i="0">
                <a:solidFill>
                  <a:srgbClr val="242021"/>
                </a:solidFill>
                <a:effectLst/>
                <a:latin typeface="ArialMT"/>
              </a:rPr>
              <a:t>và cũng là bức tranh chung của cuộc chiến đấu hào hùng cả nước sau ngày toàn</a:t>
            </a:r>
            <a:r>
              <a:rPr lang="en-US" sz="3200" b="0" i="0">
                <a:solidFill>
                  <a:srgbClr val="242021"/>
                </a:solidFill>
                <a:effectLst/>
                <a:latin typeface="ArialMT"/>
              </a:rPr>
              <a:t> </a:t>
            </a:r>
            <a:r>
              <a:rPr lang="vi-VN" sz="3200" b="0" i="0">
                <a:solidFill>
                  <a:srgbClr val="242021"/>
                </a:solidFill>
                <a:effectLst/>
                <a:latin typeface="ArialMT"/>
              </a:rPr>
              <a:t>quốc kháng chiến..."</a:t>
            </a:r>
            <a:r>
              <a:rPr lang="vi-VN" sz="800" b="0" i="0">
                <a:solidFill>
                  <a:srgbClr val="242021"/>
                </a:solidFill>
                <a:effectLst/>
                <a:latin typeface="ArialMT"/>
              </a:rPr>
              <a:t>(2)</a:t>
            </a:r>
            <a:r>
              <a:rPr lang="vi-VN" sz="3200" b="0" i="0">
                <a:solidFill>
                  <a:srgbClr val="242021"/>
                </a:solidFill>
                <a:effectLst/>
                <a:latin typeface="ArialMT"/>
              </a:rPr>
              <a:t>.</a:t>
            </a:r>
            <a:endParaRPr lang="en-US"/>
          </a:p>
        </p:txBody>
      </p:sp>
    </p:spTree>
    <p:extLst>
      <p:ext uri="{BB962C8B-B14F-4D97-AF65-F5344CB8AC3E}">
        <p14:creationId xmlns:p14="http://schemas.microsoft.com/office/powerpoint/2010/main" val="746448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D382471-45E7-199A-70E7-194799BFF4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70863" y="1676400"/>
            <a:ext cx="2540000" cy="38227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EC1BEF22-E53A-D802-9F8C-6FFD48520A53}"/>
              </a:ext>
            </a:extLst>
          </p:cNvPr>
          <p:cNvSpPr>
            <a:spLocks noGrp="1"/>
          </p:cNvSpPr>
          <p:nvPr>
            <p:ph type="title"/>
          </p:nvPr>
        </p:nvSpPr>
        <p:spPr>
          <a:xfrm>
            <a:off x="457200" y="274638"/>
            <a:ext cx="8229600" cy="715962"/>
          </a:xfrm>
        </p:spPr>
        <p:txBody>
          <a:bodyPr>
            <a:normAutofit/>
          </a:bodyPr>
          <a:lstStyle/>
          <a:p>
            <a:r>
              <a:rPr kumimoji="0" lang="vi-VN" sz="4000" b="1" i="0" u="none" strike="noStrike" kern="1200" cap="none" spc="0" normalizeH="0" baseline="0" noProof="0">
                <a:ln>
                  <a:noFill/>
                </a:ln>
                <a:solidFill>
                  <a:srgbClr val="C00000"/>
                </a:solidFill>
                <a:effectLst/>
                <a:uLnTx/>
                <a:uFillTx/>
                <a:latin typeface="ArialMT"/>
                <a:ea typeface="+mn-ea"/>
                <a:cs typeface="+mn-cs"/>
              </a:rPr>
              <a:t>Nguyễn Văn Bổng</a:t>
            </a:r>
            <a:endParaRPr lang="en-US" sz="4000" b="1">
              <a:solidFill>
                <a:srgbClr val="C00000"/>
              </a:solidFill>
            </a:endParaRPr>
          </a:p>
        </p:txBody>
      </p:sp>
      <p:sp>
        <p:nvSpPr>
          <p:cNvPr id="6" name="TextBox 5">
            <a:extLst>
              <a:ext uri="{FF2B5EF4-FFF2-40B4-BE49-F238E27FC236}">
                <a16:creationId xmlns:a16="http://schemas.microsoft.com/office/drawing/2014/main" id="{136EBAEB-A517-A208-181A-2A8D9E7701CC}"/>
              </a:ext>
            </a:extLst>
          </p:cNvPr>
          <p:cNvSpPr txBox="1"/>
          <p:nvPr/>
        </p:nvSpPr>
        <p:spPr>
          <a:xfrm>
            <a:off x="6190916" y="5515142"/>
            <a:ext cx="2743200" cy="369332"/>
          </a:xfrm>
          <a:prstGeom prst="rect">
            <a:avLst/>
          </a:prstGeom>
          <a:noFill/>
        </p:spPr>
        <p:txBody>
          <a:bodyPr wrap="square">
            <a:spAutoFit/>
          </a:bodyPr>
          <a:lstStyle/>
          <a:p>
            <a:r>
              <a:rPr lang="en-US" b="0" i="1">
                <a:solidFill>
                  <a:srgbClr val="000000"/>
                </a:solidFill>
                <a:effectLst/>
                <a:latin typeface="-apple-system"/>
              </a:rPr>
              <a:t>Nhà văn Nguyễn Văn Bổng</a:t>
            </a:r>
            <a:endParaRPr lang="en-US"/>
          </a:p>
        </p:txBody>
      </p:sp>
      <p:sp>
        <p:nvSpPr>
          <p:cNvPr id="8" name="TextBox 7">
            <a:extLst>
              <a:ext uri="{FF2B5EF4-FFF2-40B4-BE49-F238E27FC236}">
                <a16:creationId xmlns:a16="http://schemas.microsoft.com/office/drawing/2014/main" id="{8879AA76-1B27-742A-C6D5-EA65091C198E}"/>
              </a:ext>
            </a:extLst>
          </p:cNvPr>
          <p:cNvSpPr txBox="1"/>
          <p:nvPr/>
        </p:nvSpPr>
        <p:spPr>
          <a:xfrm>
            <a:off x="413084" y="990600"/>
            <a:ext cx="5530516" cy="5450851"/>
          </a:xfrm>
          <a:prstGeom prst="rect">
            <a:avLst/>
          </a:prstGeom>
          <a:noFill/>
        </p:spPr>
        <p:txBody>
          <a:bodyPr wrap="square">
            <a:spAutoFit/>
          </a:bodyPr>
          <a:lstStyle/>
          <a:p>
            <a:pPr algn="l">
              <a:spcAft>
                <a:spcPts val="750"/>
              </a:spcAft>
              <a:buNone/>
            </a:pPr>
            <a:r>
              <a:rPr lang="vi-VN" b="0" i="0">
                <a:solidFill>
                  <a:srgbClr val="001D35"/>
                </a:solidFill>
                <a:effectLst/>
                <a:latin typeface="Google Sans"/>
              </a:rPr>
              <a:t>"</a:t>
            </a:r>
            <a:r>
              <a:rPr lang="vi-VN" b="0" i="0">
                <a:solidFill>
                  <a:srgbClr val="FF0000"/>
                </a:solidFill>
                <a:effectLst/>
                <a:latin typeface="Google Sans"/>
              </a:rPr>
              <a:t>Con trâu</a:t>
            </a:r>
            <a:r>
              <a:rPr lang="vi-VN" b="0" i="0">
                <a:solidFill>
                  <a:srgbClr val="001D35"/>
                </a:solidFill>
                <a:effectLst/>
                <a:latin typeface="Google Sans"/>
              </a:rPr>
              <a:t>" là một cuốn tiểu thuyết đầu tay thành công của nhà văn Nguyễn Văn Bổng, được xem là một sáng tạo nghệ thuật và là cuốn tiểu thuyết Việt Nam hiện đại đầu tiên được dịch và ở nước ngoài. Cuốn sách này đã mang về cho ông Giải thưởng Phạm Văn Đồng và giải nhì Giải thưởng văn nghệ của Hội Văn nghệ Việt Nam.  </a:t>
            </a:r>
            <a:endParaRPr lang="en-US" b="0" i="0">
              <a:solidFill>
                <a:srgbClr val="001D35"/>
              </a:solidFill>
              <a:effectLst/>
              <a:latin typeface="Google Sans"/>
            </a:endParaRPr>
          </a:p>
          <a:p>
            <a:pPr algn="l">
              <a:lnSpc>
                <a:spcPts val="1800"/>
              </a:lnSpc>
              <a:spcBef>
                <a:spcPts val="750"/>
              </a:spcBef>
              <a:spcAft>
                <a:spcPts val="600"/>
              </a:spcAft>
              <a:buFont typeface="Arial" panose="020B0604020202020204" pitchFamily="34" charset="0"/>
              <a:buChar char="•"/>
            </a:pPr>
            <a:r>
              <a:rPr lang="en-US" b="1" i="0">
                <a:solidFill>
                  <a:srgbClr val="001D35"/>
                </a:solidFill>
                <a:effectLst/>
                <a:latin typeface="Google Sans"/>
              </a:rPr>
              <a:t> </a:t>
            </a:r>
            <a:r>
              <a:rPr lang="vi-VN" b="1" i="0">
                <a:solidFill>
                  <a:srgbClr val="001D35"/>
                </a:solidFill>
                <a:effectLst/>
                <a:latin typeface="Google Sans"/>
              </a:rPr>
              <a:t>Tên tác phẩm:</a:t>
            </a:r>
            <a:r>
              <a:rPr lang="vi-VN" b="0" i="0">
                <a:solidFill>
                  <a:srgbClr val="001D35"/>
                </a:solidFill>
                <a:effectLst/>
                <a:latin typeface="Google Sans"/>
              </a:rPr>
              <a:t> Con trâu.</a:t>
            </a:r>
            <a:endParaRPr lang="en-US" b="0" i="0">
              <a:solidFill>
                <a:srgbClr val="001D35"/>
              </a:solidFill>
              <a:effectLst/>
              <a:latin typeface="Google Sans"/>
            </a:endParaRPr>
          </a:p>
          <a:p>
            <a:pPr>
              <a:lnSpc>
                <a:spcPts val="1800"/>
              </a:lnSpc>
              <a:spcBef>
                <a:spcPts val="750"/>
              </a:spcBef>
              <a:spcAft>
                <a:spcPts val="600"/>
              </a:spcAft>
              <a:buFont typeface="Arial" panose="020B0604020202020204" pitchFamily="34" charset="0"/>
              <a:buChar char="•"/>
            </a:pPr>
            <a:r>
              <a:rPr lang="en-US">
                <a:solidFill>
                  <a:srgbClr val="242021"/>
                </a:solidFill>
                <a:latin typeface="ArialMT"/>
              </a:rPr>
              <a:t> X</a:t>
            </a:r>
            <a:r>
              <a:rPr lang="vi-VN">
                <a:solidFill>
                  <a:srgbClr val="242021"/>
                </a:solidFill>
                <a:latin typeface="ArialMT"/>
              </a:rPr>
              <a:t>uất bản năm 1952, kể về câu chuyện</a:t>
            </a:r>
            <a:r>
              <a:rPr lang="en-US">
                <a:solidFill>
                  <a:srgbClr val="242021"/>
                </a:solidFill>
                <a:latin typeface="ArialMT"/>
              </a:rPr>
              <a:t> </a:t>
            </a:r>
            <a:r>
              <a:rPr lang="vi-VN">
                <a:solidFill>
                  <a:srgbClr val="242021"/>
                </a:solidFill>
                <a:latin typeface="ArialMT"/>
              </a:rPr>
              <a:t>xảy ra tại một làng du kích nằm giữa vùng Pháp tạm chiếm, sát nách một làng tề</a:t>
            </a:r>
            <a:r>
              <a:rPr lang="vi-VN" sz="400">
                <a:solidFill>
                  <a:srgbClr val="242021"/>
                </a:solidFill>
                <a:latin typeface="ArialMT"/>
              </a:rPr>
              <a:t>(2) </a:t>
            </a:r>
            <a:r>
              <a:rPr lang="vi-VN">
                <a:solidFill>
                  <a:srgbClr val="242021"/>
                </a:solidFill>
                <a:latin typeface="ArialMT"/>
              </a:rPr>
              <a:t>có</a:t>
            </a:r>
            <a:r>
              <a:rPr lang="en-US">
                <a:solidFill>
                  <a:srgbClr val="242021"/>
                </a:solidFill>
                <a:latin typeface="ArialMT"/>
              </a:rPr>
              <a:t> </a:t>
            </a:r>
            <a:r>
              <a:rPr lang="vi-VN">
                <a:solidFill>
                  <a:srgbClr val="242021"/>
                </a:solidFill>
                <a:latin typeface="ArialMT"/>
              </a:rPr>
              <a:t>đồn giặc </a:t>
            </a:r>
            <a:r>
              <a:rPr lang="vi-VN">
                <a:solidFill>
                  <a:srgbClr val="242021"/>
                </a:solidFill>
                <a:latin typeface="MyriadPro-Regular"/>
              </a:rPr>
              <a:t>– </a:t>
            </a:r>
            <a:r>
              <a:rPr lang="vi-VN">
                <a:solidFill>
                  <a:srgbClr val="242021"/>
                </a:solidFill>
                <a:latin typeface="ArialMT"/>
              </a:rPr>
              <a:t>dựa trên hiện thực của làng quê Quảng Nam thời kì này.</a:t>
            </a:r>
            <a:endParaRPr lang="vi-VN" b="0" i="0">
              <a:solidFill>
                <a:srgbClr val="001D35"/>
              </a:solidFill>
              <a:effectLst/>
              <a:latin typeface="Google Sans"/>
            </a:endParaRPr>
          </a:p>
          <a:p>
            <a:pPr algn="l">
              <a:lnSpc>
                <a:spcPts val="1800"/>
              </a:lnSpc>
              <a:spcBef>
                <a:spcPts val="750"/>
              </a:spcBef>
              <a:spcAft>
                <a:spcPts val="600"/>
              </a:spcAft>
              <a:buFont typeface="Arial" panose="020B0604020202020204" pitchFamily="34" charset="0"/>
              <a:buChar char="•"/>
            </a:pPr>
            <a:r>
              <a:rPr lang="vi-VN" b="1" i="0">
                <a:solidFill>
                  <a:srgbClr val="001D35"/>
                </a:solidFill>
                <a:effectLst/>
                <a:latin typeface="Google Sans"/>
              </a:rPr>
              <a:t>Ý nghĩa:</a:t>
            </a:r>
            <a:r>
              <a:rPr lang="vi-VN" b="0" i="0">
                <a:solidFill>
                  <a:srgbClr val="001D35"/>
                </a:solidFill>
                <a:effectLst/>
                <a:latin typeface="Google Sans"/>
              </a:rPr>
              <a:t> Tác phẩm được xem là một công nghệ nghệ thuật đầu tiên của Nguyễn Văn Bổng.</a:t>
            </a:r>
          </a:p>
          <a:p>
            <a:pPr algn="l">
              <a:lnSpc>
                <a:spcPts val="1800"/>
              </a:lnSpc>
              <a:spcBef>
                <a:spcPts val="750"/>
              </a:spcBef>
              <a:spcAft>
                <a:spcPts val="600"/>
              </a:spcAft>
              <a:buFont typeface="Arial" panose="020B0604020202020204" pitchFamily="34" charset="0"/>
              <a:buChar char="•"/>
            </a:pPr>
            <a:r>
              <a:rPr lang="vi-VN" b="1" i="0">
                <a:solidFill>
                  <a:srgbClr val="001D35"/>
                </a:solidFill>
                <a:effectLst/>
                <a:latin typeface="Google Sans"/>
              </a:rPr>
              <a:t>Thành Vật:</a:t>
            </a:r>
            <a:r>
              <a:rPr lang="vi-VN" b="0" i="0">
                <a:solidFill>
                  <a:srgbClr val="001D35"/>
                </a:solidFill>
                <a:effectLst/>
                <a:latin typeface="Google Sans"/>
              </a:rPr>
              <a:t> Đã giành được giải thưởng Phạm Văn Đồng và giải nhì Giải thưởng văn nghệ của Hội Văn nghệ Việt Nam.</a:t>
            </a:r>
          </a:p>
          <a:p>
            <a:pPr algn="l">
              <a:lnSpc>
                <a:spcPts val="1800"/>
              </a:lnSpc>
              <a:spcBef>
                <a:spcPts val="750"/>
              </a:spcBef>
              <a:spcAft>
                <a:spcPts val="1500"/>
              </a:spcAft>
              <a:buFont typeface="Arial" panose="020B0604020202020204" pitchFamily="34" charset="0"/>
              <a:buChar char="•"/>
            </a:pPr>
            <a:r>
              <a:rPr lang="vi-VN" b="1" i="0">
                <a:solidFill>
                  <a:srgbClr val="001D35"/>
                </a:solidFill>
                <a:effectLst/>
                <a:latin typeface="Google Sans"/>
              </a:rPr>
              <a:t>Đặc điểm:</a:t>
            </a:r>
            <a:r>
              <a:rPr lang="vi-VN" b="0" i="0">
                <a:solidFill>
                  <a:srgbClr val="001D35"/>
                </a:solidFill>
                <a:effectLst/>
                <a:latin typeface="Google Sans"/>
              </a:rPr>
              <a:t> Đây là cuốn tiểu thuyết Việt Nam hiện đại được dịch và ở nước ngoài sớm nhất.</a:t>
            </a:r>
          </a:p>
        </p:txBody>
      </p:sp>
    </p:spTree>
    <p:extLst>
      <p:ext uri="{BB962C8B-B14F-4D97-AF65-F5344CB8AC3E}">
        <p14:creationId xmlns:p14="http://schemas.microsoft.com/office/powerpoint/2010/main" val="3022100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716FA-F823-F380-CB82-C1248E684BFA}"/>
              </a:ext>
            </a:extLst>
          </p:cNvPr>
          <p:cNvSpPr>
            <a:spLocks noGrp="1"/>
          </p:cNvSpPr>
          <p:nvPr>
            <p:ph type="title"/>
          </p:nvPr>
        </p:nvSpPr>
        <p:spPr>
          <a:xfrm>
            <a:off x="457200" y="274638"/>
            <a:ext cx="8229600" cy="715962"/>
          </a:xfrm>
        </p:spPr>
        <p:txBody>
          <a:bodyPr>
            <a:normAutofit/>
          </a:bodyPr>
          <a:lstStyle/>
          <a:p>
            <a:r>
              <a:rPr kumimoji="0" lang="vi-VN" sz="4000" b="1" i="0" u="none" strike="noStrike" kern="1200" cap="none" spc="0" normalizeH="0" baseline="0" noProof="0">
                <a:ln>
                  <a:noFill/>
                </a:ln>
                <a:solidFill>
                  <a:srgbClr val="C00000"/>
                </a:solidFill>
                <a:effectLst/>
                <a:uLnTx/>
                <a:uFillTx/>
                <a:latin typeface="ArialMT"/>
                <a:ea typeface="+mn-ea"/>
                <a:cs typeface="+mn-cs"/>
              </a:rPr>
              <a:t>Nguyễn Văn Bổng</a:t>
            </a:r>
            <a:endParaRPr lang="en-US" sz="4000" b="1">
              <a:solidFill>
                <a:srgbClr val="C00000"/>
              </a:solidFill>
            </a:endParaRPr>
          </a:p>
        </p:txBody>
      </p:sp>
      <p:pic>
        <p:nvPicPr>
          <p:cNvPr id="5122" name="Picture 2">
            <a:extLst>
              <a:ext uri="{FF2B5EF4-FFF2-40B4-BE49-F238E27FC236}">
                <a16:creationId xmlns:a16="http://schemas.microsoft.com/office/drawing/2014/main" id="{12441C9D-6B80-3C8E-D2C7-5D91EDDC9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66825"/>
            <a:ext cx="7467600" cy="43243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F500DCA-A537-08F4-02C4-C388209D9FA9}"/>
              </a:ext>
            </a:extLst>
          </p:cNvPr>
          <p:cNvSpPr txBox="1"/>
          <p:nvPr/>
        </p:nvSpPr>
        <p:spPr>
          <a:xfrm>
            <a:off x="1028700" y="5660032"/>
            <a:ext cx="7086600" cy="923330"/>
          </a:xfrm>
          <a:prstGeom prst="rect">
            <a:avLst/>
          </a:prstGeom>
          <a:solidFill>
            <a:schemeClr val="accent2">
              <a:lumMod val="20000"/>
              <a:lumOff val="80000"/>
            </a:schemeClr>
          </a:solidFill>
        </p:spPr>
        <p:txBody>
          <a:bodyPr wrap="square">
            <a:spAutoFit/>
          </a:bodyPr>
          <a:lstStyle/>
          <a:p>
            <a:r>
              <a:rPr lang="vi-VN" b="0" i="1">
                <a:solidFill>
                  <a:srgbClr val="0F0F0F"/>
                </a:solidFill>
                <a:effectLst/>
                <a:latin typeface="Roboto" panose="02000000000000000000" pitchFamily="2" charset="0"/>
              </a:rPr>
              <a:t>Nhà văn Nguyễn Văn Bổng thời kỳ ở chiến trường miền Nam. Từ trái sang: Nhạc sĩ Lưu Hữu Phước, nhà văn Nguyễn Văn Bổng và nhà văn Lý Văn Sâm.</a:t>
            </a:r>
            <a:endParaRPr lang="en-US"/>
          </a:p>
        </p:txBody>
      </p:sp>
    </p:spTree>
    <p:extLst>
      <p:ext uri="{BB962C8B-B14F-4D97-AF65-F5344CB8AC3E}">
        <p14:creationId xmlns:p14="http://schemas.microsoft.com/office/powerpoint/2010/main" val="4173131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312DB6-B12E-CEDD-8922-E5E75F1291C9}"/>
              </a:ext>
            </a:extLst>
          </p:cNvPr>
          <p:cNvPicPr>
            <a:picLocks noChangeAspect="1"/>
          </p:cNvPicPr>
          <p:nvPr/>
        </p:nvPicPr>
        <p:blipFill>
          <a:blip r:embed="rId2"/>
          <a:stretch>
            <a:fillRect/>
          </a:stretch>
        </p:blipFill>
        <p:spPr>
          <a:xfrm>
            <a:off x="5205106" y="762000"/>
            <a:ext cx="3710294" cy="4953000"/>
          </a:xfrm>
          <a:prstGeom prst="rect">
            <a:avLst/>
          </a:prstGeom>
        </p:spPr>
      </p:pic>
      <p:sp>
        <p:nvSpPr>
          <p:cNvPr id="5" name="Title 1">
            <a:extLst>
              <a:ext uri="{FF2B5EF4-FFF2-40B4-BE49-F238E27FC236}">
                <a16:creationId xmlns:a16="http://schemas.microsoft.com/office/drawing/2014/main" id="{FE0CF588-7B5E-6B0A-23B1-9EA8C6AF2530}"/>
              </a:ext>
            </a:extLst>
          </p:cNvPr>
          <p:cNvSpPr>
            <a:spLocks noGrp="1"/>
          </p:cNvSpPr>
          <p:nvPr>
            <p:ph type="title"/>
          </p:nvPr>
        </p:nvSpPr>
        <p:spPr>
          <a:xfrm>
            <a:off x="457200" y="126165"/>
            <a:ext cx="8229600" cy="715962"/>
          </a:xfrm>
        </p:spPr>
        <p:txBody>
          <a:bodyPr>
            <a:normAutofit/>
          </a:bodyPr>
          <a:lstStyle/>
          <a:p>
            <a:r>
              <a:rPr kumimoji="0" lang="vi-VN" sz="4000" b="1" i="0" u="none" strike="noStrike" kern="1200" cap="none" spc="0" normalizeH="0" baseline="0" noProof="0">
                <a:ln>
                  <a:noFill/>
                </a:ln>
                <a:solidFill>
                  <a:srgbClr val="C00000"/>
                </a:solidFill>
                <a:effectLst/>
                <a:uLnTx/>
                <a:uFillTx/>
                <a:latin typeface="ArialMT"/>
                <a:ea typeface="+mn-ea"/>
                <a:cs typeface="+mn-cs"/>
              </a:rPr>
              <a:t>Nguyễn Văn Bổng</a:t>
            </a:r>
            <a:endParaRPr lang="en-US" sz="4000" b="1">
              <a:solidFill>
                <a:srgbClr val="C00000"/>
              </a:solidFill>
            </a:endParaRPr>
          </a:p>
        </p:txBody>
      </p:sp>
      <p:sp>
        <p:nvSpPr>
          <p:cNvPr id="7" name="TextBox 6">
            <a:extLst>
              <a:ext uri="{FF2B5EF4-FFF2-40B4-BE49-F238E27FC236}">
                <a16:creationId xmlns:a16="http://schemas.microsoft.com/office/drawing/2014/main" id="{41D6F6E7-6A3B-A029-C980-5C4A3B322FDD}"/>
              </a:ext>
            </a:extLst>
          </p:cNvPr>
          <p:cNvSpPr txBox="1"/>
          <p:nvPr/>
        </p:nvSpPr>
        <p:spPr>
          <a:xfrm>
            <a:off x="533400" y="907465"/>
            <a:ext cx="3276601" cy="1754326"/>
          </a:xfrm>
          <a:prstGeom prst="rect">
            <a:avLst/>
          </a:prstGeom>
          <a:solidFill>
            <a:schemeClr val="accent2">
              <a:lumMod val="20000"/>
              <a:lumOff val="80000"/>
            </a:schemeClr>
          </a:solidFill>
        </p:spPr>
        <p:txBody>
          <a:bodyPr wrap="square">
            <a:spAutoFit/>
          </a:bodyPr>
          <a:lstStyle/>
          <a:p>
            <a:r>
              <a:rPr lang="en-US" b="0" i="1">
                <a:solidFill>
                  <a:srgbClr val="0F0F0F"/>
                </a:solidFill>
                <a:effectLst/>
                <a:latin typeface="Roboto" panose="02000000000000000000" pitchFamily="2" charset="0"/>
              </a:rPr>
              <a:t>Nhà xuất bản Trẻ ra mắt tiểu thuyết Áo trắng của nhà văn Nguyễn Văn Bổng nhân 70 năm ngày truyền thống sinh viên – học sinh (9-1-1950 – 9-1-2020).</a:t>
            </a:r>
            <a:endParaRPr lang="en-US"/>
          </a:p>
        </p:txBody>
      </p:sp>
      <p:sp>
        <p:nvSpPr>
          <p:cNvPr id="9" name="TextBox 8">
            <a:extLst>
              <a:ext uri="{FF2B5EF4-FFF2-40B4-BE49-F238E27FC236}">
                <a16:creationId xmlns:a16="http://schemas.microsoft.com/office/drawing/2014/main" id="{AE3F3EF9-9FF2-DE19-4F07-91AB6C3F00F3}"/>
              </a:ext>
            </a:extLst>
          </p:cNvPr>
          <p:cNvSpPr txBox="1"/>
          <p:nvPr/>
        </p:nvSpPr>
        <p:spPr>
          <a:xfrm>
            <a:off x="457200" y="2727129"/>
            <a:ext cx="8121315" cy="4165243"/>
          </a:xfrm>
          <a:prstGeom prst="rect">
            <a:avLst/>
          </a:prstGeom>
          <a:noFill/>
        </p:spPr>
        <p:txBody>
          <a:bodyPr wrap="square">
            <a:spAutoFit/>
          </a:bodyPr>
          <a:lstStyle/>
          <a:p>
            <a:pPr algn="l">
              <a:spcAft>
                <a:spcPts val="750"/>
              </a:spcAft>
              <a:buNone/>
            </a:pPr>
            <a:r>
              <a:rPr lang="vi-VN" b="1" i="0">
                <a:solidFill>
                  <a:srgbClr val="003366"/>
                </a:solidFill>
                <a:effectLst/>
                <a:latin typeface="Roboto" panose="02000000000000000000" pitchFamily="2" charset="0"/>
              </a:rPr>
              <a:t>Tác phẩm của nhà văn Nguyễn Văn Bổng:</a:t>
            </a:r>
            <a:endParaRPr lang="vi-VN" b="0" i="0">
              <a:solidFill>
                <a:srgbClr val="252525"/>
              </a:solidFill>
              <a:effectLst/>
              <a:latin typeface="Roboto" panose="02000000000000000000" pitchFamily="2" charset="0"/>
            </a:endParaRPr>
          </a:p>
          <a:p>
            <a:pPr algn="l">
              <a:spcAft>
                <a:spcPts val="750"/>
              </a:spcAft>
              <a:buNone/>
            </a:pPr>
            <a:r>
              <a:rPr lang="vi-VN" b="0" i="0">
                <a:solidFill>
                  <a:srgbClr val="252525"/>
                </a:solidFill>
                <a:effectLst/>
                <a:latin typeface="Roboto" panose="02000000000000000000" pitchFamily="2" charset="0"/>
              </a:rPr>
              <a:t>– </a:t>
            </a:r>
            <a:r>
              <a:rPr lang="vi-VN" b="0" i="1">
                <a:solidFill>
                  <a:srgbClr val="252525"/>
                </a:solidFill>
                <a:effectLst/>
                <a:latin typeface="Roboto" panose="02000000000000000000" pitchFamily="2" charset="0"/>
              </a:rPr>
              <a:t>Say nửa chừng</a:t>
            </a:r>
            <a:r>
              <a:rPr lang="vi-VN" b="0" i="0">
                <a:solidFill>
                  <a:srgbClr val="252525"/>
                </a:solidFill>
                <a:effectLst/>
                <a:latin typeface="Roboto" panose="02000000000000000000" pitchFamily="2" charset="0"/>
              </a:rPr>
              <a:t> (truyện ngắn, 1944)</a:t>
            </a:r>
          </a:p>
          <a:p>
            <a:pPr algn="l">
              <a:spcAft>
                <a:spcPts val="750"/>
              </a:spcAft>
              <a:buNone/>
            </a:pPr>
            <a:r>
              <a:rPr lang="vi-VN" b="0" i="0">
                <a:solidFill>
                  <a:srgbClr val="252525"/>
                </a:solidFill>
                <a:effectLst/>
                <a:latin typeface="Roboto" panose="02000000000000000000" pitchFamily="2" charset="0"/>
              </a:rPr>
              <a:t>– </a:t>
            </a:r>
            <a:r>
              <a:rPr lang="vi-VN" b="0" i="1">
                <a:solidFill>
                  <a:srgbClr val="252525"/>
                </a:solidFill>
                <a:effectLst/>
                <a:latin typeface="Roboto" panose="02000000000000000000" pitchFamily="2" charset="0"/>
              </a:rPr>
              <a:t>Con trâu</a:t>
            </a:r>
            <a:r>
              <a:rPr lang="vi-VN" b="0" i="0">
                <a:solidFill>
                  <a:srgbClr val="252525"/>
                </a:solidFill>
                <a:effectLst/>
                <a:latin typeface="Roboto" panose="02000000000000000000" pitchFamily="2" charset="0"/>
              </a:rPr>
              <a:t> (tiểu thuyết, 1952)</a:t>
            </a:r>
          </a:p>
          <a:p>
            <a:pPr algn="l">
              <a:spcAft>
                <a:spcPts val="750"/>
              </a:spcAft>
              <a:buNone/>
            </a:pPr>
            <a:r>
              <a:rPr lang="vi-VN" b="0" i="0">
                <a:solidFill>
                  <a:srgbClr val="252525"/>
                </a:solidFill>
                <a:effectLst/>
                <a:latin typeface="Roboto" panose="02000000000000000000" pitchFamily="2" charset="0"/>
              </a:rPr>
              <a:t>– </a:t>
            </a:r>
            <a:r>
              <a:rPr lang="vi-VN" b="0" i="1">
                <a:solidFill>
                  <a:srgbClr val="252525"/>
                </a:solidFill>
                <a:effectLst/>
                <a:latin typeface="Roboto" panose="02000000000000000000" pitchFamily="2" charset="0"/>
              </a:rPr>
              <a:t>Cửu Long</a:t>
            </a:r>
            <a:r>
              <a:rPr lang="vi-VN" b="0" i="0">
                <a:solidFill>
                  <a:srgbClr val="252525"/>
                </a:solidFill>
                <a:effectLst/>
                <a:latin typeface="Roboto" panose="02000000000000000000" pitchFamily="2" charset="0"/>
              </a:rPr>
              <a:t> </a:t>
            </a:r>
            <a:r>
              <a:rPr lang="vi-VN" b="0" i="1">
                <a:solidFill>
                  <a:srgbClr val="252525"/>
                </a:solidFill>
                <a:effectLst/>
                <a:latin typeface="Roboto" panose="02000000000000000000" pitchFamily="2" charset="0"/>
              </a:rPr>
              <a:t>cuộn sóng</a:t>
            </a:r>
            <a:r>
              <a:rPr lang="vi-VN" b="0" i="0">
                <a:solidFill>
                  <a:srgbClr val="252525"/>
                </a:solidFill>
                <a:effectLst/>
                <a:latin typeface="Roboto" panose="02000000000000000000" pitchFamily="2" charset="0"/>
              </a:rPr>
              <a:t> (tập bút ký, 1965)</a:t>
            </a:r>
          </a:p>
          <a:p>
            <a:pPr algn="l">
              <a:spcAft>
                <a:spcPts val="750"/>
              </a:spcAft>
              <a:buNone/>
            </a:pPr>
            <a:r>
              <a:rPr lang="vi-VN" b="0" i="0">
                <a:solidFill>
                  <a:srgbClr val="252525"/>
                </a:solidFill>
                <a:effectLst/>
                <a:latin typeface="Roboto" panose="02000000000000000000" pitchFamily="2" charset="0"/>
              </a:rPr>
              <a:t>– </a:t>
            </a:r>
            <a:r>
              <a:rPr lang="vi-VN" b="0" i="1">
                <a:solidFill>
                  <a:srgbClr val="252525"/>
                </a:solidFill>
                <a:effectLst/>
                <a:latin typeface="Roboto" panose="02000000000000000000" pitchFamily="2" charset="0"/>
              </a:rPr>
              <a:t>Rừng U Minh</a:t>
            </a:r>
            <a:r>
              <a:rPr lang="vi-VN" b="0" i="0">
                <a:solidFill>
                  <a:srgbClr val="252525"/>
                </a:solidFill>
                <a:effectLst/>
                <a:latin typeface="Roboto" panose="02000000000000000000" pitchFamily="2" charset="0"/>
              </a:rPr>
              <a:t> (tiểu thuyết, 1970)</a:t>
            </a:r>
          </a:p>
          <a:p>
            <a:pPr algn="l">
              <a:spcAft>
                <a:spcPts val="750"/>
              </a:spcAft>
              <a:buNone/>
            </a:pPr>
            <a:r>
              <a:rPr lang="vi-VN" b="0" i="0">
                <a:solidFill>
                  <a:srgbClr val="252525"/>
                </a:solidFill>
                <a:effectLst/>
                <a:latin typeface="Roboto" panose="02000000000000000000" pitchFamily="2" charset="0"/>
              </a:rPr>
              <a:t>– </a:t>
            </a:r>
            <a:r>
              <a:rPr lang="vi-VN" b="0" i="1">
                <a:solidFill>
                  <a:srgbClr val="252525"/>
                </a:solidFill>
                <a:effectLst/>
                <a:latin typeface="Roboto" panose="02000000000000000000" pitchFamily="2" charset="0"/>
              </a:rPr>
              <a:t>Áo trắng</a:t>
            </a:r>
            <a:r>
              <a:rPr lang="vi-VN" b="0" i="0">
                <a:solidFill>
                  <a:srgbClr val="252525"/>
                </a:solidFill>
                <a:effectLst/>
                <a:latin typeface="Roboto" panose="02000000000000000000" pitchFamily="2" charset="0"/>
              </a:rPr>
              <a:t> (tiểu thuyết, 1972)</a:t>
            </a:r>
          </a:p>
          <a:p>
            <a:pPr algn="l">
              <a:spcAft>
                <a:spcPts val="750"/>
              </a:spcAft>
              <a:buNone/>
            </a:pPr>
            <a:r>
              <a:rPr lang="vi-VN" b="0" i="0">
                <a:solidFill>
                  <a:srgbClr val="252525"/>
                </a:solidFill>
                <a:effectLst/>
                <a:latin typeface="Roboto" panose="02000000000000000000" pitchFamily="2" charset="0"/>
              </a:rPr>
              <a:t>– </a:t>
            </a:r>
            <a:r>
              <a:rPr lang="vi-VN" b="0" i="1">
                <a:solidFill>
                  <a:srgbClr val="252525"/>
                </a:solidFill>
                <a:effectLst/>
                <a:latin typeface="Roboto" panose="02000000000000000000" pitchFamily="2" charset="0"/>
              </a:rPr>
              <a:t>Đường đất nước</a:t>
            </a:r>
            <a:r>
              <a:rPr lang="vi-VN" b="0" i="0">
                <a:solidFill>
                  <a:srgbClr val="252525"/>
                </a:solidFill>
                <a:effectLst/>
                <a:latin typeface="Roboto" panose="02000000000000000000" pitchFamily="2" charset="0"/>
              </a:rPr>
              <a:t> (tập bút ký, 1976)</a:t>
            </a:r>
          </a:p>
          <a:p>
            <a:pPr algn="l">
              <a:spcAft>
                <a:spcPts val="750"/>
              </a:spcAft>
              <a:buNone/>
            </a:pPr>
            <a:r>
              <a:rPr lang="vi-VN" b="0" i="0">
                <a:solidFill>
                  <a:srgbClr val="252525"/>
                </a:solidFill>
                <a:effectLst/>
                <a:latin typeface="Roboto" panose="02000000000000000000" pitchFamily="2" charset="0"/>
              </a:rPr>
              <a:t>– </a:t>
            </a:r>
            <a:r>
              <a:rPr lang="vi-VN" b="0" i="1">
                <a:solidFill>
                  <a:srgbClr val="252525"/>
                </a:solidFill>
                <a:effectLst/>
                <a:latin typeface="Roboto" panose="02000000000000000000" pitchFamily="2" charset="0"/>
              </a:rPr>
              <a:t>Ghi chép về Tây Nguyên</a:t>
            </a:r>
            <a:r>
              <a:rPr lang="vi-VN" b="0" i="0">
                <a:solidFill>
                  <a:srgbClr val="252525"/>
                </a:solidFill>
                <a:effectLst/>
                <a:latin typeface="Roboto" panose="02000000000000000000" pitchFamily="2" charset="0"/>
              </a:rPr>
              <a:t> (tập bút ký, 1978)</a:t>
            </a:r>
          </a:p>
          <a:p>
            <a:pPr algn="l">
              <a:spcAft>
                <a:spcPts val="750"/>
              </a:spcAft>
              <a:buNone/>
            </a:pPr>
            <a:r>
              <a:rPr lang="vi-VN" b="0" i="0">
                <a:solidFill>
                  <a:srgbClr val="252525"/>
                </a:solidFill>
                <a:effectLst/>
                <a:latin typeface="Roboto" panose="02000000000000000000" pitchFamily="2" charset="0"/>
              </a:rPr>
              <a:t>– </a:t>
            </a:r>
            <a:r>
              <a:rPr lang="vi-VN" b="0" i="1">
                <a:solidFill>
                  <a:srgbClr val="252525"/>
                </a:solidFill>
                <a:effectLst/>
                <a:latin typeface="Roboto" panose="02000000000000000000" pitchFamily="2" charset="0"/>
              </a:rPr>
              <a:t>Sài Gòn 1967</a:t>
            </a:r>
            <a:r>
              <a:rPr lang="vi-VN" b="0" i="0">
                <a:solidFill>
                  <a:srgbClr val="252525"/>
                </a:solidFill>
                <a:effectLst/>
                <a:latin typeface="Roboto" panose="02000000000000000000" pitchFamily="2" charset="0"/>
              </a:rPr>
              <a:t> (tiểu thuyết, 1983)</a:t>
            </a:r>
          </a:p>
          <a:p>
            <a:pPr algn="l">
              <a:spcAft>
                <a:spcPts val="750"/>
              </a:spcAft>
              <a:buNone/>
            </a:pPr>
            <a:r>
              <a:rPr lang="vi-VN" b="0" i="0">
                <a:solidFill>
                  <a:srgbClr val="252525"/>
                </a:solidFill>
                <a:effectLst/>
                <a:latin typeface="Roboto" panose="02000000000000000000" pitchFamily="2" charset="0"/>
              </a:rPr>
              <a:t>– </a:t>
            </a:r>
            <a:r>
              <a:rPr lang="vi-VN" b="0" i="1">
                <a:solidFill>
                  <a:srgbClr val="252525"/>
                </a:solidFill>
                <a:effectLst/>
                <a:latin typeface="Roboto" panose="02000000000000000000" pitchFamily="2" charset="0"/>
              </a:rPr>
              <a:t>Chuyện bên cầu Chữ Y</a:t>
            </a:r>
            <a:r>
              <a:rPr lang="vi-VN" b="0" i="0">
                <a:solidFill>
                  <a:srgbClr val="252525"/>
                </a:solidFill>
                <a:effectLst/>
                <a:latin typeface="Roboto" panose="02000000000000000000" pitchFamily="2" charset="0"/>
              </a:rPr>
              <a:t> (tập truyện, 1985)</a:t>
            </a:r>
          </a:p>
          <a:p>
            <a:pPr algn="l">
              <a:spcAft>
                <a:spcPts val="750"/>
              </a:spcAft>
              <a:buNone/>
            </a:pPr>
            <a:r>
              <a:rPr lang="vi-VN" b="0" i="0">
                <a:solidFill>
                  <a:srgbClr val="252525"/>
                </a:solidFill>
                <a:effectLst/>
                <a:latin typeface="Roboto" panose="02000000000000000000" pitchFamily="2" charset="0"/>
              </a:rPr>
              <a:t>– </a:t>
            </a:r>
            <a:r>
              <a:rPr lang="vi-VN" b="0" i="1">
                <a:solidFill>
                  <a:srgbClr val="252525"/>
                </a:solidFill>
                <a:effectLst/>
                <a:latin typeface="Roboto" panose="02000000000000000000" pitchFamily="2" charset="0"/>
              </a:rPr>
              <a:t>Tiểu thuyết cuộc đời</a:t>
            </a:r>
            <a:r>
              <a:rPr lang="vi-VN" b="0" i="0">
                <a:solidFill>
                  <a:srgbClr val="252525"/>
                </a:solidFill>
                <a:effectLst/>
                <a:latin typeface="Roboto" panose="02000000000000000000" pitchFamily="2" charset="0"/>
              </a:rPr>
              <a:t> (tiểu thuyết 1989)</a:t>
            </a:r>
            <a:r>
              <a:rPr lang="en-US" b="0" i="0">
                <a:solidFill>
                  <a:srgbClr val="252525"/>
                </a:solidFill>
                <a:effectLst/>
                <a:latin typeface="Roboto" panose="02000000000000000000" pitchFamily="2" charset="0"/>
              </a:rPr>
              <a:t>; </a:t>
            </a:r>
            <a:r>
              <a:rPr lang="vi-VN" b="0" i="0">
                <a:solidFill>
                  <a:srgbClr val="252525"/>
                </a:solidFill>
                <a:effectLst/>
                <a:latin typeface="Roboto" panose="02000000000000000000" pitchFamily="2" charset="0"/>
              </a:rPr>
              <a:t>– </a:t>
            </a:r>
            <a:r>
              <a:rPr lang="vi-VN" b="0" i="1">
                <a:solidFill>
                  <a:srgbClr val="252525"/>
                </a:solidFill>
                <a:effectLst/>
                <a:latin typeface="Roboto" panose="02000000000000000000" pitchFamily="2" charset="0"/>
              </a:rPr>
              <a:t>Thời đã qua</a:t>
            </a:r>
            <a:r>
              <a:rPr lang="vi-VN" b="0" i="0">
                <a:solidFill>
                  <a:srgbClr val="252525"/>
                </a:solidFill>
                <a:effectLst/>
                <a:latin typeface="Roboto" panose="02000000000000000000" pitchFamily="2" charset="0"/>
              </a:rPr>
              <a:t> (tập bút ký, 1995)…</a:t>
            </a:r>
          </a:p>
        </p:txBody>
      </p:sp>
    </p:spTree>
    <p:extLst>
      <p:ext uri="{BB962C8B-B14F-4D97-AF65-F5344CB8AC3E}">
        <p14:creationId xmlns:p14="http://schemas.microsoft.com/office/powerpoint/2010/main" val="40316597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56E2-6BB3-2A4D-95FF-23C6926D3692}"/>
              </a:ext>
            </a:extLst>
          </p:cNvPr>
          <p:cNvSpPr>
            <a:spLocks noGrp="1"/>
          </p:cNvSpPr>
          <p:nvPr>
            <p:ph type="title"/>
          </p:nvPr>
        </p:nvSpPr>
        <p:spPr>
          <a:xfrm>
            <a:off x="386853" y="1332058"/>
            <a:ext cx="8229600" cy="1143000"/>
          </a:xfrm>
        </p:spPr>
        <p:txBody>
          <a:bodyPr>
            <a:noAutofit/>
          </a:bodyPr>
          <a:lstStyle/>
          <a:p>
            <a:r>
              <a:rPr lang="en-US" sz="2400" b="1" i="0">
                <a:solidFill>
                  <a:srgbClr val="FF0000"/>
                </a:solidFill>
                <a:effectLst/>
                <a:latin typeface="Arial-BoldMT"/>
              </a:rPr>
              <a:t>2. Văn học viết Đất Quảng giai đoạn từ năm 1954 đến năm 1975</a:t>
            </a:r>
            <a:r>
              <a:rPr lang="en-US" sz="2400">
                <a:solidFill>
                  <a:srgbClr val="FF0000"/>
                </a:solidFill>
              </a:rPr>
              <a:t> </a:t>
            </a:r>
            <a:br>
              <a:rPr lang="en-US" sz="2400">
                <a:solidFill>
                  <a:srgbClr val="FF0000"/>
                </a:solidFill>
              </a:rPr>
            </a:br>
            <a:endParaRPr lang="en-US" sz="2400">
              <a:solidFill>
                <a:srgbClr val="FF0000"/>
              </a:solidFill>
            </a:endParaRPr>
          </a:p>
        </p:txBody>
      </p:sp>
      <p:sp>
        <p:nvSpPr>
          <p:cNvPr id="3" name="Content Placeholder 2">
            <a:extLst>
              <a:ext uri="{FF2B5EF4-FFF2-40B4-BE49-F238E27FC236}">
                <a16:creationId xmlns:a16="http://schemas.microsoft.com/office/drawing/2014/main" id="{CB8C0DE7-CC48-CF9A-7087-3B2C476D0CF5}"/>
              </a:ext>
            </a:extLst>
          </p:cNvPr>
          <p:cNvSpPr>
            <a:spLocks noGrp="1"/>
          </p:cNvSpPr>
          <p:nvPr>
            <p:ph idx="1"/>
          </p:nvPr>
        </p:nvSpPr>
        <p:spPr>
          <a:xfrm>
            <a:off x="437221" y="2174340"/>
            <a:ext cx="8229600" cy="4525963"/>
          </a:xfrm>
        </p:spPr>
        <p:txBody>
          <a:bodyPr/>
          <a:lstStyle/>
          <a:p>
            <a:r>
              <a:rPr lang="en-US" sz="2800" b="0" i="0">
                <a:solidFill>
                  <a:srgbClr val="242021"/>
                </a:solidFill>
                <a:effectLst/>
                <a:latin typeface="ArialMT"/>
              </a:rPr>
              <a:t>Trong giai đoạn 1954 </a:t>
            </a:r>
            <a:r>
              <a:rPr lang="en-US" sz="2800" b="0" i="0">
                <a:solidFill>
                  <a:srgbClr val="242021"/>
                </a:solidFill>
                <a:effectLst/>
                <a:latin typeface="MyriadPro-Regular"/>
              </a:rPr>
              <a:t>– </a:t>
            </a:r>
            <a:r>
              <a:rPr lang="en-US" sz="2800" b="0" i="0">
                <a:solidFill>
                  <a:srgbClr val="242021"/>
                </a:solidFill>
                <a:effectLst/>
                <a:latin typeface="ArialMT"/>
              </a:rPr>
              <a:t>1975, hành trình hiện đại hoá văn học viết Đất Quảng gắn với cuộc kháng chiến chống đế quốc Mỹ 1954 </a:t>
            </a:r>
            <a:r>
              <a:rPr lang="en-US" sz="2800" b="0" i="0">
                <a:solidFill>
                  <a:srgbClr val="242021"/>
                </a:solidFill>
                <a:effectLst/>
                <a:latin typeface="MyriadPro-Regular"/>
              </a:rPr>
              <a:t>– </a:t>
            </a:r>
            <a:r>
              <a:rPr lang="en-US" sz="2800" b="0" i="0">
                <a:solidFill>
                  <a:srgbClr val="242021"/>
                </a:solidFill>
                <a:effectLst/>
                <a:latin typeface="ArialMT"/>
              </a:rPr>
              <a:t>1975.</a:t>
            </a:r>
            <a:r>
              <a:rPr lang="en-US" sz="2800"/>
              <a:t> </a:t>
            </a:r>
          </a:p>
          <a:p>
            <a:r>
              <a:rPr lang="en-US"/>
              <a:t>K</a:t>
            </a:r>
            <a:r>
              <a:rPr lang="vi-VN"/>
              <a:t>hông chỉ phát triển ở vùng giải</a:t>
            </a:r>
            <a:r>
              <a:rPr lang="en-US"/>
              <a:t> </a:t>
            </a:r>
            <a:r>
              <a:rPr lang="vi-VN"/>
              <a:t>phóng của Đất Quảng và trên cả nước mà còn phát triển ở các đô thị vùng tạm</a:t>
            </a:r>
            <a:r>
              <a:rPr lang="en-US"/>
              <a:t> </a:t>
            </a:r>
            <a:r>
              <a:rPr lang="vi-VN"/>
              <a:t>chiếm như Đà Nẵng, Hội An, Tam Kỳ,… </a:t>
            </a:r>
            <a:br>
              <a:rPr lang="vi-VN"/>
            </a:br>
            <a:br>
              <a:rPr lang="en-US"/>
            </a:br>
            <a:endParaRPr lang="en-US"/>
          </a:p>
        </p:txBody>
      </p:sp>
      <p:grpSp>
        <p:nvGrpSpPr>
          <p:cNvPr id="4" name="Group 3">
            <a:extLst>
              <a:ext uri="{FF2B5EF4-FFF2-40B4-BE49-F238E27FC236}">
                <a16:creationId xmlns:a16="http://schemas.microsoft.com/office/drawing/2014/main" id="{76B22BF1-5EC0-19A9-9C19-1E6269CE405A}"/>
              </a:ext>
            </a:extLst>
          </p:cNvPr>
          <p:cNvGrpSpPr/>
          <p:nvPr/>
        </p:nvGrpSpPr>
        <p:grpSpPr>
          <a:xfrm>
            <a:off x="190375" y="157697"/>
            <a:ext cx="8877425" cy="1059901"/>
            <a:chOff x="-265" y="399127"/>
            <a:chExt cx="9306105" cy="1624280"/>
          </a:xfrm>
        </p:grpSpPr>
        <p:grpSp>
          <p:nvGrpSpPr>
            <p:cNvPr id="5" name="Group 440">
              <a:extLst>
                <a:ext uri="{FF2B5EF4-FFF2-40B4-BE49-F238E27FC236}">
                  <a16:creationId xmlns:a16="http://schemas.microsoft.com/office/drawing/2014/main" id="{E448B001-D5C6-8C66-6CCE-85993DAF8484}"/>
                </a:ext>
              </a:extLst>
            </p:cNvPr>
            <p:cNvGrpSpPr>
              <a:grpSpLocks/>
            </p:cNvGrpSpPr>
            <p:nvPr/>
          </p:nvGrpSpPr>
          <p:grpSpPr bwMode="auto">
            <a:xfrm>
              <a:off x="193000" y="463549"/>
              <a:ext cx="8950734" cy="1559858"/>
              <a:chOff x="-1386" y="0"/>
              <a:chExt cx="14095" cy="2457"/>
            </a:xfrm>
          </p:grpSpPr>
          <p:pic>
            <p:nvPicPr>
              <p:cNvPr id="10" name="Picture 446">
                <a:extLst>
                  <a:ext uri="{FF2B5EF4-FFF2-40B4-BE49-F238E27FC236}">
                    <a16:creationId xmlns:a16="http://schemas.microsoft.com/office/drawing/2014/main" id="{90D8C574-3496-8FBE-1358-C0662E2E9F72}"/>
                  </a:ext>
                </a:extLst>
              </p:cNvPr>
              <p:cNvPicPr>
                <a:picLocks noChangeAspect="1" noChangeArrowheads="1"/>
              </p:cNvPicPr>
              <p:nvPr/>
            </p:nvPicPr>
            <p:blipFill>
              <a:blip r:embed="rId2"/>
              <a:srcRect/>
              <a:stretch>
                <a:fillRect/>
              </a:stretch>
            </p:blipFill>
            <p:spPr bwMode="auto">
              <a:xfrm>
                <a:off x="-569" y="0"/>
                <a:ext cx="13278" cy="2457"/>
              </a:xfrm>
              <a:prstGeom prst="rect">
                <a:avLst/>
              </a:prstGeom>
              <a:noFill/>
            </p:spPr>
          </p:pic>
          <p:sp>
            <p:nvSpPr>
              <p:cNvPr id="11" name="Freeform 445">
                <a:extLst>
                  <a:ext uri="{FF2B5EF4-FFF2-40B4-BE49-F238E27FC236}">
                    <a16:creationId xmlns:a16="http://schemas.microsoft.com/office/drawing/2014/main" id="{B76A29E6-E649-5818-CBFF-2EA29243AF95}"/>
                  </a:ext>
                </a:extLst>
              </p:cNvPr>
              <p:cNvSpPr>
                <a:spLocks/>
              </p:cNvSpPr>
              <p:nvPr/>
            </p:nvSpPr>
            <p:spPr bwMode="auto">
              <a:xfrm>
                <a:off x="-1366" y="806"/>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444">
                <a:extLst>
                  <a:ext uri="{FF2B5EF4-FFF2-40B4-BE49-F238E27FC236}">
                    <a16:creationId xmlns:a16="http://schemas.microsoft.com/office/drawing/2014/main" id="{9FDBCBB3-0A3D-EADB-264D-650C639B44A3}"/>
                  </a:ext>
                </a:extLst>
              </p:cNvPr>
              <p:cNvSpPr>
                <a:spLocks/>
              </p:cNvSpPr>
              <p:nvPr/>
            </p:nvSpPr>
            <p:spPr bwMode="auto">
              <a:xfrm>
                <a:off x="-1386" y="788"/>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443">
                <a:extLst>
                  <a:ext uri="{FF2B5EF4-FFF2-40B4-BE49-F238E27FC236}">
                    <a16:creationId xmlns:a16="http://schemas.microsoft.com/office/drawing/2014/main" id="{DAF35259-D45A-0E4F-4004-1D5996AD13B9}"/>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AutoShape 442">
                <a:extLst>
                  <a:ext uri="{FF2B5EF4-FFF2-40B4-BE49-F238E27FC236}">
                    <a16:creationId xmlns:a16="http://schemas.microsoft.com/office/drawing/2014/main" id="{9AD38089-DA23-A4A6-BAFC-F21FDB0F6191}"/>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441">
                <a:extLst>
                  <a:ext uri="{FF2B5EF4-FFF2-40B4-BE49-F238E27FC236}">
                    <a16:creationId xmlns:a16="http://schemas.microsoft.com/office/drawing/2014/main" id="{6AB17790-BA89-C7CE-EBC3-5B7247730535}"/>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 name="Rectangle 18">
              <a:extLst>
                <a:ext uri="{FF2B5EF4-FFF2-40B4-BE49-F238E27FC236}">
                  <a16:creationId xmlns:a16="http://schemas.microsoft.com/office/drawing/2014/main" id="{3F0F2C98-11CE-730A-8756-4521AD9A8467}"/>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7" name="Rectangle 6">
              <a:extLst>
                <a:ext uri="{FF2B5EF4-FFF2-40B4-BE49-F238E27FC236}">
                  <a16:creationId xmlns:a16="http://schemas.microsoft.com/office/drawing/2014/main" id="{F1010A04-A096-2499-B9D2-244BA459EE9A}"/>
                </a:ext>
              </a:extLst>
            </p:cNvPr>
            <p:cNvSpPr/>
            <p:nvPr/>
          </p:nvSpPr>
          <p:spPr>
            <a:xfrm>
              <a:off x="1072883" y="638957"/>
              <a:ext cx="8232957" cy="1179155"/>
            </a:xfrm>
            <a:prstGeom prst="rect">
              <a:avLst/>
            </a:prstGeom>
          </p:spPr>
          <p:txBody>
            <a:bodyPr wrap="square">
              <a:spAutoFit/>
            </a:bodyPr>
            <a:lstStyle/>
            <a:p>
              <a:pPr lvl="0" eaLnBrk="0" fontAlgn="base" hangingPunct="0">
                <a:spcBef>
                  <a:spcPct val="0"/>
                </a:spcBef>
                <a:spcAft>
                  <a:spcPct val="0"/>
                </a:spcAft>
              </a:pPr>
              <a:r>
                <a:rPr lang="en-US" sz="2200" b="1">
                  <a:solidFill>
                    <a:srgbClr val="EC008C"/>
                  </a:solidFill>
                  <a:latin typeface="Arial" pitchFamily="34" charset="0"/>
                  <a:ea typeface="Arial" pitchFamily="34" charset="0"/>
                  <a:cs typeface="Arial" pitchFamily="34" charset="0"/>
                </a:rPr>
                <a:t>SƠ LƯỢC VỀ VĂN HỌC VIẾT ĐẤT QUẢNG TỪ CÁCH MẠNG THÁNG TÁM NĂM 1945 ĐẾN HẾT THẾ KỈ THỨ XX</a:t>
              </a:r>
              <a:endParaRPr lang="vi-VN" sz="2200" dirty="0">
                <a:latin typeface="Arial" pitchFamily="34" charset="0"/>
                <a:ea typeface="Arial" pitchFamily="34" charset="0"/>
                <a:cs typeface="Arial" pitchFamily="34" charset="0"/>
              </a:endParaRPr>
            </a:p>
          </p:txBody>
        </p:sp>
        <p:sp>
          <p:nvSpPr>
            <p:cNvPr id="8" name="Rectangle 7">
              <a:extLst>
                <a:ext uri="{FF2B5EF4-FFF2-40B4-BE49-F238E27FC236}">
                  <a16:creationId xmlns:a16="http://schemas.microsoft.com/office/drawing/2014/main" id="{E59FD9FA-8F4E-A025-6628-7C9406CFF997}"/>
                </a:ext>
              </a:extLst>
            </p:cNvPr>
            <p:cNvSpPr/>
            <p:nvPr/>
          </p:nvSpPr>
          <p:spPr>
            <a:xfrm>
              <a:off x="282505" y="1199536"/>
              <a:ext cx="429322" cy="485622"/>
            </a:xfrm>
            <a:prstGeom prst="rect">
              <a:avLst/>
            </a:prstGeom>
          </p:spPr>
          <p:txBody>
            <a:bodyPr wrap="none">
              <a:spAutoFit/>
            </a:bodyPr>
            <a:lstStyle/>
            <a:p>
              <a:pPr lvl="0" eaLnBrk="0" fontAlgn="base" hangingPunct="0">
                <a:spcBef>
                  <a:spcPct val="0"/>
                </a:spcBef>
                <a:spcAft>
                  <a:spcPct val="0"/>
                </a:spcAft>
              </a:pPr>
              <a:r>
                <a:rPr lang="en-US" sz="2400" b="1" dirty="0">
                  <a:solidFill>
                    <a:srgbClr val="25408F"/>
                  </a:solidFill>
                  <a:latin typeface="Verdana" pitchFamily="34" charset="0"/>
                  <a:ea typeface="Arial" pitchFamily="34" charset="0"/>
                  <a:cs typeface="Arial" pitchFamily="34" charset="0"/>
                </a:rPr>
                <a:t>2</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9" name="Rectangle 8">
              <a:extLst>
                <a:ext uri="{FF2B5EF4-FFF2-40B4-BE49-F238E27FC236}">
                  <a16:creationId xmlns:a16="http://schemas.microsoft.com/office/drawing/2014/main" id="{8831682C-74E4-0514-B1E6-0B8E74AC0816}"/>
                </a:ext>
              </a:extLst>
            </p:cNvPr>
            <p:cNvSpPr/>
            <p:nvPr/>
          </p:nvSpPr>
          <p:spPr>
            <a:xfrm>
              <a:off x="-265" y="399127"/>
              <a:ext cx="1374095"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659405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261F7-121D-F176-B225-8FBEC87AA92F}"/>
              </a:ext>
            </a:extLst>
          </p:cNvPr>
          <p:cNvSpPr>
            <a:spLocks noGrp="1"/>
          </p:cNvSpPr>
          <p:nvPr>
            <p:ph type="title"/>
          </p:nvPr>
        </p:nvSpPr>
        <p:spPr>
          <a:xfrm>
            <a:off x="457200" y="185045"/>
            <a:ext cx="8534400" cy="715962"/>
          </a:xfrm>
        </p:spPr>
        <p:txBody>
          <a:bodyPr>
            <a:normAutofit fontScale="90000"/>
          </a:bodyPr>
          <a:lstStyle/>
          <a:p>
            <a:r>
              <a:rPr lang="en-US" b="1">
                <a:solidFill>
                  <a:schemeClr val="accent2">
                    <a:lumMod val="60000"/>
                    <a:lumOff val="40000"/>
                  </a:schemeClr>
                </a:solidFill>
                <a:latin typeface="ArialMT"/>
              </a:rPr>
              <a:t>Những tác giả, tác phẩm tiêu biểu:</a:t>
            </a:r>
            <a:endParaRPr lang="en-US">
              <a:solidFill>
                <a:schemeClr val="accent2">
                  <a:lumMod val="60000"/>
                  <a:lumOff val="40000"/>
                </a:schemeClr>
              </a:solidFill>
            </a:endParaRPr>
          </a:p>
        </p:txBody>
      </p:sp>
      <p:sp>
        <p:nvSpPr>
          <p:cNvPr id="3" name="Content Placeholder 2">
            <a:extLst>
              <a:ext uri="{FF2B5EF4-FFF2-40B4-BE49-F238E27FC236}">
                <a16:creationId xmlns:a16="http://schemas.microsoft.com/office/drawing/2014/main" id="{D1E33A88-73EA-5979-A18A-3511ED4DE047}"/>
              </a:ext>
            </a:extLst>
          </p:cNvPr>
          <p:cNvSpPr>
            <a:spLocks noGrp="1"/>
          </p:cNvSpPr>
          <p:nvPr>
            <p:ph idx="1"/>
          </p:nvPr>
        </p:nvSpPr>
        <p:spPr>
          <a:xfrm>
            <a:off x="457200" y="1313130"/>
            <a:ext cx="8229600" cy="5087670"/>
          </a:xfrm>
        </p:spPr>
        <p:txBody>
          <a:bodyPr>
            <a:noAutofit/>
          </a:bodyPr>
          <a:lstStyle/>
          <a:p>
            <a:pPr marL="0" indent="0">
              <a:buNone/>
            </a:pPr>
            <a:r>
              <a:rPr lang="en-US" sz="2000" b="1" i="0">
                <a:solidFill>
                  <a:srgbClr val="242021"/>
                </a:solidFill>
                <a:effectLst/>
                <a:latin typeface="ArialMT"/>
              </a:rPr>
              <a:t>- </a:t>
            </a:r>
            <a:r>
              <a:rPr lang="vi-VN" sz="2000" b="1" i="0">
                <a:solidFill>
                  <a:srgbClr val="242021"/>
                </a:solidFill>
                <a:effectLst/>
                <a:latin typeface="ArialMT"/>
              </a:rPr>
              <a:t>Thu Bồn </a:t>
            </a:r>
            <a:r>
              <a:rPr lang="vi-VN" sz="2000" b="0" i="0">
                <a:solidFill>
                  <a:srgbClr val="242021"/>
                </a:solidFill>
                <a:effectLst/>
                <a:latin typeface="ArialMT"/>
              </a:rPr>
              <a:t>với </a:t>
            </a:r>
            <a:r>
              <a:rPr lang="en-US" sz="2000" b="0" i="0">
                <a:solidFill>
                  <a:srgbClr val="242021"/>
                </a:solidFill>
                <a:effectLst/>
                <a:latin typeface="ArialMT"/>
              </a:rPr>
              <a:t>: </a:t>
            </a:r>
            <a:r>
              <a:rPr lang="vi-VN" sz="2000" b="0" i="1">
                <a:solidFill>
                  <a:srgbClr val="242021"/>
                </a:solidFill>
                <a:effectLst/>
                <a:latin typeface="Arial-ItalicMT"/>
              </a:rPr>
              <a:t>Bài ca chim Chơ-rao </a:t>
            </a:r>
            <a:r>
              <a:rPr lang="vi-VN" sz="2000" b="0" i="0">
                <a:solidFill>
                  <a:srgbClr val="242021"/>
                </a:solidFill>
                <a:effectLst/>
                <a:latin typeface="MyriadPro-Regular"/>
              </a:rPr>
              <a:t>– </a:t>
            </a:r>
            <a:r>
              <a:rPr lang="vi-VN" sz="2000" b="0" i="0">
                <a:solidFill>
                  <a:srgbClr val="242021"/>
                </a:solidFill>
                <a:effectLst/>
                <a:latin typeface="ArialMT"/>
              </a:rPr>
              <a:t>được xem trường ca đầu tiên của văn</a:t>
            </a:r>
            <a:r>
              <a:rPr lang="en-US" sz="2000" b="0" i="0">
                <a:solidFill>
                  <a:srgbClr val="242021"/>
                </a:solidFill>
                <a:effectLst/>
                <a:latin typeface="ArialMT"/>
              </a:rPr>
              <a:t>n</a:t>
            </a:r>
            <a:r>
              <a:rPr lang="vi-VN" sz="2000" b="0" i="0">
                <a:solidFill>
                  <a:srgbClr val="242021"/>
                </a:solidFill>
                <a:effectLst/>
                <a:latin typeface="ArialMT"/>
              </a:rPr>
              <a:t>học giải phóng, </a:t>
            </a:r>
            <a:r>
              <a:rPr lang="vi-VN" sz="2000" b="0" i="1">
                <a:solidFill>
                  <a:srgbClr val="242021"/>
                </a:solidFill>
                <a:effectLst/>
                <a:latin typeface="Arial-ItalicMT"/>
              </a:rPr>
              <a:t>Đà Nẵng gọi ta </a:t>
            </a:r>
            <a:r>
              <a:rPr lang="vi-VN" sz="2000" b="0" i="0">
                <a:solidFill>
                  <a:srgbClr val="242021"/>
                </a:solidFill>
                <a:effectLst/>
                <a:latin typeface="ArialMT"/>
              </a:rPr>
              <a:t>(1968), </a:t>
            </a:r>
            <a:r>
              <a:rPr lang="vi-VN" sz="2000" b="0" i="1">
                <a:solidFill>
                  <a:srgbClr val="242021"/>
                </a:solidFill>
                <a:effectLst/>
                <a:latin typeface="Arial-ItalicMT"/>
              </a:rPr>
              <a:t>Gửi lòng con đến cùng Cha </a:t>
            </a:r>
            <a:r>
              <a:rPr lang="vi-VN" sz="2000" b="0" i="0">
                <a:solidFill>
                  <a:srgbClr val="242021"/>
                </a:solidFill>
                <a:effectLst/>
                <a:latin typeface="ArialMT"/>
              </a:rPr>
              <a:t>(1969);</a:t>
            </a:r>
            <a:endParaRPr lang="en-US" sz="2000" b="0" i="0">
              <a:solidFill>
                <a:srgbClr val="242021"/>
              </a:solidFill>
              <a:effectLst/>
              <a:latin typeface="ArialMT"/>
            </a:endParaRPr>
          </a:p>
          <a:p>
            <a:pPr marL="0" indent="0">
              <a:buNone/>
            </a:pPr>
            <a:r>
              <a:rPr lang="en-US" sz="2000" b="1" i="0">
                <a:solidFill>
                  <a:srgbClr val="242021"/>
                </a:solidFill>
                <a:effectLst/>
                <a:latin typeface="ArialMT"/>
              </a:rPr>
              <a:t>- </a:t>
            </a:r>
            <a:r>
              <a:rPr lang="vi-VN" sz="2000" b="1" i="0">
                <a:solidFill>
                  <a:srgbClr val="242021"/>
                </a:solidFill>
                <a:effectLst/>
                <a:latin typeface="ArialMT"/>
              </a:rPr>
              <a:t>Dương Hương Ly</a:t>
            </a:r>
            <a:r>
              <a:rPr lang="vi-VN" sz="2000" b="0" i="0">
                <a:solidFill>
                  <a:srgbClr val="242021"/>
                </a:solidFill>
                <a:effectLst/>
                <a:latin typeface="ArialMT"/>
              </a:rPr>
              <a:t> với tập thơ </a:t>
            </a:r>
            <a:r>
              <a:rPr lang="vi-VN" sz="2000" b="0" i="1">
                <a:solidFill>
                  <a:srgbClr val="242021"/>
                </a:solidFill>
                <a:effectLst/>
                <a:latin typeface="Arial-ItalicMT"/>
              </a:rPr>
              <a:t>Mảnh đất nuôi ta thành dũng sĩ </a:t>
            </a:r>
            <a:r>
              <a:rPr lang="vi-VN" sz="2000" b="0" i="0">
                <a:solidFill>
                  <a:srgbClr val="242021"/>
                </a:solidFill>
                <a:effectLst/>
                <a:latin typeface="ArialMT"/>
              </a:rPr>
              <a:t>(Nhà xuất bản Giải</a:t>
            </a:r>
            <a:r>
              <a:rPr lang="en-US" sz="2000" b="0" i="0">
                <a:solidFill>
                  <a:srgbClr val="242021"/>
                </a:solidFill>
                <a:effectLst/>
                <a:latin typeface="ArialMT"/>
              </a:rPr>
              <a:t> </a:t>
            </a:r>
            <a:r>
              <a:rPr lang="vi-VN" sz="2000" b="0" i="0">
                <a:solidFill>
                  <a:srgbClr val="242021"/>
                </a:solidFill>
                <a:effectLst/>
                <a:latin typeface="ArialMT"/>
              </a:rPr>
              <a:t>phóng, 1971), trong đó, có các bài thơ nổi tiếng như </a:t>
            </a:r>
            <a:r>
              <a:rPr lang="vi-VN" sz="2000" b="0" i="1">
                <a:solidFill>
                  <a:srgbClr val="242021"/>
                </a:solidFill>
                <a:effectLst/>
                <a:latin typeface="Arial-ItalicMT"/>
              </a:rPr>
              <a:t>Đất quê ta mênh mông</a:t>
            </a:r>
            <a:r>
              <a:rPr lang="vi-VN" sz="2000" b="0" i="0">
                <a:solidFill>
                  <a:srgbClr val="242021"/>
                </a:solidFill>
                <a:effectLst/>
                <a:latin typeface="ArialMT"/>
              </a:rPr>
              <a:t>, </a:t>
            </a:r>
            <a:r>
              <a:rPr lang="vi-VN" sz="2000" b="0" i="1">
                <a:solidFill>
                  <a:srgbClr val="242021"/>
                </a:solidFill>
                <a:effectLst/>
                <a:latin typeface="Arial-ItalicMT"/>
              </a:rPr>
              <a:t>Bài</a:t>
            </a:r>
            <a:r>
              <a:rPr lang="en-US" sz="2000" b="0" i="1">
                <a:solidFill>
                  <a:srgbClr val="242021"/>
                </a:solidFill>
                <a:effectLst/>
                <a:latin typeface="Arial-ItalicMT"/>
              </a:rPr>
              <a:t> </a:t>
            </a:r>
            <a:r>
              <a:rPr lang="vi-VN" sz="2000" b="0" i="1">
                <a:solidFill>
                  <a:srgbClr val="242021"/>
                </a:solidFill>
                <a:effectLst/>
                <a:latin typeface="Arial-ItalicMT"/>
              </a:rPr>
              <a:t>thơ về hạnh phúc </a:t>
            </a:r>
            <a:r>
              <a:rPr lang="vi-VN" sz="2000" b="0" i="0">
                <a:solidFill>
                  <a:srgbClr val="242021"/>
                </a:solidFill>
                <a:effectLst/>
                <a:latin typeface="MyriadPro-Regular"/>
              </a:rPr>
              <a:t>– </a:t>
            </a:r>
            <a:r>
              <a:rPr lang="vi-VN" sz="2000" b="0" i="0">
                <a:solidFill>
                  <a:srgbClr val="242021"/>
                </a:solidFill>
                <a:effectLst/>
                <a:latin typeface="ArialMT"/>
              </a:rPr>
              <a:t>được Phan Huỳnh Điểu phổ thành ca khúc </a:t>
            </a:r>
            <a:r>
              <a:rPr lang="vi-VN" sz="2000" b="0" i="1">
                <a:solidFill>
                  <a:srgbClr val="FF0000"/>
                </a:solidFill>
                <a:effectLst/>
                <a:latin typeface="Arial-ItalicMT"/>
              </a:rPr>
              <a:t>Cuộc đời vẫn đẹp</a:t>
            </a:r>
            <a:r>
              <a:rPr lang="en-US" sz="2000" b="0" i="1">
                <a:solidFill>
                  <a:srgbClr val="FF0000"/>
                </a:solidFill>
                <a:effectLst/>
                <a:latin typeface="Arial-ItalicMT"/>
              </a:rPr>
              <a:t> </a:t>
            </a:r>
            <a:r>
              <a:rPr lang="vi-VN" sz="2000" b="0" i="1">
                <a:solidFill>
                  <a:srgbClr val="FF0000"/>
                </a:solidFill>
                <a:effectLst/>
                <a:latin typeface="Arial-ItalicMT"/>
              </a:rPr>
              <a:t>sao</a:t>
            </a:r>
            <a:r>
              <a:rPr lang="vi-VN" sz="2000" b="0" i="0">
                <a:solidFill>
                  <a:srgbClr val="242021"/>
                </a:solidFill>
                <a:effectLst/>
                <a:latin typeface="ArialMT"/>
              </a:rPr>
              <a:t>; </a:t>
            </a:r>
            <a:endParaRPr lang="en-US" sz="2000" b="0" i="0">
              <a:solidFill>
                <a:srgbClr val="242021"/>
              </a:solidFill>
              <a:effectLst/>
              <a:latin typeface="ArialMT"/>
            </a:endParaRPr>
          </a:p>
          <a:p>
            <a:pPr marL="0" indent="0">
              <a:buNone/>
            </a:pPr>
            <a:r>
              <a:rPr lang="en-US" sz="2000" b="1" i="0">
                <a:solidFill>
                  <a:srgbClr val="242021"/>
                </a:solidFill>
                <a:effectLst/>
                <a:latin typeface="ArialMT"/>
              </a:rPr>
              <a:t>- </a:t>
            </a:r>
            <a:r>
              <a:rPr lang="vi-VN" sz="2000" b="1" i="0">
                <a:solidFill>
                  <a:srgbClr val="242021"/>
                </a:solidFill>
                <a:effectLst/>
                <a:latin typeface="ArialMT"/>
              </a:rPr>
              <a:t>Chu Cẩm Phong </a:t>
            </a:r>
            <a:r>
              <a:rPr lang="vi-VN" sz="2000" b="0" i="0">
                <a:solidFill>
                  <a:srgbClr val="242021"/>
                </a:solidFill>
                <a:effectLst/>
                <a:latin typeface="ArialMT"/>
              </a:rPr>
              <a:t>với các truyện kí </a:t>
            </a:r>
            <a:r>
              <a:rPr lang="vi-VN" sz="2000" b="0" i="1">
                <a:solidFill>
                  <a:srgbClr val="242021"/>
                </a:solidFill>
                <a:effectLst/>
                <a:latin typeface="Arial-ItalicMT"/>
              </a:rPr>
              <a:t>Mặt Biển </a:t>
            </a:r>
            <a:r>
              <a:rPr lang="vi-VN" sz="2000" b="0" i="0">
                <a:solidFill>
                  <a:srgbClr val="242021"/>
                </a:solidFill>
                <a:effectLst/>
                <a:latin typeface="MyriadPro-Regular"/>
              </a:rPr>
              <a:t>– </a:t>
            </a:r>
            <a:r>
              <a:rPr lang="vi-VN" sz="2000" b="0" i="1">
                <a:solidFill>
                  <a:srgbClr val="242021"/>
                </a:solidFill>
                <a:effectLst/>
                <a:latin typeface="Arial-ItalicMT"/>
              </a:rPr>
              <a:t>Mặt trận, Rét tháng Giêng,…;</a:t>
            </a:r>
            <a:r>
              <a:rPr lang="en-US" sz="2000" b="0" i="1">
                <a:solidFill>
                  <a:srgbClr val="242021"/>
                </a:solidFill>
                <a:effectLst/>
                <a:latin typeface="Arial-ItalicMT"/>
              </a:rPr>
              <a:t> </a:t>
            </a:r>
          </a:p>
          <a:p>
            <a:pPr marL="0" indent="0">
              <a:buNone/>
            </a:pPr>
            <a:r>
              <a:rPr lang="en-US" sz="2000" b="1" i="0">
                <a:solidFill>
                  <a:srgbClr val="242021"/>
                </a:solidFill>
                <a:effectLst/>
                <a:latin typeface="ArialMT"/>
              </a:rPr>
              <a:t>- </a:t>
            </a:r>
            <a:r>
              <a:rPr lang="vi-VN" sz="2000" b="1" i="0">
                <a:solidFill>
                  <a:srgbClr val="242021"/>
                </a:solidFill>
                <a:effectLst/>
                <a:latin typeface="ArialMT"/>
              </a:rPr>
              <a:t>Nguyễn Trung Thành (Nguyên Ngọc) </a:t>
            </a:r>
            <a:r>
              <a:rPr lang="vi-VN" sz="2000" b="0" i="0">
                <a:solidFill>
                  <a:srgbClr val="242021"/>
                </a:solidFill>
                <a:effectLst/>
                <a:latin typeface="ArialMT"/>
              </a:rPr>
              <a:t>với tập truyện và kí </a:t>
            </a:r>
            <a:r>
              <a:rPr lang="vi-VN" sz="2000" b="0" i="1">
                <a:solidFill>
                  <a:srgbClr val="242021"/>
                </a:solidFill>
                <a:effectLst/>
                <a:latin typeface="Arial-ItalicMT"/>
              </a:rPr>
              <a:t>Trên quê hương những</a:t>
            </a:r>
            <a:r>
              <a:rPr lang="en-US" sz="2000" b="0" i="1">
                <a:solidFill>
                  <a:srgbClr val="242021"/>
                </a:solidFill>
                <a:effectLst/>
                <a:latin typeface="Arial-ItalicMT"/>
              </a:rPr>
              <a:t> </a:t>
            </a:r>
            <a:r>
              <a:rPr lang="vi-VN" sz="2000" b="0" i="1">
                <a:solidFill>
                  <a:srgbClr val="242021"/>
                </a:solidFill>
                <a:effectLst/>
                <a:latin typeface="Arial-ItalicMT"/>
              </a:rPr>
              <a:t>anh hùng Điện Ngọc </a:t>
            </a:r>
            <a:r>
              <a:rPr lang="vi-VN" sz="2000" b="0" i="0">
                <a:solidFill>
                  <a:srgbClr val="242021"/>
                </a:solidFill>
                <a:effectLst/>
                <a:latin typeface="ArialMT"/>
              </a:rPr>
              <a:t>(Nhà xuất bản Giải phóng, 1969), trong đó có truyện ngắn</a:t>
            </a:r>
            <a:r>
              <a:rPr lang="en-US" sz="2000" b="0" i="0">
                <a:solidFill>
                  <a:srgbClr val="242021"/>
                </a:solidFill>
                <a:effectLst/>
                <a:latin typeface="ArialMT"/>
              </a:rPr>
              <a:t> </a:t>
            </a:r>
            <a:r>
              <a:rPr lang="vi-VN" sz="2000" b="0" i="0">
                <a:solidFill>
                  <a:srgbClr val="242021"/>
                </a:solidFill>
                <a:effectLst/>
                <a:latin typeface="ArialMT"/>
              </a:rPr>
              <a:t>nổi tiếng </a:t>
            </a:r>
            <a:r>
              <a:rPr lang="vi-VN" sz="2000" b="0" i="1">
                <a:solidFill>
                  <a:srgbClr val="FF0000"/>
                </a:solidFill>
                <a:effectLst/>
                <a:latin typeface="Arial-ItalicMT"/>
              </a:rPr>
              <a:t>Rừng xà nu</a:t>
            </a:r>
            <a:r>
              <a:rPr lang="vi-VN" sz="2000" b="0" i="0">
                <a:solidFill>
                  <a:srgbClr val="242021"/>
                </a:solidFill>
                <a:effectLst/>
                <a:latin typeface="ArialMT"/>
              </a:rPr>
              <a:t>, tuỳ bút </a:t>
            </a:r>
            <a:r>
              <a:rPr lang="vi-VN" sz="2000" b="0" i="1">
                <a:solidFill>
                  <a:srgbClr val="242021"/>
                </a:solidFill>
                <a:effectLst/>
                <a:latin typeface="Arial-ItalicMT"/>
              </a:rPr>
              <a:t>Đường chúng ta đi </a:t>
            </a:r>
            <a:r>
              <a:rPr lang="vi-VN" sz="2000" b="0" i="0">
                <a:solidFill>
                  <a:srgbClr val="242021"/>
                </a:solidFill>
                <a:effectLst/>
                <a:latin typeface="ArialMT"/>
              </a:rPr>
              <a:t>(1965),…; </a:t>
            </a:r>
            <a:endParaRPr lang="en-US" sz="2000" b="0" i="0">
              <a:solidFill>
                <a:srgbClr val="242021"/>
              </a:solidFill>
              <a:effectLst/>
              <a:latin typeface="ArialMT"/>
            </a:endParaRPr>
          </a:p>
          <a:p>
            <a:pPr marL="0" indent="0">
              <a:buNone/>
            </a:pPr>
            <a:r>
              <a:rPr lang="en-US" sz="2000" b="1" i="0">
                <a:solidFill>
                  <a:srgbClr val="242021"/>
                </a:solidFill>
                <a:effectLst/>
                <a:latin typeface="ArialMT"/>
              </a:rPr>
              <a:t>- </a:t>
            </a:r>
            <a:r>
              <a:rPr lang="vi-VN" sz="2000" b="1" i="0">
                <a:solidFill>
                  <a:srgbClr val="242021"/>
                </a:solidFill>
                <a:effectLst/>
                <a:latin typeface="ArialMT"/>
              </a:rPr>
              <a:t>Phan Tứ (Lê Khâm)</a:t>
            </a:r>
            <a:r>
              <a:rPr lang="en-US" sz="2000" b="1" i="0">
                <a:solidFill>
                  <a:srgbClr val="242021"/>
                </a:solidFill>
                <a:effectLst/>
                <a:latin typeface="ArialMT"/>
              </a:rPr>
              <a:t> </a:t>
            </a:r>
            <a:r>
              <a:rPr lang="vi-VN" sz="2000" b="0" i="0">
                <a:solidFill>
                  <a:srgbClr val="242021"/>
                </a:solidFill>
                <a:effectLst/>
                <a:latin typeface="ArialMT"/>
              </a:rPr>
              <a:t>với nhiều tiểu thuyết nổi tiếng như </a:t>
            </a:r>
            <a:r>
              <a:rPr lang="vi-VN" sz="2000" b="0" i="1">
                <a:solidFill>
                  <a:srgbClr val="242021"/>
                </a:solidFill>
                <a:effectLst/>
                <a:latin typeface="Arial-ItalicMT"/>
              </a:rPr>
              <a:t>Gia đình Má Bảy </a:t>
            </a:r>
            <a:r>
              <a:rPr lang="vi-VN" sz="2000" b="0" i="0">
                <a:solidFill>
                  <a:srgbClr val="242021"/>
                </a:solidFill>
                <a:effectLst/>
                <a:latin typeface="ArialMT"/>
              </a:rPr>
              <a:t>(1968), </a:t>
            </a:r>
            <a:r>
              <a:rPr lang="vi-VN" sz="2000" b="0" i="1">
                <a:solidFill>
                  <a:srgbClr val="242021"/>
                </a:solidFill>
                <a:effectLst/>
                <a:latin typeface="Arial-ItalicMT"/>
              </a:rPr>
              <a:t>Mẫn và tôi </a:t>
            </a:r>
            <a:r>
              <a:rPr lang="vi-VN" sz="2000" b="0" i="0">
                <a:solidFill>
                  <a:srgbClr val="242021"/>
                </a:solidFill>
                <a:effectLst/>
                <a:latin typeface="ArialMT"/>
              </a:rPr>
              <a:t>(1972),</a:t>
            </a:r>
            <a:r>
              <a:rPr lang="vi-VN" sz="2000" b="0" i="1">
                <a:solidFill>
                  <a:srgbClr val="242021"/>
                </a:solidFill>
                <a:effectLst/>
                <a:latin typeface="Arial-ItalicMT"/>
              </a:rPr>
              <a:t>Trại ST 18 </a:t>
            </a:r>
            <a:r>
              <a:rPr lang="vi-VN" sz="2000" b="0" i="0">
                <a:solidFill>
                  <a:srgbClr val="242021"/>
                </a:solidFill>
                <a:effectLst/>
                <a:latin typeface="ArialMT"/>
              </a:rPr>
              <a:t>(1974);…</a:t>
            </a:r>
            <a:r>
              <a:rPr lang="vi-VN" sz="2000"/>
              <a:t> </a:t>
            </a:r>
            <a:br>
              <a:rPr lang="vi-VN" sz="2000"/>
            </a:br>
            <a:endParaRPr lang="en-US" sz="2000"/>
          </a:p>
        </p:txBody>
      </p:sp>
      <p:sp>
        <p:nvSpPr>
          <p:cNvPr id="5" name="TextBox 4">
            <a:extLst>
              <a:ext uri="{FF2B5EF4-FFF2-40B4-BE49-F238E27FC236}">
                <a16:creationId xmlns:a16="http://schemas.microsoft.com/office/drawing/2014/main" id="{8A17F99F-8AAC-7B07-75EC-DB3095EB91D9}"/>
              </a:ext>
            </a:extLst>
          </p:cNvPr>
          <p:cNvSpPr txBox="1"/>
          <p:nvPr/>
        </p:nvSpPr>
        <p:spPr>
          <a:xfrm>
            <a:off x="441158" y="815370"/>
            <a:ext cx="8017042"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vi-VN" sz="2400" b="0" i="0" u="none" strike="noStrike" kern="1200" cap="none" spc="0" normalizeH="0" baseline="0" noProof="0">
                <a:ln>
                  <a:noFill/>
                </a:ln>
                <a:solidFill>
                  <a:srgbClr val="FF0000"/>
                </a:solidFill>
                <a:effectLst/>
                <a:uLnTx/>
                <a:uFillTx/>
                <a:latin typeface="ArialMT"/>
                <a:ea typeface="+mn-ea"/>
                <a:cs typeface="+mn-cs"/>
              </a:rPr>
              <a:t>Ở vùng giải phóng của Đất Quảng và cả nước</a:t>
            </a:r>
            <a:r>
              <a:rPr kumimoji="0" lang="en-US" sz="2400" b="0" i="0" u="none" strike="noStrike" kern="1200" cap="none" spc="0" normalizeH="0" baseline="0" noProof="0">
                <a:ln>
                  <a:noFill/>
                </a:ln>
                <a:solidFill>
                  <a:srgbClr val="FF0000"/>
                </a:solidFill>
                <a:effectLst/>
                <a:uLnTx/>
                <a:uFillTx/>
                <a:latin typeface="ArialMT"/>
                <a:ea typeface="+mn-ea"/>
                <a:cs typeface="+mn-cs"/>
              </a:rPr>
              <a:t>:</a:t>
            </a:r>
            <a:r>
              <a:rPr kumimoji="0" lang="vi-VN" sz="2400" b="0" i="0" u="none" strike="noStrike" kern="1200" cap="none" spc="0" normalizeH="0" baseline="0" noProof="0">
                <a:ln>
                  <a:noFill/>
                </a:ln>
                <a:solidFill>
                  <a:srgbClr val="FF0000"/>
                </a:solidFill>
                <a:effectLst/>
                <a:uLnTx/>
                <a:uFillTx/>
                <a:latin typeface="ArialMT"/>
                <a:ea typeface="+mn-ea"/>
                <a:cs typeface="+mn-cs"/>
              </a:rPr>
              <a:t> </a:t>
            </a:r>
            <a:endParaRPr kumimoji="0" lang="en-US" sz="2400" b="0" i="0" u="none" strike="noStrike" kern="1200" cap="none" spc="0" normalizeH="0" baseline="0" noProof="0">
              <a:ln>
                <a:noFill/>
              </a:ln>
              <a:solidFill>
                <a:srgbClr val="FF0000"/>
              </a:solidFill>
              <a:effectLst/>
              <a:uLnTx/>
              <a:uFillTx/>
              <a:latin typeface="ArialMT"/>
              <a:ea typeface="+mn-ea"/>
              <a:cs typeface="+mn-cs"/>
            </a:endParaRPr>
          </a:p>
        </p:txBody>
      </p:sp>
    </p:spTree>
    <p:extLst>
      <p:ext uri="{BB962C8B-B14F-4D97-AF65-F5344CB8AC3E}">
        <p14:creationId xmlns:p14="http://schemas.microsoft.com/office/powerpoint/2010/main" val="1080273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8992E-2B24-B1D6-76A1-7719DEB7C80D}"/>
              </a:ext>
            </a:extLst>
          </p:cNvPr>
          <p:cNvSpPr>
            <a:spLocks noGrp="1"/>
          </p:cNvSpPr>
          <p:nvPr>
            <p:ph type="title"/>
          </p:nvPr>
        </p:nvSpPr>
        <p:spPr/>
        <p:txBody>
          <a:bodyPr/>
          <a:lstStyle/>
          <a:p>
            <a:r>
              <a:rPr lang="en-US"/>
              <a:t>CUỘC ĐỜI VẪN ĐẸP SAO</a:t>
            </a:r>
          </a:p>
        </p:txBody>
      </p:sp>
      <p:sp>
        <p:nvSpPr>
          <p:cNvPr id="5" name="TextBox 4">
            <a:extLst>
              <a:ext uri="{FF2B5EF4-FFF2-40B4-BE49-F238E27FC236}">
                <a16:creationId xmlns:a16="http://schemas.microsoft.com/office/drawing/2014/main" id="{66AF538B-5527-20A5-16DA-545BCA0B0A03}"/>
              </a:ext>
            </a:extLst>
          </p:cNvPr>
          <p:cNvSpPr txBox="1"/>
          <p:nvPr/>
        </p:nvSpPr>
        <p:spPr>
          <a:xfrm>
            <a:off x="2057400" y="1092368"/>
            <a:ext cx="5715000" cy="1015663"/>
          </a:xfrm>
          <a:prstGeom prst="rect">
            <a:avLst/>
          </a:prstGeom>
          <a:noFill/>
        </p:spPr>
        <p:txBody>
          <a:bodyPr wrap="square">
            <a:spAutoFit/>
          </a:bodyPr>
          <a:lstStyle/>
          <a:p>
            <a:r>
              <a:rPr kumimoji="0" lang="vi-VN" sz="2000" b="0" i="1" u="none" strike="noStrike" kern="1200" cap="none" spc="0" normalizeH="0" baseline="0" noProof="0">
                <a:ln>
                  <a:noFill/>
                </a:ln>
                <a:solidFill>
                  <a:srgbClr val="242021"/>
                </a:solidFill>
                <a:effectLst/>
                <a:uLnTx/>
                <a:uFillTx/>
                <a:latin typeface="Arial-ItalicMT"/>
                <a:ea typeface="+mn-ea"/>
                <a:cs typeface="+mn-cs"/>
              </a:rPr>
              <a:t>Bài</a:t>
            </a:r>
            <a:r>
              <a:rPr kumimoji="0" lang="en-US" sz="2000" b="0" i="1" u="none" strike="noStrike" kern="1200" cap="none" spc="0" normalizeH="0" baseline="0" noProof="0">
                <a:ln>
                  <a:noFill/>
                </a:ln>
                <a:solidFill>
                  <a:srgbClr val="242021"/>
                </a:solidFill>
                <a:effectLst/>
                <a:uLnTx/>
                <a:uFillTx/>
                <a:latin typeface="Arial-ItalicMT"/>
                <a:ea typeface="+mn-ea"/>
                <a:cs typeface="+mn-cs"/>
              </a:rPr>
              <a:t> </a:t>
            </a:r>
            <a:r>
              <a:rPr kumimoji="0" lang="vi-VN" sz="2000" b="0" i="1" u="none" strike="noStrike" kern="1200" cap="none" spc="0" normalizeH="0" baseline="0" noProof="0">
                <a:ln>
                  <a:noFill/>
                </a:ln>
                <a:solidFill>
                  <a:srgbClr val="242021"/>
                </a:solidFill>
                <a:effectLst/>
                <a:uLnTx/>
                <a:uFillTx/>
                <a:latin typeface="Arial-ItalicMT"/>
                <a:ea typeface="+mn-ea"/>
                <a:cs typeface="+mn-cs"/>
              </a:rPr>
              <a:t>thơ về hạnh phúc </a:t>
            </a:r>
            <a:r>
              <a:rPr lang="en-US" sz="2000">
                <a:solidFill>
                  <a:srgbClr val="242021"/>
                </a:solidFill>
                <a:latin typeface="MyriadPro-Regular"/>
              </a:rPr>
              <a:t> (Dương Hương Ly)- </a:t>
            </a:r>
            <a:r>
              <a:rPr kumimoji="0" lang="vi-VN" sz="2000" b="0" i="0" u="none" strike="noStrike" kern="1200" cap="none" spc="0" normalizeH="0" baseline="0" noProof="0">
                <a:ln>
                  <a:noFill/>
                </a:ln>
                <a:solidFill>
                  <a:srgbClr val="242021"/>
                </a:solidFill>
                <a:effectLst/>
                <a:uLnTx/>
                <a:uFillTx/>
                <a:latin typeface="MyriadPro-Regular"/>
                <a:ea typeface="+mn-ea"/>
                <a:cs typeface="+mn-cs"/>
              </a:rPr>
              <a:t> </a:t>
            </a:r>
            <a:r>
              <a:rPr kumimoji="0" lang="vi-VN" sz="2000" b="0" i="0" u="none" strike="noStrike" kern="1200" cap="none" spc="0" normalizeH="0" baseline="0" noProof="0">
                <a:ln>
                  <a:noFill/>
                </a:ln>
                <a:solidFill>
                  <a:srgbClr val="242021"/>
                </a:solidFill>
                <a:effectLst/>
                <a:uLnTx/>
                <a:uFillTx/>
                <a:latin typeface="ArialMT"/>
                <a:ea typeface="+mn-ea"/>
                <a:cs typeface="+mn-cs"/>
              </a:rPr>
              <a:t>được Phan Huỳnh Điểu phổ thành ca khúc </a:t>
            </a:r>
            <a:r>
              <a:rPr kumimoji="0" lang="vi-VN" sz="2000" b="0" i="1" u="none" strike="noStrike" kern="1200" cap="none" spc="0" normalizeH="0" baseline="0" noProof="0">
                <a:ln>
                  <a:noFill/>
                </a:ln>
                <a:solidFill>
                  <a:srgbClr val="FF0000"/>
                </a:solidFill>
                <a:effectLst/>
                <a:uLnTx/>
                <a:uFillTx/>
                <a:latin typeface="Arial-ItalicMT"/>
                <a:ea typeface="+mn-ea"/>
                <a:cs typeface="+mn-cs"/>
              </a:rPr>
              <a:t>Cuộc đời vẫn đẹp</a:t>
            </a:r>
            <a:r>
              <a:rPr kumimoji="0" lang="en-US" sz="2000" b="0" i="1" u="none" strike="noStrike" kern="1200" cap="none" spc="0" normalizeH="0" baseline="0" noProof="0">
                <a:ln>
                  <a:noFill/>
                </a:ln>
                <a:solidFill>
                  <a:srgbClr val="FF0000"/>
                </a:solidFill>
                <a:effectLst/>
                <a:uLnTx/>
                <a:uFillTx/>
                <a:latin typeface="Arial-ItalicMT"/>
                <a:ea typeface="+mn-ea"/>
                <a:cs typeface="+mn-cs"/>
              </a:rPr>
              <a:t> </a:t>
            </a:r>
            <a:r>
              <a:rPr kumimoji="0" lang="vi-VN" sz="2000" b="0" i="1" u="none" strike="noStrike" kern="1200" cap="none" spc="0" normalizeH="0" baseline="0" noProof="0">
                <a:ln>
                  <a:noFill/>
                </a:ln>
                <a:solidFill>
                  <a:srgbClr val="FF0000"/>
                </a:solidFill>
                <a:effectLst/>
                <a:uLnTx/>
                <a:uFillTx/>
                <a:latin typeface="Arial-ItalicMT"/>
                <a:ea typeface="+mn-ea"/>
                <a:cs typeface="+mn-cs"/>
              </a:rPr>
              <a:t>sao</a:t>
            </a:r>
            <a:endParaRPr lang="en-US"/>
          </a:p>
        </p:txBody>
      </p:sp>
      <p:pic>
        <p:nvPicPr>
          <p:cNvPr id="4" name="Cuộc đời vẫn đẹp sao - Bản chuẩn - Có lời">
            <a:hlinkClick r:id="" action="ppaction://media"/>
            <a:extLst>
              <a:ext uri="{FF2B5EF4-FFF2-40B4-BE49-F238E27FC236}">
                <a16:creationId xmlns:a16="http://schemas.microsoft.com/office/drawing/2014/main" id="{EDE6E272-C511-3A3D-08A3-3ABAAA8FE19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84534" y="2128084"/>
            <a:ext cx="8134350" cy="4572000"/>
          </a:xfrm>
          <a:prstGeom prst="rect">
            <a:avLst/>
          </a:prstGeom>
        </p:spPr>
      </p:pic>
    </p:spTree>
    <p:extLst>
      <p:ext uri="{BB962C8B-B14F-4D97-AF65-F5344CB8AC3E}">
        <p14:creationId xmlns:p14="http://schemas.microsoft.com/office/powerpoint/2010/main" val="400397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DDE87D-F9BF-5C95-3137-9043516A308A}"/>
              </a:ext>
            </a:extLst>
          </p:cNvPr>
          <p:cNvSpPr>
            <a:spLocks noGrp="1"/>
          </p:cNvSpPr>
          <p:nvPr>
            <p:ph idx="1"/>
          </p:nvPr>
        </p:nvSpPr>
        <p:spPr>
          <a:xfrm>
            <a:off x="457200" y="1600201"/>
            <a:ext cx="8229600" cy="4038600"/>
          </a:xfrm>
        </p:spPr>
        <p:txBody>
          <a:bodyPr>
            <a:normAutofit fontScale="77500" lnSpcReduction="20000"/>
          </a:bodyPr>
          <a:lstStyle/>
          <a:p>
            <a:pPr>
              <a:buFontTx/>
              <a:buChar char="-"/>
            </a:pPr>
            <a:r>
              <a:rPr lang="vi-VN" sz="3200" b="1" i="0">
                <a:solidFill>
                  <a:srgbClr val="242021"/>
                </a:solidFill>
                <a:effectLst/>
                <a:latin typeface="ArialMT"/>
              </a:rPr>
              <a:t>Đông Trình (Nguyễn Đình Trọng) </a:t>
            </a:r>
            <a:r>
              <a:rPr lang="vi-VN" sz="3200" b="0" i="0">
                <a:solidFill>
                  <a:srgbClr val="242021"/>
                </a:solidFill>
                <a:effectLst/>
                <a:latin typeface="MyriadPro-Regular"/>
              </a:rPr>
              <a:t>–</a:t>
            </a:r>
            <a:r>
              <a:rPr lang="vi-VN" sz="3200" b="0" i="0">
                <a:solidFill>
                  <a:srgbClr val="242021"/>
                </a:solidFill>
                <a:effectLst/>
                <a:latin typeface="ArialMT"/>
              </a:rPr>
              <a:t>một trong những gương mặt tiêu biểu của</a:t>
            </a:r>
            <a:r>
              <a:rPr lang="en-US" sz="3200" b="0" i="0">
                <a:solidFill>
                  <a:srgbClr val="242021"/>
                </a:solidFill>
                <a:effectLst/>
                <a:latin typeface="ArialMT"/>
              </a:rPr>
              <a:t> </a:t>
            </a:r>
            <a:r>
              <a:rPr lang="vi-VN" sz="3200" b="0" i="0">
                <a:solidFill>
                  <a:srgbClr val="242021"/>
                </a:solidFill>
                <a:effectLst/>
                <a:latin typeface="ArialMT"/>
              </a:rPr>
              <a:t>dòng văn học yêu nước tại các đô thị miền</a:t>
            </a:r>
            <a:r>
              <a:rPr lang="en-US" sz="3200" b="0" i="0">
                <a:solidFill>
                  <a:srgbClr val="242021"/>
                </a:solidFill>
                <a:effectLst/>
                <a:latin typeface="ArialMT"/>
              </a:rPr>
              <a:t> </a:t>
            </a:r>
            <a:r>
              <a:rPr lang="vi-VN" sz="3200" b="0" i="0">
                <a:solidFill>
                  <a:srgbClr val="242021"/>
                </a:solidFill>
                <a:effectLst/>
                <a:latin typeface="ArialMT"/>
              </a:rPr>
              <a:t>Nam </a:t>
            </a:r>
            <a:r>
              <a:rPr lang="vi-VN" sz="3200" b="0" i="0">
                <a:solidFill>
                  <a:srgbClr val="242021"/>
                </a:solidFill>
                <a:effectLst/>
                <a:latin typeface="MyriadPro-Regular"/>
              </a:rPr>
              <a:t>– </a:t>
            </a:r>
            <a:r>
              <a:rPr lang="vi-VN" sz="3200" b="0" i="0">
                <a:solidFill>
                  <a:srgbClr val="242021"/>
                </a:solidFill>
                <a:effectLst/>
                <a:latin typeface="ArialMT"/>
              </a:rPr>
              <a:t>với tập thơ </a:t>
            </a:r>
            <a:r>
              <a:rPr lang="vi-VN" sz="3200" b="0" i="1">
                <a:solidFill>
                  <a:srgbClr val="242021"/>
                </a:solidFill>
                <a:effectLst/>
                <a:latin typeface="Arial-ItalicMT"/>
              </a:rPr>
              <a:t>Rừng dậy men mùa</a:t>
            </a:r>
            <a:r>
              <a:rPr lang="en-US" sz="3200" b="0" i="1">
                <a:solidFill>
                  <a:srgbClr val="242021"/>
                </a:solidFill>
                <a:effectLst/>
                <a:latin typeface="Arial-ItalicMT"/>
              </a:rPr>
              <a:t> </a:t>
            </a:r>
            <a:r>
              <a:rPr lang="vi-VN" sz="3200" b="0" i="0">
                <a:solidFill>
                  <a:srgbClr val="242021"/>
                </a:solidFill>
                <a:effectLst/>
                <a:latin typeface="ArialMT"/>
              </a:rPr>
              <a:t>(Đối Diện, 1972),…; </a:t>
            </a:r>
            <a:endParaRPr lang="en-US" sz="3200" b="0" i="0">
              <a:solidFill>
                <a:srgbClr val="242021"/>
              </a:solidFill>
              <a:effectLst/>
              <a:latin typeface="ArialMT"/>
            </a:endParaRPr>
          </a:p>
          <a:p>
            <a:pPr>
              <a:buFontTx/>
              <a:buChar char="-"/>
            </a:pPr>
            <a:r>
              <a:rPr lang="vi-VN" sz="3200" b="1" i="0">
                <a:solidFill>
                  <a:srgbClr val="242021"/>
                </a:solidFill>
                <a:effectLst/>
                <a:latin typeface="ArialMT"/>
              </a:rPr>
              <a:t>Nguyễn Văn Xuân</a:t>
            </a:r>
            <a:r>
              <a:rPr lang="en-US" sz="3200" b="1" i="0">
                <a:solidFill>
                  <a:srgbClr val="242021"/>
                </a:solidFill>
                <a:effectLst/>
                <a:latin typeface="ArialMT"/>
              </a:rPr>
              <a:t> </a:t>
            </a:r>
            <a:r>
              <a:rPr lang="vi-VN" sz="3200" b="0" i="0">
                <a:solidFill>
                  <a:srgbClr val="242021"/>
                </a:solidFill>
                <a:effectLst/>
                <a:latin typeface="ArialMT"/>
              </a:rPr>
              <a:t>với tiểu thuyết </a:t>
            </a:r>
            <a:r>
              <a:rPr lang="vi-VN" sz="3200" b="0" i="1">
                <a:solidFill>
                  <a:srgbClr val="242021"/>
                </a:solidFill>
                <a:effectLst/>
                <a:latin typeface="Arial-ItalicMT"/>
              </a:rPr>
              <a:t>Bão rừng </a:t>
            </a:r>
            <a:r>
              <a:rPr lang="vi-VN" sz="3200" b="0" i="0">
                <a:solidFill>
                  <a:srgbClr val="242021"/>
                </a:solidFill>
                <a:effectLst/>
                <a:latin typeface="ArialMT"/>
              </a:rPr>
              <a:t>(1957), các tập</a:t>
            </a:r>
            <a:r>
              <a:rPr lang="en-US" sz="3200" b="0" i="0">
                <a:solidFill>
                  <a:srgbClr val="242021"/>
                </a:solidFill>
                <a:effectLst/>
                <a:latin typeface="ArialMT"/>
              </a:rPr>
              <a:t> </a:t>
            </a:r>
            <a:r>
              <a:rPr lang="vi-VN" sz="3200" b="0" i="0">
                <a:solidFill>
                  <a:srgbClr val="242021"/>
                </a:solidFill>
                <a:effectLst/>
                <a:latin typeface="ArialMT"/>
              </a:rPr>
              <a:t>truyện ngắn </a:t>
            </a:r>
            <a:r>
              <a:rPr lang="vi-VN" sz="3200" b="0" i="1">
                <a:solidFill>
                  <a:srgbClr val="242021"/>
                </a:solidFill>
                <a:effectLst/>
                <a:latin typeface="Arial-ItalicMT"/>
              </a:rPr>
              <a:t>Dịch cát </a:t>
            </a:r>
            <a:r>
              <a:rPr lang="vi-VN" sz="3200" b="0" i="0">
                <a:solidFill>
                  <a:srgbClr val="242021"/>
                </a:solidFill>
                <a:effectLst/>
                <a:latin typeface="ArialMT"/>
              </a:rPr>
              <a:t>(1966), </a:t>
            </a:r>
            <a:r>
              <a:rPr lang="vi-VN" sz="3200" b="0" i="1">
                <a:solidFill>
                  <a:srgbClr val="242021"/>
                </a:solidFill>
                <a:effectLst/>
                <a:latin typeface="Arial-ItalicMT"/>
              </a:rPr>
              <a:t>Hương máu</a:t>
            </a:r>
            <a:r>
              <a:rPr lang="en-US" sz="3200" b="0" i="1">
                <a:solidFill>
                  <a:srgbClr val="242021"/>
                </a:solidFill>
                <a:effectLst/>
                <a:latin typeface="Arial-ItalicMT"/>
              </a:rPr>
              <a:t> </a:t>
            </a:r>
            <a:r>
              <a:rPr lang="vi-VN" sz="3200" b="0" i="0">
                <a:solidFill>
                  <a:srgbClr val="242021"/>
                </a:solidFill>
                <a:effectLst/>
                <a:latin typeface="ArialMT"/>
              </a:rPr>
              <a:t>(1969), khảo luận </a:t>
            </a:r>
            <a:r>
              <a:rPr lang="vi-VN" sz="3200" b="0" i="1">
                <a:solidFill>
                  <a:srgbClr val="242021"/>
                </a:solidFill>
                <a:effectLst/>
                <a:latin typeface="Arial-ItalicMT"/>
              </a:rPr>
              <a:t>Chinh phụ ngâm diễn</a:t>
            </a:r>
            <a:r>
              <a:rPr lang="en-US" sz="3200" b="0" i="1">
                <a:solidFill>
                  <a:srgbClr val="242021"/>
                </a:solidFill>
                <a:effectLst/>
                <a:latin typeface="Arial-ItalicMT"/>
              </a:rPr>
              <a:t> </a:t>
            </a:r>
            <a:r>
              <a:rPr lang="vi-VN" sz="3200" b="0" i="1">
                <a:solidFill>
                  <a:srgbClr val="242021"/>
                </a:solidFill>
                <a:effectLst/>
                <a:latin typeface="Arial-ItalicMT"/>
              </a:rPr>
              <a:t>âm tân khúc </a:t>
            </a:r>
            <a:r>
              <a:rPr lang="vi-VN" sz="3200" b="0" i="0">
                <a:solidFill>
                  <a:srgbClr val="242021"/>
                </a:solidFill>
                <a:effectLst/>
                <a:latin typeface="ArialMT"/>
              </a:rPr>
              <a:t>(1971),…; </a:t>
            </a:r>
            <a:endParaRPr lang="en-US" sz="3200" b="0" i="0">
              <a:solidFill>
                <a:srgbClr val="242021"/>
              </a:solidFill>
              <a:effectLst/>
              <a:latin typeface="ArialMT"/>
            </a:endParaRPr>
          </a:p>
          <a:p>
            <a:pPr>
              <a:buFontTx/>
              <a:buChar char="-"/>
            </a:pPr>
            <a:r>
              <a:rPr lang="vi-VN" sz="3200" b="1" i="0">
                <a:solidFill>
                  <a:srgbClr val="242021"/>
                </a:solidFill>
                <a:effectLst/>
                <a:latin typeface="ArialMT"/>
              </a:rPr>
              <a:t>Phan Du </a:t>
            </a:r>
            <a:r>
              <a:rPr lang="vi-VN" sz="3200" b="0" i="0">
                <a:solidFill>
                  <a:srgbClr val="242021"/>
                </a:solidFill>
                <a:effectLst/>
                <a:latin typeface="ArialMT"/>
              </a:rPr>
              <a:t>với tập</a:t>
            </a:r>
            <a:r>
              <a:rPr lang="en-US" sz="3200" b="0" i="0">
                <a:solidFill>
                  <a:srgbClr val="242021"/>
                </a:solidFill>
                <a:effectLst/>
                <a:latin typeface="ArialMT"/>
              </a:rPr>
              <a:t> </a:t>
            </a:r>
            <a:r>
              <a:rPr lang="vi-VN" sz="3200" b="0" i="0">
                <a:solidFill>
                  <a:srgbClr val="242021"/>
                </a:solidFill>
                <a:effectLst/>
                <a:latin typeface="ArialMT"/>
              </a:rPr>
              <a:t>truyện </a:t>
            </a:r>
            <a:r>
              <a:rPr lang="vi-VN" sz="3200" b="0" i="1">
                <a:solidFill>
                  <a:srgbClr val="242021"/>
                </a:solidFill>
                <a:effectLst/>
                <a:latin typeface="Arial-ItalicMT"/>
              </a:rPr>
              <a:t>Hai chậu lan Tố Tâm </a:t>
            </a:r>
            <a:r>
              <a:rPr lang="vi-VN" sz="3200" b="0" i="0">
                <a:solidFill>
                  <a:srgbClr val="242021"/>
                </a:solidFill>
                <a:effectLst/>
                <a:latin typeface="ArialMT"/>
              </a:rPr>
              <a:t>(1965, được</a:t>
            </a:r>
            <a:r>
              <a:rPr lang="en-US" sz="3200" b="0" i="0">
                <a:solidFill>
                  <a:srgbClr val="242021"/>
                </a:solidFill>
                <a:effectLst/>
                <a:latin typeface="ArialMT"/>
              </a:rPr>
              <a:t> </a:t>
            </a:r>
            <a:r>
              <a:rPr lang="vi-VN" sz="3200" b="0" i="0">
                <a:solidFill>
                  <a:srgbClr val="242021"/>
                </a:solidFill>
                <a:effectLst/>
                <a:latin typeface="ArialMT"/>
              </a:rPr>
              <a:t>trao giải thưởng về truyện ngắn của Trung</a:t>
            </a:r>
            <a:br>
              <a:rPr lang="vi-VN" sz="3200" b="0" i="0">
                <a:solidFill>
                  <a:srgbClr val="242021"/>
                </a:solidFill>
                <a:effectLst/>
                <a:latin typeface="ArialMT"/>
              </a:rPr>
            </a:br>
            <a:r>
              <a:rPr lang="vi-VN" sz="3200" b="0" i="0">
                <a:solidFill>
                  <a:srgbClr val="242021"/>
                </a:solidFill>
                <a:effectLst/>
                <a:latin typeface="ArialMT"/>
              </a:rPr>
              <a:t>tâm Văn bút Philippines);</a:t>
            </a:r>
            <a:r>
              <a:rPr lang="vi-VN"/>
              <a:t> </a:t>
            </a:r>
            <a:br>
              <a:rPr lang="vi-VN"/>
            </a:br>
            <a:endParaRPr lang="en-US"/>
          </a:p>
        </p:txBody>
      </p:sp>
      <p:sp>
        <p:nvSpPr>
          <p:cNvPr id="4" name="Title 1">
            <a:extLst>
              <a:ext uri="{FF2B5EF4-FFF2-40B4-BE49-F238E27FC236}">
                <a16:creationId xmlns:a16="http://schemas.microsoft.com/office/drawing/2014/main" id="{8ACEE5E4-85C4-01AD-4A1E-61C1406F0B2D}"/>
              </a:ext>
            </a:extLst>
          </p:cNvPr>
          <p:cNvSpPr>
            <a:spLocks noGrp="1"/>
          </p:cNvSpPr>
          <p:nvPr>
            <p:ph type="title"/>
          </p:nvPr>
        </p:nvSpPr>
        <p:spPr>
          <a:xfrm>
            <a:off x="457200" y="185045"/>
            <a:ext cx="8534400" cy="715962"/>
          </a:xfrm>
        </p:spPr>
        <p:txBody>
          <a:bodyPr>
            <a:normAutofit fontScale="90000"/>
          </a:bodyPr>
          <a:lstStyle/>
          <a:p>
            <a:r>
              <a:rPr lang="en-US" b="1">
                <a:solidFill>
                  <a:schemeClr val="accent2">
                    <a:lumMod val="60000"/>
                    <a:lumOff val="40000"/>
                  </a:schemeClr>
                </a:solidFill>
                <a:latin typeface="ArialMT"/>
              </a:rPr>
              <a:t>Những tác giả, tác phẩm tiêu biểu:</a:t>
            </a:r>
            <a:endParaRPr lang="en-US">
              <a:solidFill>
                <a:schemeClr val="accent2">
                  <a:lumMod val="60000"/>
                  <a:lumOff val="40000"/>
                </a:schemeClr>
              </a:solidFill>
            </a:endParaRPr>
          </a:p>
        </p:txBody>
      </p:sp>
      <p:sp>
        <p:nvSpPr>
          <p:cNvPr id="5" name="TextBox 4">
            <a:extLst>
              <a:ext uri="{FF2B5EF4-FFF2-40B4-BE49-F238E27FC236}">
                <a16:creationId xmlns:a16="http://schemas.microsoft.com/office/drawing/2014/main" id="{F040F808-0B64-601A-BA95-478358F052BF}"/>
              </a:ext>
            </a:extLst>
          </p:cNvPr>
          <p:cNvSpPr txBox="1"/>
          <p:nvPr/>
        </p:nvSpPr>
        <p:spPr>
          <a:xfrm>
            <a:off x="441158" y="815370"/>
            <a:ext cx="8017042" cy="461665"/>
          </a:xfrm>
          <a:prstGeom prst="rect">
            <a:avLst/>
          </a:prstGeom>
          <a:noFill/>
        </p:spPr>
        <p:txBody>
          <a:bodyPr wrap="square">
            <a:spAutoFit/>
          </a:bodyPr>
          <a:lstStyle/>
          <a:p>
            <a:pPr marL="342900" lvl="0" indent="-342900">
              <a:spcBef>
                <a:spcPct val="20000"/>
              </a:spcBef>
              <a:buFont typeface="Arial" pitchFamily="34" charset="0"/>
              <a:buChar char="•"/>
              <a:defRPr/>
            </a:pPr>
            <a:r>
              <a:rPr lang="vi-VN" sz="2400" b="1">
                <a:solidFill>
                  <a:srgbClr val="FF0000"/>
                </a:solidFill>
                <a:latin typeface="ArialMT"/>
              </a:rPr>
              <a:t>Ở các đô thị vùng tạm chiếm </a:t>
            </a:r>
            <a:r>
              <a:rPr kumimoji="0" lang="en-US" sz="2400" b="1" i="0" u="none" strike="noStrike" kern="1200" cap="none" spc="0" normalizeH="0" baseline="0" noProof="0">
                <a:ln>
                  <a:noFill/>
                </a:ln>
                <a:solidFill>
                  <a:srgbClr val="FF0000"/>
                </a:solidFill>
                <a:effectLst/>
                <a:uLnTx/>
                <a:uFillTx/>
                <a:latin typeface="ArialMT"/>
                <a:ea typeface="+mn-ea"/>
                <a:cs typeface="+mn-cs"/>
              </a:rPr>
              <a:t>:</a:t>
            </a:r>
            <a:r>
              <a:rPr kumimoji="0" lang="vi-VN" sz="2400" b="1" i="0" u="none" strike="noStrike" kern="1200" cap="none" spc="0" normalizeH="0" baseline="0" noProof="0">
                <a:ln>
                  <a:noFill/>
                </a:ln>
                <a:solidFill>
                  <a:srgbClr val="FF0000"/>
                </a:solidFill>
                <a:effectLst/>
                <a:uLnTx/>
                <a:uFillTx/>
                <a:latin typeface="ArialMT"/>
                <a:ea typeface="+mn-ea"/>
                <a:cs typeface="+mn-cs"/>
              </a:rPr>
              <a:t> </a:t>
            </a:r>
            <a:endParaRPr kumimoji="0" lang="en-US" sz="2400" b="1" i="0" u="none" strike="noStrike" kern="1200" cap="none" spc="0" normalizeH="0" baseline="0" noProof="0">
              <a:ln>
                <a:noFill/>
              </a:ln>
              <a:solidFill>
                <a:srgbClr val="FF0000"/>
              </a:solidFill>
              <a:effectLst/>
              <a:uLnTx/>
              <a:uFillTx/>
              <a:latin typeface="ArialMT"/>
              <a:ea typeface="+mn-ea"/>
              <a:cs typeface="+mn-cs"/>
            </a:endParaRPr>
          </a:p>
        </p:txBody>
      </p:sp>
    </p:spTree>
    <p:extLst>
      <p:ext uri="{BB962C8B-B14F-4D97-AF65-F5344CB8AC3E}">
        <p14:creationId xmlns:p14="http://schemas.microsoft.com/office/powerpoint/2010/main" val="32494758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6156DB-343D-1176-8D6D-0CB5193AF310}"/>
              </a:ext>
            </a:extLst>
          </p:cNvPr>
          <p:cNvSpPr>
            <a:spLocks noGrp="1"/>
          </p:cNvSpPr>
          <p:nvPr>
            <p:ph idx="1"/>
          </p:nvPr>
        </p:nvSpPr>
        <p:spPr/>
        <p:txBody>
          <a:bodyPr>
            <a:normAutofit fontScale="70000" lnSpcReduction="20000"/>
          </a:bodyPr>
          <a:lstStyle/>
          <a:p>
            <a:pPr algn="just">
              <a:buFontTx/>
              <a:buChar char="-"/>
            </a:pPr>
            <a:r>
              <a:rPr lang="vi-VN" sz="3200" b="1" i="0">
                <a:solidFill>
                  <a:srgbClr val="242021"/>
                </a:solidFill>
                <a:effectLst/>
                <a:latin typeface="ArialMT"/>
              </a:rPr>
              <a:t>Vũ Hạnh</a:t>
            </a:r>
            <a:r>
              <a:rPr lang="vi-VN" sz="3200" b="0" i="0">
                <a:solidFill>
                  <a:srgbClr val="242021"/>
                </a:solidFill>
                <a:effectLst/>
                <a:latin typeface="ArialMT"/>
              </a:rPr>
              <a:t> (quê Thăng Bình,</a:t>
            </a:r>
            <a:r>
              <a:rPr lang="en-US" sz="3200" b="0" i="0">
                <a:solidFill>
                  <a:srgbClr val="242021"/>
                </a:solidFill>
                <a:effectLst/>
                <a:latin typeface="ArialMT"/>
              </a:rPr>
              <a:t> </a:t>
            </a:r>
            <a:r>
              <a:rPr lang="vi-VN" sz="3200" b="0" i="0">
                <a:solidFill>
                  <a:srgbClr val="242021"/>
                </a:solidFill>
                <a:effectLst/>
                <a:latin typeface="ArialMT"/>
              </a:rPr>
              <a:t>thời điểm ấy đang sống và sáng tác ở</a:t>
            </a:r>
            <a:r>
              <a:rPr lang="en-US" sz="3200" b="0" i="0">
                <a:solidFill>
                  <a:srgbClr val="242021"/>
                </a:solidFill>
                <a:effectLst/>
                <a:latin typeface="ArialMT"/>
              </a:rPr>
              <a:t> </a:t>
            </a:r>
            <a:r>
              <a:rPr lang="vi-VN" sz="3200" b="0" i="0">
                <a:solidFill>
                  <a:srgbClr val="242021"/>
                </a:solidFill>
                <a:effectLst/>
                <a:latin typeface="ArialMT"/>
              </a:rPr>
              <a:t>Sài</a:t>
            </a:r>
            <a:r>
              <a:rPr lang="en-US" sz="3200" b="0" i="0">
                <a:solidFill>
                  <a:srgbClr val="242021"/>
                </a:solidFill>
                <a:effectLst/>
                <a:latin typeface="ArialMT"/>
              </a:rPr>
              <a:t> </a:t>
            </a:r>
            <a:r>
              <a:rPr lang="vi-VN" sz="3200" b="0" i="0">
                <a:solidFill>
                  <a:srgbClr val="242021"/>
                </a:solidFill>
                <a:effectLst/>
                <a:latin typeface="ArialMT"/>
              </a:rPr>
              <a:t>Gòn) với các tiểu luận </a:t>
            </a:r>
            <a:r>
              <a:rPr lang="vi-VN" sz="3200" b="0" i="1">
                <a:solidFill>
                  <a:srgbClr val="242021"/>
                </a:solidFill>
                <a:effectLst/>
                <a:latin typeface="Arial-ItalicMT"/>
              </a:rPr>
              <a:t>Người Việt cao quý,</a:t>
            </a:r>
            <a:r>
              <a:rPr lang="en-US" sz="3200" b="0" i="1">
                <a:solidFill>
                  <a:srgbClr val="242021"/>
                </a:solidFill>
                <a:effectLst/>
                <a:latin typeface="Arial-ItalicMT"/>
              </a:rPr>
              <a:t> </a:t>
            </a:r>
            <a:r>
              <a:rPr lang="vi-VN" sz="3200" b="0" i="1">
                <a:solidFill>
                  <a:srgbClr val="242021"/>
                </a:solidFill>
                <a:effectLst/>
                <a:latin typeface="Arial-ItalicMT"/>
              </a:rPr>
              <a:t>Đọc lại Truyện Kiều, </a:t>
            </a:r>
            <a:r>
              <a:rPr lang="vi-VN" sz="3200" b="0" i="0">
                <a:solidFill>
                  <a:srgbClr val="242021"/>
                </a:solidFill>
                <a:effectLst/>
                <a:latin typeface="ArialMT"/>
              </a:rPr>
              <a:t>tập truyện ngắn </a:t>
            </a:r>
            <a:r>
              <a:rPr lang="vi-VN" sz="3200" b="0" i="1">
                <a:solidFill>
                  <a:srgbClr val="242021"/>
                </a:solidFill>
                <a:effectLst/>
                <a:latin typeface="Arial-ItalicMT"/>
              </a:rPr>
              <a:t>Bút</a:t>
            </a:r>
            <a:r>
              <a:rPr lang="en-US" sz="3200" b="0" i="1">
                <a:solidFill>
                  <a:srgbClr val="242021"/>
                </a:solidFill>
                <a:effectLst/>
                <a:latin typeface="Arial-ItalicMT"/>
              </a:rPr>
              <a:t> </a:t>
            </a:r>
            <a:r>
              <a:rPr lang="vi-VN" sz="3200" b="0" i="1">
                <a:solidFill>
                  <a:srgbClr val="242021"/>
                </a:solidFill>
                <a:effectLst/>
                <a:latin typeface="Arial-ItalicMT"/>
              </a:rPr>
              <a:t>máu </a:t>
            </a:r>
            <a:r>
              <a:rPr lang="vi-VN" sz="3200" b="0" i="0">
                <a:solidFill>
                  <a:srgbClr val="242021"/>
                </a:solidFill>
                <a:effectLst/>
                <a:latin typeface="ArialMT"/>
              </a:rPr>
              <a:t>và tiểu thuyết </a:t>
            </a:r>
            <a:r>
              <a:rPr lang="vi-VN" sz="3200" b="0" i="1">
                <a:solidFill>
                  <a:srgbClr val="242021"/>
                </a:solidFill>
                <a:effectLst/>
                <a:latin typeface="Arial-ItalicMT"/>
              </a:rPr>
              <a:t>Lửa rừng </a:t>
            </a:r>
            <a:r>
              <a:rPr lang="vi-VN" sz="3200" b="0" i="0">
                <a:solidFill>
                  <a:srgbClr val="242021"/>
                </a:solidFill>
                <a:effectLst/>
                <a:latin typeface="ArialMT"/>
              </a:rPr>
              <a:t>(cả bốn tác</a:t>
            </a:r>
            <a:r>
              <a:rPr lang="en-US" sz="3200" b="0" i="0">
                <a:solidFill>
                  <a:srgbClr val="242021"/>
                </a:solidFill>
                <a:effectLst/>
                <a:latin typeface="ArialMT"/>
              </a:rPr>
              <a:t> </a:t>
            </a:r>
            <a:r>
              <a:rPr lang="vi-VN" sz="3200" b="0" i="0">
                <a:solidFill>
                  <a:srgbClr val="242021"/>
                </a:solidFill>
                <a:effectLst/>
                <a:latin typeface="ArialMT"/>
              </a:rPr>
              <a:t>phẩm đều được trao tặng Giải thưởng</a:t>
            </a:r>
            <a:r>
              <a:rPr lang="en-US" sz="3200" b="0" i="0">
                <a:solidFill>
                  <a:srgbClr val="242021"/>
                </a:solidFill>
                <a:effectLst/>
                <a:latin typeface="ArialMT"/>
              </a:rPr>
              <a:t> </a:t>
            </a:r>
            <a:r>
              <a:rPr lang="vi-VN" sz="3200" b="0" i="0">
                <a:solidFill>
                  <a:srgbClr val="242021"/>
                </a:solidFill>
                <a:effectLst/>
                <a:latin typeface="ArialMT"/>
              </a:rPr>
              <a:t>Nhà nước về Văn học Nghệ thuật năm</a:t>
            </a:r>
            <a:r>
              <a:rPr lang="en-US" sz="3200" b="0" i="0">
                <a:solidFill>
                  <a:srgbClr val="242021"/>
                </a:solidFill>
                <a:effectLst/>
                <a:latin typeface="ArialMT"/>
              </a:rPr>
              <a:t> </a:t>
            </a:r>
            <a:r>
              <a:rPr lang="vi-VN" sz="3200" b="0" i="0">
                <a:solidFill>
                  <a:srgbClr val="242021"/>
                </a:solidFill>
                <a:effectLst/>
                <a:latin typeface="ArialMT"/>
              </a:rPr>
              <a:t>2007); </a:t>
            </a:r>
            <a:endParaRPr lang="en-US" sz="3200" b="0" i="0">
              <a:solidFill>
                <a:srgbClr val="242021"/>
              </a:solidFill>
              <a:effectLst/>
              <a:latin typeface="ArialMT"/>
            </a:endParaRPr>
          </a:p>
          <a:p>
            <a:pPr algn="just">
              <a:buFontTx/>
              <a:buChar char="-"/>
            </a:pPr>
            <a:r>
              <a:rPr lang="vi-VN" sz="3200" b="1" i="0">
                <a:solidFill>
                  <a:srgbClr val="242021"/>
                </a:solidFill>
                <a:effectLst/>
                <a:latin typeface="ArialMT"/>
              </a:rPr>
              <a:t>Võ Quảng </a:t>
            </a:r>
            <a:r>
              <a:rPr lang="vi-VN" sz="3200" b="0" i="0">
                <a:solidFill>
                  <a:srgbClr val="242021"/>
                </a:solidFill>
                <a:effectLst/>
                <a:latin typeface="ArialMT"/>
              </a:rPr>
              <a:t>(quê Đại Lộc, thời điểm</a:t>
            </a:r>
            <a:r>
              <a:rPr lang="en-US" sz="3200" b="0" i="0">
                <a:solidFill>
                  <a:srgbClr val="242021"/>
                </a:solidFill>
                <a:effectLst/>
                <a:latin typeface="ArialMT"/>
              </a:rPr>
              <a:t> </a:t>
            </a:r>
            <a:r>
              <a:rPr lang="vi-VN" sz="3200" b="0" i="0">
                <a:solidFill>
                  <a:srgbClr val="242021"/>
                </a:solidFill>
                <a:effectLst/>
                <a:latin typeface="ArialMT"/>
              </a:rPr>
              <a:t>ấy đang sống và sáng tác ở Hà Nội) với</a:t>
            </a:r>
            <a:r>
              <a:rPr lang="en-US" sz="3200" b="0" i="0">
                <a:solidFill>
                  <a:srgbClr val="242021"/>
                </a:solidFill>
                <a:effectLst/>
                <a:latin typeface="ArialMT"/>
              </a:rPr>
              <a:t> </a:t>
            </a:r>
            <a:r>
              <a:rPr lang="vi-VN" sz="3200" b="0" i="0">
                <a:solidFill>
                  <a:srgbClr val="242021"/>
                </a:solidFill>
                <a:effectLst/>
                <a:latin typeface="ArialMT"/>
              </a:rPr>
              <a:t>truyện dài </a:t>
            </a:r>
            <a:r>
              <a:rPr lang="vi-VN" sz="3200" b="0" i="1">
                <a:solidFill>
                  <a:srgbClr val="242021"/>
                </a:solidFill>
                <a:effectLst/>
                <a:latin typeface="Arial-ItalicMT"/>
              </a:rPr>
              <a:t>Quê nội </a:t>
            </a:r>
            <a:r>
              <a:rPr lang="vi-VN" sz="3200" b="0" i="0">
                <a:solidFill>
                  <a:srgbClr val="242021"/>
                </a:solidFill>
                <a:effectLst/>
                <a:latin typeface="ArialMT"/>
              </a:rPr>
              <a:t>(cũng là một trong ba</a:t>
            </a:r>
            <a:r>
              <a:rPr lang="en-US" sz="3200" b="0" i="0">
                <a:solidFill>
                  <a:srgbClr val="242021"/>
                </a:solidFill>
                <a:effectLst/>
                <a:latin typeface="ArialMT"/>
              </a:rPr>
              <a:t> </a:t>
            </a:r>
            <a:r>
              <a:rPr lang="vi-VN" sz="3200" b="0" i="0">
                <a:solidFill>
                  <a:srgbClr val="242021"/>
                </a:solidFill>
                <a:effectLst/>
                <a:latin typeface="ArialMT"/>
              </a:rPr>
              <a:t>tác phẩm của Võ Quảng được trao tặng</a:t>
            </a:r>
            <a:r>
              <a:rPr lang="en-US" sz="3200" b="0" i="0">
                <a:solidFill>
                  <a:srgbClr val="242021"/>
                </a:solidFill>
                <a:effectLst/>
                <a:latin typeface="ArialMT"/>
              </a:rPr>
              <a:t> </a:t>
            </a:r>
            <a:r>
              <a:rPr lang="vi-VN" sz="3200" b="0" i="0">
                <a:solidFill>
                  <a:srgbClr val="242021"/>
                </a:solidFill>
                <a:effectLst/>
                <a:latin typeface="ArialMT"/>
              </a:rPr>
              <a:t>Giải thưởng </a:t>
            </a:r>
            <a:r>
              <a:rPr lang="vi-VN" sz="3200" b="0" i="1">
                <a:solidFill>
                  <a:srgbClr val="242021"/>
                </a:solidFill>
                <a:effectLst/>
                <a:latin typeface="Arial-ItalicMT"/>
              </a:rPr>
              <a:t>Nhà nước </a:t>
            </a:r>
            <a:r>
              <a:rPr lang="vi-VN" sz="3200" b="0" i="0">
                <a:solidFill>
                  <a:srgbClr val="242021"/>
                </a:solidFill>
                <a:effectLst/>
                <a:latin typeface="ArialMT"/>
              </a:rPr>
              <a:t>về Văn học nghệ</a:t>
            </a:r>
            <a:r>
              <a:rPr lang="en-US" sz="3200" b="0" i="0">
                <a:solidFill>
                  <a:srgbClr val="242021"/>
                </a:solidFill>
                <a:effectLst/>
                <a:latin typeface="ArialMT"/>
              </a:rPr>
              <a:t> </a:t>
            </a:r>
            <a:r>
              <a:rPr lang="vi-VN" sz="3200" b="0" i="0">
                <a:solidFill>
                  <a:srgbClr val="242021"/>
                </a:solidFill>
                <a:effectLst/>
                <a:latin typeface="ArialMT"/>
              </a:rPr>
              <a:t>thuật năm 2007); </a:t>
            </a:r>
            <a:endParaRPr lang="en-US" sz="3200" b="0" i="0">
              <a:solidFill>
                <a:srgbClr val="242021"/>
              </a:solidFill>
              <a:effectLst/>
              <a:latin typeface="ArialMT"/>
            </a:endParaRPr>
          </a:p>
          <a:p>
            <a:pPr algn="just">
              <a:buFontTx/>
              <a:buChar char="-"/>
            </a:pPr>
            <a:r>
              <a:rPr lang="vi-VN" sz="3200" b="1" i="0">
                <a:solidFill>
                  <a:srgbClr val="242021"/>
                </a:solidFill>
                <a:effectLst/>
                <a:latin typeface="ArialMT"/>
              </a:rPr>
              <a:t>Trinh</a:t>
            </a:r>
            <a:r>
              <a:rPr lang="en-US" sz="3200" b="1" i="0">
                <a:solidFill>
                  <a:srgbClr val="242021"/>
                </a:solidFill>
                <a:effectLst/>
                <a:latin typeface="ArialMT"/>
              </a:rPr>
              <a:t> </a:t>
            </a:r>
            <a:r>
              <a:rPr lang="vi-VN" sz="3200" b="1" i="0">
                <a:solidFill>
                  <a:srgbClr val="242021"/>
                </a:solidFill>
                <a:effectLst/>
                <a:latin typeface="ArialMT"/>
              </a:rPr>
              <a:t>Đường </a:t>
            </a:r>
            <a:r>
              <a:rPr lang="vi-VN" sz="3200" b="0" i="0">
                <a:solidFill>
                  <a:srgbClr val="242021"/>
                </a:solidFill>
                <a:effectLst/>
                <a:latin typeface="ArialMT"/>
              </a:rPr>
              <a:t>(Trương</a:t>
            </a:r>
            <a:r>
              <a:rPr lang="en-US" sz="3200" b="0" i="0">
                <a:solidFill>
                  <a:srgbClr val="242021"/>
                </a:solidFill>
                <a:effectLst/>
                <a:latin typeface="ArialMT"/>
              </a:rPr>
              <a:t> </a:t>
            </a:r>
            <a:r>
              <a:rPr lang="vi-VN" sz="3200" b="0" i="0">
                <a:solidFill>
                  <a:srgbClr val="242021"/>
                </a:solidFill>
                <a:effectLst/>
                <a:latin typeface="ArialMT"/>
              </a:rPr>
              <a:t>Đình, quê Đại Lộc, thời điểm ấy đang</a:t>
            </a:r>
            <a:r>
              <a:rPr lang="en-US" sz="3200" b="0" i="0">
                <a:solidFill>
                  <a:srgbClr val="242021"/>
                </a:solidFill>
                <a:effectLst/>
                <a:latin typeface="ArialMT"/>
              </a:rPr>
              <a:t> </a:t>
            </a:r>
            <a:r>
              <a:rPr lang="vi-VN" sz="3200" b="0" i="0">
                <a:solidFill>
                  <a:srgbClr val="242021"/>
                </a:solidFill>
                <a:effectLst/>
                <a:latin typeface="ArialMT"/>
              </a:rPr>
              <a:t>sống và sáng tác ở Hà Nội) với các tập</a:t>
            </a:r>
            <a:r>
              <a:rPr lang="en-US" sz="3200" b="0" i="0">
                <a:solidFill>
                  <a:srgbClr val="242021"/>
                </a:solidFill>
                <a:effectLst/>
                <a:latin typeface="ArialMT"/>
              </a:rPr>
              <a:t> </a:t>
            </a:r>
            <a:r>
              <a:rPr lang="vi-VN" sz="3200" b="0" i="0">
                <a:solidFill>
                  <a:srgbClr val="242021"/>
                </a:solidFill>
                <a:effectLst/>
                <a:latin typeface="ArialMT"/>
              </a:rPr>
              <a:t>thơ </a:t>
            </a:r>
            <a:r>
              <a:rPr lang="vi-VN" sz="3200" b="0" i="1">
                <a:solidFill>
                  <a:srgbClr val="242021"/>
                </a:solidFill>
                <a:effectLst/>
                <a:latin typeface="Arial-ItalicMT"/>
              </a:rPr>
              <a:t>Hoa gạo </a:t>
            </a:r>
            <a:r>
              <a:rPr lang="vi-VN" sz="3200" b="0" i="0">
                <a:solidFill>
                  <a:srgbClr val="242021"/>
                </a:solidFill>
                <a:effectLst/>
                <a:latin typeface="ArialMT"/>
              </a:rPr>
              <a:t>(Văn</a:t>
            </a:r>
            <a:r>
              <a:rPr lang="en-US" sz="3200" b="0" i="0">
                <a:solidFill>
                  <a:srgbClr val="242021"/>
                </a:solidFill>
                <a:effectLst/>
                <a:latin typeface="ArialMT"/>
              </a:rPr>
              <a:t> </a:t>
            </a:r>
            <a:r>
              <a:rPr lang="vi-VN" sz="3200" b="0" i="0">
                <a:solidFill>
                  <a:srgbClr val="242021"/>
                </a:solidFill>
                <a:effectLst/>
                <a:latin typeface="ArialMT"/>
              </a:rPr>
              <a:t>học,1960), </a:t>
            </a:r>
            <a:r>
              <a:rPr lang="vi-VN" sz="3200" b="0" i="1">
                <a:solidFill>
                  <a:srgbClr val="242021"/>
                </a:solidFill>
                <a:effectLst/>
                <a:latin typeface="Arial-ItalicMT"/>
              </a:rPr>
              <a:t>Bạch Đằng</a:t>
            </a:r>
            <a:r>
              <a:rPr lang="en-US" sz="3200" b="0" i="1">
                <a:solidFill>
                  <a:srgbClr val="242021"/>
                </a:solidFill>
                <a:effectLst/>
                <a:latin typeface="Arial-ItalicMT"/>
              </a:rPr>
              <a:t> </a:t>
            </a:r>
            <a:r>
              <a:rPr lang="vi-VN" sz="3200" b="0" i="1">
                <a:solidFill>
                  <a:srgbClr val="242021"/>
                </a:solidFill>
                <a:effectLst/>
                <a:latin typeface="Arial-ItalicMT"/>
              </a:rPr>
              <a:t>tráng khúc </a:t>
            </a:r>
            <a:r>
              <a:rPr lang="vi-VN" sz="3200" b="0" i="0">
                <a:solidFill>
                  <a:srgbClr val="242021"/>
                </a:solidFill>
                <a:effectLst/>
                <a:latin typeface="ArialMT"/>
              </a:rPr>
              <a:t>(Sở Văn hoá Hồng Quảng,1963), </a:t>
            </a:r>
            <a:r>
              <a:rPr lang="vi-VN" sz="3200" b="0" i="1">
                <a:solidFill>
                  <a:srgbClr val="242021"/>
                </a:solidFill>
                <a:effectLst/>
                <a:latin typeface="Arial-ItalicMT"/>
              </a:rPr>
              <a:t>Hạt giống </a:t>
            </a:r>
            <a:r>
              <a:rPr lang="vi-VN" sz="3200" b="0" i="0">
                <a:solidFill>
                  <a:srgbClr val="242021"/>
                </a:solidFill>
                <a:effectLst/>
                <a:latin typeface="ArialMT"/>
              </a:rPr>
              <a:t>(Văn Học, 1966), </a:t>
            </a:r>
            <a:r>
              <a:rPr lang="vi-VN" sz="3200" b="0" i="1">
                <a:solidFill>
                  <a:srgbClr val="242021"/>
                </a:solidFill>
                <a:effectLst/>
                <a:latin typeface="Arial-ItalicMT"/>
              </a:rPr>
              <a:t>Thuỷ</a:t>
            </a:r>
            <a:r>
              <a:rPr lang="en-US" sz="3200" b="0" i="1">
                <a:solidFill>
                  <a:srgbClr val="242021"/>
                </a:solidFill>
                <a:effectLst/>
                <a:latin typeface="Arial-ItalicMT"/>
              </a:rPr>
              <a:t> </a:t>
            </a:r>
            <a:r>
              <a:rPr lang="vi-VN" sz="3200" b="0" i="1">
                <a:solidFill>
                  <a:srgbClr val="242021"/>
                </a:solidFill>
                <a:effectLst/>
                <a:latin typeface="Arial-ItalicMT"/>
              </a:rPr>
              <a:t>triều </a:t>
            </a:r>
            <a:r>
              <a:rPr lang="vi-VN" sz="3200" b="0" i="0">
                <a:solidFill>
                  <a:srgbClr val="242021"/>
                </a:solidFill>
                <a:effectLst/>
                <a:latin typeface="ArialMT"/>
              </a:rPr>
              <a:t>(Văn Học, 1973), </a:t>
            </a:r>
            <a:r>
              <a:rPr lang="vi-VN" sz="3200" b="0" i="1">
                <a:solidFill>
                  <a:srgbClr val="242021"/>
                </a:solidFill>
                <a:effectLst/>
                <a:latin typeface="Arial-ItalicMT"/>
              </a:rPr>
              <a:t>Về Thanh </a:t>
            </a:r>
            <a:r>
              <a:rPr lang="vi-VN" sz="3200" b="0" i="0">
                <a:solidFill>
                  <a:srgbClr val="242021"/>
                </a:solidFill>
                <a:effectLst/>
                <a:latin typeface="ArialMT"/>
              </a:rPr>
              <a:t>(Sở Văn</a:t>
            </a:r>
            <a:r>
              <a:rPr lang="en-US" sz="3200" b="0" i="0">
                <a:solidFill>
                  <a:srgbClr val="242021"/>
                </a:solidFill>
                <a:effectLst/>
                <a:latin typeface="ArialMT"/>
              </a:rPr>
              <a:t> </a:t>
            </a:r>
            <a:r>
              <a:rPr lang="vi-VN" sz="3200" b="0" i="0">
                <a:solidFill>
                  <a:srgbClr val="242021"/>
                </a:solidFill>
                <a:effectLst/>
                <a:latin typeface="ArialMT"/>
              </a:rPr>
              <a:t>hoá Thanh Hoá, 1974);…</a:t>
            </a:r>
            <a:endParaRPr lang="en-US" sz="3200" b="0" i="0">
              <a:solidFill>
                <a:srgbClr val="242021"/>
              </a:solidFill>
              <a:effectLst/>
              <a:latin typeface="ArialMT"/>
            </a:endParaRPr>
          </a:p>
          <a:p>
            <a:pPr marL="0" indent="0" algn="just">
              <a:buNone/>
            </a:pPr>
            <a:r>
              <a:rPr lang="vi-VN"/>
              <a:t> </a:t>
            </a:r>
            <a:endParaRPr lang="en-US"/>
          </a:p>
        </p:txBody>
      </p:sp>
      <p:sp>
        <p:nvSpPr>
          <p:cNvPr id="4" name="Title 1">
            <a:extLst>
              <a:ext uri="{FF2B5EF4-FFF2-40B4-BE49-F238E27FC236}">
                <a16:creationId xmlns:a16="http://schemas.microsoft.com/office/drawing/2014/main" id="{7B2AB4DF-65ED-A345-FD54-FFDFB7CEDEB0}"/>
              </a:ext>
            </a:extLst>
          </p:cNvPr>
          <p:cNvSpPr>
            <a:spLocks noGrp="1"/>
          </p:cNvSpPr>
          <p:nvPr>
            <p:ph type="title"/>
          </p:nvPr>
        </p:nvSpPr>
        <p:spPr>
          <a:xfrm>
            <a:off x="457200" y="185045"/>
            <a:ext cx="8534400" cy="715962"/>
          </a:xfrm>
        </p:spPr>
        <p:txBody>
          <a:bodyPr>
            <a:normAutofit fontScale="90000"/>
          </a:bodyPr>
          <a:lstStyle/>
          <a:p>
            <a:r>
              <a:rPr lang="en-US" b="1">
                <a:solidFill>
                  <a:schemeClr val="accent2">
                    <a:lumMod val="60000"/>
                    <a:lumOff val="40000"/>
                  </a:schemeClr>
                </a:solidFill>
                <a:latin typeface="ArialMT"/>
              </a:rPr>
              <a:t>Những tác giả, tác phẩm tiêu biểu:</a:t>
            </a:r>
            <a:endParaRPr lang="en-US">
              <a:solidFill>
                <a:schemeClr val="accent2">
                  <a:lumMod val="60000"/>
                  <a:lumOff val="40000"/>
                </a:schemeClr>
              </a:solidFill>
            </a:endParaRPr>
          </a:p>
        </p:txBody>
      </p:sp>
      <p:sp>
        <p:nvSpPr>
          <p:cNvPr id="5" name="TextBox 4">
            <a:extLst>
              <a:ext uri="{FF2B5EF4-FFF2-40B4-BE49-F238E27FC236}">
                <a16:creationId xmlns:a16="http://schemas.microsoft.com/office/drawing/2014/main" id="{F23CE920-AEB2-5AAB-75A1-EDCFB49C86FD}"/>
              </a:ext>
            </a:extLst>
          </p:cNvPr>
          <p:cNvSpPr txBox="1"/>
          <p:nvPr/>
        </p:nvSpPr>
        <p:spPr>
          <a:xfrm>
            <a:off x="441158" y="815370"/>
            <a:ext cx="8245642" cy="830997"/>
          </a:xfrm>
          <a:prstGeom prst="rect">
            <a:avLst/>
          </a:prstGeom>
          <a:noFill/>
        </p:spPr>
        <p:txBody>
          <a:bodyPr wrap="square">
            <a:spAutoFit/>
          </a:bodyPr>
          <a:lstStyle/>
          <a:p>
            <a:pPr marL="342900" lvl="0" indent="-342900">
              <a:spcBef>
                <a:spcPct val="20000"/>
              </a:spcBef>
              <a:buFont typeface="Arial" pitchFamily="34" charset="0"/>
              <a:buChar char="•"/>
              <a:defRPr/>
            </a:pPr>
            <a:r>
              <a:rPr lang="vi-VN" sz="2400" i="1">
                <a:solidFill>
                  <a:srgbClr val="FF0000"/>
                </a:solidFill>
                <a:latin typeface="ArialMT"/>
              </a:rPr>
              <a:t>Ngoài ra còn có thể kể đến đóng góp</a:t>
            </a:r>
            <a:r>
              <a:rPr lang="en-US" sz="2400" i="1">
                <a:solidFill>
                  <a:srgbClr val="FF0000"/>
                </a:solidFill>
                <a:latin typeface="ArialMT"/>
              </a:rPr>
              <a:t> </a:t>
            </a:r>
            <a:r>
              <a:rPr lang="vi-VN" sz="2400" i="1">
                <a:solidFill>
                  <a:srgbClr val="FF0000"/>
                </a:solidFill>
                <a:latin typeface="ArialMT"/>
              </a:rPr>
              <a:t>của những nhà văn, nhà thơ người Quảng</a:t>
            </a:r>
            <a:r>
              <a:rPr lang="en-US" sz="2400" i="1">
                <a:solidFill>
                  <a:srgbClr val="FF0000"/>
                </a:solidFill>
                <a:latin typeface="ArialMT"/>
              </a:rPr>
              <a:t> </a:t>
            </a:r>
            <a:r>
              <a:rPr lang="vi-VN" sz="2400" i="1">
                <a:solidFill>
                  <a:srgbClr val="FF0000"/>
                </a:solidFill>
                <a:latin typeface="ArialMT"/>
              </a:rPr>
              <a:t>xa quê như</a:t>
            </a:r>
            <a:r>
              <a:rPr lang="en-US" sz="2400" i="1">
                <a:solidFill>
                  <a:srgbClr val="FF0000"/>
                </a:solidFill>
                <a:latin typeface="ArialMT"/>
              </a:rPr>
              <a:t>:</a:t>
            </a:r>
            <a:endParaRPr kumimoji="0" lang="en-US" sz="2400" b="1" i="1" u="none" strike="noStrike" kern="1200" cap="none" spc="0" normalizeH="0" baseline="0" noProof="0">
              <a:ln>
                <a:noFill/>
              </a:ln>
              <a:solidFill>
                <a:srgbClr val="FF0000"/>
              </a:solidFill>
              <a:effectLst/>
              <a:uLnTx/>
              <a:uFillTx/>
              <a:latin typeface="ArialMT"/>
              <a:ea typeface="+mn-ea"/>
              <a:cs typeface="+mn-cs"/>
            </a:endParaRPr>
          </a:p>
        </p:txBody>
      </p:sp>
    </p:spTree>
    <p:extLst>
      <p:ext uri="{BB962C8B-B14F-4D97-AF65-F5344CB8AC3E}">
        <p14:creationId xmlns:p14="http://schemas.microsoft.com/office/powerpoint/2010/main" val="1257269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vong quay"/>
          <p:cNvGrpSpPr/>
          <p:nvPr/>
        </p:nvGrpSpPr>
        <p:grpSpPr>
          <a:xfrm>
            <a:off x="4369486" y="1216132"/>
            <a:ext cx="3781593" cy="3777641"/>
            <a:chOff x="5425622" y="292790"/>
            <a:chExt cx="5834378" cy="5828280"/>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25" name="TextBox 24"/>
            <p:cNvSpPr txBox="1"/>
            <p:nvPr/>
          </p:nvSpPr>
          <p:spPr>
            <a:xfrm rot="14949661">
              <a:off x="6674685" y="1206391"/>
              <a:ext cx="2025648" cy="534205"/>
            </a:xfrm>
            <a:prstGeom prst="rect">
              <a:avLst/>
            </a:prstGeom>
            <a:noFill/>
          </p:spPr>
          <p:txBody>
            <a:bodyPr wrap="square" rtlCol="0">
              <a:spAutoFit/>
            </a:bodyPr>
            <a:lstStyle/>
            <a:p>
              <a:pPr algn="ctr" defTabSz="685800">
                <a:defRPr/>
              </a:pPr>
              <a:endParaRPr lang="vi-VN" sz="165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rot="12232592">
              <a:off x="5547822" y="2112846"/>
              <a:ext cx="2026774" cy="552011"/>
            </a:xfrm>
            <a:prstGeom prst="rect">
              <a:avLst/>
            </a:prstGeom>
            <a:noFill/>
          </p:spPr>
          <p:txBody>
            <a:bodyPr wrap="square" rtlCol="0">
              <a:spAutoFit/>
            </a:bodyPr>
            <a:lstStyle/>
            <a:p>
              <a:pPr algn="ctr" defTabSz="685800">
                <a:defRPr/>
              </a:pPr>
              <a:r>
                <a:rPr lang="en-US" sz="1725" b="1">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172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rot="17590276">
              <a:off x="8006093" y="959975"/>
              <a:ext cx="2025648" cy="961569"/>
            </a:xfrm>
            <a:prstGeom prst="rect">
              <a:avLst/>
            </a:prstGeom>
            <a:noFill/>
          </p:spPr>
          <p:txBody>
            <a:bodyPr wrap="square" rtlCol="0">
              <a:spAutoFit/>
            </a:bodyPr>
            <a:lstStyle/>
            <a:p>
              <a:pPr algn="ctr" defTabSz="685800">
                <a:defRPr/>
              </a:pPr>
              <a:r>
                <a:rPr lang="en-US" sz="1725" b="1">
                  <a:solidFill>
                    <a:prstClr val="white"/>
                  </a:solidFill>
                  <a:latin typeface="Tahoma" panose="020B0604030504040204" pitchFamily="34" charset="0"/>
                  <a:ea typeface="Tahoma" panose="020B0604030504040204" pitchFamily="34" charset="0"/>
                  <a:cs typeface="Tahoma" panose="020B0604030504040204" pitchFamily="34" charset="0"/>
                </a:rPr>
                <a:t>1 tràng pháo tay</a:t>
              </a:r>
              <a:endParaRPr lang="vi-VN" sz="172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rot="19495090">
              <a:off x="8992492" y="2040260"/>
              <a:ext cx="2025648" cy="587625"/>
            </a:xfrm>
            <a:prstGeom prst="rect">
              <a:avLst/>
            </a:prstGeom>
            <a:noFill/>
          </p:spPr>
          <p:txBody>
            <a:bodyPr wrap="square" rtlCol="0">
              <a:spAutoFit/>
            </a:bodyPr>
            <a:lstStyle/>
            <a:p>
              <a:pPr algn="ctr" defTabSz="685800">
                <a:defRPr/>
              </a:pPr>
              <a:endParaRPr lang="vi-VN" sz="187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rot="3829829">
              <a:off x="7989828" y="4666879"/>
              <a:ext cx="2025648" cy="552011"/>
            </a:xfrm>
            <a:prstGeom prst="rect">
              <a:avLst/>
            </a:prstGeom>
            <a:noFill/>
          </p:spPr>
          <p:txBody>
            <a:bodyPr wrap="square" rtlCol="0">
              <a:spAutoFit/>
            </a:bodyPr>
            <a:lstStyle/>
            <a:p>
              <a:pPr algn="ctr" defTabSz="685800">
                <a:defRPr/>
              </a:pPr>
              <a:r>
                <a:rPr lang="en-US" sz="1725" b="1">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172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rot="1655392">
              <a:off x="8940446" y="3452621"/>
              <a:ext cx="2025648" cy="1032796"/>
            </a:xfrm>
            <a:prstGeom prst="rect">
              <a:avLst/>
            </a:prstGeom>
            <a:noFill/>
          </p:spPr>
          <p:txBody>
            <a:bodyPr wrap="square" rtlCol="0">
              <a:spAutoFit/>
            </a:bodyPr>
            <a:lstStyle/>
            <a:p>
              <a:pPr algn="ctr" defTabSz="685800">
                <a:defRPr/>
              </a:pPr>
              <a:r>
                <a:rPr lang="en-GB" sz="1875" b="1">
                  <a:solidFill>
                    <a:prstClr val="white"/>
                  </a:solidFill>
                  <a:latin typeface="Tahoma" panose="020B0604030504040204" pitchFamily="34" charset="0"/>
                  <a:ea typeface="Tahoma" panose="020B0604030504040204" pitchFamily="34" charset="0"/>
                  <a:cs typeface="Tahoma" panose="020B0604030504040204" pitchFamily="34" charset="0"/>
                </a:rPr>
                <a:t>1 cây kẹo mút</a:t>
              </a:r>
              <a:endParaRPr lang="vi-VN" sz="1875"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9" name="TextBox 68"/>
            <p:cNvSpPr txBox="1"/>
            <p:nvPr/>
          </p:nvSpPr>
          <p:spPr>
            <a:xfrm rot="19215419">
              <a:off x="9012784" y="2169471"/>
              <a:ext cx="2025648" cy="552011"/>
            </a:xfrm>
            <a:prstGeom prst="rect">
              <a:avLst/>
            </a:prstGeom>
            <a:noFill/>
          </p:spPr>
          <p:txBody>
            <a:bodyPr wrap="square" rtlCol="0">
              <a:spAutoFit/>
            </a:bodyPr>
            <a:lstStyle/>
            <a:p>
              <a:pPr algn="ctr" defTabSz="685800">
                <a:defRPr/>
              </a:pPr>
              <a:r>
                <a:rPr lang="en-US" sz="1725" b="1">
                  <a:solidFill>
                    <a:prstClr val="black"/>
                  </a:solidFill>
                  <a:latin typeface="Tahoma" panose="020B0604030504040204" pitchFamily="34" charset="0"/>
                  <a:ea typeface="Tahoma" panose="020B0604030504040204" pitchFamily="34" charset="0"/>
                  <a:cs typeface="Tahoma" panose="020B0604030504040204" pitchFamily="34" charset="0"/>
                </a:rPr>
                <a:t>1 cây bút</a:t>
              </a:r>
              <a:endParaRPr lang="vi-VN" sz="172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0" name="TextBox 69"/>
            <p:cNvSpPr txBox="1"/>
            <p:nvPr/>
          </p:nvSpPr>
          <p:spPr>
            <a:xfrm rot="7355078">
              <a:off x="6537265" y="4427266"/>
              <a:ext cx="2025648" cy="961569"/>
            </a:xfrm>
            <a:prstGeom prst="rect">
              <a:avLst/>
            </a:prstGeom>
            <a:noFill/>
          </p:spPr>
          <p:txBody>
            <a:bodyPr wrap="square" rtlCol="0">
              <a:spAutoFit/>
            </a:bodyPr>
            <a:lstStyle/>
            <a:p>
              <a:pPr algn="ctr" defTabSz="685800">
                <a:defRPr/>
              </a:pPr>
              <a:r>
                <a:rPr lang="en-US" sz="1725" b="1">
                  <a:solidFill>
                    <a:prstClr val="black"/>
                  </a:solidFill>
                  <a:latin typeface="Tahoma" panose="020B0604030504040204" pitchFamily="34" charset="0"/>
                  <a:ea typeface="Tahoma" panose="020B0604030504040204" pitchFamily="34" charset="0"/>
                  <a:cs typeface="Tahoma" panose="020B0604030504040204" pitchFamily="34" charset="0"/>
                </a:rPr>
                <a:t>1 cái bắt tay với GV</a:t>
              </a:r>
              <a:endParaRPr lang="vi-VN" sz="172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1" name="TextBox 70"/>
            <p:cNvSpPr txBox="1"/>
            <p:nvPr/>
          </p:nvSpPr>
          <p:spPr>
            <a:xfrm rot="19663162">
              <a:off x="5601888" y="3828053"/>
              <a:ext cx="2025648" cy="552011"/>
            </a:xfrm>
            <a:prstGeom prst="rect">
              <a:avLst/>
            </a:prstGeom>
            <a:noFill/>
          </p:spPr>
          <p:txBody>
            <a:bodyPr wrap="square" rtlCol="0">
              <a:spAutoFit/>
            </a:bodyPr>
            <a:lstStyle/>
            <a:p>
              <a:pPr algn="ctr" defTabSz="685800">
                <a:defRPr/>
              </a:pPr>
              <a:r>
                <a:rPr lang="en-US" sz="1725" b="1">
                  <a:solidFill>
                    <a:prstClr val="black"/>
                  </a:solidFill>
                  <a:latin typeface="Tahoma" panose="020B0604030504040204" pitchFamily="34" charset="0"/>
                  <a:ea typeface="Tahoma" panose="020B0604030504040204" pitchFamily="34" charset="0"/>
                  <a:cs typeface="Tahoma" panose="020B0604030504040204" pitchFamily="34" charset="0"/>
                </a:rPr>
                <a:t>9 điểm</a:t>
              </a:r>
              <a:endParaRPr lang="vi-VN" sz="172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2" name="TextBox 71"/>
            <p:cNvSpPr txBox="1"/>
            <p:nvPr/>
          </p:nvSpPr>
          <p:spPr>
            <a:xfrm rot="3503001">
              <a:off x="6519018" y="1038605"/>
              <a:ext cx="2025648" cy="961569"/>
            </a:xfrm>
            <a:prstGeom prst="rect">
              <a:avLst/>
            </a:prstGeom>
            <a:noFill/>
          </p:spPr>
          <p:txBody>
            <a:bodyPr wrap="square" rtlCol="0">
              <a:spAutoFit/>
            </a:bodyPr>
            <a:lstStyle/>
            <a:p>
              <a:pPr algn="ctr" defTabSz="685800">
                <a:defRPr/>
              </a:pPr>
              <a:r>
                <a:rPr lang="en-US" sz="1725" b="1">
                  <a:solidFill>
                    <a:prstClr val="black"/>
                  </a:solidFill>
                  <a:latin typeface="Tahoma" panose="020B0604030504040204" pitchFamily="34" charset="0"/>
                  <a:ea typeface="Tahoma" panose="020B0604030504040204" pitchFamily="34" charset="0"/>
                  <a:cs typeface="Tahoma" panose="020B0604030504040204" pitchFamily="34" charset="0"/>
                </a:rPr>
                <a:t>Một lời khen.</a:t>
              </a:r>
              <a:endParaRPr lang="vi-VN" sz="1725"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33" name="Isosceles Triangle 32"/>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34" name="quay dung"/>
          <p:cNvSpPr/>
          <p:nvPr/>
        </p:nvSpPr>
        <p:spPr>
          <a:xfrm>
            <a:off x="6965768" y="5246646"/>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75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75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5" action="ppaction://hlinksldjump"/>
          </p:cNvPr>
          <p:cNvSpPr/>
          <p:nvPr/>
        </p:nvSpPr>
        <p:spPr>
          <a:xfrm>
            <a:off x="449430" y="279708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6" action="ppaction://hlinksldjump"/>
          </p:cNvPr>
          <p:cNvSpPr/>
          <p:nvPr/>
        </p:nvSpPr>
        <p:spPr>
          <a:xfrm>
            <a:off x="1625534" y="282562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7" action="ppaction://hlinksldjump"/>
          </p:cNvPr>
          <p:cNvSpPr/>
          <p:nvPr/>
        </p:nvSpPr>
        <p:spPr>
          <a:xfrm>
            <a:off x="2923235" y="2848778"/>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8" action="ppaction://hlinksldjump"/>
          </p:cNvPr>
          <p:cNvSpPr/>
          <p:nvPr/>
        </p:nvSpPr>
        <p:spPr>
          <a:xfrm>
            <a:off x="449430" y="4181270"/>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67753" y="1084958"/>
            <a:ext cx="3833422" cy="1454244"/>
          </a:xfrm>
          <a:prstGeom prst="rect">
            <a:avLst/>
          </a:prstGeom>
          <a:noFill/>
        </p:spPr>
        <p:txBody>
          <a:bodyPr wrap="none" lIns="68580" tIns="34290" rIns="68580" bIns="34290">
            <a:spAutoFit/>
          </a:bodyPr>
          <a:lstStyle/>
          <a:p>
            <a:pPr algn="ctr" defTabSz="685800">
              <a:defRPr/>
            </a:pPr>
            <a:r>
              <a:rPr lang="en-US" sz="45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defRPr/>
            </a:pPr>
            <a:r>
              <a:rPr lang="en-US" sz="45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2" name="Picture 4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605" y="2032316"/>
            <a:ext cx="371475" cy="328613"/>
          </a:xfrm>
          <a:prstGeom prst="rect">
            <a:avLst/>
          </a:prstGeom>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3492" y="2514600"/>
            <a:ext cx="371475" cy="328613"/>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9363" y="1908376"/>
            <a:ext cx="371475" cy="328613"/>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3873" y="1216131"/>
            <a:ext cx="535781" cy="892969"/>
          </a:xfrm>
          <a:prstGeom prst="rect">
            <a:avLst/>
          </a:prstGeom>
        </p:spPr>
      </p:pic>
      <p:pic>
        <p:nvPicPr>
          <p:cNvPr id="46" name="Picture 4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34645" y="2655259"/>
            <a:ext cx="1015661" cy="866298"/>
          </a:xfrm>
          <a:prstGeom prst="rect">
            <a:avLst/>
          </a:prstGeom>
        </p:spPr>
      </p:pic>
      <p:pic>
        <p:nvPicPr>
          <p:cNvPr id="47"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285614" y="-520300"/>
            <a:ext cx="457200" cy="457200"/>
          </a:xfrm>
          <a:prstGeom prst="rect">
            <a:avLst/>
          </a:prstGeom>
        </p:spPr>
      </p:pic>
      <p:sp>
        <p:nvSpPr>
          <p:cNvPr id="48" name="Isosceles Triangle 47"/>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49" name="Isosceles Triangle 48"/>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0" name="Isosceles Triangle 49"/>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1" name="Isosceles Triangle 50"/>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2" name="Isosceles Triangle 51"/>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3" name="Isosceles Triangle 52"/>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4" name="Isosceles Triangle 53"/>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5" name="Isosceles Triangle 54"/>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6" name="Isosceles Triangle 55"/>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7" name="Isosceles Triangle 56"/>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8" name="Isosceles Triangle 57"/>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59" name="Isosceles Triangle 58"/>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0" name="Isosceles Triangle 59"/>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1" name="Isosceles Triangle 60"/>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2" name="Isosceles Triangle 61"/>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3" name="Isosceles Triangle 62"/>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4" name="Isosceles Triangle 63"/>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5" name="Isosceles Triangle 64"/>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6" name="Isosceles Triangle 65"/>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7" name="Isosceles Triangle 66"/>
          <p:cNvSpPr/>
          <p:nvPr/>
        </p:nvSpPr>
        <p:spPr>
          <a:xfrm rot="16200000">
            <a:off x="8130403" y="260523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68" name="Heart 67">
            <a:hlinkClick r:id="rId13" action="ppaction://hlinksldjump"/>
          </p:cNvPr>
          <p:cNvSpPr/>
          <p:nvPr/>
        </p:nvSpPr>
        <p:spPr>
          <a:xfrm rot="5400000">
            <a:off x="8513716" y="279708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ndParaRPr>
          </a:p>
        </p:txBody>
      </p:sp>
      <p:sp>
        <p:nvSpPr>
          <p:cNvPr id="2" name="Rounded Rectangle 38">
            <a:hlinkClick r:id="rId14" action="ppaction://hlinksldjump"/>
            <a:extLst>
              <a:ext uri="{FF2B5EF4-FFF2-40B4-BE49-F238E27FC236}">
                <a16:creationId xmlns:a16="http://schemas.microsoft.com/office/drawing/2014/main" id="{480A6121-BCB1-8A9C-C995-E9A631A4714B}"/>
              </a:ext>
            </a:extLst>
          </p:cNvPr>
          <p:cNvSpPr/>
          <p:nvPr/>
        </p:nvSpPr>
        <p:spPr>
          <a:xfrm>
            <a:off x="1625534" y="4207546"/>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38">
            <a:hlinkClick r:id="rId15" action="ppaction://hlinksldjump"/>
            <a:extLst>
              <a:ext uri="{FF2B5EF4-FFF2-40B4-BE49-F238E27FC236}">
                <a16:creationId xmlns:a16="http://schemas.microsoft.com/office/drawing/2014/main" id="{43AB9BF0-1F88-7E3F-C4B2-30A00094FF5D}"/>
              </a:ext>
            </a:extLst>
          </p:cNvPr>
          <p:cNvSpPr/>
          <p:nvPr/>
        </p:nvSpPr>
        <p:spPr>
          <a:xfrm>
            <a:off x="2923235" y="4227410"/>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474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48"/>
                                        </p:tgtEl>
                                      </p:cBhvr>
                                    </p:animEffect>
                                    <p:set>
                                      <p:cBhvr>
                                        <p:cTn id="15" dur="1" fill="hold">
                                          <p:stCondLst>
                                            <p:cond delay="499"/>
                                          </p:stCondLst>
                                        </p:cTn>
                                        <p:tgtEl>
                                          <p:spTgt spid="48"/>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47"/>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9"/>
                                        </p:tgtEl>
                                      </p:cBhvr>
                                    </p:animEffect>
                                    <p:set>
                                      <p:cBhvr>
                                        <p:cTn id="22" dur="1" fill="hold">
                                          <p:stCondLst>
                                            <p:cond delay="499"/>
                                          </p:stCondLst>
                                        </p:cTn>
                                        <p:tgtEl>
                                          <p:spTgt spid="49"/>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47"/>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50"/>
                                        </p:tgtEl>
                                      </p:cBhvr>
                                    </p:animEffect>
                                    <p:set>
                                      <p:cBhvr>
                                        <p:cTn id="29" dur="1" fill="hold">
                                          <p:stCondLst>
                                            <p:cond delay="499"/>
                                          </p:stCondLst>
                                        </p:cTn>
                                        <p:tgtEl>
                                          <p:spTgt spid="50"/>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47"/>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51"/>
                                        </p:tgtEl>
                                      </p:cBhvr>
                                    </p:animEffect>
                                    <p:set>
                                      <p:cBhvr>
                                        <p:cTn id="36" dur="1" fill="hold">
                                          <p:stCondLst>
                                            <p:cond delay="499"/>
                                          </p:stCondLst>
                                        </p:cTn>
                                        <p:tgtEl>
                                          <p:spTgt spid="51"/>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47"/>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52"/>
                                        </p:tgtEl>
                                      </p:cBhvr>
                                    </p:animEffect>
                                    <p:set>
                                      <p:cBhvr>
                                        <p:cTn id="43" dur="1" fill="hold">
                                          <p:stCondLst>
                                            <p:cond delay="499"/>
                                          </p:stCondLst>
                                        </p:cTn>
                                        <p:tgtEl>
                                          <p:spTgt spid="5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47"/>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53"/>
                                        </p:tgtEl>
                                      </p:cBhvr>
                                    </p:animEffect>
                                    <p:set>
                                      <p:cBhvr>
                                        <p:cTn id="50" dur="1" fill="hold">
                                          <p:stCondLst>
                                            <p:cond delay="499"/>
                                          </p:stCondLst>
                                        </p:cTn>
                                        <p:tgtEl>
                                          <p:spTgt spid="5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47"/>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54"/>
                                        </p:tgtEl>
                                      </p:cBhvr>
                                    </p:animEffect>
                                    <p:set>
                                      <p:cBhvr>
                                        <p:cTn id="57" dur="1" fill="hold">
                                          <p:stCondLst>
                                            <p:cond delay="499"/>
                                          </p:stCondLst>
                                        </p:cTn>
                                        <p:tgtEl>
                                          <p:spTgt spid="54"/>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47"/>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55"/>
                                        </p:tgtEl>
                                      </p:cBhvr>
                                    </p:animEffect>
                                    <p:set>
                                      <p:cBhvr>
                                        <p:cTn id="64" dur="1" fill="hold">
                                          <p:stCondLst>
                                            <p:cond delay="499"/>
                                          </p:stCondLst>
                                        </p:cTn>
                                        <p:tgtEl>
                                          <p:spTgt spid="55"/>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47"/>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6"/>
                                        </p:tgtEl>
                                      </p:cBhvr>
                                    </p:animEffect>
                                    <p:set>
                                      <p:cBhvr>
                                        <p:cTn id="71" dur="1" fill="hold">
                                          <p:stCondLst>
                                            <p:cond delay="499"/>
                                          </p:stCondLst>
                                        </p:cTn>
                                        <p:tgtEl>
                                          <p:spTgt spid="56"/>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47"/>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7"/>
                                        </p:tgtEl>
                                      </p:cBhvr>
                                    </p:animEffect>
                                    <p:set>
                                      <p:cBhvr>
                                        <p:cTn id="78" dur="1" fill="hold">
                                          <p:stCondLst>
                                            <p:cond delay="499"/>
                                          </p:stCondLst>
                                        </p:cTn>
                                        <p:tgtEl>
                                          <p:spTgt spid="57"/>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47"/>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8"/>
                                        </p:tgtEl>
                                      </p:cBhvr>
                                    </p:animEffect>
                                    <p:set>
                                      <p:cBhvr>
                                        <p:cTn id="85" dur="1" fill="hold">
                                          <p:stCondLst>
                                            <p:cond delay="499"/>
                                          </p:stCondLst>
                                        </p:cTn>
                                        <p:tgtEl>
                                          <p:spTgt spid="58"/>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47"/>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9"/>
                                        </p:tgtEl>
                                      </p:cBhvr>
                                    </p:animEffect>
                                    <p:set>
                                      <p:cBhvr>
                                        <p:cTn id="92" dur="1" fill="hold">
                                          <p:stCondLst>
                                            <p:cond delay="499"/>
                                          </p:stCondLst>
                                        </p:cTn>
                                        <p:tgtEl>
                                          <p:spTgt spid="59"/>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47"/>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60"/>
                                        </p:tgtEl>
                                      </p:cBhvr>
                                    </p:animEffect>
                                    <p:set>
                                      <p:cBhvr>
                                        <p:cTn id="99" dur="1" fill="hold">
                                          <p:stCondLst>
                                            <p:cond delay="499"/>
                                          </p:stCondLst>
                                        </p:cTn>
                                        <p:tgtEl>
                                          <p:spTgt spid="60"/>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47"/>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61"/>
                                        </p:tgtEl>
                                      </p:cBhvr>
                                    </p:animEffect>
                                    <p:set>
                                      <p:cBhvr>
                                        <p:cTn id="106" dur="1" fill="hold">
                                          <p:stCondLst>
                                            <p:cond delay="499"/>
                                          </p:stCondLst>
                                        </p:cTn>
                                        <p:tgtEl>
                                          <p:spTgt spid="61"/>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47"/>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62"/>
                                        </p:tgtEl>
                                      </p:cBhvr>
                                    </p:animEffect>
                                    <p:set>
                                      <p:cBhvr>
                                        <p:cTn id="113" dur="1" fill="hold">
                                          <p:stCondLst>
                                            <p:cond delay="499"/>
                                          </p:stCondLst>
                                        </p:cTn>
                                        <p:tgtEl>
                                          <p:spTgt spid="62"/>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47"/>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63"/>
                                        </p:tgtEl>
                                      </p:cBhvr>
                                    </p:animEffect>
                                    <p:set>
                                      <p:cBhvr>
                                        <p:cTn id="120" dur="1" fill="hold">
                                          <p:stCondLst>
                                            <p:cond delay="499"/>
                                          </p:stCondLst>
                                        </p:cTn>
                                        <p:tgtEl>
                                          <p:spTgt spid="63"/>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47"/>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64"/>
                                        </p:tgtEl>
                                      </p:cBhvr>
                                    </p:animEffect>
                                    <p:set>
                                      <p:cBhvr>
                                        <p:cTn id="127" dur="1" fill="hold">
                                          <p:stCondLst>
                                            <p:cond delay="499"/>
                                          </p:stCondLst>
                                        </p:cTn>
                                        <p:tgtEl>
                                          <p:spTgt spid="64"/>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47"/>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65"/>
                                        </p:tgtEl>
                                      </p:cBhvr>
                                    </p:animEffect>
                                    <p:set>
                                      <p:cBhvr>
                                        <p:cTn id="134" dur="1" fill="hold">
                                          <p:stCondLst>
                                            <p:cond delay="499"/>
                                          </p:stCondLst>
                                        </p:cTn>
                                        <p:tgtEl>
                                          <p:spTgt spid="65"/>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47"/>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6"/>
                                        </p:tgtEl>
                                      </p:cBhvr>
                                    </p:animEffect>
                                    <p:set>
                                      <p:cBhvr>
                                        <p:cTn id="141" dur="1" fill="hold">
                                          <p:stCondLst>
                                            <p:cond delay="499"/>
                                          </p:stCondLst>
                                        </p:cTn>
                                        <p:tgtEl>
                                          <p:spTgt spid="66"/>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47"/>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7"/>
                                        </p:tgtEl>
                                      </p:cBhvr>
                                    </p:animEffect>
                                    <p:set>
                                      <p:cBhvr>
                                        <p:cTn id="148" dur="1" fill="hold">
                                          <p:stCondLst>
                                            <p:cond delay="499"/>
                                          </p:stCondLst>
                                        </p:cTn>
                                        <p:tgtEl>
                                          <p:spTgt spid="67"/>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34"/>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1"/>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47"/>
                                        </p:tgtEl>
                                      </p:cBhvr>
                                    </p:cmd>
                                  </p:childTnLst>
                                </p:cTn>
                              </p:par>
                            </p:childTnLst>
                          </p:cTn>
                        </p:par>
                      </p:childTnLst>
                    </p:cTn>
                  </p:par>
                </p:childTnLst>
              </p:cTn>
              <p:nextCondLst>
                <p:cond evt="onClick" delay="0">
                  <p:tgtEl>
                    <p:spTgt spid="34"/>
                  </p:tgtEl>
                </p:cond>
              </p:nextCondLst>
            </p:seq>
            <p:audio>
              <p:cMediaNode vol="80000">
                <p:cTn id="158" fill="hold" display="0">
                  <p:stCondLst>
                    <p:cond delay="indefinite"/>
                  </p:stCondLst>
                  <p:endCondLst>
                    <p:cond evt="onStopAudio" delay="0">
                      <p:tgtEl>
                        <p:sldTgt/>
                      </p:tgtEl>
                    </p:cond>
                  </p:endCondLst>
                </p:cTn>
                <p:tgtEl>
                  <p:spTgt spid="47"/>
                </p:tgtEl>
              </p:cMediaNode>
            </p:audio>
          </p:childTnLst>
        </p:cTn>
      </p:par>
    </p:tnLst>
    <p:bldLst>
      <p:bldP spid="41" grpId="0"/>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575565" y="946536"/>
            <a:ext cx="3553447" cy="438582"/>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250" b="1">
                <a:latin typeface="Times New Roman" pitchFamily="18" charset="0"/>
                <a:cs typeface="Times New Roman" pitchFamily="18" charset="0"/>
              </a:rPr>
              <a:t>VÒNG QUAY MAY MẮN</a:t>
            </a:r>
            <a:endParaRPr lang="en-US" sz="2250">
              <a:latin typeface="Times New Roman" pitchFamily="18" charset="0"/>
              <a:cs typeface="Times New Roman" pitchFamily="18" charset="0"/>
            </a:endParaRPr>
          </a:p>
        </p:txBody>
      </p:sp>
      <p:sp>
        <p:nvSpPr>
          <p:cNvPr id="29" name="Rounded Rectangle 28"/>
          <p:cNvSpPr/>
          <p:nvPr/>
        </p:nvSpPr>
        <p:spPr>
          <a:xfrm>
            <a:off x="742950" y="4704090"/>
            <a:ext cx="1396896" cy="875243"/>
          </a:xfrm>
          <a:prstGeom prst="roundRect">
            <a:avLst>
              <a:gd name="adj" fmla="val 22746"/>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i="1">
              <a:latin typeface="Times New Roman" pitchFamily="18" charset="0"/>
              <a:cs typeface="Times New Roman" pitchFamily="18" charset="0"/>
            </a:endParaRPr>
          </a:p>
        </p:txBody>
      </p:sp>
      <p:sp>
        <p:nvSpPr>
          <p:cNvPr id="30" name="Rounded Rectangle 29"/>
          <p:cNvSpPr/>
          <p:nvPr/>
        </p:nvSpPr>
        <p:spPr>
          <a:xfrm>
            <a:off x="3248611" y="1760088"/>
            <a:ext cx="1313136" cy="1323067"/>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itchFamily="18" charset="0"/>
              <a:cs typeface="Times New Roman" pitchFamily="18" charset="0"/>
            </a:endParaRPr>
          </a:p>
        </p:txBody>
      </p:sp>
      <p:sp>
        <p:nvSpPr>
          <p:cNvPr id="32" name="Rounded Rectangle 31"/>
          <p:cNvSpPr/>
          <p:nvPr/>
        </p:nvSpPr>
        <p:spPr>
          <a:xfrm>
            <a:off x="902571" y="1871804"/>
            <a:ext cx="3518276" cy="358848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33" name="TextBox 32"/>
          <p:cNvSpPr txBox="1"/>
          <p:nvPr/>
        </p:nvSpPr>
        <p:spPr>
          <a:xfrm>
            <a:off x="974436" y="2514600"/>
            <a:ext cx="3374542" cy="1131079"/>
          </a:xfrm>
          <a:prstGeom prst="rect">
            <a:avLst/>
          </a:prstGeom>
          <a:noFill/>
        </p:spPr>
        <p:txBody>
          <a:bodyPr wrap="square" rtlCol="0">
            <a:spAutoFit/>
          </a:bodyPr>
          <a:lstStyle/>
          <a:p>
            <a:pPr lvl="0" algn="just"/>
            <a:r>
              <a:rPr lang="vi-VN" sz="2250" b="1" i="1" dirty="0">
                <a:solidFill>
                  <a:srgbClr val="002060"/>
                </a:solidFill>
                <a:latin typeface="Times New Roman" pitchFamily="18" charset="0"/>
                <a:cs typeface="Times New Roman" pitchFamily="18" charset="0"/>
              </a:rPr>
              <a:t>Em hãy </a:t>
            </a:r>
            <a:r>
              <a:rPr lang="en-US" sz="2250" b="1" i="1" dirty="0" err="1">
                <a:solidFill>
                  <a:srgbClr val="002060"/>
                </a:solidFill>
                <a:latin typeface="Times New Roman" pitchFamily="18" charset="0"/>
                <a:cs typeface="Times New Roman" pitchFamily="18" charset="0"/>
              </a:rPr>
              <a:t>kể</a:t>
            </a:r>
            <a:r>
              <a:rPr lang="en-US" sz="2250" b="1" i="1" dirty="0">
                <a:solidFill>
                  <a:srgbClr val="002060"/>
                </a:solidFill>
                <a:latin typeface="Times New Roman" pitchFamily="18" charset="0"/>
                <a:cs typeface="Times New Roman" pitchFamily="18" charset="0"/>
              </a:rPr>
              <a:t> </a:t>
            </a:r>
            <a:r>
              <a:rPr lang="en-US" sz="2250" b="1" i="1" dirty="0" err="1">
                <a:solidFill>
                  <a:srgbClr val="002060"/>
                </a:solidFill>
                <a:latin typeface="Times New Roman" pitchFamily="18" charset="0"/>
                <a:cs typeface="Times New Roman" pitchFamily="18" charset="0"/>
              </a:rPr>
              <a:t>tên</a:t>
            </a:r>
            <a:r>
              <a:rPr lang="en-US" sz="2250" b="1" i="1" dirty="0">
                <a:solidFill>
                  <a:srgbClr val="002060"/>
                </a:solidFill>
                <a:latin typeface="Times New Roman" pitchFamily="18" charset="0"/>
                <a:cs typeface="Times New Roman" pitchFamily="18" charset="0"/>
              </a:rPr>
              <a:t> 1 </a:t>
            </a:r>
            <a:r>
              <a:rPr lang="en-US" sz="2250" b="1" i="1" err="1">
                <a:solidFill>
                  <a:srgbClr val="002060"/>
                </a:solidFill>
                <a:latin typeface="Times New Roman" pitchFamily="18" charset="0"/>
                <a:cs typeface="Times New Roman" pitchFamily="18" charset="0"/>
              </a:rPr>
              <a:t>số</a:t>
            </a:r>
            <a:r>
              <a:rPr lang="en-US" sz="2250" b="1" i="1">
                <a:solidFill>
                  <a:srgbClr val="002060"/>
                </a:solidFill>
                <a:latin typeface="Times New Roman" pitchFamily="18" charset="0"/>
                <a:cs typeface="Times New Roman" pitchFamily="18" charset="0"/>
              </a:rPr>
              <a:t> danh </a:t>
            </a:r>
            <a:r>
              <a:rPr lang="en-US" sz="2250" b="1" i="1" err="1">
                <a:solidFill>
                  <a:srgbClr val="002060"/>
                </a:solidFill>
                <a:latin typeface="Times New Roman" pitchFamily="18" charset="0"/>
                <a:cs typeface="Times New Roman" pitchFamily="18" charset="0"/>
              </a:rPr>
              <a:t>nhân</a:t>
            </a:r>
            <a:r>
              <a:rPr lang="en-US" sz="2250" b="1" i="1">
                <a:solidFill>
                  <a:srgbClr val="002060"/>
                </a:solidFill>
                <a:latin typeface="Times New Roman" pitchFamily="18" charset="0"/>
                <a:cs typeface="Times New Roman" pitchFamily="18" charset="0"/>
              </a:rPr>
              <a:t> lịch sử tiêu biểu của đất Qảng</a:t>
            </a:r>
            <a:r>
              <a:rPr lang="vi-VN" sz="2250" b="1" i="1">
                <a:solidFill>
                  <a:srgbClr val="002060"/>
                </a:solidFill>
                <a:latin typeface="Times New Roman" pitchFamily="18" charset="0"/>
                <a:cs typeface="Times New Roman" pitchFamily="18" charset="0"/>
              </a:rPr>
              <a:t>?</a:t>
            </a:r>
            <a:endParaRPr lang="vi-VN" sz="2250" b="1" i="1" dirty="0">
              <a:solidFill>
                <a:srgbClr val="002060"/>
              </a:solidFill>
              <a:latin typeface="Times New Roman" pitchFamily="18" charset="0"/>
              <a:ea typeface="Nixie One"/>
              <a:cs typeface="Times New Roman" pitchFamily="18" charset="0"/>
              <a:sym typeface="Nixie One"/>
            </a:endParaRPr>
          </a:p>
        </p:txBody>
      </p:sp>
      <p:sp>
        <p:nvSpPr>
          <p:cNvPr id="34" name="Rounded Rectangle 33"/>
          <p:cNvSpPr/>
          <p:nvPr/>
        </p:nvSpPr>
        <p:spPr>
          <a:xfrm>
            <a:off x="1060870" y="1951226"/>
            <a:ext cx="3145118" cy="61676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itchFamily="18" charset="0"/>
                <a:cs typeface="Times New Roman" pitchFamily="18" charset="0"/>
              </a:rPr>
              <a:t>Câu hỏi số 1</a:t>
            </a:r>
            <a:endParaRPr lang="en-US" sz="2400" b="1" dirty="0">
              <a:latin typeface="Times New Roman" pitchFamily="18" charset="0"/>
              <a:cs typeface="Times New Roman" pitchFamily="18" charset="0"/>
            </a:endParaRPr>
          </a:p>
        </p:txBody>
      </p:sp>
      <p:sp>
        <p:nvSpPr>
          <p:cNvPr id="28" name="Rounded Rectangle 27">
            <a:hlinkClick r:id="rId2" action="ppaction://hlinksldjump"/>
          </p:cNvPr>
          <p:cNvSpPr/>
          <p:nvPr/>
        </p:nvSpPr>
        <p:spPr>
          <a:xfrm>
            <a:off x="5606151" y="4844386"/>
            <a:ext cx="1424442" cy="114324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a:solidFill>
                  <a:prstClr val="black"/>
                </a:solidFill>
                <a:latin typeface="Times New Roman" pitchFamily="18" charset="0"/>
                <a:ea typeface="Tahoma" panose="020B0604030504040204" pitchFamily="34" charset="0"/>
                <a:cs typeface="Times New Roman" pitchFamily="18" charset="0"/>
              </a:rPr>
              <a:t>Quay phần thưởng</a:t>
            </a:r>
            <a:endParaRPr lang="vi-VN" sz="2400" b="1" dirty="0">
              <a:solidFill>
                <a:prstClr val="black"/>
              </a:solidFill>
              <a:latin typeface="Times New Roman" pitchFamily="18" charset="0"/>
              <a:ea typeface="Tahoma" panose="020B0604030504040204" pitchFamily="34" charset="0"/>
              <a:cs typeface="Times New Roman" pitchFamily="18" charset="0"/>
            </a:endParaRPr>
          </a:p>
        </p:txBody>
      </p:sp>
      <p:pic>
        <p:nvPicPr>
          <p:cNvPr id="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383" y="1886121"/>
            <a:ext cx="2611964" cy="2596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84DA9AA-0800-9C2F-DC0C-AF963A2138A8}"/>
              </a:ext>
            </a:extLst>
          </p:cNvPr>
          <p:cNvSpPr txBox="1"/>
          <p:nvPr/>
        </p:nvSpPr>
        <p:spPr>
          <a:xfrm>
            <a:off x="1144740" y="3811195"/>
            <a:ext cx="2977378" cy="1323439"/>
          </a:xfrm>
          <a:prstGeom prst="rect">
            <a:avLst/>
          </a:prstGeom>
          <a:solidFill>
            <a:schemeClr val="accent6">
              <a:lumMod val="20000"/>
              <a:lumOff val="80000"/>
            </a:schemeClr>
          </a:solidFill>
        </p:spPr>
        <p:txBody>
          <a:bodyPr wrap="square" rtlCol="0">
            <a:spAutoFit/>
          </a:bodyPr>
          <a:lstStyle/>
          <a:p>
            <a:r>
              <a:rPr lang="en-US" sz="2000">
                <a:solidFill>
                  <a:srgbClr val="FF0000"/>
                </a:solidFill>
              </a:rPr>
              <a:t>Phạm Phú Thứ, Hoàng Diệu, Phan Châu Trinh, Trần Quý Cáp, Huỳnh Thúc Kháng….</a:t>
            </a:r>
          </a:p>
        </p:txBody>
      </p:sp>
    </p:spTree>
    <p:extLst>
      <p:ext uri="{BB962C8B-B14F-4D97-AF65-F5344CB8AC3E}">
        <p14:creationId xmlns:p14="http://schemas.microsoft.com/office/powerpoint/2010/main" val="313324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981803" y="4718407"/>
            <a:ext cx="1396896" cy="875243"/>
          </a:xfrm>
          <a:prstGeom prst="roundRect">
            <a:avLst>
              <a:gd name="adj" fmla="val 22746"/>
            </a:avLst>
          </a:prstGeom>
          <a:solidFill>
            <a:schemeClr val="accent1">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i="1">
              <a:latin typeface="Times New Roman" pitchFamily="18" charset="0"/>
              <a:cs typeface="Times New Roman" pitchFamily="18" charset="0"/>
            </a:endParaRPr>
          </a:p>
        </p:txBody>
      </p:sp>
      <p:sp>
        <p:nvSpPr>
          <p:cNvPr id="30" name="Rounded Rectangle 29"/>
          <p:cNvSpPr/>
          <p:nvPr/>
        </p:nvSpPr>
        <p:spPr>
          <a:xfrm>
            <a:off x="3283924" y="1774406"/>
            <a:ext cx="1516676" cy="1323067"/>
          </a:xfrm>
          <a:prstGeom prst="roundRect">
            <a:avLst>
              <a:gd name="adj" fmla="val 30702"/>
            </a:avLst>
          </a:prstGeom>
          <a:solidFill>
            <a:schemeClr val="accent1">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itchFamily="18" charset="0"/>
              <a:cs typeface="Times New Roman" pitchFamily="18" charset="0"/>
            </a:endParaRPr>
          </a:p>
        </p:txBody>
      </p:sp>
      <p:sp>
        <p:nvSpPr>
          <p:cNvPr id="32" name="Rounded Rectangle 31"/>
          <p:cNvSpPr/>
          <p:nvPr/>
        </p:nvSpPr>
        <p:spPr>
          <a:xfrm>
            <a:off x="1141424" y="1886121"/>
            <a:ext cx="3518276" cy="358848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33" name="TextBox 32"/>
          <p:cNvSpPr txBox="1"/>
          <p:nvPr/>
        </p:nvSpPr>
        <p:spPr>
          <a:xfrm>
            <a:off x="1267315" y="2607516"/>
            <a:ext cx="3177527" cy="1165704"/>
          </a:xfrm>
          <a:prstGeom prst="rect">
            <a:avLst/>
          </a:prstGeom>
          <a:noFill/>
        </p:spPr>
        <p:txBody>
          <a:bodyPr wrap="square" rtlCol="0">
            <a:spAutoFit/>
          </a:bodyPr>
          <a:lstStyle/>
          <a:p>
            <a:pPr lvl="0" algn="just"/>
            <a:r>
              <a:rPr lang="en-US" sz="2325" b="1" i="1" dirty="0" err="1">
                <a:solidFill>
                  <a:srgbClr val="C00000"/>
                </a:solidFill>
                <a:latin typeface="Times New Roman" pitchFamily="18" charset="0"/>
                <a:cs typeface="Times New Roman" pitchFamily="18" charset="0"/>
              </a:rPr>
              <a:t>Em</a:t>
            </a:r>
            <a:r>
              <a:rPr lang="en-US" sz="2325" b="1" i="1" dirty="0">
                <a:solidFill>
                  <a:srgbClr val="C00000"/>
                </a:solidFill>
                <a:latin typeface="Times New Roman" pitchFamily="18" charset="0"/>
                <a:cs typeface="Times New Roman" pitchFamily="18" charset="0"/>
              </a:rPr>
              <a:t> </a:t>
            </a:r>
            <a:r>
              <a:rPr lang="en-US" sz="2325" b="1" i="1" dirty="0" err="1">
                <a:solidFill>
                  <a:srgbClr val="C00000"/>
                </a:solidFill>
                <a:latin typeface="Times New Roman" pitchFamily="18" charset="0"/>
                <a:cs typeface="Times New Roman" pitchFamily="18" charset="0"/>
              </a:rPr>
              <a:t>hãy</a:t>
            </a:r>
            <a:r>
              <a:rPr lang="en-US" sz="2325" b="1" i="1" dirty="0">
                <a:solidFill>
                  <a:srgbClr val="C00000"/>
                </a:solidFill>
                <a:latin typeface="Times New Roman" pitchFamily="18" charset="0"/>
                <a:cs typeface="Times New Roman" pitchFamily="18" charset="0"/>
              </a:rPr>
              <a:t> </a:t>
            </a:r>
            <a:r>
              <a:rPr lang="en-US" sz="2325" b="1" i="1" dirty="0" err="1">
                <a:solidFill>
                  <a:srgbClr val="C00000"/>
                </a:solidFill>
                <a:latin typeface="Times New Roman" pitchFamily="18" charset="0"/>
                <a:cs typeface="Times New Roman" pitchFamily="18" charset="0"/>
              </a:rPr>
              <a:t>cho</a:t>
            </a:r>
            <a:r>
              <a:rPr lang="en-US" sz="2325" b="1" i="1" dirty="0">
                <a:solidFill>
                  <a:srgbClr val="C00000"/>
                </a:solidFill>
                <a:latin typeface="Times New Roman" pitchFamily="18" charset="0"/>
                <a:cs typeface="Times New Roman" pitchFamily="18" charset="0"/>
              </a:rPr>
              <a:t> </a:t>
            </a:r>
            <a:r>
              <a:rPr lang="en-US" sz="2325" b="1" i="1" err="1">
                <a:solidFill>
                  <a:srgbClr val="C00000"/>
                </a:solidFill>
                <a:latin typeface="Times New Roman" pitchFamily="18" charset="0"/>
                <a:cs typeface="Times New Roman" pitchFamily="18" charset="0"/>
              </a:rPr>
              <a:t>biết</a:t>
            </a:r>
            <a:r>
              <a:rPr lang="en-US" sz="2325" b="1" i="1">
                <a:solidFill>
                  <a:srgbClr val="C00000"/>
                </a:solidFill>
                <a:latin typeface="Times New Roman" pitchFamily="18" charset="0"/>
                <a:cs typeface="Times New Roman" pitchFamily="18" charset="0"/>
              </a:rPr>
              <a:t> năm sinh – năm mất của cụ Phạm Phú Thứ?</a:t>
            </a:r>
            <a:endParaRPr lang="vi-VN" sz="2325" b="1" i="1" dirty="0">
              <a:solidFill>
                <a:srgbClr val="C00000"/>
              </a:solidFill>
              <a:latin typeface="Times New Roman" pitchFamily="18" charset="0"/>
              <a:ea typeface="Nixie One"/>
              <a:cs typeface="Times New Roman" pitchFamily="18" charset="0"/>
              <a:sym typeface="Nixie One"/>
            </a:endParaRPr>
          </a:p>
        </p:txBody>
      </p:sp>
      <p:sp>
        <p:nvSpPr>
          <p:cNvPr id="34" name="Rounded Rectangle 33"/>
          <p:cNvSpPr/>
          <p:nvPr/>
        </p:nvSpPr>
        <p:spPr>
          <a:xfrm>
            <a:off x="1299724" y="1965544"/>
            <a:ext cx="3145118" cy="61676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itchFamily="18" charset="0"/>
                <a:cs typeface="Times New Roman" pitchFamily="18" charset="0"/>
              </a:rPr>
              <a:t>Câu hỏi số 2</a:t>
            </a:r>
            <a:endParaRPr lang="en-US" sz="2400" b="1" dirty="0">
              <a:latin typeface="Times New Roman" pitchFamily="18" charset="0"/>
              <a:cs typeface="Times New Roman" pitchFamily="18" charset="0"/>
            </a:endParaRPr>
          </a:p>
        </p:txBody>
      </p:sp>
      <p:sp>
        <p:nvSpPr>
          <p:cNvPr id="28" name="Rounded Rectangle 27">
            <a:hlinkClick r:id="rId2" action="ppaction://hlinksldjump"/>
          </p:cNvPr>
          <p:cNvSpPr/>
          <p:nvPr/>
        </p:nvSpPr>
        <p:spPr>
          <a:xfrm>
            <a:off x="5470923" y="4645702"/>
            <a:ext cx="1424442" cy="114324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a:solidFill>
                  <a:prstClr val="black"/>
                </a:solidFill>
                <a:latin typeface="Times New Roman" pitchFamily="18" charset="0"/>
                <a:ea typeface="Tahoma" panose="020B0604030504040204" pitchFamily="34" charset="0"/>
                <a:cs typeface="Times New Roman" pitchFamily="18" charset="0"/>
              </a:rPr>
              <a:t>Quay phần thưởng</a:t>
            </a:r>
            <a:endParaRPr lang="vi-VN" sz="2400" b="1" dirty="0">
              <a:solidFill>
                <a:prstClr val="black"/>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575565" y="946536"/>
            <a:ext cx="3553447" cy="438582"/>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250" b="1">
                <a:latin typeface="Times New Roman" pitchFamily="18" charset="0"/>
                <a:cs typeface="Times New Roman" pitchFamily="18" charset="0"/>
              </a:rPr>
              <a:t>VÒNG QUAY MAY MẮN</a:t>
            </a:r>
            <a:endParaRPr lang="en-US" sz="2250">
              <a:latin typeface="Times New Roman" pitchFamily="18" charset="0"/>
              <a:cs typeface="Times New Roman" pitchFamily="18" charset="0"/>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012" y="1657350"/>
            <a:ext cx="3724276" cy="27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2660017-8CA5-069F-B18F-35823EF325C0}"/>
              </a:ext>
            </a:extLst>
          </p:cNvPr>
          <p:cNvSpPr txBox="1"/>
          <p:nvPr/>
        </p:nvSpPr>
        <p:spPr>
          <a:xfrm>
            <a:off x="1752600" y="3811195"/>
            <a:ext cx="2369518" cy="461665"/>
          </a:xfrm>
          <a:prstGeom prst="rect">
            <a:avLst/>
          </a:prstGeom>
          <a:solidFill>
            <a:schemeClr val="accent4">
              <a:lumMod val="60000"/>
              <a:lumOff val="40000"/>
            </a:schemeClr>
          </a:solidFill>
        </p:spPr>
        <p:txBody>
          <a:bodyPr wrap="square" rtlCol="0">
            <a:spAutoFit/>
          </a:bodyPr>
          <a:lstStyle/>
          <a:p>
            <a:r>
              <a:rPr lang="en-US" sz="2400" b="1">
                <a:solidFill>
                  <a:srgbClr val="EC028D"/>
                </a:solidFill>
                <a:latin typeface="Arial-BoldMT"/>
              </a:rPr>
              <a:t>1821 </a:t>
            </a:r>
            <a:r>
              <a:rPr lang="en-US" sz="2400" b="1">
                <a:solidFill>
                  <a:srgbClr val="EC028D"/>
                </a:solidFill>
                <a:latin typeface="MyriadPro-Bold"/>
              </a:rPr>
              <a:t>– </a:t>
            </a:r>
            <a:r>
              <a:rPr lang="en-US" sz="2400" b="1">
                <a:solidFill>
                  <a:srgbClr val="EC028D"/>
                </a:solidFill>
                <a:latin typeface="Arial-BoldMT"/>
              </a:rPr>
              <a:t>1882</a:t>
            </a:r>
            <a:endParaRPr lang="en-US" sz="2400">
              <a:solidFill>
                <a:srgbClr val="FF0000"/>
              </a:solidFill>
            </a:endParaRPr>
          </a:p>
        </p:txBody>
      </p:sp>
    </p:spTree>
    <p:extLst>
      <p:ext uri="{BB962C8B-B14F-4D97-AF65-F5344CB8AC3E}">
        <p14:creationId xmlns:p14="http://schemas.microsoft.com/office/powerpoint/2010/main" val="236633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571500" y="4718407"/>
            <a:ext cx="1396896" cy="875243"/>
          </a:xfrm>
          <a:prstGeom prst="roundRect">
            <a:avLst>
              <a:gd name="adj" fmla="val 22746"/>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i="1">
              <a:latin typeface="Times New Roman" pitchFamily="18" charset="0"/>
              <a:cs typeface="Times New Roman" pitchFamily="18" charset="0"/>
            </a:endParaRPr>
          </a:p>
        </p:txBody>
      </p:sp>
      <p:sp>
        <p:nvSpPr>
          <p:cNvPr id="30" name="Rounded Rectangle 29"/>
          <p:cNvSpPr/>
          <p:nvPr/>
        </p:nvSpPr>
        <p:spPr>
          <a:xfrm>
            <a:off x="3086122" y="1774406"/>
            <a:ext cx="1304175" cy="1323067"/>
          </a:xfrm>
          <a:prstGeom prst="roundRect">
            <a:avLst>
              <a:gd name="adj" fmla="val 30702"/>
            </a:avLst>
          </a:prstGeom>
          <a:solidFill>
            <a:srgbClr val="00B050"/>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itchFamily="18" charset="0"/>
              <a:cs typeface="Times New Roman" pitchFamily="18" charset="0"/>
            </a:endParaRPr>
          </a:p>
        </p:txBody>
      </p:sp>
      <p:sp>
        <p:nvSpPr>
          <p:cNvPr id="32" name="Rounded Rectangle 31"/>
          <p:cNvSpPr/>
          <p:nvPr/>
        </p:nvSpPr>
        <p:spPr>
          <a:xfrm>
            <a:off x="731121" y="1886121"/>
            <a:ext cx="3518276" cy="358848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33" name="TextBox 32"/>
          <p:cNvSpPr txBox="1"/>
          <p:nvPr/>
        </p:nvSpPr>
        <p:spPr>
          <a:xfrm>
            <a:off x="979238" y="2590011"/>
            <a:ext cx="3075108" cy="1131079"/>
          </a:xfrm>
          <a:prstGeom prst="rect">
            <a:avLst/>
          </a:prstGeom>
          <a:noFill/>
        </p:spPr>
        <p:txBody>
          <a:bodyPr wrap="square" rtlCol="0">
            <a:spAutoFit/>
          </a:bodyPr>
          <a:lstStyle/>
          <a:p>
            <a:pPr lvl="0" algn="just"/>
            <a:r>
              <a:rPr lang="vi-VN" sz="2250" b="1" i="1" dirty="0">
                <a:solidFill>
                  <a:srgbClr val="C00000"/>
                </a:solidFill>
                <a:latin typeface="Times New Roman" pitchFamily="18" charset="0"/>
                <a:cs typeface="Times New Roman" pitchFamily="18" charset="0"/>
              </a:rPr>
              <a:t>Em hãy </a:t>
            </a:r>
            <a:r>
              <a:rPr lang="en-US" sz="2250" b="1" i="1" dirty="0" err="1">
                <a:solidFill>
                  <a:srgbClr val="C00000"/>
                </a:solidFill>
                <a:latin typeface="Times New Roman" pitchFamily="18" charset="0"/>
                <a:cs typeface="Times New Roman" pitchFamily="18" charset="0"/>
              </a:rPr>
              <a:t>cho</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biết</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cụ</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Phan</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Châu</a:t>
            </a:r>
            <a:r>
              <a:rPr lang="en-US" sz="2250" b="1" i="1" dirty="0">
                <a:solidFill>
                  <a:srgbClr val="C00000"/>
                </a:solidFill>
                <a:latin typeface="Times New Roman" pitchFamily="18" charset="0"/>
                <a:cs typeface="Times New Roman" pitchFamily="18" charset="0"/>
              </a:rPr>
              <a:t> Trinh </a:t>
            </a:r>
            <a:r>
              <a:rPr lang="en-US" sz="2250" b="1" i="1" dirty="0" err="1">
                <a:solidFill>
                  <a:srgbClr val="C00000"/>
                </a:solidFill>
                <a:latin typeface="Times New Roman" pitchFamily="18" charset="0"/>
                <a:cs typeface="Times New Roman" pitchFamily="18" charset="0"/>
              </a:rPr>
              <a:t>sinh</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vào</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năm</a:t>
            </a:r>
            <a:r>
              <a:rPr lang="en-US" sz="2250" b="1" i="1" dirty="0">
                <a:solidFill>
                  <a:srgbClr val="C00000"/>
                </a:solidFill>
                <a:latin typeface="Times New Roman" pitchFamily="18" charset="0"/>
                <a:cs typeface="Times New Roman" pitchFamily="18" charset="0"/>
              </a:rPr>
              <a:t> </a:t>
            </a:r>
            <a:r>
              <a:rPr lang="en-US" sz="2250" b="1" i="1" dirty="0" err="1">
                <a:solidFill>
                  <a:srgbClr val="C00000"/>
                </a:solidFill>
                <a:latin typeface="Times New Roman" pitchFamily="18" charset="0"/>
                <a:cs typeface="Times New Roman" pitchFamily="18" charset="0"/>
              </a:rPr>
              <a:t>nào</a:t>
            </a:r>
            <a:r>
              <a:rPr lang="en-US" sz="2250" b="1" i="1" dirty="0">
                <a:solidFill>
                  <a:srgbClr val="C00000"/>
                </a:solidFill>
                <a:latin typeface="Times New Roman" pitchFamily="18" charset="0"/>
                <a:cs typeface="Times New Roman" pitchFamily="18" charset="0"/>
              </a:rPr>
              <a:t>?</a:t>
            </a:r>
            <a:endParaRPr lang="vi-VN" sz="2250" b="1" i="1" dirty="0">
              <a:solidFill>
                <a:srgbClr val="C00000"/>
              </a:solidFill>
              <a:latin typeface="Times New Roman" pitchFamily="18" charset="0"/>
              <a:ea typeface="Nixie One"/>
              <a:cs typeface="Times New Roman" pitchFamily="18" charset="0"/>
              <a:sym typeface="Nixie One"/>
            </a:endParaRPr>
          </a:p>
        </p:txBody>
      </p:sp>
      <p:sp>
        <p:nvSpPr>
          <p:cNvPr id="34" name="Rounded Rectangle 33"/>
          <p:cNvSpPr/>
          <p:nvPr/>
        </p:nvSpPr>
        <p:spPr>
          <a:xfrm>
            <a:off x="889420" y="1965544"/>
            <a:ext cx="3145118" cy="61676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itchFamily="18" charset="0"/>
                <a:cs typeface="Times New Roman" pitchFamily="18" charset="0"/>
              </a:rPr>
              <a:t>Câu hỏi số 3</a:t>
            </a:r>
            <a:endParaRPr lang="en-US" sz="2400" b="1" dirty="0">
              <a:latin typeface="Times New Roman" pitchFamily="18" charset="0"/>
              <a:cs typeface="Times New Roman" pitchFamily="18" charset="0"/>
            </a:endParaRPr>
          </a:p>
        </p:txBody>
      </p:sp>
      <p:sp>
        <p:nvSpPr>
          <p:cNvPr id="28" name="Rounded Rectangle 27">
            <a:hlinkClick r:id="rId2" action="ppaction://hlinksldjump"/>
          </p:cNvPr>
          <p:cNvSpPr/>
          <p:nvPr/>
        </p:nvSpPr>
        <p:spPr>
          <a:xfrm>
            <a:off x="5470923" y="4645702"/>
            <a:ext cx="1424442" cy="114324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a:solidFill>
                  <a:prstClr val="black"/>
                </a:solidFill>
                <a:latin typeface="Times New Roman" pitchFamily="18" charset="0"/>
                <a:ea typeface="Tahoma" panose="020B0604030504040204" pitchFamily="34" charset="0"/>
                <a:cs typeface="Times New Roman" pitchFamily="18" charset="0"/>
              </a:rPr>
              <a:t>Quay phần thưởng</a:t>
            </a:r>
            <a:endParaRPr lang="vi-VN" sz="2400" b="1" dirty="0">
              <a:solidFill>
                <a:prstClr val="black"/>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575565" y="946536"/>
            <a:ext cx="3553447" cy="438582"/>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250" b="1">
                <a:latin typeface="Times New Roman" pitchFamily="18" charset="0"/>
                <a:cs typeface="Times New Roman" pitchFamily="18" charset="0"/>
              </a:rPr>
              <a:t>VÒNG QUAY MAY MẮN</a:t>
            </a:r>
            <a:endParaRPr lang="en-US" sz="225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1" y="1792906"/>
            <a:ext cx="3764756" cy="267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A8A78FD2-5F3B-02FE-1C39-5CCB6E37EEA4}"/>
              </a:ext>
            </a:extLst>
          </p:cNvPr>
          <p:cNvSpPr txBox="1"/>
          <p:nvPr/>
        </p:nvSpPr>
        <p:spPr>
          <a:xfrm>
            <a:off x="1144740" y="3811195"/>
            <a:ext cx="2589060" cy="523220"/>
          </a:xfrm>
          <a:prstGeom prst="rect">
            <a:avLst/>
          </a:prstGeom>
          <a:solidFill>
            <a:schemeClr val="tx2">
              <a:lumMod val="20000"/>
              <a:lumOff val="80000"/>
            </a:schemeClr>
          </a:solidFill>
        </p:spPr>
        <p:txBody>
          <a:bodyPr wrap="square" rtlCol="0">
            <a:spAutoFit/>
          </a:bodyPr>
          <a:lstStyle/>
          <a:p>
            <a:pPr algn="ctr"/>
            <a:r>
              <a:rPr lang="en-US" sz="2800">
                <a:solidFill>
                  <a:srgbClr val="FF0000"/>
                </a:solidFill>
              </a:rPr>
              <a:t>1872</a:t>
            </a:r>
          </a:p>
        </p:txBody>
      </p:sp>
    </p:spTree>
    <p:extLst>
      <p:ext uri="{BB962C8B-B14F-4D97-AF65-F5344CB8AC3E}">
        <p14:creationId xmlns:p14="http://schemas.microsoft.com/office/powerpoint/2010/main" val="7046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914400" y="4718407"/>
            <a:ext cx="1396896" cy="875243"/>
          </a:xfrm>
          <a:prstGeom prst="roundRect">
            <a:avLst>
              <a:gd name="adj" fmla="val 22746"/>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i="1">
              <a:latin typeface="Times New Roman" pitchFamily="18" charset="0"/>
              <a:cs typeface="Times New Roman" pitchFamily="18" charset="0"/>
            </a:endParaRPr>
          </a:p>
        </p:txBody>
      </p:sp>
      <p:sp>
        <p:nvSpPr>
          <p:cNvPr id="30" name="Rounded Rectangle 29"/>
          <p:cNvSpPr/>
          <p:nvPr/>
        </p:nvSpPr>
        <p:spPr>
          <a:xfrm>
            <a:off x="3332430" y="1813043"/>
            <a:ext cx="1333153" cy="1323067"/>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itchFamily="18" charset="0"/>
              <a:cs typeface="Times New Roman" pitchFamily="18" charset="0"/>
            </a:endParaRPr>
          </a:p>
        </p:txBody>
      </p:sp>
      <p:sp>
        <p:nvSpPr>
          <p:cNvPr id="32" name="Rounded Rectangle 31"/>
          <p:cNvSpPr/>
          <p:nvPr/>
        </p:nvSpPr>
        <p:spPr>
          <a:xfrm>
            <a:off x="1045741" y="1886121"/>
            <a:ext cx="3518276" cy="358848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33" name="TextBox 32"/>
          <p:cNvSpPr txBox="1"/>
          <p:nvPr/>
        </p:nvSpPr>
        <p:spPr>
          <a:xfrm>
            <a:off x="1156121" y="2626869"/>
            <a:ext cx="3249549" cy="807913"/>
          </a:xfrm>
          <a:prstGeom prst="rect">
            <a:avLst/>
          </a:prstGeom>
          <a:noFill/>
        </p:spPr>
        <p:txBody>
          <a:bodyPr wrap="square" rtlCol="0">
            <a:spAutoFit/>
          </a:bodyPr>
          <a:lstStyle/>
          <a:p>
            <a:pPr lvl="0" algn="just"/>
            <a:r>
              <a:rPr lang="en-US" sz="2325" b="1" i="1" dirty="0" err="1">
                <a:solidFill>
                  <a:srgbClr val="002060"/>
                </a:solidFill>
                <a:latin typeface="Times New Roman" pitchFamily="18" charset="0"/>
                <a:cs typeface="Times New Roman" pitchFamily="18" charset="0"/>
              </a:rPr>
              <a:t>Em</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hãy</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cho</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biết</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quê</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quán</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cụ</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Hoàng</a:t>
            </a:r>
            <a:r>
              <a:rPr lang="en-US" sz="2325" b="1" i="1" dirty="0">
                <a:solidFill>
                  <a:srgbClr val="002060"/>
                </a:solidFill>
                <a:latin typeface="Times New Roman" pitchFamily="18" charset="0"/>
                <a:cs typeface="Times New Roman" pitchFamily="18" charset="0"/>
              </a:rPr>
              <a:t> </a:t>
            </a:r>
            <a:r>
              <a:rPr lang="en-US" sz="2325" b="1" i="1" dirty="0" err="1">
                <a:solidFill>
                  <a:srgbClr val="002060"/>
                </a:solidFill>
                <a:latin typeface="Times New Roman" pitchFamily="18" charset="0"/>
                <a:cs typeface="Times New Roman" pitchFamily="18" charset="0"/>
              </a:rPr>
              <a:t>Diệu</a:t>
            </a:r>
            <a:r>
              <a:rPr lang="vi-VN" sz="2325" b="1" i="1" dirty="0">
                <a:solidFill>
                  <a:srgbClr val="002060"/>
                </a:solidFill>
                <a:latin typeface="Times New Roman" pitchFamily="18" charset="0"/>
                <a:cs typeface="Times New Roman" pitchFamily="18" charset="0"/>
              </a:rPr>
              <a:t>?</a:t>
            </a:r>
            <a:endParaRPr lang="vi-VN" sz="2325" b="1" i="1" dirty="0">
              <a:solidFill>
                <a:srgbClr val="002060"/>
              </a:solidFill>
              <a:latin typeface="Times New Roman" pitchFamily="18" charset="0"/>
              <a:ea typeface="Nixie One"/>
              <a:cs typeface="Times New Roman" pitchFamily="18" charset="0"/>
              <a:sym typeface="Nixie One"/>
            </a:endParaRPr>
          </a:p>
        </p:txBody>
      </p:sp>
      <p:sp>
        <p:nvSpPr>
          <p:cNvPr id="34" name="Rounded Rectangle 33"/>
          <p:cNvSpPr/>
          <p:nvPr/>
        </p:nvSpPr>
        <p:spPr>
          <a:xfrm>
            <a:off x="1232320" y="1965544"/>
            <a:ext cx="3145118" cy="61676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itchFamily="18" charset="0"/>
                <a:cs typeface="Times New Roman" pitchFamily="18" charset="0"/>
              </a:rPr>
              <a:t>Câu hỏi số 4</a:t>
            </a:r>
            <a:endParaRPr lang="en-US" sz="2400" b="1" dirty="0">
              <a:latin typeface="Times New Roman" pitchFamily="18" charset="0"/>
              <a:cs typeface="Times New Roman" pitchFamily="18" charset="0"/>
            </a:endParaRPr>
          </a:p>
        </p:txBody>
      </p:sp>
      <p:sp>
        <p:nvSpPr>
          <p:cNvPr id="28" name="Rounded Rectangle 27">
            <a:hlinkClick r:id="rId2" action="ppaction://hlinksldjump"/>
          </p:cNvPr>
          <p:cNvSpPr/>
          <p:nvPr/>
        </p:nvSpPr>
        <p:spPr>
          <a:xfrm>
            <a:off x="5470923" y="4645702"/>
            <a:ext cx="1424442" cy="114324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a:solidFill>
                  <a:prstClr val="black"/>
                </a:solidFill>
                <a:latin typeface="Times New Roman" pitchFamily="18" charset="0"/>
                <a:ea typeface="Tahoma" panose="020B0604030504040204" pitchFamily="34" charset="0"/>
                <a:cs typeface="Times New Roman" pitchFamily="18" charset="0"/>
              </a:rPr>
              <a:t>Quay phần thưởng</a:t>
            </a:r>
            <a:endParaRPr lang="vi-VN" sz="2400" b="1" dirty="0">
              <a:solidFill>
                <a:prstClr val="black"/>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575565" y="946536"/>
            <a:ext cx="3553447" cy="438582"/>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250" b="1">
                <a:latin typeface="Times New Roman" pitchFamily="18" charset="0"/>
                <a:cs typeface="Times New Roman" pitchFamily="18" charset="0"/>
              </a:rPr>
              <a:t>VÒNG QUAY MAY MẮN</a:t>
            </a:r>
            <a:endParaRPr lang="en-US" sz="225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86121"/>
            <a:ext cx="3629025" cy="255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9717864-8F09-3B24-86BA-D00D13C6872D}"/>
              </a:ext>
            </a:extLst>
          </p:cNvPr>
          <p:cNvSpPr txBox="1"/>
          <p:nvPr/>
        </p:nvSpPr>
        <p:spPr>
          <a:xfrm>
            <a:off x="1144740" y="3811195"/>
            <a:ext cx="2977378" cy="830997"/>
          </a:xfrm>
          <a:prstGeom prst="rect">
            <a:avLst/>
          </a:prstGeom>
          <a:solidFill>
            <a:schemeClr val="bg2">
              <a:lumMod val="90000"/>
            </a:schemeClr>
          </a:solidFill>
        </p:spPr>
        <p:txBody>
          <a:bodyPr wrap="square" rtlCol="0">
            <a:spAutoFit/>
          </a:bodyPr>
          <a:lstStyle/>
          <a:p>
            <a:r>
              <a:rPr lang="en-US" sz="2400">
                <a:solidFill>
                  <a:srgbClr val="FF0000"/>
                </a:solidFill>
              </a:rPr>
              <a:t>Làng Xuân Đài, Điện Bàn, Quảng Nam</a:t>
            </a:r>
          </a:p>
        </p:txBody>
      </p:sp>
    </p:spTree>
    <p:extLst>
      <p:ext uri="{BB962C8B-B14F-4D97-AF65-F5344CB8AC3E}">
        <p14:creationId xmlns:p14="http://schemas.microsoft.com/office/powerpoint/2010/main" val="3911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914400" y="4718407"/>
            <a:ext cx="1396896" cy="875243"/>
          </a:xfrm>
          <a:prstGeom prst="roundRect">
            <a:avLst>
              <a:gd name="adj" fmla="val 22746"/>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i="1">
              <a:latin typeface="Times New Roman" pitchFamily="18" charset="0"/>
              <a:cs typeface="Times New Roman" pitchFamily="18" charset="0"/>
            </a:endParaRPr>
          </a:p>
        </p:txBody>
      </p:sp>
      <p:sp>
        <p:nvSpPr>
          <p:cNvPr id="30" name="Rounded Rectangle 29"/>
          <p:cNvSpPr/>
          <p:nvPr/>
        </p:nvSpPr>
        <p:spPr>
          <a:xfrm>
            <a:off x="3332430" y="1813043"/>
            <a:ext cx="1333153" cy="1323067"/>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itchFamily="18" charset="0"/>
              <a:cs typeface="Times New Roman" pitchFamily="18" charset="0"/>
            </a:endParaRPr>
          </a:p>
        </p:txBody>
      </p:sp>
      <p:sp>
        <p:nvSpPr>
          <p:cNvPr id="32" name="Rounded Rectangle 31"/>
          <p:cNvSpPr/>
          <p:nvPr/>
        </p:nvSpPr>
        <p:spPr>
          <a:xfrm>
            <a:off x="1045741" y="1886121"/>
            <a:ext cx="3518276" cy="358848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33" name="TextBox 32"/>
          <p:cNvSpPr txBox="1"/>
          <p:nvPr/>
        </p:nvSpPr>
        <p:spPr>
          <a:xfrm>
            <a:off x="1156121" y="2626869"/>
            <a:ext cx="3249549" cy="807913"/>
          </a:xfrm>
          <a:prstGeom prst="rect">
            <a:avLst/>
          </a:prstGeom>
          <a:noFill/>
        </p:spPr>
        <p:txBody>
          <a:bodyPr wrap="square" rtlCol="0">
            <a:spAutoFit/>
          </a:bodyPr>
          <a:lstStyle/>
          <a:p>
            <a:pPr lvl="0" algn="just"/>
            <a:r>
              <a:rPr lang="en-US" sz="2325" b="1" i="1">
                <a:solidFill>
                  <a:srgbClr val="002060"/>
                </a:solidFill>
                <a:latin typeface="Times New Roman" pitchFamily="18" charset="0"/>
                <a:cs typeface="Times New Roman" pitchFamily="18" charset="0"/>
              </a:rPr>
              <a:t>Tự là Tử Cán, hiệu Tây Hồ. Ông là ai</a:t>
            </a:r>
            <a:r>
              <a:rPr lang="vi-VN" sz="2325" b="1" i="1">
                <a:solidFill>
                  <a:srgbClr val="002060"/>
                </a:solidFill>
                <a:latin typeface="Times New Roman" pitchFamily="18" charset="0"/>
                <a:cs typeface="Times New Roman" pitchFamily="18" charset="0"/>
              </a:rPr>
              <a:t>?</a:t>
            </a:r>
            <a:endParaRPr lang="vi-VN" sz="2325" b="1" i="1" dirty="0">
              <a:solidFill>
                <a:srgbClr val="002060"/>
              </a:solidFill>
              <a:latin typeface="Times New Roman" pitchFamily="18" charset="0"/>
              <a:ea typeface="Nixie One"/>
              <a:cs typeface="Times New Roman" pitchFamily="18" charset="0"/>
              <a:sym typeface="Nixie One"/>
            </a:endParaRPr>
          </a:p>
        </p:txBody>
      </p:sp>
      <p:sp>
        <p:nvSpPr>
          <p:cNvPr id="34" name="Rounded Rectangle 33"/>
          <p:cNvSpPr/>
          <p:nvPr/>
        </p:nvSpPr>
        <p:spPr>
          <a:xfrm>
            <a:off x="1232320" y="1965544"/>
            <a:ext cx="3145118" cy="61676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itchFamily="18" charset="0"/>
                <a:cs typeface="Times New Roman" pitchFamily="18" charset="0"/>
              </a:rPr>
              <a:t>Câu hỏi số 5</a:t>
            </a:r>
            <a:endParaRPr lang="en-US" sz="2400" b="1" dirty="0">
              <a:latin typeface="Times New Roman" pitchFamily="18" charset="0"/>
              <a:cs typeface="Times New Roman" pitchFamily="18" charset="0"/>
            </a:endParaRPr>
          </a:p>
        </p:txBody>
      </p:sp>
      <p:sp>
        <p:nvSpPr>
          <p:cNvPr id="28" name="Rounded Rectangle 27">
            <a:hlinkClick r:id="rId2" action="ppaction://hlinksldjump"/>
          </p:cNvPr>
          <p:cNvSpPr/>
          <p:nvPr/>
        </p:nvSpPr>
        <p:spPr>
          <a:xfrm>
            <a:off x="5470923" y="4645702"/>
            <a:ext cx="1424442" cy="114324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a:solidFill>
                  <a:prstClr val="black"/>
                </a:solidFill>
                <a:latin typeface="Times New Roman" pitchFamily="18" charset="0"/>
                <a:ea typeface="Tahoma" panose="020B0604030504040204" pitchFamily="34" charset="0"/>
                <a:cs typeface="Times New Roman" pitchFamily="18" charset="0"/>
              </a:rPr>
              <a:t>Quay phần thưởng</a:t>
            </a:r>
            <a:endParaRPr lang="vi-VN" sz="2400" b="1" dirty="0">
              <a:solidFill>
                <a:prstClr val="black"/>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575565" y="946536"/>
            <a:ext cx="3553447" cy="438582"/>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250" b="1">
                <a:latin typeface="Times New Roman" pitchFamily="18" charset="0"/>
                <a:cs typeface="Times New Roman" pitchFamily="18" charset="0"/>
              </a:rPr>
              <a:t>VÒNG QUAY MAY MẮN</a:t>
            </a:r>
            <a:endParaRPr lang="en-US" sz="225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86121"/>
            <a:ext cx="3629025" cy="255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9717864-8F09-3B24-86BA-D00D13C6872D}"/>
              </a:ext>
            </a:extLst>
          </p:cNvPr>
          <p:cNvSpPr txBox="1"/>
          <p:nvPr/>
        </p:nvSpPr>
        <p:spPr>
          <a:xfrm>
            <a:off x="1144740" y="3811195"/>
            <a:ext cx="2977378" cy="461665"/>
          </a:xfrm>
          <a:prstGeom prst="rect">
            <a:avLst/>
          </a:prstGeom>
          <a:solidFill>
            <a:schemeClr val="bg2">
              <a:lumMod val="90000"/>
            </a:schemeClr>
          </a:solidFill>
        </p:spPr>
        <p:txBody>
          <a:bodyPr wrap="square" rtlCol="0">
            <a:spAutoFit/>
          </a:bodyPr>
          <a:lstStyle/>
          <a:p>
            <a:r>
              <a:rPr lang="en-US" sz="2400">
                <a:solidFill>
                  <a:srgbClr val="FF0000"/>
                </a:solidFill>
              </a:rPr>
              <a:t>Phan Châu Trinh</a:t>
            </a:r>
          </a:p>
        </p:txBody>
      </p:sp>
    </p:spTree>
    <p:extLst>
      <p:ext uri="{BB962C8B-B14F-4D97-AF65-F5344CB8AC3E}">
        <p14:creationId xmlns:p14="http://schemas.microsoft.com/office/powerpoint/2010/main" val="348065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914400" y="4718407"/>
            <a:ext cx="1396896" cy="875243"/>
          </a:xfrm>
          <a:prstGeom prst="roundRect">
            <a:avLst>
              <a:gd name="adj" fmla="val 22746"/>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75" b="1" i="1">
              <a:latin typeface="Times New Roman" pitchFamily="18" charset="0"/>
              <a:cs typeface="Times New Roman" pitchFamily="18" charset="0"/>
            </a:endParaRPr>
          </a:p>
        </p:txBody>
      </p:sp>
      <p:sp>
        <p:nvSpPr>
          <p:cNvPr id="30" name="Rounded Rectangle 29"/>
          <p:cNvSpPr/>
          <p:nvPr/>
        </p:nvSpPr>
        <p:spPr>
          <a:xfrm>
            <a:off x="3332430" y="1813043"/>
            <a:ext cx="1333153" cy="1323067"/>
          </a:xfrm>
          <a:prstGeom prst="roundRect">
            <a:avLst>
              <a:gd name="adj" fmla="val 30702"/>
            </a:avLst>
          </a:prstGeom>
          <a:solidFill>
            <a:schemeClr val="accent2">
              <a:lumMod val="75000"/>
            </a:schemeClr>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Times New Roman" pitchFamily="18" charset="0"/>
              <a:cs typeface="Times New Roman" pitchFamily="18" charset="0"/>
            </a:endParaRPr>
          </a:p>
        </p:txBody>
      </p:sp>
      <p:sp>
        <p:nvSpPr>
          <p:cNvPr id="32" name="Rounded Rectangle 31"/>
          <p:cNvSpPr/>
          <p:nvPr/>
        </p:nvSpPr>
        <p:spPr>
          <a:xfrm>
            <a:off x="1045741" y="1886121"/>
            <a:ext cx="3518276" cy="3588489"/>
          </a:xfrm>
          <a:prstGeom prst="roundRect">
            <a:avLst>
              <a:gd name="adj" fmla="val 9260"/>
            </a:avLst>
          </a:prstGeom>
          <a:solidFill>
            <a:schemeClr val="bg1"/>
          </a:solidFill>
          <a:ln>
            <a:noFill/>
          </a:ln>
          <a:effectLst>
            <a:outerShdw blurRad="2794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imes New Roman" pitchFamily="18" charset="0"/>
              <a:cs typeface="Times New Roman" pitchFamily="18" charset="0"/>
            </a:endParaRPr>
          </a:p>
        </p:txBody>
      </p:sp>
      <p:sp>
        <p:nvSpPr>
          <p:cNvPr id="33" name="TextBox 32"/>
          <p:cNvSpPr txBox="1"/>
          <p:nvPr/>
        </p:nvSpPr>
        <p:spPr>
          <a:xfrm>
            <a:off x="1156121" y="2626869"/>
            <a:ext cx="3249549" cy="2239074"/>
          </a:xfrm>
          <a:prstGeom prst="rect">
            <a:avLst/>
          </a:prstGeom>
          <a:noFill/>
        </p:spPr>
        <p:txBody>
          <a:bodyPr wrap="square" rtlCol="0">
            <a:spAutoFit/>
          </a:bodyPr>
          <a:lstStyle/>
          <a:p>
            <a:pPr lvl="0" algn="just"/>
            <a:r>
              <a:rPr lang="en-US" sz="2325" b="1" i="1">
                <a:solidFill>
                  <a:srgbClr val="002060"/>
                </a:solidFill>
                <a:latin typeface="Times New Roman" pitchFamily="18" charset="0"/>
                <a:cs typeface="Times New Roman" pitchFamily="18" charset="0"/>
              </a:rPr>
              <a:t>Năm 1987, ông được bầu làm Chủ tịch Hội đồng Nhà Nước. Hiến pháp năm 1992 có sự đóng góp rất quan trong của ông. Ông là ai</a:t>
            </a:r>
            <a:r>
              <a:rPr lang="vi-VN" sz="2325" b="1" i="1">
                <a:solidFill>
                  <a:srgbClr val="002060"/>
                </a:solidFill>
                <a:latin typeface="Times New Roman" pitchFamily="18" charset="0"/>
                <a:cs typeface="Times New Roman" pitchFamily="18" charset="0"/>
              </a:rPr>
              <a:t>?</a:t>
            </a:r>
            <a:endParaRPr lang="vi-VN" sz="2325" b="1" i="1" dirty="0">
              <a:solidFill>
                <a:srgbClr val="002060"/>
              </a:solidFill>
              <a:latin typeface="Times New Roman" pitchFamily="18" charset="0"/>
              <a:ea typeface="Nixie One"/>
              <a:cs typeface="Times New Roman" pitchFamily="18" charset="0"/>
              <a:sym typeface="Nixie One"/>
            </a:endParaRPr>
          </a:p>
        </p:txBody>
      </p:sp>
      <p:sp>
        <p:nvSpPr>
          <p:cNvPr id="34" name="Rounded Rectangle 33"/>
          <p:cNvSpPr/>
          <p:nvPr/>
        </p:nvSpPr>
        <p:spPr>
          <a:xfrm>
            <a:off x="1232320" y="1965544"/>
            <a:ext cx="3145118" cy="61676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itchFamily="18" charset="0"/>
                <a:cs typeface="Times New Roman" pitchFamily="18" charset="0"/>
              </a:rPr>
              <a:t>Câu hỏi số 6</a:t>
            </a:r>
            <a:endParaRPr lang="en-US" sz="2400" b="1" dirty="0">
              <a:latin typeface="Times New Roman" pitchFamily="18" charset="0"/>
              <a:cs typeface="Times New Roman" pitchFamily="18" charset="0"/>
            </a:endParaRPr>
          </a:p>
        </p:txBody>
      </p:sp>
      <p:sp>
        <p:nvSpPr>
          <p:cNvPr id="28" name="Rounded Rectangle 27">
            <a:hlinkClick r:id="rId2" action="ppaction://hlinksldjump"/>
          </p:cNvPr>
          <p:cNvSpPr/>
          <p:nvPr/>
        </p:nvSpPr>
        <p:spPr>
          <a:xfrm>
            <a:off x="5470923" y="4645702"/>
            <a:ext cx="1424442" cy="1143242"/>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GB" sz="2400" b="1">
                <a:solidFill>
                  <a:prstClr val="black"/>
                </a:solidFill>
                <a:latin typeface="Times New Roman" pitchFamily="18" charset="0"/>
                <a:ea typeface="Tahoma" panose="020B0604030504040204" pitchFamily="34" charset="0"/>
                <a:cs typeface="Times New Roman" pitchFamily="18" charset="0"/>
              </a:rPr>
              <a:t>Quay phần thưởng</a:t>
            </a:r>
            <a:endParaRPr lang="vi-VN" sz="2400" b="1" dirty="0">
              <a:solidFill>
                <a:prstClr val="black"/>
              </a:solidFill>
              <a:latin typeface="Times New Roman" pitchFamily="18" charset="0"/>
              <a:ea typeface="Tahoma" panose="020B0604030504040204" pitchFamily="34" charset="0"/>
              <a:cs typeface="Times New Roman" pitchFamily="18" charset="0"/>
            </a:endParaRPr>
          </a:p>
        </p:txBody>
      </p:sp>
      <p:sp>
        <p:nvSpPr>
          <p:cNvPr id="38" name="Rectangle 37"/>
          <p:cNvSpPr/>
          <p:nvPr/>
        </p:nvSpPr>
        <p:spPr>
          <a:xfrm>
            <a:off x="1575565" y="946536"/>
            <a:ext cx="3553447" cy="438582"/>
          </a:xfrm>
          <a:prstGeom prst="rect">
            <a:avLst/>
          </a:prstGeom>
          <a:solidFill>
            <a:schemeClr val="accent1"/>
          </a:solidFill>
        </p:spPr>
        <p:style>
          <a:lnRef idx="1">
            <a:schemeClr val="accent2"/>
          </a:lnRef>
          <a:fillRef idx="3">
            <a:schemeClr val="accent2"/>
          </a:fillRef>
          <a:effectRef idx="2">
            <a:schemeClr val="accent2"/>
          </a:effectRef>
          <a:fontRef idx="minor">
            <a:schemeClr val="lt1"/>
          </a:fontRef>
        </p:style>
        <p:txBody>
          <a:bodyPr wrap="square">
            <a:spAutoFit/>
          </a:bodyPr>
          <a:lstStyle/>
          <a:p>
            <a:r>
              <a:rPr lang="en-US" sz="2250" b="1">
                <a:latin typeface="Times New Roman" pitchFamily="18" charset="0"/>
                <a:cs typeface="Times New Roman" pitchFamily="18" charset="0"/>
              </a:rPr>
              <a:t>VÒNG QUAY MAY MẮN</a:t>
            </a:r>
            <a:endParaRPr lang="en-US" sz="225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886121"/>
            <a:ext cx="3629025" cy="255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29717864-8F09-3B24-86BA-D00D13C6872D}"/>
              </a:ext>
            </a:extLst>
          </p:cNvPr>
          <p:cNvSpPr txBox="1"/>
          <p:nvPr/>
        </p:nvSpPr>
        <p:spPr>
          <a:xfrm>
            <a:off x="2590800" y="5799859"/>
            <a:ext cx="2977378" cy="461665"/>
          </a:xfrm>
          <a:prstGeom prst="rect">
            <a:avLst/>
          </a:prstGeom>
          <a:solidFill>
            <a:schemeClr val="bg2">
              <a:lumMod val="90000"/>
            </a:schemeClr>
          </a:solidFill>
        </p:spPr>
        <p:txBody>
          <a:bodyPr wrap="square" rtlCol="0">
            <a:spAutoFit/>
          </a:bodyPr>
          <a:lstStyle/>
          <a:p>
            <a:r>
              <a:rPr lang="en-US" sz="2400">
                <a:solidFill>
                  <a:srgbClr val="FF0000"/>
                </a:solidFill>
              </a:rPr>
              <a:t>Võ Chí Công</a:t>
            </a:r>
          </a:p>
        </p:txBody>
      </p:sp>
    </p:spTree>
    <p:extLst>
      <p:ext uri="{BB962C8B-B14F-4D97-AF65-F5344CB8AC3E}">
        <p14:creationId xmlns:p14="http://schemas.microsoft.com/office/powerpoint/2010/main" val="257144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n119 zalo Hoang Thuan">
            <a:extLst>
              <a:ext uri="{FF2B5EF4-FFF2-40B4-BE49-F238E27FC236}">
                <a16:creationId xmlns:a16="http://schemas.microsoft.com/office/drawing/2014/main" id="{B165CF04-E65A-AC86-DD08-C88DB18E4620}"/>
              </a:ext>
            </a:extLst>
          </p:cNvPr>
          <p:cNvSpPr/>
          <p:nvPr/>
        </p:nvSpPr>
        <p:spPr>
          <a:xfrm>
            <a:off x="1918740" y="1001751"/>
            <a:ext cx="5200637" cy="773281"/>
          </a:xfrm>
          <a:prstGeom prst="rect">
            <a:avLst/>
          </a:prstGeom>
          <a:noFill/>
        </p:spPr>
        <p:txBody>
          <a:bodyPr wrap="none" lIns="91431" tIns="45716" rIns="91431" bIns="45716">
            <a:spAutoFit/>
          </a:bodyPr>
          <a:lstStyle/>
          <a:p>
            <a:pPr algn="ctr" defTabSz="914309"/>
            <a:r>
              <a:rPr lang="en-US" sz="4425" b="1">
                <a:ln w="9525">
                  <a:solidFill>
                    <a:schemeClr val="bg1"/>
                  </a:solidFill>
                  <a:prstDash val="solid"/>
                </a:ln>
                <a:solidFill>
                  <a:schemeClr val="accent2"/>
                </a:solidFill>
                <a:effectLst>
                  <a:outerShdw blurRad="12700" dist="38100" dir="2700000" algn="tl" rotWithShape="0">
                    <a:schemeClr val="accent5">
                      <a:lumMod val="60000"/>
                      <a:lumOff val="40000"/>
                    </a:schemeClr>
                  </a:outerShdw>
                </a:effectLst>
                <a:latin typeface="Calibri"/>
              </a:rPr>
              <a:t>ĐOÁN HÌNH ẨN GIẤU</a:t>
            </a:r>
          </a:p>
        </p:txBody>
      </p:sp>
      <p:pic>
        <p:nvPicPr>
          <p:cNvPr id="17" name="Picture 16" descr="n119 zalo Hoang Thuan">
            <a:extLst>
              <a:ext uri="{FF2B5EF4-FFF2-40B4-BE49-F238E27FC236}">
                <a16:creationId xmlns:a16="http://schemas.microsoft.com/office/drawing/2014/main" id="{D973BA99-E49C-9EE3-2465-3ACDD4ED34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176" y="1181100"/>
            <a:ext cx="495300" cy="438150"/>
          </a:xfrm>
          <a:prstGeom prst="rect">
            <a:avLst/>
          </a:prstGeom>
        </p:spPr>
      </p:pic>
      <p:pic>
        <p:nvPicPr>
          <p:cNvPr id="18" name="Picture 17" descr="n119 zalo Hoang Thuan">
            <a:extLst>
              <a:ext uri="{FF2B5EF4-FFF2-40B4-BE49-F238E27FC236}">
                <a16:creationId xmlns:a16="http://schemas.microsoft.com/office/drawing/2014/main" id="{A82EBB60-8B28-9E7B-6CCF-47C2B771CF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2474" y="1603077"/>
            <a:ext cx="495300" cy="438150"/>
          </a:xfrm>
          <a:prstGeom prst="rect">
            <a:avLst/>
          </a:prstGeom>
        </p:spPr>
      </p:pic>
      <p:pic>
        <p:nvPicPr>
          <p:cNvPr id="19" name="Picture 18" descr="n119 zalo Hoang Thuan">
            <a:extLst>
              <a:ext uri="{FF2B5EF4-FFF2-40B4-BE49-F238E27FC236}">
                <a16:creationId xmlns:a16="http://schemas.microsoft.com/office/drawing/2014/main" id="{3D451814-6675-8957-7EDA-EAB7F67AE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00" y="1068685"/>
            <a:ext cx="495300" cy="438150"/>
          </a:xfrm>
          <a:prstGeom prst="rect">
            <a:avLst/>
          </a:prstGeom>
        </p:spPr>
      </p:pic>
      <p:pic>
        <p:nvPicPr>
          <p:cNvPr id="20" name="Picture 19" descr="n119 zalo Hoang Thuan">
            <a:extLst>
              <a:ext uri="{FF2B5EF4-FFF2-40B4-BE49-F238E27FC236}">
                <a16:creationId xmlns:a16="http://schemas.microsoft.com/office/drawing/2014/main" id="{6FBA314B-FD31-FE15-CDDE-9BFA14E6CB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9526" y="1603077"/>
            <a:ext cx="495300" cy="438150"/>
          </a:xfrm>
          <a:prstGeom prst="rect">
            <a:avLst/>
          </a:prstGeom>
        </p:spPr>
      </p:pic>
      <p:pic>
        <p:nvPicPr>
          <p:cNvPr id="21" name="Picture 20" descr="n119 zalo Hoang Thuan">
            <a:extLst>
              <a:ext uri="{FF2B5EF4-FFF2-40B4-BE49-F238E27FC236}">
                <a16:creationId xmlns:a16="http://schemas.microsoft.com/office/drawing/2014/main" id="{3095AA35-1DBE-F9F4-1C7F-E47EE53E7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9361" y="1734842"/>
            <a:ext cx="5029200" cy="276225"/>
          </a:xfrm>
          <a:prstGeom prst="rect">
            <a:avLst/>
          </a:prstGeom>
        </p:spPr>
      </p:pic>
      <p:pic>
        <p:nvPicPr>
          <p:cNvPr id="22" name="Picture 21" descr="n119 zalo Hoang Thuan">
            <a:hlinkClick r:id="rId7" action="ppaction://hlinksldjump"/>
            <a:extLst>
              <a:ext uri="{FF2B5EF4-FFF2-40B4-BE49-F238E27FC236}">
                <a16:creationId xmlns:a16="http://schemas.microsoft.com/office/drawing/2014/main" id="{C5B628ED-D941-C03A-DFE2-A53609F622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62900" y="4953000"/>
            <a:ext cx="1009650" cy="904875"/>
          </a:xfrm>
          <a:prstGeom prst="rect">
            <a:avLst/>
          </a:prstGeom>
        </p:spPr>
      </p:pic>
      <p:pic>
        <p:nvPicPr>
          <p:cNvPr id="24" name="VUIDEHOC.WAV" descr="n119 zalo Hoang Thuan">
            <a:hlinkClick r:id="" action="ppaction://media"/>
            <a:extLst>
              <a:ext uri="{FF2B5EF4-FFF2-40B4-BE49-F238E27FC236}">
                <a16:creationId xmlns:a16="http://schemas.microsoft.com/office/drawing/2014/main" id="{23E1033E-F4F1-F45B-2703-61B537B5E64D}"/>
              </a:ext>
            </a:extLst>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9"/>
          <a:stretch>
            <a:fillRect/>
          </a:stretch>
        </p:blipFill>
        <p:spPr>
          <a:xfrm>
            <a:off x="4279876" y="7181850"/>
            <a:ext cx="609600" cy="609600"/>
          </a:xfrm>
          <a:prstGeom prst="rect">
            <a:avLst/>
          </a:prstGeom>
        </p:spPr>
      </p:pic>
      <p:grpSp>
        <p:nvGrpSpPr>
          <p:cNvPr id="2" name="Group 1">
            <a:extLst>
              <a:ext uri="{FF2B5EF4-FFF2-40B4-BE49-F238E27FC236}">
                <a16:creationId xmlns:a16="http://schemas.microsoft.com/office/drawing/2014/main" id="{72A33E18-0799-4A39-1A84-C68FB8F4C5D6}"/>
              </a:ext>
            </a:extLst>
          </p:cNvPr>
          <p:cNvGrpSpPr>
            <a:grpSpLocks/>
          </p:cNvGrpSpPr>
          <p:nvPr/>
        </p:nvGrpSpPr>
        <p:grpSpPr bwMode="auto">
          <a:xfrm>
            <a:off x="2190391" y="2184279"/>
            <a:ext cx="5467140" cy="3276600"/>
            <a:chOff x="6" y="6"/>
            <a:chExt cx="4005" cy="2596"/>
          </a:xfrm>
        </p:grpSpPr>
        <p:pic>
          <p:nvPicPr>
            <p:cNvPr id="3" name="Picture 2">
              <a:extLst>
                <a:ext uri="{FF2B5EF4-FFF2-40B4-BE49-F238E27FC236}">
                  <a16:creationId xmlns:a16="http://schemas.microsoft.com/office/drawing/2014/main" id="{4B4BDAFB-2709-908F-4B10-3423FA50520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 y="6"/>
              <a:ext cx="4005" cy="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7">
              <a:extLst>
                <a:ext uri="{FF2B5EF4-FFF2-40B4-BE49-F238E27FC236}">
                  <a16:creationId xmlns:a16="http://schemas.microsoft.com/office/drawing/2014/main" id="{26B35F61-AE0F-F079-3614-0E78B90C84DA}"/>
                </a:ext>
              </a:extLst>
            </p:cNvPr>
            <p:cNvSpPr>
              <a:spLocks/>
            </p:cNvSpPr>
            <p:nvPr/>
          </p:nvSpPr>
          <p:spPr bwMode="auto">
            <a:xfrm>
              <a:off x="6" y="6"/>
              <a:ext cx="4005" cy="2596"/>
            </a:xfrm>
            <a:custGeom>
              <a:avLst/>
              <a:gdLst>
                <a:gd name="T0" fmla="+- 0 111 6"/>
                <a:gd name="T1" fmla="*/ T0 w 4005"/>
                <a:gd name="T2" fmla="+- 0 6 6"/>
                <a:gd name="T3" fmla="*/ 6 h 2596"/>
                <a:gd name="T4" fmla="+- 0 70 6"/>
                <a:gd name="T5" fmla="*/ T4 w 4005"/>
                <a:gd name="T6" fmla="+- 0 14 6"/>
                <a:gd name="T7" fmla="*/ 14 h 2596"/>
                <a:gd name="T8" fmla="+- 0 37 6"/>
                <a:gd name="T9" fmla="*/ T8 w 4005"/>
                <a:gd name="T10" fmla="+- 0 37 6"/>
                <a:gd name="T11" fmla="*/ 37 h 2596"/>
                <a:gd name="T12" fmla="+- 0 14 6"/>
                <a:gd name="T13" fmla="*/ T12 w 4005"/>
                <a:gd name="T14" fmla="+- 0 70 6"/>
                <a:gd name="T15" fmla="*/ 70 h 2596"/>
                <a:gd name="T16" fmla="+- 0 6 6"/>
                <a:gd name="T17" fmla="*/ T16 w 4005"/>
                <a:gd name="T18" fmla="+- 0 111 6"/>
                <a:gd name="T19" fmla="*/ 111 h 2596"/>
                <a:gd name="T20" fmla="+- 0 6 6"/>
                <a:gd name="T21" fmla="*/ T20 w 4005"/>
                <a:gd name="T22" fmla="+- 0 2497 6"/>
                <a:gd name="T23" fmla="*/ 2497 h 2596"/>
                <a:gd name="T24" fmla="+- 0 14 6"/>
                <a:gd name="T25" fmla="*/ T24 w 4005"/>
                <a:gd name="T26" fmla="+- 0 2537 6"/>
                <a:gd name="T27" fmla="*/ 2537 h 2596"/>
                <a:gd name="T28" fmla="+- 0 37 6"/>
                <a:gd name="T29" fmla="*/ T28 w 4005"/>
                <a:gd name="T30" fmla="+- 0 2571 6"/>
                <a:gd name="T31" fmla="*/ 2571 h 2596"/>
                <a:gd name="T32" fmla="+- 0 70 6"/>
                <a:gd name="T33" fmla="*/ T32 w 4005"/>
                <a:gd name="T34" fmla="+- 0 2593 6"/>
                <a:gd name="T35" fmla="*/ 2593 h 2596"/>
                <a:gd name="T36" fmla="+- 0 111 6"/>
                <a:gd name="T37" fmla="*/ T36 w 4005"/>
                <a:gd name="T38" fmla="+- 0 2601 6"/>
                <a:gd name="T39" fmla="*/ 2601 h 2596"/>
                <a:gd name="T40" fmla="+- 0 3906 6"/>
                <a:gd name="T41" fmla="*/ T40 w 4005"/>
                <a:gd name="T42" fmla="+- 0 2601 6"/>
                <a:gd name="T43" fmla="*/ 2601 h 2596"/>
                <a:gd name="T44" fmla="+- 0 3947 6"/>
                <a:gd name="T45" fmla="*/ T44 w 4005"/>
                <a:gd name="T46" fmla="+- 0 2593 6"/>
                <a:gd name="T47" fmla="*/ 2593 h 2596"/>
                <a:gd name="T48" fmla="+- 0 3980 6"/>
                <a:gd name="T49" fmla="*/ T48 w 4005"/>
                <a:gd name="T50" fmla="+- 0 2571 6"/>
                <a:gd name="T51" fmla="*/ 2571 h 2596"/>
                <a:gd name="T52" fmla="+- 0 4002 6"/>
                <a:gd name="T53" fmla="*/ T52 w 4005"/>
                <a:gd name="T54" fmla="+- 0 2537 6"/>
                <a:gd name="T55" fmla="*/ 2537 h 2596"/>
                <a:gd name="T56" fmla="+- 0 4010 6"/>
                <a:gd name="T57" fmla="*/ T56 w 4005"/>
                <a:gd name="T58" fmla="+- 0 2497 6"/>
                <a:gd name="T59" fmla="*/ 2497 h 2596"/>
                <a:gd name="T60" fmla="+- 0 4010 6"/>
                <a:gd name="T61" fmla="*/ T60 w 4005"/>
                <a:gd name="T62" fmla="+- 0 111 6"/>
                <a:gd name="T63" fmla="*/ 111 h 2596"/>
                <a:gd name="T64" fmla="+- 0 4002 6"/>
                <a:gd name="T65" fmla="*/ T64 w 4005"/>
                <a:gd name="T66" fmla="+- 0 70 6"/>
                <a:gd name="T67" fmla="*/ 70 h 2596"/>
                <a:gd name="T68" fmla="+- 0 3980 6"/>
                <a:gd name="T69" fmla="*/ T68 w 4005"/>
                <a:gd name="T70" fmla="+- 0 37 6"/>
                <a:gd name="T71" fmla="*/ 37 h 2596"/>
                <a:gd name="T72" fmla="+- 0 3947 6"/>
                <a:gd name="T73" fmla="*/ T72 w 4005"/>
                <a:gd name="T74" fmla="+- 0 14 6"/>
                <a:gd name="T75" fmla="*/ 14 h 2596"/>
                <a:gd name="T76" fmla="+- 0 3906 6"/>
                <a:gd name="T77" fmla="*/ T76 w 4005"/>
                <a:gd name="T78" fmla="+- 0 6 6"/>
                <a:gd name="T79" fmla="*/ 6 h 2596"/>
                <a:gd name="T80" fmla="+- 0 111 6"/>
                <a:gd name="T81" fmla="*/ T80 w 4005"/>
                <a:gd name="T82" fmla="+- 0 6 6"/>
                <a:gd name="T83" fmla="*/ 6 h 259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4005" h="2596">
                  <a:moveTo>
                    <a:pt x="105" y="0"/>
                  </a:moveTo>
                  <a:lnTo>
                    <a:pt x="64" y="8"/>
                  </a:lnTo>
                  <a:lnTo>
                    <a:pt x="31" y="31"/>
                  </a:lnTo>
                  <a:lnTo>
                    <a:pt x="8" y="64"/>
                  </a:lnTo>
                  <a:lnTo>
                    <a:pt x="0" y="105"/>
                  </a:lnTo>
                  <a:lnTo>
                    <a:pt x="0" y="2491"/>
                  </a:lnTo>
                  <a:lnTo>
                    <a:pt x="8" y="2531"/>
                  </a:lnTo>
                  <a:lnTo>
                    <a:pt x="31" y="2565"/>
                  </a:lnTo>
                  <a:lnTo>
                    <a:pt x="64" y="2587"/>
                  </a:lnTo>
                  <a:lnTo>
                    <a:pt x="105" y="2595"/>
                  </a:lnTo>
                  <a:lnTo>
                    <a:pt x="3900" y="2595"/>
                  </a:lnTo>
                  <a:lnTo>
                    <a:pt x="3941" y="2587"/>
                  </a:lnTo>
                  <a:lnTo>
                    <a:pt x="3974" y="2565"/>
                  </a:lnTo>
                  <a:lnTo>
                    <a:pt x="3996" y="2531"/>
                  </a:lnTo>
                  <a:lnTo>
                    <a:pt x="4004" y="2491"/>
                  </a:lnTo>
                  <a:lnTo>
                    <a:pt x="4004" y="105"/>
                  </a:lnTo>
                  <a:lnTo>
                    <a:pt x="3996" y="64"/>
                  </a:lnTo>
                  <a:lnTo>
                    <a:pt x="3974" y="31"/>
                  </a:lnTo>
                  <a:lnTo>
                    <a:pt x="3941" y="8"/>
                  </a:lnTo>
                  <a:lnTo>
                    <a:pt x="3900" y="0"/>
                  </a:lnTo>
                  <a:lnTo>
                    <a:pt x="105" y="0"/>
                  </a:lnTo>
                  <a:close/>
                </a:path>
              </a:pathLst>
            </a:custGeom>
            <a:noFill/>
            <a:ln w="7861">
              <a:solidFill>
                <a:srgbClr val="00AEEF"/>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a:p>
          </p:txBody>
        </p:sp>
      </p:grpSp>
      <p:sp>
        <p:nvSpPr>
          <p:cNvPr id="5" name="Rectangle 4" descr="n119 zalo Hoang Thuan">
            <a:hlinkClick r:id="rId11" action="ppaction://hlinksldjump"/>
            <a:extLst>
              <a:ext uri="{FF2B5EF4-FFF2-40B4-BE49-F238E27FC236}">
                <a16:creationId xmlns:a16="http://schemas.microsoft.com/office/drawing/2014/main" id="{66C65BC6-BBB3-47AB-8832-3C8F97654655}"/>
              </a:ext>
            </a:extLst>
          </p:cNvPr>
          <p:cNvSpPr/>
          <p:nvPr/>
        </p:nvSpPr>
        <p:spPr>
          <a:xfrm>
            <a:off x="2070668" y="2184572"/>
            <a:ext cx="2853293" cy="1906302"/>
          </a:xfrm>
          <a:prstGeom prst="rect">
            <a:avLst/>
          </a:prstGeom>
          <a:solidFill>
            <a:schemeClr val="accent5">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16" tIns="22858" rIns="45716" bIns="22858" rtlCol="0" anchor="ctr"/>
          <a:lstStyle/>
          <a:p>
            <a:pPr algn="ctr" defTabSz="914309"/>
            <a:r>
              <a:rPr lang="en-US" sz="7200" b="1">
                <a:solidFill>
                  <a:prstClr val="white"/>
                </a:solidFill>
                <a:latin typeface="Times New Roman" pitchFamily="18" charset="0"/>
                <a:cs typeface="Times New Roman" pitchFamily="18" charset="0"/>
              </a:rPr>
              <a:t>1</a:t>
            </a:r>
          </a:p>
        </p:txBody>
      </p:sp>
      <p:sp>
        <p:nvSpPr>
          <p:cNvPr id="6" name="Rectangle 5" descr="n119 zalo Hoang Thuan">
            <a:hlinkClick r:id="rId12" action="ppaction://hlinksldjump"/>
            <a:extLst>
              <a:ext uri="{FF2B5EF4-FFF2-40B4-BE49-F238E27FC236}">
                <a16:creationId xmlns:a16="http://schemas.microsoft.com/office/drawing/2014/main" id="{CBE8DEAF-6C1B-E8EC-7F6A-D766D7F1A24B}"/>
              </a:ext>
            </a:extLst>
          </p:cNvPr>
          <p:cNvSpPr/>
          <p:nvPr/>
        </p:nvSpPr>
        <p:spPr>
          <a:xfrm>
            <a:off x="2122107" y="4090874"/>
            <a:ext cx="2801854" cy="1998695"/>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6" tIns="22858" rIns="45716" bIns="22858" rtlCol="0" anchor="ctr"/>
          <a:lstStyle/>
          <a:p>
            <a:pPr algn="ctr" defTabSz="914309"/>
            <a:r>
              <a:rPr lang="en-US" sz="7200" b="1">
                <a:solidFill>
                  <a:srgbClr val="0000FF"/>
                </a:solidFill>
                <a:latin typeface="Times New Roman" pitchFamily="18" charset="0"/>
                <a:cs typeface="Times New Roman" pitchFamily="18" charset="0"/>
              </a:rPr>
              <a:t>2</a:t>
            </a:r>
          </a:p>
        </p:txBody>
      </p:sp>
      <p:sp>
        <p:nvSpPr>
          <p:cNvPr id="7" name="Rectangle 6" descr="n119 zalo Hoang Thuan">
            <a:hlinkClick r:id="rId13" action="ppaction://hlinksldjump"/>
            <a:extLst>
              <a:ext uri="{FF2B5EF4-FFF2-40B4-BE49-F238E27FC236}">
                <a16:creationId xmlns:a16="http://schemas.microsoft.com/office/drawing/2014/main" id="{80675B79-E9E7-F0D0-5515-EBC2156C906C}"/>
              </a:ext>
            </a:extLst>
          </p:cNvPr>
          <p:cNvSpPr/>
          <p:nvPr/>
        </p:nvSpPr>
        <p:spPr>
          <a:xfrm>
            <a:off x="4942499" y="2172992"/>
            <a:ext cx="2853293" cy="1993931"/>
          </a:xfrm>
          <a:prstGeom prst="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6" tIns="22858" rIns="45716" bIns="22858" rtlCol="0" anchor="ctr"/>
          <a:lstStyle/>
          <a:p>
            <a:pPr algn="ctr" defTabSz="914309"/>
            <a:r>
              <a:rPr lang="en-US" sz="7200" b="1">
                <a:solidFill>
                  <a:srgbClr val="FF0000"/>
                </a:solidFill>
                <a:latin typeface="Times New Roman" pitchFamily="18" charset="0"/>
                <a:cs typeface="Times New Roman" pitchFamily="18" charset="0"/>
              </a:rPr>
              <a:t>3</a:t>
            </a:r>
          </a:p>
        </p:txBody>
      </p:sp>
      <p:sp>
        <p:nvSpPr>
          <p:cNvPr id="8" name="Rectangle 7" descr="n119 zalo Hoang Thuan">
            <a:hlinkClick r:id="rId14" action="ppaction://hlinksldjump"/>
            <a:extLst>
              <a:ext uri="{FF2B5EF4-FFF2-40B4-BE49-F238E27FC236}">
                <a16:creationId xmlns:a16="http://schemas.microsoft.com/office/drawing/2014/main" id="{E8CF31D4-B391-E4B5-0304-6F23500454C0}"/>
              </a:ext>
            </a:extLst>
          </p:cNvPr>
          <p:cNvSpPr/>
          <p:nvPr/>
        </p:nvSpPr>
        <p:spPr>
          <a:xfrm>
            <a:off x="4923961" y="4135496"/>
            <a:ext cx="2853293" cy="2010385"/>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5716" tIns="22858" rIns="45716" bIns="22858" rtlCol="0" anchor="ctr"/>
          <a:lstStyle/>
          <a:p>
            <a:pPr algn="ctr" defTabSz="914309"/>
            <a:r>
              <a:rPr lang="en-US" sz="7200" b="1">
                <a:solidFill>
                  <a:srgbClr val="FFFF00"/>
                </a:solidFill>
                <a:latin typeface="Times New Roman" pitchFamily="18" charset="0"/>
                <a:cs typeface="Times New Roman" pitchFamily="18" charset="0"/>
              </a:rPr>
              <a:t>4</a:t>
            </a:r>
          </a:p>
        </p:txBody>
      </p:sp>
      <p:sp>
        <p:nvSpPr>
          <p:cNvPr id="9" name="TextBox 8">
            <a:extLst>
              <a:ext uri="{FF2B5EF4-FFF2-40B4-BE49-F238E27FC236}">
                <a16:creationId xmlns:a16="http://schemas.microsoft.com/office/drawing/2014/main" id="{233A7335-339D-2A5C-7205-AA1670459680}"/>
              </a:ext>
            </a:extLst>
          </p:cNvPr>
          <p:cNvSpPr txBox="1"/>
          <p:nvPr/>
        </p:nvSpPr>
        <p:spPr>
          <a:xfrm>
            <a:off x="438150" y="6229394"/>
            <a:ext cx="8534400" cy="461665"/>
          </a:xfrm>
          <a:prstGeom prst="rect">
            <a:avLst/>
          </a:prstGeom>
          <a:solidFill>
            <a:schemeClr val="accent6">
              <a:lumMod val="40000"/>
              <a:lumOff val="60000"/>
            </a:schemeClr>
          </a:solidFill>
        </p:spPr>
        <p:txBody>
          <a:bodyPr wrap="square" rtlCol="0">
            <a:spAutoFit/>
          </a:bodyPr>
          <a:lstStyle/>
          <a:p>
            <a:r>
              <a:rPr lang="en-US" sz="2400"/>
              <a:t>Nhà lưu niệm cụ Huỳnh Thúc Kháng tại Tiên Phước – Quảng Nam</a:t>
            </a:r>
          </a:p>
        </p:txBody>
      </p:sp>
    </p:spTree>
    <p:extLst>
      <p:ext uri="{BB962C8B-B14F-4D97-AF65-F5344CB8AC3E}">
        <p14:creationId xmlns:p14="http://schemas.microsoft.com/office/powerpoint/2010/main" val="1399513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2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16"/>
                                        </p:tgtEl>
                                        <p:attrNameLst>
                                          <p:attrName>style.color</p:attrName>
                                        </p:attrNameLst>
                                      </p:cBhvr>
                                      <p:by>
                                        <p:hsl h="7200000" s="0" l="0"/>
                                      </p:by>
                                    </p:animClr>
                                    <p:animClr clrSpc="hsl" dir="cw">
                                      <p:cBhvr>
                                        <p:cTn id="9" dur="500" fill="hold"/>
                                        <p:tgtEl>
                                          <p:spTgt spid="16"/>
                                        </p:tgtEl>
                                        <p:attrNameLst>
                                          <p:attrName>fillcolor</p:attrName>
                                        </p:attrNameLst>
                                      </p:cBhvr>
                                      <p:by>
                                        <p:hsl h="7200000" s="0" l="0"/>
                                      </p:by>
                                    </p:animClr>
                                    <p:animClr clrSpc="hsl" dir="cw">
                                      <p:cBhvr>
                                        <p:cTn id="10" dur="500" fill="hold"/>
                                        <p:tgtEl>
                                          <p:spTgt spid="16"/>
                                        </p:tgtEl>
                                        <p:attrNameLst>
                                          <p:attrName>stroke.color</p:attrName>
                                        </p:attrNameLst>
                                      </p:cBhvr>
                                      <p:by>
                                        <p:hsl h="7200000" s="0" l="0"/>
                                      </p:by>
                                    </p:animClr>
                                    <p:set>
                                      <p:cBhvr>
                                        <p:cTn id="11" dur="500" fill="hold"/>
                                        <p:tgtEl>
                                          <p:spTgt spid="16"/>
                                        </p:tgtEl>
                                        <p:attrNameLst>
                                          <p:attrName>fill.type</p:attrName>
                                        </p:attrNameLst>
                                      </p:cBhvr>
                                      <p:to>
                                        <p:strVal val="solid"/>
                                      </p:to>
                                    </p:set>
                                  </p:child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par>
                          <p:cTn id="15" fill="hold">
                            <p:stCondLst>
                              <p:cond delay="5689"/>
                            </p:stCondLst>
                            <p:childTnLst>
                              <p:par>
                                <p:cTn id="16" presetID="27" presetClass="emph" presetSubtype="0" fill="remove" grpId="1" nodeType="afterEffect">
                                  <p:stCondLst>
                                    <p:cond delay="0"/>
                                  </p:stCondLst>
                                  <p:iterate type="lt">
                                    <p:tmPct val="0"/>
                                  </p:iterate>
                                  <p:childTnLst>
                                    <p:animClr clrSpc="rgb" dir="cw">
                                      <p:cBhvr override="childStyle">
                                        <p:cTn id="17" dur="250" autoRev="1" fill="remove"/>
                                        <p:tgtEl>
                                          <p:spTgt spid="5"/>
                                        </p:tgtEl>
                                        <p:attrNameLst>
                                          <p:attrName>style.color</p:attrName>
                                        </p:attrNameLst>
                                      </p:cBhvr>
                                      <p:to>
                                        <a:srgbClr val="FF0000"/>
                                      </p:to>
                                    </p:animClr>
                                    <p:animClr clrSpc="rgb" dir="cw">
                                      <p:cBhvr>
                                        <p:cTn id="18" dur="250" autoRev="1" fill="remove"/>
                                        <p:tgtEl>
                                          <p:spTgt spid="5"/>
                                        </p:tgtEl>
                                        <p:attrNameLst>
                                          <p:attrName>fillcolor</p:attrName>
                                        </p:attrNameLst>
                                      </p:cBhvr>
                                      <p:to>
                                        <a:srgbClr val="FF0000"/>
                                      </p:to>
                                    </p:animClr>
                                    <p:set>
                                      <p:cBhvr>
                                        <p:cTn id="19" dur="250" autoRev="1" fill="remove"/>
                                        <p:tgtEl>
                                          <p:spTgt spid="5"/>
                                        </p:tgtEl>
                                        <p:attrNameLst>
                                          <p:attrName>fill.type</p:attrName>
                                        </p:attrNameLst>
                                      </p:cBhvr>
                                      <p:to>
                                        <p:strVal val="solid"/>
                                      </p:to>
                                    </p:set>
                                    <p:set>
                                      <p:cBhvr>
                                        <p:cTn id="20" dur="250" autoRev="1" fill="remove"/>
                                        <p:tgtEl>
                                          <p:spTgt spid="5"/>
                                        </p:tgtEl>
                                        <p:attrNameLst>
                                          <p:attrName>fill.on</p:attrName>
                                        </p:attrNameLst>
                                      </p:cBhvr>
                                      <p:to>
                                        <p:strVal val="true"/>
                                      </p:to>
                                    </p:set>
                                  </p:childTnLst>
                                </p:cTn>
                              </p:par>
                            </p:childTnLst>
                          </p:cTn>
                        </p:par>
                        <p:par>
                          <p:cTn id="21" fill="hold">
                            <p:stCondLst>
                              <p:cond delay="6189"/>
                            </p:stCondLst>
                            <p:childTnLst>
                              <p:par>
                                <p:cTn id="22" presetID="27" presetClass="emph" presetSubtype="0" fill="remove" grpId="1" nodeType="afterEffect">
                                  <p:stCondLst>
                                    <p:cond delay="0"/>
                                  </p:stCondLst>
                                  <p:iterate type="lt">
                                    <p:tmPct val="0"/>
                                  </p:iterate>
                                  <p:childTnLst>
                                    <p:animClr clrSpc="rgb" dir="cw">
                                      <p:cBhvr override="childStyle">
                                        <p:cTn id="23" dur="250" autoRev="1" fill="remove"/>
                                        <p:tgtEl>
                                          <p:spTgt spid="6"/>
                                        </p:tgtEl>
                                        <p:attrNameLst>
                                          <p:attrName>style.color</p:attrName>
                                        </p:attrNameLst>
                                      </p:cBhvr>
                                      <p:to>
                                        <a:srgbClr val="FF0000"/>
                                      </p:to>
                                    </p:animClr>
                                    <p:animClr clrSpc="rgb" dir="cw">
                                      <p:cBhvr>
                                        <p:cTn id="24" dur="250" autoRev="1" fill="remove"/>
                                        <p:tgtEl>
                                          <p:spTgt spid="6"/>
                                        </p:tgtEl>
                                        <p:attrNameLst>
                                          <p:attrName>fillcolor</p:attrName>
                                        </p:attrNameLst>
                                      </p:cBhvr>
                                      <p:to>
                                        <a:srgbClr val="FF0000"/>
                                      </p:to>
                                    </p:animClr>
                                    <p:set>
                                      <p:cBhvr>
                                        <p:cTn id="25" dur="250" autoRev="1" fill="remove"/>
                                        <p:tgtEl>
                                          <p:spTgt spid="6"/>
                                        </p:tgtEl>
                                        <p:attrNameLst>
                                          <p:attrName>fill.type</p:attrName>
                                        </p:attrNameLst>
                                      </p:cBhvr>
                                      <p:to>
                                        <p:strVal val="solid"/>
                                      </p:to>
                                    </p:set>
                                    <p:set>
                                      <p:cBhvr>
                                        <p:cTn id="26" dur="250" autoRev="1" fill="remove"/>
                                        <p:tgtEl>
                                          <p:spTgt spid="6"/>
                                        </p:tgtEl>
                                        <p:attrNameLst>
                                          <p:attrName>fill.on</p:attrName>
                                        </p:attrNameLst>
                                      </p:cBhvr>
                                      <p:to>
                                        <p:strVal val="true"/>
                                      </p:to>
                                    </p:set>
                                  </p:childTnLst>
                                </p:cTn>
                              </p:par>
                            </p:childTnLst>
                          </p:cTn>
                        </p:par>
                        <p:par>
                          <p:cTn id="27" fill="hold">
                            <p:stCondLst>
                              <p:cond delay="6689"/>
                            </p:stCondLst>
                            <p:childTnLst>
                              <p:par>
                                <p:cTn id="28" presetID="27" presetClass="emph" presetSubtype="0" fill="remove" grpId="1" nodeType="afterEffect">
                                  <p:stCondLst>
                                    <p:cond delay="0"/>
                                  </p:stCondLst>
                                  <p:iterate type="lt">
                                    <p:tmPct val="0"/>
                                  </p:iterate>
                                  <p:childTnLst>
                                    <p:animClr clrSpc="rgb" dir="cw">
                                      <p:cBhvr override="childStyle">
                                        <p:cTn id="29" dur="250" autoRev="1" fill="remove"/>
                                        <p:tgtEl>
                                          <p:spTgt spid="7"/>
                                        </p:tgtEl>
                                        <p:attrNameLst>
                                          <p:attrName>style.color</p:attrName>
                                        </p:attrNameLst>
                                      </p:cBhvr>
                                      <p:to>
                                        <a:srgbClr val="FF0000"/>
                                      </p:to>
                                    </p:animClr>
                                    <p:animClr clrSpc="rgb" dir="cw">
                                      <p:cBhvr>
                                        <p:cTn id="30" dur="250" autoRev="1" fill="remove"/>
                                        <p:tgtEl>
                                          <p:spTgt spid="7"/>
                                        </p:tgtEl>
                                        <p:attrNameLst>
                                          <p:attrName>fillcolor</p:attrName>
                                        </p:attrNameLst>
                                      </p:cBhvr>
                                      <p:to>
                                        <a:srgbClr val="FF0000"/>
                                      </p:to>
                                    </p:animClr>
                                    <p:set>
                                      <p:cBhvr>
                                        <p:cTn id="31" dur="250" autoRev="1" fill="remove"/>
                                        <p:tgtEl>
                                          <p:spTgt spid="7"/>
                                        </p:tgtEl>
                                        <p:attrNameLst>
                                          <p:attrName>fill.type</p:attrName>
                                        </p:attrNameLst>
                                      </p:cBhvr>
                                      <p:to>
                                        <p:strVal val="solid"/>
                                      </p:to>
                                    </p:set>
                                    <p:set>
                                      <p:cBhvr>
                                        <p:cTn id="32" dur="250" autoRev="1" fill="remove"/>
                                        <p:tgtEl>
                                          <p:spTgt spid="7"/>
                                        </p:tgtEl>
                                        <p:attrNameLst>
                                          <p:attrName>fill.on</p:attrName>
                                        </p:attrNameLst>
                                      </p:cBhvr>
                                      <p:to>
                                        <p:strVal val="true"/>
                                      </p:to>
                                    </p:set>
                                  </p:childTnLst>
                                </p:cTn>
                              </p:par>
                            </p:childTnLst>
                          </p:cTn>
                        </p:par>
                        <p:par>
                          <p:cTn id="33" fill="hold">
                            <p:stCondLst>
                              <p:cond delay="7189"/>
                            </p:stCondLst>
                            <p:childTnLst>
                              <p:par>
                                <p:cTn id="34" presetID="27" presetClass="emph" presetSubtype="0" fill="remove" grpId="1" nodeType="afterEffect">
                                  <p:stCondLst>
                                    <p:cond delay="0"/>
                                  </p:stCondLst>
                                  <p:iterate type="lt">
                                    <p:tmPct val="0"/>
                                  </p:iterate>
                                  <p:childTnLst>
                                    <p:animClr clrSpc="rgb" dir="cw">
                                      <p:cBhvr override="childStyle">
                                        <p:cTn id="35" dur="250" autoRev="1" fill="remove"/>
                                        <p:tgtEl>
                                          <p:spTgt spid="8"/>
                                        </p:tgtEl>
                                        <p:attrNameLst>
                                          <p:attrName>style.color</p:attrName>
                                        </p:attrNameLst>
                                      </p:cBhvr>
                                      <p:to>
                                        <a:srgbClr val="FF0000"/>
                                      </p:to>
                                    </p:animClr>
                                    <p:animClr clrSpc="rgb" dir="cw">
                                      <p:cBhvr>
                                        <p:cTn id="36" dur="250" autoRev="1" fill="remove"/>
                                        <p:tgtEl>
                                          <p:spTgt spid="8"/>
                                        </p:tgtEl>
                                        <p:attrNameLst>
                                          <p:attrName>fillcolor</p:attrName>
                                        </p:attrNameLst>
                                      </p:cBhvr>
                                      <p:to>
                                        <a:srgbClr val="FF0000"/>
                                      </p:to>
                                    </p:animClr>
                                    <p:set>
                                      <p:cBhvr>
                                        <p:cTn id="37" dur="250" autoRev="1" fill="remove"/>
                                        <p:tgtEl>
                                          <p:spTgt spid="8"/>
                                        </p:tgtEl>
                                        <p:attrNameLst>
                                          <p:attrName>fill.type</p:attrName>
                                        </p:attrNameLst>
                                      </p:cBhvr>
                                      <p:to>
                                        <p:strVal val="solid"/>
                                      </p:to>
                                    </p:set>
                                    <p:set>
                                      <p:cBhvr>
                                        <p:cTn id="38" dur="250" autoRev="1" fill="remove"/>
                                        <p:tgtEl>
                                          <p:spTgt spid="8"/>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4" fill="hold" display="0">
                  <p:stCondLst>
                    <p:cond delay="indefinite"/>
                  </p:stCondLst>
                  <p:endCondLst>
                    <p:cond evt="onStopAudio" delay="0">
                      <p:tgtEl>
                        <p:sldTgt/>
                      </p:tgtEl>
                    </p:cond>
                  </p:endCondLst>
                </p:cTn>
                <p:tgtEl>
                  <p:spTgt spid="24"/>
                </p:tgtEl>
              </p:cMediaNode>
            </p:audio>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31" presetClass="exit" presetSubtype="0" fill="hold" grpId="0" nodeType="clickEffect">
                                  <p:stCondLst>
                                    <p:cond delay="0"/>
                                  </p:stCondLst>
                                  <p:iterate type="lt">
                                    <p:tmPct val="0"/>
                                  </p:iterate>
                                  <p:childTnLst>
                                    <p:anim calcmode="lin" valueType="num">
                                      <p:cBhvr>
                                        <p:cTn id="49" dur="1000"/>
                                        <p:tgtEl>
                                          <p:spTgt spid="5"/>
                                        </p:tgtEl>
                                        <p:attrNameLst>
                                          <p:attrName>ppt_w</p:attrName>
                                        </p:attrNameLst>
                                      </p:cBhvr>
                                      <p:tavLst>
                                        <p:tav tm="0">
                                          <p:val>
                                            <p:strVal val="ppt_w"/>
                                          </p:val>
                                        </p:tav>
                                        <p:tav tm="100000">
                                          <p:val>
                                            <p:fltVal val="0"/>
                                          </p:val>
                                        </p:tav>
                                      </p:tavLst>
                                    </p:anim>
                                    <p:anim calcmode="lin" valueType="num">
                                      <p:cBhvr>
                                        <p:cTn id="50" dur="1000"/>
                                        <p:tgtEl>
                                          <p:spTgt spid="5"/>
                                        </p:tgtEl>
                                        <p:attrNameLst>
                                          <p:attrName>ppt_h</p:attrName>
                                        </p:attrNameLst>
                                      </p:cBhvr>
                                      <p:tavLst>
                                        <p:tav tm="0">
                                          <p:val>
                                            <p:strVal val="ppt_h"/>
                                          </p:val>
                                        </p:tav>
                                        <p:tav tm="100000">
                                          <p:val>
                                            <p:fltVal val="0"/>
                                          </p:val>
                                        </p:tav>
                                      </p:tavLst>
                                    </p:anim>
                                    <p:anim calcmode="lin" valueType="num">
                                      <p:cBhvr>
                                        <p:cTn id="51" dur="1000"/>
                                        <p:tgtEl>
                                          <p:spTgt spid="5"/>
                                        </p:tgtEl>
                                        <p:attrNameLst>
                                          <p:attrName>style.rotation</p:attrName>
                                        </p:attrNameLst>
                                      </p:cBhvr>
                                      <p:tavLst>
                                        <p:tav tm="0">
                                          <p:val>
                                            <p:fltVal val="0"/>
                                          </p:val>
                                        </p:tav>
                                        <p:tav tm="100000">
                                          <p:val>
                                            <p:fltVal val="90"/>
                                          </p:val>
                                        </p:tav>
                                      </p:tavLst>
                                    </p:anim>
                                    <p:animEffect transition="out" filter="fade">
                                      <p:cBhvr>
                                        <p:cTn id="52" dur="1000"/>
                                        <p:tgtEl>
                                          <p:spTgt spid="5"/>
                                        </p:tgtEl>
                                      </p:cBhvr>
                                    </p:animEffect>
                                    <p:set>
                                      <p:cBhvr>
                                        <p:cTn id="5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31" presetClass="exit" presetSubtype="0" fill="hold" grpId="0" nodeType="clickEffect">
                                  <p:stCondLst>
                                    <p:cond delay="0"/>
                                  </p:stCondLst>
                                  <p:iterate type="lt">
                                    <p:tmPct val="0"/>
                                  </p:iterate>
                                  <p:childTnLst>
                                    <p:anim calcmode="lin" valueType="num">
                                      <p:cBhvr>
                                        <p:cTn id="58" dur="1000"/>
                                        <p:tgtEl>
                                          <p:spTgt spid="6"/>
                                        </p:tgtEl>
                                        <p:attrNameLst>
                                          <p:attrName>ppt_w</p:attrName>
                                        </p:attrNameLst>
                                      </p:cBhvr>
                                      <p:tavLst>
                                        <p:tav tm="0">
                                          <p:val>
                                            <p:strVal val="ppt_w"/>
                                          </p:val>
                                        </p:tav>
                                        <p:tav tm="100000">
                                          <p:val>
                                            <p:fltVal val="0"/>
                                          </p:val>
                                        </p:tav>
                                      </p:tavLst>
                                    </p:anim>
                                    <p:anim calcmode="lin" valueType="num">
                                      <p:cBhvr>
                                        <p:cTn id="59" dur="1000"/>
                                        <p:tgtEl>
                                          <p:spTgt spid="6"/>
                                        </p:tgtEl>
                                        <p:attrNameLst>
                                          <p:attrName>ppt_h</p:attrName>
                                        </p:attrNameLst>
                                      </p:cBhvr>
                                      <p:tavLst>
                                        <p:tav tm="0">
                                          <p:val>
                                            <p:strVal val="ppt_h"/>
                                          </p:val>
                                        </p:tav>
                                        <p:tav tm="100000">
                                          <p:val>
                                            <p:fltVal val="0"/>
                                          </p:val>
                                        </p:tav>
                                      </p:tavLst>
                                    </p:anim>
                                    <p:anim calcmode="lin" valueType="num">
                                      <p:cBhvr>
                                        <p:cTn id="60" dur="1000"/>
                                        <p:tgtEl>
                                          <p:spTgt spid="6"/>
                                        </p:tgtEl>
                                        <p:attrNameLst>
                                          <p:attrName>style.rotation</p:attrName>
                                        </p:attrNameLst>
                                      </p:cBhvr>
                                      <p:tavLst>
                                        <p:tav tm="0">
                                          <p:val>
                                            <p:fltVal val="0"/>
                                          </p:val>
                                        </p:tav>
                                        <p:tav tm="100000">
                                          <p:val>
                                            <p:fltVal val="90"/>
                                          </p:val>
                                        </p:tav>
                                      </p:tavLst>
                                    </p:anim>
                                    <p:animEffect transition="out" filter="fade">
                                      <p:cBhvr>
                                        <p:cTn id="61" dur="1000"/>
                                        <p:tgtEl>
                                          <p:spTgt spid="6"/>
                                        </p:tgtEl>
                                      </p:cBhvr>
                                    </p:animEffect>
                                    <p:set>
                                      <p:cBhvr>
                                        <p:cTn id="62"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7"/>
                    </p:tgtEl>
                  </p:cond>
                </p:stCondLst>
                <p:endSync evt="end" delay="0">
                  <p:rtn val="all"/>
                </p:endSync>
                <p:childTnLst>
                  <p:par>
                    <p:cTn id="64" fill="hold">
                      <p:stCondLst>
                        <p:cond delay="0"/>
                      </p:stCondLst>
                      <p:childTnLst>
                        <p:par>
                          <p:cTn id="65" fill="hold">
                            <p:stCondLst>
                              <p:cond delay="0"/>
                            </p:stCondLst>
                            <p:childTnLst>
                              <p:par>
                                <p:cTn id="66" presetID="31" presetClass="exit" presetSubtype="0" fill="hold" grpId="0" nodeType="clickEffect">
                                  <p:stCondLst>
                                    <p:cond delay="0"/>
                                  </p:stCondLst>
                                  <p:iterate type="lt">
                                    <p:tmPct val="0"/>
                                  </p:iterate>
                                  <p:childTnLst>
                                    <p:anim calcmode="lin" valueType="num">
                                      <p:cBhvr>
                                        <p:cTn id="67" dur="1000"/>
                                        <p:tgtEl>
                                          <p:spTgt spid="7"/>
                                        </p:tgtEl>
                                        <p:attrNameLst>
                                          <p:attrName>ppt_w</p:attrName>
                                        </p:attrNameLst>
                                      </p:cBhvr>
                                      <p:tavLst>
                                        <p:tav tm="0">
                                          <p:val>
                                            <p:strVal val="ppt_w"/>
                                          </p:val>
                                        </p:tav>
                                        <p:tav tm="100000">
                                          <p:val>
                                            <p:fltVal val="0"/>
                                          </p:val>
                                        </p:tav>
                                      </p:tavLst>
                                    </p:anim>
                                    <p:anim calcmode="lin" valueType="num">
                                      <p:cBhvr>
                                        <p:cTn id="68" dur="1000"/>
                                        <p:tgtEl>
                                          <p:spTgt spid="7"/>
                                        </p:tgtEl>
                                        <p:attrNameLst>
                                          <p:attrName>ppt_h</p:attrName>
                                        </p:attrNameLst>
                                      </p:cBhvr>
                                      <p:tavLst>
                                        <p:tav tm="0">
                                          <p:val>
                                            <p:strVal val="ppt_h"/>
                                          </p:val>
                                        </p:tav>
                                        <p:tav tm="100000">
                                          <p:val>
                                            <p:fltVal val="0"/>
                                          </p:val>
                                        </p:tav>
                                      </p:tavLst>
                                    </p:anim>
                                    <p:anim calcmode="lin" valueType="num">
                                      <p:cBhvr>
                                        <p:cTn id="69" dur="1000"/>
                                        <p:tgtEl>
                                          <p:spTgt spid="7"/>
                                        </p:tgtEl>
                                        <p:attrNameLst>
                                          <p:attrName>style.rotation</p:attrName>
                                        </p:attrNameLst>
                                      </p:cBhvr>
                                      <p:tavLst>
                                        <p:tav tm="0">
                                          <p:val>
                                            <p:fltVal val="0"/>
                                          </p:val>
                                        </p:tav>
                                        <p:tav tm="100000">
                                          <p:val>
                                            <p:fltVal val="90"/>
                                          </p:val>
                                        </p:tav>
                                      </p:tavLst>
                                    </p:anim>
                                    <p:animEffect transition="out" filter="fade">
                                      <p:cBhvr>
                                        <p:cTn id="70" dur="1000"/>
                                        <p:tgtEl>
                                          <p:spTgt spid="7"/>
                                        </p:tgtEl>
                                      </p:cBhvr>
                                    </p:animEffect>
                                    <p:set>
                                      <p:cBhvr>
                                        <p:cTn id="71"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2" restart="whenNotActive" fill="hold" evtFilter="cancelBubble" nodeType="interactiveSeq">
                <p:stCondLst>
                  <p:cond evt="onClick" delay="0">
                    <p:tgtEl>
                      <p:spTgt spid="8"/>
                    </p:tgtEl>
                  </p:cond>
                </p:stCondLst>
                <p:endSync evt="end" delay="0">
                  <p:rtn val="all"/>
                </p:endSync>
                <p:childTnLst>
                  <p:par>
                    <p:cTn id="73" fill="hold">
                      <p:stCondLst>
                        <p:cond delay="0"/>
                      </p:stCondLst>
                      <p:childTnLst>
                        <p:par>
                          <p:cTn id="74" fill="hold">
                            <p:stCondLst>
                              <p:cond delay="0"/>
                            </p:stCondLst>
                            <p:childTnLst>
                              <p:par>
                                <p:cTn id="75" presetID="31" presetClass="exit" presetSubtype="0" fill="hold" grpId="0" nodeType="clickEffect">
                                  <p:stCondLst>
                                    <p:cond delay="0"/>
                                  </p:stCondLst>
                                  <p:iterate type="lt">
                                    <p:tmPct val="0"/>
                                  </p:iterate>
                                  <p:childTnLst>
                                    <p:anim calcmode="lin" valueType="num">
                                      <p:cBhvr>
                                        <p:cTn id="76" dur="1000"/>
                                        <p:tgtEl>
                                          <p:spTgt spid="8"/>
                                        </p:tgtEl>
                                        <p:attrNameLst>
                                          <p:attrName>ppt_w</p:attrName>
                                        </p:attrNameLst>
                                      </p:cBhvr>
                                      <p:tavLst>
                                        <p:tav tm="0">
                                          <p:val>
                                            <p:strVal val="ppt_w"/>
                                          </p:val>
                                        </p:tav>
                                        <p:tav tm="100000">
                                          <p:val>
                                            <p:fltVal val="0"/>
                                          </p:val>
                                        </p:tav>
                                      </p:tavLst>
                                    </p:anim>
                                    <p:anim calcmode="lin" valueType="num">
                                      <p:cBhvr>
                                        <p:cTn id="77" dur="1000"/>
                                        <p:tgtEl>
                                          <p:spTgt spid="8"/>
                                        </p:tgtEl>
                                        <p:attrNameLst>
                                          <p:attrName>ppt_h</p:attrName>
                                        </p:attrNameLst>
                                      </p:cBhvr>
                                      <p:tavLst>
                                        <p:tav tm="0">
                                          <p:val>
                                            <p:strVal val="ppt_h"/>
                                          </p:val>
                                        </p:tav>
                                        <p:tav tm="100000">
                                          <p:val>
                                            <p:fltVal val="0"/>
                                          </p:val>
                                        </p:tav>
                                      </p:tavLst>
                                    </p:anim>
                                    <p:anim calcmode="lin" valueType="num">
                                      <p:cBhvr>
                                        <p:cTn id="78" dur="1000"/>
                                        <p:tgtEl>
                                          <p:spTgt spid="8"/>
                                        </p:tgtEl>
                                        <p:attrNameLst>
                                          <p:attrName>style.rotation</p:attrName>
                                        </p:attrNameLst>
                                      </p:cBhvr>
                                      <p:tavLst>
                                        <p:tav tm="0">
                                          <p:val>
                                            <p:fltVal val="0"/>
                                          </p:val>
                                        </p:tav>
                                        <p:tav tm="100000">
                                          <p:val>
                                            <p:fltVal val="90"/>
                                          </p:val>
                                        </p:tav>
                                      </p:tavLst>
                                    </p:anim>
                                    <p:animEffect transition="out" filter="fade">
                                      <p:cBhvr>
                                        <p:cTn id="79" dur="1000"/>
                                        <p:tgtEl>
                                          <p:spTgt spid="8"/>
                                        </p:tgtEl>
                                      </p:cBhvr>
                                    </p:animEffect>
                                    <p:set>
                                      <p:cBhvr>
                                        <p:cTn id="80"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6" grpId="0"/>
      <p:bldP spid="5" grpId="0" animBg="1"/>
      <p:bldP spid="5" grpId="1" animBg="1"/>
      <p:bldP spid="6" grpId="0" animBg="1"/>
      <p:bldP spid="6" grpId="1" animBg="1"/>
      <p:bldP spid="7" grpId="0" animBg="1"/>
      <p:bldP spid="7" grpId="1" animBg="1"/>
      <p:bldP spid="8" grpId="0" animBg="1"/>
      <p:bldP spid="8" grpId="1"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B6179-5062-1056-4B4C-A51FC5BE55A6}"/>
              </a:ext>
            </a:extLst>
          </p:cNvPr>
          <p:cNvSpPr>
            <a:spLocks noGrp="1"/>
          </p:cNvSpPr>
          <p:nvPr>
            <p:ph type="title"/>
          </p:nvPr>
        </p:nvSpPr>
        <p:spPr>
          <a:xfrm>
            <a:off x="457200" y="274638"/>
            <a:ext cx="3581400" cy="563562"/>
          </a:xfrm>
        </p:spPr>
        <p:txBody>
          <a:bodyPr>
            <a:normAutofit fontScale="90000"/>
          </a:bodyPr>
          <a:lstStyle/>
          <a:p>
            <a:r>
              <a:rPr kumimoji="0" lang="vi-VN" sz="3200" b="0" i="0" u="none" strike="noStrike" kern="1200" cap="none" spc="0" normalizeH="0" baseline="0" noProof="0">
                <a:ln>
                  <a:noFill/>
                </a:ln>
                <a:solidFill>
                  <a:srgbClr val="FF0000"/>
                </a:solidFill>
                <a:effectLst/>
                <a:uLnTx/>
                <a:uFillTx/>
                <a:latin typeface="Arial" panose="020B0604020202020204" pitchFamily="34" charset="0"/>
                <a:ea typeface="+mn-ea"/>
                <a:cs typeface="+mn-cs"/>
              </a:rPr>
              <a:t>Nguyễn Nhật Ánh</a:t>
            </a:r>
            <a:endParaRPr lang="en-US" sz="3200">
              <a:solidFill>
                <a:srgbClr val="FF0000"/>
              </a:solidFill>
            </a:endParaRPr>
          </a:p>
        </p:txBody>
      </p:sp>
      <p:pic>
        <p:nvPicPr>
          <p:cNvPr id="4" name="Content Placeholder 3">
            <a:extLst>
              <a:ext uri="{FF2B5EF4-FFF2-40B4-BE49-F238E27FC236}">
                <a16:creationId xmlns:a16="http://schemas.microsoft.com/office/drawing/2014/main" id="{DF423D19-2992-A79F-53E8-CE9A65EDC108}"/>
              </a:ext>
            </a:extLst>
          </p:cNvPr>
          <p:cNvPicPr>
            <a:picLocks noGrp="1" noChangeAspect="1"/>
          </p:cNvPicPr>
          <p:nvPr>
            <p:ph idx="1"/>
          </p:nvPr>
        </p:nvPicPr>
        <p:blipFill>
          <a:blip r:embed="rId2"/>
          <a:stretch>
            <a:fillRect/>
          </a:stretch>
        </p:blipFill>
        <p:spPr>
          <a:xfrm>
            <a:off x="6553200" y="391988"/>
            <a:ext cx="2381250" cy="2409825"/>
          </a:xfrm>
          <a:prstGeom prst="rect">
            <a:avLst/>
          </a:prstGeom>
        </p:spPr>
      </p:pic>
      <p:sp>
        <p:nvSpPr>
          <p:cNvPr id="6" name="TextBox 5">
            <a:extLst>
              <a:ext uri="{FF2B5EF4-FFF2-40B4-BE49-F238E27FC236}">
                <a16:creationId xmlns:a16="http://schemas.microsoft.com/office/drawing/2014/main" id="{406CA140-C100-E5C0-4EB0-832AB1F62BAE}"/>
              </a:ext>
            </a:extLst>
          </p:cNvPr>
          <p:cNvSpPr txBox="1"/>
          <p:nvPr/>
        </p:nvSpPr>
        <p:spPr>
          <a:xfrm>
            <a:off x="457200" y="1023937"/>
            <a:ext cx="4572000" cy="1754326"/>
          </a:xfrm>
          <a:prstGeom prst="rect">
            <a:avLst/>
          </a:prstGeom>
          <a:noFill/>
        </p:spPr>
        <p:txBody>
          <a:bodyPr wrap="square">
            <a:spAutoFit/>
          </a:bodyPr>
          <a:lstStyle/>
          <a:p>
            <a:r>
              <a:rPr lang="vi-VN" b="0" i="0">
                <a:solidFill>
                  <a:srgbClr val="202122"/>
                </a:solidFill>
                <a:effectLst/>
                <a:latin typeface="Arial" panose="020B0604020202020204" pitchFamily="34" charset="0"/>
              </a:rPr>
              <a:t>Nguyễn Nhật Ánh sinh ngày 7 tháng 5 năm 1955 tại </a:t>
            </a:r>
            <a:r>
              <a:rPr lang="vi-VN" b="0" i="0" u="none" strike="noStrike">
                <a:solidFill>
                  <a:srgbClr val="BF3C2C"/>
                </a:solidFill>
                <a:effectLst/>
                <a:latin typeface="Arial" panose="020B0604020202020204" pitchFamily="34" charset="0"/>
                <a:hlinkClick r:id="rId3" tooltip="Làng Đo Đo (trang không tồn tại)"/>
              </a:rPr>
              <a:t>làng Đo Đo</a:t>
            </a:r>
            <a:r>
              <a:rPr lang="vi-VN" b="0" i="0">
                <a:solidFill>
                  <a:srgbClr val="202122"/>
                </a:solidFill>
                <a:effectLst/>
                <a:latin typeface="Arial" panose="020B0604020202020204" pitchFamily="34" charset="0"/>
              </a:rPr>
              <a:t>, xã </a:t>
            </a:r>
            <a:r>
              <a:rPr lang="vi-VN" b="0" i="0" u="none" strike="noStrike">
                <a:solidFill>
                  <a:srgbClr val="3366CC"/>
                </a:solidFill>
                <a:effectLst/>
                <a:latin typeface="Arial" panose="020B0604020202020204" pitchFamily="34" charset="0"/>
                <a:hlinkClick r:id="rId4" tooltip="Bình Quế"/>
              </a:rPr>
              <a:t>Bình Quế</a:t>
            </a:r>
            <a:r>
              <a:rPr lang="vi-VN" b="0" i="0">
                <a:solidFill>
                  <a:srgbClr val="202122"/>
                </a:solidFill>
                <a:effectLst/>
                <a:latin typeface="Arial" panose="020B0604020202020204" pitchFamily="34" charset="0"/>
              </a:rPr>
              <a:t>, huyện </a:t>
            </a:r>
            <a:r>
              <a:rPr lang="vi-VN" b="0" i="0" u="none" strike="noStrike">
                <a:solidFill>
                  <a:srgbClr val="3366CC"/>
                </a:solidFill>
                <a:effectLst/>
                <a:latin typeface="Arial" panose="020B0604020202020204" pitchFamily="34" charset="0"/>
                <a:hlinkClick r:id="rId5" tooltip="Thăng Bình"/>
              </a:rPr>
              <a:t>Thăng Bình</a:t>
            </a:r>
            <a:r>
              <a:rPr lang="vi-VN" b="0" i="0">
                <a:solidFill>
                  <a:srgbClr val="202122"/>
                </a:solidFill>
                <a:effectLst/>
                <a:latin typeface="Arial" panose="020B0604020202020204" pitchFamily="34" charset="0"/>
              </a:rPr>
              <a:t>, tỉnh </a:t>
            </a:r>
            <a:r>
              <a:rPr lang="vi-VN" b="0" i="0" u="none" strike="noStrike">
                <a:solidFill>
                  <a:srgbClr val="3366CC"/>
                </a:solidFill>
                <a:effectLst/>
                <a:latin typeface="Arial" panose="020B0604020202020204" pitchFamily="34" charset="0"/>
                <a:hlinkClick r:id="rId6" tooltip="Quảng Nam"/>
              </a:rPr>
              <a:t>Quảng Nam</a:t>
            </a:r>
            <a:r>
              <a:rPr lang="vi-VN" b="0" i="0">
                <a:solidFill>
                  <a:srgbClr val="202122"/>
                </a:solidFill>
                <a:effectLst/>
                <a:latin typeface="Arial" panose="020B0604020202020204" pitchFamily="34" charset="0"/>
              </a:rPr>
              <a:t>. Thuở nhỏ ông theo học tại các trường </a:t>
            </a:r>
            <a:r>
              <a:rPr lang="vi-VN" b="0" i="0" u="none" strike="noStrike">
                <a:solidFill>
                  <a:srgbClr val="BF3C2C"/>
                </a:solidFill>
                <a:effectLst/>
                <a:latin typeface="Arial" panose="020B0604020202020204" pitchFamily="34" charset="0"/>
                <a:hlinkClick r:id="rId7" tooltip="THPT Tiểu La (trang không tồn tại)"/>
              </a:rPr>
              <a:t>THPT Tiểu La</a:t>
            </a:r>
            <a:r>
              <a:rPr lang="vi-VN" b="0" i="0">
                <a:solidFill>
                  <a:srgbClr val="202122"/>
                </a:solidFill>
                <a:effectLst/>
                <a:latin typeface="Arial" panose="020B0604020202020204" pitchFamily="34" charset="0"/>
              </a:rPr>
              <a:t>, THPT chuyên ban Trần Cao Vân và </a:t>
            </a:r>
            <a:r>
              <a:rPr lang="vi-VN" b="0" i="0" u="none" strike="noStrike">
                <a:solidFill>
                  <a:srgbClr val="BF3C2C"/>
                </a:solidFill>
                <a:effectLst/>
                <a:latin typeface="Arial" panose="020B0604020202020204" pitchFamily="34" charset="0"/>
                <a:hlinkClick r:id="rId8" tooltip="THCS Phan Châu Trinh (trang không tồn tại)"/>
              </a:rPr>
              <a:t>THCS Phan Châu Trinh (Đà Nẵng)</a:t>
            </a:r>
            <a:r>
              <a:rPr lang="vi-VN" b="0" i="0">
                <a:solidFill>
                  <a:srgbClr val="202122"/>
                </a:solidFill>
                <a:effectLst/>
                <a:latin typeface="Arial" panose="020B0604020202020204" pitchFamily="34" charset="0"/>
              </a:rPr>
              <a:t>. </a:t>
            </a:r>
            <a:endParaRPr lang="en-US"/>
          </a:p>
        </p:txBody>
      </p:sp>
      <p:pic>
        <p:nvPicPr>
          <p:cNvPr id="9" name="Picture 8">
            <a:extLst>
              <a:ext uri="{FF2B5EF4-FFF2-40B4-BE49-F238E27FC236}">
                <a16:creationId xmlns:a16="http://schemas.microsoft.com/office/drawing/2014/main" id="{5A3F05C6-0E71-61EA-3C62-9019E8C411FE}"/>
              </a:ext>
            </a:extLst>
          </p:cNvPr>
          <p:cNvPicPr>
            <a:picLocks noChangeAspect="1"/>
          </p:cNvPicPr>
          <p:nvPr/>
        </p:nvPicPr>
        <p:blipFill>
          <a:blip r:embed="rId9"/>
          <a:stretch>
            <a:fillRect/>
          </a:stretch>
        </p:blipFill>
        <p:spPr>
          <a:xfrm>
            <a:off x="685800" y="3242813"/>
            <a:ext cx="1768114" cy="3173290"/>
          </a:xfrm>
          <a:prstGeom prst="rect">
            <a:avLst/>
          </a:prstGeom>
        </p:spPr>
      </p:pic>
      <p:pic>
        <p:nvPicPr>
          <p:cNvPr id="10" name="Picture 9">
            <a:extLst>
              <a:ext uri="{FF2B5EF4-FFF2-40B4-BE49-F238E27FC236}">
                <a16:creationId xmlns:a16="http://schemas.microsoft.com/office/drawing/2014/main" id="{F8EB7DC7-1013-A0E6-5A5C-C04EE3D7581B}"/>
              </a:ext>
            </a:extLst>
          </p:cNvPr>
          <p:cNvPicPr>
            <a:picLocks noChangeAspect="1"/>
          </p:cNvPicPr>
          <p:nvPr/>
        </p:nvPicPr>
        <p:blipFill>
          <a:blip r:embed="rId10"/>
          <a:stretch>
            <a:fillRect/>
          </a:stretch>
        </p:blipFill>
        <p:spPr>
          <a:xfrm>
            <a:off x="2619877" y="3384884"/>
            <a:ext cx="1964155" cy="3019187"/>
          </a:xfrm>
          <a:prstGeom prst="rect">
            <a:avLst/>
          </a:prstGeom>
        </p:spPr>
      </p:pic>
      <p:pic>
        <p:nvPicPr>
          <p:cNvPr id="12" name="Picture 11">
            <a:extLst>
              <a:ext uri="{FF2B5EF4-FFF2-40B4-BE49-F238E27FC236}">
                <a16:creationId xmlns:a16="http://schemas.microsoft.com/office/drawing/2014/main" id="{DC9256E0-0EEB-EE7F-53BC-D53ED25F82DF}"/>
              </a:ext>
            </a:extLst>
          </p:cNvPr>
          <p:cNvPicPr>
            <a:picLocks noChangeAspect="1"/>
          </p:cNvPicPr>
          <p:nvPr/>
        </p:nvPicPr>
        <p:blipFill>
          <a:blip r:embed="rId11"/>
          <a:stretch>
            <a:fillRect/>
          </a:stretch>
        </p:blipFill>
        <p:spPr>
          <a:xfrm>
            <a:off x="4754006" y="3356810"/>
            <a:ext cx="2009132" cy="3019187"/>
          </a:xfrm>
          <a:prstGeom prst="rect">
            <a:avLst/>
          </a:prstGeom>
        </p:spPr>
      </p:pic>
      <p:pic>
        <p:nvPicPr>
          <p:cNvPr id="13" name="Picture 12">
            <a:extLst>
              <a:ext uri="{FF2B5EF4-FFF2-40B4-BE49-F238E27FC236}">
                <a16:creationId xmlns:a16="http://schemas.microsoft.com/office/drawing/2014/main" id="{6DA18A98-F37C-D392-9837-51F8B15550D8}"/>
              </a:ext>
            </a:extLst>
          </p:cNvPr>
          <p:cNvPicPr>
            <a:picLocks noChangeAspect="1"/>
          </p:cNvPicPr>
          <p:nvPr/>
        </p:nvPicPr>
        <p:blipFill>
          <a:blip r:embed="rId12"/>
          <a:stretch>
            <a:fillRect/>
          </a:stretch>
        </p:blipFill>
        <p:spPr>
          <a:xfrm>
            <a:off x="6933112" y="3368842"/>
            <a:ext cx="1896563" cy="3007155"/>
          </a:xfrm>
          <a:prstGeom prst="rect">
            <a:avLst/>
          </a:prstGeom>
        </p:spPr>
      </p:pic>
    </p:spTree>
    <p:extLst>
      <p:ext uri="{BB962C8B-B14F-4D97-AF65-F5344CB8AC3E}">
        <p14:creationId xmlns:p14="http://schemas.microsoft.com/office/powerpoint/2010/main" val="62410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119 zalo Hoang Thuan">
            <a:hlinkClick r:id="rId3" action="ppaction://hlinksldjump"/>
            <a:extLst>
              <a:ext uri="{FF2B5EF4-FFF2-40B4-BE49-F238E27FC236}">
                <a16:creationId xmlns:a16="http://schemas.microsoft.com/office/drawing/2014/main" id="{63525F4B-692F-B0EF-C767-FFDAB7BBA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3217" y="5288663"/>
            <a:ext cx="1162208" cy="710894"/>
          </a:xfrm>
          <a:prstGeom prst="rect">
            <a:avLst/>
          </a:prstGeom>
        </p:spPr>
      </p:pic>
      <p:sp>
        <p:nvSpPr>
          <p:cNvPr id="8" name="文本框 4" descr="n119 zalo Hoang Thuan">
            <a:extLst>
              <a:ext uri="{FF2B5EF4-FFF2-40B4-BE49-F238E27FC236}">
                <a16:creationId xmlns:a16="http://schemas.microsoft.com/office/drawing/2014/main" id="{20028D47-0D80-CCF3-C3CE-CB11D59CEFEE}"/>
              </a:ext>
            </a:extLst>
          </p:cNvPr>
          <p:cNvSpPr txBox="1"/>
          <p:nvPr/>
        </p:nvSpPr>
        <p:spPr>
          <a:xfrm>
            <a:off x="1435211" y="1371600"/>
            <a:ext cx="6273578" cy="969492"/>
          </a:xfrm>
          <a:prstGeom prst="rect">
            <a:avLst/>
          </a:prstGeom>
          <a:solidFill>
            <a:schemeClr val="accent2">
              <a:lumMod val="20000"/>
              <a:lumOff val="80000"/>
            </a:schemeClr>
          </a:solidFill>
        </p:spPr>
        <p:txBody>
          <a:bodyPr wrap="square" lIns="45716" tIns="22858" rIns="45716" bIns="22858" rtlCol="0">
            <a:spAutoFit/>
          </a:bodyPr>
          <a:lstStyle/>
          <a:p>
            <a:pPr algn="just" defTabSz="342866" fontAlgn="base"/>
            <a:r>
              <a:rPr lang="en-US" sz="3000" b="1" err="1">
                <a:latin typeface="UVN Ai Cap" panose="02040603050506020204" pitchFamily="18" charset="0"/>
              </a:rPr>
              <a:t>Câu</a:t>
            </a:r>
            <a:r>
              <a:rPr lang="en-US" sz="3000" b="1">
                <a:latin typeface="UVN Ai Cap" panose="02040603050506020204" pitchFamily="18" charset="0"/>
              </a:rPr>
              <a:t> </a:t>
            </a:r>
            <a:r>
              <a:rPr lang="en-US" sz="3000" b="1" err="1">
                <a:latin typeface="UVN Ai Cap" panose="02040603050506020204" pitchFamily="18" charset="0"/>
              </a:rPr>
              <a:t>hỏi</a:t>
            </a:r>
            <a:r>
              <a:rPr lang="en-US" sz="3000" b="1">
                <a:latin typeface="UVN Ai Cap" panose="02040603050506020204" pitchFamily="18" charset="0"/>
              </a:rPr>
              <a:t> 1</a:t>
            </a:r>
            <a:r>
              <a:rPr lang="en-US" sz="3000">
                <a:latin typeface="UVN Ai Cap" panose="02040603050506020204" pitchFamily="18" charset="0"/>
              </a:rPr>
              <a:t>: Huỳnh Thúc Kháng tên thật là gì?</a:t>
            </a:r>
            <a:endParaRPr lang="zh-CN" altLang="en-US" sz="3000">
              <a:solidFill>
                <a:prstClr val="black">
                  <a:lumMod val="65000"/>
                  <a:lumOff val="35000"/>
                </a:prstClr>
              </a:solidFill>
              <a:latin typeface="UVN Ai Cap" panose="02040603050506020204" pitchFamily="18" charset="0"/>
              <a:ea typeface="微软雅黑"/>
              <a:cs typeface="+mn-ea"/>
              <a:sym typeface="+mn-lt"/>
            </a:endParaRPr>
          </a:p>
        </p:txBody>
      </p:sp>
      <p:sp>
        <p:nvSpPr>
          <p:cNvPr id="15" name="文本框 4" descr="n119 zalo Hoang Thuan">
            <a:extLst>
              <a:ext uri="{FF2B5EF4-FFF2-40B4-BE49-F238E27FC236}">
                <a16:creationId xmlns:a16="http://schemas.microsoft.com/office/drawing/2014/main" id="{75CC00C9-7E29-15C1-2F05-FD7229004CE5}"/>
              </a:ext>
            </a:extLst>
          </p:cNvPr>
          <p:cNvSpPr txBox="1"/>
          <p:nvPr/>
        </p:nvSpPr>
        <p:spPr>
          <a:xfrm>
            <a:off x="1257301" y="2571751"/>
            <a:ext cx="7086599" cy="507827"/>
          </a:xfrm>
          <a:prstGeom prst="rect">
            <a:avLst/>
          </a:prstGeom>
          <a:noFill/>
        </p:spPr>
        <p:txBody>
          <a:bodyPr wrap="square" lIns="45716" tIns="22858" rIns="45716" bIns="22858" rtlCol="0">
            <a:spAutoFit/>
          </a:bodyPr>
          <a:lstStyle/>
          <a:p>
            <a:pPr algn="ctr" defTabSz="342866" fontAlgn="base"/>
            <a:r>
              <a:rPr lang="en-US" sz="3000">
                <a:latin typeface="Arial" panose="020B0604020202020204" pitchFamily="34" charset="0"/>
                <a:cs typeface="Arial" panose="020B0604020202020204" pitchFamily="34" charset="0"/>
              </a:rPr>
              <a:t>- Huỳnh Hanh.</a:t>
            </a:r>
            <a:endParaRPr lang="zh-CN" altLang="en-US" sz="3000" b="1">
              <a:solidFill>
                <a:prstClr val="black">
                  <a:lumMod val="65000"/>
                  <a:lumOff val="35000"/>
                </a:prstClr>
              </a:solidFill>
              <a:latin typeface="UVN Ai Cap" panose="02040603050506020204" pitchFamily="18" charset="0"/>
              <a:cs typeface="+mn-ea"/>
              <a:sym typeface="+mn-lt"/>
            </a:endParaRPr>
          </a:p>
        </p:txBody>
      </p:sp>
    </p:spTree>
    <p:extLst>
      <p:ext uri="{BB962C8B-B14F-4D97-AF65-F5344CB8AC3E}">
        <p14:creationId xmlns:p14="http://schemas.microsoft.com/office/powerpoint/2010/main" val="281379147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descr="n119 zalo Hoang Thuan">
            <a:extLst>
              <a:ext uri="{FF2B5EF4-FFF2-40B4-BE49-F238E27FC236}">
                <a16:creationId xmlns:a16="http://schemas.microsoft.com/office/drawing/2014/main" id="{20028D47-0D80-CCF3-C3CE-CB11D59CEFEE}"/>
              </a:ext>
            </a:extLst>
          </p:cNvPr>
          <p:cNvSpPr txBox="1"/>
          <p:nvPr/>
        </p:nvSpPr>
        <p:spPr>
          <a:xfrm>
            <a:off x="1666023" y="626052"/>
            <a:ext cx="6639777" cy="907937"/>
          </a:xfrm>
          <a:prstGeom prst="rect">
            <a:avLst/>
          </a:prstGeom>
          <a:solidFill>
            <a:schemeClr val="accent2">
              <a:lumMod val="20000"/>
              <a:lumOff val="80000"/>
            </a:schemeClr>
          </a:solidFill>
        </p:spPr>
        <p:txBody>
          <a:bodyPr wrap="square" lIns="45716" tIns="22858" rIns="45716" bIns="22858" rtlCol="0">
            <a:spAutoFit/>
          </a:bodyPr>
          <a:lstStyle/>
          <a:p>
            <a:pPr algn="just" defTabSz="342866" fontAlgn="base"/>
            <a:r>
              <a:rPr lang="en-US" sz="2800" b="1" err="1">
                <a:latin typeface="UVN Ai Cap" panose="02040603050506020204" pitchFamily="18" charset="0"/>
              </a:rPr>
              <a:t>Câu</a:t>
            </a:r>
            <a:r>
              <a:rPr lang="en-US" sz="2800" b="1">
                <a:latin typeface="UVN Ai Cap" panose="02040603050506020204" pitchFamily="18" charset="0"/>
              </a:rPr>
              <a:t> </a:t>
            </a:r>
            <a:r>
              <a:rPr lang="en-US" sz="2800" b="1" err="1">
                <a:latin typeface="UVN Ai Cap" panose="02040603050506020204" pitchFamily="18" charset="0"/>
              </a:rPr>
              <a:t>hỏi</a:t>
            </a:r>
            <a:r>
              <a:rPr lang="en-US" sz="2800" b="1">
                <a:latin typeface="UVN Ai Cap" panose="02040603050506020204" pitchFamily="18" charset="0"/>
              </a:rPr>
              <a:t> 2: </a:t>
            </a:r>
            <a:r>
              <a:rPr lang="en-US" sz="2800">
                <a:latin typeface="UVN Ai Cap" panose="02040603050506020204" pitchFamily="18" charset="0"/>
              </a:rPr>
              <a:t>Huỳnh Thúc Kháng bị bắt và bị đày đi Côn Đảo bao nhiêu năm?</a:t>
            </a:r>
            <a:endParaRPr lang="zh-CN" altLang="en-US" sz="2800">
              <a:solidFill>
                <a:prstClr val="black">
                  <a:lumMod val="65000"/>
                  <a:lumOff val="35000"/>
                </a:prstClr>
              </a:solidFill>
              <a:latin typeface="UVN Ai Cap" panose="02040603050506020204" pitchFamily="18" charset="0"/>
              <a:ea typeface="微软雅黑"/>
              <a:cs typeface="+mn-ea"/>
              <a:sym typeface="+mn-lt"/>
            </a:endParaRPr>
          </a:p>
        </p:txBody>
      </p:sp>
      <p:grpSp>
        <p:nvGrpSpPr>
          <p:cNvPr id="2" name="Group 1" descr="n119 zalo Hoang Thuan">
            <a:extLst>
              <a:ext uri="{FF2B5EF4-FFF2-40B4-BE49-F238E27FC236}">
                <a16:creationId xmlns:a16="http://schemas.microsoft.com/office/drawing/2014/main" id="{45941586-6940-6AB6-AA68-55F3561B5466}"/>
              </a:ext>
            </a:extLst>
          </p:cNvPr>
          <p:cNvGrpSpPr/>
          <p:nvPr/>
        </p:nvGrpSpPr>
        <p:grpSpPr>
          <a:xfrm>
            <a:off x="235425" y="2134158"/>
            <a:ext cx="8772098" cy="3809620"/>
            <a:chOff x="470848" y="2553816"/>
            <a:chExt cx="17544197" cy="7619238"/>
          </a:xfrm>
        </p:grpSpPr>
        <p:pic>
          <p:nvPicPr>
            <p:cNvPr id="6" name="图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848" y="2553816"/>
              <a:ext cx="17544197" cy="7619238"/>
            </a:xfrm>
            <a:prstGeom prst="rect">
              <a:avLst/>
            </a:prstGeom>
          </p:spPr>
        </p:pic>
        <p:sp>
          <p:nvSpPr>
            <p:cNvPr id="5" name="文本框 4">
              <a:extLst>
                <a:ext uri="{FF2B5EF4-FFF2-40B4-BE49-F238E27FC236}">
                  <a16:creationId xmlns:a16="http://schemas.microsoft.com/office/drawing/2014/main" id="{937D4505-D7C0-49BD-BC87-AEB4E1028B49}"/>
                </a:ext>
              </a:extLst>
            </p:cNvPr>
            <p:cNvSpPr txBox="1"/>
            <p:nvPr/>
          </p:nvSpPr>
          <p:spPr>
            <a:xfrm>
              <a:off x="5257800" y="4147444"/>
              <a:ext cx="8458200" cy="1415772"/>
            </a:xfrm>
            <a:prstGeom prst="rect">
              <a:avLst/>
            </a:prstGeom>
            <a:noFill/>
          </p:spPr>
          <p:txBody>
            <a:bodyPr wrap="square" rtlCol="0">
              <a:spAutoFit/>
            </a:bodyPr>
            <a:lstStyle/>
            <a:p>
              <a:pPr algn="ctr"/>
              <a:r>
                <a:rPr lang="en-US" sz="4000" b="1">
                  <a:solidFill>
                    <a:srgbClr val="FF0000"/>
                  </a:solidFill>
                  <a:latin typeface="UVN Ai Cap" panose="02040603050506020204" pitchFamily="18" charset="0"/>
                </a:rPr>
                <a:t>13 Năm</a:t>
              </a:r>
            </a:p>
          </p:txBody>
        </p:sp>
      </p:grpSp>
      <p:pic>
        <p:nvPicPr>
          <p:cNvPr id="7" name="Picture 6" descr="n119 zalo Hoang Thuan">
            <a:hlinkClick r:id="rId4" action="ppaction://hlinksldjump"/>
            <a:extLst>
              <a:ext uri="{FF2B5EF4-FFF2-40B4-BE49-F238E27FC236}">
                <a16:creationId xmlns:a16="http://schemas.microsoft.com/office/drawing/2014/main" id="{63525F4B-692F-B0EF-C767-FFDAB7BBA6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3217" y="5288663"/>
            <a:ext cx="1162208" cy="710894"/>
          </a:xfrm>
          <a:prstGeom prst="rect">
            <a:avLst/>
          </a:prstGeom>
        </p:spPr>
      </p:pic>
    </p:spTree>
    <p:extLst>
      <p:ext uri="{BB962C8B-B14F-4D97-AF65-F5344CB8AC3E}">
        <p14:creationId xmlns:p14="http://schemas.microsoft.com/office/powerpoint/2010/main" val="13946044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4" descr="n119 zalo Hoang Thuan">
            <a:extLst>
              <a:ext uri="{FF2B5EF4-FFF2-40B4-BE49-F238E27FC236}">
                <a16:creationId xmlns:a16="http://schemas.microsoft.com/office/drawing/2014/main" id="{20028D47-0D80-CCF3-C3CE-CB11D59CEFEE}"/>
              </a:ext>
            </a:extLst>
          </p:cNvPr>
          <p:cNvSpPr txBox="1"/>
          <p:nvPr/>
        </p:nvSpPr>
        <p:spPr>
          <a:xfrm>
            <a:off x="1832212" y="666200"/>
            <a:ext cx="5479576" cy="1523490"/>
          </a:xfrm>
          <a:prstGeom prst="rect">
            <a:avLst/>
          </a:prstGeom>
          <a:solidFill>
            <a:schemeClr val="tx2">
              <a:lumMod val="20000"/>
              <a:lumOff val="80000"/>
            </a:schemeClr>
          </a:solidFill>
        </p:spPr>
        <p:txBody>
          <a:bodyPr wrap="square" lIns="45716" tIns="22858" rIns="45716" bIns="22858" rtlCol="0">
            <a:spAutoFit/>
          </a:bodyPr>
          <a:lstStyle/>
          <a:p>
            <a:pPr algn="just" defTabSz="342866" fontAlgn="base"/>
            <a:r>
              <a:rPr lang="en-US" sz="2400" b="1" err="1">
                <a:latin typeface="UVN Ai Cap" panose="02040603050506020204" pitchFamily="18" charset="0"/>
              </a:rPr>
              <a:t>Câu</a:t>
            </a:r>
            <a:r>
              <a:rPr lang="en-US" sz="2400" b="1">
                <a:latin typeface="UVN Ai Cap" panose="02040603050506020204" pitchFamily="18" charset="0"/>
              </a:rPr>
              <a:t> </a:t>
            </a:r>
            <a:r>
              <a:rPr lang="en-US" sz="2400" b="1" err="1">
                <a:latin typeface="UVN Ai Cap" panose="02040603050506020204" pitchFamily="18" charset="0"/>
              </a:rPr>
              <a:t>hỏi</a:t>
            </a:r>
            <a:r>
              <a:rPr lang="en-US" sz="2400" b="1">
                <a:latin typeface="UVN Ai Cap" panose="02040603050506020204" pitchFamily="18" charset="0"/>
              </a:rPr>
              <a:t> 3: Tháng 5/ 1946, khi Chủ tịch Hồ Chí Minh sang thă Pháp, ông được giao giữ chức Quyền Chủ tịch nước. Ông là ai?</a:t>
            </a:r>
            <a:endParaRPr lang="zh-CN" altLang="en-US" sz="2400">
              <a:solidFill>
                <a:prstClr val="black">
                  <a:lumMod val="65000"/>
                  <a:lumOff val="35000"/>
                </a:prstClr>
              </a:solidFill>
              <a:latin typeface="UVN Ai Cap" panose="02040603050506020204" pitchFamily="18" charset="0"/>
              <a:ea typeface="微软雅黑"/>
              <a:cs typeface="+mn-ea"/>
              <a:sym typeface="+mn-lt"/>
            </a:endParaRPr>
          </a:p>
        </p:txBody>
      </p:sp>
      <p:pic>
        <p:nvPicPr>
          <p:cNvPr id="7" name="Picture 6" descr="n119 zalo Hoang Thuan">
            <a:hlinkClick r:id="rId3" action="ppaction://hlinksldjump"/>
            <a:extLst>
              <a:ext uri="{FF2B5EF4-FFF2-40B4-BE49-F238E27FC236}">
                <a16:creationId xmlns:a16="http://schemas.microsoft.com/office/drawing/2014/main" id="{63525F4B-692F-B0EF-C767-FFDAB7BBA6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3217" y="5288663"/>
            <a:ext cx="1162208" cy="710894"/>
          </a:xfrm>
          <a:prstGeom prst="rect">
            <a:avLst/>
          </a:prstGeom>
        </p:spPr>
      </p:pic>
      <p:sp>
        <p:nvSpPr>
          <p:cNvPr id="13" name="文本框 4">
            <a:extLst>
              <a:ext uri="{FF2B5EF4-FFF2-40B4-BE49-F238E27FC236}">
                <a16:creationId xmlns:a16="http://schemas.microsoft.com/office/drawing/2014/main" id="{937D4505-D7C0-49BD-BC87-AEB4E1028B49}"/>
              </a:ext>
            </a:extLst>
          </p:cNvPr>
          <p:cNvSpPr txBox="1"/>
          <p:nvPr/>
        </p:nvSpPr>
        <p:spPr>
          <a:xfrm>
            <a:off x="2590800" y="3048126"/>
            <a:ext cx="4229100" cy="584775"/>
          </a:xfrm>
          <a:prstGeom prst="rect">
            <a:avLst/>
          </a:prstGeom>
          <a:noFill/>
        </p:spPr>
        <p:txBody>
          <a:bodyPr wrap="square" rtlCol="0">
            <a:spAutoFit/>
          </a:bodyPr>
          <a:lstStyle/>
          <a:p>
            <a:pPr algn="ctr"/>
            <a:r>
              <a:rPr lang="en-US" sz="3200" b="1">
                <a:solidFill>
                  <a:srgbClr val="FF0000"/>
                </a:solidFill>
                <a:latin typeface="UVN Ai Cap" panose="02040603050506020204" pitchFamily="18" charset="0"/>
              </a:rPr>
              <a:t>Huỳnh Thúc Kháng</a:t>
            </a:r>
          </a:p>
        </p:txBody>
      </p:sp>
    </p:spTree>
    <p:extLst>
      <p:ext uri="{BB962C8B-B14F-4D97-AF65-F5344CB8AC3E}">
        <p14:creationId xmlns:p14="http://schemas.microsoft.com/office/powerpoint/2010/main" val="31872308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n119 zalo Hoang Thuan">
            <a:extLst>
              <a:ext uri="{FF2B5EF4-FFF2-40B4-BE49-F238E27FC236}">
                <a16:creationId xmlns:a16="http://schemas.microsoft.com/office/drawing/2014/main" id="{CF267582-57B3-C00E-E850-5E9C29F558CD}"/>
              </a:ext>
            </a:extLst>
          </p:cNvPr>
          <p:cNvGrpSpPr/>
          <p:nvPr/>
        </p:nvGrpSpPr>
        <p:grpSpPr>
          <a:xfrm>
            <a:off x="235425" y="2134158"/>
            <a:ext cx="8772098" cy="3809619"/>
            <a:chOff x="470848" y="2553816"/>
            <a:chExt cx="17544197" cy="7619238"/>
          </a:xfrm>
        </p:grpSpPr>
        <p:pic>
          <p:nvPicPr>
            <p:cNvPr id="6" name="图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848" y="2553816"/>
              <a:ext cx="17544197" cy="7619238"/>
            </a:xfrm>
            <a:prstGeom prst="rect">
              <a:avLst/>
            </a:prstGeom>
          </p:spPr>
        </p:pic>
        <p:sp>
          <p:nvSpPr>
            <p:cNvPr id="5" name="文本框 4">
              <a:extLst>
                <a:ext uri="{FF2B5EF4-FFF2-40B4-BE49-F238E27FC236}">
                  <a16:creationId xmlns:a16="http://schemas.microsoft.com/office/drawing/2014/main" id="{937D4505-D7C0-49BD-BC87-AEB4E1028B49}"/>
                </a:ext>
              </a:extLst>
            </p:cNvPr>
            <p:cNvSpPr txBox="1"/>
            <p:nvPr/>
          </p:nvSpPr>
          <p:spPr>
            <a:xfrm>
              <a:off x="3562032" y="4547552"/>
              <a:ext cx="12344401" cy="3631764"/>
            </a:xfrm>
            <a:prstGeom prst="rect">
              <a:avLst/>
            </a:prstGeom>
            <a:solidFill>
              <a:schemeClr val="accent1">
                <a:lumMod val="40000"/>
                <a:lumOff val="60000"/>
              </a:schemeClr>
            </a:solidFill>
          </p:spPr>
          <p:txBody>
            <a:bodyPr wrap="square" rtlCol="0">
              <a:spAutoFit/>
            </a:bodyPr>
            <a:lstStyle/>
            <a:p>
              <a:pPr marL="257175" indent="-257175" algn="just">
                <a:buFont typeface="Wingdings" pitchFamily="2" charset="2"/>
                <a:buChar char="Ø"/>
              </a:pPr>
              <a:r>
                <a:rPr lang="en-US" sz="2800" b="1">
                  <a:solidFill>
                    <a:srgbClr val="FF0000"/>
                  </a:solidFill>
                  <a:latin typeface="UVN Ai Cap" panose="02040603050506020204" pitchFamily="18" charset="0"/>
                </a:rPr>
                <a:t>Ngày 21/4/1947, trong chuyến kinh lí miền Trung, do tuổi cao, sức yếu và lâm bệnh nặng, HTK qu đời tại Quảng Ngãi.</a:t>
              </a:r>
              <a:endParaRPr lang="en-US" sz="2800">
                <a:solidFill>
                  <a:srgbClr val="FF0000"/>
                </a:solidFill>
                <a:latin typeface="UVN Ai Cap" panose="02040603050506020204" pitchFamily="18" charset="0"/>
              </a:endParaRPr>
            </a:p>
          </p:txBody>
        </p:sp>
      </p:grpSp>
      <p:pic>
        <p:nvPicPr>
          <p:cNvPr id="7" name="Picture 6" descr="n119 zalo Hoang Thuan">
            <a:hlinkClick r:id="rId4" action="ppaction://hlinksldjump"/>
            <a:extLst>
              <a:ext uri="{FF2B5EF4-FFF2-40B4-BE49-F238E27FC236}">
                <a16:creationId xmlns:a16="http://schemas.microsoft.com/office/drawing/2014/main" id="{63525F4B-692F-B0EF-C767-FFDAB7BBA6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3217" y="5288663"/>
            <a:ext cx="1162208" cy="710894"/>
          </a:xfrm>
          <a:prstGeom prst="rect">
            <a:avLst/>
          </a:prstGeom>
        </p:spPr>
      </p:pic>
      <p:sp>
        <p:nvSpPr>
          <p:cNvPr id="8" name="文本框 4" descr="n119 zalo Hoang Thuan">
            <a:extLst>
              <a:ext uri="{FF2B5EF4-FFF2-40B4-BE49-F238E27FC236}">
                <a16:creationId xmlns:a16="http://schemas.microsoft.com/office/drawing/2014/main" id="{20028D47-0D80-CCF3-C3CE-CB11D59CEFEE}"/>
              </a:ext>
            </a:extLst>
          </p:cNvPr>
          <p:cNvSpPr txBox="1"/>
          <p:nvPr/>
        </p:nvSpPr>
        <p:spPr>
          <a:xfrm>
            <a:off x="235425" y="1184702"/>
            <a:ext cx="8721496" cy="784826"/>
          </a:xfrm>
          <a:prstGeom prst="rect">
            <a:avLst/>
          </a:prstGeom>
          <a:solidFill>
            <a:schemeClr val="accent6">
              <a:lumMod val="20000"/>
              <a:lumOff val="80000"/>
            </a:schemeClr>
          </a:solidFill>
        </p:spPr>
        <p:txBody>
          <a:bodyPr wrap="square" lIns="45716" tIns="22858" rIns="45716" bIns="22858" rtlCol="0">
            <a:spAutoFit/>
          </a:bodyPr>
          <a:lstStyle/>
          <a:p>
            <a:r>
              <a:rPr lang="en-US" sz="2400" b="1" err="1">
                <a:latin typeface="UVN Ai Cap" panose="02040603050506020204" pitchFamily="18" charset="0"/>
              </a:rPr>
              <a:t>Câu</a:t>
            </a:r>
            <a:r>
              <a:rPr lang="en-US" sz="2400" b="1">
                <a:latin typeface="UVN Ai Cap" panose="02040603050506020204" pitchFamily="18" charset="0"/>
              </a:rPr>
              <a:t> </a:t>
            </a:r>
            <a:r>
              <a:rPr lang="en-US" sz="2400" b="1" err="1">
                <a:latin typeface="UVN Ai Cap" panose="02040603050506020204" pitchFamily="18" charset="0"/>
              </a:rPr>
              <a:t>hỏi</a:t>
            </a:r>
            <a:r>
              <a:rPr lang="en-US" sz="2400" b="1">
                <a:latin typeface="UVN Ai Cap" panose="02040603050506020204" pitchFamily="18" charset="0"/>
              </a:rPr>
              <a:t> 4: Huỳnh Thúc Kháng mất vào năm nào? Hoàn cảnh nào?</a:t>
            </a:r>
            <a:endParaRPr lang="en-US" sz="2400">
              <a:latin typeface="UVN Ai Cap" panose="02040603050506020204" pitchFamily="18" charset="0"/>
            </a:endParaRPr>
          </a:p>
        </p:txBody>
      </p:sp>
    </p:spTree>
    <p:extLst>
      <p:ext uri="{BB962C8B-B14F-4D97-AF65-F5344CB8AC3E}">
        <p14:creationId xmlns:p14="http://schemas.microsoft.com/office/powerpoint/2010/main" val="28121633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1+#ppt_w/2"/>
                                          </p:val>
                                        </p:tav>
                                        <p:tav tm="100000">
                                          <p:val>
                                            <p:strVal val="#ppt_x"/>
                                          </p:val>
                                        </p:tav>
                                      </p:tavLst>
                                    </p:anim>
                                    <p:anim calcmode="lin" valueType="num">
                                      <p:cBhvr additive="base">
                                        <p:cTn id="8"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E:\GD DP 2023\Hoang tuy 1.jpg"/>
          <p:cNvPicPr>
            <a:picLocks noChangeAspect="1" noChangeArrowheads="1"/>
          </p:cNvPicPr>
          <p:nvPr/>
        </p:nvPicPr>
        <p:blipFill>
          <a:blip r:embed="rId2"/>
          <a:srcRect/>
          <a:stretch>
            <a:fillRect/>
          </a:stretch>
        </p:blipFill>
        <p:spPr bwMode="auto">
          <a:xfrm>
            <a:off x="838200" y="0"/>
            <a:ext cx="7086600" cy="6858000"/>
          </a:xfrm>
          <a:prstGeom prst="rect">
            <a:avLst/>
          </a:prstGeom>
          <a:noFill/>
        </p:spPr>
      </p:pic>
    </p:spTree>
    <p:extLst>
      <p:ext uri="{BB962C8B-B14F-4D97-AF65-F5344CB8AC3E}">
        <p14:creationId xmlns:p14="http://schemas.microsoft.com/office/powerpoint/2010/main" val="1765283050"/>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E:\GD DP 2023\Phan Khoi.jpg"/>
          <p:cNvPicPr>
            <a:picLocks noChangeAspect="1" noChangeArrowheads="1"/>
          </p:cNvPicPr>
          <p:nvPr/>
        </p:nvPicPr>
        <p:blipFill>
          <a:blip r:embed="rId2"/>
          <a:srcRect/>
          <a:stretch>
            <a:fillRect/>
          </a:stretch>
        </p:blipFill>
        <p:spPr bwMode="auto">
          <a:xfrm>
            <a:off x="1295400" y="268271"/>
            <a:ext cx="6705600" cy="6361129"/>
          </a:xfrm>
          <a:prstGeom prst="rect">
            <a:avLst/>
          </a:prstGeom>
          <a:noFill/>
        </p:spPr>
      </p:pic>
    </p:spTree>
    <p:extLst>
      <p:ext uri="{BB962C8B-B14F-4D97-AF65-F5344CB8AC3E}">
        <p14:creationId xmlns:p14="http://schemas.microsoft.com/office/powerpoint/2010/main" val="3796485823"/>
      </p:ext>
    </p:extLst>
  </p:cSld>
  <p:clrMapOvr>
    <a:masterClrMapping/>
  </p:clrMapOvr>
  <p:transition>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GD DP 2023\Hoang chau ki 1.jpg"/>
          <p:cNvPicPr>
            <a:picLocks noChangeAspect="1" noChangeArrowheads="1"/>
          </p:cNvPicPr>
          <p:nvPr/>
        </p:nvPicPr>
        <p:blipFill>
          <a:blip r:embed="rId2"/>
          <a:srcRect/>
          <a:stretch>
            <a:fillRect/>
          </a:stretch>
        </p:blipFill>
        <p:spPr bwMode="auto">
          <a:xfrm>
            <a:off x="990600" y="228600"/>
            <a:ext cx="7315200" cy="6248400"/>
          </a:xfrm>
          <a:prstGeom prst="rect">
            <a:avLst/>
          </a:prstGeom>
          <a:noFill/>
        </p:spPr>
      </p:pic>
    </p:spTree>
    <p:extLst>
      <p:ext uri="{BB962C8B-B14F-4D97-AF65-F5344CB8AC3E}">
        <p14:creationId xmlns:p14="http://schemas.microsoft.com/office/powerpoint/2010/main" val="3054479814"/>
      </p:ext>
    </p:extLst>
  </p:cSld>
  <p:clrMapOvr>
    <a:masterClrMapping/>
  </p:clrMapOvr>
  <p:transition>
    <p:wipe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A4EB5A-0897-9606-F4C4-57C5551DF133}"/>
              </a:ext>
            </a:extLst>
          </p:cNvPr>
          <p:cNvSpPr>
            <a:spLocks noGrp="1"/>
          </p:cNvSpPr>
          <p:nvPr>
            <p:ph idx="1"/>
          </p:nvPr>
        </p:nvSpPr>
        <p:spPr>
          <a:xfrm>
            <a:off x="260686" y="863888"/>
            <a:ext cx="4191000" cy="2800766"/>
          </a:xfrm>
        </p:spPr>
        <p:txBody>
          <a:bodyPr>
            <a:noAutofit/>
          </a:bodyPr>
          <a:lstStyle/>
          <a:p>
            <a:pPr marL="0" indent="0">
              <a:buNone/>
            </a:pPr>
            <a:r>
              <a:rPr lang="vi-VN" sz="1600" b="0" i="0">
                <a:solidFill>
                  <a:srgbClr val="00264D"/>
                </a:solidFill>
                <a:effectLst/>
                <a:latin typeface="Open Sans" panose="020B0606030504020204" pitchFamily="34" charset="0"/>
              </a:rPr>
              <a:t>Quê hương tôi có con sông xanh biếc</a:t>
            </a:r>
            <a:br>
              <a:rPr lang="vi-VN" sz="1600"/>
            </a:br>
            <a:r>
              <a:rPr lang="vi-VN" sz="1600" b="0" i="0">
                <a:solidFill>
                  <a:srgbClr val="00264D"/>
                </a:solidFill>
                <a:effectLst/>
                <a:latin typeface="Open Sans" panose="020B0606030504020204" pitchFamily="34" charset="0"/>
              </a:rPr>
              <a:t>Nước gương trong soi tóc những hàng tre</a:t>
            </a:r>
            <a:br>
              <a:rPr lang="vi-VN" sz="1600"/>
            </a:br>
            <a:r>
              <a:rPr lang="vi-VN" sz="1600" b="0" i="0">
                <a:solidFill>
                  <a:srgbClr val="00264D"/>
                </a:solidFill>
                <a:effectLst/>
                <a:latin typeface="Open Sans" panose="020B0606030504020204" pitchFamily="34" charset="0"/>
              </a:rPr>
              <a:t>Tâm hồn tôi là một buổi trưa hè</a:t>
            </a:r>
            <a:br>
              <a:rPr lang="vi-VN" sz="1600"/>
            </a:br>
            <a:r>
              <a:rPr lang="vi-VN" sz="1600" b="0" i="0">
                <a:solidFill>
                  <a:srgbClr val="00264D"/>
                </a:solidFill>
                <a:effectLst/>
                <a:latin typeface="Open Sans" panose="020B0606030504020204" pitchFamily="34" charset="0"/>
              </a:rPr>
              <a:t>Toả nắng xuống lòng sông lấp loáng</a:t>
            </a:r>
            <a:br>
              <a:rPr lang="vi-VN" sz="1600"/>
            </a:br>
            <a:r>
              <a:rPr lang="vi-VN" sz="1600" b="0" i="0">
                <a:solidFill>
                  <a:srgbClr val="00264D"/>
                </a:solidFill>
                <a:effectLst/>
                <a:latin typeface="Open Sans" panose="020B0606030504020204" pitchFamily="34" charset="0"/>
              </a:rPr>
              <a:t>Chẳng biết nước có giữ ngày, giữ tháng</a:t>
            </a:r>
            <a:br>
              <a:rPr lang="vi-VN" sz="1600"/>
            </a:br>
            <a:r>
              <a:rPr lang="vi-VN" sz="1600" b="0" i="0">
                <a:solidFill>
                  <a:srgbClr val="00264D"/>
                </a:solidFill>
                <a:effectLst/>
                <a:latin typeface="Open Sans" panose="020B0606030504020204" pitchFamily="34" charset="0"/>
              </a:rPr>
              <a:t>Giữ bao nhiêu kỷ niệm giữa dòng trôi?</a:t>
            </a:r>
            <a:br>
              <a:rPr lang="vi-VN" sz="1600"/>
            </a:br>
            <a:r>
              <a:rPr lang="vi-VN" sz="1600" b="0" i="0">
                <a:solidFill>
                  <a:srgbClr val="00264D"/>
                </a:solidFill>
                <a:effectLst/>
                <a:latin typeface="Open Sans" panose="020B0606030504020204" pitchFamily="34" charset="0"/>
              </a:rPr>
              <a:t>Hỡi con sông đã tắm cả đời tôi!</a:t>
            </a:r>
            <a:br>
              <a:rPr lang="vi-VN" sz="1600"/>
            </a:br>
            <a:r>
              <a:rPr lang="vi-VN" sz="1600" b="0" i="0">
                <a:solidFill>
                  <a:srgbClr val="00264D"/>
                </a:solidFill>
                <a:effectLst/>
                <a:latin typeface="Open Sans" panose="020B0606030504020204" pitchFamily="34" charset="0"/>
              </a:rPr>
              <a:t>Tôi giữ mãi mối tình mới mẻ</a:t>
            </a:r>
            <a:br>
              <a:rPr lang="vi-VN" sz="1600"/>
            </a:br>
            <a:r>
              <a:rPr lang="vi-VN" sz="1600" b="0" i="0">
                <a:solidFill>
                  <a:srgbClr val="00264D"/>
                </a:solidFill>
                <a:effectLst/>
                <a:latin typeface="Open Sans" panose="020B0606030504020204" pitchFamily="34" charset="0"/>
              </a:rPr>
              <a:t>Sông của quê hương, sông của tuổi trẻ</a:t>
            </a:r>
            <a:br>
              <a:rPr lang="vi-VN" sz="1600"/>
            </a:br>
            <a:r>
              <a:rPr lang="vi-VN" sz="1600" b="0" i="0">
                <a:solidFill>
                  <a:srgbClr val="00264D"/>
                </a:solidFill>
                <a:effectLst/>
                <a:latin typeface="Open Sans" panose="020B0606030504020204" pitchFamily="34" charset="0"/>
              </a:rPr>
              <a:t>Sông của miền Nam nước Việt thân yêu</a:t>
            </a:r>
            <a:br>
              <a:rPr lang="vi-VN" sz="1600"/>
            </a:br>
            <a:br>
              <a:rPr lang="vi-VN" sz="1600"/>
            </a:br>
            <a:br>
              <a:rPr lang="vi-VN" sz="1600"/>
            </a:br>
            <a:endParaRPr lang="en-US" sz="1600"/>
          </a:p>
        </p:txBody>
      </p:sp>
      <p:sp>
        <p:nvSpPr>
          <p:cNvPr id="5" name="TextBox 4">
            <a:extLst>
              <a:ext uri="{FF2B5EF4-FFF2-40B4-BE49-F238E27FC236}">
                <a16:creationId xmlns:a16="http://schemas.microsoft.com/office/drawing/2014/main" id="{4F9959FD-DD54-17A9-5649-1009D4B0E916}"/>
              </a:ext>
            </a:extLst>
          </p:cNvPr>
          <p:cNvSpPr txBox="1"/>
          <p:nvPr/>
        </p:nvSpPr>
        <p:spPr>
          <a:xfrm>
            <a:off x="298785" y="3581400"/>
            <a:ext cx="4191000" cy="3046988"/>
          </a:xfrm>
          <a:prstGeom prst="rect">
            <a:avLst/>
          </a:prstGeom>
          <a:noFill/>
        </p:spPr>
        <p:txBody>
          <a:bodyPr wrap="square">
            <a:spAutoFit/>
          </a:bodyPr>
          <a:lstStyle/>
          <a:p>
            <a:r>
              <a:rPr lang="vi-VN" sz="1600" b="0" i="0">
                <a:solidFill>
                  <a:srgbClr val="00264D"/>
                </a:solidFill>
                <a:effectLst/>
                <a:latin typeface="Open Sans" panose="020B0606030504020204" pitchFamily="34" charset="0"/>
              </a:rPr>
              <a:t>Khi bờ tre ríu rít tiếng chim kêu</a:t>
            </a:r>
            <a:br>
              <a:rPr lang="vi-VN" sz="1600"/>
            </a:br>
            <a:r>
              <a:rPr lang="vi-VN" sz="1600" b="0" i="0">
                <a:solidFill>
                  <a:srgbClr val="00264D"/>
                </a:solidFill>
                <a:effectLst/>
                <a:latin typeface="Open Sans" panose="020B0606030504020204" pitchFamily="34" charset="0"/>
              </a:rPr>
              <a:t>Khi mặt nước chập chờn con cá nhảy</a:t>
            </a:r>
            <a:br>
              <a:rPr lang="vi-VN" sz="1600"/>
            </a:br>
            <a:r>
              <a:rPr lang="vi-VN" sz="1600" b="0" i="0">
                <a:solidFill>
                  <a:srgbClr val="00264D"/>
                </a:solidFill>
                <a:effectLst/>
                <a:latin typeface="Open Sans" panose="020B0606030504020204" pitchFamily="34" charset="0"/>
              </a:rPr>
              <a:t>Bạn bè tôi tụm năm tụm bảy</a:t>
            </a:r>
            <a:br>
              <a:rPr lang="vi-VN" sz="1600"/>
            </a:br>
            <a:r>
              <a:rPr lang="vi-VN" sz="1600" b="0" i="0">
                <a:solidFill>
                  <a:srgbClr val="00264D"/>
                </a:solidFill>
                <a:effectLst/>
                <a:latin typeface="Open Sans" panose="020B0606030504020204" pitchFamily="34" charset="0"/>
              </a:rPr>
              <a:t>Bầy chim non bơi lội trên sông</a:t>
            </a:r>
            <a:br>
              <a:rPr lang="vi-VN" sz="1600"/>
            </a:br>
            <a:r>
              <a:rPr lang="vi-VN" sz="1600" b="0" i="0">
                <a:solidFill>
                  <a:srgbClr val="00264D"/>
                </a:solidFill>
                <a:effectLst/>
                <a:latin typeface="Open Sans" panose="020B0606030504020204" pitchFamily="34" charset="0"/>
              </a:rPr>
              <a:t>Tôi giơ tay ôm nước vào lòng</a:t>
            </a:r>
            <a:br>
              <a:rPr lang="vi-VN" sz="1600"/>
            </a:br>
            <a:r>
              <a:rPr lang="vi-VN" sz="1600" b="0" i="0">
                <a:solidFill>
                  <a:srgbClr val="00264D"/>
                </a:solidFill>
                <a:effectLst/>
                <a:latin typeface="Open Sans" panose="020B0606030504020204" pitchFamily="34" charset="0"/>
              </a:rPr>
              <a:t>Sông mở nước ôm tôi vào dạ</a:t>
            </a:r>
            <a:br>
              <a:rPr lang="vi-VN" sz="1600"/>
            </a:br>
            <a:r>
              <a:rPr lang="vi-VN" sz="1600" b="0" i="0">
                <a:solidFill>
                  <a:srgbClr val="00264D"/>
                </a:solidFill>
                <a:effectLst/>
                <a:latin typeface="Open Sans" panose="020B0606030504020204" pitchFamily="34" charset="0"/>
              </a:rPr>
              <a:t>Chúng tôi lớn lên mỗi người mỗi ngả</a:t>
            </a:r>
            <a:br>
              <a:rPr lang="vi-VN" sz="1600"/>
            </a:br>
            <a:r>
              <a:rPr lang="vi-VN" sz="1600" b="0" i="0">
                <a:solidFill>
                  <a:srgbClr val="00264D"/>
                </a:solidFill>
                <a:effectLst/>
                <a:latin typeface="Open Sans" panose="020B0606030504020204" pitchFamily="34" charset="0"/>
              </a:rPr>
              <a:t>Kẻ sớm khuya chài lưới bên sông</a:t>
            </a:r>
            <a:br>
              <a:rPr lang="vi-VN" sz="1600"/>
            </a:br>
            <a:r>
              <a:rPr lang="vi-VN" sz="1600" b="0" i="0">
                <a:solidFill>
                  <a:srgbClr val="00264D"/>
                </a:solidFill>
                <a:effectLst/>
                <a:latin typeface="Open Sans" panose="020B0606030504020204" pitchFamily="34" charset="0"/>
              </a:rPr>
              <a:t>Kẻ cuốc cày mưa nắng ngoài đồng</a:t>
            </a:r>
            <a:br>
              <a:rPr lang="vi-VN" sz="1600"/>
            </a:br>
            <a:r>
              <a:rPr lang="vi-VN" sz="1600" b="0" i="0">
                <a:solidFill>
                  <a:srgbClr val="00264D"/>
                </a:solidFill>
                <a:effectLst/>
                <a:latin typeface="Open Sans" panose="020B0606030504020204" pitchFamily="34" charset="0"/>
              </a:rPr>
              <a:t>Tôi cầm súng xa nhà đi kháng chiến</a:t>
            </a:r>
            <a:br>
              <a:rPr lang="vi-VN" sz="1600"/>
            </a:br>
            <a:r>
              <a:rPr lang="vi-VN" sz="1600" b="0" i="0">
                <a:solidFill>
                  <a:srgbClr val="00264D"/>
                </a:solidFill>
                <a:effectLst/>
                <a:latin typeface="Open Sans" panose="020B0606030504020204" pitchFamily="34" charset="0"/>
              </a:rPr>
              <a:t>Nhưng lòng tôi như mưa nguồn, gió biển</a:t>
            </a:r>
            <a:br>
              <a:rPr lang="vi-VN" sz="1600"/>
            </a:br>
            <a:r>
              <a:rPr lang="vi-VN" sz="1600" b="0" i="0">
                <a:solidFill>
                  <a:srgbClr val="00264D"/>
                </a:solidFill>
                <a:effectLst/>
                <a:latin typeface="Open Sans" panose="020B0606030504020204" pitchFamily="34" charset="0"/>
              </a:rPr>
              <a:t>Vẫn trở về lưu luyến bên sông</a:t>
            </a:r>
            <a:endParaRPr lang="en-US" sz="1600"/>
          </a:p>
        </p:txBody>
      </p:sp>
      <p:sp>
        <p:nvSpPr>
          <p:cNvPr id="7" name="TextBox 6">
            <a:extLst>
              <a:ext uri="{FF2B5EF4-FFF2-40B4-BE49-F238E27FC236}">
                <a16:creationId xmlns:a16="http://schemas.microsoft.com/office/drawing/2014/main" id="{27C3814E-3677-D4EE-C892-7A2C0FD79B6B}"/>
              </a:ext>
            </a:extLst>
          </p:cNvPr>
          <p:cNvSpPr txBox="1"/>
          <p:nvPr/>
        </p:nvSpPr>
        <p:spPr>
          <a:xfrm>
            <a:off x="4600073" y="865081"/>
            <a:ext cx="4343400" cy="2800767"/>
          </a:xfrm>
          <a:prstGeom prst="rect">
            <a:avLst/>
          </a:prstGeom>
          <a:noFill/>
        </p:spPr>
        <p:txBody>
          <a:bodyPr wrap="square">
            <a:spAutoFit/>
          </a:bodyPr>
          <a:lstStyle/>
          <a:p>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Tôi hôm nay sống trong lòng miền Bắc</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Sờ lên ngực nghe trái tim thầm nhắc</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Hai tiếng thiêng liêng, hai tiếng “miền Nam”</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Tôi nhớ không nguôi </a:t>
            </a:r>
            <a:r>
              <a:rPr kumimoji="0" lang="vi-VN" sz="1600" b="0" i="0" u="none" strike="noStrike" kern="1200" cap="none" spc="0" normalizeH="0" baseline="0" noProof="0">
                <a:ln>
                  <a:noFill/>
                </a:ln>
                <a:solidFill>
                  <a:srgbClr val="0066CC"/>
                </a:solidFill>
                <a:effectLst/>
                <a:uLnTx/>
                <a:uFillTx/>
                <a:latin typeface="Open Sans" panose="020B0606030504020204" pitchFamily="34" charset="0"/>
                <a:ea typeface="+mn-ea"/>
                <a:cs typeface="+mn-cs"/>
              </a:rPr>
              <a:t>ánh sáng</a:t>
            </a: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 màu vàng</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Tôi quên sao được sắc trời xanh biếc</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Tôi nhớ cả những người không quen biết...</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Có những trưa tôi đứng dưới hàng cây</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Bỗng nghe dâng cả một nỗi tràn đầy</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Hình ảnh con sông quê mát rượi</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Lai láng chảy, lòng tôi như suối tưới</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lang="en-US" sz="1600"/>
          </a:p>
        </p:txBody>
      </p:sp>
      <p:sp>
        <p:nvSpPr>
          <p:cNvPr id="9" name="TextBox 8">
            <a:extLst>
              <a:ext uri="{FF2B5EF4-FFF2-40B4-BE49-F238E27FC236}">
                <a16:creationId xmlns:a16="http://schemas.microsoft.com/office/drawing/2014/main" id="{7BE37D4A-DEE5-CEB0-9A23-00137C7A7668}"/>
              </a:ext>
            </a:extLst>
          </p:cNvPr>
          <p:cNvSpPr txBox="1"/>
          <p:nvPr/>
        </p:nvSpPr>
        <p:spPr>
          <a:xfrm>
            <a:off x="4610098" y="3545305"/>
            <a:ext cx="4287253" cy="1569660"/>
          </a:xfrm>
          <a:prstGeom prst="rect">
            <a:avLst/>
          </a:prstGeom>
          <a:noFill/>
        </p:spPr>
        <p:txBody>
          <a:bodyPr wrap="square">
            <a:spAutoFit/>
          </a:bodyPr>
          <a:lstStyle/>
          <a:p>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Quê hương ơi! lòng tôi cũng như sông</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Tình Bắc Nam chung chảy một dòng</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Không gành thác nào ngăn cản được</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Tôi sẽ lại nơi tôi hằng mơ ước</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Tôi sẽ về sông nước của quê hương</a:t>
            </a:r>
            <a:br>
              <a:rPr kumimoji="0" lang="vi-VN"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r>
              <a:rPr kumimoji="0" lang="vi-VN" sz="1600" b="0" i="0" u="none" strike="noStrike" kern="1200" cap="none" spc="0" normalizeH="0" baseline="0" noProof="0">
                <a:ln>
                  <a:noFill/>
                </a:ln>
                <a:solidFill>
                  <a:srgbClr val="00264D"/>
                </a:solidFill>
                <a:effectLst/>
                <a:uLnTx/>
                <a:uFillTx/>
                <a:latin typeface="Open Sans" panose="020B0606030504020204" pitchFamily="34" charset="0"/>
                <a:ea typeface="+mn-ea"/>
                <a:cs typeface="+mn-cs"/>
              </a:rPr>
              <a:t>Tôi sẽ về sông nước của tình thương</a:t>
            </a:r>
            <a:endParaRPr lang="en-US"/>
          </a:p>
        </p:txBody>
      </p:sp>
      <p:sp>
        <p:nvSpPr>
          <p:cNvPr id="11" name="TextBox 10">
            <a:extLst>
              <a:ext uri="{FF2B5EF4-FFF2-40B4-BE49-F238E27FC236}">
                <a16:creationId xmlns:a16="http://schemas.microsoft.com/office/drawing/2014/main" id="{666CAD34-2A1D-6E20-8A12-DC2463ACFAAD}"/>
              </a:ext>
            </a:extLst>
          </p:cNvPr>
          <p:cNvSpPr txBox="1"/>
          <p:nvPr/>
        </p:nvSpPr>
        <p:spPr>
          <a:xfrm>
            <a:off x="2286000" y="159001"/>
            <a:ext cx="4038599" cy="461665"/>
          </a:xfrm>
          <a:prstGeom prst="rect">
            <a:avLst/>
          </a:prstGeom>
          <a:solidFill>
            <a:schemeClr val="accent2">
              <a:lumMod val="20000"/>
              <a:lumOff val="80000"/>
            </a:schemeClr>
          </a:solidFill>
        </p:spPr>
        <p:txBody>
          <a:bodyPr wrap="square">
            <a:spAutoFit/>
          </a:bodyPr>
          <a:lstStyle/>
          <a:p>
            <a:pPr algn="l">
              <a:spcBef>
                <a:spcPts val="1350"/>
              </a:spcBef>
              <a:spcAft>
                <a:spcPts val="675"/>
              </a:spcAft>
              <a:buNone/>
            </a:pPr>
            <a:r>
              <a:rPr lang="vi-VN" sz="2400" b="0" i="0">
                <a:solidFill>
                  <a:srgbClr val="FF0000"/>
                </a:solidFill>
                <a:effectLst/>
                <a:latin typeface="Roboto Slab" panose="020F0502020204030204" pitchFamily="2" charset="0"/>
              </a:rPr>
              <a:t>Nhớ con sông quê hương</a:t>
            </a:r>
          </a:p>
        </p:txBody>
      </p:sp>
      <p:sp>
        <p:nvSpPr>
          <p:cNvPr id="2" name="TextBox 1">
            <a:extLst>
              <a:ext uri="{FF2B5EF4-FFF2-40B4-BE49-F238E27FC236}">
                <a16:creationId xmlns:a16="http://schemas.microsoft.com/office/drawing/2014/main" id="{2761F1DC-18A1-C0BD-E494-CF2FD1D43C67}"/>
              </a:ext>
            </a:extLst>
          </p:cNvPr>
          <p:cNvSpPr txBox="1"/>
          <p:nvPr/>
        </p:nvSpPr>
        <p:spPr>
          <a:xfrm>
            <a:off x="6781800" y="5257800"/>
            <a:ext cx="990600" cy="369332"/>
          </a:xfrm>
          <a:prstGeom prst="rect">
            <a:avLst/>
          </a:prstGeom>
          <a:noFill/>
        </p:spPr>
        <p:txBody>
          <a:bodyPr wrap="square" rtlCol="0">
            <a:spAutoFit/>
          </a:bodyPr>
          <a:lstStyle/>
          <a:p>
            <a:r>
              <a:rPr lang="en-US"/>
              <a:t>Tế Hanh</a:t>
            </a:r>
          </a:p>
        </p:txBody>
      </p:sp>
    </p:spTree>
    <p:extLst>
      <p:ext uri="{BB962C8B-B14F-4D97-AF65-F5344CB8AC3E}">
        <p14:creationId xmlns:p14="http://schemas.microsoft.com/office/powerpoint/2010/main" val="2694070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F75ECF-4941-51BE-7C57-7BA13DB4A9D0}"/>
              </a:ext>
            </a:extLst>
          </p:cNvPr>
          <p:cNvPicPr>
            <a:picLocks noChangeAspect="1"/>
          </p:cNvPicPr>
          <p:nvPr/>
        </p:nvPicPr>
        <p:blipFill>
          <a:blip r:embed="rId2"/>
          <a:stretch>
            <a:fillRect/>
          </a:stretch>
        </p:blipFill>
        <p:spPr>
          <a:xfrm>
            <a:off x="300789" y="-20053"/>
            <a:ext cx="2652713" cy="3600968"/>
          </a:xfrm>
          <a:prstGeom prst="rect">
            <a:avLst/>
          </a:prstGeom>
        </p:spPr>
      </p:pic>
      <p:graphicFrame>
        <p:nvGraphicFramePr>
          <p:cNvPr id="8" name="Table 7">
            <a:extLst>
              <a:ext uri="{FF2B5EF4-FFF2-40B4-BE49-F238E27FC236}">
                <a16:creationId xmlns:a16="http://schemas.microsoft.com/office/drawing/2014/main" id="{CE5B680C-EF74-8F57-3CE0-32DC1CFEBC2C}"/>
              </a:ext>
            </a:extLst>
          </p:cNvPr>
          <p:cNvGraphicFramePr>
            <a:graphicFrameLocks noGrp="1"/>
          </p:cNvGraphicFramePr>
          <p:nvPr>
            <p:extLst>
              <p:ext uri="{D42A27DB-BD31-4B8C-83A1-F6EECF244321}">
                <p14:modId xmlns:p14="http://schemas.microsoft.com/office/powerpoint/2010/main" val="2665714041"/>
              </p:ext>
            </p:extLst>
          </p:nvPr>
        </p:nvGraphicFramePr>
        <p:xfrm>
          <a:off x="3505200" y="218564"/>
          <a:ext cx="5181600" cy="3749040"/>
        </p:xfrm>
        <a:graphic>
          <a:graphicData uri="http://schemas.openxmlformats.org/drawingml/2006/table">
            <a:tbl>
              <a:tblPr/>
              <a:tblGrid>
                <a:gridCol w="2590800">
                  <a:extLst>
                    <a:ext uri="{9D8B030D-6E8A-4147-A177-3AD203B41FA5}">
                      <a16:colId xmlns:a16="http://schemas.microsoft.com/office/drawing/2014/main" val="4229704074"/>
                    </a:ext>
                  </a:extLst>
                </a:gridCol>
                <a:gridCol w="2590800">
                  <a:extLst>
                    <a:ext uri="{9D8B030D-6E8A-4147-A177-3AD203B41FA5}">
                      <a16:colId xmlns:a16="http://schemas.microsoft.com/office/drawing/2014/main" val="3974089000"/>
                    </a:ext>
                  </a:extLst>
                </a:gridCol>
              </a:tblGrid>
              <a:tr h="933994">
                <a:tc>
                  <a:txBody>
                    <a:bodyPr/>
                    <a:lstStyle/>
                    <a:p>
                      <a:pPr algn="l" fontAlgn="t">
                        <a:buNone/>
                      </a:pPr>
                      <a:r>
                        <a:rPr lang="en-US">
                          <a:effectLst/>
                        </a:rPr>
                        <a:t>Sinh</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vi-VN" u="none" strike="noStrike">
                          <a:solidFill>
                            <a:srgbClr val="3366CC"/>
                          </a:solidFill>
                          <a:effectLst/>
                          <a:hlinkClick r:id="rId3" tooltip="20 tháng 6"/>
                        </a:rPr>
                        <a:t>20 tháng 6</a:t>
                      </a:r>
                      <a:r>
                        <a:rPr lang="vi-VN">
                          <a:effectLst/>
                        </a:rPr>
                        <a:t> năm </a:t>
                      </a:r>
                      <a:r>
                        <a:rPr lang="vi-VN" u="none" strike="noStrike">
                          <a:solidFill>
                            <a:srgbClr val="3366CC"/>
                          </a:solidFill>
                          <a:effectLst/>
                          <a:hlinkClick r:id="rId4" tooltip="1921"/>
                        </a:rPr>
                        <a:t>1921</a:t>
                      </a:r>
                      <a:br>
                        <a:rPr lang="vi-VN">
                          <a:effectLst/>
                        </a:rPr>
                      </a:br>
                      <a:r>
                        <a:rPr lang="vi-VN">
                          <a:effectLst/>
                        </a:rPr>
                        <a:t>làng Đông Yên, huyện </a:t>
                      </a:r>
                      <a:r>
                        <a:rPr lang="vi-VN" u="none" strike="noStrike">
                          <a:solidFill>
                            <a:srgbClr val="3366CC"/>
                          </a:solidFill>
                          <a:effectLst/>
                          <a:hlinkClick r:id="rId5" tooltip="Bình Sơn"/>
                        </a:rPr>
                        <a:t>Bình Sơn</a:t>
                      </a:r>
                      <a:r>
                        <a:rPr lang="vi-VN">
                          <a:effectLst/>
                        </a:rPr>
                        <a:t>, tỉnh </a:t>
                      </a:r>
                      <a:r>
                        <a:rPr lang="vi-VN" u="none" strike="noStrike">
                          <a:solidFill>
                            <a:srgbClr val="3366CC"/>
                          </a:solidFill>
                          <a:effectLst/>
                          <a:hlinkClick r:id="rId6" tooltip="Quảng Ngãi"/>
                        </a:rPr>
                        <a:t>Quảng Ngãi</a:t>
                      </a:r>
                      <a:r>
                        <a:rPr lang="vi-VN">
                          <a:effectLst/>
                        </a:rPr>
                        <a:t>, </a:t>
                      </a:r>
                      <a:r>
                        <a:rPr lang="vi-VN" u="none" strike="noStrike">
                          <a:solidFill>
                            <a:srgbClr val="3366CC"/>
                          </a:solidFill>
                          <a:effectLst/>
                          <a:hlinkClick r:id="rId7" tooltip="Liên Bang Đông Dương"/>
                        </a:rPr>
                        <a:t>Liên Bang Đông Dương</a:t>
                      </a:r>
                      <a:endParaRPr lang="vi-VN">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601366548"/>
                  </a:ext>
                </a:extLst>
              </a:tr>
              <a:tr h="502920">
                <a:tc>
                  <a:txBody>
                    <a:bodyPr/>
                    <a:lstStyle/>
                    <a:p>
                      <a:pPr algn="l" fontAlgn="t">
                        <a:buNone/>
                      </a:pPr>
                      <a:r>
                        <a:rPr lang="en-US">
                          <a:effectLst/>
                        </a:rPr>
                        <a:t>Mất</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en-US" u="none" strike="noStrike">
                          <a:solidFill>
                            <a:srgbClr val="3366CC"/>
                          </a:solidFill>
                          <a:effectLst/>
                          <a:hlinkClick r:id="rId8" tooltip="16 tháng 7"/>
                        </a:rPr>
                        <a:t>16 tháng 7</a:t>
                      </a:r>
                      <a:r>
                        <a:rPr lang="en-US">
                          <a:effectLst/>
                        </a:rPr>
                        <a:t> năm </a:t>
                      </a:r>
                      <a:r>
                        <a:rPr lang="en-US" u="none" strike="noStrike">
                          <a:solidFill>
                            <a:srgbClr val="3366CC"/>
                          </a:solidFill>
                          <a:effectLst/>
                          <a:hlinkClick r:id="rId9" tooltip="2009"/>
                        </a:rPr>
                        <a:t>2009</a:t>
                      </a:r>
                      <a:br>
                        <a:rPr lang="en-US">
                          <a:effectLst/>
                        </a:rPr>
                      </a:br>
                      <a:r>
                        <a:rPr lang="en-US">
                          <a:effectLst/>
                        </a:rPr>
                        <a:t>thủ đô </a:t>
                      </a:r>
                      <a:r>
                        <a:rPr lang="en-US" u="none" strike="noStrike">
                          <a:solidFill>
                            <a:srgbClr val="3366CC"/>
                          </a:solidFill>
                          <a:effectLst/>
                          <a:hlinkClick r:id="rId10" tooltip="Hà Nội"/>
                        </a:rPr>
                        <a:t>Hà Nội</a:t>
                      </a:r>
                      <a:r>
                        <a:rPr lang="en-US">
                          <a:effectLst/>
                        </a:rPr>
                        <a:t>, </a:t>
                      </a:r>
                      <a:r>
                        <a:rPr lang="en-US" u="none" strike="noStrike">
                          <a:solidFill>
                            <a:srgbClr val="3366CC"/>
                          </a:solidFill>
                          <a:effectLst/>
                          <a:hlinkClick r:id="rId11" tooltip="Việt Nam"/>
                        </a:rPr>
                        <a:t>Việt Nam</a:t>
                      </a:r>
                      <a:endParaRPr lang="en-US">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13849285"/>
                  </a:ext>
                </a:extLst>
              </a:tr>
              <a:tr h="287383">
                <a:tc>
                  <a:txBody>
                    <a:bodyPr/>
                    <a:lstStyle/>
                    <a:p>
                      <a:pPr algn="l" fontAlgn="t">
                        <a:buNone/>
                      </a:pPr>
                      <a:r>
                        <a:rPr lang="en-US">
                          <a:effectLst/>
                        </a:rPr>
                        <a:t>Nghề nghiệp</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vi-VN">
                          <a:effectLst/>
                        </a:rPr>
                        <a:t>nhà thơ</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906176789"/>
                  </a:ext>
                </a:extLst>
              </a:tr>
              <a:tr h="287383">
                <a:tc>
                  <a:txBody>
                    <a:bodyPr/>
                    <a:lstStyle/>
                    <a:p>
                      <a:pPr algn="l" fontAlgn="t">
                        <a:buNone/>
                      </a:pPr>
                      <a:r>
                        <a:rPr lang="en-US">
                          <a:effectLst/>
                        </a:rPr>
                        <a:t>Giai đoạn sáng tác</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en-US" u="none" strike="noStrike">
                          <a:solidFill>
                            <a:srgbClr val="3366CC"/>
                          </a:solidFill>
                          <a:effectLst/>
                          <a:hlinkClick r:id="rId12" tooltip="1938"/>
                        </a:rPr>
                        <a:t>1938</a:t>
                      </a:r>
                      <a:r>
                        <a:rPr lang="en-US">
                          <a:effectLst/>
                        </a:rPr>
                        <a:t>–</a:t>
                      </a:r>
                      <a:r>
                        <a:rPr lang="en-US" u="none" strike="noStrike">
                          <a:solidFill>
                            <a:srgbClr val="3366CC"/>
                          </a:solidFill>
                          <a:effectLst/>
                          <a:hlinkClick r:id="rId13" tooltip="1997"/>
                        </a:rPr>
                        <a:t>1997</a:t>
                      </a:r>
                      <a:endParaRPr lang="en-US">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931978177"/>
                  </a:ext>
                </a:extLst>
              </a:tr>
              <a:tr h="502920">
                <a:tc>
                  <a:txBody>
                    <a:bodyPr/>
                    <a:lstStyle/>
                    <a:p>
                      <a:pPr algn="l" fontAlgn="t">
                        <a:buNone/>
                      </a:pPr>
                      <a:r>
                        <a:rPr lang="en-US">
                          <a:effectLst/>
                        </a:rPr>
                        <a:t>Tác phẩm nổi bật</a:t>
                      </a: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fontAlgn="t">
                        <a:buNone/>
                      </a:pPr>
                      <a:r>
                        <a:rPr lang="vi-VN" i="1">
                          <a:effectLst/>
                        </a:rPr>
                        <a:t>Những ngày nghỉ học</a:t>
                      </a:r>
                      <a:r>
                        <a:rPr lang="vi-VN">
                          <a:effectLst/>
                        </a:rPr>
                        <a:t>, </a:t>
                      </a:r>
                      <a:r>
                        <a:rPr lang="vi-VN" i="1">
                          <a:effectLst/>
                        </a:rPr>
                        <a:t>Nhớ con sông quê hương</a:t>
                      </a:r>
                      <a:r>
                        <a:rPr lang="vi-VN">
                          <a:effectLst/>
                        </a:rPr>
                        <a:t>, </a:t>
                      </a:r>
                      <a:r>
                        <a:rPr lang="vi-VN" i="1">
                          <a:effectLst/>
                        </a:rPr>
                        <a:t>Đi suốt bài ca</a:t>
                      </a:r>
                      <a:endParaRPr lang="vi-VN">
                        <a:effectLst/>
                      </a:endParaRPr>
                    </a:p>
                  </a:txBody>
                  <a:tcP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897658673"/>
                  </a:ext>
                </a:extLst>
              </a:tr>
            </a:tbl>
          </a:graphicData>
        </a:graphic>
      </p:graphicFrame>
      <p:sp>
        <p:nvSpPr>
          <p:cNvPr id="10" name="TextBox 9">
            <a:extLst>
              <a:ext uri="{FF2B5EF4-FFF2-40B4-BE49-F238E27FC236}">
                <a16:creationId xmlns:a16="http://schemas.microsoft.com/office/drawing/2014/main" id="{35C52868-E41C-AAF1-086B-2A3EFFFFC8DE}"/>
              </a:ext>
            </a:extLst>
          </p:cNvPr>
          <p:cNvSpPr txBox="1"/>
          <p:nvPr/>
        </p:nvSpPr>
        <p:spPr>
          <a:xfrm>
            <a:off x="304800" y="3975625"/>
            <a:ext cx="8077200" cy="2308324"/>
          </a:xfrm>
          <a:prstGeom prst="rect">
            <a:avLst/>
          </a:prstGeom>
          <a:noFill/>
        </p:spPr>
        <p:txBody>
          <a:bodyPr wrap="square">
            <a:spAutoFit/>
          </a:bodyPr>
          <a:lstStyle/>
          <a:p>
            <a:pPr algn="l">
              <a:buNone/>
            </a:pPr>
            <a:r>
              <a:rPr lang="vi-VN" b="1" i="0">
                <a:solidFill>
                  <a:srgbClr val="101418"/>
                </a:solidFill>
                <a:effectLst/>
                <a:latin typeface="Linux Libertine"/>
              </a:rPr>
              <a:t>Giải thưởng</a:t>
            </a:r>
          </a:p>
          <a:p>
            <a:pPr algn="l">
              <a:buFont typeface="Arial" panose="020B0604020202020204" pitchFamily="34" charset="0"/>
              <a:buChar char="•"/>
            </a:pPr>
            <a:r>
              <a:rPr lang="vi-VN" b="0" i="0">
                <a:solidFill>
                  <a:srgbClr val="202122"/>
                </a:solidFill>
                <a:effectLst/>
                <a:latin typeface="Arial" panose="020B0604020202020204" pitchFamily="34" charset="0"/>
              </a:rPr>
              <a:t>Giải thưởng văn học </a:t>
            </a:r>
            <a:r>
              <a:rPr lang="vi-VN" b="0" i="0" u="none" strike="noStrike">
                <a:solidFill>
                  <a:srgbClr val="3366CC"/>
                </a:solidFill>
                <a:effectLst/>
                <a:latin typeface="Arial" panose="020B0604020202020204" pitchFamily="34" charset="0"/>
                <a:hlinkClick r:id="rId14" tooltip="Tự Lực văn đoàn"/>
              </a:rPr>
              <a:t>Tự lực văn đoàn</a:t>
            </a:r>
            <a:r>
              <a:rPr lang="vi-VN" b="0" i="0">
                <a:solidFill>
                  <a:srgbClr val="202122"/>
                </a:solidFill>
                <a:effectLst/>
                <a:latin typeface="Arial" panose="020B0604020202020204" pitchFamily="34" charset="0"/>
              </a:rPr>
              <a:t> năm 1939.</a:t>
            </a:r>
          </a:p>
          <a:p>
            <a:pPr algn="l">
              <a:buFont typeface="Arial" panose="020B0604020202020204" pitchFamily="34" charset="0"/>
              <a:buChar char="•"/>
            </a:pPr>
            <a:r>
              <a:rPr lang="vi-VN" b="0" i="0">
                <a:solidFill>
                  <a:srgbClr val="202122"/>
                </a:solidFill>
                <a:effectLst/>
                <a:latin typeface="Arial" panose="020B0604020202020204" pitchFamily="34" charset="0"/>
              </a:rPr>
              <a:t>Giải thưởng Phạm Văn Đồng do Hội Văn nghệ Liên khu V tặng.</a:t>
            </a:r>
          </a:p>
          <a:p>
            <a:pPr algn="l">
              <a:buFont typeface="Arial" panose="020B0604020202020204" pitchFamily="34" charset="0"/>
              <a:buChar char="•"/>
            </a:pPr>
            <a:r>
              <a:rPr lang="vi-VN" b="0" i="0" u="none" strike="noStrike">
                <a:solidFill>
                  <a:srgbClr val="3366CC"/>
                </a:solidFill>
                <a:effectLst/>
                <a:latin typeface="Arial" panose="020B0604020202020204" pitchFamily="34" charset="0"/>
                <a:hlinkClick r:id="rId15" tooltip="Giải thưởng Hồ Chí Minh đợt I"/>
              </a:rPr>
              <a:t>Giải thưởng Hồ Chí Minh</a:t>
            </a:r>
            <a:r>
              <a:rPr lang="vi-VN" b="0" i="0">
                <a:solidFill>
                  <a:srgbClr val="202122"/>
                </a:solidFill>
                <a:effectLst/>
                <a:latin typeface="Arial" panose="020B0604020202020204" pitchFamily="34" charset="0"/>
              </a:rPr>
              <a:t> về Văn học – Nghệ thuật đợt I năm 1996</a:t>
            </a:r>
            <a:r>
              <a:rPr lang="vi-VN" b="0" i="0" u="none" strike="noStrike" baseline="30000">
                <a:solidFill>
                  <a:srgbClr val="3366CC"/>
                </a:solidFill>
                <a:effectLst/>
                <a:latin typeface="Arial" panose="020B0604020202020204" pitchFamily="34" charset="0"/>
                <a:hlinkClick r:id="rId16"/>
              </a:rPr>
              <a:t>[6]</a:t>
            </a:r>
            <a:r>
              <a:rPr lang="vi-VN" b="0" i="0">
                <a:solidFill>
                  <a:srgbClr val="202122"/>
                </a:solidFill>
                <a:effectLst/>
                <a:latin typeface="Arial" panose="020B0604020202020204" pitchFamily="34" charset="0"/>
              </a:rPr>
              <a:t>.</a:t>
            </a:r>
          </a:p>
          <a:p>
            <a:pPr algn="l">
              <a:buNone/>
            </a:pPr>
            <a:r>
              <a:rPr lang="vi-VN" b="1" i="0">
                <a:solidFill>
                  <a:srgbClr val="101418"/>
                </a:solidFill>
                <a:effectLst/>
                <a:latin typeface="Linux Libertine"/>
              </a:rPr>
              <a:t>Đánh giá</a:t>
            </a:r>
          </a:p>
          <a:p>
            <a:pPr algn="l">
              <a:buNone/>
            </a:pPr>
            <a:r>
              <a:rPr lang="vi-VN" b="0" i="0">
                <a:solidFill>
                  <a:srgbClr val="202122"/>
                </a:solidFill>
                <a:effectLst/>
                <a:latin typeface="Arial" panose="020B0604020202020204" pitchFamily="34" charset="0"/>
              </a:rPr>
              <a:t>Tế Hanh là nhà thơ khá nổi tiếng, sáng tác cùng thời với </a:t>
            </a:r>
            <a:r>
              <a:rPr lang="vi-VN" b="0" i="0" u="none" strike="noStrike">
                <a:solidFill>
                  <a:srgbClr val="3366CC"/>
                </a:solidFill>
                <a:effectLst/>
                <a:latin typeface="Arial" panose="020B0604020202020204" pitchFamily="34" charset="0"/>
                <a:hlinkClick r:id="rId17" tooltip="Thế Lữ"/>
              </a:rPr>
              <a:t>Thế Lữ</a:t>
            </a:r>
            <a:r>
              <a:rPr lang="vi-VN" b="0" i="0">
                <a:solidFill>
                  <a:srgbClr val="202122"/>
                </a:solidFill>
                <a:effectLst/>
                <a:latin typeface="Arial" panose="020B0604020202020204" pitchFamily="34" charset="0"/>
              </a:rPr>
              <a:t>, </a:t>
            </a:r>
            <a:r>
              <a:rPr lang="vi-VN" b="0" i="0" u="none" strike="noStrike">
                <a:solidFill>
                  <a:srgbClr val="3366CC"/>
                </a:solidFill>
                <a:effectLst/>
                <a:latin typeface="Arial" panose="020B0604020202020204" pitchFamily="34" charset="0"/>
                <a:hlinkClick r:id="rId18" tooltip="Xuân Diệu"/>
              </a:rPr>
              <a:t>Xuân Diệu</a:t>
            </a:r>
            <a:r>
              <a:rPr lang="vi-VN" b="0" i="0">
                <a:solidFill>
                  <a:srgbClr val="202122"/>
                </a:solidFill>
                <a:effectLst/>
                <a:latin typeface="Arial" panose="020B0604020202020204" pitchFamily="34" charset="0"/>
              </a:rPr>
              <a:t>, </a:t>
            </a:r>
            <a:r>
              <a:rPr lang="vi-VN" b="0" i="0" u="none" strike="noStrike">
                <a:solidFill>
                  <a:srgbClr val="3366CC"/>
                </a:solidFill>
                <a:effectLst/>
                <a:latin typeface="Arial" panose="020B0604020202020204" pitchFamily="34" charset="0"/>
                <a:hlinkClick r:id="rId19" tooltip="Huy Cận"/>
              </a:rPr>
              <a:t>Huy Cận</a:t>
            </a:r>
            <a:r>
              <a:rPr lang="vi-VN" b="0" i="0">
                <a:solidFill>
                  <a:srgbClr val="202122"/>
                </a:solidFill>
                <a:effectLst/>
                <a:latin typeface="Arial" panose="020B0604020202020204" pitchFamily="34" charset="0"/>
              </a:rPr>
              <a:t>... và là một trong ba thi sĩ sinh quán tại </a:t>
            </a:r>
            <a:r>
              <a:rPr lang="vi-VN" b="0" i="0" u="none" strike="noStrike">
                <a:solidFill>
                  <a:srgbClr val="3366CC"/>
                </a:solidFill>
                <a:effectLst/>
                <a:latin typeface="Arial" panose="020B0604020202020204" pitchFamily="34" charset="0"/>
                <a:hlinkClick r:id="rId6" tooltip="Quảng Ngãi"/>
              </a:rPr>
              <a:t>Quảng Ngãi</a:t>
            </a:r>
            <a:r>
              <a:rPr lang="vi-VN" b="0" i="0">
                <a:solidFill>
                  <a:srgbClr val="202122"/>
                </a:solidFill>
                <a:effectLst/>
                <a:latin typeface="Arial" panose="020B0604020202020204" pitchFamily="34" charset="0"/>
              </a:rPr>
              <a:t> nổi danh ngay từ trước năm </a:t>
            </a:r>
            <a:r>
              <a:rPr lang="vi-VN" b="0" i="0" u="none" strike="noStrike">
                <a:solidFill>
                  <a:srgbClr val="3366CC"/>
                </a:solidFill>
                <a:effectLst/>
                <a:latin typeface="Arial" panose="020B0604020202020204" pitchFamily="34" charset="0"/>
                <a:hlinkClick r:id="rId20" tooltip="1945"/>
              </a:rPr>
              <a:t>1945</a:t>
            </a:r>
            <a:r>
              <a:rPr lang="vi-VN" b="0" i="0">
                <a:solidFill>
                  <a:srgbClr val="202122"/>
                </a:solidFill>
                <a:effectLst/>
                <a:latin typeface="Arial" panose="020B0604020202020204" pitchFamily="34" charset="0"/>
              </a:rPr>
              <a:t>: </a:t>
            </a:r>
            <a:r>
              <a:rPr lang="vi-VN" b="0" i="0" u="none" strike="noStrike">
                <a:solidFill>
                  <a:srgbClr val="3366CC"/>
                </a:solidFill>
                <a:effectLst/>
                <a:latin typeface="Arial" panose="020B0604020202020204" pitchFamily="34" charset="0"/>
                <a:hlinkClick r:id="rId21" tooltip="Nguyễn Vỹ"/>
              </a:rPr>
              <a:t>Nguyễn Vỹ</a:t>
            </a:r>
            <a:r>
              <a:rPr lang="vi-VN" b="0" i="0">
                <a:solidFill>
                  <a:srgbClr val="202122"/>
                </a:solidFill>
                <a:effectLst/>
                <a:latin typeface="Arial" panose="020B0604020202020204" pitchFamily="34" charset="0"/>
              </a:rPr>
              <a:t>, </a:t>
            </a:r>
            <a:r>
              <a:rPr lang="vi-VN" b="0" i="0" u="none" strike="noStrike">
                <a:solidFill>
                  <a:srgbClr val="3366CC"/>
                </a:solidFill>
                <a:effectLst/>
                <a:latin typeface="Arial" panose="020B0604020202020204" pitchFamily="34" charset="0"/>
                <a:hlinkClick r:id="rId22" tooltip="Bích Khê"/>
              </a:rPr>
              <a:t>Bích Khê</a:t>
            </a:r>
            <a:r>
              <a:rPr lang="vi-VN" b="0" i="0">
                <a:solidFill>
                  <a:srgbClr val="202122"/>
                </a:solidFill>
                <a:effectLst/>
                <a:latin typeface="Arial" panose="020B0604020202020204" pitchFamily="34" charset="0"/>
              </a:rPr>
              <a:t>, Tế Hanh.</a:t>
            </a:r>
          </a:p>
        </p:txBody>
      </p:sp>
      <p:sp>
        <p:nvSpPr>
          <p:cNvPr id="12" name="TextBox 11">
            <a:extLst>
              <a:ext uri="{FF2B5EF4-FFF2-40B4-BE49-F238E27FC236}">
                <a16:creationId xmlns:a16="http://schemas.microsoft.com/office/drawing/2014/main" id="{C265F1FC-7606-9035-7874-C07B6BE2635F}"/>
              </a:ext>
            </a:extLst>
          </p:cNvPr>
          <p:cNvSpPr txBox="1"/>
          <p:nvPr/>
        </p:nvSpPr>
        <p:spPr>
          <a:xfrm>
            <a:off x="879620" y="3580915"/>
            <a:ext cx="1495049" cy="369332"/>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01418"/>
                </a:solidFill>
                <a:effectLst/>
                <a:uLnTx/>
                <a:uFillTx/>
                <a:latin typeface="Linux Libertine"/>
                <a:ea typeface="+mn-ea"/>
                <a:cs typeface="+mn-cs"/>
              </a:rPr>
              <a:t>TẾ HANH</a:t>
            </a:r>
            <a:endParaRPr kumimoji="0" lang="vi-VN" sz="1800" b="1" i="0" u="none" strike="noStrike" kern="1200" cap="none" spc="0" normalizeH="0" baseline="0" noProof="0">
              <a:ln>
                <a:noFill/>
              </a:ln>
              <a:solidFill>
                <a:srgbClr val="101418"/>
              </a:solidFill>
              <a:effectLst/>
              <a:uLnTx/>
              <a:uFillTx/>
              <a:latin typeface="Linux Libertine"/>
              <a:ea typeface="+mn-ea"/>
              <a:cs typeface="+mn-cs"/>
            </a:endParaRPr>
          </a:p>
        </p:txBody>
      </p:sp>
    </p:spTree>
    <p:extLst>
      <p:ext uri="{BB962C8B-B14F-4D97-AF65-F5344CB8AC3E}">
        <p14:creationId xmlns:p14="http://schemas.microsoft.com/office/powerpoint/2010/main" val="3565120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64DAFD-1C64-4FCB-41AC-1A51E736B633}"/>
              </a:ext>
            </a:extLst>
          </p:cNvPr>
          <p:cNvSpPr txBox="1"/>
          <p:nvPr/>
        </p:nvSpPr>
        <p:spPr>
          <a:xfrm>
            <a:off x="380750" y="2763978"/>
            <a:ext cx="7620000" cy="2677656"/>
          </a:xfrm>
          <a:prstGeom prst="rect">
            <a:avLst/>
          </a:prstGeom>
          <a:noFill/>
        </p:spPr>
        <p:txBody>
          <a:bodyPr wrap="square">
            <a:spAutoFit/>
          </a:bodyPr>
          <a:lstStyle/>
          <a:p>
            <a:r>
              <a:rPr lang="en-US" sz="2400"/>
              <a:t>- </a:t>
            </a:r>
            <a:r>
              <a:rPr lang="vi-VN" sz="2400"/>
              <a:t>Trình bày được quá trình phát triển và kể tên được một số tác giả, tác phẩm</a:t>
            </a:r>
            <a:r>
              <a:rPr lang="en-US" sz="2400"/>
              <a:t> </a:t>
            </a:r>
            <a:r>
              <a:rPr lang="vi-VN" sz="2400"/>
              <a:t>tiêu biểu của văn học viết Đất Quảng từ Cách mạng tháng Tám năm 1945</a:t>
            </a:r>
            <a:r>
              <a:rPr lang="en-US" sz="2400"/>
              <a:t> </a:t>
            </a:r>
            <a:r>
              <a:rPr lang="vi-VN" sz="2400"/>
              <a:t>đến nay.</a:t>
            </a:r>
            <a:br>
              <a:rPr lang="vi-VN" sz="2400"/>
            </a:br>
            <a:r>
              <a:rPr lang="vi-VN" sz="2400"/>
              <a:t>– Nêu được một số nhận xét, đánh giá khái quát về giá trị của văn học viết</a:t>
            </a:r>
            <a:r>
              <a:rPr lang="en-US" sz="2400"/>
              <a:t> </a:t>
            </a:r>
            <a:r>
              <a:rPr lang="vi-VN" sz="2400"/>
              <a:t>Đất Quảng từ Cách mạng tháng Tám năm 1945 đến nay. </a:t>
            </a:r>
            <a:br>
              <a:rPr lang="vi-VN" sz="2400"/>
            </a:br>
            <a:endParaRPr lang="en-US" sz="2400"/>
          </a:p>
        </p:txBody>
      </p:sp>
      <p:sp>
        <p:nvSpPr>
          <p:cNvPr id="7" name="TextBox 6">
            <a:extLst>
              <a:ext uri="{FF2B5EF4-FFF2-40B4-BE49-F238E27FC236}">
                <a16:creationId xmlns:a16="http://schemas.microsoft.com/office/drawing/2014/main" id="{29217051-D957-0C16-75F1-8ABBDA5CCDE3}"/>
              </a:ext>
            </a:extLst>
          </p:cNvPr>
          <p:cNvSpPr txBox="1"/>
          <p:nvPr/>
        </p:nvSpPr>
        <p:spPr>
          <a:xfrm>
            <a:off x="380750" y="2208146"/>
            <a:ext cx="2057400" cy="461665"/>
          </a:xfrm>
          <a:prstGeom prst="rect">
            <a:avLst/>
          </a:prstGeom>
          <a:solidFill>
            <a:schemeClr val="accent6">
              <a:lumMod val="75000"/>
            </a:schemeClr>
          </a:solidFill>
        </p:spPr>
        <p:txBody>
          <a:bodyPr wrap="square">
            <a:spAutoFit/>
          </a:bodyPr>
          <a:lstStyle/>
          <a:p>
            <a:r>
              <a:rPr lang="en-US" sz="2400" b="1" i="0">
                <a:solidFill>
                  <a:srgbClr val="FFFFFF"/>
                </a:solidFill>
                <a:effectLst/>
                <a:latin typeface="Arial-BoldMT"/>
              </a:rPr>
              <a:t>Mục tiêu:</a:t>
            </a:r>
            <a:r>
              <a:rPr lang="en-US" sz="2400"/>
              <a:t> </a:t>
            </a:r>
          </a:p>
        </p:txBody>
      </p:sp>
      <p:grpSp>
        <p:nvGrpSpPr>
          <p:cNvPr id="8" name="Group 7">
            <a:extLst>
              <a:ext uri="{FF2B5EF4-FFF2-40B4-BE49-F238E27FC236}">
                <a16:creationId xmlns:a16="http://schemas.microsoft.com/office/drawing/2014/main" id="{1B30F05B-19BA-1170-EDE4-413ACFF89269}"/>
              </a:ext>
            </a:extLst>
          </p:cNvPr>
          <p:cNvGrpSpPr/>
          <p:nvPr/>
        </p:nvGrpSpPr>
        <p:grpSpPr>
          <a:xfrm>
            <a:off x="380750" y="169633"/>
            <a:ext cx="8763249" cy="1726158"/>
            <a:chOff x="-265" y="399127"/>
            <a:chExt cx="9306105" cy="2645307"/>
          </a:xfrm>
        </p:grpSpPr>
        <p:grpSp>
          <p:nvGrpSpPr>
            <p:cNvPr id="9" name="Group 440">
              <a:extLst>
                <a:ext uri="{FF2B5EF4-FFF2-40B4-BE49-F238E27FC236}">
                  <a16:creationId xmlns:a16="http://schemas.microsoft.com/office/drawing/2014/main" id="{89055AE5-1459-A8F6-B615-2D769D5A10C5}"/>
                </a:ext>
              </a:extLst>
            </p:cNvPr>
            <p:cNvGrpSpPr>
              <a:grpSpLocks/>
            </p:cNvGrpSpPr>
            <p:nvPr/>
          </p:nvGrpSpPr>
          <p:grpSpPr bwMode="auto">
            <a:xfrm>
              <a:off x="193000" y="463549"/>
              <a:ext cx="8950734" cy="1559858"/>
              <a:chOff x="-1386" y="0"/>
              <a:chExt cx="14095" cy="2457"/>
            </a:xfrm>
          </p:grpSpPr>
          <p:pic>
            <p:nvPicPr>
              <p:cNvPr id="14" name="Picture 446">
                <a:extLst>
                  <a:ext uri="{FF2B5EF4-FFF2-40B4-BE49-F238E27FC236}">
                    <a16:creationId xmlns:a16="http://schemas.microsoft.com/office/drawing/2014/main" id="{C1D854D2-4198-B6AA-C73B-4AD359B19991}"/>
                  </a:ext>
                </a:extLst>
              </p:cNvPr>
              <p:cNvPicPr>
                <a:picLocks noChangeAspect="1" noChangeArrowheads="1"/>
              </p:cNvPicPr>
              <p:nvPr/>
            </p:nvPicPr>
            <p:blipFill>
              <a:blip r:embed="rId2"/>
              <a:srcRect/>
              <a:stretch>
                <a:fillRect/>
              </a:stretch>
            </p:blipFill>
            <p:spPr bwMode="auto">
              <a:xfrm>
                <a:off x="-569" y="0"/>
                <a:ext cx="13278" cy="2457"/>
              </a:xfrm>
              <a:prstGeom prst="rect">
                <a:avLst/>
              </a:prstGeom>
              <a:noFill/>
            </p:spPr>
          </p:pic>
          <p:sp>
            <p:nvSpPr>
              <p:cNvPr id="15" name="Freeform 445">
                <a:extLst>
                  <a:ext uri="{FF2B5EF4-FFF2-40B4-BE49-F238E27FC236}">
                    <a16:creationId xmlns:a16="http://schemas.microsoft.com/office/drawing/2014/main" id="{300BBF62-CEC7-A7B3-4161-4DA0ED7A1FEC}"/>
                  </a:ext>
                </a:extLst>
              </p:cNvPr>
              <p:cNvSpPr>
                <a:spLocks/>
              </p:cNvSpPr>
              <p:nvPr/>
            </p:nvSpPr>
            <p:spPr bwMode="auto">
              <a:xfrm>
                <a:off x="-1366" y="806"/>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444">
                <a:extLst>
                  <a:ext uri="{FF2B5EF4-FFF2-40B4-BE49-F238E27FC236}">
                    <a16:creationId xmlns:a16="http://schemas.microsoft.com/office/drawing/2014/main" id="{EBCBAF07-0CC5-9730-98F7-C744496D5F26}"/>
                  </a:ext>
                </a:extLst>
              </p:cNvPr>
              <p:cNvSpPr>
                <a:spLocks/>
              </p:cNvSpPr>
              <p:nvPr/>
            </p:nvSpPr>
            <p:spPr bwMode="auto">
              <a:xfrm>
                <a:off x="-1386" y="788"/>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443">
                <a:extLst>
                  <a:ext uri="{FF2B5EF4-FFF2-40B4-BE49-F238E27FC236}">
                    <a16:creationId xmlns:a16="http://schemas.microsoft.com/office/drawing/2014/main" id="{6208C795-15E9-DAFC-3E1B-2666207C7DE0}"/>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AutoShape 442">
                <a:extLst>
                  <a:ext uri="{FF2B5EF4-FFF2-40B4-BE49-F238E27FC236}">
                    <a16:creationId xmlns:a16="http://schemas.microsoft.com/office/drawing/2014/main" id="{2BFBC607-60B3-E975-CB85-50D32BAD509F}"/>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441">
                <a:extLst>
                  <a:ext uri="{FF2B5EF4-FFF2-40B4-BE49-F238E27FC236}">
                    <a16:creationId xmlns:a16="http://schemas.microsoft.com/office/drawing/2014/main" id="{BC86067E-FE3B-7DA1-7767-4EDE2D044BE8}"/>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0" name="Rectangle 18">
              <a:extLst>
                <a:ext uri="{FF2B5EF4-FFF2-40B4-BE49-F238E27FC236}">
                  <a16:creationId xmlns:a16="http://schemas.microsoft.com/office/drawing/2014/main" id="{4205D4F0-FEE7-289E-CA6E-18AB8E6EE9E6}"/>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1" name="Rectangle 10">
              <a:extLst>
                <a:ext uri="{FF2B5EF4-FFF2-40B4-BE49-F238E27FC236}">
                  <a16:creationId xmlns:a16="http://schemas.microsoft.com/office/drawing/2014/main" id="{EA5DD6E5-3DD3-00A3-7CD3-15150A8FBAEF}"/>
                </a:ext>
              </a:extLst>
            </p:cNvPr>
            <p:cNvSpPr/>
            <p:nvPr/>
          </p:nvSpPr>
          <p:spPr>
            <a:xfrm>
              <a:off x="1072883" y="638957"/>
              <a:ext cx="8232957" cy="240547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SƠ LƯỢC VỀ VĂN HỌC VIẾT ĐẤT QUẢNG TỪ CÁCH MẠNG THÁNG TÁM NĂM 1945 ĐẾN HẾT THẾ KỈ THỨ XX</a:t>
              </a:r>
              <a:endParaRPr lang="vi-VN" sz="3200" dirty="0">
                <a:latin typeface="Arial" pitchFamily="34" charset="0"/>
                <a:ea typeface="Arial" pitchFamily="34" charset="0"/>
                <a:cs typeface="Arial" pitchFamily="34" charset="0"/>
              </a:endParaRPr>
            </a:p>
          </p:txBody>
        </p:sp>
        <p:sp>
          <p:nvSpPr>
            <p:cNvPr id="12" name="Rectangle 11">
              <a:extLst>
                <a:ext uri="{FF2B5EF4-FFF2-40B4-BE49-F238E27FC236}">
                  <a16:creationId xmlns:a16="http://schemas.microsoft.com/office/drawing/2014/main" id="{F48618B7-EDE6-0E09-8071-32BB60339AB7}"/>
                </a:ext>
              </a:extLst>
            </p:cNvPr>
            <p:cNvSpPr/>
            <p:nvPr/>
          </p:nvSpPr>
          <p:spPr>
            <a:xfrm>
              <a:off x="282505" y="1199536"/>
              <a:ext cx="429322" cy="485622"/>
            </a:xfrm>
            <a:prstGeom prst="rect">
              <a:avLst/>
            </a:prstGeom>
          </p:spPr>
          <p:txBody>
            <a:bodyPr wrap="none">
              <a:spAutoFit/>
            </a:bodyPr>
            <a:lstStyle/>
            <a:p>
              <a:pPr lvl="0" eaLnBrk="0" fontAlgn="base" hangingPunct="0">
                <a:spcBef>
                  <a:spcPct val="0"/>
                </a:spcBef>
                <a:spcAft>
                  <a:spcPct val="0"/>
                </a:spcAft>
              </a:pPr>
              <a:r>
                <a:rPr lang="en-US" sz="2400" b="1" dirty="0">
                  <a:solidFill>
                    <a:srgbClr val="25408F"/>
                  </a:solidFill>
                  <a:latin typeface="Verdana" pitchFamily="34" charset="0"/>
                  <a:ea typeface="Arial" pitchFamily="34" charset="0"/>
                  <a:cs typeface="Arial" pitchFamily="34" charset="0"/>
                </a:rPr>
                <a:t>2</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13" name="Rectangle 12">
              <a:extLst>
                <a:ext uri="{FF2B5EF4-FFF2-40B4-BE49-F238E27FC236}">
                  <a16:creationId xmlns:a16="http://schemas.microsoft.com/office/drawing/2014/main" id="{0FD7C357-7F42-2E61-26B7-F62931E2B236}"/>
                </a:ext>
              </a:extLst>
            </p:cNvPr>
            <p:cNvSpPr/>
            <p:nvPr/>
          </p:nvSpPr>
          <p:spPr>
            <a:xfrm>
              <a:off x="-265" y="399127"/>
              <a:ext cx="1374095"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837499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7B5D4FF-A234-6F3A-D20A-9CBDA966D31A}"/>
              </a:ext>
            </a:extLst>
          </p:cNvPr>
          <p:cNvSpPr txBox="1"/>
          <p:nvPr/>
        </p:nvSpPr>
        <p:spPr>
          <a:xfrm>
            <a:off x="723900" y="3138353"/>
            <a:ext cx="7924800" cy="2862322"/>
          </a:xfrm>
          <a:prstGeom prst="rect">
            <a:avLst/>
          </a:prstGeom>
          <a:noFill/>
        </p:spPr>
        <p:txBody>
          <a:bodyPr wrap="square">
            <a:spAutoFit/>
          </a:bodyPr>
          <a:lstStyle/>
          <a:p>
            <a:pPr algn="just"/>
            <a:r>
              <a:rPr lang="en-US" sz="2000" b="0" i="0">
                <a:solidFill>
                  <a:srgbClr val="242021"/>
                </a:solidFill>
                <a:effectLst/>
                <a:latin typeface="ArialMT"/>
              </a:rPr>
              <a:t> 	</a:t>
            </a:r>
            <a:r>
              <a:rPr lang="vi-VN" sz="2000"/>
              <a:t>Cùng với triết học, chính trị, tôn giáo, đạo đức, phong tục tập quán,… văn học</a:t>
            </a:r>
            <a:r>
              <a:rPr lang="en-US" sz="2000"/>
              <a:t> </a:t>
            </a:r>
            <a:r>
              <a:rPr lang="vi-VN" sz="2000"/>
              <a:t>nghệ thuật đã góp một phần không nhỏ để tạo nên diện mạo văn hoá của một</a:t>
            </a:r>
            <a:r>
              <a:rPr lang="en-US" sz="2000"/>
              <a:t> </a:t>
            </a:r>
            <a:r>
              <a:rPr lang="vi-VN" sz="2000"/>
              <a:t>quốc gia, dân tộc. Khi tìm hiểu về vẻ đẹp văn hoá của quê hương xứ Quảng,</a:t>
            </a:r>
            <a:r>
              <a:rPr lang="en-US" sz="2000"/>
              <a:t> </a:t>
            </a:r>
            <a:r>
              <a:rPr lang="vi-VN" sz="2000"/>
              <a:t>không thể không chú ý đến những dấu ấn văn học nổi bật của vùng đất này. Văn</a:t>
            </a:r>
            <a:r>
              <a:rPr lang="en-US" sz="2000"/>
              <a:t> </a:t>
            </a:r>
            <a:r>
              <a:rPr lang="vi-VN" sz="2000"/>
              <a:t>học viết Đất Quảng từ Cách mạng tháng Tám năm 1945 đến nay đã không ngừng</a:t>
            </a:r>
            <a:r>
              <a:rPr lang="en-US" sz="2000"/>
              <a:t> </a:t>
            </a:r>
            <a:r>
              <a:rPr lang="vi-VN" sz="2000"/>
              <a:t>phát triển và hội nhập với văn học đất nước và thế giới để làm thành mảng màu</a:t>
            </a:r>
            <a:r>
              <a:rPr lang="en-US" sz="2000"/>
              <a:t> </a:t>
            </a:r>
            <a:r>
              <a:rPr lang="vi-VN" sz="2000"/>
              <a:t>riêng trong bức tranh văn học đa sắc của quê hương Quảng Nam – Đà Nẵng. </a:t>
            </a:r>
            <a:endParaRPr lang="en-US" sz="2000"/>
          </a:p>
        </p:txBody>
      </p:sp>
      <p:sp>
        <p:nvSpPr>
          <p:cNvPr id="18" name="TextBox 17">
            <a:extLst>
              <a:ext uri="{FF2B5EF4-FFF2-40B4-BE49-F238E27FC236}">
                <a16:creationId xmlns:a16="http://schemas.microsoft.com/office/drawing/2014/main" id="{73B81FCC-2DAC-151E-3BE4-724F847E7DF6}"/>
              </a:ext>
            </a:extLst>
          </p:cNvPr>
          <p:cNvSpPr txBox="1"/>
          <p:nvPr/>
        </p:nvSpPr>
        <p:spPr>
          <a:xfrm>
            <a:off x="1094186" y="2501555"/>
            <a:ext cx="2057400" cy="461665"/>
          </a:xfrm>
          <a:prstGeom prst="rect">
            <a:avLst/>
          </a:prstGeom>
          <a:solidFill>
            <a:schemeClr val="accent6">
              <a:lumMod val="75000"/>
            </a:schemeClr>
          </a:solidFill>
        </p:spPr>
        <p:txBody>
          <a:bodyPr wrap="square">
            <a:spAutoFit/>
          </a:bodyPr>
          <a:lstStyle/>
          <a:p>
            <a:r>
              <a:rPr lang="en-US" sz="2400" b="1">
                <a:solidFill>
                  <a:srgbClr val="FFFFFF"/>
                </a:solidFill>
                <a:latin typeface="Arial-BoldMT"/>
              </a:rPr>
              <a:t>Mở đầu:</a:t>
            </a:r>
            <a:endParaRPr lang="en-US" sz="2400"/>
          </a:p>
        </p:txBody>
      </p:sp>
      <p:grpSp>
        <p:nvGrpSpPr>
          <p:cNvPr id="2" name="Group 1">
            <a:extLst>
              <a:ext uri="{FF2B5EF4-FFF2-40B4-BE49-F238E27FC236}">
                <a16:creationId xmlns:a16="http://schemas.microsoft.com/office/drawing/2014/main" id="{6D56B17E-5F04-0A45-2704-09B34ADCC86C}"/>
              </a:ext>
            </a:extLst>
          </p:cNvPr>
          <p:cNvGrpSpPr/>
          <p:nvPr/>
        </p:nvGrpSpPr>
        <p:grpSpPr>
          <a:xfrm>
            <a:off x="380750" y="169633"/>
            <a:ext cx="8763249" cy="1726158"/>
            <a:chOff x="-265" y="399127"/>
            <a:chExt cx="9306105" cy="2645307"/>
          </a:xfrm>
        </p:grpSpPr>
        <p:grpSp>
          <p:nvGrpSpPr>
            <p:cNvPr id="3" name="Group 440">
              <a:extLst>
                <a:ext uri="{FF2B5EF4-FFF2-40B4-BE49-F238E27FC236}">
                  <a16:creationId xmlns:a16="http://schemas.microsoft.com/office/drawing/2014/main" id="{E20C5E42-514E-3DD7-7787-22171C642F14}"/>
                </a:ext>
              </a:extLst>
            </p:cNvPr>
            <p:cNvGrpSpPr>
              <a:grpSpLocks/>
            </p:cNvGrpSpPr>
            <p:nvPr/>
          </p:nvGrpSpPr>
          <p:grpSpPr bwMode="auto">
            <a:xfrm>
              <a:off x="193000" y="463549"/>
              <a:ext cx="8950734" cy="1559858"/>
              <a:chOff x="-1386" y="0"/>
              <a:chExt cx="14095" cy="2457"/>
            </a:xfrm>
          </p:grpSpPr>
          <p:pic>
            <p:nvPicPr>
              <p:cNvPr id="22" name="Picture 446">
                <a:extLst>
                  <a:ext uri="{FF2B5EF4-FFF2-40B4-BE49-F238E27FC236}">
                    <a16:creationId xmlns:a16="http://schemas.microsoft.com/office/drawing/2014/main" id="{74C90A17-B215-6A69-64FC-36F15053F72A}"/>
                  </a:ext>
                </a:extLst>
              </p:cNvPr>
              <p:cNvPicPr>
                <a:picLocks noChangeAspect="1" noChangeArrowheads="1"/>
              </p:cNvPicPr>
              <p:nvPr/>
            </p:nvPicPr>
            <p:blipFill>
              <a:blip r:embed="rId2"/>
              <a:srcRect/>
              <a:stretch>
                <a:fillRect/>
              </a:stretch>
            </p:blipFill>
            <p:spPr bwMode="auto">
              <a:xfrm>
                <a:off x="-569" y="0"/>
                <a:ext cx="13278" cy="2457"/>
              </a:xfrm>
              <a:prstGeom prst="rect">
                <a:avLst/>
              </a:prstGeom>
              <a:noFill/>
            </p:spPr>
          </p:pic>
          <p:sp>
            <p:nvSpPr>
              <p:cNvPr id="23" name="Freeform 445">
                <a:extLst>
                  <a:ext uri="{FF2B5EF4-FFF2-40B4-BE49-F238E27FC236}">
                    <a16:creationId xmlns:a16="http://schemas.microsoft.com/office/drawing/2014/main" id="{564C2915-0E27-D91B-D9DD-7A4E28E63000}"/>
                  </a:ext>
                </a:extLst>
              </p:cNvPr>
              <p:cNvSpPr>
                <a:spLocks/>
              </p:cNvSpPr>
              <p:nvPr/>
            </p:nvSpPr>
            <p:spPr bwMode="auto">
              <a:xfrm>
                <a:off x="-1366" y="806"/>
                <a:ext cx="1253" cy="1343"/>
              </a:xfrm>
              <a:custGeom>
                <a:avLst/>
                <a:gdLst>
                  <a:gd name="T0" fmla="*/ 1253 w 1253"/>
                  <a:gd name="T1" fmla="*/ 1757 h 1343"/>
                  <a:gd name="T2" fmla="*/ 1248 w 1253"/>
                  <a:gd name="T3" fmla="*/ 1688 h 1343"/>
                  <a:gd name="T4" fmla="*/ 1234 w 1253"/>
                  <a:gd name="T5" fmla="*/ 1622 h 1343"/>
                  <a:gd name="T6" fmla="*/ 1211 w 1253"/>
                  <a:gd name="T7" fmla="*/ 1560 h 1343"/>
                  <a:gd name="T8" fmla="*/ 1180 w 1253"/>
                  <a:gd name="T9" fmla="*/ 1500 h 1343"/>
                  <a:gd name="T10" fmla="*/ 1141 w 1253"/>
                  <a:gd name="T11" fmla="*/ 1445 h 1343"/>
                  <a:gd name="T12" fmla="*/ 1095 w 1253"/>
                  <a:gd name="T13" fmla="*/ 1394 h 1343"/>
                  <a:gd name="T14" fmla="*/ 1043 w 1253"/>
                  <a:gd name="T15" fmla="*/ 1349 h 1343"/>
                  <a:gd name="T16" fmla="*/ 1009 w 1253"/>
                  <a:gd name="T17" fmla="*/ 1326 h 1343"/>
                  <a:gd name="T18" fmla="*/ 1009 w 1253"/>
                  <a:gd name="T19" fmla="*/ 980 h 1343"/>
                  <a:gd name="T20" fmla="*/ 1009 w 1253"/>
                  <a:gd name="T21" fmla="*/ 960 h 1343"/>
                  <a:gd name="T22" fmla="*/ 263 w 1253"/>
                  <a:gd name="T23" fmla="*/ 960 h 1343"/>
                  <a:gd name="T24" fmla="*/ 263 w 1253"/>
                  <a:gd name="T25" fmla="*/ 980 h 1343"/>
                  <a:gd name="T26" fmla="*/ 263 w 1253"/>
                  <a:gd name="T27" fmla="*/ 1312 h 1343"/>
                  <a:gd name="T28" fmla="*/ 210 w 1253"/>
                  <a:gd name="T29" fmla="*/ 1349 h 1343"/>
                  <a:gd name="T30" fmla="*/ 158 w 1253"/>
                  <a:gd name="T31" fmla="*/ 1394 h 1343"/>
                  <a:gd name="T32" fmla="*/ 112 w 1253"/>
                  <a:gd name="T33" fmla="*/ 1445 h 1343"/>
                  <a:gd name="T34" fmla="*/ 73 w 1253"/>
                  <a:gd name="T35" fmla="*/ 1500 h 1343"/>
                  <a:gd name="T36" fmla="*/ 42 w 1253"/>
                  <a:gd name="T37" fmla="*/ 1560 h 1343"/>
                  <a:gd name="T38" fmla="*/ 19 w 1253"/>
                  <a:gd name="T39" fmla="*/ 1622 h 1343"/>
                  <a:gd name="T40" fmla="*/ 5 w 1253"/>
                  <a:gd name="T41" fmla="*/ 1688 h 1343"/>
                  <a:gd name="T42" fmla="*/ 0 w 1253"/>
                  <a:gd name="T43" fmla="*/ 1757 h 1343"/>
                  <a:gd name="T44" fmla="*/ 5 w 1253"/>
                  <a:gd name="T45" fmla="*/ 1825 h 1343"/>
                  <a:gd name="T46" fmla="*/ 19 w 1253"/>
                  <a:gd name="T47" fmla="*/ 1891 h 1343"/>
                  <a:gd name="T48" fmla="*/ 42 w 1253"/>
                  <a:gd name="T49" fmla="*/ 1954 h 1343"/>
                  <a:gd name="T50" fmla="*/ 73 w 1253"/>
                  <a:gd name="T51" fmla="*/ 2014 h 1343"/>
                  <a:gd name="T52" fmla="*/ 112 w 1253"/>
                  <a:gd name="T53" fmla="*/ 2069 h 1343"/>
                  <a:gd name="T54" fmla="*/ 158 w 1253"/>
                  <a:gd name="T55" fmla="*/ 2120 h 1343"/>
                  <a:gd name="T56" fmla="*/ 210 w 1253"/>
                  <a:gd name="T57" fmla="*/ 2165 h 1343"/>
                  <a:gd name="T58" fmla="*/ 269 w 1253"/>
                  <a:gd name="T59" fmla="*/ 2205 h 1343"/>
                  <a:gd name="T60" fmla="*/ 332 w 1253"/>
                  <a:gd name="T61" fmla="*/ 2239 h 1343"/>
                  <a:gd name="T62" fmla="*/ 400 w 1253"/>
                  <a:gd name="T63" fmla="*/ 2266 h 1343"/>
                  <a:gd name="T64" fmla="*/ 472 w 1253"/>
                  <a:gd name="T65" fmla="*/ 2286 h 1343"/>
                  <a:gd name="T66" fmla="*/ 548 w 1253"/>
                  <a:gd name="T67" fmla="*/ 2299 h 1343"/>
                  <a:gd name="T68" fmla="*/ 627 w 1253"/>
                  <a:gd name="T69" fmla="*/ 2303 h 1343"/>
                  <a:gd name="T70" fmla="*/ 705 w 1253"/>
                  <a:gd name="T71" fmla="*/ 2299 h 1343"/>
                  <a:gd name="T72" fmla="*/ 781 w 1253"/>
                  <a:gd name="T73" fmla="*/ 2286 h 1343"/>
                  <a:gd name="T74" fmla="*/ 853 w 1253"/>
                  <a:gd name="T75" fmla="*/ 2266 h 1343"/>
                  <a:gd name="T76" fmla="*/ 921 w 1253"/>
                  <a:gd name="T77" fmla="*/ 2239 h 1343"/>
                  <a:gd name="T78" fmla="*/ 984 w 1253"/>
                  <a:gd name="T79" fmla="*/ 2205 h 1343"/>
                  <a:gd name="T80" fmla="*/ 1043 w 1253"/>
                  <a:gd name="T81" fmla="*/ 2165 h 1343"/>
                  <a:gd name="T82" fmla="*/ 1095 w 1253"/>
                  <a:gd name="T83" fmla="*/ 2120 h 1343"/>
                  <a:gd name="T84" fmla="*/ 1141 w 1253"/>
                  <a:gd name="T85" fmla="*/ 2069 h 1343"/>
                  <a:gd name="T86" fmla="*/ 1180 w 1253"/>
                  <a:gd name="T87" fmla="*/ 2014 h 1343"/>
                  <a:gd name="T88" fmla="*/ 1211 w 1253"/>
                  <a:gd name="T89" fmla="*/ 1954 h 1343"/>
                  <a:gd name="T90" fmla="*/ 1234 w 1253"/>
                  <a:gd name="T91" fmla="*/ 1891 h 1343"/>
                  <a:gd name="T92" fmla="*/ 1248 w 1253"/>
                  <a:gd name="T93" fmla="*/ 1825 h 1343"/>
                  <a:gd name="T94" fmla="*/ 1253 w 1253"/>
                  <a:gd name="T95" fmla="*/ 1757 h 134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53" h="1343">
                    <a:moveTo>
                      <a:pt x="1253" y="797"/>
                    </a:moveTo>
                    <a:lnTo>
                      <a:pt x="1248" y="728"/>
                    </a:lnTo>
                    <a:lnTo>
                      <a:pt x="1234" y="662"/>
                    </a:lnTo>
                    <a:lnTo>
                      <a:pt x="1211" y="600"/>
                    </a:lnTo>
                    <a:lnTo>
                      <a:pt x="1180" y="540"/>
                    </a:lnTo>
                    <a:lnTo>
                      <a:pt x="1141" y="485"/>
                    </a:lnTo>
                    <a:lnTo>
                      <a:pt x="1095" y="434"/>
                    </a:lnTo>
                    <a:lnTo>
                      <a:pt x="1043" y="389"/>
                    </a:lnTo>
                    <a:lnTo>
                      <a:pt x="1009" y="366"/>
                    </a:lnTo>
                    <a:lnTo>
                      <a:pt x="1009" y="20"/>
                    </a:lnTo>
                    <a:lnTo>
                      <a:pt x="1009" y="0"/>
                    </a:lnTo>
                    <a:lnTo>
                      <a:pt x="263" y="0"/>
                    </a:lnTo>
                    <a:lnTo>
                      <a:pt x="263" y="20"/>
                    </a:lnTo>
                    <a:lnTo>
                      <a:pt x="263" y="352"/>
                    </a:lnTo>
                    <a:lnTo>
                      <a:pt x="210" y="389"/>
                    </a:lnTo>
                    <a:lnTo>
                      <a:pt x="158" y="434"/>
                    </a:lnTo>
                    <a:lnTo>
                      <a:pt x="112" y="485"/>
                    </a:lnTo>
                    <a:lnTo>
                      <a:pt x="73" y="540"/>
                    </a:lnTo>
                    <a:lnTo>
                      <a:pt x="42" y="600"/>
                    </a:lnTo>
                    <a:lnTo>
                      <a:pt x="19" y="662"/>
                    </a:lnTo>
                    <a:lnTo>
                      <a:pt x="5" y="728"/>
                    </a:lnTo>
                    <a:lnTo>
                      <a:pt x="0" y="797"/>
                    </a:lnTo>
                    <a:lnTo>
                      <a:pt x="5" y="865"/>
                    </a:lnTo>
                    <a:lnTo>
                      <a:pt x="19" y="931"/>
                    </a:lnTo>
                    <a:lnTo>
                      <a:pt x="42" y="994"/>
                    </a:lnTo>
                    <a:lnTo>
                      <a:pt x="73" y="1054"/>
                    </a:lnTo>
                    <a:lnTo>
                      <a:pt x="112" y="1109"/>
                    </a:lnTo>
                    <a:lnTo>
                      <a:pt x="158" y="1160"/>
                    </a:lnTo>
                    <a:lnTo>
                      <a:pt x="210" y="1205"/>
                    </a:lnTo>
                    <a:lnTo>
                      <a:pt x="269" y="1245"/>
                    </a:lnTo>
                    <a:lnTo>
                      <a:pt x="332" y="1279"/>
                    </a:lnTo>
                    <a:lnTo>
                      <a:pt x="400" y="1306"/>
                    </a:lnTo>
                    <a:lnTo>
                      <a:pt x="472" y="1326"/>
                    </a:lnTo>
                    <a:lnTo>
                      <a:pt x="548" y="1339"/>
                    </a:lnTo>
                    <a:lnTo>
                      <a:pt x="627" y="1343"/>
                    </a:lnTo>
                    <a:lnTo>
                      <a:pt x="705" y="1339"/>
                    </a:lnTo>
                    <a:lnTo>
                      <a:pt x="781" y="1326"/>
                    </a:lnTo>
                    <a:lnTo>
                      <a:pt x="853" y="1306"/>
                    </a:lnTo>
                    <a:lnTo>
                      <a:pt x="921" y="1279"/>
                    </a:lnTo>
                    <a:lnTo>
                      <a:pt x="984" y="1245"/>
                    </a:lnTo>
                    <a:lnTo>
                      <a:pt x="1043" y="1205"/>
                    </a:lnTo>
                    <a:lnTo>
                      <a:pt x="1095" y="1160"/>
                    </a:lnTo>
                    <a:lnTo>
                      <a:pt x="1141" y="1109"/>
                    </a:lnTo>
                    <a:lnTo>
                      <a:pt x="1180" y="1054"/>
                    </a:lnTo>
                    <a:lnTo>
                      <a:pt x="1211" y="994"/>
                    </a:lnTo>
                    <a:lnTo>
                      <a:pt x="1234" y="931"/>
                    </a:lnTo>
                    <a:lnTo>
                      <a:pt x="1248" y="865"/>
                    </a:lnTo>
                    <a:lnTo>
                      <a:pt x="1253" y="797"/>
                    </a:lnTo>
                    <a:close/>
                  </a:path>
                </a:pathLst>
              </a:custGeom>
              <a:solidFill>
                <a:srgbClr val="FEC362"/>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444">
                <a:extLst>
                  <a:ext uri="{FF2B5EF4-FFF2-40B4-BE49-F238E27FC236}">
                    <a16:creationId xmlns:a16="http://schemas.microsoft.com/office/drawing/2014/main" id="{4FE541BF-EC50-A160-84FD-4338F009E1E6}"/>
                  </a:ext>
                </a:extLst>
              </p:cNvPr>
              <p:cNvSpPr>
                <a:spLocks/>
              </p:cNvSpPr>
              <p:nvPr/>
            </p:nvSpPr>
            <p:spPr bwMode="auto">
              <a:xfrm>
                <a:off x="-1386" y="788"/>
                <a:ext cx="1196" cy="1284"/>
              </a:xfrm>
              <a:custGeom>
                <a:avLst/>
                <a:gdLst>
                  <a:gd name="T0" fmla="*/ 1195 w 1196"/>
                  <a:gd name="T1" fmla="*/ 1741 h 1284"/>
                  <a:gd name="T2" fmla="*/ 1190 w 1196"/>
                  <a:gd name="T3" fmla="*/ 1670 h 1284"/>
                  <a:gd name="T4" fmla="*/ 1174 w 1196"/>
                  <a:gd name="T5" fmla="*/ 1602 h 1284"/>
                  <a:gd name="T6" fmla="*/ 1148 w 1196"/>
                  <a:gd name="T7" fmla="*/ 1538 h 1284"/>
                  <a:gd name="T8" fmla="*/ 1114 w 1196"/>
                  <a:gd name="T9" fmla="*/ 1477 h 1284"/>
                  <a:gd name="T10" fmla="*/ 1071 w 1196"/>
                  <a:gd name="T11" fmla="*/ 1422 h 1284"/>
                  <a:gd name="T12" fmla="*/ 1020 w 1196"/>
                  <a:gd name="T13" fmla="*/ 1371 h 1284"/>
                  <a:gd name="T14" fmla="*/ 981 w 1196"/>
                  <a:gd name="T15" fmla="*/ 1341 h 1284"/>
                  <a:gd name="T16" fmla="*/ 981 w 1196"/>
                  <a:gd name="T17" fmla="*/ 980 h 1284"/>
                  <a:gd name="T18" fmla="*/ 291 w 1196"/>
                  <a:gd name="T19" fmla="*/ 980 h 1284"/>
                  <a:gd name="T20" fmla="*/ 291 w 1196"/>
                  <a:gd name="T21" fmla="*/ 1293 h 1284"/>
                  <a:gd name="T22" fmla="*/ 232 w 1196"/>
                  <a:gd name="T23" fmla="*/ 1327 h 1284"/>
                  <a:gd name="T24" fmla="*/ 175 w 1196"/>
                  <a:gd name="T25" fmla="*/ 1371 h 1284"/>
                  <a:gd name="T26" fmla="*/ 124 w 1196"/>
                  <a:gd name="T27" fmla="*/ 1422 h 1284"/>
                  <a:gd name="T28" fmla="*/ 82 w 1196"/>
                  <a:gd name="T29" fmla="*/ 1477 h 1284"/>
                  <a:gd name="T30" fmla="*/ 47 w 1196"/>
                  <a:gd name="T31" fmla="*/ 1538 h 1284"/>
                  <a:gd name="T32" fmla="*/ 21 w 1196"/>
                  <a:gd name="T33" fmla="*/ 1602 h 1284"/>
                  <a:gd name="T34" fmla="*/ 5 w 1196"/>
                  <a:gd name="T35" fmla="*/ 1670 h 1284"/>
                  <a:gd name="T36" fmla="*/ 0 w 1196"/>
                  <a:gd name="T37" fmla="*/ 1741 h 1284"/>
                  <a:gd name="T38" fmla="*/ 5 w 1196"/>
                  <a:gd name="T39" fmla="*/ 1812 h 1284"/>
                  <a:gd name="T40" fmla="*/ 21 w 1196"/>
                  <a:gd name="T41" fmla="*/ 1880 h 1284"/>
                  <a:gd name="T42" fmla="*/ 47 w 1196"/>
                  <a:gd name="T43" fmla="*/ 1945 h 1284"/>
                  <a:gd name="T44" fmla="*/ 82 w 1196"/>
                  <a:gd name="T45" fmla="*/ 2005 h 1284"/>
                  <a:gd name="T46" fmla="*/ 124 w 1196"/>
                  <a:gd name="T47" fmla="*/ 2061 h 1284"/>
                  <a:gd name="T48" fmla="*/ 175 w 1196"/>
                  <a:gd name="T49" fmla="*/ 2111 h 1284"/>
                  <a:gd name="T50" fmla="*/ 232 w 1196"/>
                  <a:gd name="T51" fmla="*/ 2155 h 1284"/>
                  <a:gd name="T52" fmla="*/ 296 w 1196"/>
                  <a:gd name="T53" fmla="*/ 2193 h 1284"/>
                  <a:gd name="T54" fmla="*/ 365 w 1196"/>
                  <a:gd name="T55" fmla="*/ 2223 h 1284"/>
                  <a:gd name="T56" fmla="*/ 439 w 1196"/>
                  <a:gd name="T57" fmla="*/ 2246 h 1284"/>
                  <a:gd name="T58" fmla="*/ 517 w 1196"/>
                  <a:gd name="T59" fmla="*/ 2259 h 1284"/>
                  <a:gd name="T60" fmla="*/ 598 w 1196"/>
                  <a:gd name="T61" fmla="*/ 2264 h 1284"/>
                  <a:gd name="T62" fmla="*/ 679 w 1196"/>
                  <a:gd name="T63" fmla="*/ 2259 h 1284"/>
                  <a:gd name="T64" fmla="*/ 757 w 1196"/>
                  <a:gd name="T65" fmla="*/ 2246 h 1284"/>
                  <a:gd name="T66" fmla="*/ 830 w 1196"/>
                  <a:gd name="T67" fmla="*/ 2223 h 1284"/>
                  <a:gd name="T68" fmla="*/ 899 w 1196"/>
                  <a:gd name="T69" fmla="*/ 2193 h 1284"/>
                  <a:gd name="T70" fmla="*/ 963 w 1196"/>
                  <a:gd name="T71" fmla="*/ 2155 h 1284"/>
                  <a:gd name="T72" fmla="*/ 1020 w 1196"/>
                  <a:gd name="T73" fmla="*/ 2111 h 1284"/>
                  <a:gd name="T74" fmla="*/ 1071 w 1196"/>
                  <a:gd name="T75" fmla="*/ 2061 h 1284"/>
                  <a:gd name="T76" fmla="*/ 1114 w 1196"/>
                  <a:gd name="T77" fmla="*/ 2005 h 1284"/>
                  <a:gd name="T78" fmla="*/ 1148 w 1196"/>
                  <a:gd name="T79" fmla="*/ 1945 h 1284"/>
                  <a:gd name="T80" fmla="*/ 1174 w 1196"/>
                  <a:gd name="T81" fmla="*/ 1880 h 1284"/>
                  <a:gd name="T82" fmla="*/ 1190 w 1196"/>
                  <a:gd name="T83" fmla="*/ 1812 h 1284"/>
                  <a:gd name="T84" fmla="*/ 1195 w 1196"/>
                  <a:gd name="T85" fmla="*/ 1741 h 128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6" h="1284">
                    <a:moveTo>
                      <a:pt x="1195" y="761"/>
                    </a:moveTo>
                    <a:lnTo>
                      <a:pt x="1190" y="690"/>
                    </a:lnTo>
                    <a:lnTo>
                      <a:pt x="1174" y="622"/>
                    </a:lnTo>
                    <a:lnTo>
                      <a:pt x="1148" y="558"/>
                    </a:lnTo>
                    <a:lnTo>
                      <a:pt x="1114" y="497"/>
                    </a:lnTo>
                    <a:lnTo>
                      <a:pt x="1071" y="442"/>
                    </a:lnTo>
                    <a:lnTo>
                      <a:pt x="1020" y="391"/>
                    </a:lnTo>
                    <a:lnTo>
                      <a:pt x="981" y="361"/>
                    </a:lnTo>
                    <a:lnTo>
                      <a:pt x="981" y="0"/>
                    </a:lnTo>
                    <a:lnTo>
                      <a:pt x="291" y="0"/>
                    </a:lnTo>
                    <a:lnTo>
                      <a:pt x="291" y="313"/>
                    </a:lnTo>
                    <a:lnTo>
                      <a:pt x="232" y="347"/>
                    </a:lnTo>
                    <a:lnTo>
                      <a:pt x="175" y="391"/>
                    </a:lnTo>
                    <a:lnTo>
                      <a:pt x="124" y="442"/>
                    </a:lnTo>
                    <a:lnTo>
                      <a:pt x="82" y="497"/>
                    </a:lnTo>
                    <a:lnTo>
                      <a:pt x="47" y="558"/>
                    </a:lnTo>
                    <a:lnTo>
                      <a:pt x="21" y="622"/>
                    </a:lnTo>
                    <a:lnTo>
                      <a:pt x="5" y="690"/>
                    </a:lnTo>
                    <a:lnTo>
                      <a:pt x="0" y="761"/>
                    </a:lnTo>
                    <a:lnTo>
                      <a:pt x="5" y="832"/>
                    </a:lnTo>
                    <a:lnTo>
                      <a:pt x="21" y="900"/>
                    </a:lnTo>
                    <a:lnTo>
                      <a:pt x="47" y="965"/>
                    </a:lnTo>
                    <a:lnTo>
                      <a:pt x="82" y="1025"/>
                    </a:lnTo>
                    <a:lnTo>
                      <a:pt x="124" y="1081"/>
                    </a:lnTo>
                    <a:lnTo>
                      <a:pt x="175" y="1131"/>
                    </a:lnTo>
                    <a:lnTo>
                      <a:pt x="232" y="1175"/>
                    </a:lnTo>
                    <a:lnTo>
                      <a:pt x="296" y="1213"/>
                    </a:lnTo>
                    <a:lnTo>
                      <a:pt x="365" y="1243"/>
                    </a:lnTo>
                    <a:lnTo>
                      <a:pt x="439" y="1266"/>
                    </a:lnTo>
                    <a:lnTo>
                      <a:pt x="517" y="1279"/>
                    </a:lnTo>
                    <a:lnTo>
                      <a:pt x="598" y="1284"/>
                    </a:lnTo>
                    <a:lnTo>
                      <a:pt x="679" y="1279"/>
                    </a:lnTo>
                    <a:lnTo>
                      <a:pt x="757" y="1266"/>
                    </a:lnTo>
                    <a:lnTo>
                      <a:pt x="830" y="1243"/>
                    </a:lnTo>
                    <a:lnTo>
                      <a:pt x="899" y="1213"/>
                    </a:lnTo>
                    <a:lnTo>
                      <a:pt x="963" y="1175"/>
                    </a:lnTo>
                    <a:lnTo>
                      <a:pt x="1020" y="1131"/>
                    </a:lnTo>
                    <a:lnTo>
                      <a:pt x="1071" y="1081"/>
                    </a:lnTo>
                    <a:lnTo>
                      <a:pt x="1114" y="1025"/>
                    </a:lnTo>
                    <a:lnTo>
                      <a:pt x="1148" y="965"/>
                    </a:lnTo>
                    <a:lnTo>
                      <a:pt x="1174" y="900"/>
                    </a:lnTo>
                    <a:lnTo>
                      <a:pt x="1190" y="832"/>
                    </a:lnTo>
                    <a:lnTo>
                      <a:pt x="1195" y="761"/>
                    </a:lnTo>
                    <a:close/>
                  </a:path>
                </a:pathLst>
              </a:custGeom>
              <a:solidFill>
                <a:srgbClr val="FFF56A"/>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5" name="Freeform 443">
                <a:extLst>
                  <a:ext uri="{FF2B5EF4-FFF2-40B4-BE49-F238E27FC236}">
                    <a16:creationId xmlns:a16="http://schemas.microsoft.com/office/drawing/2014/main" id="{F1943101-65D5-CEE2-EA7A-BBBE0362DD2F}"/>
                  </a:ext>
                </a:extLst>
              </p:cNvPr>
              <p:cNvSpPr>
                <a:spLocks/>
              </p:cNvSpPr>
              <p:nvPr/>
            </p:nvSpPr>
            <p:spPr bwMode="auto">
              <a:xfrm>
                <a:off x="0" y="0"/>
                <a:ext cx="4343" cy="1063"/>
              </a:xfrm>
              <a:custGeom>
                <a:avLst/>
                <a:gdLst>
                  <a:gd name="T0" fmla="*/ 4343 w 4343"/>
                  <a:gd name="T1" fmla="*/ 0 h 1063"/>
                  <a:gd name="T2" fmla="*/ 0 w 4343"/>
                  <a:gd name="T3" fmla="*/ 0 h 1063"/>
                  <a:gd name="T4" fmla="*/ 0 w 4343"/>
                  <a:gd name="T5" fmla="*/ 984 h 1063"/>
                  <a:gd name="T6" fmla="*/ 77 w 4343"/>
                  <a:gd name="T7" fmla="*/ 994 h 1063"/>
                  <a:gd name="T8" fmla="*/ 155 w 4343"/>
                  <a:gd name="T9" fmla="*/ 1004 h 1063"/>
                  <a:gd name="T10" fmla="*/ 234 w 4343"/>
                  <a:gd name="T11" fmla="*/ 1013 h 1063"/>
                  <a:gd name="T12" fmla="*/ 314 w 4343"/>
                  <a:gd name="T13" fmla="*/ 1022 h 1063"/>
                  <a:gd name="T14" fmla="*/ 395 w 4343"/>
                  <a:gd name="T15" fmla="*/ 1029 h 1063"/>
                  <a:gd name="T16" fmla="*/ 476 w 4343"/>
                  <a:gd name="T17" fmla="*/ 1036 h 1063"/>
                  <a:gd name="T18" fmla="*/ 642 w 4343"/>
                  <a:gd name="T19" fmla="*/ 1047 h 1063"/>
                  <a:gd name="T20" fmla="*/ 810 w 4343"/>
                  <a:gd name="T21" fmla="*/ 1056 h 1063"/>
                  <a:gd name="T22" fmla="*/ 981 w 4343"/>
                  <a:gd name="T23" fmla="*/ 1061 h 1063"/>
                  <a:gd name="T24" fmla="*/ 1154 w 4343"/>
                  <a:gd name="T25" fmla="*/ 1062 h 1063"/>
                  <a:gd name="T26" fmla="*/ 1261 w 4343"/>
                  <a:gd name="T27" fmla="*/ 1062 h 1063"/>
                  <a:gd name="T28" fmla="*/ 1367 w 4343"/>
                  <a:gd name="T29" fmla="*/ 1060 h 1063"/>
                  <a:gd name="T30" fmla="*/ 1473 w 4343"/>
                  <a:gd name="T31" fmla="*/ 1056 h 1063"/>
                  <a:gd name="T32" fmla="*/ 1577 w 4343"/>
                  <a:gd name="T33" fmla="*/ 1052 h 1063"/>
                  <a:gd name="T34" fmla="*/ 1680 w 4343"/>
                  <a:gd name="T35" fmla="*/ 1047 h 1063"/>
                  <a:gd name="T36" fmla="*/ 1782 w 4343"/>
                  <a:gd name="T37" fmla="*/ 1040 h 1063"/>
                  <a:gd name="T38" fmla="*/ 1884 w 4343"/>
                  <a:gd name="T39" fmla="*/ 1032 h 1063"/>
                  <a:gd name="T40" fmla="*/ 1983 w 4343"/>
                  <a:gd name="T41" fmla="*/ 1023 h 1063"/>
                  <a:gd name="T42" fmla="*/ 2082 w 4343"/>
                  <a:gd name="T43" fmla="*/ 1012 h 1063"/>
                  <a:gd name="T44" fmla="*/ 2179 w 4343"/>
                  <a:gd name="T45" fmla="*/ 1001 h 1063"/>
                  <a:gd name="T46" fmla="*/ 2275 w 4343"/>
                  <a:gd name="T47" fmla="*/ 989 h 1063"/>
                  <a:gd name="T48" fmla="*/ 2370 w 4343"/>
                  <a:gd name="T49" fmla="*/ 975 h 1063"/>
                  <a:gd name="T50" fmla="*/ 2463 w 4343"/>
                  <a:gd name="T51" fmla="*/ 961 h 1063"/>
                  <a:gd name="T52" fmla="*/ 2554 w 4343"/>
                  <a:gd name="T53" fmla="*/ 945 h 1063"/>
                  <a:gd name="T54" fmla="*/ 2644 w 4343"/>
                  <a:gd name="T55" fmla="*/ 929 h 1063"/>
                  <a:gd name="T56" fmla="*/ 2732 w 4343"/>
                  <a:gd name="T57" fmla="*/ 911 h 1063"/>
                  <a:gd name="T58" fmla="*/ 2818 w 4343"/>
                  <a:gd name="T59" fmla="*/ 893 h 1063"/>
                  <a:gd name="T60" fmla="*/ 2903 w 4343"/>
                  <a:gd name="T61" fmla="*/ 873 h 1063"/>
                  <a:gd name="T62" fmla="*/ 2986 w 4343"/>
                  <a:gd name="T63" fmla="*/ 853 h 1063"/>
                  <a:gd name="T64" fmla="*/ 3067 w 4343"/>
                  <a:gd name="T65" fmla="*/ 831 h 1063"/>
                  <a:gd name="T66" fmla="*/ 3146 w 4343"/>
                  <a:gd name="T67" fmla="*/ 809 h 1063"/>
                  <a:gd name="T68" fmla="*/ 3223 w 4343"/>
                  <a:gd name="T69" fmla="*/ 786 h 1063"/>
                  <a:gd name="T70" fmla="*/ 3298 w 4343"/>
                  <a:gd name="T71" fmla="*/ 762 h 1063"/>
                  <a:gd name="T72" fmla="*/ 3371 w 4343"/>
                  <a:gd name="T73" fmla="*/ 738 h 1063"/>
                  <a:gd name="T74" fmla="*/ 3442 w 4343"/>
                  <a:gd name="T75" fmla="*/ 712 h 1063"/>
                  <a:gd name="T76" fmla="*/ 3511 w 4343"/>
                  <a:gd name="T77" fmla="*/ 686 h 1063"/>
                  <a:gd name="T78" fmla="*/ 3577 w 4343"/>
                  <a:gd name="T79" fmla="*/ 659 h 1063"/>
                  <a:gd name="T80" fmla="*/ 3641 w 4343"/>
                  <a:gd name="T81" fmla="*/ 631 h 1063"/>
                  <a:gd name="T82" fmla="*/ 3703 w 4343"/>
                  <a:gd name="T83" fmla="*/ 602 h 1063"/>
                  <a:gd name="T84" fmla="*/ 3762 w 4343"/>
                  <a:gd name="T85" fmla="*/ 573 h 1063"/>
                  <a:gd name="T86" fmla="*/ 3819 w 4343"/>
                  <a:gd name="T87" fmla="*/ 543 h 1063"/>
                  <a:gd name="T88" fmla="*/ 3873 w 4343"/>
                  <a:gd name="T89" fmla="*/ 512 h 1063"/>
                  <a:gd name="T90" fmla="*/ 3925 w 4343"/>
                  <a:gd name="T91" fmla="*/ 481 h 1063"/>
                  <a:gd name="T92" fmla="*/ 4020 w 4343"/>
                  <a:gd name="T93" fmla="*/ 417 h 1063"/>
                  <a:gd name="T94" fmla="*/ 4105 w 4343"/>
                  <a:gd name="T95" fmla="*/ 350 h 1063"/>
                  <a:gd name="T96" fmla="*/ 4178 w 4343"/>
                  <a:gd name="T97" fmla="*/ 281 h 1063"/>
                  <a:gd name="T98" fmla="*/ 4239 w 4343"/>
                  <a:gd name="T99" fmla="*/ 210 h 1063"/>
                  <a:gd name="T100" fmla="*/ 4287 w 4343"/>
                  <a:gd name="T101" fmla="*/ 137 h 1063"/>
                  <a:gd name="T102" fmla="*/ 4323 w 4343"/>
                  <a:gd name="T103" fmla="*/ 63 h 1063"/>
                  <a:gd name="T104" fmla="*/ 4343 w 4343"/>
                  <a:gd name="T105" fmla="*/ 0 h 10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43" h="1063">
                    <a:moveTo>
                      <a:pt x="4343" y="0"/>
                    </a:moveTo>
                    <a:lnTo>
                      <a:pt x="0" y="0"/>
                    </a:lnTo>
                    <a:lnTo>
                      <a:pt x="0" y="984"/>
                    </a:lnTo>
                    <a:lnTo>
                      <a:pt x="77" y="994"/>
                    </a:lnTo>
                    <a:lnTo>
                      <a:pt x="155" y="1004"/>
                    </a:lnTo>
                    <a:lnTo>
                      <a:pt x="234" y="1013"/>
                    </a:lnTo>
                    <a:lnTo>
                      <a:pt x="314" y="1022"/>
                    </a:lnTo>
                    <a:lnTo>
                      <a:pt x="395" y="1029"/>
                    </a:lnTo>
                    <a:lnTo>
                      <a:pt x="476" y="1036"/>
                    </a:lnTo>
                    <a:lnTo>
                      <a:pt x="642" y="1047"/>
                    </a:lnTo>
                    <a:lnTo>
                      <a:pt x="810" y="1056"/>
                    </a:lnTo>
                    <a:lnTo>
                      <a:pt x="981" y="1061"/>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4020" y="417"/>
                    </a:lnTo>
                    <a:lnTo>
                      <a:pt x="4105" y="350"/>
                    </a:lnTo>
                    <a:lnTo>
                      <a:pt x="4178" y="281"/>
                    </a:lnTo>
                    <a:lnTo>
                      <a:pt x="4239" y="210"/>
                    </a:lnTo>
                    <a:lnTo>
                      <a:pt x="4287" y="137"/>
                    </a:lnTo>
                    <a:lnTo>
                      <a:pt x="4323" y="63"/>
                    </a:lnTo>
                    <a:lnTo>
                      <a:pt x="4343" y="0"/>
                    </a:lnTo>
                    <a:close/>
                  </a:path>
                </a:pathLst>
              </a:custGeom>
              <a:solidFill>
                <a:srgbClr val="FBAD18"/>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AutoShape 442">
                <a:extLst>
                  <a:ext uri="{FF2B5EF4-FFF2-40B4-BE49-F238E27FC236}">
                    <a16:creationId xmlns:a16="http://schemas.microsoft.com/office/drawing/2014/main" id="{DA070F6A-AE4C-C880-56DE-4B291D6DA521}"/>
                  </a:ext>
                </a:extLst>
              </p:cNvPr>
              <p:cNvSpPr>
                <a:spLocks/>
              </p:cNvSpPr>
              <p:nvPr/>
            </p:nvSpPr>
            <p:spPr bwMode="auto">
              <a:xfrm>
                <a:off x="0" y="0"/>
                <a:ext cx="4343" cy="1063"/>
              </a:xfrm>
              <a:custGeom>
                <a:avLst/>
                <a:gdLst>
                  <a:gd name="T0" fmla="*/ 77 w 4343"/>
                  <a:gd name="T1" fmla="*/ 994 h 1063"/>
                  <a:gd name="T2" fmla="*/ 234 w 4343"/>
                  <a:gd name="T3" fmla="*/ 1013 h 1063"/>
                  <a:gd name="T4" fmla="*/ 395 w 4343"/>
                  <a:gd name="T5" fmla="*/ 1029 h 1063"/>
                  <a:gd name="T6" fmla="*/ 559 w 4343"/>
                  <a:gd name="T7" fmla="*/ 1042 h 1063"/>
                  <a:gd name="T8" fmla="*/ 725 w 4343"/>
                  <a:gd name="T9" fmla="*/ 1052 h 1063"/>
                  <a:gd name="T10" fmla="*/ 895 w 4343"/>
                  <a:gd name="T11" fmla="*/ 1058 h 1063"/>
                  <a:gd name="T12" fmla="*/ 1067 w 4343"/>
                  <a:gd name="T13" fmla="*/ 1062 h 1063"/>
                  <a:gd name="T14" fmla="*/ 1261 w 4343"/>
                  <a:gd name="T15" fmla="*/ 1062 h 1063"/>
                  <a:gd name="T16" fmla="*/ 1473 w 4343"/>
                  <a:gd name="T17" fmla="*/ 1056 h 1063"/>
                  <a:gd name="T18" fmla="*/ 1680 w 4343"/>
                  <a:gd name="T19" fmla="*/ 1047 h 1063"/>
                  <a:gd name="T20" fmla="*/ 1884 w 4343"/>
                  <a:gd name="T21" fmla="*/ 1032 h 1063"/>
                  <a:gd name="T22" fmla="*/ 2082 w 4343"/>
                  <a:gd name="T23" fmla="*/ 1012 h 1063"/>
                  <a:gd name="T24" fmla="*/ 2275 w 4343"/>
                  <a:gd name="T25" fmla="*/ 989 h 1063"/>
                  <a:gd name="T26" fmla="*/ 2463 w 4343"/>
                  <a:gd name="T27" fmla="*/ 961 h 1063"/>
                  <a:gd name="T28" fmla="*/ 2644 w 4343"/>
                  <a:gd name="T29" fmla="*/ 929 h 1063"/>
                  <a:gd name="T30" fmla="*/ 2818 w 4343"/>
                  <a:gd name="T31" fmla="*/ 893 h 1063"/>
                  <a:gd name="T32" fmla="*/ 2986 w 4343"/>
                  <a:gd name="T33" fmla="*/ 853 h 1063"/>
                  <a:gd name="T34" fmla="*/ 3146 w 4343"/>
                  <a:gd name="T35" fmla="*/ 809 h 1063"/>
                  <a:gd name="T36" fmla="*/ 3298 w 4343"/>
                  <a:gd name="T37" fmla="*/ 762 h 1063"/>
                  <a:gd name="T38" fmla="*/ 3442 w 4343"/>
                  <a:gd name="T39" fmla="*/ 712 h 1063"/>
                  <a:gd name="T40" fmla="*/ 3577 w 4343"/>
                  <a:gd name="T41" fmla="*/ 659 h 1063"/>
                  <a:gd name="T42" fmla="*/ 3703 w 4343"/>
                  <a:gd name="T43" fmla="*/ 602 h 1063"/>
                  <a:gd name="T44" fmla="*/ 3819 w 4343"/>
                  <a:gd name="T45" fmla="*/ 543 h 1063"/>
                  <a:gd name="T46" fmla="*/ 3925 w 4343"/>
                  <a:gd name="T47" fmla="*/ 481 h 1063"/>
                  <a:gd name="T48" fmla="*/ 4020 w 4343"/>
                  <a:gd name="T49" fmla="*/ 417 h 1063"/>
                  <a:gd name="T50" fmla="*/ 4105 w 4343"/>
                  <a:gd name="T51" fmla="*/ 350 h 1063"/>
                  <a:gd name="T52" fmla="*/ 4178 w 4343"/>
                  <a:gd name="T53" fmla="*/ 281 h 1063"/>
                  <a:gd name="T54" fmla="*/ 4239 w 4343"/>
                  <a:gd name="T55" fmla="*/ 210 h 1063"/>
                  <a:gd name="T56" fmla="*/ 4287 w 4343"/>
                  <a:gd name="T57" fmla="*/ 137 h 1063"/>
                  <a:gd name="T58" fmla="*/ 4323 w 4343"/>
                  <a:gd name="T59" fmla="*/ 63 h 1063"/>
                  <a:gd name="T60" fmla="*/ 4343 w 4343"/>
                  <a:gd name="T61" fmla="*/ 0 h 1063"/>
                  <a:gd name="T62" fmla="*/ 0 w 4343"/>
                  <a:gd name="T63" fmla="*/ 984 h 106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343" h="1063">
                    <a:moveTo>
                      <a:pt x="0" y="984"/>
                    </a:moveTo>
                    <a:lnTo>
                      <a:pt x="77" y="994"/>
                    </a:lnTo>
                    <a:lnTo>
                      <a:pt x="155" y="1004"/>
                    </a:lnTo>
                    <a:lnTo>
                      <a:pt x="234" y="1013"/>
                    </a:lnTo>
                    <a:lnTo>
                      <a:pt x="314" y="1022"/>
                    </a:lnTo>
                    <a:lnTo>
                      <a:pt x="395" y="1029"/>
                    </a:lnTo>
                    <a:lnTo>
                      <a:pt x="476" y="1036"/>
                    </a:lnTo>
                    <a:lnTo>
                      <a:pt x="559" y="1042"/>
                    </a:lnTo>
                    <a:lnTo>
                      <a:pt x="642" y="1047"/>
                    </a:lnTo>
                    <a:lnTo>
                      <a:pt x="725" y="1052"/>
                    </a:lnTo>
                    <a:lnTo>
                      <a:pt x="810" y="1056"/>
                    </a:lnTo>
                    <a:lnTo>
                      <a:pt x="895" y="1058"/>
                    </a:lnTo>
                    <a:lnTo>
                      <a:pt x="981" y="1061"/>
                    </a:lnTo>
                    <a:lnTo>
                      <a:pt x="1067" y="1062"/>
                    </a:lnTo>
                    <a:lnTo>
                      <a:pt x="1154" y="1062"/>
                    </a:lnTo>
                    <a:lnTo>
                      <a:pt x="1261" y="1062"/>
                    </a:lnTo>
                    <a:lnTo>
                      <a:pt x="1367" y="1060"/>
                    </a:lnTo>
                    <a:lnTo>
                      <a:pt x="1473" y="1056"/>
                    </a:lnTo>
                    <a:lnTo>
                      <a:pt x="1577" y="1052"/>
                    </a:lnTo>
                    <a:lnTo>
                      <a:pt x="1680" y="1047"/>
                    </a:lnTo>
                    <a:lnTo>
                      <a:pt x="1782" y="1040"/>
                    </a:lnTo>
                    <a:lnTo>
                      <a:pt x="1884" y="1032"/>
                    </a:lnTo>
                    <a:lnTo>
                      <a:pt x="1983" y="1023"/>
                    </a:lnTo>
                    <a:lnTo>
                      <a:pt x="2082" y="1012"/>
                    </a:lnTo>
                    <a:lnTo>
                      <a:pt x="2179" y="1001"/>
                    </a:lnTo>
                    <a:lnTo>
                      <a:pt x="2275" y="989"/>
                    </a:lnTo>
                    <a:lnTo>
                      <a:pt x="2370" y="975"/>
                    </a:lnTo>
                    <a:lnTo>
                      <a:pt x="2463" y="961"/>
                    </a:lnTo>
                    <a:lnTo>
                      <a:pt x="2554" y="945"/>
                    </a:lnTo>
                    <a:lnTo>
                      <a:pt x="2644" y="929"/>
                    </a:lnTo>
                    <a:lnTo>
                      <a:pt x="2732" y="911"/>
                    </a:lnTo>
                    <a:lnTo>
                      <a:pt x="2818" y="893"/>
                    </a:lnTo>
                    <a:lnTo>
                      <a:pt x="2903" y="873"/>
                    </a:lnTo>
                    <a:lnTo>
                      <a:pt x="2986" y="853"/>
                    </a:lnTo>
                    <a:lnTo>
                      <a:pt x="3067" y="831"/>
                    </a:lnTo>
                    <a:lnTo>
                      <a:pt x="3146" y="809"/>
                    </a:lnTo>
                    <a:lnTo>
                      <a:pt x="3223" y="786"/>
                    </a:lnTo>
                    <a:lnTo>
                      <a:pt x="3298" y="762"/>
                    </a:lnTo>
                    <a:lnTo>
                      <a:pt x="3371" y="738"/>
                    </a:lnTo>
                    <a:lnTo>
                      <a:pt x="3442" y="712"/>
                    </a:lnTo>
                    <a:lnTo>
                      <a:pt x="3511" y="686"/>
                    </a:lnTo>
                    <a:lnTo>
                      <a:pt x="3577" y="659"/>
                    </a:lnTo>
                    <a:lnTo>
                      <a:pt x="3641" y="631"/>
                    </a:lnTo>
                    <a:lnTo>
                      <a:pt x="3703" y="602"/>
                    </a:lnTo>
                    <a:lnTo>
                      <a:pt x="3762" y="573"/>
                    </a:lnTo>
                    <a:lnTo>
                      <a:pt x="3819" y="543"/>
                    </a:lnTo>
                    <a:lnTo>
                      <a:pt x="3873" y="512"/>
                    </a:lnTo>
                    <a:lnTo>
                      <a:pt x="3925" y="481"/>
                    </a:lnTo>
                    <a:lnTo>
                      <a:pt x="3974" y="449"/>
                    </a:lnTo>
                    <a:lnTo>
                      <a:pt x="4020" y="417"/>
                    </a:lnTo>
                    <a:lnTo>
                      <a:pt x="4064" y="384"/>
                    </a:lnTo>
                    <a:lnTo>
                      <a:pt x="4105" y="350"/>
                    </a:lnTo>
                    <a:lnTo>
                      <a:pt x="4143" y="316"/>
                    </a:lnTo>
                    <a:lnTo>
                      <a:pt x="4178" y="281"/>
                    </a:lnTo>
                    <a:lnTo>
                      <a:pt x="4210" y="246"/>
                    </a:lnTo>
                    <a:lnTo>
                      <a:pt x="4239" y="210"/>
                    </a:lnTo>
                    <a:lnTo>
                      <a:pt x="4265" y="174"/>
                    </a:lnTo>
                    <a:lnTo>
                      <a:pt x="4287" y="137"/>
                    </a:lnTo>
                    <a:lnTo>
                      <a:pt x="4307" y="100"/>
                    </a:lnTo>
                    <a:lnTo>
                      <a:pt x="4323" y="63"/>
                    </a:lnTo>
                    <a:lnTo>
                      <a:pt x="4336" y="25"/>
                    </a:lnTo>
                    <a:lnTo>
                      <a:pt x="4343" y="0"/>
                    </a:lnTo>
                    <a:moveTo>
                      <a:pt x="0" y="0"/>
                    </a:moveTo>
                    <a:lnTo>
                      <a:pt x="0" y="984"/>
                    </a:lnTo>
                  </a:path>
                </a:pathLst>
              </a:custGeom>
              <a:no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441">
                <a:extLst>
                  <a:ext uri="{FF2B5EF4-FFF2-40B4-BE49-F238E27FC236}">
                    <a16:creationId xmlns:a16="http://schemas.microsoft.com/office/drawing/2014/main" id="{1869AA0A-5DED-A110-2B7B-2699293A1FED}"/>
                  </a:ext>
                </a:extLst>
              </p:cNvPr>
              <p:cNvSpPr>
                <a:spLocks/>
              </p:cNvSpPr>
              <p:nvPr/>
            </p:nvSpPr>
            <p:spPr bwMode="auto">
              <a:xfrm>
                <a:off x="0" y="0"/>
                <a:ext cx="4185" cy="1073"/>
              </a:xfrm>
              <a:custGeom>
                <a:avLst/>
                <a:gdLst>
                  <a:gd name="T0" fmla="*/ 4185 w 4185"/>
                  <a:gd name="T1" fmla="*/ 0 h 1073"/>
                  <a:gd name="T2" fmla="*/ 0 w 4185"/>
                  <a:gd name="T3" fmla="*/ 0 h 1073"/>
                  <a:gd name="T4" fmla="*/ 0 w 4185"/>
                  <a:gd name="T5" fmla="*/ 995 h 1073"/>
                  <a:gd name="T6" fmla="*/ 65 w 4185"/>
                  <a:gd name="T7" fmla="*/ 1004 h 1073"/>
                  <a:gd name="T8" fmla="*/ 140 w 4185"/>
                  <a:gd name="T9" fmla="*/ 1014 h 1073"/>
                  <a:gd name="T10" fmla="*/ 216 w 4185"/>
                  <a:gd name="T11" fmla="*/ 1023 h 1073"/>
                  <a:gd name="T12" fmla="*/ 293 w 4185"/>
                  <a:gd name="T13" fmla="*/ 1032 h 1073"/>
                  <a:gd name="T14" fmla="*/ 371 w 4185"/>
                  <a:gd name="T15" fmla="*/ 1039 h 1073"/>
                  <a:gd name="T16" fmla="*/ 450 w 4185"/>
                  <a:gd name="T17" fmla="*/ 1046 h 1073"/>
                  <a:gd name="T18" fmla="*/ 529 w 4185"/>
                  <a:gd name="T19" fmla="*/ 1052 h 1073"/>
                  <a:gd name="T20" fmla="*/ 609 w 4185"/>
                  <a:gd name="T21" fmla="*/ 1057 h 1073"/>
                  <a:gd name="T22" fmla="*/ 690 w 4185"/>
                  <a:gd name="T23" fmla="*/ 1062 h 1073"/>
                  <a:gd name="T24" fmla="*/ 772 w 4185"/>
                  <a:gd name="T25" fmla="*/ 1066 h 1073"/>
                  <a:gd name="T26" fmla="*/ 854 w 4185"/>
                  <a:gd name="T27" fmla="*/ 1068 h 1073"/>
                  <a:gd name="T28" fmla="*/ 937 w 4185"/>
                  <a:gd name="T29" fmla="*/ 1071 h 1073"/>
                  <a:gd name="T30" fmla="*/ 1020 w 4185"/>
                  <a:gd name="T31" fmla="*/ 1072 h 1073"/>
                  <a:gd name="T32" fmla="*/ 1104 w 4185"/>
                  <a:gd name="T33" fmla="*/ 1072 h 1073"/>
                  <a:gd name="T34" fmla="*/ 1209 w 4185"/>
                  <a:gd name="T35" fmla="*/ 1072 h 1073"/>
                  <a:gd name="T36" fmla="*/ 1314 w 4185"/>
                  <a:gd name="T37" fmla="*/ 1070 h 1073"/>
                  <a:gd name="T38" fmla="*/ 1418 w 4185"/>
                  <a:gd name="T39" fmla="*/ 1066 h 1073"/>
                  <a:gd name="T40" fmla="*/ 1521 w 4185"/>
                  <a:gd name="T41" fmla="*/ 1062 h 1073"/>
                  <a:gd name="T42" fmla="*/ 1623 w 4185"/>
                  <a:gd name="T43" fmla="*/ 1056 h 1073"/>
                  <a:gd name="T44" fmla="*/ 1723 w 4185"/>
                  <a:gd name="T45" fmla="*/ 1049 h 1073"/>
                  <a:gd name="T46" fmla="*/ 1823 w 4185"/>
                  <a:gd name="T47" fmla="*/ 1040 h 1073"/>
                  <a:gd name="T48" fmla="*/ 1921 w 4185"/>
                  <a:gd name="T49" fmla="*/ 1031 h 1073"/>
                  <a:gd name="T50" fmla="*/ 2018 w 4185"/>
                  <a:gd name="T51" fmla="*/ 1020 h 1073"/>
                  <a:gd name="T52" fmla="*/ 2114 w 4185"/>
                  <a:gd name="T53" fmla="*/ 1009 h 1073"/>
                  <a:gd name="T54" fmla="*/ 2208 w 4185"/>
                  <a:gd name="T55" fmla="*/ 996 h 1073"/>
                  <a:gd name="T56" fmla="*/ 2301 w 4185"/>
                  <a:gd name="T57" fmla="*/ 982 h 1073"/>
                  <a:gd name="T58" fmla="*/ 2392 w 4185"/>
                  <a:gd name="T59" fmla="*/ 966 h 1073"/>
                  <a:gd name="T60" fmla="*/ 2482 w 4185"/>
                  <a:gd name="T61" fmla="*/ 950 h 1073"/>
                  <a:gd name="T62" fmla="*/ 2570 w 4185"/>
                  <a:gd name="T63" fmla="*/ 933 h 1073"/>
                  <a:gd name="T64" fmla="*/ 2657 w 4185"/>
                  <a:gd name="T65" fmla="*/ 915 h 1073"/>
                  <a:gd name="T66" fmla="*/ 2741 w 4185"/>
                  <a:gd name="T67" fmla="*/ 895 h 1073"/>
                  <a:gd name="T68" fmla="*/ 2824 w 4185"/>
                  <a:gd name="T69" fmla="*/ 875 h 1073"/>
                  <a:gd name="T70" fmla="*/ 2905 w 4185"/>
                  <a:gd name="T71" fmla="*/ 854 h 1073"/>
                  <a:gd name="T72" fmla="*/ 2984 w 4185"/>
                  <a:gd name="T73" fmla="*/ 832 h 1073"/>
                  <a:gd name="T74" fmla="*/ 3061 w 4185"/>
                  <a:gd name="T75" fmla="*/ 809 h 1073"/>
                  <a:gd name="T76" fmla="*/ 3136 w 4185"/>
                  <a:gd name="T77" fmla="*/ 785 h 1073"/>
                  <a:gd name="T78" fmla="*/ 3210 w 4185"/>
                  <a:gd name="T79" fmla="*/ 760 h 1073"/>
                  <a:gd name="T80" fmla="*/ 3280 w 4185"/>
                  <a:gd name="T81" fmla="*/ 734 h 1073"/>
                  <a:gd name="T82" fmla="*/ 3349 w 4185"/>
                  <a:gd name="T83" fmla="*/ 708 h 1073"/>
                  <a:gd name="T84" fmla="*/ 3416 w 4185"/>
                  <a:gd name="T85" fmla="*/ 680 h 1073"/>
                  <a:gd name="T86" fmla="*/ 3480 w 4185"/>
                  <a:gd name="T87" fmla="*/ 652 h 1073"/>
                  <a:gd name="T88" fmla="*/ 3542 w 4185"/>
                  <a:gd name="T89" fmla="*/ 623 h 1073"/>
                  <a:gd name="T90" fmla="*/ 3601 w 4185"/>
                  <a:gd name="T91" fmla="*/ 594 h 1073"/>
                  <a:gd name="T92" fmla="*/ 3658 w 4185"/>
                  <a:gd name="T93" fmla="*/ 563 h 1073"/>
                  <a:gd name="T94" fmla="*/ 3712 w 4185"/>
                  <a:gd name="T95" fmla="*/ 532 h 1073"/>
                  <a:gd name="T96" fmla="*/ 3764 w 4185"/>
                  <a:gd name="T97" fmla="*/ 501 h 1073"/>
                  <a:gd name="T98" fmla="*/ 3860 w 4185"/>
                  <a:gd name="T99" fmla="*/ 435 h 1073"/>
                  <a:gd name="T100" fmla="*/ 3944 w 4185"/>
                  <a:gd name="T101" fmla="*/ 367 h 1073"/>
                  <a:gd name="T102" fmla="*/ 4017 w 4185"/>
                  <a:gd name="T103" fmla="*/ 297 h 1073"/>
                  <a:gd name="T104" fmla="*/ 4078 w 4185"/>
                  <a:gd name="T105" fmla="*/ 225 h 1073"/>
                  <a:gd name="T106" fmla="*/ 4127 w 4185"/>
                  <a:gd name="T107" fmla="*/ 150 h 1073"/>
                  <a:gd name="T108" fmla="*/ 4163 w 4185"/>
                  <a:gd name="T109" fmla="*/ 74 h 1073"/>
                  <a:gd name="T110" fmla="*/ 4185 w 4185"/>
                  <a:gd name="T111" fmla="*/ 0 h 10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85" h="1073">
                    <a:moveTo>
                      <a:pt x="4185" y="0"/>
                    </a:moveTo>
                    <a:lnTo>
                      <a:pt x="0" y="0"/>
                    </a:lnTo>
                    <a:lnTo>
                      <a:pt x="0" y="995"/>
                    </a:lnTo>
                    <a:lnTo>
                      <a:pt x="65" y="1004"/>
                    </a:lnTo>
                    <a:lnTo>
                      <a:pt x="140" y="1014"/>
                    </a:lnTo>
                    <a:lnTo>
                      <a:pt x="216" y="1023"/>
                    </a:lnTo>
                    <a:lnTo>
                      <a:pt x="293" y="1032"/>
                    </a:lnTo>
                    <a:lnTo>
                      <a:pt x="371" y="1039"/>
                    </a:lnTo>
                    <a:lnTo>
                      <a:pt x="450" y="1046"/>
                    </a:lnTo>
                    <a:lnTo>
                      <a:pt x="529" y="1052"/>
                    </a:lnTo>
                    <a:lnTo>
                      <a:pt x="609" y="1057"/>
                    </a:lnTo>
                    <a:lnTo>
                      <a:pt x="690" y="1062"/>
                    </a:lnTo>
                    <a:lnTo>
                      <a:pt x="772" y="1066"/>
                    </a:lnTo>
                    <a:lnTo>
                      <a:pt x="854" y="1068"/>
                    </a:lnTo>
                    <a:lnTo>
                      <a:pt x="937" y="1071"/>
                    </a:lnTo>
                    <a:lnTo>
                      <a:pt x="1020" y="1072"/>
                    </a:lnTo>
                    <a:lnTo>
                      <a:pt x="1104" y="1072"/>
                    </a:lnTo>
                    <a:lnTo>
                      <a:pt x="1209" y="1072"/>
                    </a:lnTo>
                    <a:lnTo>
                      <a:pt x="1314" y="1070"/>
                    </a:lnTo>
                    <a:lnTo>
                      <a:pt x="1418" y="1066"/>
                    </a:lnTo>
                    <a:lnTo>
                      <a:pt x="1521" y="1062"/>
                    </a:lnTo>
                    <a:lnTo>
                      <a:pt x="1623" y="1056"/>
                    </a:lnTo>
                    <a:lnTo>
                      <a:pt x="1723" y="1049"/>
                    </a:lnTo>
                    <a:lnTo>
                      <a:pt x="1823" y="1040"/>
                    </a:lnTo>
                    <a:lnTo>
                      <a:pt x="1921" y="1031"/>
                    </a:lnTo>
                    <a:lnTo>
                      <a:pt x="2018" y="1020"/>
                    </a:lnTo>
                    <a:lnTo>
                      <a:pt x="2114" y="1009"/>
                    </a:lnTo>
                    <a:lnTo>
                      <a:pt x="2208" y="996"/>
                    </a:lnTo>
                    <a:lnTo>
                      <a:pt x="2301" y="982"/>
                    </a:lnTo>
                    <a:lnTo>
                      <a:pt x="2392" y="966"/>
                    </a:lnTo>
                    <a:lnTo>
                      <a:pt x="2482" y="950"/>
                    </a:lnTo>
                    <a:lnTo>
                      <a:pt x="2570" y="933"/>
                    </a:lnTo>
                    <a:lnTo>
                      <a:pt x="2657" y="915"/>
                    </a:lnTo>
                    <a:lnTo>
                      <a:pt x="2741" y="895"/>
                    </a:lnTo>
                    <a:lnTo>
                      <a:pt x="2824" y="875"/>
                    </a:lnTo>
                    <a:lnTo>
                      <a:pt x="2905" y="854"/>
                    </a:lnTo>
                    <a:lnTo>
                      <a:pt x="2984" y="832"/>
                    </a:lnTo>
                    <a:lnTo>
                      <a:pt x="3061" y="809"/>
                    </a:lnTo>
                    <a:lnTo>
                      <a:pt x="3136" y="785"/>
                    </a:lnTo>
                    <a:lnTo>
                      <a:pt x="3210" y="760"/>
                    </a:lnTo>
                    <a:lnTo>
                      <a:pt x="3280" y="734"/>
                    </a:lnTo>
                    <a:lnTo>
                      <a:pt x="3349" y="708"/>
                    </a:lnTo>
                    <a:lnTo>
                      <a:pt x="3416" y="680"/>
                    </a:lnTo>
                    <a:lnTo>
                      <a:pt x="3480" y="652"/>
                    </a:lnTo>
                    <a:lnTo>
                      <a:pt x="3542" y="623"/>
                    </a:lnTo>
                    <a:lnTo>
                      <a:pt x="3601" y="594"/>
                    </a:lnTo>
                    <a:lnTo>
                      <a:pt x="3658" y="563"/>
                    </a:lnTo>
                    <a:lnTo>
                      <a:pt x="3712" y="532"/>
                    </a:lnTo>
                    <a:lnTo>
                      <a:pt x="3764" y="501"/>
                    </a:lnTo>
                    <a:lnTo>
                      <a:pt x="3860" y="435"/>
                    </a:lnTo>
                    <a:lnTo>
                      <a:pt x="3944" y="367"/>
                    </a:lnTo>
                    <a:lnTo>
                      <a:pt x="4017" y="297"/>
                    </a:lnTo>
                    <a:lnTo>
                      <a:pt x="4078" y="225"/>
                    </a:lnTo>
                    <a:lnTo>
                      <a:pt x="4127" y="150"/>
                    </a:lnTo>
                    <a:lnTo>
                      <a:pt x="4163" y="74"/>
                    </a:lnTo>
                    <a:lnTo>
                      <a:pt x="4185" y="0"/>
                    </a:lnTo>
                    <a:close/>
                  </a:path>
                </a:pathLst>
              </a:custGeom>
              <a:solidFill>
                <a:srgbClr val="F7F7F7"/>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 name="Rectangle 18">
              <a:extLst>
                <a:ext uri="{FF2B5EF4-FFF2-40B4-BE49-F238E27FC236}">
                  <a16:creationId xmlns:a16="http://schemas.microsoft.com/office/drawing/2014/main" id="{3B450091-AE0D-5742-CB2E-5BCD25635288}"/>
                </a:ext>
              </a:extLst>
            </p:cNvPr>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9" name="Rectangle 18">
              <a:extLst>
                <a:ext uri="{FF2B5EF4-FFF2-40B4-BE49-F238E27FC236}">
                  <a16:creationId xmlns:a16="http://schemas.microsoft.com/office/drawing/2014/main" id="{6C8AD00F-3831-07C5-A5A8-1DE012B004E4}"/>
                </a:ext>
              </a:extLst>
            </p:cNvPr>
            <p:cNvSpPr/>
            <p:nvPr/>
          </p:nvSpPr>
          <p:spPr>
            <a:xfrm>
              <a:off x="1072883" y="638957"/>
              <a:ext cx="8232957" cy="2405477"/>
            </a:xfrm>
            <a:prstGeom prst="rect">
              <a:avLst/>
            </a:prstGeom>
          </p:spPr>
          <p:txBody>
            <a:bodyPr wrap="square">
              <a:spAutoFit/>
            </a:bodyPr>
            <a:lstStyle/>
            <a:p>
              <a:pPr lvl="0" eaLnBrk="0" fontAlgn="base" hangingPunct="0">
                <a:spcBef>
                  <a:spcPct val="0"/>
                </a:spcBef>
                <a:spcAft>
                  <a:spcPct val="0"/>
                </a:spcAft>
              </a:pPr>
              <a:r>
                <a:rPr lang="en-US" sz="3200" b="1">
                  <a:solidFill>
                    <a:srgbClr val="EC008C"/>
                  </a:solidFill>
                  <a:latin typeface="Arial" pitchFamily="34" charset="0"/>
                  <a:ea typeface="Arial" pitchFamily="34" charset="0"/>
                  <a:cs typeface="Arial" pitchFamily="34" charset="0"/>
                </a:rPr>
                <a:t>SƠ LƯỢC VỀ VĂN HỌC VIẾT ĐẤT QUẢNG TỪ CÁCH MẠNG THÁNG TÁM NĂM 1945 ĐẾN HẾT THẾ KỈ THỨ XX</a:t>
              </a:r>
              <a:endParaRPr lang="vi-VN" sz="3200" dirty="0">
                <a:latin typeface="Arial" pitchFamily="34" charset="0"/>
                <a:ea typeface="Arial" pitchFamily="34" charset="0"/>
                <a:cs typeface="Arial" pitchFamily="34" charset="0"/>
              </a:endParaRPr>
            </a:p>
          </p:txBody>
        </p:sp>
        <p:sp>
          <p:nvSpPr>
            <p:cNvPr id="20" name="Rectangle 19">
              <a:extLst>
                <a:ext uri="{FF2B5EF4-FFF2-40B4-BE49-F238E27FC236}">
                  <a16:creationId xmlns:a16="http://schemas.microsoft.com/office/drawing/2014/main" id="{065F9E67-23C7-26B0-5051-6E26866D54B1}"/>
                </a:ext>
              </a:extLst>
            </p:cNvPr>
            <p:cNvSpPr/>
            <p:nvPr/>
          </p:nvSpPr>
          <p:spPr>
            <a:xfrm>
              <a:off x="282505" y="1199536"/>
              <a:ext cx="429322" cy="485622"/>
            </a:xfrm>
            <a:prstGeom prst="rect">
              <a:avLst/>
            </a:prstGeom>
          </p:spPr>
          <p:txBody>
            <a:bodyPr wrap="none">
              <a:spAutoFit/>
            </a:bodyPr>
            <a:lstStyle/>
            <a:p>
              <a:pPr lvl="0" eaLnBrk="0" fontAlgn="base" hangingPunct="0">
                <a:spcBef>
                  <a:spcPct val="0"/>
                </a:spcBef>
                <a:spcAft>
                  <a:spcPct val="0"/>
                </a:spcAft>
              </a:pPr>
              <a:r>
                <a:rPr lang="en-US" sz="2400" b="1" dirty="0">
                  <a:solidFill>
                    <a:srgbClr val="25408F"/>
                  </a:solidFill>
                  <a:latin typeface="Verdana" pitchFamily="34" charset="0"/>
                  <a:ea typeface="Arial" pitchFamily="34" charset="0"/>
                  <a:cs typeface="Arial" pitchFamily="34" charset="0"/>
                </a:rPr>
                <a:t>2</a:t>
              </a:r>
              <a:endParaRPr kumimoji="0" lang="vi-VN" sz="2400" b="0" i="0" u="none" strike="noStrike" cap="none" normalizeH="0" baseline="0" dirty="0">
                <a:ln>
                  <a:noFill/>
                </a:ln>
                <a:solidFill>
                  <a:schemeClr val="tx1"/>
                </a:solidFill>
                <a:effectLst/>
                <a:latin typeface="Arial" pitchFamily="34" charset="0"/>
                <a:ea typeface="Arial" pitchFamily="34" charset="0"/>
                <a:cs typeface="Arial" pitchFamily="34" charset="0"/>
              </a:endParaRPr>
            </a:p>
          </p:txBody>
        </p:sp>
        <p:sp>
          <p:nvSpPr>
            <p:cNvPr id="21" name="Rectangle 20">
              <a:extLst>
                <a:ext uri="{FF2B5EF4-FFF2-40B4-BE49-F238E27FC236}">
                  <a16:creationId xmlns:a16="http://schemas.microsoft.com/office/drawing/2014/main" id="{D4A9C8B2-2932-E414-33F1-F53B754FD379}"/>
                </a:ext>
              </a:extLst>
            </p:cNvPr>
            <p:cNvSpPr/>
            <p:nvPr/>
          </p:nvSpPr>
          <p:spPr>
            <a:xfrm>
              <a:off x="-265" y="399127"/>
              <a:ext cx="1374095" cy="461665"/>
            </a:xfrm>
            <a:prstGeom prst="rect">
              <a:avLst/>
            </a:prstGeom>
          </p:spPr>
          <p:txBody>
            <a:bodyPr wrap="none">
              <a:spAutoFit/>
            </a:bodyPr>
            <a:lstStyle/>
            <a:p>
              <a:pPr lvl="0" fontAlgn="base">
                <a:spcBef>
                  <a:spcPct val="0"/>
                </a:spcBef>
                <a:spcAft>
                  <a:spcPct val="0"/>
                </a:spcAft>
              </a:pPr>
              <a:r>
                <a:rPr kumimoji="0" lang="vi-VN" sz="2400" b="1" i="0" u="none" strike="noStrike" cap="none" normalizeH="0" baseline="0" dirty="0">
                  <a:ln>
                    <a:noFill/>
                  </a:ln>
                  <a:solidFill>
                    <a:srgbClr val="231F20"/>
                  </a:solidFill>
                  <a:effectLst/>
                  <a:latin typeface="Verdana" pitchFamily="34" charset="0"/>
                  <a:ea typeface="Arial" pitchFamily="34" charset="0"/>
                  <a:cs typeface="Arial" pitchFamily="34" charset="0"/>
                </a:rPr>
                <a:t>C</a:t>
              </a:r>
              <a:r>
                <a:rPr kumimoji="0" lang="vi-VN" sz="2400" b="1" i="0" u="none" strike="noStrike" cap="none" normalizeH="0" baseline="0" dirty="0">
                  <a:ln>
                    <a:noFill/>
                  </a:ln>
                  <a:solidFill>
                    <a:srgbClr val="231F20"/>
                  </a:solidFill>
                  <a:effectLst/>
                  <a:latin typeface="Times New Roman" pitchFamily="18" charset="0"/>
                  <a:ea typeface="Arial" pitchFamily="34" charset="0"/>
                  <a:cs typeface="Times New Roman" pitchFamily="18" charset="0"/>
                </a:rPr>
                <a:t>HỦ ĐỀ</a:t>
              </a:r>
              <a:endParaRPr kumimoji="0" lang="en-US" sz="2400" b="0"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2619385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B24ABA1-9716-CB32-0272-03D27FEE2150}"/>
              </a:ext>
            </a:extLst>
          </p:cNvPr>
          <p:cNvPicPr>
            <a:picLocks noGrp="1" noChangeAspect="1"/>
          </p:cNvPicPr>
          <p:nvPr>
            <p:ph idx="1"/>
          </p:nvPr>
        </p:nvPicPr>
        <p:blipFill>
          <a:blip r:embed="rId2"/>
          <a:stretch>
            <a:fillRect/>
          </a:stretch>
        </p:blipFill>
        <p:spPr>
          <a:xfrm>
            <a:off x="2987842" y="976522"/>
            <a:ext cx="2209800" cy="3084095"/>
          </a:xfrm>
          <a:prstGeom prst="rect">
            <a:avLst/>
          </a:prstGeom>
        </p:spPr>
      </p:pic>
      <p:pic>
        <p:nvPicPr>
          <p:cNvPr id="6" name="Picture 5">
            <a:extLst>
              <a:ext uri="{FF2B5EF4-FFF2-40B4-BE49-F238E27FC236}">
                <a16:creationId xmlns:a16="http://schemas.microsoft.com/office/drawing/2014/main" id="{D532493A-4BAA-5F5E-30F6-3D9A2AA48C62}"/>
              </a:ext>
            </a:extLst>
          </p:cNvPr>
          <p:cNvPicPr>
            <a:picLocks noChangeAspect="1"/>
          </p:cNvPicPr>
          <p:nvPr/>
        </p:nvPicPr>
        <p:blipFill>
          <a:blip r:embed="rId3"/>
          <a:stretch>
            <a:fillRect/>
          </a:stretch>
        </p:blipFill>
        <p:spPr>
          <a:xfrm>
            <a:off x="304800" y="1006601"/>
            <a:ext cx="2362200" cy="3048000"/>
          </a:xfrm>
          <a:prstGeom prst="rect">
            <a:avLst/>
          </a:prstGeom>
        </p:spPr>
      </p:pic>
      <p:pic>
        <p:nvPicPr>
          <p:cNvPr id="8" name="Picture 7">
            <a:extLst>
              <a:ext uri="{FF2B5EF4-FFF2-40B4-BE49-F238E27FC236}">
                <a16:creationId xmlns:a16="http://schemas.microsoft.com/office/drawing/2014/main" id="{6F0CBB77-0710-B654-0904-BC5F4D32CC12}"/>
              </a:ext>
            </a:extLst>
          </p:cNvPr>
          <p:cNvPicPr>
            <a:picLocks noChangeAspect="1"/>
          </p:cNvPicPr>
          <p:nvPr/>
        </p:nvPicPr>
        <p:blipFill>
          <a:blip r:embed="rId4"/>
          <a:stretch>
            <a:fillRect/>
          </a:stretch>
        </p:blipFill>
        <p:spPr>
          <a:xfrm>
            <a:off x="332874" y="4477668"/>
            <a:ext cx="3248526" cy="2304131"/>
          </a:xfrm>
          <a:prstGeom prst="rect">
            <a:avLst/>
          </a:prstGeom>
        </p:spPr>
      </p:pic>
      <p:pic>
        <p:nvPicPr>
          <p:cNvPr id="9" name="Picture 8">
            <a:extLst>
              <a:ext uri="{FF2B5EF4-FFF2-40B4-BE49-F238E27FC236}">
                <a16:creationId xmlns:a16="http://schemas.microsoft.com/office/drawing/2014/main" id="{7D250D44-DB8D-F413-4588-8B4CE73CC8D1}"/>
              </a:ext>
            </a:extLst>
          </p:cNvPr>
          <p:cNvPicPr>
            <a:picLocks noChangeAspect="1"/>
          </p:cNvPicPr>
          <p:nvPr/>
        </p:nvPicPr>
        <p:blipFill>
          <a:blip r:embed="rId5"/>
          <a:stretch>
            <a:fillRect/>
          </a:stretch>
        </p:blipFill>
        <p:spPr>
          <a:xfrm>
            <a:off x="5534526" y="944438"/>
            <a:ext cx="2209800" cy="3076074"/>
          </a:xfrm>
          <a:prstGeom prst="rect">
            <a:avLst/>
          </a:prstGeom>
        </p:spPr>
      </p:pic>
      <p:pic>
        <p:nvPicPr>
          <p:cNvPr id="11" name="Picture 10">
            <a:extLst>
              <a:ext uri="{FF2B5EF4-FFF2-40B4-BE49-F238E27FC236}">
                <a16:creationId xmlns:a16="http://schemas.microsoft.com/office/drawing/2014/main" id="{5BD7CDEF-CE52-066A-0E8B-14CE61EE2363}"/>
              </a:ext>
            </a:extLst>
          </p:cNvPr>
          <p:cNvPicPr>
            <a:picLocks noChangeAspect="1"/>
          </p:cNvPicPr>
          <p:nvPr/>
        </p:nvPicPr>
        <p:blipFill>
          <a:blip r:embed="rId6"/>
          <a:stretch>
            <a:fillRect/>
          </a:stretch>
        </p:blipFill>
        <p:spPr>
          <a:xfrm>
            <a:off x="3752850" y="4532572"/>
            <a:ext cx="3943350" cy="2208276"/>
          </a:xfrm>
          <a:prstGeom prst="rect">
            <a:avLst/>
          </a:prstGeom>
        </p:spPr>
      </p:pic>
      <p:sp>
        <p:nvSpPr>
          <p:cNvPr id="12" name="Title 1">
            <a:extLst>
              <a:ext uri="{FF2B5EF4-FFF2-40B4-BE49-F238E27FC236}">
                <a16:creationId xmlns:a16="http://schemas.microsoft.com/office/drawing/2014/main" id="{BD8FF487-F11D-5F03-5E83-5DB8B2A72593}"/>
              </a:ext>
            </a:extLst>
          </p:cNvPr>
          <p:cNvSpPr>
            <a:spLocks noGrp="1"/>
          </p:cNvSpPr>
          <p:nvPr>
            <p:ph type="title"/>
          </p:nvPr>
        </p:nvSpPr>
        <p:spPr>
          <a:xfrm>
            <a:off x="457200" y="28075"/>
            <a:ext cx="8229600" cy="1143000"/>
          </a:xfrm>
        </p:spPr>
        <p:txBody>
          <a:bodyPr>
            <a:normAutofit/>
          </a:bodyPr>
          <a:lstStyle/>
          <a:p>
            <a:r>
              <a:rPr lang="en-US" sz="2400" b="1" i="1">
                <a:solidFill>
                  <a:srgbClr val="FF0000"/>
                </a:solidFill>
              </a:rPr>
              <a:t>Kể tên một số tác phẩm văn học tiêu biểu của Đất Quảng từ Cách mạng tháng Tám năm 1945 đến nay.</a:t>
            </a:r>
          </a:p>
        </p:txBody>
      </p:sp>
    </p:spTree>
    <p:extLst>
      <p:ext uri="{BB962C8B-B14F-4D97-AF65-F5344CB8AC3E}">
        <p14:creationId xmlns:p14="http://schemas.microsoft.com/office/powerpoint/2010/main" val="1865179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A6E94-DA20-5C50-EC39-A1E3FF585A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F5C8E5-8E20-B25B-7F7E-769A183FD4C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3E998AB-2A7A-5F91-9954-FABC8C1DC0F6}"/>
              </a:ext>
            </a:extLst>
          </p:cNvPr>
          <p:cNvPicPr>
            <a:picLocks noChangeAspect="1"/>
          </p:cNvPicPr>
          <p:nvPr/>
        </p:nvPicPr>
        <p:blipFill>
          <a:blip r:embed="rId2"/>
          <a:stretch>
            <a:fillRect/>
          </a:stretch>
        </p:blipFill>
        <p:spPr>
          <a:xfrm>
            <a:off x="553278" y="192506"/>
            <a:ext cx="8037444" cy="5776913"/>
          </a:xfrm>
          <a:prstGeom prst="rect">
            <a:avLst/>
          </a:prstGeom>
        </p:spPr>
      </p:pic>
      <p:sp>
        <p:nvSpPr>
          <p:cNvPr id="6" name="TextBox 5">
            <a:extLst>
              <a:ext uri="{FF2B5EF4-FFF2-40B4-BE49-F238E27FC236}">
                <a16:creationId xmlns:a16="http://schemas.microsoft.com/office/drawing/2014/main" id="{1FD477AC-3A63-F803-0417-D13958EE4C24}"/>
              </a:ext>
            </a:extLst>
          </p:cNvPr>
          <p:cNvSpPr txBox="1"/>
          <p:nvPr/>
        </p:nvSpPr>
        <p:spPr>
          <a:xfrm>
            <a:off x="1828800" y="6312736"/>
            <a:ext cx="4572000" cy="369332"/>
          </a:xfrm>
          <a:prstGeom prst="rect">
            <a:avLst/>
          </a:prstGeom>
          <a:solidFill>
            <a:schemeClr val="bg2"/>
          </a:solidFill>
        </p:spPr>
        <p:txBody>
          <a:bodyPr wrap="square">
            <a:spAutoFit/>
          </a:bodyPr>
          <a:lstStyle/>
          <a:p>
            <a:r>
              <a:rPr lang="en-US" b="0" i="0">
                <a:solidFill>
                  <a:srgbClr val="FF0000"/>
                </a:solidFill>
                <a:effectLst/>
                <a:latin typeface="system-ui"/>
              </a:rPr>
              <a:t>Một số tác phẩm của các tác giả Quảng Nam</a:t>
            </a:r>
            <a:endParaRPr lang="en-US">
              <a:solidFill>
                <a:srgbClr val="FF0000"/>
              </a:solidFill>
            </a:endParaRPr>
          </a:p>
        </p:txBody>
      </p:sp>
    </p:spTree>
    <p:extLst>
      <p:ext uri="{BB962C8B-B14F-4D97-AF65-F5344CB8AC3E}">
        <p14:creationId xmlns:p14="http://schemas.microsoft.com/office/powerpoint/2010/main" val="5570022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528</TotalTime>
  <Words>3210</Words>
  <Application>Microsoft Office PowerPoint</Application>
  <PresentationFormat>On-screen Show (4:3)</PresentationFormat>
  <Paragraphs>197</Paragraphs>
  <Slides>36</Slides>
  <Notes>5</Notes>
  <HiddenSlides>0</HiddenSlides>
  <MMClips>3</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36</vt:i4>
      </vt:variant>
    </vt:vector>
  </HeadingPairs>
  <TitlesOfParts>
    <vt:vector size="56" baseType="lpstr">
      <vt:lpstr>-apple-system</vt:lpstr>
      <vt:lpstr>Arial</vt:lpstr>
      <vt:lpstr>Arial-BoldMT</vt:lpstr>
      <vt:lpstr>Arial-ItalicMT</vt:lpstr>
      <vt:lpstr>ArialMT</vt:lpstr>
      <vt:lpstr>Calibri</vt:lpstr>
      <vt:lpstr>Google Sans</vt:lpstr>
      <vt:lpstr>Linux Libertine</vt:lpstr>
      <vt:lpstr>MyriadPro-Bold</vt:lpstr>
      <vt:lpstr>MyriadPro-Regular</vt:lpstr>
      <vt:lpstr>Open Sans</vt:lpstr>
      <vt:lpstr>Roboto</vt:lpstr>
      <vt:lpstr>Roboto Slab</vt:lpstr>
      <vt:lpstr>system-ui</vt:lpstr>
      <vt:lpstr>Tahoma</vt:lpstr>
      <vt:lpstr>Times New Roman</vt:lpstr>
      <vt:lpstr>UVN Ai Cap</vt:lpstr>
      <vt:lpstr>Verdana</vt:lpstr>
      <vt:lpstr>Wingdings</vt:lpstr>
      <vt:lpstr>Office Theme</vt:lpstr>
      <vt:lpstr>PowerPoint Presentation</vt:lpstr>
      <vt:lpstr>CUỘC ĐỜI VẪN ĐẸP SAO</vt:lpstr>
      <vt:lpstr>Nguyễn Nhật Ánh</vt:lpstr>
      <vt:lpstr>PowerPoint Presentation</vt:lpstr>
      <vt:lpstr>PowerPoint Presentation</vt:lpstr>
      <vt:lpstr>PowerPoint Presentation</vt:lpstr>
      <vt:lpstr>PowerPoint Presentation</vt:lpstr>
      <vt:lpstr>Kể tên một số tác phẩm văn học tiêu biểu của Đất Quảng từ Cách mạng tháng Tám năm 1945 đến nay.</vt:lpstr>
      <vt:lpstr>PowerPoint Presentation</vt:lpstr>
      <vt:lpstr>PowerPoint Presentation</vt:lpstr>
      <vt:lpstr>1. Văn học viết Đất Quảng giai đoạn từ Cách mạng tháng Tám năm 1945 đến năm 1954</vt:lpstr>
      <vt:lpstr>1. Văn học viết Đất Quảng giai đoạn từ Cách mạng tháng Tám năm 1945 đến năm 1954</vt:lpstr>
      <vt:lpstr>Khương Hữu Dụng</vt:lpstr>
      <vt:lpstr>Giới thiệu ngắn gọn về một tác phẩm văn học viết Đất Quảng giai đoạn từ Cách mạng tháng Tám năm 1945 đến năm 1954. </vt:lpstr>
      <vt:lpstr>Nguyễn Văn Bổng</vt:lpstr>
      <vt:lpstr>Nguyễn Văn Bổng</vt:lpstr>
      <vt:lpstr>Nguyễn Văn Bổng</vt:lpstr>
      <vt:lpstr>2. Văn học viết Đất Quảng giai đoạn từ năm 1954 đến năm 1975  </vt:lpstr>
      <vt:lpstr>Những tác giả, tác phẩm tiêu biểu:</vt:lpstr>
      <vt:lpstr>Những tác giả, tác phẩm tiêu biểu:</vt:lpstr>
      <vt:lpstr>Những tác giả, tác phẩm tiêu biểu: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Administrator</cp:lastModifiedBy>
  <cp:revision>132</cp:revision>
  <dcterms:created xsi:type="dcterms:W3CDTF">2023-09-17T23:15:46Z</dcterms:created>
  <dcterms:modified xsi:type="dcterms:W3CDTF">2025-10-05T10:15:02Z</dcterms:modified>
</cp:coreProperties>
</file>