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1325" r:id="rId3"/>
    <p:sldId id="1326" r:id="rId4"/>
    <p:sldId id="257" r:id="rId5"/>
    <p:sldId id="258" r:id="rId6"/>
    <p:sldId id="259" r:id="rId7"/>
    <p:sldId id="260" r:id="rId8"/>
    <p:sldId id="405" r:id="rId9"/>
    <p:sldId id="270" r:id="rId10"/>
    <p:sldId id="406" r:id="rId11"/>
    <p:sldId id="271" r:id="rId12"/>
    <p:sldId id="1322" r:id="rId13"/>
    <p:sldId id="272" r:id="rId14"/>
    <p:sldId id="408" r:id="rId15"/>
    <p:sldId id="409" r:id="rId16"/>
    <p:sldId id="407" r:id="rId17"/>
    <p:sldId id="273" r:id="rId18"/>
    <p:sldId id="404" r:id="rId19"/>
    <p:sldId id="274" r:id="rId20"/>
    <p:sldId id="1321" r:id="rId21"/>
    <p:sldId id="275" r:id="rId22"/>
    <p:sldId id="1323" r:id="rId23"/>
    <p:sldId id="276" r:id="rId24"/>
    <p:sldId id="1324" r:id="rId25"/>
    <p:sldId id="277" r:id="rId26"/>
    <p:sldId id="410" r:id="rId27"/>
    <p:sldId id="411" r:id="rId28"/>
    <p:sldId id="278" r:id="rId29"/>
    <p:sldId id="279" r:id="rId30"/>
    <p:sldId id="280" r:id="rId31"/>
    <p:sldId id="435" r:id="rId32"/>
    <p:sldId id="1320" r:id="rId33"/>
    <p:sldId id="436" r:id="rId34"/>
    <p:sldId id="417" r:id="rId35"/>
    <p:sldId id="318" r:id="rId36"/>
    <p:sldId id="311" r:id="rId37"/>
    <p:sldId id="312" r:id="rId38"/>
    <p:sldId id="313" r:id="rId39"/>
    <p:sldId id="314" r:id="rId40"/>
    <p:sldId id="1318" r:id="rId41"/>
    <p:sldId id="1319" r:id="rId42"/>
    <p:sldId id="1313" r:id="rId43"/>
    <p:sldId id="1314" r:id="rId44"/>
    <p:sldId id="1315" r:id="rId45"/>
    <p:sldId id="1316" r:id="rId46"/>
    <p:sldId id="1317" r:id="rId47"/>
    <p:sldId id="263" r:id="rId48"/>
    <p:sldId id="262" r:id="rId49"/>
    <p:sldId id="264"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20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09246-E5C0-444C-88FA-4003B36C0BC7}" type="datetimeFigureOut">
              <a:rPr lang="en-US" smtClean="0"/>
              <a:t>9/7/2025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8F4A2-BC67-4E9C-89BF-49B8207516D8}" type="slidenum">
              <a:rPr lang="en-US" smtClean="0"/>
              <a:t>‹#›</a:t>
            </a:fld>
            <a:endParaRPr lang="en-US"/>
          </a:p>
        </p:txBody>
      </p:sp>
    </p:spTree>
    <p:extLst>
      <p:ext uri="{BB962C8B-B14F-4D97-AF65-F5344CB8AC3E}">
        <p14:creationId xmlns:p14="http://schemas.microsoft.com/office/powerpoint/2010/main" val="3730245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263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455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8721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38057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4345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F3F5A8-39B8-4D8B-A21A-9DC1C7100D94}" type="datetimeFigureOut">
              <a:rPr lang="en-US" smtClean="0"/>
              <a:pPr/>
              <a:t>9/7/2025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F3F5A8-39B8-4D8B-A21A-9DC1C7100D94}" type="datetimeFigureOut">
              <a:rPr lang="en-US" smtClean="0"/>
              <a:pPr/>
              <a:t>9/7/2025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F3F5A8-39B8-4D8B-A21A-9DC1C7100D94}" type="datetimeFigureOut">
              <a:rPr lang="en-US" smtClean="0"/>
              <a:pPr/>
              <a:t>9/7/2025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402586"/>
      </p:ext>
    </p:extLst>
  </p:cSld>
  <p:clrMapOvr>
    <a:masterClrMapping/>
  </p:clrMapOvr>
  <mc:AlternateContent xmlns:mc="http://schemas.openxmlformats.org/markup-compatibility/2006" xmlns:p14="http://schemas.microsoft.com/office/powerpoint/2010/main">
    <mc:Choice Requires="p14">
      <p:transition spd="slow" advClick="0" advTm="3000">
        <p14:flash/>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F3F5A8-39B8-4D8B-A21A-9DC1C7100D94}" type="datetimeFigureOut">
              <a:rPr lang="en-US" smtClean="0"/>
              <a:pPr/>
              <a:t>9/7/2025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F3F5A8-39B8-4D8B-A21A-9DC1C7100D94}" type="datetimeFigureOut">
              <a:rPr lang="en-US" smtClean="0"/>
              <a:pPr/>
              <a:t>9/7/2025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F3F5A8-39B8-4D8B-A21A-9DC1C7100D94}" type="datetimeFigureOut">
              <a:rPr lang="en-US" smtClean="0"/>
              <a:pPr/>
              <a:t>9/7/2025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F3F5A8-39B8-4D8B-A21A-9DC1C7100D94}" type="datetimeFigureOut">
              <a:rPr lang="en-US" smtClean="0"/>
              <a:pPr/>
              <a:t>9/7/2025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F3F5A8-39B8-4D8B-A21A-9DC1C7100D94}" type="datetimeFigureOut">
              <a:rPr lang="en-US" smtClean="0"/>
              <a:pPr/>
              <a:t>9/7/2025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3F5A8-39B8-4D8B-A21A-9DC1C7100D94}" type="datetimeFigureOut">
              <a:rPr lang="en-US" smtClean="0"/>
              <a:pPr/>
              <a:t>9/7/2025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F3F5A8-39B8-4D8B-A21A-9DC1C7100D94}" type="datetimeFigureOut">
              <a:rPr lang="en-US" smtClean="0"/>
              <a:pPr/>
              <a:t>9/7/2025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F3F5A8-39B8-4D8B-A21A-9DC1C7100D94}" type="datetimeFigureOut">
              <a:rPr lang="en-US" smtClean="0"/>
              <a:pPr/>
              <a:t>9/7/2025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3F5A8-39B8-4D8B-A21A-9DC1C7100D94}" type="datetimeFigureOut">
              <a:rPr lang="en-US" smtClean="0"/>
              <a:pPr/>
              <a:t>9/7/2025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7C66F-4BCE-40F5-9FE6-542BFA77BD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42.xml"/><Relationship Id="rId3" Type="http://schemas.openxmlformats.org/officeDocument/2006/relationships/slideLayout" Target="../slideLayouts/slideLayout2.xml"/><Relationship Id="rId7" Type="http://schemas.openxmlformats.org/officeDocument/2006/relationships/slide" Target="slide38.xml"/><Relationship Id="rId12"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7.xml"/><Relationship Id="rId11" Type="http://schemas.openxmlformats.org/officeDocument/2006/relationships/image" Target="../media/image21.gif"/><Relationship Id="rId5" Type="http://schemas.openxmlformats.org/officeDocument/2006/relationships/slide" Target="slide36.xml"/><Relationship Id="rId15" Type="http://schemas.openxmlformats.org/officeDocument/2006/relationships/slide" Target="slide41.xml"/><Relationship Id="rId10" Type="http://schemas.openxmlformats.org/officeDocument/2006/relationships/image" Target="../media/image20.gif"/><Relationship Id="rId4" Type="http://schemas.openxmlformats.org/officeDocument/2006/relationships/image" Target="../media/image18.png"/><Relationship Id="rId9" Type="http://schemas.openxmlformats.org/officeDocument/2006/relationships/image" Target="../media/image19.gif"/><Relationship Id="rId14" Type="http://schemas.openxmlformats.org/officeDocument/2006/relationships/slide" Target="slide40.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slide" Target="slide45.xml"/><Relationship Id="rId3" Type="http://schemas.openxmlformats.org/officeDocument/2006/relationships/slideLayout" Target="../slideLayouts/slideLayout12.xml"/><Relationship Id="rId7" Type="http://schemas.openxmlformats.org/officeDocument/2006/relationships/slide" Target="slide14.xml"/><Relationship Id="rId12" Type="http://schemas.openxmlformats.org/officeDocument/2006/relationships/slide" Target="slide44.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27.gif"/><Relationship Id="rId11" Type="http://schemas.openxmlformats.org/officeDocument/2006/relationships/slide" Target="slide43.xml"/><Relationship Id="rId5" Type="http://schemas.openxmlformats.org/officeDocument/2006/relationships/image" Target="../media/image19.gif"/><Relationship Id="rId10" Type="http://schemas.openxmlformats.org/officeDocument/2006/relationships/image" Target="../media/image30.png"/><Relationship Id="rId4" Type="http://schemas.openxmlformats.org/officeDocument/2006/relationships/notesSlide" Target="../notesSlides/notesSlide1.xml"/><Relationship Id="rId9" Type="http://schemas.openxmlformats.org/officeDocument/2006/relationships/image" Target="../media/image29.png"/><Relationship Id="rId14" Type="http://schemas.openxmlformats.org/officeDocument/2006/relationships/slide" Target="slide46.xml"/></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slide" Target="slide42.xml"/></Relationships>
</file>

<file path=ppt/slides/_rels/slide45.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slide" Target="slide4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6" name="Group 447"/>
          <p:cNvGrpSpPr>
            <a:grpSpLocks/>
          </p:cNvGrpSpPr>
          <p:nvPr/>
        </p:nvGrpSpPr>
        <p:grpSpPr bwMode="auto">
          <a:xfrm>
            <a:off x="739683" y="1485988"/>
            <a:ext cx="7685757" cy="4413679"/>
            <a:chOff x="-784" y="9665"/>
            <a:chExt cx="12103" cy="5693"/>
          </a:xfrm>
        </p:grpSpPr>
        <p:sp>
          <p:nvSpPr>
            <p:cNvPr id="496012422" name="Freeform 453"/>
            <p:cNvSpPr>
              <a:spLocks/>
            </p:cNvSpPr>
            <p:nvPr/>
          </p:nvSpPr>
          <p:spPr bwMode="auto">
            <a:xfrm>
              <a:off x="0" y="13161"/>
              <a:ext cx="10942" cy="2197"/>
            </a:xfrm>
            <a:custGeom>
              <a:avLst/>
              <a:gdLst>
                <a:gd name="T0" fmla="*/ 0 w 10942"/>
                <a:gd name="T1" fmla="*/ 13162 h 2197"/>
                <a:gd name="T2" fmla="*/ 0 w 10942"/>
                <a:gd name="T3" fmla="*/ 15358 h 2197"/>
                <a:gd name="T4" fmla="*/ 10942 w 10942"/>
                <a:gd name="T5" fmla="*/ 15358 h 2197"/>
                <a:gd name="T6" fmla="*/ 10942 w 10942"/>
                <a:gd name="T7" fmla="*/ 14813 h 2197"/>
                <a:gd name="T8" fmla="*/ 10689 w 10942"/>
                <a:gd name="T9" fmla="*/ 14819 h 2197"/>
                <a:gd name="T10" fmla="*/ 10498 w 10942"/>
                <a:gd name="T11" fmla="*/ 14822 h 2197"/>
                <a:gd name="T12" fmla="*/ 10334 w 10942"/>
                <a:gd name="T13" fmla="*/ 14823 h 2197"/>
                <a:gd name="T14" fmla="*/ 5721 w 10942"/>
                <a:gd name="T15" fmla="*/ 14823 h 2197"/>
                <a:gd name="T16" fmla="*/ 2402 w 10942"/>
                <a:gd name="T17" fmla="*/ 14556 h 2197"/>
                <a:gd name="T18" fmla="*/ 699 w 10942"/>
                <a:gd name="T19" fmla="*/ 13967 h 2197"/>
                <a:gd name="T20" fmla="*/ 72 w 10942"/>
                <a:gd name="T21" fmla="*/ 13378 h 2197"/>
                <a:gd name="T22" fmla="*/ 0 w 10942"/>
                <a:gd name="T23" fmla="*/ 13162 h 2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942" h="2197">
                  <a:moveTo>
                    <a:pt x="0" y="0"/>
                  </a:moveTo>
                  <a:lnTo>
                    <a:pt x="0" y="2196"/>
                  </a:lnTo>
                  <a:lnTo>
                    <a:pt x="10942" y="2196"/>
                  </a:lnTo>
                  <a:lnTo>
                    <a:pt x="10942" y="1651"/>
                  </a:lnTo>
                  <a:lnTo>
                    <a:pt x="10689" y="1657"/>
                  </a:lnTo>
                  <a:lnTo>
                    <a:pt x="10498" y="1660"/>
                  </a:lnTo>
                  <a:lnTo>
                    <a:pt x="10334" y="1661"/>
                  </a:lnTo>
                  <a:lnTo>
                    <a:pt x="5721" y="1661"/>
                  </a:lnTo>
                  <a:lnTo>
                    <a:pt x="2402" y="1394"/>
                  </a:lnTo>
                  <a:lnTo>
                    <a:pt x="699" y="805"/>
                  </a:lnTo>
                  <a:lnTo>
                    <a:pt x="72" y="216"/>
                  </a:lnTo>
                  <a:lnTo>
                    <a:pt x="0" y="0"/>
                  </a:lnTo>
                  <a:close/>
                </a:path>
              </a:pathLst>
            </a:custGeom>
            <a:solidFill>
              <a:srgbClr val="F7D67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3845754" name="AutoShape 452"/>
            <p:cNvSpPr>
              <a:spLocks/>
            </p:cNvSpPr>
            <p:nvPr/>
          </p:nvSpPr>
          <p:spPr bwMode="auto">
            <a:xfrm>
              <a:off x="-784" y="13479"/>
              <a:ext cx="10942" cy="1866"/>
            </a:xfrm>
            <a:custGeom>
              <a:avLst/>
              <a:gdLst>
                <a:gd name="T0" fmla="*/ 0 w 10942"/>
                <a:gd name="T1" fmla="*/ 13498 h 1866"/>
                <a:gd name="T2" fmla="*/ 0 w 10942"/>
                <a:gd name="T3" fmla="*/ 15364 h 1866"/>
                <a:gd name="T4" fmla="*/ 10942 w 10942"/>
                <a:gd name="T5" fmla="*/ 15364 h 1866"/>
                <a:gd name="T6" fmla="*/ 10942 w 10942"/>
                <a:gd name="T7" fmla="*/ 14784 h 1866"/>
                <a:gd name="T8" fmla="*/ 5721 w 10942"/>
                <a:gd name="T9" fmla="*/ 14784 h 1866"/>
                <a:gd name="T10" fmla="*/ 2402 w 10942"/>
                <a:gd name="T11" fmla="*/ 14575 h 1866"/>
                <a:gd name="T12" fmla="*/ 697 w 10942"/>
                <a:gd name="T13" fmla="*/ 14117 h 1866"/>
                <a:gd name="T14" fmla="*/ 69 w 10942"/>
                <a:gd name="T15" fmla="*/ 13659 h 1866"/>
                <a:gd name="T16" fmla="*/ 0 w 10942"/>
                <a:gd name="T17" fmla="*/ 13498 h 1866"/>
                <a:gd name="T18" fmla="*/ 10942 w 10942"/>
                <a:gd name="T19" fmla="*/ 14773 h 1866"/>
                <a:gd name="T20" fmla="*/ 10689 w 10942"/>
                <a:gd name="T21" fmla="*/ 14779 h 1866"/>
                <a:gd name="T22" fmla="*/ 10334 w 10942"/>
                <a:gd name="T23" fmla="*/ 14784 h 1866"/>
                <a:gd name="T24" fmla="*/ 10942 w 10942"/>
                <a:gd name="T25" fmla="*/ 14784 h 1866"/>
                <a:gd name="T26" fmla="*/ 10942 w 10942"/>
                <a:gd name="T27" fmla="*/ 14773 h 18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942" h="1866">
                  <a:moveTo>
                    <a:pt x="0" y="0"/>
                  </a:moveTo>
                  <a:lnTo>
                    <a:pt x="0" y="1866"/>
                  </a:lnTo>
                  <a:lnTo>
                    <a:pt x="10942" y="1866"/>
                  </a:lnTo>
                  <a:lnTo>
                    <a:pt x="10942" y="1286"/>
                  </a:lnTo>
                  <a:lnTo>
                    <a:pt x="5721" y="1286"/>
                  </a:lnTo>
                  <a:lnTo>
                    <a:pt x="2402" y="1077"/>
                  </a:lnTo>
                  <a:lnTo>
                    <a:pt x="697" y="619"/>
                  </a:lnTo>
                  <a:lnTo>
                    <a:pt x="69" y="161"/>
                  </a:lnTo>
                  <a:lnTo>
                    <a:pt x="0" y="0"/>
                  </a:lnTo>
                  <a:close/>
                  <a:moveTo>
                    <a:pt x="10942" y="1275"/>
                  </a:moveTo>
                  <a:lnTo>
                    <a:pt x="10689" y="1281"/>
                  </a:lnTo>
                  <a:lnTo>
                    <a:pt x="10334" y="1286"/>
                  </a:lnTo>
                  <a:lnTo>
                    <a:pt x="10942" y="1286"/>
                  </a:lnTo>
                  <a:lnTo>
                    <a:pt x="10942" y="127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169161364" name="Picture 451"/>
            <p:cNvPicPr>
              <a:picLocks noChangeAspect="1" noChangeArrowheads="1"/>
            </p:cNvPicPr>
            <p:nvPr/>
          </p:nvPicPr>
          <p:blipFill>
            <a:blip r:embed="rId2"/>
            <a:srcRect/>
            <a:stretch>
              <a:fillRect/>
            </a:stretch>
          </p:blipFill>
          <p:spPr bwMode="auto">
            <a:xfrm>
              <a:off x="0" y="9998"/>
              <a:ext cx="10942" cy="4382"/>
            </a:xfrm>
            <a:prstGeom prst="rect">
              <a:avLst/>
            </a:prstGeom>
            <a:noFill/>
          </p:spPr>
        </p:pic>
        <p:sp>
          <p:nvSpPr>
            <p:cNvPr id="473760313" name="Freeform 450"/>
            <p:cNvSpPr>
              <a:spLocks/>
            </p:cNvSpPr>
            <p:nvPr/>
          </p:nvSpPr>
          <p:spPr bwMode="auto">
            <a:xfrm>
              <a:off x="3959" y="9665"/>
              <a:ext cx="3194" cy="3865"/>
            </a:xfrm>
            <a:custGeom>
              <a:avLst/>
              <a:gdLst>
                <a:gd name="T0" fmla="*/ 61 w 3194"/>
                <a:gd name="T1" fmla="*/ 9666 h 3865"/>
                <a:gd name="T2" fmla="*/ 38 w 3194"/>
                <a:gd name="T3" fmla="*/ 9671 h 3865"/>
                <a:gd name="T4" fmla="*/ 18 w 3194"/>
                <a:gd name="T5" fmla="*/ 9684 h 3865"/>
                <a:gd name="T6" fmla="*/ 5 w 3194"/>
                <a:gd name="T7" fmla="*/ 9703 h 3865"/>
                <a:gd name="T8" fmla="*/ 0 w 3194"/>
                <a:gd name="T9" fmla="*/ 9727 h 3865"/>
                <a:gd name="T10" fmla="*/ 0 w 3194"/>
                <a:gd name="T11" fmla="*/ 13469 h 3865"/>
                <a:gd name="T12" fmla="*/ 5 w 3194"/>
                <a:gd name="T13" fmla="*/ 13493 h 3865"/>
                <a:gd name="T14" fmla="*/ 18 w 3194"/>
                <a:gd name="T15" fmla="*/ 13512 h 3865"/>
                <a:gd name="T16" fmla="*/ 38 w 3194"/>
                <a:gd name="T17" fmla="*/ 13525 h 3865"/>
                <a:gd name="T18" fmla="*/ 61 w 3194"/>
                <a:gd name="T19" fmla="*/ 13530 h 3865"/>
                <a:gd name="T20" fmla="*/ 3132 w 3194"/>
                <a:gd name="T21" fmla="*/ 13530 h 3865"/>
                <a:gd name="T22" fmla="*/ 3156 w 3194"/>
                <a:gd name="T23" fmla="*/ 13525 h 3865"/>
                <a:gd name="T24" fmla="*/ 3176 w 3194"/>
                <a:gd name="T25" fmla="*/ 13512 h 3865"/>
                <a:gd name="T26" fmla="*/ 3189 w 3194"/>
                <a:gd name="T27" fmla="*/ 13493 h 3865"/>
                <a:gd name="T28" fmla="*/ 3194 w 3194"/>
                <a:gd name="T29" fmla="*/ 13469 h 3865"/>
                <a:gd name="T30" fmla="*/ 3194 w 3194"/>
                <a:gd name="T31" fmla="*/ 9727 h 3865"/>
                <a:gd name="T32" fmla="*/ 3189 w 3194"/>
                <a:gd name="T33" fmla="*/ 9703 h 3865"/>
                <a:gd name="T34" fmla="*/ 3176 w 3194"/>
                <a:gd name="T35" fmla="*/ 9684 h 3865"/>
                <a:gd name="T36" fmla="*/ 3156 w 3194"/>
                <a:gd name="T37" fmla="*/ 9671 h 3865"/>
                <a:gd name="T38" fmla="*/ 3132 w 3194"/>
                <a:gd name="T39" fmla="*/ 9666 h 3865"/>
                <a:gd name="T40" fmla="*/ 61 w 3194"/>
                <a:gd name="T41" fmla="*/ 9666 h 38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94" h="3865">
                  <a:moveTo>
                    <a:pt x="61" y="0"/>
                  </a:moveTo>
                  <a:lnTo>
                    <a:pt x="38" y="5"/>
                  </a:lnTo>
                  <a:lnTo>
                    <a:pt x="18" y="18"/>
                  </a:lnTo>
                  <a:lnTo>
                    <a:pt x="5" y="37"/>
                  </a:lnTo>
                  <a:lnTo>
                    <a:pt x="0" y="61"/>
                  </a:lnTo>
                  <a:lnTo>
                    <a:pt x="0" y="3803"/>
                  </a:lnTo>
                  <a:lnTo>
                    <a:pt x="5" y="3827"/>
                  </a:lnTo>
                  <a:lnTo>
                    <a:pt x="18" y="3846"/>
                  </a:lnTo>
                  <a:lnTo>
                    <a:pt x="38" y="3859"/>
                  </a:lnTo>
                  <a:lnTo>
                    <a:pt x="61" y="3864"/>
                  </a:lnTo>
                  <a:lnTo>
                    <a:pt x="3132" y="3864"/>
                  </a:lnTo>
                  <a:lnTo>
                    <a:pt x="3156" y="3859"/>
                  </a:lnTo>
                  <a:lnTo>
                    <a:pt x="3176" y="3846"/>
                  </a:lnTo>
                  <a:lnTo>
                    <a:pt x="3189" y="3827"/>
                  </a:lnTo>
                  <a:lnTo>
                    <a:pt x="3194" y="3803"/>
                  </a:lnTo>
                  <a:lnTo>
                    <a:pt x="3194" y="61"/>
                  </a:lnTo>
                  <a:lnTo>
                    <a:pt x="3189" y="37"/>
                  </a:lnTo>
                  <a:lnTo>
                    <a:pt x="3176" y="18"/>
                  </a:lnTo>
                  <a:lnTo>
                    <a:pt x="3156" y="5"/>
                  </a:lnTo>
                  <a:lnTo>
                    <a:pt x="3132" y="0"/>
                  </a:lnTo>
                  <a:lnTo>
                    <a:pt x="61" y="0"/>
                  </a:lnTo>
                  <a:close/>
                </a:path>
              </a:pathLst>
            </a:custGeom>
            <a:noFill/>
            <a:ln w="3238">
              <a:solidFill>
                <a:srgbClr val="00AEEF"/>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009808" name="Text Box 449"/>
            <p:cNvSpPr txBox="1">
              <a:spLocks noChangeArrowheads="1"/>
            </p:cNvSpPr>
            <p:nvPr/>
          </p:nvSpPr>
          <p:spPr bwMode="auto">
            <a:xfrm>
              <a:off x="-94" y="14667"/>
              <a:ext cx="11413" cy="58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a:ln>
                    <a:noFill/>
                  </a:ln>
                  <a:solidFill>
                    <a:srgbClr val="231F20"/>
                  </a:solidFill>
                  <a:effectLst/>
                  <a:latin typeface="Verdana" pitchFamily="34" charset="0"/>
                  <a:ea typeface="Arial" pitchFamily="34" charset="0"/>
                  <a:cs typeface="Arial" pitchFamily="34" charset="0"/>
                </a:rPr>
                <a:t>Hình1.1Đài</a:t>
              </a:r>
              <a:r>
                <a:rPr kumimoji="0" lang="en-US" sz="2000" b="0" i="1" u="none" strike="noStrike" cap="none" normalizeH="0" baseline="0" dirty="0">
                  <a:ln>
                    <a:noFill/>
                  </a:ln>
                  <a:solidFill>
                    <a:srgbClr val="231F20"/>
                  </a:solidFill>
                  <a:effectLst/>
                  <a:latin typeface="Verdana" pitchFamily="34" charset="0"/>
                  <a:ea typeface="Arial" pitchFamily="34" charset="0"/>
                  <a:cs typeface="Arial" pitchFamily="34" charset="0"/>
                </a:rPr>
                <a:t> </a:t>
              </a:r>
              <a:r>
                <a:rPr kumimoji="0" lang="vi-VN" sz="2000" b="0" i="1" u="none" strike="noStrike" cap="none" normalizeH="0" baseline="0" dirty="0">
                  <a:ln>
                    <a:noFill/>
                  </a:ln>
                  <a:solidFill>
                    <a:srgbClr val="231F20"/>
                  </a:solidFill>
                  <a:effectLst/>
                  <a:latin typeface="Verdana" pitchFamily="34" charset="0"/>
                  <a:ea typeface="Arial" pitchFamily="34" charset="0"/>
                  <a:cs typeface="Arial" pitchFamily="34" charset="0"/>
                </a:rPr>
                <a:t>kỉ</a:t>
              </a:r>
              <a:r>
                <a:rPr kumimoji="0" lang="en-US" sz="2000" b="0" i="1" u="none" strike="noStrike" cap="none" normalizeH="0" baseline="0" dirty="0">
                  <a:ln>
                    <a:noFill/>
                  </a:ln>
                  <a:solidFill>
                    <a:srgbClr val="231F20"/>
                  </a:solidFill>
                  <a:effectLst/>
                  <a:latin typeface="Verdana" pitchFamily="34" charset="0"/>
                  <a:ea typeface="Arial" pitchFamily="34" charset="0"/>
                  <a:cs typeface="Arial" pitchFamily="34" charset="0"/>
                </a:rPr>
                <a:t> </a:t>
              </a:r>
              <a:r>
                <a:rPr kumimoji="0" lang="vi-VN" sz="2000" b="0" i="1" u="none" strike="noStrike" cap="none" normalizeH="0" baseline="0" dirty="0">
                  <a:ln>
                    <a:noFill/>
                  </a:ln>
                  <a:solidFill>
                    <a:srgbClr val="231F20"/>
                  </a:solidFill>
                  <a:effectLst/>
                  <a:latin typeface="Verdana" pitchFamily="34" charset="0"/>
                  <a:ea typeface="Arial" pitchFamily="34" charset="0"/>
                  <a:cs typeface="Arial" pitchFamily="34" charset="0"/>
                </a:rPr>
                <a:t>niệm</a:t>
              </a:r>
              <a:r>
                <a:rPr kumimoji="0" lang="en-US" sz="2000" b="0" i="1" u="none" strike="noStrike" cap="none" normalizeH="0" baseline="0" dirty="0">
                  <a:ln>
                    <a:noFill/>
                  </a:ln>
                  <a:solidFill>
                    <a:srgbClr val="231F20"/>
                  </a:solidFill>
                  <a:effectLst/>
                  <a:latin typeface="Verdana" pitchFamily="34" charset="0"/>
                  <a:ea typeface="Arial" pitchFamily="34" charset="0"/>
                  <a:cs typeface="Arial" pitchFamily="34" charset="0"/>
                </a:rPr>
                <a:t> </a:t>
              </a:r>
              <a:r>
                <a:rPr kumimoji="0" lang="vi-VN" sz="2000" b="0" i="1" u="none" strike="noStrike" cap="none" normalizeH="0" baseline="0" dirty="0">
                  <a:ln>
                    <a:noFill/>
                  </a:ln>
                  <a:solidFill>
                    <a:srgbClr val="231F20"/>
                  </a:solidFill>
                  <a:effectLst/>
                  <a:latin typeface="Verdana" pitchFamily="34" charset="0"/>
                  <a:ea typeface="Arial" pitchFamily="34" charset="0"/>
                  <a:cs typeface="Arial" pitchFamily="34" charset="0"/>
                </a:rPr>
                <a:t>danh</a:t>
              </a:r>
              <a:r>
                <a:rPr kumimoji="0" lang="en-US" sz="2000" b="0" i="1" u="none" strike="noStrike" cap="none" normalizeH="0" baseline="0" dirty="0">
                  <a:ln>
                    <a:noFill/>
                  </a:ln>
                  <a:solidFill>
                    <a:srgbClr val="231F20"/>
                  </a:solidFill>
                  <a:effectLst/>
                  <a:latin typeface="Verdana" pitchFamily="34" charset="0"/>
                  <a:ea typeface="Arial" pitchFamily="34" charset="0"/>
                  <a:cs typeface="Arial" pitchFamily="34" charset="0"/>
                </a:rPr>
                <a:t> </a:t>
              </a:r>
              <a:r>
                <a:rPr kumimoji="0" lang="vi-VN" sz="2000" b="0" i="1" u="none" strike="noStrike" cap="none" normalizeH="0" baseline="0" dirty="0">
                  <a:ln>
                    <a:noFill/>
                  </a:ln>
                  <a:solidFill>
                    <a:srgbClr val="231F20"/>
                  </a:solidFill>
                  <a:effectLst/>
                  <a:latin typeface="Verdana" pitchFamily="34" charset="0"/>
                  <a:ea typeface="Arial" pitchFamily="34" charset="0"/>
                  <a:cs typeface="Arial" pitchFamily="34" charset="0"/>
                </a:rPr>
                <a:t>nhân</a:t>
              </a:r>
              <a:r>
                <a:rPr kumimoji="0" lang="en-US" sz="2000" b="0" i="1" u="none" strike="noStrike" cap="none" normalizeH="0" baseline="0" dirty="0">
                  <a:ln>
                    <a:noFill/>
                  </a:ln>
                  <a:solidFill>
                    <a:srgbClr val="231F20"/>
                  </a:solidFill>
                  <a:effectLst/>
                  <a:latin typeface="Verdana" pitchFamily="34" charset="0"/>
                  <a:ea typeface="Arial" pitchFamily="34" charset="0"/>
                  <a:cs typeface="Arial" pitchFamily="34" charset="0"/>
                </a:rPr>
                <a:t> </a:t>
              </a:r>
              <a:r>
                <a:rPr kumimoji="0" lang="vi-VN" sz="2000" b="0" i="1" u="none" strike="noStrike" cap="none" normalizeH="0" baseline="0" dirty="0">
                  <a:ln>
                    <a:noFill/>
                  </a:ln>
                  <a:solidFill>
                    <a:srgbClr val="231F20"/>
                  </a:solidFill>
                  <a:effectLst/>
                  <a:latin typeface="Verdana" pitchFamily="34" charset="0"/>
                  <a:ea typeface="Arial" pitchFamily="34" charset="0"/>
                  <a:cs typeface="Arial" pitchFamily="34" charset="0"/>
                </a:rPr>
                <a:t>chí</a:t>
              </a:r>
              <a:r>
                <a:rPr kumimoji="0" lang="en-US" sz="2000" b="0" i="1" u="none" strike="noStrike" cap="none" normalizeH="0" baseline="0" dirty="0">
                  <a:ln>
                    <a:noFill/>
                  </a:ln>
                  <a:solidFill>
                    <a:srgbClr val="231F20"/>
                  </a:solidFill>
                  <a:effectLst/>
                  <a:latin typeface="Verdana" pitchFamily="34" charset="0"/>
                  <a:ea typeface="Arial" pitchFamily="34" charset="0"/>
                  <a:cs typeface="Arial" pitchFamily="34" charset="0"/>
                </a:rPr>
                <a:t> </a:t>
              </a:r>
              <a:r>
                <a:rPr kumimoji="0" lang="vi-VN" sz="2000" b="0" i="1" u="none" strike="noStrike" cap="none" normalizeH="0" baseline="0" dirty="0">
                  <a:ln>
                    <a:noFill/>
                  </a:ln>
                  <a:solidFill>
                    <a:srgbClr val="231F20"/>
                  </a:solidFill>
                  <a:effectLst/>
                  <a:latin typeface="Verdana" pitchFamily="34" charset="0"/>
                  <a:ea typeface="Arial" pitchFamily="34" charset="0"/>
                  <a:cs typeface="Arial" pitchFamily="34" charset="0"/>
                </a:rPr>
                <a:t>sĩ</a:t>
              </a:r>
              <a:r>
                <a:rPr kumimoji="0" lang="en-US" sz="2000" b="0" i="1" u="none" strike="noStrike" cap="none" normalizeH="0" baseline="0" dirty="0">
                  <a:ln>
                    <a:noFill/>
                  </a:ln>
                  <a:solidFill>
                    <a:srgbClr val="231F20"/>
                  </a:solidFill>
                  <a:effectLst/>
                  <a:latin typeface="Verdana" pitchFamily="34" charset="0"/>
                  <a:ea typeface="Arial" pitchFamily="34" charset="0"/>
                  <a:cs typeface="Arial" pitchFamily="34" charset="0"/>
                </a:rPr>
                <a:t> </a:t>
              </a:r>
              <a:r>
                <a:rPr kumimoji="0" lang="vi-VN" sz="2000" b="0" i="1" u="none" strike="noStrike" cap="none" normalizeH="0" baseline="0" dirty="0">
                  <a:ln>
                    <a:noFill/>
                  </a:ln>
                  <a:solidFill>
                    <a:srgbClr val="231F20"/>
                  </a:solidFill>
                  <a:effectLst/>
                  <a:latin typeface="Verdana" pitchFamily="34" charset="0"/>
                  <a:ea typeface="Arial" pitchFamily="34" charset="0"/>
                  <a:cs typeface="Arial" pitchFamily="34" charset="0"/>
                </a:rPr>
                <a:t>Quảng</a:t>
              </a:r>
              <a:r>
                <a:rPr kumimoji="0" lang="en-US" sz="2000" b="0" i="1" u="none" strike="noStrike" cap="none" normalizeH="0" baseline="0" dirty="0">
                  <a:ln>
                    <a:noFill/>
                  </a:ln>
                  <a:solidFill>
                    <a:srgbClr val="231F20"/>
                  </a:solidFill>
                  <a:effectLst/>
                  <a:latin typeface="Verdana" pitchFamily="34" charset="0"/>
                  <a:ea typeface="Arial" pitchFamily="34" charset="0"/>
                  <a:cs typeface="Arial" pitchFamily="34" charset="0"/>
                </a:rPr>
                <a:t> </a:t>
              </a:r>
              <a:r>
                <a:rPr kumimoji="0" lang="vi-VN" sz="2000" b="0" i="1" u="none" strike="noStrike" cap="none" normalizeH="0" baseline="0" dirty="0">
                  <a:ln>
                    <a:noFill/>
                  </a:ln>
                  <a:solidFill>
                    <a:srgbClr val="231F20"/>
                  </a:solidFill>
                  <a:effectLst/>
                  <a:latin typeface="Verdana" pitchFamily="34" charset="0"/>
                  <a:ea typeface="Arial" pitchFamily="34" charset="0"/>
                  <a:cs typeface="Arial" pitchFamily="34" charset="0"/>
                </a:rPr>
                <a:t>Nam</a:t>
              </a:r>
              <a:endParaRPr kumimoji="0" lang="vi-VN" sz="2000" b="0" i="0" u="none" strike="noStrike" cap="none" normalizeH="0" baseline="0" dirty="0">
                <a:ln>
                  <a:noFill/>
                </a:ln>
                <a:solidFill>
                  <a:schemeClr val="tx1"/>
                </a:solidFill>
                <a:effectLst/>
                <a:latin typeface="Arial" pitchFamily="34" charset="0"/>
                <a:cs typeface="Arial" pitchFamily="34" charset="0"/>
              </a:endParaRPr>
            </a:p>
          </p:txBody>
        </p:sp>
        <p:sp>
          <p:nvSpPr>
            <p:cNvPr id="1287206168" name="Text Box 448"/>
            <p:cNvSpPr txBox="1">
              <a:spLocks noChangeArrowheads="1"/>
            </p:cNvSpPr>
            <p:nvPr/>
          </p:nvSpPr>
          <p:spPr bwMode="auto">
            <a:xfrm>
              <a:off x="1304" y="14246"/>
              <a:ext cx="148" cy="25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100" b="0" i="0" u="none" strike="noStrike" cap="none" normalizeH="0" baseline="0">
                  <a:ln>
                    <a:noFill/>
                  </a:ln>
                  <a:solidFill>
                    <a:srgbClr val="231F20"/>
                  </a:solidFill>
                  <a:effectLst/>
                  <a:latin typeface="Arial" pitchFamily="34" charset="0"/>
                  <a:ea typeface="Arial" pitchFamily="34" charset="0"/>
                  <a:cs typeface="Arial" pitchFamily="34" charset="0"/>
                </a:rPr>
                <a:t>4</a:t>
              </a:r>
              <a:endParaRPr kumimoji="0" lang="vi-VN" sz="1800" b="0" i="0" u="none" strike="noStrike" cap="none" normalizeH="0" baseline="0">
                <a:ln>
                  <a:noFill/>
                </a:ln>
                <a:solidFill>
                  <a:schemeClr val="tx1"/>
                </a:solidFill>
                <a:effectLst/>
                <a:latin typeface="Arial" pitchFamily="34" charset="0"/>
                <a:cs typeface="Arial" pitchFamily="34" charset="0"/>
              </a:endParaRPr>
            </a:p>
          </p:txBody>
        </p:sp>
      </p:grpSp>
      <p:grpSp>
        <p:nvGrpSpPr>
          <p:cNvPr id="23" name="Group 22"/>
          <p:cNvGrpSpPr/>
          <p:nvPr/>
        </p:nvGrpSpPr>
        <p:grpSpPr>
          <a:xfrm>
            <a:off x="0" y="381000"/>
            <a:ext cx="9144000" cy="1544638"/>
            <a:chOff x="0" y="381000"/>
            <a:chExt cx="9144000" cy="1544638"/>
          </a:xfrm>
        </p:grpSpPr>
        <p:grpSp>
          <p:nvGrpSpPr>
            <p:cNvPr id="2049" name="Group 440"/>
            <p:cNvGrpSpPr>
              <a:grpSpLocks/>
            </p:cNvGrpSpPr>
            <p:nvPr/>
          </p:nvGrpSpPr>
          <p:grpSpPr bwMode="auto">
            <a:xfrm>
              <a:off x="1066800" y="457200"/>
              <a:ext cx="6954838" cy="1468438"/>
              <a:chOff x="-10" y="-10"/>
              <a:chExt cx="10952" cy="2313"/>
            </a:xfrm>
          </p:grpSpPr>
          <p:pic>
            <p:nvPicPr>
              <p:cNvPr id="702944295" name="Picture 446"/>
              <p:cNvPicPr>
                <a:picLocks noChangeAspect="1" noChangeArrowheads="1"/>
              </p:cNvPicPr>
              <p:nvPr/>
            </p:nvPicPr>
            <p:blipFill>
              <a:blip r:embed="rId3"/>
              <a:srcRect/>
              <a:stretch>
                <a:fillRect/>
              </a:stretch>
            </p:blipFill>
            <p:spPr bwMode="auto">
              <a:xfrm>
                <a:off x="0" y="0"/>
                <a:ext cx="10942" cy="2069"/>
              </a:xfrm>
              <a:prstGeom prst="rect">
                <a:avLst/>
              </a:prstGeom>
              <a:noFill/>
            </p:spPr>
          </p:pic>
          <p:sp>
            <p:nvSpPr>
              <p:cNvPr id="1019440651" name="Freeform 445"/>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62946220" name="Freeform 444"/>
              <p:cNvSpPr>
                <a:spLocks/>
              </p:cNvSpPr>
              <p:nvPr/>
            </p:nvSpPr>
            <p:spPr bwMode="auto">
              <a:xfrm>
                <a:off x="615" y="980"/>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047814" name="Freeform 443"/>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1713559" name="AutoShape 442"/>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8158544" name="Freeform 441"/>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066" name="Rectangle 18"/>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0" name="Rectangle 19"/>
            <p:cNvSpPr/>
            <p:nvPr/>
          </p:nvSpPr>
          <p:spPr>
            <a:xfrm>
              <a:off x="2455421" y="638958"/>
              <a:ext cx="5715000" cy="1077218"/>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DA</a:t>
              </a:r>
              <a:r>
                <a:rPr lang="vi-VN" sz="3200" b="1">
                  <a:solidFill>
                    <a:srgbClr val="EC008C"/>
                  </a:solidFill>
                  <a:latin typeface="Arial" pitchFamily="34" charset="0"/>
                  <a:ea typeface="Arial" pitchFamily="34" charset="0"/>
                  <a:cs typeface="Arial" pitchFamily="34" charset="0"/>
                </a:rPr>
                <a:t>NH NHÂN</a:t>
              </a:r>
              <a:r>
                <a:rPr lang="en-US" sz="3200" b="1">
                  <a:solidFill>
                    <a:srgbClr val="EC008C"/>
                  </a:solidFill>
                  <a:latin typeface="Arial" pitchFamily="34" charset="0"/>
                  <a:ea typeface="Arial" pitchFamily="34" charset="0"/>
                  <a:cs typeface="Arial" pitchFamily="34" charset="0"/>
                </a:rPr>
                <a:t> LỊCH SỬ TIÊU BIỂU</a:t>
              </a:r>
              <a:r>
                <a:rPr lang="vi-VN" sz="3200" b="1">
                  <a:solidFill>
                    <a:srgbClr val="EC008C"/>
                  </a:solidFill>
                  <a:latin typeface="Arial" pitchFamily="34" charset="0"/>
                  <a:ea typeface="Arial" pitchFamily="34" charset="0"/>
                  <a:cs typeface="Arial" pitchFamily="34" charset="0"/>
                </a:rPr>
                <a:t> </a:t>
              </a:r>
              <a:r>
                <a:rPr lang="en-US" sz="3200" b="1">
                  <a:solidFill>
                    <a:srgbClr val="EC008C"/>
                  </a:solidFill>
                  <a:latin typeface="Arial" pitchFamily="34" charset="0"/>
                  <a:ea typeface="Arial" pitchFamily="34" charset="0"/>
                  <a:cs typeface="Arial" pitchFamily="34" charset="0"/>
                </a:rPr>
                <a:t>CỦA ĐẤT </a:t>
              </a:r>
              <a:r>
                <a:rPr lang="vi-VN" sz="3200" b="1">
                  <a:solidFill>
                    <a:srgbClr val="EC008C"/>
                  </a:solidFill>
                  <a:latin typeface="Arial" pitchFamily="34" charset="0"/>
                  <a:ea typeface="Arial" pitchFamily="34" charset="0"/>
                  <a:cs typeface="Arial" pitchFamily="34" charset="0"/>
                </a:rPr>
                <a:t>QUẢNG</a:t>
              </a:r>
              <a:endParaRPr lang="vi-VN" sz="3200" dirty="0">
                <a:latin typeface="Arial" pitchFamily="34" charset="0"/>
                <a:ea typeface="Arial" pitchFamily="34" charset="0"/>
                <a:cs typeface="Arial" pitchFamily="34" charset="0"/>
              </a:endParaRPr>
            </a:p>
          </p:txBody>
        </p:sp>
        <p:sp>
          <p:nvSpPr>
            <p:cNvPr id="21" name="Rectangle 20"/>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22" name="Rectangle 21"/>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57" y="838200"/>
            <a:ext cx="8839200" cy="4893647"/>
          </a:xfrm>
          <a:prstGeom prst="rect">
            <a:avLst/>
          </a:prstGeom>
        </p:spPr>
        <p:txBody>
          <a:bodyPr wrap="square">
            <a:spAutoFit/>
          </a:bodyPr>
          <a:lstStyle/>
          <a:p>
            <a:r>
              <a:rPr lang="en-US" sz="2400"/>
              <a:t>+ T</a:t>
            </a:r>
            <a:r>
              <a:rPr lang="vi-VN" sz="2400"/>
              <a:t>ừ năm 1879 đến 1882</a:t>
            </a:r>
            <a:r>
              <a:rPr lang="en-US" sz="2400"/>
              <a:t> (</a:t>
            </a:r>
            <a:r>
              <a:rPr lang="vi-VN" sz="2400"/>
              <a:t>Trong cuộc chiến đấu chống quân Pháp xâm lược Bắc Kỳ lần hai</a:t>
            </a:r>
            <a:r>
              <a:rPr lang="en-US" sz="2400"/>
              <a:t>)</a:t>
            </a:r>
            <a:r>
              <a:rPr lang="vi-VN" sz="2400"/>
              <a:t>, Hoàng Diệu làm Tổng đốc Hà Ninh, quản lý vùng trọng yếu nhất của Bắc Bộ là Hà Nội và vùng phụ cận. Ông đã chỉ đạo quân dân Hà Nội tử thủ chống lại quân đội Pháp, bất chấp triều đình Huế đã chấp nhận đầu hàng. Ngày 25 tháng 4 năm 1882 (tức ngày 8 tháng 3 năm Nhâm Ngọ), thành Hà Nội thất thủ, Hoàng Diệu đã tự vẫn tại Võ Miếu để không rơi vào tay giặc.</a:t>
            </a:r>
            <a:r>
              <a:rPr lang="en-US" sz="2400"/>
              <a:t>	</a:t>
            </a:r>
          </a:p>
          <a:p>
            <a:endParaRPr lang="en-US" sz="2400"/>
          </a:p>
          <a:p>
            <a:r>
              <a:rPr lang="en-US" sz="2400"/>
              <a:t>+ </a:t>
            </a:r>
            <a:r>
              <a:rPr lang="vi-VN" sz="2400"/>
              <a:t>Hoàng </a:t>
            </a:r>
            <a:r>
              <a:rPr lang="vi-VN" sz="2400" dirty="0"/>
              <a:t>Diệu ra đi như một tấm gương tiết nghĩa lẫm liệt, thà chết chứ nhất quyết không chịu đầu hàng giặc. Ông trở thành biểu tượng bất tử về tinh thần chống Pháp của người Hà Nội và của cả dân tộc Việt Nam lúc bấy giờ.</a:t>
            </a:r>
          </a:p>
        </p:txBody>
      </p:sp>
      <p:sp>
        <p:nvSpPr>
          <p:cNvPr id="5" name="Rectangle 4"/>
          <p:cNvSpPr/>
          <p:nvPr/>
        </p:nvSpPr>
        <p:spPr>
          <a:xfrm>
            <a:off x="304800" y="228600"/>
            <a:ext cx="8839200" cy="430887"/>
          </a:xfrm>
          <a:prstGeom prst="rect">
            <a:avLst/>
          </a:prstGeom>
        </p:spPr>
        <p:txBody>
          <a:bodyPr wrap="square">
            <a:spAutoFit/>
          </a:bodyPr>
          <a:lstStyle/>
          <a:p>
            <a:r>
              <a:rPr lang="en-US" sz="2200" b="1">
                <a:solidFill>
                  <a:srgbClr val="FF0000"/>
                </a:solidFill>
              </a:rPr>
              <a:t>1</a:t>
            </a:r>
            <a:r>
              <a:rPr lang="vi-VN" sz="2200" b="1">
                <a:solidFill>
                  <a:srgbClr val="FF0000"/>
                </a:solidFill>
              </a:rPr>
              <a:t>. </a:t>
            </a:r>
            <a:r>
              <a:rPr lang="vi-VN" sz="2200" b="1" dirty="0">
                <a:solidFill>
                  <a:srgbClr val="FF0000"/>
                </a:solidFill>
              </a:rPr>
              <a:t>Hoàng Diệu (1829 – 1882</a:t>
            </a:r>
            <a:r>
              <a:rPr lang="vi-VN" sz="2200" b="1">
                <a:solidFill>
                  <a:srgbClr val="FF0000"/>
                </a:solidFill>
              </a:rPr>
              <a:t>) </a:t>
            </a:r>
            <a:r>
              <a:rPr lang="en-US" sz="2200" b="1">
                <a:solidFill>
                  <a:srgbClr val="FF0000"/>
                </a:solidFill>
              </a:rPr>
              <a:t>:</a:t>
            </a:r>
            <a:endParaRPr lang="en-US" sz="2200" dirty="0">
              <a:solidFill>
                <a:srgbClr val="FF0000"/>
              </a:solidFill>
            </a:endParaRPr>
          </a:p>
        </p:txBody>
      </p:sp>
    </p:spTree>
    <p:extLst>
      <p:ext uri="{BB962C8B-B14F-4D97-AF65-F5344CB8AC3E}">
        <p14:creationId xmlns:p14="http://schemas.microsoft.com/office/powerpoint/2010/main" val="22377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990600"/>
            <a:ext cx="8534400" cy="5632311"/>
          </a:xfrm>
          <a:prstGeom prst="rect">
            <a:avLst/>
          </a:prstGeom>
        </p:spPr>
        <p:txBody>
          <a:bodyPr wrap="square">
            <a:spAutoFit/>
          </a:bodyPr>
          <a:lstStyle/>
          <a:p>
            <a:pPr algn="just"/>
            <a:r>
              <a:rPr lang="en-US" sz="2400" dirty="0"/>
              <a:t>	</a:t>
            </a:r>
            <a:r>
              <a:rPr lang="vi-VN" sz="2400" dirty="0"/>
              <a:t>Trong di biểu gởi vua Tự Đức và triều đình, Hoàng Diệu đã viết: “</a:t>
            </a:r>
            <a:r>
              <a:rPr lang="vi-VN" sz="2400" i="1" dirty="0"/>
              <a:t>Ngày mồng 7 tháng này, chúng hạ chiến thư, ngày hôm sau là chúng tiến đánh, quân chúng đông như kiến tụ, súng chúng gầm như sấm vang; ngoài phố lửa cháy tràn lan, trong thành ai nấy táng đởm, tôi vẫn gượng bệnh đốc chiến, đi trước quân lính, bắn chết được hơn trăm tên, giữ thành được nửa ngày… </a:t>
            </a:r>
          </a:p>
          <a:p>
            <a:pPr algn="just"/>
            <a:r>
              <a:rPr lang="en-US" sz="2400" i="1" dirty="0"/>
              <a:t>	</a:t>
            </a:r>
            <a:r>
              <a:rPr lang="vi-VN" sz="2400" i="1" dirty="0"/>
              <a:t>Lòng tôi đau như cắt, một tay không thể duy trì. Đã không tài làm tướng, than thân sống chết cũng bằng thừa; thành mất cứu không xong, biết chắc chết không hết tội. Rút lui để mà tính toán về sau ư?… Mấy dòng lệ máu, muôn dặm cửa trời, chỉ mong rực rỡ đôi vầng, xét soi tấm lòng son là đủ!” </a:t>
            </a:r>
            <a:endParaRPr lang="en-US" sz="2400" i="1" dirty="0"/>
          </a:p>
          <a:p>
            <a:pPr algn="r"/>
            <a:r>
              <a:rPr lang="en-US" sz="2400" dirty="0"/>
              <a:t>				</a:t>
            </a:r>
            <a:r>
              <a:rPr lang="vi-VN" dirty="0"/>
              <a:t>(Lê Minh Quốc, Các nhà chính trị, Tập 10, NXB Trẻ, Tp. HCM, 2009, tr. 66 – 67)</a:t>
            </a:r>
            <a:endParaRPr lang="en-US" dirty="0"/>
          </a:p>
        </p:txBody>
      </p:sp>
      <p:sp>
        <p:nvSpPr>
          <p:cNvPr id="5" name="Rectangle 4"/>
          <p:cNvSpPr/>
          <p:nvPr/>
        </p:nvSpPr>
        <p:spPr>
          <a:xfrm>
            <a:off x="1371600" y="304800"/>
            <a:ext cx="5410200" cy="461665"/>
          </a:xfrm>
          <a:prstGeom prst="rect">
            <a:avLst/>
          </a:prstGeom>
        </p:spPr>
        <p:txBody>
          <a:bodyPr wrap="square">
            <a:spAutoFit/>
          </a:bodyPr>
          <a:lstStyle/>
          <a:p>
            <a:r>
              <a:rPr lang="vi-VN" sz="2400" b="1" i="1" dirty="0">
                <a:solidFill>
                  <a:srgbClr val="FF0000"/>
                </a:solidFill>
              </a:rPr>
              <a:t>Hoàng Diệu (1829 – 1882) </a:t>
            </a:r>
            <a:endParaRPr lang="en-US" sz="2400" i="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FCED6-60A3-8C62-FAFC-2779A75004CE}"/>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6362A982-EC3F-8A75-24C8-FB38D085D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070" y="274638"/>
            <a:ext cx="7787216" cy="6308724"/>
          </a:xfrm>
          <a:prstGeom prst="rect">
            <a:avLst/>
          </a:prstGeom>
        </p:spPr>
      </p:pic>
      <p:pic>
        <p:nvPicPr>
          <p:cNvPr id="12" name="Content Placeholder 11">
            <a:extLst>
              <a:ext uri="{FF2B5EF4-FFF2-40B4-BE49-F238E27FC236}">
                <a16:creationId xmlns:a16="http://schemas.microsoft.com/office/drawing/2014/main" id="{66E44909-631D-CBD4-2446-5C4BB6BDF2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76475" y="2343944"/>
            <a:ext cx="4591050" cy="3038475"/>
          </a:xfrm>
        </p:spPr>
      </p:pic>
      <p:pic>
        <p:nvPicPr>
          <p:cNvPr id="10" name="Content Placeholder 4">
            <a:extLst>
              <a:ext uri="{FF2B5EF4-FFF2-40B4-BE49-F238E27FC236}">
                <a16:creationId xmlns:a16="http://schemas.microsoft.com/office/drawing/2014/main" id="{D09FD9A8-8E73-9C22-2F4A-7B63605C2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274638"/>
            <a:ext cx="6553200" cy="6430962"/>
          </a:xfrm>
          <a:prstGeom prst="rect">
            <a:avLst/>
          </a:prstGeom>
        </p:spPr>
      </p:pic>
      <p:pic>
        <p:nvPicPr>
          <p:cNvPr id="14" name="Picture 13">
            <a:extLst>
              <a:ext uri="{FF2B5EF4-FFF2-40B4-BE49-F238E27FC236}">
                <a16:creationId xmlns:a16="http://schemas.microsoft.com/office/drawing/2014/main" id="{3CB710BE-A777-4A2E-B933-5760BF372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556" y="274638"/>
            <a:ext cx="8014644" cy="6430962"/>
          </a:xfrm>
          <a:prstGeom prst="rect">
            <a:avLst/>
          </a:prstGeom>
        </p:spPr>
      </p:pic>
    </p:spTree>
    <p:extLst>
      <p:ext uri="{BB962C8B-B14F-4D97-AF65-F5344CB8AC3E}">
        <p14:creationId xmlns:p14="http://schemas.microsoft.com/office/powerpoint/2010/main" val="216801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74838"/>
            <a:ext cx="8458200" cy="1200329"/>
          </a:xfrm>
          <a:prstGeom prst="rect">
            <a:avLst/>
          </a:prstGeom>
        </p:spPr>
        <p:txBody>
          <a:bodyPr wrap="square">
            <a:spAutoFit/>
          </a:bodyPr>
          <a:lstStyle/>
          <a:p>
            <a:pPr algn="just"/>
            <a:r>
              <a:rPr lang="en-US" sz="2400">
                <a:solidFill>
                  <a:srgbClr val="0070C0"/>
                </a:solidFill>
              </a:rPr>
              <a:t>- T</a:t>
            </a:r>
            <a:r>
              <a:rPr lang="vi-VN" sz="2400">
                <a:solidFill>
                  <a:srgbClr val="0070C0"/>
                </a:solidFill>
              </a:rPr>
              <a:t>ự </a:t>
            </a:r>
            <a:r>
              <a:rPr lang="vi-VN" sz="2400" dirty="0">
                <a:solidFill>
                  <a:srgbClr val="0070C0"/>
                </a:solidFill>
              </a:rPr>
              <a:t>là Tử Cán, hiệu Tây Hồ, </a:t>
            </a:r>
            <a:r>
              <a:rPr lang="vi-VN" sz="2400">
                <a:solidFill>
                  <a:srgbClr val="0070C0"/>
                </a:solidFill>
              </a:rPr>
              <a:t>Hy Mã</a:t>
            </a:r>
            <a:r>
              <a:rPr lang="en-US" sz="2400">
                <a:solidFill>
                  <a:srgbClr val="0070C0"/>
                </a:solidFill>
              </a:rPr>
              <a:t>.</a:t>
            </a:r>
          </a:p>
          <a:p>
            <a:pPr algn="just"/>
            <a:r>
              <a:rPr lang="en-US" sz="2400">
                <a:solidFill>
                  <a:srgbClr val="0070C0"/>
                </a:solidFill>
                <a:latin typeface="Arial" panose="020B0604020202020204" pitchFamily="34" charset="0"/>
                <a:cs typeface="Arial" panose="020B0604020202020204" pitchFamily="34" charset="0"/>
              </a:rPr>
              <a:t>- Quê quán: </a:t>
            </a:r>
            <a:r>
              <a:rPr lang="vi-VN" sz="2400"/>
              <a:t>làng </a:t>
            </a:r>
            <a:r>
              <a:rPr lang="vi-VN" sz="2400" dirty="0"/>
              <a:t>Tây Lộc, tổng Vinh Quý, huyện Hà Đông (nay thuộc xã Tam Lộc, huyện Phú Ninh, tỉnh Quảng Nam</a:t>
            </a:r>
            <a:r>
              <a:rPr lang="vi-VN" sz="2400"/>
              <a:t>). </a:t>
            </a:r>
            <a:r>
              <a:rPr lang="en-US" sz="2400"/>
              <a:t>	</a:t>
            </a:r>
            <a:endParaRPr lang="en-US" sz="2400" dirty="0"/>
          </a:p>
        </p:txBody>
      </p:sp>
      <p:sp>
        <p:nvSpPr>
          <p:cNvPr id="5" name="Rectangle 4"/>
          <p:cNvSpPr/>
          <p:nvPr/>
        </p:nvSpPr>
        <p:spPr>
          <a:xfrm>
            <a:off x="685800" y="1600200"/>
            <a:ext cx="5861926" cy="523220"/>
          </a:xfrm>
          <a:prstGeom prst="rect">
            <a:avLst/>
          </a:prstGeom>
        </p:spPr>
        <p:txBody>
          <a:bodyPr wrap="none">
            <a:spAutoFit/>
          </a:bodyPr>
          <a:lstStyle/>
          <a:p>
            <a:r>
              <a:rPr lang="en-US" sz="2800" b="1">
                <a:solidFill>
                  <a:srgbClr val="FF0000"/>
                </a:solidFill>
              </a:rPr>
              <a:t>2</a:t>
            </a:r>
            <a:r>
              <a:rPr lang="vi-VN" sz="2800" b="1">
                <a:solidFill>
                  <a:srgbClr val="FF0000"/>
                </a:solidFill>
              </a:rPr>
              <a:t>. </a:t>
            </a:r>
            <a:r>
              <a:rPr lang="vi-VN" sz="2800" b="1" dirty="0">
                <a:solidFill>
                  <a:srgbClr val="FF0000"/>
                </a:solidFill>
              </a:rPr>
              <a:t>Phan Châu Trinh (1872 – 1926) </a:t>
            </a:r>
            <a:endParaRPr lang="en-US" sz="2800" b="1" dirty="0">
              <a:solidFill>
                <a:srgbClr val="FF0000"/>
              </a:solidFill>
            </a:endParaRPr>
          </a:p>
        </p:txBody>
      </p:sp>
      <p:sp>
        <p:nvSpPr>
          <p:cNvPr id="17" name="TextBox 16">
            <a:extLst>
              <a:ext uri="{FF2B5EF4-FFF2-40B4-BE49-F238E27FC236}">
                <a16:creationId xmlns:a16="http://schemas.microsoft.com/office/drawing/2014/main" id="{464E9002-9E26-347B-93C7-A88EACC897F0}"/>
              </a:ext>
            </a:extLst>
          </p:cNvPr>
          <p:cNvSpPr txBox="1"/>
          <p:nvPr/>
        </p:nvSpPr>
        <p:spPr>
          <a:xfrm>
            <a:off x="342900" y="4166193"/>
            <a:ext cx="7734300" cy="830997"/>
          </a:xfrm>
          <a:prstGeom prst="rect">
            <a:avLst/>
          </a:prstGeom>
          <a:noFill/>
        </p:spPr>
        <p:txBody>
          <a:bodyPr wrap="square">
            <a:spAutoFit/>
          </a:bodyPr>
          <a:lstStyle/>
          <a:p>
            <a:pPr algn="just"/>
            <a:r>
              <a:rPr lang="en-US" sz="2400"/>
              <a:t>+ </a:t>
            </a:r>
            <a:r>
              <a:rPr lang="vi-VN" sz="2400"/>
              <a:t>Ông đỗ cử nhân, đỗ phó bảng, được triều đình nhà Nguyễn bổ nhiệm làm Thừa biện bộ Lễ (1903). </a:t>
            </a:r>
            <a:endParaRPr lang="en-US" sz="2400" dirty="0"/>
          </a:p>
        </p:txBody>
      </p:sp>
      <p:sp>
        <p:nvSpPr>
          <p:cNvPr id="18" name="TextBox 17">
            <a:extLst>
              <a:ext uri="{FF2B5EF4-FFF2-40B4-BE49-F238E27FC236}">
                <a16:creationId xmlns:a16="http://schemas.microsoft.com/office/drawing/2014/main" id="{619DC986-A4C1-3510-FE66-82E94AD40BA0}"/>
              </a:ext>
            </a:extLst>
          </p:cNvPr>
          <p:cNvSpPr txBox="1"/>
          <p:nvPr/>
        </p:nvSpPr>
        <p:spPr>
          <a:xfrm>
            <a:off x="342900" y="3558208"/>
            <a:ext cx="7734300" cy="461665"/>
          </a:xfrm>
          <a:prstGeom prst="rect">
            <a:avLst/>
          </a:prstGeom>
          <a:noFill/>
        </p:spPr>
        <p:txBody>
          <a:bodyPr wrap="square">
            <a:spAutoFit/>
          </a:bodyPr>
          <a:lstStyle/>
          <a:p>
            <a:pPr algn="just"/>
            <a:r>
              <a:rPr lang="en-US" sz="2400">
                <a:solidFill>
                  <a:srgbClr val="0070C0"/>
                </a:solidFill>
                <a:latin typeface="Arial" panose="020B0604020202020204" pitchFamily="34" charset="0"/>
                <a:cs typeface="Arial" panose="020B0604020202020204" pitchFamily="34" charset="0"/>
              </a:rPr>
              <a:t>- Vài nét sự nghiệp: </a:t>
            </a:r>
            <a:endParaRPr lang="en-US" sz="2400" dirty="0">
              <a:solidFill>
                <a:srgbClr val="0070C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A39E6276-01A0-4EC8-4280-3F69466BE9DF}"/>
              </a:ext>
            </a:extLst>
          </p:cNvPr>
          <p:cNvGrpSpPr/>
          <p:nvPr/>
        </p:nvGrpSpPr>
        <p:grpSpPr>
          <a:xfrm>
            <a:off x="381000" y="152400"/>
            <a:ext cx="8610600" cy="1561384"/>
            <a:chOff x="0" y="381000"/>
            <a:chExt cx="9144000" cy="1642407"/>
          </a:xfrm>
        </p:grpSpPr>
        <p:grpSp>
          <p:nvGrpSpPr>
            <p:cNvPr id="19" name="Group 440">
              <a:extLst>
                <a:ext uri="{FF2B5EF4-FFF2-40B4-BE49-F238E27FC236}">
                  <a16:creationId xmlns:a16="http://schemas.microsoft.com/office/drawing/2014/main" id="{17D7371D-2956-8931-C24A-E4D08455541D}"/>
                </a:ext>
              </a:extLst>
            </p:cNvPr>
            <p:cNvGrpSpPr>
              <a:grpSpLocks/>
            </p:cNvGrpSpPr>
            <p:nvPr/>
          </p:nvGrpSpPr>
          <p:grpSpPr bwMode="auto">
            <a:xfrm>
              <a:off x="1073150" y="463549"/>
              <a:ext cx="8070584" cy="1559858"/>
              <a:chOff x="0" y="0"/>
              <a:chExt cx="12709" cy="2457"/>
            </a:xfrm>
          </p:grpSpPr>
          <p:pic>
            <p:nvPicPr>
              <p:cNvPr id="24" name="Picture 446">
                <a:extLst>
                  <a:ext uri="{FF2B5EF4-FFF2-40B4-BE49-F238E27FC236}">
                    <a16:creationId xmlns:a16="http://schemas.microsoft.com/office/drawing/2014/main" id="{4ACC6C58-7814-AF52-E1CE-F0E1BCEDC102}"/>
                  </a:ext>
                </a:extLst>
              </p:cNvPr>
              <p:cNvPicPr>
                <a:picLocks noChangeAspect="1" noChangeArrowheads="1"/>
              </p:cNvPicPr>
              <p:nvPr/>
            </p:nvPicPr>
            <p:blipFill>
              <a:blip r:embed="rId2"/>
              <a:srcRect/>
              <a:stretch>
                <a:fillRect/>
              </a:stretch>
            </p:blipFill>
            <p:spPr bwMode="auto">
              <a:xfrm>
                <a:off x="0" y="0"/>
                <a:ext cx="12709" cy="2457"/>
              </a:xfrm>
              <a:prstGeom prst="rect">
                <a:avLst/>
              </a:prstGeom>
              <a:noFill/>
            </p:spPr>
          </p:pic>
          <p:sp>
            <p:nvSpPr>
              <p:cNvPr id="25" name="Freeform 445">
                <a:extLst>
                  <a:ext uri="{FF2B5EF4-FFF2-40B4-BE49-F238E27FC236}">
                    <a16:creationId xmlns:a16="http://schemas.microsoft.com/office/drawing/2014/main" id="{C5B9BA19-C5D6-16A4-7242-953D5F3DC1BB}"/>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444">
                <a:extLst>
                  <a:ext uri="{FF2B5EF4-FFF2-40B4-BE49-F238E27FC236}">
                    <a16:creationId xmlns:a16="http://schemas.microsoft.com/office/drawing/2014/main" id="{C2076F5E-7D39-4354-CB3A-EA62F4EB5ACF}"/>
                  </a:ext>
                </a:extLst>
              </p:cNvPr>
              <p:cNvSpPr>
                <a:spLocks/>
              </p:cNvSpPr>
              <p:nvPr/>
            </p:nvSpPr>
            <p:spPr bwMode="auto">
              <a:xfrm>
                <a:off x="625" y="1003"/>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443">
                <a:extLst>
                  <a:ext uri="{FF2B5EF4-FFF2-40B4-BE49-F238E27FC236}">
                    <a16:creationId xmlns:a16="http://schemas.microsoft.com/office/drawing/2014/main" id="{19E84821-CFF5-E5E6-E1C1-744A3C924EEB}"/>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AutoShape 442">
                <a:extLst>
                  <a:ext uri="{FF2B5EF4-FFF2-40B4-BE49-F238E27FC236}">
                    <a16:creationId xmlns:a16="http://schemas.microsoft.com/office/drawing/2014/main" id="{C3E7F184-BD28-C3DD-7BEE-1CE6CA782AF5}"/>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441">
                <a:extLst>
                  <a:ext uri="{FF2B5EF4-FFF2-40B4-BE49-F238E27FC236}">
                    <a16:creationId xmlns:a16="http://schemas.microsoft.com/office/drawing/2014/main" id="{D973B277-2C4B-8B47-EE3B-EC0694C60E1B}"/>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0" name="Rectangle 18">
              <a:extLst>
                <a:ext uri="{FF2B5EF4-FFF2-40B4-BE49-F238E27FC236}">
                  <a16:creationId xmlns:a16="http://schemas.microsoft.com/office/drawing/2014/main" id="{B1427A21-CD0F-BF56-7422-344148B68C92}"/>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 name="Rectangle 20">
              <a:extLst>
                <a:ext uri="{FF2B5EF4-FFF2-40B4-BE49-F238E27FC236}">
                  <a16:creationId xmlns:a16="http://schemas.microsoft.com/office/drawing/2014/main" id="{5D0B42FA-0C33-B583-70AE-04B2A3484F5E}"/>
                </a:ext>
              </a:extLst>
            </p:cNvPr>
            <p:cNvSpPr/>
            <p:nvPr/>
          </p:nvSpPr>
          <p:spPr>
            <a:xfrm>
              <a:off x="2455421" y="638958"/>
              <a:ext cx="6639367" cy="113311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DA</a:t>
              </a:r>
              <a:r>
                <a:rPr lang="vi-VN" sz="3200" b="1">
                  <a:solidFill>
                    <a:srgbClr val="EC008C"/>
                  </a:solidFill>
                  <a:latin typeface="Arial" pitchFamily="34" charset="0"/>
                  <a:ea typeface="Arial" pitchFamily="34" charset="0"/>
                  <a:cs typeface="Arial" pitchFamily="34" charset="0"/>
                </a:rPr>
                <a:t>NH NHÂN</a:t>
              </a:r>
              <a:r>
                <a:rPr lang="en-US" sz="3200" b="1">
                  <a:solidFill>
                    <a:srgbClr val="EC008C"/>
                  </a:solidFill>
                  <a:latin typeface="Arial" pitchFamily="34" charset="0"/>
                  <a:ea typeface="Arial" pitchFamily="34" charset="0"/>
                  <a:cs typeface="Arial" pitchFamily="34" charset="0"/>
                </a:rPr>
                <a:t> LỊCH SỬ TIÊU BIỂU</a:t>
              </a:r>
              <a:r>
                <a:rPr lang="vi-VN" sz="3200" b="1">
                  <a:solidFill>
                    <a:srgbClr val="EC008C"/>
                  </a:solidFill>
                  <a:latin typeface="Arial" pitchFamily="34" charset="0"/>
                  <a:ea typeface="Arial" pitchFamily="34" charset="0"/>
                  <a:cs typeface="Arial" pitchFamily="34" charset="0"/>
                </a:rPr>
                <a:t> </a:t>
              </a:r>
              <a:r>
                <a:rPr lang="en-US" sz="3200" b="1">
                  <a:solidFill>
                    <a:srgbClr val="EC008C"/>
                  </a:solidFill>
                  <a:latin typeface="Arial" pitchFamily="34" charset="0"/>
                  <a:ea typeface="Arial" pitchFamily="34" charset="0"/>
                  <a:cs typeface="Arial" pitchFamily="34" charset="0"/>
                </a:rPr>
                <a:t>CỦA ĐẤT </a:t>
              </a:r>
              <a:r>
                <a:rPr lang="vi-VN" sz="3200" b="1">
                  <a:solidFill>
                    <a:srgbClr val="EC008C"/>
                  </a:solidFill>
                  <a:latin typeface="Arial" pitchFamily="34" charset="0"/>
                  <a:ea typeface="Arial" pitchFamily="34" charset="0"/>
                  <a:cs typeface="Arial" pitchFamily="34" charset="0"/>
                </a:rPr>
                <a:t>QUẢNG</a:t>
              </a:r>
              <a:endParaRPr lang="vi-VN" sz="3200" dirty="0">
                <a:latin typeface="Arial" pitchFamily="34" charset="0"/>
                <a:ea typeface="Arial" pitchFamily="34" charset="0"/>
                <a:cs typeface="Arial" pitchFamily="34" charset="0"/>
              </a:endParaRPr>
            </a:p>
          </p:txBody>
        </p:sp>
        <p:sp>
          <p:nvSpPr>
            <p:cNvPr id="22" name="Rectangle 21">
              <a:extLst>
                <a:ext uri="{FF2B5EF4-FFF2-40B4-BE49-F238E27FC236}">
                  <a16:creationId xmlns:a16="http://schemas.microsoft.com/office/drawing/2014/main" id="{8C018F51-16EC-BECB-B893-CF8C1E3FADA3}"/>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23" name="Rectangle 22">
              <a:extLst>
                <a:ext uri="{FF2B5EF4-FFF2-40B4-BE49-F238E27FC236}">
                  <a16:creationId xmlns:a16="http://schemas.microsoft.com/office/drawing/2014/main" id="{569C49C3-1D96-FBF7-10BB-E39456CA27FB}"/>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74838"/>
            <a:ext cx="8458200" cy="1200329"/>
          </a:xfrm>
          <a:prstGeom prst="rect">
            <a:avLst/>
          </a:prstGeom>
        </p:spPr>
        <p:txBody>
          <a:bodyPr wrap="square">
            <a:spAutoFit/>
          </a:bodyPr>
          <a:lstStyle/>
          <a:p>
            <a:pPr algn="just"/>
            <a:r>
              <a:rPr lang="en-US" sz="2400">
                <a:solidFill>
                  <a:srgbClr val="0070C0"/>
                </a:solidFill>
              </a:rPr>
              <a:t>- T</a:t>
            </a:r>
            <a:r>
              <a:rPr lang="vi-VN" sz="2400">
                <a:solidFill>
                  <a:srgbClr val="0070C0"/>
                </a:solidFill>
              </a:rPr>
              <a:t>ự </a:t>
            </a:r>
            <a:r>
              <a:rPr lang="vi-VN" sz="2400" dirty="0">
                <a:solidFill>
                  <a:srgbClr val="0070C0"/>
                </a:solidFill>
              </a:rPr>
              <a:t>là Tử Cán, hiệu Tây Hồ, </a:t>
            </a:r>
            <a:r>
              <a:rPr lang="vi-VN" sz="2400">
                <a:solidFill>
                  <a:srgbClr val="0070C0"/>
                </a:solidFill>
              </a:rPr>
              <a:t>Hy Mã</a:t>
            </a:r>
            <a:r>
              <a:rPr lang="en-US" sz="2400">
                <a:solidFill>
                  <a:srgbClr val="0070C0"/>
                </a:solidFill>
              </a:rPr>
              <a:t>.</a:t>
            </a:r>
          </a:p>
          <a:p>
            <a:pPr algn="just"/>
            <a:r>
              <a:rPr lang="en-US" sz="2400">
                <a:solidFill>
                  <a:srgbClr val="0070C0"/>
                </a:solidFill>
                <a:latin typeface="Arial" panose="020B0604020202020204" pitchFamily="34" charset="0"/>
                <a:cs typeface="Arial" panose="020B0604020202020204" pitchFamily="34" charset="0"/>
              </a:rPr>
              <a:t>- Quê quán: </a:t>
            </a:r>
            <a:r>
              <a:rPr lang="vi-VN" sz="2400"/>
              <a:t>làng </a:t>
            </a:r>
            <a:r>
              <a:rPr lang="vi-VN" sz="2400" dirty="0"/>
              <a:t>Tây Lộc, tổng Vinh Quý, huyện Hà Đông (nay thuộc xã Tam Lộc, huyện Phú Ninh, tỉnh Quảng Nam</a:t>
            </a:r>
            <a:r>
              <a:rPr lang="vi-VN" sz="2400"/>
              <a:t>). </a:t>
            </a:r>
            <a:r>
              <a:rPr lang="en-US" sz="2400"/>
              <a:t>	</a:t>
            </a:r>
            <a:endParaRPr lang="en-US" sz="2400" dirty="0"/>
          </a:p>
        </p:txBody>
      </p:sp>
      <p:sp>
        <p:nvSpPr>
          <p:cNvPr id="5" name="Rectangle 4"/>
          <p:cNvSpPr/>
          <p:nvPr/>
        </p:nvSpPr>
        <p:spPr>
          <a:xfrm>
            <a:off x="685800" y="1600200"/>
            <a:ext cx="5861926" cy="523220"/>
          </a:xfrm>
          <a:prstGeom prst="rect">
            <a:avLst/>
          </a:prstGeom>
        </p:spPr>
        <p:txBody>
          <a:bodyPr wrap="none">
            <a:spAutoFit/>
          </a:bodyPr>
          <a:lstStyle/>
          <a:p>
            <a:r>
              <a:rPr lang="en-US" sz="2800" b="1">
                <a:solidFill>
                  <a:srgbClr val="FF0000"/>
                </a:solidFill>
              </a:rPr>
              <a:t>2</a:t>
            </a:r>
            <a:r>
              <a:rPr lang="vi-VN" sz="2800" b="1">
                <a:solidFill>
                  <a:srgbClr val="FF0000"/>
                </a:solidFill>
              </a:rPr>
              <a:t>. </a:t>
            </a:r>
            <a:r>
              <a:rPr lang="vi-VN" sz="2800" b="1" dirty="0">
                <a:solidFill>
                  <a:srgbClr val="FF0000"/>
                </a:solidFill>
              </a:rPr>
              <a:t>Phan Châu Trinh (1872 – 1926) </a:t>
            </a:r>
            <a:endParaRPr lang="en-US" sz="2800" b="1" dirty="0">
              <a:solidFill>
                <a:srgbClr val="FF0000"/>
              </a:solidFill>
            </a:endParaRPr>
          </a:p>
        </p:txBody>
      </p:sp>
      <p:sp>
        <p:nvSpPr>
          <p:cNvPr id="18" name="TextBox 17">
            <a:extLst>
              <a:ext uri="{FF2B5EF4-FFF2-40B4-BE49-F238E27FC236}">
                <a16:creationId xmlns:a16="http://schemas.microsoft.com/office/drawing/2014/main" id="{619DC986-A4C1-3510-FE66-82E94AD40BA0}"/>
              </a:ext>
            </a:extLst>
          </p:cNvPr>
          <p:cNvSpPr txBox="1"/>
          <p:nvPr/>
        </p:nvSpPr>
        <p:spPr>
          <a:xfrm>
            <a:off x="342900" y="3558208"/>
            <a:ext cx="7734300" cy="461665"/>
          </a:xfrm>
          <a:prstGeom prst="rect">
            <a:avLst/>
          </a:prstGeom>
          <a:noFill/>
        </p:spPr>
        <p:txBody>
          <a:bodyPr wrap="square">
            <a:spAutoFit/>
          </a:bodyPr>
          <a:lstStyle/>
          <a:p>
            <a:pPr algn="just"/>
            <a:r>
              <a:rPr lang="en-US" sz="2400">
                <a:solidFill>
                  <a:srgbClr val="0070C0"/>
                </a:solidFill>
                <a:latin typeface="Arial" panose="020B0604020202020204" pitchFamily="34" charset="0"/>
                <a:cs typeface="Arial" panose="020B0604020202020204" pitchFamily="34" charset="0"/>
              </a:rPr>
              <a:t>- Vài nét sự nghiệp: </a:t>
            </a:r>
            <a:endParaRPr lang="en-US" sz="2400" dirty="0">
              <a:solidFill>
                <a:srgbClr val="0070C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9C2C58F5-05A9-E683-6F7B-D970FA588006}"/>
              </a:ext>
            </a:extLst>
          </p:cNvPr>
          <p:cNvGrpSpPr/>
          <p:nvPr/>
        </p:nvGrpSpPr>
        <p:grpSpPr>
          <a:xfrm>
            <a:off x="381000" y="152400"/>
            <a:ext cx="8610600" cy="1561384"/>
            <a:chOff x="0" y="381000"/>
            <a:chExt cx="9144000" cy="1642407"/>
          </a:xfrm>
        </p:grpSpPr>
        <p:grpSp>
          <p:nvGrpSpPr>
            <p:cNvPr id="17" name="Group 440">
              <a:extLst>
                <a:ext uri="{FF2B5EF4-FFF2-40B4-BE49-F238E27FC236}">
                  <a16:creationId xmlns:a16="http://schemas.microsoft.com/office/drawing/2014/main" id="{DC85070E-ED24-D843-60D6-97619187EC12}"/>
                </a:ext>
              </a:extLst>
            </p:cNvPr>
            <p:cNvGrpSpPr>
              <a:grpSpLocks/>
            </p:cNvGrpSpPr>
            <p:nvPr/>
          </p:nvGrpSpPr>
          <p:grpSpPr bwMode="auto">
            <a:xfrm>
              <a:off x="1073150" y="463549"/>
              <a:ext cx="8070584" cy="1559858"/>
              <a:chOff x="0" y="0"/>
              <a:chExt cx="12709" cy="2457"/>
            </a:xfrm>
          </p:grpSpPr>
          <p:pic>
            <p:nvPicPr>
              <p:cNvPr id="23" name="Picture 446">
                <a:extLst>
                  <a:ext uri="{FF2B5EF4-FFF2-40B4-BE49-F238E27FC236}">
                    <a16:creationId xmlns:a16="http://schemas.microsoft.com/office/drawing/2014/main" id="{18F5C148-ABA5-322B-C9CE-606A7ACBDC37}"/>
                  </a:ext>
                </a:extLst>
              </p:cNvPr>
              <p:cNvPicPr>
                <a:picLocks noChangeAspect="1" noChangeArrowheads="1"/>
              </p:cNvPicPr>
              <p:nvPr/>
            </p:nvPicPr>
            <p:blipFill>
              <a:blip r:embed="rId2"/>
              <a:srcRect/>
              <a:stretch>
                <a:fillRect/>
              </a:stretch>
            </p:blipFill>
            <p:spPr bwMode="auto">
              <a:xfrm>
                <a:off x="0" y="0"/>
                <a:ext cx="12709" cy="2457"/>
              </a:xfrm>
              <a:prstGeom prst="rect">
                <a:avLst/>
              </a:prstGeom>
              <a:noFill/>
            </p:spPr>
          </p:pic>
          <p:sp>
            <p:nvSpPr>
              <p:cNvPr id="24" name="Freeform 445">
                <a:extLst>
                  <a:ext uri="{FF2B5EF4-FFF2-40B4-BE49-F238E27FC236}">
                    <a16:creationId xmlns:a16="http://schemas.microsoft.com/office/drawing/2014/main" id="{AD9ED2B5-B055-0BF1-9CC9-B2CFEC57E2BC}"/>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444">
                <a:extLst>
                  <a:ext uri="{FF2B5EF4-FFF2-40B4-BE49-F238E27FC236}">
                    <a16:creationId xmlns:a16="http://schemas.microsoft.com/office/drawing/2014/main" id="{3FCBA22F-C6D6-39B2-342F-6423430C85F8}"/>
                  </a:ext>
                </a:extLst>
              </p:cNvPr>
              <p:cNvSpPr>
                <a:spLocks/>
              </p:cNvSpPr>
              <p:nvPr/>
            </p:nvSpPr>
            <p:spPr bwMode="auto">
              <a:xfrm>
                <a:off x="625" y="1003"/>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443">
                <a:extLst>
                  <a:ext uri="{FF2B5EF4-FFF2-40B4-BE49-F238E27FC236}">
                    <a16:creationId xmlns:a16="http://schemas.microsoft.com/office/drawing/2014/main" id="{56D4EA1A-FA09-086D-C8A8-4B606A756481}"/>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AutoShape 442">
                <a:extLst>
                  <a:ext uri="{FF2B5EF4-FFF2-40B4-BE49-F238E27FC236}">
                    <a16:creationId xmlns:a16="http://schemas.microsoft.com/office/drawing/2014/main" id="{BDB4FC5E-EA06-8D68-4DA5-76E580D0347D}"/>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441">
                <a:extLst>
                  <a:ext uri="{FF2B5EF4-FFF2-40B4-BE49-F238E27FC236}">
                    <a16:creationId xmlns:a16="http://schemas.microsoft.com/office/drawing/2014/main" id="{C1B08BA3-C392-2737-77C7-7B313B6BEBE8}"/>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9" name="Rectangle 18">
              <a:extLst>
                <a:ext uri="{FF2B5EF4-FFF2-40B4-BE49-F238E27FC236}">
                  <a16:creationId xmlns:a16="http://schemas.microsoft.com/office/drawing/2014/main" id="{07168C9A-9AD7-4499-151E-67D6667E9FE8}"/>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0" name="Rectangle 19">
              <a:extLst>
                <a:ext uri="{FF2B5EF4-FFF2-40B4-BE49-F238E27FC236}">
                  <a16:creationId xmlns:a16="http://schemas.microsoft.com/office/drawing/2014/main" id="{D2EA6C5A-52D0-23A5-65A0-973FB73EA93F}"/>
                </a:ext>
              </a:extLst>
            </p:cNvPr>
            <p:cNvSpPr/>
            <p:nvPr/>
          </p:nvSpPr>
          <p:spPr>
            <a:xfrm>
              <a:off x="2455421" y="638958"/>
              <a:ext cx="6639367" cy="113311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DA</a:t>
              </a:r>
              <a:r>
                <a:rPr lang="vi-VN" sz="3200" b="1">
                  <a:solidFill>
                    <a:srgbClr val="EC008C"/>
                  </a:solidFill>
                  <a:latin typeface="Arial" pitchFamily="34" charset="0"/>
                  <a:ea typeface="Arial" pitchFamily="34" charset="0"/>
                  <a:cs typeface="Arial" pitchFamily="34" charset="0"/>
                </a:rPr>
                <a:t>NH NHÂN</a:t>
              </a:r>
              <a:r>
                <a:rPr lang="en-US" sz="3200" b="1">
                  <a:solidFill>
                    <a:srgbClr val="EC008C"/>
                  </a:solidFill>
                  <a:latin typeface="Arial" pitchFamily="34" charset="0"/>
                  <a:ea typeface="Arial" pitchFamily="34" charset="0"/>
                  <a:cs typeface="Arial" pitchFamily="34" charset="0"/>
                </a:rPr>
                <a:t> LỊCH SỬ TIÊU BIỂU</a:t>
              </a:r>
              <a:r>
                <a:rPr lang="vi-VN" sz="3200" b="1">
                  <a:solidFill>
                    <a:srgbClr val="EC008C"/>
                  </a:solidFill>
                  <a:latin typeface="Arial" pitchFamily="34" charset="0"/>
                  <a:ea typeface="Arial" pitchFamily="34" charset="0"/>
                  <a:cs typeface="Arial" pitchFamily="34" charset="0"/>
                </a:rPr>
                <a:t> </a:t>
              </a:r>
              <a:r>
                <a:rPr lang="en-US" sz="3200" b="1">
                  <a:solidFill>
                    <a:srgbClr val="EC008C"/>
                  </a:solidFill>
                  <a:latin typeface="Arial" pitchFamily="34" charset="0"/>
                  <a:ea typeface="Arial" pitchFamily="34" charset="0"/>
                  <a:cs typeface="Arial" pitchFamily="34" charset="0"/>
                </a:rPr>
                <a:t>CỦA ĐẤT </a:t>
              </a:r>
              <a:r>
                <a:rPr lang="vi-VN" sz="3200" b="1">
                  <a:solidFill>
                    <a:srgbClr val="EC008C"/>
                  </a:solidFill>
                  <a:latin typeface="Arial" pitchFamily="34" charset="0"/>
                  <a:ea typeface="Arial" pitchFamily="34" charset="0"/>
                  <a:cs typeface="Arial" pitchFamily="34" charset="0"/>
                </a:rPr>
                <a:t>QUẢNG</a:t>
              </a:r>
              <a:endParaRPr lang="vi-VN" sz="3200" dirty="0">
                <a:latin typeface="Arial" pitchFamily="34" charset="0"/>
                <a:ea typeface="Arial" pitchFamily="34" charset="0"/>
                <a:cs typeface="Arial" pitchFamily="34" charset="0"/>
              </a:endParaRPr>
            </a:p>
          </p:txBody>
        </p:sp>
        <p:sp>
          <p:nvSpPr>
            <p:cNvPr id="21" name="Rectangle 20">
              <a:extLst>
                <a:ext uri="{FF2B5EF4-FFF2-40B4-BE49-F238E27FC236}">
                  <a16:creationId xmlns:a16="http://schemas.microsoft.com/office/drawing/2014/main" id="{9964D25B-C74E-137F-BA84-40202B027668}"/>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22" name="Rectangle 21">
              <a:extLst>
                <a:ext uri="{FF2B5EF4-FFF2-40B4-BE49-F238E27FC236}">
                  <a16:creationId xmlns:a16="http://schemas.microsoft.com/office/drawing/2014/main" id="{5B1FE1EE-7C55-C717-9317-4B01EE54804C}"/>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4089383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600200"/>
            <a:ext cx="5861926" cy="523220"/>
          </a:xfrm>
          <a:prstGeom prst="rect">
            <a:avLst/>
          </a:prstGeom>
        </p:spPr>
        <p:txBody>
          <a:bodyPr wrap="none">
            <a:spAutoFit/>
          </a:bodyPr>
          <a:lstStyle/>
          <a:p>
            <a:r>
              <a:rPr lang="en-US" sz="2800" b="1">
                <a:solidFill>
                  <a:srgbClr val="FF0000"/>
                </a:solidFill>
              </a:rPr>
              <a:t>2</a:t>
            </a:r>
            <a:r>
              <a:rPr lang="vi-VN" sz="2800" b="1">
                <a:solidFill>
                  <a:srgbClr val="FF0000"/>
                </a:solidFill>
              </a:rPr>
              <a:t>. </a:t>
            </a:r>
            <a:r>
              <a:rPr lang="vi-VN" sz="2800" b="1" dirty="0">
                <a:solidFill>
                  <a:srgbClr val="FF0000"/>
                </a:solidFill>
              </a:rPr>
              <a:t>Phan Châu Trinh (1872 – 1926) </a:t>
            </a:r>
            <a:endParaRPr lang="en-US" sz="2800" b="1" dirty="0">
              <a:solidFill>
                <a:srgbClr val="FF0000"/>
              </a:solidFill>
            </a:endParaRPr>
          </a:p>
        </p:txBody>
      </p:sp>
      <p:sp>
        <p:nvSpPr>
          <p:cNvPr id="19" name="TextBox 18">
            <a:extLst>
              <a:ext uri="{FF2B5EF4-FFF2-40B4-BE49-F238E27FC236}">
                <a16:creationId xmlns:a16="http://schemas.microsoft.com/office/drawing/2014/main" id="{BFB72E1C-84F4-82B4-3204-33179F17C33C}"/>
              </a:ext>
            </a:extLst>
          </p:cNvPr>
          <p:cNvSpPr txBox="1"/>
          <p:nvPr/>
        </p:nvSpPr>
        <p:spPr>
          <a:xfrm>
            <a:off x="609600" y="2527642"/>
            <a:ext cx="7924800" cy="2710742"/>
          </a:xfrm>
          <a:prstGeom prst="rect">
            <a:avLst/>
          </a:prstGeom>
          <a:noFill/>
        </p:spPr>
        <p:txBody>
          <a:bodyPr wrap="square">
            <a:spAutoFit/>
          </a:bodyPr>
          <a:lstStyle/>
          <a:p>
            <a:pPr marL="440055" marR="204470" indent="179705" algn="just">
              <a:lnSpc>
                <a:spcPct val="120000"/>
              </a:lnSpc>
              <a:spcBef>
                <a:spcPts val="280"/>
              </a:spcBef>
              <a:spcAft>
                <a:spcPts val="0"/>
              </a:spcAft>
            </a:pPr>
            <a:r>
              <a:rPr lang="en-US" sz="2400">
                <a:solidFill>
                  <a:srgbClr val="231F20"/>
                </a:solidFill>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latin typeface="Arial" panose="020B0604020202020204" pitchFamily="34" charset="0"/>
                <a:ea typeface="Arial" panose="020B0604020202020204" pitchFamily="34" charset="0"/>
                <a:cs typeface="Arial" panose="020B0604020202020204" pitchFamily="34" charset="0"/>
              </a:rPr>
              <a:t>Sau khi từ quan (1904), Phan Châu Trinh dành nhiều thời gian gặp gỡ kết giao với các sĩ phu yêu nước như Phan Bội Châu, Ngô Đức Kế, Huỳnh Thúc Kháng ...</a:t>
            </a:r>
            <a:r>
              <a:rPr lang="en-US" sz="2400">
                <a:solidFill>
                  <a:srgbClr val="231F20"/>
                </a:solidFill>
                <a:latin typeface="Arial" panose="020B0604020202020204" pitchFamily="34" charset="0"/>
                <a:ea typeface="Arial" panose="020B0604020202020204" pitchFamily="34" charset="0"/>
                <a:cs typeface="Arial" panose="020B0604020202020204" pitchFamily="34" charset="0"/>
              </a:rPr>
              <a:t>;</a:t>
            </a:r>
            <a:r>
              <a:rPr lang="vi-VN" sz="2400">
                <a:solidFill>
                  <a:srgbClr val="231F20"/>
                </a:solidFill>
                <a:latin typeface="Arial" panose="020B0604020202020204" pitchFamily="34" charset="0"/>
                <a:ea typeface="Arial" panose="020B0604020202020204" pitchFamily="34" charset="0"/>
                <a:cs typeface="Arial" panose="020B0604020202020204" pitchFamily="34" charset="0"/>
              </a:rPr>
              <a:t> đọc “tân thư”, tiếp thu tư tưởng cách mạng tư sản phương </a:t>
            </a:r>
            <a:r>
              <a:rPr lang="vi-VN" sz="2400" spc="-25">
                <a:solidFill>
                  <a:srgbClr val="231F20"/>
                </a:solidFill>
                <a:latin typeface="Arial" panose="020B0604020202020204" pitchFamily="34" charset="0"/>
                <a:ea typeface="Arial" panose="020B0604020202020204" pitchFamily="34" charset="0"/>
                <a:cs typeface="Arial" panose="020B0604020202020204" pitchFamily="34" charset="0"/>
              </a:rPr>
              <a:t>Tây, </a:t>
            </a:r>
            <a:r>
              <a:rPr lang="vi-VN" sz="2400">
                <a:solidFill>
                  <a:srgbClr val="231F20"/>
                </a:solidFill>
                <a:latin typeface="Arial" panose="020B0604020202020204" pitchFamily="34" charset="0"/>
                <a:ea typeface="Arial" panose="020B0604020202020204" pitchFamily="34" charset="0"/>
                <a:cs typeface="Arial" panose="020B0604020202020204" pitchFamily="34" charset="0"/>
              </a:rPr>
              <a:t>tìm hiểu cuộc Duy Tân ở Nhật Bản</a:t>
            </a:r>
            <a:endParaRPr lang="vi-VN" sz="2400" dirty="0">
              <a:solidFill>
                <a:srgbClr val="231F20"/>
              </a:solidFill>
              <a:latin typeface="Arial" panose="020B0604020202020204" pitchFamily="34" charset="0"/>
              <a:ea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18F98B1-935E-1C28-53E0-234B458C1109}"/>
              </a:ext>
            </a:extLst>
          </p:cNvPr>
          <p:cNvGrpSpPr/>
          <p:nvPr/>
        </p:nvGrpSpPr>
        <p:grpSpPr>
          <a:xfrm>
            <a:off x="381000" y="152400"/>
            <a:ext cx="8610600" cy="1561384"/>
            <a:chOff x="0" y="381000"/>
            <a:chExt cx="9144000" cy="1642407"/>
          </a:xfrm>
        </p:grpSpPr>
        <p:grpSp>
          <p:nvGrpSpPr>
            <p:cNvPr id="16" name="Group 440">
              <a:extLst>
                <a:ext uri="{FF2B5EF4-FFF2-40B4-BE49-F238E27FC236}">
                  <a16:creationId xmlns:a16="http://schemas.microsoft.com/office/drawing/2014/main" id="{69D485AD-FA35-F119-74B7-8C7924CA432C}"/>
                </a:ext>
              </a:extLst>
            </p:cNvPr>
            <p:cNvGrpSpPr>
              <a:grpSpLocks/>
            </p:cNvGrpSpPr>
            <p:nvPr/>
          </p:nvGrpSpPr>
          <p:grpSpPr bwMode="auto">
            <a:xfrm>
              <a:off x="1073150" y="463549"/>
              <a:ext cx="8070584" cy="1559858"/>
              <a:chOff x="0" y="0"/>
              <a:chExt cx="12709" cy="2457"/>
            </a:xfrm>
          </p:grpSpPr>
          <p:pic>
            <p:nvPicPr>
              <p:cNvPr id="22" name="Picture 446">
                <a:extLst>
                  <a:ext uri="{FF2B5EF4-FFF2-40B4-BE49-F238E27FC236}">
                    <a16:creationId xmlns:a16="http://schemas.microsoft.com/office/drawing/2014/main" id="{4C76D700-789A-EA6F-5CC6-D58558928F3A}"/>
                  </a:ext>
                </a:extLst>
              </p:cNvPr>
              <p:cNvPicPr>
                <a:picLocks noChangeAspect="1" noChangeArrowheads="1"/>
              </p:cNvPicPr>
              <p:nvPr/>
            </p:nvPicPr>
            <p:blipFill>
              <a:blip r:embed="rId2"/>
              <a:srcRect/>
              <a:stretch>
                <a:fillRect/>
              </a:stretch>
            </p:blipFill>
            <p:spPr bwMode="auto">
              <a:xfrm>
                <a:off x="0" y="0"/>
                <a:ext cx="12709" cy="2457"/>
              </a:xfrm>
              <a:prstGeom prst="rect">
                <a:avLst/>
              </a:prstGeom>
              <a:noFill/>
            </p:spPr>
          </p:pic>
          <p:sp>
            <p:nvSpPr>
              <p:cNvPr id="23" name="Freeform 445">
                <a:extLst>
                  <a:ext uri="{FF2B5EF4-FFF2-40B4-BE49-F238E27FC236}">
                    <a16:creationId xmlns:a16="http://schemas.microsoft.com/office/drawing/2014/main" id="{27B4AA74-385D-2E53-CB8F-B315AD41F745}"/>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444">
                <a:extLst>
                  <a:ext uri="{FF2B5EF4-FFF2-40B4-BE49-F238E27FC236}">
                    <a16:creationId xmlns:a16="http://schemas.microsoft.com/office/drawing/2014/main" id="{AAB659FF-4B1F-83EE-9060-693778CC4281}"/>
                  </a:ext>
                </a:extLst>
              </p:cNvPr>
              <p:cNvSpPr>
                <a:spLocks/>
              </p:cNvSpPr>
              <p:nvPr/>
            </p:nvSpPr>
            <p:spPr bwMode="auto">
              <a:xfrm>
                <a:off x="625" y="1003"/>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443">
                <a:extLst>
                  <a:ext uri="{FF2B5EF4-FFF2-40B4-BE49-F238E27FC236}">
                    <a16:creationId xmlns:a16="http://schemas.microsoft.com/office/drawing/2014/main" id="{F046D19F-11E2-C9B6-5C4B-DFEFB92E4128}"/>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AutoShape 442">
                <a:extLst>
                  <a:ext uri="{FF2B5EF4-FFF2-40B4-BE49-F238E27FC236}">
                    <a16:creationId xmlns:a16="http://schemas.microsoft.com/office/drawing/2014/main" id="{76146B90-9B45-85E0-268A-BA5B87053C9E}"/>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441">
                <a:extLst>
                  <a:ext uri="{FF2B5EF4-FFF2-40B4-BE49-F238E27FC236}">
                    <a16:creationId xmlns:a16="http://schemas.microsoft.com/office/drawing/2014/main" id="{2B9C5817-B4D0-D969-6962-98AF08C66798}"/>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8">
              <a:extLst>
                <a:ext uri="{FF2B5EF4-FFF2-40B4-BE49-F238E27FC236}">
                  <a16:creationId xmlns:a16="http://schemas.microsoft.com/office/drawing/2014/main" id="{A2CC0123-53BE-2062-5D02-2368E0A81BB5}"/>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8" name="Rectangle 17">
              <a:extLst>
                <a:ext uri="{FF2B5EF4-FFF2-40B4-BE49-F238E27FC236}">
                  <a16:creationId xmlns:a16="http://schemas.microsoft.com/office/drawing/2014/main" id="{0B95A9C6-16F2-76FB-C25E-809404591021}"/>
                </a:ext>
              </a:extLst>
            </p:cNvPr>
            <p:cNvSpPr/>
            <p:nvPr/>
          </p:nvSpPr>
          <p:spPr>
            <a:xfrm>
              <a:off x="2455421" y="638958"/>
              <a:ext cx="6639367" cy="113311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DA</a:t>
              </a:r>
              <a:r>
                <a:rPr lang="vi-VN" sz="3200" b="1">
                  <a:solidFill>
                    <a:srgbClr val="EC008C"/>
                  </a:solidFill>
                  <a:latin typeface="Arial" pitchFamily="34" charset="0"/>
                  <a:ea typeface="Arial" pitchFamily="34" charset="0"/>
                  <a:cs typeface="Arial" pitchFamily="34" charset="0"/>
                </a:rPr>
                <a:t>NH NHÂN</a:t>
              </a:r>
              <a:r>
                <a:rPr lang="en-US" sz="3200" b="1">
                  <a:solidFill>
                    <a:srgbClr val="EC008C"/>
                  </a:solidFill>
                  <a:latin typeface="Arial" pitchFamily="34" charset="0"/>
                  <a:ea typeface="Arial" pitchFamily="34" charset="0"/>
                  <a:cs typeface="Arial" pitchFamily="34" charset="0"/>
                </a:rPr>
                <a:t> LỊCH SỬ TIÊU BIỂU</a:t>
              </a:r>
              <a:r>
                <a:rPr lang="vi-VN" sz="3200" b="1">
                  <a:solidFill>
                    <a:srgbClr val="EC008C"/>
                  </a:solidFill>
                  <a:latin typeface="Arial" pitchFamily="34" charset="0"/>
                  <a:ea typeface="Arial" pitchFamily="34" charset="0"/>
                  <a:cs typeface="Arial" pitchFamily="34" charset="0"/>
                </a:rPr>
                <a:t> </a:t>
              </a:r>
              <a:r>
                <a:rPr lang="en-US" sz="3200" b="1">
                  <a:solidFill>
                    <a:srgbClr val="EC008C"/>
                  </a:solidFill>
                  <a:latin typeface="Arial" pitchFamily="34" charset="0"/>
                  <a:ea typeface="Arial" pitchFamily="34" charset="0"/>
                  <a:cs typeface="Arial" pitchFamily="34" charset="0"/>
                </a:rPr>
                <a:t>CỦA ĐẤT </a:t>
              </a:r>
              <a:r>
                <a:rPr lang="vi-VN" sz="3200" b="1">
                  <a:solidFill>
                    <a:srgbClr val="EC008C"/>
                  </a:solidFill>
                  <a:latin typeface="Arial" pitchFamily="34" charset="0"/>
                  <a:ea typeface="Arial" pitchFamily="34" charset="0"/>
                  <a:cs typeface="Arial" pitchFamily="34" charset="0"/>
                </a:rPr>
                <a:t>QUẢNG</a:t>
              </a:r>
              <a:endParaRPr lang="vi-VN" sz="3200" dirty="0">
                <a:latin typeface="Arial" pitchFamily="34" charset="0"/>
                <a:ea typeface="Arial" pitchFamily="34" charset="0"/>
                <a:cs typeface="Arial" pitchFamily="34" charset="0"/>
              </a:endParaRPr>
            </a:p>
          </p:txBody>
        </p:sp>
        <p:sp>
          <p:nvSpPr>
            <p:cNvPr id="20" name="Rectangle 19">
              <a:extLst>
                <a:ext uri="{FF2B5EF4-FFF2-40B4-BE49-F238E27FC236}">
                  <a16:creationId xmlns:a16="http://schemas.microsoft.com/office/drawing/2014/main" id="{53CC1019-FFFD-65F7-6DCD-6902CD794EBC}"/>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21" name="Rectangle 20">
              <a:extLst>
                <a:ext uri="{FF2B5EF4-FFF2-40B4-BE49-F238E27FC236}">
                  <a16:creationId xmlns:a16="http://schemas.microsoft.com/office/drawing/2014/main" id="{7FCD0EF8-625D-6F93-C5BD-9EE3DFE23436}"/>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631081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066800"/>
            <a:ext cx="8458200" cy="1569660"/>
          </a:xfrm>
          <a:prstGeom prst="rect">
            <a:avLst/>
          </a:prstGeom>
        </p:spPr>
        <p:txBody>
          <a:bodyPr wrap="square">
            <a:spAutoFit/>
          </a:bodyPr>
          <a:lstStyle/>
          <a:p>
            <a:pPr algn="just"/>
            <a:r>
              <a:rPr lang="en-US" sz="2400"/>
              <a:t>- </a:t>
            </a:r>
            <a:r>
              <a:rPr lang="vi-VN" sz="2400"/>
              <a:t> </a:t>
            </a:r>
            <a:r>
              <a:rPr lang="vi-VN" sz="2400" dirty="0"/>
              <a:t>Năm 1905, Phan Châu Trinh cùng với Huỳnh Thúc Kháng và Trần Quý Cáp bắt đầu cuộc vận động Duy Tân ở Quảng Nam với chủ trương: khai dân trí, chấn dân khí, hậu dân sinh</a:t>
            </a:r>
            <a:r>
              <a:rPr lang="vi-VN" sz="2400"/>
              <a:t>. </a:t>
            </a:r>
            <a:endParaRPr lang="en-US" sz="2400" dirty="0"/>
          </a:p>
        </p:txBody>
      </p:sp>
      <p:sp>
        <p:nvSpPr>
          <p:cNvPr id="5" name="Rectangle 4"/>
          <p:cNvSpPr/>
          <p:nvPr/>
        </p:nvSpPr>
        <p:spPr>
          <a:xfrm>
            <a:off x="457200" y="228600"/>
            <a:ext cx="5861926" cy="523220"/>
          </a:xfrm>
          <a:prstGeom prst="rect">
            <a:avLst/>
          </a:prstGeom>
        </p:spPr>
        <p:txBody>
          <a:bodyPr wrap="none">
            <a:spAutoFit/>
          </a:bodyPr>
          <a:lstStyle/>
          <a:p>
            <a:r>
              <a:rPr lang="en-US" sz="2800" b="1">
                <a:solidFill>
                  <a:srgbClr val="FF0000"/>
                </a:solidFill>
              </a:rPr>
              <a:t>2</a:t>
            </a:r>
            <a:r>
              <a:rPr lang="vi-VN" sz="2800" b="1">
                <a:solidFill>
                  <a:srgbClr val="FF0000"/>
                </a:solidFill>
              </a:rPr>
              <a:t>. </a:t>
            </a:r>
            <a:r>
              <a:rPr lang="vi-VN" sz="2800" b="1" dirty="0">
                <a:solidFill>
                  <a:srgbClr val="FF0000"/>
                </a:solidFill>
              </a:rPr>
              <a:t>Phan Châu Trinh (1872 – 1926) </a:t>
            </a:r>
            <a:endParaRPr lang="en-US" sz="2800" b="1" dirty="0">
              <a:solidFill>
                <a:srgbClr val="FF0000"/>
              </a:solidFill>
            </a:endParaRPr>
          </a:p>
        </p:txBody>
      </p:sp>
      <p:sp>
        <p:nvSpPr>
          <p:cNvPr id="3" name="TextBox 2">
            <a:extLst>
              <a:ext uri="{FF2B5EF4-FFF2-40B4-BE49-F238E27FC236}">
                <a16:creationId xmlns:a16="http://schemas.microsoft.com/office/drawing/2014/main" id="{7970F068-FF4F-8648-E67C-2D3A2250EF5E}"/>
              </a:ext>
            </a:extLst>
          </p:cNvPr>
          <p:cNvSpPr txBox="1"/>
          <p:nvPr/>
        </p:nvSpPr>
        <p:spPr>
          <a:xfrm>
            <a:off x="533400" y="2636460"/>
            <a:ext cx="8077200" cy="830997"/>
          </a:xfrm>
          <a:prstGeom prst="rect">
            <a:avLst/>
          </a:prstGeom>
          <a:noFill/>
        </p:spPr>
        <p:txBody>
          <a:bodyPr wrap="square">
            <a:spAutoFit/>
          </a:bodyPr>
          <a:lstStyle/>
          <a:p>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Tháng 3/1908, Phan Châu Trinh bị bắt ở Hà Nội và sau đó bị đày đi Côn Đảo (4/1908). </a:t>
            </a:r>
            <a:endParaRPr lang="en-US" sz="2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A9F34C9-B283-93F7-F3AA-851C78449763}"/>
              </a:ext>
            </a:extLst>
          </p:cNvPr>
          <p:cNvSpPr txBox="1"/>
          <p:nvPr/>
        </p:nvSpPr>
        <p:spPr>
          <a:xfrm>
            <a:off x="533400" y="3569168"/>
            <a:ext cx="8229600" cy="2677656"/>
          </a:xfrm>
          <a:prstGeom prst="rect">
            <a:avLst/>
          </a:prstGeom>
          <a:noFill/>
        </p:spPr>
        <p:txBody>
          <a:bodyPr wrap="square">
            <a:spAutoFit/>
          </a:bodyPr>
          <a:lstStyle/>
          <a:p>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Trước làn sóng đấu tranh của nhân dân, sự can thiệp của nhiều tổ chức, ông được thực dân Pháp trả tự do và sau đó xuất ngoại sang Pháp. Trong thời gian ở Pháp, Phan Châu Trinh vừa mưu sinh vừa hoạt động trong giới Việt kiều. Đặc biệt, Phan Châu Trinh có mối quan hệ mật thiết với Nguyễn Tất Thành (Nguyễn Ái Quốc) trong thời gian từ năm 1917 đến năm 1923.</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881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838200"/>
            <a:ext cx="8458200" cy="461665"/>
          </a:xfrm>
          <a:prstGeom prst="rect">
            <a:avLst/>
          </a:prstGeom>
        </p:spPr>
        <p:txBody>
          <a:bodyPr wrap="square">
            <a:spAutoFit/>
          </a:bodyPr>
          <a:lstStyle/>
          <a:p>
            <a:pPr algn="just"/>
            <a:r>
              <a:rPr lang="en-US" sz="2400"/>
              <a:t>	</a:t>
            </a:r>
            <a:endParaRPr lang="en-US" sz="2400" dirty="0"/>
          </a:p>
        </p:txBody>
      </p:sp>
      <p:sp>
        <p:nvSpPr>
          <p:cNvPr id="5" name="Rectangle 4"/>
          <p:cNvSpPr/>
          <p:nvPr/>
        </p:nvSpPr>
        <p:spPr>
          <a:xfrm>
            <a:off x="304800" y="2972812"/>
            <a:ext cx="8610600" cy="3046988"/>
          </a:xfrm>
          <a:prstGeom prst="rect">
            <a:avLst/>
          </a:prstGeom>
        </p:spPr>
        <p:txBody>
          <a:bodyPr wrap="square">
            <a:spAutoFit/>
          </a:bodyPr>
          <a:lstStyle/>
          <a:p>
            <a:pPr algn="just"/>
            <a:r>
              <a:rPr lang="en-US" sz="2400" dirty="0"/>
              <a:t>	</a:t>
            </a:r>
            <a:r>
              <a:rPr lang="vi-VN" sz="2400" dirty="0"/>
              <a:t>Năm 1925, Phan Châu Trinh về nước được đông đảo đồng bào đón rước long trọng. Năm sau, do bệnh nặng tái phát, ông qua đời trong niềm thương tiếc vô hạn của quần chúng. Đám tang và lễ truy điệu Phan Châu Trinh trở thành cuộc vận động ái quốc rộng lớn. Những đóng góp của Phan Châu Trinh có ý nghĩa tiếp nối truyền thống yêu nước của dân tộc, khơi dậy những giá trị tốt đẹp. Ông là nhà cách mạng dân chủ tiêu biểu của Việt Nam đầu thế kỉ XX.</a:t>
            </a:r>
          </a:p>
        </p:txBody>
      </p:sp>
      <p:sp>
        <p:nvSpPr>
          <p:cNvPr id="6" name="Rectangle 5"/>
          <p:cNvSpPr/>
          <p:nvPr/>
        </p:nvSpPr>
        <p:spPr>
          <a:xfrm>
            <a:off x="741421" y="1849438"/>
            <a:ext cx="5861926" cy="523220"/>
          </a:xfrm>
          <a:prstGeom prst="rect">
            <a:avLst/>
          </a:prstGeom>
        </p:spPr>
        <p:txBody>
          <a:bodyPr wrap="none">
            <a:spAutoFit/>
          </a:bodyPr>
          <a:lstStyle/>
          <a:p>
            <a:r>
              <a:rPr lang="en-US" sz="2800" b="1">
                <a:solidFill>
                  <a:srgbClr val="FF0000"/>
                </a:solidFill>
              </a:rPr>
              <a:t>2</a:t>
            </a:r>
            <a:r>
              <a:rPr lang="vi-VN" sz="2800" b="1">
                <a:solidFill>
                  <a:srgbClr val="FF0000"/>
                </a:solidFill>
              </a:rPr>
              <a:t>. </a:t>
            </a:r>
            <a:r>
              <a:rPr lang="vi-VN" sz="2800" b="1" dirty="0">
                <a:solidFill>
                  <a:srgbClr val="FF0000"/>
                </a:solidFill>
              </a:rPr>
              <a:t>Phan Châu Trinh (1872 – 1926) </a:t>
            </a:r>
            <a:endParaRPr lang="en-US" sz="2800" b="1" dirty="0">
              <a:solidFill>
                <a:srgbClr val="FF0000"/>
              </a:solidFill>
            </a:endParaRPr>
          </a:p>
        </p:txBody>
      </p:sp>
      <p:grpSp>
        <p:nvGrpSpPr>
          <p:cNvPr id="17" name="Group 16">
            <a:extLst>
              <a:ext uri="{FF2B5EF4-FFF2-40B4-BE49-F238E27FC236}">
                <a16:creationId xmlns:a16="http://schemas.microsoft.com/office/drawing/2014/main" id="{74B22C93-306C-6932-5A57-824198567C17}"/>
              </a:ext>
            </a:extLst>
          </p:cNvPr>
          <p:cNvGrpSpPr/>
          <p:nvPr/>
        </p:nvGrpSpPr>
        <p:grpSpPr>
          <a:xfrm>
            <a:off x="381000" y="152400"/>
            <a:ext cx="8610600" cy="1561384"/>
            <a:chOff x="0" y="381000"/>
            <a:chExt cx="9144000" cy="1642407"/>
          </a:xfrm>
        </p:grpSpPr>
        <p:grpSp>
          <p:nvGrpSpPr>
            <p:cNvPr id="18" name="Group 440">
              <a:extLst>
                <a:ext uri="{FF2B5EF4-FFF2-40B4-BE49-F238E27FC236}">
                  <a16:creationId xmlns:a16="http://schemas.microsoft.com/office/drawing/2014/main" id="{03121B79-A7F7-7AB9-E714-22ABFEB64261}"/>
                </a:ext>
              </a:extLst>
            </p:cNvPr>
            <p:cNvGrpSpPr>
              <a:grpSpLocks/>
            </p:cNvGrpSpPr>
            <p:nvPr/>
          </p:nvGrpSpPr>
          <p:grpSpPr bwMode="auto">
            <a:xfrm>
              <a:off x="1073150" y="463549"/>
              <a:ext cx="8070584" cy="1559858"/>
              <a:chOff x="0" y="0"/>
              <a:chExt cx="12709" cy="2457"/>
            </a:xfrm>
          </p:grpSpPr>
          <p:pic>
            <p:nvPicPr>
              <p:cNvPr id="23" name="Picture 446">
                <a:extLst>
                  <a:ext uri="{FF2B5EF4-FFF2-40B4-BE49-F238E27FC236}">
                    <a16:creationId xmlns:a16="http://schemas.microsoft.com/office/drawing/2014/main" id="{EA4E3F81-2612-918C-EB68-0FBE74A1C15A}"/>
                  </a:ext>
                </a:extLst>
              </p:cNvPr>
              <p:cNvPicPr>
                <a:picLocks noChangeAspect="1" noChangeArrowheads="1"/>
              </p:cNvPicPr>
              <p:nvPr/>
            </p:nvPicPr>
            <p:blipFill>
              <a:blip r:embed="rId2"/>
              <a:srcRect/>
              <a:stretch>
                <a:fillRect/>
              </a:stretch>
            </p:blipFill>
            <p:spPr bwMode="auto">
              <a:xfrm>
                <a:off x="0" y="0"/>
                <a:ext cx="12709" cy="2457"/>
              </a:xfrm>
              <a:prstGeom prst="rect">
                <a:avLst/>
              </a:prstGeom>
              <a:noFill/>
            </p:spPr>
          </p:pic>
          <p:sp>
            <p:nvSpPr>
              <p:cNvPr id="24" name="Freeform 445">
                <a:extLst>
                  <a:ext uri="{FF2B5EF4-FFF2-40B4-BE49-F238E27FC236}">
                    <a16:creationId xmlns:a16="http://schemas.microsoft.com/office/drawing/2014/main" id="{6D5A592E-8543-7D3D-C0DA-9BD88DD55CC4}"/>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444">
                <a:extLst>
                  <a:ext uri="{FF2B5EF4-FFF2-40B4-BE49-F238E27FC236}">
                    <a16:creationId xmlns:a16="http://schemas.microsoft.com/office/drawing/2014/main" id="{8FD5A74A-EE38-769C-B4EF-AB0198A67C51}"/>
                  </a:ext>
                </a:extLst>
              </p:cNvPr>
              <p:cNvSpPr>
                <a:spLocks/>
              </p:cNvSpPr>
              <p:nvPr/>
            </p:nvSpPr>
            <p:spPr bwMode="auto">
              <a:xfrm>
                <a:off x="625" y="1003"/>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443">
                <a:extLst>
                  <a:ext uri="{FF2B5EF4-FFF2-40B4-BE49-F238E27FC236}">
                    <a16:creationId xmlns:a16="http://schemas.microsoft.com/office/drawing/2014/main" id="{F80861A4-9716-2D85-B356-328A00DA3428}"/>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AutoShape 442">
                <a:extLst>
                  <a:ext uri="{FF2B5EF4-FFF2-40B4-BE49-F238E27FC236}">
                    <a16:creationId xmlns:a16="http://schemas.microsoft.com/office/drawing/2014/main" id="{B63C179A-FF7E-E8B8-7BB6-AE1E5331A434}"/>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441">
                <a:extLst>
                  <a:ext uri="{FF2B5EF4-FFF2-40B4-BE49-F238E27FC236}">
                    <a16:creationId xmlns:a16="http://schemas.microsoft.com/office/drawing/2014/main" id="{A273A08D-9CE8-A9F9-BE8C-C990DABB3D24}"/>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9" name="Rectangle 18">
              <a:extLst>
                <a:ext uri="{FF2B5EF4-FFF2-40B4-BE49-F238E27FC236}">
                  <a16:creationId xmlns:a16="http://schemas.microsoft.com/office/drawing/2014/main" id="{5DA778EF-AA46-8AB6-8A7D-20C168A32D0D}"/>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0" name="Rectangle 19">
              <a:extLst>
                <a:ext uri="{FF2B5EF4-FFF2-40B4-BE49-F238E27FC236}">
                  <a16:creationId xmlns:a16="http://schemas.microsoft.com/office/drawing/2014/main" id="{8AB71CB3-09FF-8DB4-A0A0-25AE14F79010}"/>
                </a:ext>
              </a:extLst>
            </p:cNvPr>
            <p:cNvSpPr/>
            <p:nvPr/>
          </p:nvSpPr>
          <p:spPr>
            <a:xfrm>
              <a:off x="2455421" y="638958"/>
              <a:ext cx="6639367" cy="113311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DA</a:t>
              </a:r>
              <a:r>
                <a:rPr lang="vi-VN" sz="3200" b="1">
                  <a:solidFill>
                    <a:srgbClr val="EC008C"/>
                  </a:solidFill>
                  <a:latin typeface="Arial" pitchFamily="34" charset="0"/>
                  <a:ea typeface="Arial" pitchFamily="34" charset="0"/>
                  <a:cs typeface="Arial" pitchFamily="34" charset="0"/>
                </a:rPr>
                <a:t>NH NHÂN</a:t>
              </a:r>
              <a:r>
                <a:rPr lang="en-US" sz="3200" b="1">
                  <a:solidFill>
                    <a:srgbClr val="EC008C"/>
                  </a:solidFill>
                  <a:latin typeface="Arial" pitchFamily="34" charset="0"/>
                  <a:ea typeface="Arial" pitchFamily="34" charset="0"/>
                  <a:cs typeface="Arial" pitchFamily="34" charset="0"/>
                </a:rPr>
                <a:t> LỊCH SỬ TIÊU BIỂU</a:t>
              </a:r>
              <a:r>
                <a:rPr lang="vi-VN" sz="3200" b="1">
                  <a:solidFill>
                    <a:srgbClr val="EC008C"/>
                  </a:solidFill>
                  <a:latin typeface="Arial" pitchFamily="34" charset="0"/>
                  <a:ea typeface="Arial" pitchFamily="34" charset="0"/>
                  <a:cs typeface="Arial" pitchFamily="34" charset="0"/>
                </a:rPr>
                <a:t> </a:t>
              </a:r>
              <a:r>
                <a:rPr lang="en-US" sz="3200" b="1">
                  <a:solidFill>
                    <a:srgbClr val="EC008C"/>
                  </a:solidFill>
                  <a:latin typeface="Arial" pitchFamily="34" charset="0"/>
                  <a:ea typeface="Arial" pitchFamily="34" charset="0"/>
                  <a:cs typeface="Arial" pitchFamily="34" charset="0"/>
                </a:rPr>
                <a:t>CỦA ĐẤT </a:t>
              </a:r>
              <a:r>
                <a:rPr lang="vi-VN" sz="3200" b="1">
                  <a:solidFill>
                    <a:srgbClr val="EC008C"/>
                  </a:solidFill>
                  <a:latin typeface="Arial" pitchFamily="34" charset="0"/>
                  <a:ea typeface="Arial" pitchFamily="34" charset="0"/>
                  <a:cs typeface="Arial" pitchFamily="34" charset="0"/>
                </a:rPr>
                <a:t>QUẢNG</a:t>
              </a:r>
              <a:endParaRPr lang="vi-VN" sz="3200" dirty="0">
                <a:latin typeface="Arial" pitchFamily="34" charset="0"/>
                <a:ea typeface="Arial" pitchFamily="34" charset="0"/>
                <a:cs typeface="Arial" pitchFamily="34" charset="0"/>
              </a:endParaRPr>
            </a:p>
          </p:txBody>
        </p:sp>
        <p:sp>
          <p:nvSpPr>
            <p:cNvPr id="21" name="Rectangle 20">
              <a:extLst>
                <a:ext uri="{FF2B5EF4-FFF2-40B4-BE49-F238E27FC236}">
                  <a16:creationId xmlns:a16="http://schemas.microsoft.com/office/drawing/2014/main" id="{9BF4BE4F-2D73-2A3A-816D-18B4EE3C7FF6}"/>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22" name="Rectangle 21">
              <a:extLst>
                <a:ext uri="{FF2B5EF4-FFF2-40B4-BE49-F238E27FC236}">
                  <a16:creationId xmlns:a16="http://schemas.microsoft.com/office/drawing/2014/main" id="{D6B5C887-8579-21CB-9E70-DA3A72005974}"/>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914400"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64991" tIns="49197" rIns="91440" bIns="0" numCol="1" anchor="ctr" anchorCtr="0" compatLnSpc="1">
            <a:prstTxWarp prst="textNoShape">
              <a:avLst/>
            </a:prstTxWarp>
            <a:spAutoFit/>
          </a:bodyPr>
          <a:lstStyle/>
          <a:p>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1599" cy="6324600"/>
          </a:xfrm>
          <a:prstGeom prst="rect">
            <a:avLst/>
          </a:prstGeom>
        </p:spPr>
      </p:pic>
    </p:spTree>
    <p:extLst>
      <p:ext uri="{BB962C8B-B14F-4D97-AF65-F5344CB8AC3E}">
        <p14:creationId xmlns:p14="http://schemas.microsoft.com/office/powerpoint/2010/main" val="863434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371600"/>
            <a:ext cx="7924800" cy="5262979"/>
          </a:xfrm>
          <a:prstGeom prst="rect">
            <a:avLst/>
          </a:prstGeom>
        </p:spPr>
        <p:txBody>
          <a:bodyPr wrap="square">
            <a:spAutoFit/>
          </a:bodyPr>
          <a:lstStyle/>
          <a:p>
            <a:r>
              <a:rPr lang="en-US" sz="2400" i="1" dirty="0"/>
              <a:t>	</a:t>
            </a:r>
            <a:r>
              <a:rPr lang="vi-VN" sz="2400" i="1" dirty="0"/>
              <a:t>Ngày 24/3/1926, Phan Châu Trinh qua đời tại Sài Gòn, một đám tang lớn cho nhà cách mạng được tổ chức khắp nước và cả ở nước ngoài. Đám tang Phan Châu Trinh vừa thể hiện sự tiếc thương nhà chí sĩ, vừa trở thành một cuộc biểu dương lực lượng lớn chưa từng thấy trong lịch sử Việt Nam đến bấy giờ. Trong “Báo cáo gửi Quốc tế </a:t>
            </a:r>
          </a:p>
          <a:p>
            <a:r>
              <a:rPr lang="en-US" sz="2400" i="1" dirty="0"/>
              <a:t>	</a:t>
            </a:r>
            <a:r>
              <a:rPr lang="vi-VN" sz="2400" i="1" dirty="0"/>
              <a:t>Cộng sản về phong trào cách mạng ở An Nam”  năm 1930,  Nguyễn Ái Quốc đã nhắc lại sự kiện này như sau: “Năm 1926, có một sự thức tỉnh trong toàn quốc tiếp theo sau cái chết của một nhà ái quốc – Phan Châu Trinh, khắp nước đều có tổ chức lễ truy điệu… Người An Nam chưa hề được chứng kiến một việc to lớn như vậy bao giờ trong lịch sử”.</a:t>
            </a:r>
            <a:endParaRPr lang="en-US" sz="2400" i="1" dirty="0"/>
          </a:p>
        </p:txBody>
      </p:sp>
      <p:sp>
        <p:nvSpPr>
          <p:cNvPr id="6" name="Rectangle 5"/>
          <p:cNvSpPr/>
          <p:nvPr/>
        </p:nvSpPr>
        <p:spPr>
          <a:xfrm>
            <a:off x="1295400" y="304800"/>
            <a:ext cx="5875263" cy="523220"/>
          </a:xfrm>
          <a:prstGeom prst="rect">
            <a:avLst/>
          </a:prstGeom>
        </p:spPr>
        <p:txBody>
          <a:bodyPr wrap="none">
            <a:spAutoFit/>
          </a:bodyPr>
          <a:lstStyle/>
          <a:p>
            <a:r>
              <a:rPr lang="en-US" sz="2800" b="1" i="1">
                <a:solidFill>
                  <a:srgbClr val="FF0000"/>
                </a:solidFill>
              </a:rPr>
              <a:t>2</a:t>
            </a:r>
            <a:r>
              <a:rPr lang="vi-VN" sz="2800" b="1" i="1">
                <a:solidFill>
                  <a:srgbClr val="FF0000"/>
                </a:solidFill>
              </a:rPr>
              <a:t>. </a:t>
            </a:r>
            <a:r>
              <a:rPr lang="vi-VN" sz="2800" b="1" i="1" dirty="0">
                <a:solidFill>
                  <a:srgbClr val="FF0000"/>
                </a:solidFill>
              </a:rPr>
              <a:t>Phan Châu Trinh (1872 – 1926) </a:t>
            </a:r>
            <a:endParaRPr lang="en-US" sz="2800" b="1" i="1"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64DAFD-1C64-4FCB-41AC-1A51E736B633}"/>
              </a:ext>
            </a:extLst>
          </p:cNvPr>
          <p:cNvSpPr txBox="1"/>
          <p:nvPr/>
        </p:nvSpPr>
        <p:spPr>
          <a:xfrm>
            <a:off x="609600" y="2191379"/>
            <a:ext cx="7620000" cy="3785652"/>
          </a:xfrm>
          <a:prstGeom prst="rect">
            <a:avLst/>
          </a:prstGeom>
          <a:noFill/>
        </p:spPr>
        <p:txBody>
          <a:bodyPr wrap="square">
            <a:spAutoFit/>
          </a:bodyPr>
          <a:lstStyle/>
          <a:p>
            <a:r>
              <a:rPr lang="en-US" sz="2400" b="0" i="0">
                <a:solidFill>
                  <a:srgbClr val="242021"/>
                </a:solidFill>
                <a:effectLst/>
                <a:latin typeface="ArialMT"/>
              </a:rPr>
              <a:t>- </a:t>
            </a:r>
            <a:r>
              <a:rPr lang="vi-VN" sz="2400" b="0" i="0">
                <a:solidFill>
                  <a:srgbClr val="242021"/>
                </a:solidFill>
                <a:effectLst/>
                <a:latin typeface="ArialMT"/>
              </a:rPr>
              <a:t>Giải thích được khái niệm danh nhân lịch sử và nêu những nét chính về</a:t>
            </a:r>
            <a:r>
              <a:rPr lang="en-US" sz="2400" b="0" i="0">
                <a:solidFill>
                  <a:srgbClr val="242021"/>
                </a:solidFill>
                <a:effectLst/>
                <a:latin typeface="ArialMT"/>
              </a:rPr>
              <a:t> </a:t>
            </a:r>
            <a:r>
              <a:rPr lang="vi-VN" sz="2400" b="0" i="0">
                <a:solidFill>
                  <a:srgbClr val="242021"/>
                </a:solidFill>
                <a:effectLst/>
                <a:latin typeface="ArialMT"/>
              </a:rPr>
              <a:t>vai trò của danh nhân lịch sử.</a:t>
            </a:r>
            <a:br>
              <a:rPr lang="vi-VN" sz="2400" b="0" i="0">
                <a:solidFill>
                  <a:srgbClr val="242021"/>
                </a:solidFill>
                <a:effectLst/>
                <a:latin typeface="ArialMT"/>
              </a:rPr>
            </a:br>
            <a:r>
              <a:rPr lang="vi-VN" sz="2400" b="0" i="0">
                <a:solidFill>
                  <a:srgbClr val="242021"/>
                </a:solidFill>
                <a:effectLst/>
                <a:latin typeface="ArialMT"/>
              </a:rPr>
              <a:t>– Biết sưu tầm và sử dụng tư liệu lịch sử để tìm hiểu thân thế, sự nghiệp</a:t>
            </a:r>
            <a:r>
              <a:rPr lang="en-US" sz="2400" b="0" i="0">
                <a:solidFill>
                  <a:srgbClr val="242021"/>
                </a:solidFill>
                <a:effectLst/>
                <a:latin typeface="ArialMT"/>
              </a:rPr>
              <a:t> </a:t>
            </a:r>
            <a:r>
              <a:rPr lang="vi-VN" sz="2400" b="0" i="0">
                <a:solidFill>
                  <a:srgbClr val="242021"/>
                </a:solidFill>
                <a:effectLst/>
                <a:latin typeface="ArialMT"/>
              </a:rPr>
              <a:t>danh nhân lịch sử tiêu biểu của Đất Quảng.</a:t>
            </a:r>
            <a:br>
              <a:rPr lang="vi-VN" sz="2400" b="0" i="0">
                <a:solidFill>
                  <a:srgbClr val="242021"/>
                </a:solidFill>
                <a:effectLst/>
                <a:latin typeface="ArialMT"/>
              </a:rPr>
            </a:br>
            <a:r>
              <a:rPr lang="vi-VN" sz="2400" b="0" i="0">
                <a:solidFill>
                  <a:srgbClr val="242021"/>
                </a:solidFill>
                <a:effectLst/>
                <a:latin typeface="ArialMT"/>
              </a:rPr>
              <a:t>– Đánh giá được vai trò danh nhân lịch sử tiêu biểu của Đất Quảng đối với</a:t>
            </a:r>
            <a:r>
              <a:rPr lang="en-US" sz="2400" b="0" i="0">
                <a:solidFill>
                  <a:srgbClr val="242021"/>
                </a:solidFill>
                <a:effectLst/>
                <a:latin typeface="ArialMT"/>
              </a:rPr>
              <a:t> </a:t>
            </a:r>
            <a:r>
              <a:rPr lang="vi-VN" sz="2400" b="0" i="0">
                <a:solidFill>
                  <a:srgbClr val="242021"/>
                </a:solidFill>
                <a:effectLst/>
                <a:latin typeface="ArialMT"/>
              </a:rPr>
              <a:t>quê hương đất nước.</a:t>
            </a:r>
            <a:br>
              <a:rPr lang="vi-VN" sz="2400" b="0" i="0">
                <a:solidFill>
                  <a:srgbClr val="242021"/>
                </a:solidFill>
                <a:effectLst/>
                <a:latin typeface="ArialMT"/>
              </a:rPr>
            </a:br>
            <a:r>
              <a:rPr lang="vi-VN" sz="2400" b="0" i="0">
                <a:solidFill>
                  <a:srgbClr val="242021"/>
                </a:solidFill>
                <a:effectLst/>
                <a:latin typeface="ArialMT"/>
              </a:rPr>
              <a:t>– Giáo dục học sinh có lòng kính trọng, tri ân và học tập gương sáng dan</a:t>
            </a:r>
            <a:r>
              <a:rPr lang="en-US" sz="2400">
                <a:solidFill>
                  <a:srgbClr val="242021"/>
                </a:solidFill>
                <a:latin typeface="ArialMT"/>
              </a:rPr>
              <a:t>h </a:t>
            </a:r>
            <a:r>
              <a:rPr lang="vi-VN" sz="2400" b="0" i="0">
                <a:solidFill>
                  <a:srgbClr val="242021"/>
                </a:solidFill>
                <a:effectLst/>
                <a:latin typeface="ArialMT"/>
              </a:rPr>
              <a:t>nhân lịch sử của Đất Quảng.</a:t>
            </a:r>
            <a:r>
              <a:rPr lang="vi-VN" sz="2400"/>
              <a:t> </a:t>
            </a:r>
            <a:br>
              <a:rPr lang="vi-VN" sz="2400"/>
            </a:br>
            <a:endParaRPr lang="en-US" sz="2400"/>
          </a:p>
        </p:txBody>
      </p:sp>
      <p:sp>
        <p:nvSpPr>
          <p:cNvPr id="7" name="TextBox 6">
            <a:extLst>
              <a:ext uri="{FF2B5EF4-FFF2-40B4-BE49-F238E27FC236}">
                <a16:creationId xmlns:a16="http://schemas.microsoft.com/office/drawing/2014/main" id="{29217051-D957-0C16-75F1-8ABBDA5CCDE3}"/>
              </a:ext>
            </a:extLst>
          </p:cNvPr>
          <p:cNvSpPr txBox="1"/>
          <p:nvPr/>
        </p:nvSpPr>
        <p:spPr>
          <a:xfrm>
            <a:off x="624174" y="1741553"/>
            <a:ext cx="2057400" cy="461665"/>
          </a:xfrm>
          <a:prstGeom prst="rect">
            <a:avLst/>
          </a:prstGeom>
          <a:solidFill>
            <a:schemeClr val="accent6">
              <a:lumMod val="75000"/>
            </a:schemeClr>
          </a:solidFill>
        </p:spPr>
        <p:txBody>
          <a:bodyPr wrap="square">
            <a:spAutoFit/>
          </a:bodyPr>
          <a:lstStyle/>
          <a:p>
            <a:r>
              <a:rPr lang="en-US" sz="2400" b="1" i="0">
                <a:solidFill>
                  <a:srgbClr val="FFFFFF"/>
                </a:solidFill>
                <a:effectLst/>
                <a:latin typeface="Arial-BoldMT"/>
              </a:rPr>
              <a:t>Mục tiêu:</a:t>
            </a:r>
            <a:r>
              <a:rPr lang="en-US" sz="2400"/>
              <a:t> </a:t>
            </a:r>
          </a:p>
        </p:txBody>
      </p:sp>
      <p:grpSp>
        <p:nvGrpSpPr>
          <p:cNvPr id="8" name="Group 7">
            <a:extLst>
              <a:ext uri="{FF2B5EF4-FFF2-40B4-BE49-F238E27FC236}">
                <a16:creationId xmlns:a16="http://schemas.microsoft.com/office/drawing/2014/main" id="{1B30F05B-19BA-1170-EDE4-413ACFF89269}"/>
              </a:ext>
            </a:extLst>
          </p:cNvPr>
          <p:cNvGrpSpPr/>
          <p:nvPr/>
        </p:nvGrpSpPr>
        <p:grpSpPr>
          <a:xfrm>
            <a:off x="381000" y="152400"/>
            <a:ext cx="8610600" cy="1561384"/>
            <a:chOff x="0" y="381000"/>
            <a:chExt cx="9144000" cy="1642407"/>
          </a:xfrm>
        </p:grpSpPr>
        <p:grpSp>
          <p:nvGrpSpPr>
            <p:cNvPr id="9" name="Group 440">
              <a:extLst>
                <a:ext uri="{FF2B5EF4-FFF2-40B4-BE49-F238E27FC236}">
                  <a16:creationId xmlns:a16="http://schemas.microsoft.com/office/drawing/2014/main" id="{89055AE5-1459-A8F6-B615-2D769D5A10C5}"/>
                </a:ext>
              </a:extLst>
            </p:cNvPr>
            <p:cNvGrpSpPr>
              <a:grpSpLocks/>
            </p:cNvGrpSpPr>
            <p:nvPr/>
          </p:nvGrpSpPr>
          <p:grpSpPr bwMode="auto">
            <a:xfrm>
              <a:off x="1073150" y="463549"/>
              <a:ext cx="8070584" cy="1559858"/>
              <a:chOff x="0" y="0"/>
              <a:chExt cx="12709" cy="2457"/>
            </a:xfrm>
          </p:grpSpPr>
          <p:pic>
            <p:nvPicPr>
              <p:cNvPr id="14" name="Picture 446">
                <a:extLst>
                  <a:ext uri="{FF2B5EF4-FFF2-40B4-BE49-F238E27FC236}">
                    <a16:creationId xmlns:a16="http://schemas.microsoft.com/office/drawing/2014/main" id="{C1D854D2-4198-B6AA-C73B-4AD359B19991}"/>
                  </a:ext>
                </a:extLst>
              </p:cNvPr>
              <p:cNvPicPr>
                <a:picLocks noChangeAspect="1" noChangeArrowheads="1"/>
              </p:cNvPicPr>
              <p:nvPr/>
            </p:nvPicPr>
            <p:blipFill>
              <a:blip r:embed="rId2"/>
              <a:srcRect/>
              <a:stretch>
                <a:fillRect/>
              </a:stretch>
            </p:blipFill>
            <p:spPr bwMode="auto">
              <a:xfrm>
                <a:off x="0" y="0"/>
                <a:ext cx="12709" cy="2457"/>
              </a:xfrm>
              <a:prstGeom prst="rect">
                <a:avLst/>
              </a:prstGeom>
              <a:noFill/>
            </p:spPr>
          </p:pic>
          <p:sp>
            <p:nvSpPr>
              <p:cNvPr id="15" name="Freeform 445">
                <a:extLst>
                  <a:ext uri="{FF2B5EF4-FFF2-40B4-BE49-F238E27FC236}">
                    <a16:creationId xmlns:a16="http://schemas.microsoft.com/office/drawing/2014/main" id="{300BBF62-CEC7-A7B3-4161-4DA0ED7A1FEC}"/>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444">
                <a:extLst>
                  <a:ext uri="{FF2B5EF4-FFF2-40B4-BE49-F238E27FC236}">
                    <a16:creationId xmlns:a16="http://schemas.microsoft.com/office/drawing/2014/main" id="{EBCBAF07-0CC5-9730-98F7-C744496D5F26}"/>
                  </a:ext>
                </a:extLst>
              </p:cNvPr>
              <p:cNvSpPr>
                <a:spLocks/>
              </p:cNvSpPr>
              <p:nvPr/>
            </p:nvSpPr>
            <p:spPr bwMode="auto">
              <a:xfrm>
                <a:off x="625" y="1003"/>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443">
                <a:extLst>
                  <a:ext uri="{FF2B5EF4-FFF2-40B4-BE49-F238E27FC236}">
                    <a16:creationId xmlns:a16="http://schemas.microsoft.com/office/drawing/2014/main" id="{6208C795-15E9-DAFC-3E1B-2666207C7DE0}"/>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AutoShape 442">
                <a:extLst>
                  <a:ext uri="{FF2B5EF4-FFF2-40B4-BE49-F238E27FC236}">
                    <a16:creationId xmlns:a16="http://schemas.microsoft.com/office/drawing/2014/main" id="{2BFBC607-60B3-E975-CB85-50D32BAD509F}"/>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441">
                <a:extLst>
                  <a:ext uri="{FF2B5EF4-FFF2-40B4-BE49-F238E27FC236}">
                    <a16:creationId xmlns:a16="http://schemas.microsoft.com/office/drawing/2014/main" id="{BC86067E-FE3B-7DA1-7767-4EDE2D044BE8}"/>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0" name="Rectangle 18">
              <a:extLst>
                <a:ext uri="{FF2B5EF4-FFF2-40B4-BE49-F238E27FC236}">
                  <a16:creationId xmlns:a16="http://schemas.microsoft.com/office/drawing/2014/main" id="{4205D4F0-FEE7-289E-CA6E-18AB8E6EE9E6}"/>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1" name="Rectangle 10">
              <a:extLst>
                <a:ext uri="{FF2B5EF4-FFF2-40B4-BE49-F238E27FC236}">
                  <a16:creationId xmlns:a16="http://schemas.microsoft.com/office/drawing/2014/main" id="{EA5DD6E5-3DD3-00A3-7CD3-15150A8FBAEF}"/>
                </a:ext>
              </a:extLst>
            </p:cNvPr>
            <p:cNvSpPr/>
            <p:nvPr/>
          </p:nvSpPr>
          <p:spPr>
            <a:xfrm>
              <a:off x="2455421" y="638958"/>
              <a:ext cx="6639367" cy="113311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DA</a:t>
              </a:r>
              <a:r>
                <a:rPr lang="vi-VN" sz="3200" b="1">
                  <a:solidFill>
                    <a:srgbClr val="EC008C"/>
                  </a:solidFill>
                  <a:latin typeface="Arial" pitchFamily="34" charset="0"/>
                  <a:ea typeface="Arial" pitchFamily="34" charset="0"/>
                  <a:cs typeface="Arial" pitchFamily="34" charset="0"/>
                </a:rPr>
                <a:t>NH NHÂN</a:t>
              </a:r>
              <a:r>
                <a:rPr lang="en-US" sz="3200" b="1">
                  <a:solidFill>
                    <a:srgbClr val="EC008C"/>
                  </a:solidFill>
                  <a:latin typeface="Arial" pitchFamily="34" charset="0"/>
                  <a:ea typeface="Arial" pitchFamily="34" charset="0"/>
                  <a:cs typeface="Arial" pitchFamily="34" charset="0"/>
                </a:rPr>
                <a:t> LỊCH SỬ TIÊU BIỂU</a:t>
              </a:r>
              <a:r>
                <a:rPr lang="vi-VN" sz="3200" b="1">
                  <a:solidFill>
                    <a:srgbClr val="EC008C"/>
                  </a:solidFill>
                  <a:latin typeface="Arial" pitchFamily="34" charset="0"/>
                  <a:ea typeface="Arial" pitchFamily="34" charset="0"/>
                  <a:cs typeface="Arial" pitchFamily="34" charset="0"/>
                </a:rPr>
                <a:t> </a:t>
              </a:r>
              <a:r>
                <a:rPr lang="en-US" sz="3200" b="1">
                  <a:solidFill>
                    <a:srgbClr val="EC008C"/>
                  </a:solidFill>
                  <a:latin typeface="Arial" pitchFamily="34" charset="0"/>
                  <a:ea typeface="Arial" pitchFamily="34" charset="0"/>
                  <a:cs typeface="Arial" pitchFamily="34" charset="0"/>
                </a:rPr>
                <a:t>CỦA ĐẤT </a:t>
              </a:r>
              <a:r>
                <a:rPr lang="vi-VN" sz="3200" b="1">
                  <a:solidFill>
                    <a:srgbClr val="EC008C"/>
                  </a:solidFill>
                  <a:latin typeface="Arial" pitchFamily="34" charset="0"/>
                  <a:ea typeface="Arial" pitchFamily="34" charset="0"/>
                  <a:cs typeface="Arial" pitchFamily="34" charset="0"/>
                </a:rPr>
                <a:t>QUẢNG</a:t>
              </a:r>
              <a:endParaRPr lang="vi-VN" sz="3200" dirty="0">
                <a:latin typeface="Arial" pitchFamily="34" charset="0"/>
                <a:ea typeface="Arial" pitchFamily="34" charset="0"/>
                <a:cs typeface="Arial" pitchFamily="34" charset="0"/>
              </a:endParaRPr>
            </a:p>
          </p:txBody>
        </p:sp>
        <p:sp>
          <p:nvSpPr>
            <p:cNvPr id="12" name="Rectangle 11">
              <a:extLst>
                <a:ext uri="{FF2B5EF4-FFF2-40B4-BE49-F238E27FC236}">
                  <a16:creationId xmlns:a16="http://schemas.microsoft.com/office/drawing/2014/main" id="{F48618B7-EDE6-0E09-8071-32BB60339AB7}"/>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13" name="Rectangle 12">
              <a:extLst>
                <a:ext uri="{FF2B5EF4-FFF2-40B4-BE49-F238E27FC236}">
                  <a16:creationId xmlns:a16="http://schemas.microsoft.com/office/drawing/2014/main" id="{0FD7C357-7F42-2E61-26B7-F62931E2B236}"/>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837499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05F856F-8063-FE3E-38FD-90FDB7C217DF}"/>
              </a:ext>
            </a:extLst>
          </p:cNvPr>
          <p:cNvGraphicFramePr>
            <a:graphicFrameLocks noGrp="1"/>
          </p:cNvGraphicFramePr>
          <p:nvPr>
            <p:extLst>
              <p:ext uri="{D42A27DB-BD31-4B8C-83A1-F6EECF244321}">
                <p14:modId xmlns:p14="http://schemas.microsoft.com/office/powerpoint/2010/main" val="3394452911"/>
              </p:ext>
            </p:extLst>
          </p:nvPr>
        </p:nvGraphicFramePr>
        <p:xfrm>
          <a:off x="228600" y="228600"/>
          <a:ext cx="8915400" cy="6142660"/>
        </p:xfrm>
        <a:graphic>
          <a:graphicData uri="http://schemas.openxmlformats.org/drawingml/2006/table">
            <a:tbl>
              <a:tblPr/>
              <a:tblGrid>
                <a:gridCol w="8915400">
                  <a:extLst>
                    <a:ext uri="{9D8B030D-6E8A-4147-A177-3AD203B41FA5}">
                      <a16:colId xmlns:a16="http://schemas.microsoft.com/office/drawing/2014/main" val="3047862534"/>
                    </a:ext>
                  </a:extLst>
                </a:gridCol>
              </a:tblGrid>
              <a:tr h="5943912">
                <a:tc>
                  <a:txBody>
                    <a:bodyPr/>
                    <a:lstStyle/>
                    <a:p>
                      <a:pPr algn="ctr"/>
                      <a:r>
                        <a:rPr lang="en-US" sz="2000" b="1">
                          <a:solidFill>
                            <a:srgbClr val="FF0000"/>
                          </a:solidFill>
                          <a:effectLst/>
                        </a:rPr>
                        <a:t>M</a:t>
                      </a:r>
                      <a:r>
                        <a:rPr lang="vi-VN" sz="2000" b="1">
                          <a:solidFill>
                            <a:srgbClr val="FF0000"/>
                          </a:solidFill>
                          <a:effectLst/>
                        </a:rPr>
                        <a:t>ột số tác phẩm nổi tiếng của Phan Châu Trinh</a:t>
                      </a:r>
                      <a:endParaRPr lang="vi-VN" sz="2000">
                        <a:solidFill>
                          <a:srgbClr val="FF0000"/>
                        </a:solidFill>
                        <a:effectLst/>
                      </a:endParaRPr>
                    </a:p>
                    <a:p>
                      <a:pPr algn="just"/>
                      <a:r>
                        <a:rPr lang="vi-VN" sz="2000" i="1">
                          <a:solidFill>
                            <a:srgbClr val="222222"/>
                          </a:solidFill>
                          <a:effectLst/>
                        </a:rPr>
                        <a:t>Ðầu Pháp chính phủ thư</a:t>
                      </a:r>
                      <a:r>
                        <a:rPr lang="vi-VN" sz="2000">
                          <a:solidFill>
                            <a:srgbClr val="222222"/>
                          </a:solidFill>
                          <a:effectLst/>
                        </a:rPr>
                        <a:t> (1906)</a:t>
                      </a:r>
                    </a:p>
                    <a:p>
                      <a:pPr algn="just"/>
                      <a:r>
                        <a:rPr lang="vi-VN" sz="2000" i="1">
                          <a:solidFill>
                            <a:srgbClr val="222222"/>
                          </a:solidFill>
                          <a:effectLst/>
                        </a:rPr>
                        <a:t>Hiện trạng vấn đề</a:t>
                      </a:r>
                      <a:r>
                        <a:rPr lang="vi-VN" sz="2000">
                          <a:solidFill>
                            <a:srgbClr val="222222"/>
                          </a:solidFill>
                          <a:effectLst/>
                        </a:rPr>
                        <a:t> (1907)</a:t>
                      </a:r>
                    </a:p>
                    <a:p>
                      <a:pPr algn="just"/>
                      <a:r>
                        <a:rPr lang="vi-VN" sz="2000" i="1">
                          <a:solidFill>
                            <a:srgbClr val="222222"/>
                          </a:solidFill>
                          <a:effectLst/>
                        </a:rPr>
                        <a:t>Hợp quần doanh sinh thuyết quốc âm tự</a:t>
                      </a:r>
                      <a:r>
                        <a:rPr lang="vi-VN" sz="2000">
                          <a:solidFill>
                            <a:srgbClr val="222222"/>
                          </a:solidFill>
                          <a:effectLst/>
                        </a:rPr>
                        <a:t> (1907)</a:t>
                      </a:r>
                    </a:p>
                    <a:p>
                      <a:pPr algn="just"/>
                      <a:r>
                        <a:rPr lang="vi-VN" sz="2000" i="1">
                          <a:solidFill>
                            <a:srgbClr val="222222"/>
                          </a:solidFill>
                          <a:effectLst/>
                        </a:rPr>
                        <a:t>Tây Hồ thi tập </a:t>
                      </a:r>
                      <a:r>
                        <a:rPr lang="vi-VN" sz="2000">
                          <a:solidFill>
                            <a:srgbClr val="222222"/>
                          </a:solidFill>
                          <a:effectLst/>
                        </a:rPr>
                        <a:t>(tập hợp thơ làm trong nhiều năm)</a:t>
                      </a:r>
                    </a:p>
                    <a:p>
                      <a:pPr algn="just"/>
                      <a:r>
                        <a:rPr lang="vi-VN" sz="2000" i="1">
                          <a:solidFill>
                            <a:srgbClr val="222222"/>
                          </a:solidFill>
                          <a:effectLst/>
                        </a:rPr>
                        <a:t>Tuồng Trưng Nữ Vương</a:t>
                      </a:r>
                      <a:r>
                        <a:rPr lang="vi-VN" sz="2000">
                          <a:solidFill>
                            <a:srgbClr val="222222"/>
                          </a:solidFill>
                          <a:effectLst/>
                        </a:rPr>
                        <a:t> (soạn chung với Huỳnh Thúc Kháng và Phan thúc Duyên năm 1910)</a:t>
                      </a:r>
                    </a:p>
                    <a:p>
                      <a:pPr algn="just"/>
                      <a:r>
                        <a:rPr lang="vi-VN" sz="2000" i="1">
                          <a:solidFill>
                            <a:srgbClr val="222222"/>
                          </a:solidFill>
                          <a:effectLst/>
                        </a:rPr>
                        <a:t>Trung Kỳ dân biến tụng oan thủy mạt ký</a:t>
                      </a:r>
                      <a:r>
                        <a:rPr lang="vi-VN" sz="2000">
                          <a:solidFill>
                            <a:srgbClr val="222222"/>
                          </a:solidFill>
                          <a:effectLst/>
                        </a:rPr>
                        <a:t> (1911)</a:t>
                      </a:r>
                    </a:p>
                    <a:p>
                      <a:pPr algn="just"/>
                      <a:r>
                        <a:rPr lang="vi-VN" sz="2000" i="1">
                          <a:solidFill>
                            <a:srgbClr val="222222"/>
                          </a:solidFill>
                          <a:effectLst/>
                        </a:rPr>
                        <a:t>Santé thi tập</a:t>
                      </a:r>
                      <a:r>
                        <a:rPr lang="vi-VN" sz="2000">
                          <a:solidFill>
                            <a:srgbClr val="222222"/>
                          </a:solidFill>
                          <a:effectLst/>
                        </a:rPr>
                        <a:t> (gồm hơn 200 bài thơ, soạn trong tù tại Pháp, 1915)</a:t>
                      </a:r>
                    </a:p>
                    <a:p>
                      <a:pPr algn="just"/>
                      <a:r>
                        <a:rPr lang="vi-VN" sz="2000" i="1">
                          <a:solidFill>
                            <a:srgbClr val="222222"/>
                          </a:solidFill>
                          <a:effectLst/>
                        </a:rPr>
                        <a:t>Thư thất điều</a:t>
                      </a:r>
                      <a:r>
                        <a:rPr lang="vi-VN" sz="2000">
                          <a:solidFill>
                            <a:srgbClr val="222222"/>
                          </a:solidFill>
                          <a:effectLst/>
                        </a:rPr>
                        <a:t> (thư vạch 7 tội của vua Khải Định, 1922)</a:t>
                      </a:r>
                    </a:p>
                    <a:p>
                      <a:pPr algn="just"/>
                      <a:r>
                        <a:rPr lang="vi-VN" sz="2000" i="1">
                          <a:solidFill>
                            <a:srgbClr val="222222"/>
                          </a:solidFill>
                          <a:effectLst/>
                        </a:rPr>
                        <a:t>Giai nhân kỳ ngộ diễn ca</a:t>
                      </a:r>
                      <a:r>
                        <a:rPr lang="vi-VN" sz="2000">
                          <a:solidFill>
                            <a:srgbClr val="222222"/>
                          </a:solidFill>
                          <a:effectLst/>
                        </a:rPr>
                        <a:t> (Gồm hơn 7.000 câu thơ lục bát, soạn 1912-1913)</a:t>
                      </a:r>
                    </a:p>
                    <a:p>
                      <a:pPr algn="just"/>
                      <a:r>
                        <a:rPr lang="vi-VN" sz="2000" i="1">
                          <a:solidFill>
                            <a:srgbClr val="222222"/>
                          </a:solidFill>
                          <a:effectLst/>
                        </a:rPr>
                        <a:t>Tỉnh quốc hồn ca I, II </a:t>
                      </a:r>
                      <a:r>
                        <a:rPr lang="vi-VN" sz="2000">
                          <a:solidFill>
                            <a:srgbClr val="222222"/>
                          </a:solidFill>
                          <a:effectLst/>
                        </a:rPr>
                        <a:t>(phần I, làm khi ở Việt Nam (1907), phần II, làm khi sang Pháp (1922). Đây là thơ hiệu triệu, thức tỉnh đồng bào, tạo dân khí mạnh, đề cao dân quyền)</a:t>
                      </a:r>
                    </a:p>
                    <a:p>
                      <a:pPr algn="just"/>
                      <a:r>
                        <a:rPr lang="vi-VN" sz="2000" i="1">
                          <a:solidFill>
                            <a:srgbClr val="222222"/>
                          </a:solidFill>
                          <a:effectLst/>
                        </a:rPr>
                        <a:t>Bức thư trả lời cho người học trò tên Ðông</a:t>
                      </a:r>
                      <a:r>
                        <a:rPr lang="vi-VN" sz="2000">
                          <a:solidFill>
                            <a:srgbClr val="222222"/>
                          </a:solidFill>
                          <a:effectLst/>
                        </a:rPr>
                        <a:t> (1925)</a:t>
                      </a:r>
                    </a:p>
                    <a:p>
                      <a:pPr algn="just"/>
                      <a:r>
                        <a:rPr lang="vi-VN" sz="2000" i="1">
                          <a:solidFill>
                            <a:srgbClr val="222222"/>
                          </a:solidFill>
                          <a:effectLst/>
                        </a:rPr>
                        <a:t>Đông Dương chính trị luận</a:t>
                      </a:r>
                      <a:r>
                        <a:rPr lang="vi-VN" sz="2000">
                          <a:solidFill>
                            <a:srgbClr val="222222"/>
                          </a:solidFill>
                          <a:effectLst/>
                        </a:rPr>
                        <a:t> (1925)</a:t>
                      </a:r>
                    </a:p>
                    <a:p>
                      <a:pPr algn="just"/>
                      <a:r>
                        <a:rPr lang="vi-VN" sz="2000" i="1">
                          <a:solidFill>
                            <a:srgbClr val="222222"/>
                          </a:solidFill>
                          <a:effectLst/>
                        </a:rPr>
                        <a:t>Đạo đức và luân lý Đông Tây</a:t>
                      </a:r>
                      <a:r>
                        <a:rPr lang="vi-VN" sz="2000">
                          <a:solidFill>
                            <a:srgbClr val="222222"/>
                          </a:solidFill>
                          <a:effectLst/>
                        </a:rPr>
                        <a:t> (1925)</a:t>
                      </a:r>
                    </a:p>
                    <a:p>
                      <a:pPr algn="just"/>
                      <a:r>
                        <a:rPr lang="vi-VN" sz="2000" i="1">
                          <a:solidFill>
                            <a:srgbClr val="222222"/>
                          </a:solidFill>
                          <a:effectLst/>
                        </a:rPr>
                        <a:t>Quân trị chủ nghĩa và Dân trị chủ nghĩa </a:t>
                      </a:r>
                      <a:r>
                        <a:rPr lang="vi-VN" sz="2000">
                          <a:solidFill>
                            <a:srgbClr val="222222"/>
                          </a:solidFill>
                          <a:effectLst/>
                        </a:rPr>
                        <a:t>(1925)</a:t>
                      </a:r>
                    </a:p>
                    <a:p>
                      <a:pPr algn="just"/>
                      <a:r>
                        <a:rPr lang="vi-VN" sz="2000">
                          <a:solidFill>
                            <a:srgbClr val="222222"/>
                          </a:solidFill>
                          <a:effectLst/>
                        </a:rPr>
                        <a:t>Ngoài ra, ông còn có các bài diễn thuyết và một số thơ (không nằm trong Tây Hồ thi tập) và câu đối chữ Hán ông làm từ 1902-1912...</a:t>
                      </a:r>
                    </a:p>
                  </a:txBody>
                  <a:tcPr marL="38883" marR="38883" marT="23330" marB="23330" anchor="ctr">
                    <a:lnL>
                      <a:noFill/>
                    </a:lnL>
                    <a:lnR>
                      <a:noFill/>
                    </a:lnR>
                    <a:lnT>
                      <a:noFill/>
                    </a:lnT>
                    <a:lnB>
                      <a:noFill/>
                    </a:lnB>
                    <a:noFill/>
                  </a:tcPr>
                </a:tc>
                <a:extLst>
                  <a:ext uri="{0D108BD9-81ED-4DB2-BD59-A6C34878D82A}">
                    <a16:rowId xmlns:a16="http://schemas.microsoft.com/office/drawing/2014/main" val="3838474075"/>
                  </a:ext>
                </a:extLst>
              </a:tr>
            </a:tbl>
          </a:graphicData>
        </a:graphic>
      </p:graphicFrame>
    </p:spTree>
    <p:extLst>
      <p:ext uri="{BB962C8B-B14F-4D97-AF65-F5344CB8AC3E}">
        <p14:creationId xmlns:p14="http://schemas.microsoft.com/office/powerpoint/2010/main" val="3786038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300" y="2412055"/>
            <a:ext cx="8153400" cy="4524315"/>
          </a:xfrm>
          <a:prstGeom prst="rect">
            <a:avLst/>
          </a:prstGeom>
        </p:spPr>
        <p:txBody>
          <a:bodyPr wrap="square">
            <a:spAutoFit/>
          </a:bodyPr>
          <a:lstStyle/>
          <a:p>
            <a:pPr marL="342900" indent="-342900" algn="just">
              <a:buFont typeface="Wingdings" panose="05000000000000000000" pitchFamily="2" charset="2"/>
              <a:buChar char="Ø"/>
            </a:pPr>
            <a:r>
              <a:rPr lang="en-US" sz="2400"/>
              <a:t>T</a:t>
            </a:r>
            <a:r>
              <a:rPr lang="vi-VN" sz="2400"/>
              <a:t>ên </a:t>
            </a:r>
            <a:r>
              <a:rPr lang="vi-VN" sz="2400" dirty="0"/>
              <a:t>thật là Huỳnh Hanh, tự Giới Sanh, hiệu </a:t>
            </a:r>
            <a:r>
              <a:rPr lang="vi-VN" sz="2400"/>
              <a:t>Mính Viên</a:t>
            </a:r>
            <a:r>
              <a:rPr lang="en-US" sz="2400"/>
              <a:t>.</a:t>
            </a:r>
          </a:p>
          <a:p>
            <a:pPr algn="just"/>
            <a:endParaRPr lang="en-US" sz="2400"/>
          </a:p>
          <a:p>
            <a:pPr marL="342900" indent="-342900" algn="just">
              <a:buFont typeface="Wingdings" panose="05000000000000000000" pitchFamily="2" charset="2"/>
              <a:buChar char="Ø"/>
            </a:pPr>
            <a:r>
              <a:rPr lang="en-US" sz="2400"/>
              <a:t>Q</a:t>
            </a:r>
            <a:r>
              <a:rPr lang="vi-VN" sz="2400"/>
              <a:t>uê </a:t>
            </a:r>
            <a:r>
              <a:rPr lang="vi-VN" sz="2400" dirty="0"/>
              <a:t>ở làng Thạnh Bình (nay thuộc xã Tiên Cảnh, huyện Tiên Phước, tỉnh Quảng Nam</a:t>
            </a:r>
            <a:r>
              <a:rPr lang="vi-VN" sz="2400"/>
              <a:t>). </a:t>
            </a:r>
            <a:endParaRPr lang="en-US" sz="2400"/>
          </a:p>
          <a:p>
            <a:pPr marL="342900" indent="-342900" algn="just">
              <a:buFont typeface="Wingdings" panose="05000000000000000000" pitchFamily="2" charset="2"/>
              <a:buChar char="Ø"/>
            </a:pPr>
            <a:r>
              <a:rPr lang="vi-VN" sz="2400"/>
              <a:t>Ông </a:t>
            </a:r>
            <a:r>
              <a:rPr lang="vi-VN" sz="2400" dirty="0"/>
              <a:t>đỗ giải Nguyên trong kì thi Hương (đứng đầu kì thi Hương) và đến năm 1904 đỗ Tiến sĩ trong kì thi Hội</a:t>
            </a:r>
            <a:r>
              <a:rPr lang="vi-VN" sz="2400"/>
              <a:t>. </a:t>
            </a:r>
            <a:endParaRPr lang="en-US" sz="2400"/>
          </a:p>
          <a:p>
            <a:pPr marL="342900" indent="-342900" algn="just">
              <a:buFont typeface="Wingdings" panose="05000000000000000000" pitchFamily="2" charset="2"/>
              <a:buChar char="Ø"/>
            </a:pPr>
            <a:r>
              <a:rPr lang="vi-VN" sz="2400"/>
              <a:t>Huỳnh </a:t>
            </a:r>
            <a:r>
              <a:rPr lang="vi-VN" sz="2400" dirty="0"/>
              <a:t>Thúc Kháng không ra làm quan mà dấn thân vào các hoạt động yêu nước diễn ra sôi nổi đầu thế kỉ XX. Ông cùng với các chí sĩ yêu nước đã khởi xướng, lãnh đạo phong trào Duy Tân ở Quảng Nam, sau đó lan rộng ra cả nước</a:t>
            </a:r>
            <a:r>
              <a:rPr lang="vi-VN" sz="2400"/>
              <a:t>. </a:t>
            </a:r>
            <a:endParaRPr lang="en-US" sz="2400"/>
          </a:p>
          <a:p>
            <a:pPr algn="just"/>
            <a:endParaRPr lang="en-US" sz="2400" dirty="0"/>
          </a:p>
        </p:txBody>
      </p:sp>
      <p:sp>
        <p:nvSpPr>
          <p:cNvPr id="5" name="Rectangle 4"/>
          <p:cNvSpPr/>
          <p:nvPr/>
        </p:nvSpPr>
        <p:spPr>
          <a:xfrm>
            <a:off x="520719" y="1779732"/>
            <a:ext cx="6320961" cy="523220"/>
          </a:xfrm>
          <a:prstGeom prst="rect">
            <a:avLst/>
          </a:prstGeom>
        </p:spPr>
        <p:txBody>
          <a:bodyPr wrap="none">
            <a:spAutoFit/>
          </a:bodyPr>
          <a:lstStyle/>
          <a:p>
            <a:r>
              <a:rPr lang="vi-VN" sz="2800" b="1">
                <a:solidFill>
                  <a:srgbClr val="FF0000"/>
                </a:solidFill>
              </a:rPr>
              <a:t>3. </a:t>
            </a:r>
            <a:r>
              <a:rPr lang="vi-VN" sz="2800" b="1" dirty="0">
                <a:solidFill>
                  <a:srgbClr val="FF0000"/>
                </a:solidFill>
              </a:rPr>
              <a:t>Huỳnh Thúc Kháng (1876 – 1947) </a:t>
            </a:r>
            <a:endParaRPr lang="en-US" sz="2800" b="1" dirty="0">
              <a:solidFill>
                <a:srgbClr val="FF0000"/>
              </a:solidFill>
            </a:endParaRPr>
          </a:p>
        </p:txBody>
      </p:sp>
      <p:grpSp>
        <p:nvGrpSpPr>
          <p:cNvPr id="2" name="Group 19">
            <a:extLst>
              <a:ext uri="{FF2B5EF4-FFF2-40B4-BE49-F238E27FC236}">
                <a16:creationId xmlns:a16="http://schemas.microsoft.com/office/drawing/2014/main" id="{59FE9B12-504F-513B-3A4A-A4B9867363D8}"/>
              </a:ext>
            </a:extLst>
          </p:cNvPr>
          <p:cNvGrpSpPr/>
          <p:nvPr/>
        </p:nvGrpSpPr>
        <p:grpSpPr>
          <a:xfrm>
            <a:off x="0" y="0"/>
            <a:ext cx="9144000" cy="1544638"/>
            <a:chOff x="0" y="381000"/>
            <a:chExt cx="9144000" cy="1544638"/>
          </a:xfrm>
        </p:grpSpPr>
        <p:grpSp>
          <p:nvGrpSpPr>
            <p:cNvPr id="3" name="Group 440">
              <a:extLst>
                <a:ext uri="{FF2B5EF4-FFF2-40B4-BE49-F238E27FC236}">
                  <a16:creationId xmlns:a16="http://schemas.microsoft.com/office/drawing/2014/main" id="{7093B3DD-697E-1C1A-0640-71B47D59AFB8}"/>
                </a:ext>
              </a:extLst>
            </p:cNvPr>
            <p:cNvGrpSpPr>
              <a:grpSpLocks/>
            </p:cNvGrpSpPr>
            <p:nvPr/>
          </p:nvGrpSpPr>
          <p:grpSpPr bwMode="auto">
            <a:xfrm>
              <a:off x="1073150" y="463549"/>
              <a:ext cx="6948488" cy="1462089"/>
              <a:chOff x="0" y="0"/>
              <a:chExt cx="10942" cy="2303"/>
            </a:xfrm>
          </p:grpSpPr>
          <p:pic>
            <p:nvPicPr>
              <p:cNvPr id="10" name="Picture 446">
                <a:extLst>
                  <a:ext uri="{FF2B5EF4-FFF2-40B4-BE49-F238E27FC236}">
                    <a16:creationId xmlns:a16="http://schemas.microsoft.com/office/drawing/2014/main" id="{C28DAB1E-CBA9-69C4-55E7-F5C22117420B}"/>
                  </a:ext>
                </a:extLst>
              </p:cNvPr>
              <p:cNvPicPr>
                <a:picLocks noChangeAspect="1" noChangeArrowheads="1"/>
              </p:cNvPicPr>
              <p:nvPr/>
            </p:nvPicPr>
            <p:blipFill>
              <a:blip r:embed="rId2"/>
              <a:srcRect/>
              <a:stretch>
                <a:fillRect/>
              </a:stretch>
            </p:blipFill>
            <p:spPr bwMode="auto">
              <a:xfrm>
                <a:off x="0" y="0"/>
                <a:ext cx="10942" cy="2069"/>
              </a:xfrm>
              <a:prstGeom prst="rect">
                <a:avLst/>
              </a:prstGeom>
              <a:noFill/>
            </p:spPr>
          </p:pic>
          <p:sp>
            <p:nvSpPr>
              <p:cNvPr id="11" name="Freeform 445">
                <a:extLst>
                  <a:ext uri="{FF2B5EF4-FFF2-40B4-BE49-F238E27FC236}">
                    <a16:creationId xmlns:a16="http://schemas.microsoft.com/office/drawing/2014/main" id="{677AF58D-3B6C-69B6-3628-D57E1EB553D4}"/>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44">
                <a:extLst>
                  <a:ext uri="{FF2B5EF4-FFF2-40B4-BE49-F238E27FC236}">
                    <a16:creationId xmlns:a16="http://schemas.microsoft.com/office/drawing/2014/main" id="{8156C05D-F6A8-EC57-2231-8D511CDAACBC}"/>
                  </a:ext>
                </a:extLst>
              </p:cNvPr>
              <p:cNvSpPr>
                <a:spLocks/>
              </p:cNvSpPr>
              <p:nvPr/>
            </p:nvSpPr>
            <p:spPr bwMode="auto">
              <a:xfrm>
                <a:off x="615" y="980"/>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43">
                <a:extLst>
                  <a:ext uri="{FF2B5EF4-FFF2-40B4-BE49-F238E27FC236}">
                    <a16:creationId xmlns:a16="http://schemas.microsoft.com/office/drawing/2014/main" id="{E368C906-1D47-0802-EEAC-194624D1E000}"/>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AutoShape 442">
                <a:extLst>
                  <a:ext uri="{FF2B5EF4-FFF2-40B4-BE49-F238E27FC236}">
                    <a16:creationId xmlns:a16="http://schemas.microsoft.com/office/drawing/2014/main" id="{AE75B76A-B3C7-4078-CFC3-DA0EC547169C}"/>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441">
                <a:extLst>
                  <a:ext uri="{FF2B5EF4-FFF2-40B4-BE49-F238E27FC236}">
                    <a16:creationId xmlns:a16="http://schemas.microsoft.com/office/drawing/2014/main" id="{8AF7C587-C92C-D2C0-051E-EDBFA530ECFA}"/>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 name="Rectangle 18">
              <a:extLst>
                <a:ext uri="{FF2B5EF4-FFF2-40B4-BE49-F238E27FC236}">
                  <a16:creationId xmlns:a16="http://schemas.microsoft.com/office/drawing/2014/main" id="{FA1C9A8A-8740-28EE-9AF1-ED9BDCA88740}"/>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4F3BB01A-AB1E-ABDE-3528-7053503C02B5}"/>
                </a:ext>
              </a:extLst>
            </p:cNvPr>
            <p:cNvSpPr/>
            <p:nvPr/>
          </p:nvSpPr>
          <p:spPr>
            <a:xfrm>
              <a:off x="2362200" y="1143000"/>
              <a:ext cx="5715000" cy="584775"/>
            </a:xfrm>
            <a:prstGeom prst="rect">
              <a:avLst/>
            </a:prstGeom>
          </p:spPr>
          <p:txBody>
            <a:bodyPr wrap="square">
              <a:spAutoFit/>
            </a:bodyPr>
            <a:lstStyle/>
            <a:p>
              <a:pPr lvl="0" eaLnBrk="0" fontAlgn="base" hangingPunct="0">
                <a:spcBef>
                  <a:spcPct val="0"/>
                </a:spcBef>
                <a:spcAft>
                  <a:spcPct val="0"/>
                </a:spcAft>
              </a:pPr>
              <a:r>
                <a:rPr lang="vi-VN" sz="3200" b="1" dirty="0">
                  <a:solidFill>
                    <a:srgbClr val="EC008C"/>
                  </a:solidFill>
                  <a:latin typeface="Arial" pitchFamily="34" charset="0"/>
                  <a:ea typeface="Arial" pitchFamily="34" charset="0"/>
                  <a:cs typeface="Arial" pitchFamily="34" charset="0"/>
                </a:rPr>
                <a:t>DANH NHÂN QUẢNG NAM</a:t>
              </a:r>
              <a:endParaRPr lang="vi-VN" sz="3200" dirty="0">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AEBE2015-00A8-8C3E-ECAF-390E07739C4D}"/>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9F1C2466-2026-FB2B-04B8-7599AA7A584F}"/>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42" y="2667000"/>
            <a:ext cx="8153400" cy="3477875"/>
          </a:xfrm>
          <a:prstGeom prst="rect">
            <a:avLst/>
          </a:prstGeom>
        </p:spPr>
        <p:txBody>
          <a:bodyPr wrap="square">
            <a:spAutoFit/>
          </a:bodyPr>
          <a:lstStyle/>
          <a:p>
            <a:pPr marL="342900" indent="-342900" algn="just">
              <a:buFont typeface="Wingdings" panose="05000000000000000000" pitchFamily="2" charset="2"/>
              <a:buChar char="Ø"/>
            </a:pPr>
            <a:r>
              <a:rPr lang="vi-VN" sz="2200"/>
              <a:t> </a:t>
            </a:r>
            <a:r>
              <a:rPr lang="vi-VN" sz="2200" dirty="0"/>
              <a:t>Năm 1908, ông bị thực dân Pháp bắt và đày đi Côn Đảo suốt 13 năm. Năm 1921, ông được trả tự do</a:t>
            </a:r>
            <a:r>
              <a:rPr lang="vi-VN" sz="2200"/>
              <a:t>. </a:t>
            </a:r>
            <a:endParaRPr lang="en-US" sz="2200"/>
          </a:p>
          <a:p>
            <a:pPr marL="342900" indent="-342900" algn="just">
              <a:buFont typeface="Wingdings" panose="05000000000000000000" pitchFamily="2" charset="2"/>
              <a:buChar char="Ø"/>
            </a:pPr>
            <a:r>
              <a:rPr lang="vi-VN" sz="2200"/>
              <a:t>Năm </a:t>
            </a:r>
            <a:r>
              <a:rPr lang="vi-VN" sz="2200" dirty="0"/>
              <a:t>1926, ông trúng cử Dân biểu và được bầu làm Viện trưởng Viện Dân biểu Trung kỳ và kiên quyết đấu tranh công khai đòi thực dân Pháp phải cải cách dân chủ, bảo vệ quyền lợi dân tộc</a:t>
            </a:r>
            <a:r>
              <a:rPr lang="vi-VN" sz="2200"/>
              <a:t>. </a:t>
            </a:r>
            <a:endParaRPr lang="en-US" sz="2200"/>
          </a:p>
          <a:p>
            <a:pPr marL="342900" indent="-342900" algn="just">
              <a:buFont typeface="Wingdings" panose="05000000000000000000" pitchFamily="2" charset="2"/>
              <a:buChar char="Ø"/>
            </a:pPr>
            <a:r>
              <a:rPr lang="vi-VN" sz="2200"/>
              <a:t>Năm </a:t>
            </a:r>
            <a:r>
              <a:rPr lang="vi-VN" sz="2200" dirty="0"/>
              <a:t>1927, ông lập ra nhà in và báo Tiếng Dân, tờ báo quốc ngữ đầu tiên ở miền Trung, có vai trò lớn trong việc công khai nói lên tiếng nói của người Việt Nam yêu chuộng hoà bình, độc lập, tự do và tự chủ. </a:t>
            </a:r>
            <a:endParaRPr lang="en-US" sz="2200" dirty="0"/>
          </a:p>
        </p:txBody>
      </p:sp>
      <p:sp>
        <p:nvSpPr>
          <p:cNvPr id="5" name="Rectangle 4"/>
          <p:cNvSpPr/>
          <p:nvPr/>
        </p:nvSpPr>
        <p:spPr>
          <a:xfrm>
            <a:off x="420385" y="1791572"/>
            <a:ext cx="6620723" cy="523220"/>
          </a:xfrm>
          <a:prstGeom prst="rect">
            <a:avLst/>
          </a:prstGeom>
        </p:spPr>
        <p:txBody>
          <a:bodyPr wrap="none">
            <a:spAutoFit/>
          </a:bodyPr>
          <a:lstStyle/>
          <a:p>
            <a:r>
              <a:rPr lang="vi-VN" sz="2800" b="1" dirty="0">
                <a:solidFill>
                  <a:srgbClr val="FF0000"/>
                </a:solidFill>
              </a:rPr>
              <a:t>3.4. Huỳnh Thúc Kháng (1876 – 1947) </a:t>
            </a:r>
            <a:endParaRPr lang="en-US" sz="2800" b="1" dirty="0">
              <a:solidFill>
                <a:srgbClr val="FF0000"/>
              </a:solidFill>
            </a:endParaRPr>
          </a:p>
        </p:txBody>
      </p:sp>
      <p:grpSp>
        <p:nvGrpSpPr>
          <p:cNvPr id="2" name="Group 19">
            <a:extLst>
              <a:ext uri="{FF2B5EF4-FFF2-40B4-BE49-F238E27FC236}">
                <a16:creationId xmlns:a16="http://schemas.microsoft.com/office/drawing/2014/main" id="{E6D84DF9-1CE7-F75E-C844-5F95715D3333}"/>
              </a:ext>
            </a:extLst>
          </p:cNvPr>
          <p:cNvGrpSpPr/>
          <p:nvPr/>
        </p:nvGrpSpPr>
        <p:grpSpPr>
          <a:xfrm>
            <a:off x="0" y="0"/>
            <a:ext cx="9144000" cy="1544638"/>
            <a:chOff x="0" y="381000"/>
            <a:chExt cx="9144000" cy="1544638"/>
          </a:xfrm>
        </p:grpSpPr>
        <p:grpSp>
          <p:nvGrpSpPr>
            <p:cNvPr id="3" name="Group 440">
              <a:extLst>
                <a:ext uri="{FF2B5EF4-FFF2-40B4-BE49-F238E27FC236}">
                  <a16:creationId xmlns:a16="http://schemas.microsoft.com/office/drawing/2014/main" id="{F38BC691-30AC-5D11-50F2-114004361501}"/>
                </a:ext>
              </a:extLst>
            </p:cNvPr>
            <p:cNvGrpSpPr>
              <a:grpSpLocks/>
            </p:cNvGrpSpPr>
            <p:nvPr/>
          </p:nvGrpSpPr>
          <p:grpSpPr bwMode="auto">
            <a:xfrm>
              <a:off x="1073150" y="463549"/>
              <a:ext cx="6948488" cy="1462089"/>
              <a:chOff x="0" y="0"/>
              <a:chExt cx="10942" cy="2303"/>
            </a:xfrm>
          </p:grpSpPr>
          <p:pic>
            <p:nvPicPr>
              <p:cNvPr id="10" name="Picture 446">
                <a:extLst>
                  <a:ext uri="{FF2B5EF4-FFF2-40B4-BE49-F238E27FC236}">
                    <a16:creationId xmlns:a16="http://schemas.microsoft.com/office/drawing/2014/main" id="{A0670E54-25F8-4D34-31B2-B777C2194494}"/>
                  </a:ext>
                </a:extLst>
              </p:cNvPr>
              <p:cNvPicPr>
                <a:picLocks noChangeAspect="1" noChangeArrowheads="1"/>
              </p:cNvPicPr>
              <p:nvPr/>
            </p:nvPicPr>
            <p:blipFill>
              <a:blip r:embed="rId2"/>
              <a:srcRect/>
              <a:stretch>
                <a:fillRect/>
              </a:stretch>
            </p:blipFill>
            <p:spPr bwMode="auto">
              <a:xfrm>
                <a:off x="0" y="0"/>
                <a:ext cx="10942" cy="2069"/>
              </a:xfrm>
              <a:prstGeom prst="rect">
                <a:avLst/>
              </a:prstGeom>
              <a:noFill/>
            </p:spPr>
          </p:pic>
          <p:sp>
            <p:nvSpPr>
              <p:cNvPr id="11" name="Freeform 445">
                <a:extLst>
                  <a:ext uri="{FF2B5EF4-FFF2-40B4-BE49-F238E27FC236}">
                    <a16:creationId xmlns:a16="http://schemas.microsoft.com/office/drawing/2014/main" id="{DF72D5DE-6E01-027A-D0E0-91A8832EA088}"/>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44">
                <a:extLst>
                  <a:ext uri="{FF2B5EF4-FFF2-40B4-BE49-F238E27FC236}">
                    <a16:creationId xmlns:a16="http://schemas.microsoft.com/office/drawing/2014/main" id="{5CF0D854-7193-E739-691E-85CB03E96637}"/>
                  </a:ext>
                </a:extLst>
              </p:cNvPr>
              <p:cNvSpPr>
                <a:spLocks/>
              </p:cNvSpPr>
              <p:nvPr/>
            </p:nvSpPr>
            <p:spPr bwMode="auto">
              <a:xfrm>
                <a:off x="615" y="980"/>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43">
                <a:extLst>
                  <a:ext uri="{FF2B5EF4-FFF2-40B4-BE49-F238E27FC236}">
                    <a16:creationId xmlns:a16="http://schemas.microsoft.com/office/drawing/2014/main" id="{C813854F-BB50-E566-099B-E5600DE84A33}"/>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AutoShape 442">
                <a:extLst>
                  <a:ext uri="{FF2B5EF4-FFF2-40B4-BE49-F238E27FC236}">
                    <a16:creationId xmlns:a16="http://schemas.microsoft.com/office/drawing/2014/main" id="{1E930B90-FD11-DFE5-77CA-DF05A35679CC}"/>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441">
                <a:extLst>
                  <a:ext uri="{FF2B5EF4-FFF2-40B4-BE49-F238E27FC236}">
                    <a16:creationId xmlns:a16="http://schemas.microsoft.com/office/drawing/2014/main" id="{5141083D-170B-4A8A-B297-4E7F1F8D7A05}"/>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 name="Rectangle 18">
              <a:extLst>
                <a:ext uri="{FF2B5EF4-FFF2-40B4-BE49-F238E27FC236}">
                  <a16:creationId xmlns:a16="http://schemas.microsoft.com/office/drawing/2014/main" id="{AAF35196-8224-C985-79FF-B2A9B6557A81}"/>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9B1BBAAB-D58A-811B-9056-4375C77E6138}"/>
                </a:ext>
              </a:extLst>
            </p:cNvPr>
            <p:cNvSpPr/>
            <p:nvPr/>
          </p:nvSpPr>
          <p:spPr>
            <a:xfrm>
              <a:off x="2362200" y="1143000"/>
              <a:ext cx="5715000" cy="584775"/>
            </a:xfrm>
            <a:prstGeom prst="rect">
              <a:avLst/>
            </a:prstGeom>
          </p:spPr>
          <p:txBody>
            <a:bodyPr wrap="square">
              <a:spAutoFit/>
            </a:bodyPr>
            <a:lstStyle/>
            <a:p>
              <a:pPr lvl="0" eaLnBrk="0" fontAlgn="base" hangingPunct="0">
                <a:spcBef>
                  <a:spcPct val="0"/>
                </a:spcBef>
                <a:spcAft>
                  <a:spcPct val="0"/>
                </a:spcAft>
              </a:pPr>
              <a:r>
                <a:rPr lang="vi-VN" sz="3200" b="1" dirty="0">
                  <a:solidFill>
                    <a:srgbClr val="EC008C"/>
                  </a:solidFill>
                  <a:latin typeface="Arial" pitchFamily="34" charset="0"/>
                  <a:ea typeface="Arial" pitchFamily="34" charset="0"/>
                  <a:cs typeface="Arial" pitchFamily="34" charset="0"/>
                </a:rPr>
                <a:t>DANH NHÂN QUẢNG NAM</a:t>
              </a:r>
              <a:endParaRPr lang="vi-VN" sz="3200" dirty="0">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1A2817D0-946B-CA5A-9D67-896234783D3E}"/>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22643C2C-FFC0-CC5A-094A-DEA0F566B4A1}"/>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2605175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2819400"/>
            <a:ext cx="8077200" cy="3477875"/>
          </a:xfrm>
          <a:prstGeom prst="rect">
            <a:avLst/>
          </a:prstGeom>
        </p:spPr>
        <p:txBody>
          <a:bodyPr wrap="square">
            <a:spAutoFit/>
          </a:bodyPr>
          <a:lstStyle/>
          <a:p>
            <a:pPr marL="342900" indent="-342900" algn="just">
              <a:buFont typeface="Wingdings" panose="05000000000000000000" pitchFamily="2" charset="2"/>
              <a:buChar char="Ø"/>
            </a:pPr>
            <a:r>
              <a:rPr lang="vi-VN" sz="2200"/>
              <a:t>Cách </a:t>
            </a:r>
            <a:r>
              <a:rPr lang="vi-VN" sz="2200" dirty="0"/>
              <a:t>mạng tháng Tám năm 1945 thành công, Chủ tịch Hồ Chí Minh đã mời ông tham gia nội các Chính phủ và kiêm nhiệm nhiều chức vụ</a:t>
            </a:r>
            <a:r>
              <a:rPr lang="vi-VN" sz="2200"/>
              <a:t>. </a:t>
            </a:r>
            <a:endParaRPr lang="en-US" sz="2200"/>
          </a:p>
          <a:p>
            <a:pPr marL="342900" indent="-342900" algn="just">
              <a:buFont typeface="Wingdings" panose="05000000000000000000" pitchFamily="2" charset="2"/>
              <a:buChar char="Ø"/>
            </a:pPr>
            <a:r>
              <a:rPr lang="vi-VN" sz="2200"/>
              <a:t>Tháng </a:t>
            </a:r>
            <a:r>
              <a:rPr lang="vi-VN" sz="2200" dirty="0"/>
              <a:t>5/1946, khi Chủ tịch Hồ Chí Minh sang thăm Pháp, ông được giao giữ chức Quyền Chủ tịch nước. Với cương vị này, ông đã tham gia giải quyết nhiều công việc, góp phần quan trọng điều hành bộ máy Nhà nước, chủ toạ các phiên họp của Hội đồng Chính phủ, chỉ đạo giải quyết kịp thời những vấn đề về đối nội và đối ngoại theo phương châm “Dĩ bất biến, ứng vạn biến</a:t>
            </a:r>
            <a:r>
              <a:rPr lang="vi-VN" sz="2200"/>
              <a:t>”. </a:t>
            </a:r>
            <a:endParaRPr lang="en-US" sz="2200" dirty="0"/>
          </a:p>
        </p:txBody>
      </p:sp>
      <p:sp>
        <p:nvSpPr>
          <p:cNvPr id="7" name="Rectangle 6"/>
          <p:cNvSpPr/>
          <p:nvPr/>
        </p:nvSpPr>
        <p:spPr>
          <a:xfrm>
            <a:off x="304800" y="1671178"/>
            <a:ext cx="6620723" cy="523220"/>
          </a:xfrm>
          <a:prstGeom prst="rect">
            <a:avLst/>
          </a:prstGeom>
        </p:spPr>
        <p:txBody>
          <a:bodyPr wrap="none">
            <a:spAutoFit/>
          </a:bodyPr>
          <a:lstStyle/>
          <a:p>
            <a:r>
              <a:rPr lang="vi-VN" sz="2800" b="1" dirty="0">
                <a:solidFill>
                  <a:srgbClr val="FF0000"/>
                </a:solidFill>
              </a:rPr>
              <a:t>3.4. Huỳnh Thúc Kháng (1876 – 1947) </a:t>
            </a:r>
            <a:endParaRPr lang="en-US" sz="2800" b="1" dirty="0">
              <a:solidFill>
                <a:srgbClr val="FF0000"/>
              </a:solidFill>
            </a:endParaRPr>
          </a:p>
        </p:txBody>
      </p:sp>
      <p:grpSp>
        <p:nvGrpSpPr>
          <p:cNvPr id="2" name="Group 19">
            <a:extLst>
              <a:ext uri="{FF2B5EF4-FFF2-40B4-BE49-F238E27FC236}">
                <a16:creationId xmlns:a16="http://schemas.microsoft.com/office/drawing/2014/main" id="{9E956120-E57D-65F0-045D-60A858687C3F}"/>
              </a:ext>
            </a:extLst>
          </p:cNvPr>
          <p:cNvGrpSpPr/>
          <p:nvPr/>
        </p:nvGrpSpPr>
        <p:grpSpPr>
          <a:xfrm>
            <a:off x="0" y="0"/>
            <a:ext cx="9144000" cy="1544638"/>
            <a:chOff x="0" y="381000"/>
            <a:chExt cx="9144000" cy="1544638"/>
          </a:xfrm>
        </p:grpSpPr>
        <p:grpSp>
          <p:nvGrpSpPr>
            <p:cNvPr id="3" name="Group 440">
              <a:extLst>
                <a:ext uri="{FF2B5EF4-FFF2-40B4-BE49-F238E27FC236}">
                  <a16:creationId xmlns:a16="http://schemas.microsoft.com/office/drawing/2014/main" id="{952AABE4-B7B4-8882-062A-61AB71EC5E9C}"/>
                </a:ext>
              </a:extLst>
            </p:cNvPr>
            <p:cNvGrpSpPr>
              <a:grpSpLocks/>
            </p:cNvGrpSpPr>
            <p:nvPr/>
          </p:nvGrpSpPr>
          <p:grpSpPr bwMode="auto">
            <a:xfrm>
              <a:off x="1073150" y="463549"/>
              <a:ext cx="6948488" cy="1462089"/>
              <a:chOff x="0" y="0"/>
              <a:chExt cx="10942" cy="2303"/>
            </a:xfrm>
          </p:grpSpPr>
          <p:pic>
            <p:nvPicPr>
              <p:cNvPr id="10" name="Picture 446">
                <a:extLst>
                  <a:ext uri="{FF2B5EF4-FFF2-40B4-BE49-F238E27FC236}">
                    <a16:creationId xmlns:a16="http://schemas.microsoft.com/office/drawing/2014/main" id="{276E317E-08D4-BC47-1DF6-65B7C23EE7BA}"/>
                  </a:ext>
                </a:extLst>
              </p:cNvPr>
              <p:cNvPicPr>
                <a:picLocks noChangeAspect="1" noChangeArrowheads="1"/>
              </p:cNvPicPr>
              <p:nvPr/>
            </p:nvPicPr>
            <p:blipFill>
              <a:blip r:embed="rId2"/>
              <a:srcRect/>
              <a:stretch>
                <a:fillRect/>
              </a:stretch>
            </p:blipFill>
            <p:spPr bwMode="auto">
              <a:xfrm>
                <a:off x="0" y="0"/>
                <a:ext cx="10942" cy="2069"/>
              </a:xfrm>
              <a:prstGeom prst="rect">
                <a:avLst/>
              </a:prstGeom>
              <a:noFill/>
            </p:spPr>
          </p:pic>
          <p:sp>
            <p:nvSpPr>
              <p:cNvPr id="11" name="Freeform 445">
                <a:extLst>
                  <a:ext uri="{FF2B5EF4-FFF2-40B4-BE49-F238E27FC236}">
                    <a16:creationId xmlns:a16="http://schemas.microsoft.com/office/drawing/2014/main" id="{3E0AD2F1-CC53-3345-0D1A-89045AA4FCF4}"/>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44">
                <a:extLst>
                  <a:ext uri="{FF2B5EF4-FFF2-40B4-BE49-F238E27FC236}">
                    <a16:creationId xmlns:a16="http://schemas.microsoft.com/office/drawing/2014/main" id="{C88439D8-3471-C03C-74F4-C7302465CE4B}"/>
                  </a:ext>
                </a:extLst>
              </p:cNvPr>
              <p:cNvSpPr>
                <a:spLocks/>
              </p:cNvSpPr>
              <p:nvPr/>
            </p:nvSpPr>
            <p:spPr bwMode="auto">
              <a:xfrm>
                <a:off x="615" y="980"/>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43">
                <a:extLst>
                  <a:ext uri="{FF2B5EF4-FFF2-40B4-BE49-F238E27FC236}">
                    <a16:creationId xmlns:a16="http://schemas.microsoft.com/office/drawing/2014/main" id="{5FE30DE6-C421-3268-FAD3-B90B123EE2C9}"/>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AutoShape 442">
                <a:extLst>
                  <a:ext uri="{FF2B5EF4-FFF2-40B4-BE49-F238E27FC236}">
                    <a16:creationId xmlns:a16="http://schemas.microsoft.com/office/drawing/2014/main" id="{AD843A2E-6613-74E9-4327-CD68F0A05C26}"/>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441">
                <a:extLst>
                  <a:ext uri="{FF2B5EF4-FFF2-40B4-BE49-F238E27FC236}">
                    <a16:creationId xmlns:a16="http://schemas.microsoft.com/office/drawing/2014/main" id="{63E91AB4-B8DD-D2F2-D04D-3DCFDB2F67D0}"/>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Rectangle 18">
              <a:extLst>
                <a:ext uri="{FF2B5EF4-FFF2-40B4-BE49-F238E27FC236}">
                  <a16:creationId xmlns:a16="http://schemas.microsoft.com/office/drawing/2014/main" id="{1179AFCF-35C1-B0FE-146A-25760444AB80}"/>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4">
              <a:extLst>
                <a:ext uri="{FF2B5EF4-FFF2-40B4-BE49-F238E27FC236}">
                  <a16:creationId xmlns:a16="http://schemas.microsoft.com/office/drawing/2014/main" id="{EBC0FFBF-BE62-2DD6-4E07-83C7524D4088}"/>
                </a:ext>
              </a:extLst>
            </p:cNvPr>
            <p:cNvSpPr/>
            <p:nvPr/>
          </p:nvSpPr>
          <p:spPr>
            <a:xfrm>
              <a:off x="2362200" y="1143000"/>
              <a:ext cx="5715000" cy="584775"/>
            </a:xfrm>
            <a:prstGeom prst="rect">
              <a:avLst/>
            </a:prstGeom>
          </p:spPr>
          <p:txBody>
            <a:bodyPr wrap="square">
              <a:spAutoFit/>
            </a:bodyPr>
            <a:lstStyle/>
            <a:p>
              <a:pPr lvl="0" eaLnBrk="0" fontAlgn="base" hangingPunct="0">
                <a:spcBef>
                  <a:spcPct val="0"/>
                </a:spcBef>
                <a:spcAft>
                  <a:spcPct val="0"/>
                </a:spcAft>
              </a:pPr>
              <a:r>
                <a:rPr lang="vi-VN" sz="3200" b="1" dirty="0">
                  <a:solidFill>
                    <a:srgbClr val="EC008C"/>
                  </a:solidFill>
                  <a:latin typeface="Arial" pitchFamily="34" charset="0"/>
                  <a:ea typeface="Arial" pitchFamily="34" charset="0"/>
                  <a:cs typeface="Arial" pitchFamily="34" charset="0"/>
                </a:rPr>
                <a:t>DANH NHÂN QUẢNG NAM</a:t>
              </a:r>
              <a:endParaRPr lang="vi-VN" sz="3200" dirty="0">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1DA4AD77-A59B-5AFD-C4BD-BE2EBDEB0A5D}"/>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31761D02-8237-C0CD-50CB-E4932F38FD97}"/>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7145" y="2728079"/>
            <a:ext cx="8077200" cy="2800767"/>
          </a:xfrm>
          <a:prstGeom prst="rect">
            <a:avLst/>
          </a:prstGeom>
        </p:spPr>
        <p:txBody>
          <a:bodyPr wrap="square">
            <a:spAutoFit/>
          </a:bodyPr>
          <a:lstStyle/>
          <a:p>
            <a:pPr marL="342900" indent="-342900" algn="just">
              <a:buFont typeface="Wingdings" panose="05000000000000000000" pitchFamily="2" charset="2"/>
              <a:buChar char="Ø"/>
            </a:pPr>
            <a:r>
              <a:rPr lang="vi-VN" sz="2200"/>
              <a:t>Khi </a:t>
            </a:r>
            <a:r>
              <a:rPr lang="vi-VN" sz="2200" dirty="0"/>
              <a:t>cuộc kháng chiến toàn quốc bùng nổ năm 1946, Chủ tịch Hồ Chí Minh cử ông làm Đặc phái viên của Chính phủ đi kinh lí miền Trung để giải thích đường lối kháng chiến, kêu gọi toàn dân ủng hộ Chính phủ, ủng hộ cách mạng</a:t>
            </a:r>
            <a:r>
              <a:rPr lang="vi-VN" sz="2200"/>
              <a:t>. </a:t>
            </a:r>
            <a:endParaRPr lang="en-US" sz="2200"/>
          </a:p>
          <a:p>
            <a:pPr marL="342900" indent="-342900" algn="just">
              <a:buFont typeface="Wingdings" panose="05000000000000000000" pitchFamily="2" charset="2"/>
              <a:buChar char="Ø"/>
            </a:pPr>
            <a:r>
              <a:rPr lang="vi-VN" sz="2200"/>
              <a:t>Ngày </a:t>
            </a:r>
            <a:r>
              <a:rPr lang="vi-VN" sz="2200" dirty="0"/>
              <a:t>21/4/1947, trong chuyến kinh lí miền Trung, do tuổi cao, sức yếu và lâm bệnh nặng, Huỳnh Thúc Kháng qua đời tại tỉnh Quảng Ngãi trong niềm tiếc thương vô hạn của đồng bào, cán bộ, chiến sĩ cả nước</a:t>
            </a:r>
            <a:r>
              <a:rPr lang="en-US" sz="2200" dirty="0"/>
              <a:t>.</a:t>
            </a:r>
          </a:p>
        </p:txBody>
      </p:sp>
      <p:sp>
        <p:nvSpPr>
          <p:cNvPr id="7" name="Rectangle 6"/>
          <p:cNvSpPr/>
          <p:nvPr/>
        </p:nvSpPr>
        <p:spPr>
          <a:xfrm>
            <a:off x="304800" y="1837772"/>
            <a:ext cx="6620723" cy="523220"/>
          </a:xfrm>
          <a:prstGeom prst="rect">
            <a:avLst/>
          </a:prstGeom>
        </p:spPr>
        <p:txBody>
          <a:bodyPr wrap="none">
            <a:spAutoFit/>
          </a:bodyPr>
          <a:lstStyle/>
          <a:p>
            <a:r>
              <a:rPr lang="vi-VN" sz="2800" b="1" dirty="0">
                <a:solidFill>
                  <a:srgbClr val="FF0000"/>
                </a:solidFill>
              </a:rPr>
              <a:t>3.4. Huỳnh Thúc Kháng (1876 – 1947) </a:t>
            </a:r>
            <a:endParaRPr lang="en-US" sz="2800" b="1" dirty="0">
              <a:solidFill>
                <a:srgbClr val="FF0000"/>
              </a:solidFill>
            </a:endParaRPr>
          </a:p>
        </p:txBody>
      </p:sp>
      <p:grpSp>
        <p:nvGrpSpPr>
          <p:cNvPr id="2" name="Group 19">
            <a:extLst>
              <a:ext uri="{FF2B5EF4-FFF2-40B4-BE49-F238E27FC236}">
                <a16:creationId xmlns:a16="http://schemas.microsoft.com/office/drawing/2014/main" id="{7EAC3B00-96FB-A718-2880-1723BD35647E}"/>
              </a:ext>
            </a:extLst>
          </p:cNvPr>
          <p:cNvGrpSpPr/>
          <p:nvPr/>
        </p:nvGrpSpPr>
        <p:grpSpPr>
          <a:xfrm>
            <a:off x="0" y="0"/>
            <a:ext cx="9144000" cy="1544638"/>
            <a:chOff x="0" y="381000"/>
            <a:chExt cx="9144000" cy="1544638"/>
          </a:xfrm>
        </p:grpSpPr>
        <p:grpSp>
          <p:nvGrpSpPr>
            <p:cNvPr id="3" name="Group 440">
              <a:extLst>
                <a:ext uri="{FF2B5EF4-FFF2-40B4-BE49-F238E27FC236}">
                  <a16:creationId xmlns:a16="http://schemas.microsoft.com/office/drawing/2014/main" id="{B81ECC36-5DD9-42E9-D795-548C9AECC99B}"/>
                </a:ext>
              </a:extLst>
            </p:cNvPr>
            <p:cNvGrpSpPr>
              <a:grpSpLocks/>
            </p:cNvGrpSpPr>
            <p:nvPr/>
          </p:nvGrpSpPr>
          <p:grpSpPr bwMode="auto">
            <a:xfrm>
              <a:off x="1073150" y="463549"/>
              <a:ext cx="6948488" cy="1462089"/>
              <a:chOff x="0" y="0"/>
              <a:chExt cx="10942" cy="2303"/>
            </a:xfrm>
          </p:grpSpPr>
          <p:pic>
            <p:nvPicPr>
              <p:cNvPr id="10" name="Picture 446">
                <a:extLst>
                  <a:ext uri="{FF2B5EF4-FFF2-40B4-BE49-F238E27FC236}">
                    <a16:creationId xmlns:a16="http://schemas.microsoft.com/office/drawing/2014/main" id="{DF774DEB-F8BB-FD4E-5AD7-7273E623F20E}"/>
                  </a:ext>
                </a:extLst>
              </p:cNvPr>
              <p:cNvPicPr>
                <a:picLocks noChangeAspect="1" noChangeArrowheads="1"/>
              </p:cNvPicPr>
              <p:nvPr/>
            </p:nvPicPr>
            <p:blipFill>
              <a:blip r:embed="rId2"/>
              <a:srcRect/>
              <a:stretch>
                <a:fillRect/>
              </a:stretch>
            </p:blipFill>
            <p:spPr bwMode="auto">
              <a:xfrm>
                <a:off x="0" y="0"/>
                <a:ext cx="10942" cy="2069"/>
              </a:xfrm>
              <a:prstGeom prst="rect">
                <a:avLst/>
              </a:prstGeom>
              <a:noFill/>
            </p:spPr>
          </p:pic>
          <p:sp>
            <p:nvSpPr>
              <p:cNvPr id="11" name="Freeform 445">
                <a:extLst>
                  <a:ext uri="{FF2B5EF4-FFF2-40B4-BE49-F238E27FC236}">
                    <a16:creationId xmlns:a16="http://schemas.microsoft.com/office/drawing/2014/main" id="{37CEF4E1-C777-346B-D950-75608826E640}"/>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44">
                <a:extLst>
                  <a:ext uri="{FF2B5EF4-FFF2-40B4-BE49-F238E27FC236}">
                    <a16:creationId xmlns:a16="http://schemas.microsoft.com/office/drawing/2014/main" id="{7E9B63CA-C4EA-D13A-1C88-16BDAFECA59C}"/>
                  </a:ext>
                </a:extLst>
              </p:cNvPr>
              <p:cNvSpPr>
                <a:spLocks/>
              </p:cNvSpPr>
              <p:nvPr/>
            </p:nvSpPr>
            <p:spPr bwMode="auto">
              <a:xfrm>
                <a:off x="615" y="980"/>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43">
                <a:extLst>
                  <a:ext uri="{FF2B5EF4-FFF2-40B4-BE49-F238E27FC236}">
                    <a16:creationId xmlns:a16="http://schemas.microsoft.com/office/drawing/2014/main" id="{40A324D5-2B3D-0EC9-EF83-04F65F09327D}"/>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AutoShape 442">
                <a:extLst>
                  <a:ext uri="{FF2B5EF4-FFF2-40B4-BE49-F238E27FC236}">
                    <a16:creationId xmlns:a16="http://schemas.microsoft.com/office/drawing/2014/main" id="{DD5D8093-5403-4ACD-3374-18275BEF36CB}"/>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441">
                <a:extLst>
                  <a:ext uri="{FF2B5EF4-FFF2-40B4-BE49-F238E27FC236}">
                    <a16:creationId xmlns:a16="http://schemas.microsoft.com/office/drawing/2014/main" id="{47F219B5-4C45-F01C-B449-3095568F59ED}"/>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Rectangle 18">
              <a:extLst>
                <a:ext uri="{FF2B5EF4-FFF2-40B4-BE49-F238E27FC236}">
                  <a16:creationId xmlns:a16="http://schemas.microsoft.com/office/drawing/2014/main" id="{DE591C2B-A290-D60C-B22F-B8DA1998E091}"/>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4">
              <a:extLst>
                <a:ext uri="{FF2B5EF4-FFF2-40B4-BE49-F238E27FC236}">
                  <a16:creationId xmlns:a16="http://schemas.microsoft.com/office/drawing/2014/main" id="{86092682-73A8-3636-73EB-8CA77A70C552}"/>
                </a:ext>
              </a:extLst>
            </p:cNvPr>
            <p:cNvSpPr/>
            <p:nvPr/>
          </p:nvSpPr>
          <p:spPr>
            <a:xfrm>
              <a:off x="2362200" y="1143000"/>
              <a:ext cx="5715000" cy="584775"/>
            </a:xfrm>
            <a:prstGeom prst="rect">
              <a:avLst/>
            </a:prstGeom>
          </p:spPr>
          <p:txBody>
            <a:bodyPr wrap="square">
              <a:spAutoFit/>
            </a:bodyPr>
            <a:lstStyle/>
            <a:p>
              <a:pPr lvl="0" eaLnBrk="0" fontAlgn="base" hangingPunct="0">
                <a:spcBef>
                  <a:spcPct val="0"/>
                </a:spcBef>
                <a:spcAft>
                  <a:spcPct val="0"/>
                </a:spcAft>
              </a:pPr>
              <a:r>
                <a:rPr lang="vi-VN" sz="3200" b="1" dirty="0">
                  <a:solidFill>
                    <a:srgbClr val="EC008C"/>
                  </a:solidFill>
                  <a:latin typeface="Arial" pitchFamily="34" charset="0"/>
                  <a:ea typeface="Arial" pitchFamily="34" charset="0"/>
                  <a:cs typeface="Arial" pitchFamily="34" charset="0"/>
                </a:rPr>
                <a:t>DANH NHÂN QUẢNG NAM</a:t>
              </a:r>
              <a:endParaRPr lang="vi-VN" sz="3200" dirty="0">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A5BBAC48-8E89-EC0E-ED82-9DB819866436}"/>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5788558E-D5A4-2422-8C65-6E2C2C80B6C4}"/>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4240514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838107"/>
            <a:ext cx="8077200" cy="2308324"/>
          </a:xfrm>
          <a:prstGeom prst="rect">
            <a:avLst/>
          </a:prstGeom>
        </p:spPr>
        <p:txBody>
          <a:bodyPr wrap="square">
            <a:spAutoFit/>
          </a:bodyPr>
          <a:lstStyle/>
          <a:p>
            <a:pPr algn="just"/>
            <a:r>
              <a:rPr lang="en-US" sz="2400" dirty="0"/>
              <a:t>	</a:t>
            </a:r>
            <a:r>
              <a:rPr lang="vi-VN" sz="2400" i="1" dirty="0"/>
              <a:t>Đánh giá về công lao của Huỳnh Thúc Kháng, Chủ tịch Hồ Chí Minh đã viết: “Cụ Huỳnh là người giàu sang không làm xiêu lòng, nghèo khó không làm nản chí, oai vũ không làm sờn gan. Cả đời cụ Huỳnh không cần danh vị, không cần lợi lộc, không thèm làm giàu. Cả đời cụ Huỳnh chỉ phấn đấu cho dân được tự do, nước được độc lập,…”</a:t>
            </a:r>
            <a:endParaRPr lang="en-US" sz="2400" i="1" dirty="0"/>
          </a:p>
        </p:txBody>
      </p:sp>
      <p:sp>
        <p:nvSpPr>
          <p:cNvPr id="5" name="Rectangle 4"/>
          <p:cNvSpPr/>
          <p:nvPr/>
        </p:nvSpPr>
        <p:spPr>
          <a:xfrm>
            <a:off x="381000" y="1676400"/>
            <a:ext cx="6620723" cy="523220"/>
          </a:xfrm>
          <a:prstGeom prst="rect">
            <a:avLst/>
          </a:prstGeom>
        </p:spPr>
        <p:txBody>
          <a:bodyPr wrap="none">
            <a:spAutoFit/>
          </a:bodyPr>
          <a:lstStyle/>
          <a:p>
            <a:r>
              <a:rPr lang="vi-VN" sz="2800" b="1" dirty="0">
                <a:solidFill>
                  <a:srgbClr val="FF0000"/>
                </a:solidFill>
              </a:rPr>
              <a:t>3.4. Huỳnh Thúc Kháng (1876 – 1947) </a:t>
            </a:r>
            <a:endParaRPr lang="en-US" sz="2800" b="1" dirty="0">
              <a:solidFill>
                <a:srgbClr val="FF0000"/>
              </a:solidFill>
            </a:endParaRPr>
          </a:p>
        </p:txBody>
      </p:sp>
      <p:grpSp>
        <p:nvGrpSpPr>
          <p:cNvPr id="2" name="Group 19">
            <a:extLst>
              <a:ext uri="{FF2B5EF4-FFF2-40B4-BE49-F238E27FC236}">
                <a16:creationId xmlns:a16="http://schemas.microsoft.com/office/drawing/2014/main" id="{C166726F-6295-CE8F-DE77-2CC1BAACC7B6}"/>
              </a:ext>
            </a:extLst>
          </p:cNvPr>
          <p:cNvGrpSpPr/>
          <p:nvPr/>
        </p:nvGrpSpPr>
        <p:grpSpPr>
          <a:xfrm>
            <a:off x="0" y="0"/>
            <a:ext cx="9144000" cy="1544638"/>
            <a:chOff x="0" y="381000"/>
            <a:chExt cx="9144000" cy="1544638"/>
          </a:xfrm>
        </p:grpSpPr>
        <p:grpSp>
          <p:nvGrpSpPr>
            <p:cNvPr id="3" name="Group 440">
              <a:extLst>
                <a:ext uri="{FF2B5EF4-FFF2-40B4-BE49-F238E27FC236}">
                  <a16:creationId xmlns:a16="http://schemas.microsoft.com/office/drawing/2014/main" id="{D6656AF5-9A73-7E0B-3217-1B49DF85B2D8}"/>
                </a:ext>
              </a:extLst>
            </p:cNvPr>
            <p:cNvGrpSpPr>
              <a:grpSpLocks/>
            </p:cNvGrpSpPr>
            <p:nvPr/>
          </p:nvGrpSpPr>
          <p:grpSpPr bwMode="auto">
            <a:xfrm>
              <a:off x="1073150" y="463549"/>
              <a:ext cx="6948488" cy="1462089"/>
              <a:chOff x="0" y="0"/>
              <a:chExt cx="10942" cy="2303"/>
            </a:xfrm>
          </p:grpSpPr>
          <p:pic>
            <p:nvPicPr>
              <p:cNvPr id="10" name="Picture 446">
                <a:extLst>
                  <a:ext uri="{FF2B5EF4-FFF2-40B4-BE49-F238E27FC236}">
                    <a16:creationId xmlns:a16="http://schemas.microsoft.com/office/drawing/2014/main" id="{8093176C-2668-6114-3A30-BB9B6248A440}"/>
                  </a:ext>
                </a:extLst>
              </p:cNvPr>
              <p:cNvPicPr>
                <a:picLocks noChangeAspect="1" noChangeArrowheads="1"/>
              </p:cNvPicPr>
              <p:nvPr/>
            </p:nvPicPr>
            <p:blipFill>
              <a:blip r:embed="rId2"/>
              <a:srcRect/>
              <a:stretch>
                <a:fillRect/>
              </a:stretch>
            </p:blipFill>
            <p:spPr bwMode="auto">
              <a:xfrm>
                <a:off x="0" y="0"/>
                <a:ext cx="10942" cy="2069"/>
              </a:xfrm>
              <a:prstGeom prst="rect">
                <a:avLst/>
              </a:prstGeom>
              <a:noFill/>
            </p:spPr>
          </p:pic>
          <p:sp>
            <p:nvSpPr>
              <p:cNvPr id="11" name="Freeform 445">
                <a:extLst>
                  <a:ext uri="{FF2B5EF4-FFF2-40B4-BE49-F238E27FC236}">
                    <a16:creationId xmlns:a16="http://schemas.microsoft.com/office/drawing/2014/main" id="{C74372C8-57B8-24DC-5014-0EEB367EFED9}"/>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44">
                <a:extLst>
                  <a:ext uri="{FF2B5EF4-FFF2-40B4-BE49-F238E27FC236}">
                    <a16:creationId xmlns:a16="http://schemas.microsoft.com/office/drawing/2014/main" id="{17C5232C-7525-1EC9-5B63-A6F83EE03FEA}"/>
                  </a:ext>
                </a:extLst>
              </p:cNvPr>
              <p:cNvSpPr>
                <a:spLocks/>
              </p:cNvSpPr>
              <p:nvPr/>
            </p:nvSpPr>
            <p:spPr bwMode="auto">
              <a:xfrm>
                <a:off x="615" y="980"/>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43">
                <a:extLst>
                  <a:ext uri="{FF2B5EF4-FFF2-40B4-BE49-F238E27FC236}">
                    <a16:creationId xmlns:a16="http://schemas.microsoft.com/office/drawing/2014/main" id="{189E5272-1031-8776-6D5F-ED8181552DF5}"/>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AutoShape 442">
                <a:extLst>
                  <a:ext uri="{FF2B5EF4-FFF2-40B4-BE49-F238E27FC236}">
                    <a16:creationId xmlns:a16="http://schemas.microsoft.com/office/drawing/2014/main" id="{FB14AB6A-8B10-280F-8B22-C0FF039D6123}"/>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441">
                <a:extLst>
                  <a:ext uri="{FF2B5EF4-FFF2-40B4-BE49-F238E27FC236}">
                    <a16:creationId xmlns:a16="http://schemas.microsoft.com/office/drawing/2014/main" id="{6D81CCFA-9C33-BF59-0C76-E4A432DD6C59}"/>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 name="Rectangle 18">
              <a:extLst>
                <a:ext uri="{FF2B5EF4-FFF2-40B4-BE49-F238E27FC236}">
                  <a16:creationId xmlns:a16="http://schemas.microsoft.com/office/drawing/2014/main" id="{5FAA4090-1AD2-4B6D-2247-F099C8CEF1E9}"/>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57CFB3F7-BC42-33F5-9F1E-C1ED2D41ABBC}"/>
                </a:ext>
              </a:extLst>
            </p:cNvPr>
            <p:cNvSpPr/>
            <p:nvPr/>
          </p:nvSpPr>
          <p:spPr>
            <a:xfrm>
              <a:off x="2362200" y="1143000"/>
              <a:ext cx="5715000" cy="584775"/>
            </a:xfrm>
            <a:prstGeom prst="rect">
              <a:avLst/>
            </a:prstGeom>
          </p:spPr>
          <p:txBody>
            <a:bodyPr wrap="square">
              <a:spAutoFit/>
            </a:bodyPr>
            <a:lstStyle/>
            <a:p>
              <a:pPr lvl="0" eaLnBrk="0" fontAlgn="base" hangingPunct="0">
                <a:spcBef>
                  <a:spcPct val="0"/>
                </a:spcBef>
                <a:spcAft>
                  <a:spcPct val="0"/>
                </a:spcAft>
              </a:pPr>
              <a:r>
                <a:rPr lang="vi-VN" sz="3200" b="1" dirty="0">
                  <a:solidFill>
                    <a:srgbClr val="EC008C"/>
                  </a:solidFill>
                  <a:latin typeface="Arial" pitchFamily="34" charset="0"/>
                  <a:ea typeface="Arial" pitchFamily="34" charset="0"/>
                  <a:cs typeface="Arial" pitchFamily="34" charset="0"/>
                </a:rPr>
                <a:t>DANH NHÂN QUẢNG NAM</a:t>
              </a:r>
              <a:endParaRPr lang="vi-VN" sz="3200" dirty="0">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20C676EF-2802-3FB4-F1CD-BACF358EAADE}"/>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F6682D14-4AC4-96BB-3924-287A8ED6ACA6}"/>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A055C-E135-6D30-0C1A-FC9E998F6F2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6F67F2-3C2B-252D-8FFF-B9EAF90BB9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599" y="274638"/>
            <a:ext cx="8238371" cy="6308724"/>
          </a:xfrm>
        </p:spPr>
      </p:pic>
      <p:pic>
        <p:nvPicPr>
          <p:cNvPr id="7" name="Picture 6">
            <a:extLst>
              <a:ext uri="{FF2B5EF4-FFF2-40B4-BE49-F238E27FC236}">
                <a16:creationId xmlns:a16="http://schemas.microsoft.com/office/drawing/2014/main" id="{7972745E-E6B3-61D7-81B7-D68E20F0C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74638"/>
            <a:ext cx="5867400" cy="6045517"/>
          </a:xfrm>
          <a:prstGeom prst="rect">
            <a:avLst/>
          </a:prstGeom>
        </p:spPr>
      </p:pic>
    </p:spTree>
    <p:extLst>
      <p:ext uri="{BB962C8B-B14F-4D97-AF65-F5344CB8AC3E}">
        <p14:creationId xmlns:p14="http://schemas.microsoft.com/office/powerpoint/2010/main" val="89395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496976"/>
            <a:ext cx="8458200" cy="3139321"/>
          </a:xfrm>
          <a:prstGeom prst="rect">
            <a:avLst/>
          </a:prstGeom>
        </p:spPr>
        <p:txBody>
          <a:bodyPr wrap="square">
            <a:spAutoFit/>
          </a:bodyPr>
          <a:lstStyle/>
          <a:p>
            <a:pPr marL="342900" indent="-342900" algn="just">
              <a:buFontTx/>
              <a:buChar char="-"/>
            </a:pPr>
            <a:r>
              <a:rPr lang="en-US" sz="2200"/>
              <a:t>T</a:t>
            </a:r>
            <a:r>
              <a:rPr lang="vi-VN" sz="2200"/>
              <a:t>ên </a:t>
            </a:r>
            <a:r>
              <a:rPr lang="vi-VN" sz="2200" dirty="0"/>
              <a:t>khai sinh là Võ </a:t>
            </a:r>
            <a:r>
              <a:rPr lang="vi-VN" sz="2200"/>
              <a:t>Toàn </a:t>
            </a:r>
            <a:endParaRPr lang="en-US" sz="2200"/>
          </a:p>
          <a:p>
            <a:pPr marL="342900" indent="-342900" algn="just">
              <a:buFontTx/>
              <a:buChar char="-"/>
            </a:pPr>
            <a:r>
              <a:rPr lang="en-US" sz="2200"/>
              <a:t>S</a:t>
            </a:r>
            <a:r>
              <a:rPr lang="vi-VN" sz="2200"/>
              <a:t>inh </a:t>
            </a:r>
            <a:r>
              <a:rPr lang="vi-VN" sz="2200" dirty="0"/>
              <a:t>năm 1912 trong một gia đình giàu truyền thống yêu nước tại xã Tam Xuân 1, huyện Núi Thành, tỉnh Quảng Nam</a:t>
            </a:r>
            <a:r>
              <a:rPr lang="vi-VN" sz="2200"/>
              <a:t>. </a:t>
            </a:r>
            <a:endParaRPr lang="en-US" sz="2200"/>
          </a:p>
          <a:p>
            <a:pPr marL="342900" indent="-342900" algn="just">
              <a:buFontTx/>
              <a:buChar char="-"/>
            </a:pPr>
            <a:r>
              <a:rPr lang="vi-VN" sz="2200"/>
              <a:t>Ông </a:t>
            </a:r>
            <a:r>
              <a:rPr lang="vi-VN" sz="2200" dirty="0"/>
              <a:t>sớm giác ngộ cách mạng và tích cực hoạt động phong trào thanh niên. Tháng 5/1935, ông được kết nạp vào Đảng Cộng sản Đông Dương (nay là Đảng Cộng sản Việt Nam). Năm 1943, ông bị địch bắt kết án tù chung thân, sau giảm xuống 25 năm tù và đày đi nhà tù Buôn Ma Thuột. </a:t>
            </a:r>
          </a:p>
          <a:p>
            <a:pPr algn="just"/>
            <a:r>
              <a:rPr lang="en-US" sz="2200"/>
              <a:t>	</a:t>
            </a:r>
            <a:endParaRPr lang="en-US" sz="2200" dirty="0"/>
          </a:p>
        </p:txBody>
      </p:sp>
      <p:sp>
        <p:nvSpPr>
          <p:cNvPr id="5" name="Rectangle 4"/>
          <p:cNvSpPr/>
          <p:nvPr/>
        </p:nvSpPr>
        <p:spPr>
          <a:xfrm>
            <a:off x="763172" y="1789699"/>
            <a:ext cx="4697761" cy="461665"/>
          </a:xfrm>
          <a:prstGeom prst="rect">
            <a:avLst/>
          </a:prstGeom>
        </p:spPr>
        <p:txBody>
          <a:bodyPr wrap="none">
            <a:spAutoFit/>
          </a:bodyPr>
          <a:lstStyle/>
          <a:p>
            <a:r>
              <a:rPr lang="vi-VN" sz="2400" b="1" dirty="0">
                <a:solidFill>
                  <a:srgbClr val="FF0000"/>
                </a:solidFill>
              </a:rPr>
              <a:t>3.5. Võ Chí Công (1912 – 2011) </a:t>
            </a:r>
            <a:endParaRPr lang="en-US" sz="2400" b="1" dirty="0">
              <a:solidFill>
                <a:srgbClr val="FF0000"/>
              </a:solidFill>
            </a:endParaRPr>
          </a:p>
        </p:txBody>
      </p:sp>
      <p:grpSp>
        <p:nvGrpSpPr>
          <p:cNvPr id="2" name="Group 19">
            <a:extLst>
              <a:ext uri="{FF2B5EF4-FFF2-40B4-BE49-F238E27FC236}">
                <a16:creationId xmlns:a16="http://schemas.microsoft.com/office/drawing/2014/main" id="{53DD9207-EEF8-2A3D-E646-C0E7740D33C1}"/>
              </a:ext>
            </a:extLst>
          </p:cNvPr>
          <p:cNvGrpSpPr/>
          <p:nvPr/>
        </p:nvGrpSpPr>
        <p:grpSpPr>
          <a:xfrm>
            <a:off x="0" y="0"/>
            <a:ext cx="9144000" cy="1544638"/>
            <a:chOff x="0" y="381000"/>
            <a:chExt cx="9144000" cy="1544638"/>
          </a:xfrm>
        </p:grpSpPr>
        <p:grpSp>
          <p:nvGrpSpPr>
            <p:cNvPr id="3" name="Group 440">
              <a:extLst>
                <a:ext uri="{FF2B5EF4-FFF2-40B4-BE49-F238E27FC236}">
                  <a16:creationId xmlns:a16="http://schemas.microsoft.com/office/drawing/2014/main" id="{E146BEC6-0685-6A2E-6EAA-47AACF8E0B82}"/>
                </a:ext>
              </a:extLst>
            </p:cNvPr>
            <p:cNvGrpSpPr>
              <a:grpSpLocks/>
            </p:cNvGrpSpPr>
            <p:nvPr/>
          </p:nvGrpSpPr>
          <p:grpSpPr bwMode="auto">
            <a:xfrm>
              <a:off x="1073150" y="463549"/>
              <a:ext cx="6948488" cy="1462089"/>
              <a:chOff x="0" y="0"/>
              <a:chExt cx="10942" cy="2303"/>
            </a:xfrm>
          </p:grpSpPr>
          <p:pic>
            <p:nvPicPr>
              <p:cNvPr id="10" name="Picture 446">
                <a:extLst>
                  <a:ext uri="{FF2B5EF4-FFF2-40B4-BE49-F238E27FC236}">
                    <a16:creationId xmlns:a16="http://schemas.microsoft.com/office/drawing/2014/main" id="{F50AB2CA-B137-EAFE-5E49-A1D01C29D973}"/>
                  </a:ext>
                </a:extLst>
              </p:cNvPr>
              <p:cNvPicPr>
                <a:picLocks noChangeAspect="1" noChangeArrowheads="1"/>
              </p:cNvPicPr>
              <p:nvPr/>
            </p:nvPicPr>
            <p:blipFill>
              <a:blip r:embed="rId2"/>
              <a:srcRect/>
              <a:stretch>
                <a:fillRect/>
              </a:stretch>
            </p:blipFill>
            <p:spPr bwMode="auto">
              <a:xfrm>
                <a:off x="0" y="0"/>
                <a:ext cx="10942" cy="2069"/>
              </a:xfrm>
              <a:prstGeom prst="rect">
                <a:avLst/>
              </a:prstGeom>
              <a:noFill/>
            </p:spPr>
          </p:pic>
          <p:sp>
            <p:nvSpPr>
              <p:cNvPr id="11" name="Freeform 445">
                <a:extLst>
                  <a:ext uri="{FF2B5EF4-FFF2-40B4-BE49-F238E27FC236}">
                    <a16:creationId xmlns:a16="http://schemas.microsoft.com/office/drawing/2014/main" id="{74EE5B65-08F5-BEC4-99F3-49FEF69993AC}"/>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44">
                <a:extLst>
                  <a:ext uri="{FF2B5EF4-FFF2-40B4-BE49-F238E27FC236}">
                    <a16:creationId xmlns:a16="http://schemas.microsoft.com/office/drawing/2014/main" id="{E18DD393-AE57-29C6-7361-075CD8DDA3F4}"/>
                  </a:ext>
                </a:extLst>
              </p:cNvPr>
              <p:cNvSpPr>
                <a:spLocks/>
              </p:cNvSpPr>
              <p:nvPr/>
            </p:nvSpPr>
            <p:spPr bwMode="auto">
              <a:xfrm>
                <a:off x="615" y="980"/>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43">
                <a:extLst>
                  <a:ext uri="{FF2B5EF4-FFF2-40B4-BE49-F238E27FC236}">
                    <a16:creationId xmlns:a16="http://schemas.microsoft.com/office/drawing/2014/main" id="{E185B513-4FD3-715F-6B6A-7BFB029C809A}"/>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AutoShape 442">
                <a:extLst>
                  <a:ext uri="{FF2B5EF4-FFF2-40B4-BE49-F238E27FC236}">
                    <a16:creationId xmlns:a16="http://schemas.microsoft.com/office/drawing/2014/main" id="{1E9536A8-5858-67DC-DB84-1F0E565F6C88}"/>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441">
                <a:extLst>
                  <a:ext uri="{FF2B5EF4-FFF2-40B4-BE49-F238E27FC236}">
                    <a16:creationId xmlns:a16="http://schemas.microsoft.com/office/drawing/2014/main" id="{5EA2D57D-F93D-7C8E-EE1B-6D3D51A8D14E}"/>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 name="Rectangle 18">
              <a:extLst>
                <a:ext uri="{FF2B5EF4-FFF2-40B4-BE49-F238E27FC236}">
                  <a16:creationId xmlns:a16="http://schemas.microsoft.com/office/drawing/2014/main" id="{09B81F07-0926-0C50-C301-3DCC6E3C8204}"/>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8E5B7EAB-7CC7-1918-CE06-578286D5DB5E}"/>
                </a:ext>
              </a:extLst>
            </p:cNvPr>
            <p:cNvSpPr/>
            <p:nvPr/>
          </p:nvSpPr>
          <p:spPr>
            <a:xfrm>
              <a:off x="2362200" y="1143000"/>
              <a:ext cx="5715000" cy="584775"/>
            </a:xfrm>
            <a:prstGeom prst="rect">
              <a:avLst/>
            </a:prstGeom>
          </p:spPr>
          <p:txBody>
            <a:bodyPr wrap="square">
              <a:spAutoFit/>
            </a:bodyPr>
            <a:lstStyle/>
            <a:p>
              <a:pPr lvl="0" eaLnBrk="0" fontAlgn="base" hangingPunct="0">
                <a:spcBef>
                  <a:spcPct val="0"/>
                </a:spcBef>
                <a:spcAft>
                  <a:spcPct val="0"/>
                </a:spcAft>
              </a:pPr>
              <a:r>
                <a:rPr lang="vi-VN" sz="3200" b="1" dirty="0">
                  <a:solidFill>
                    <a:srgbClr val="EC008C"/>
                  </a:solidFill>
                  <a:latin typeface="Arial" pitchFamily="34" charset="0"/>
                  <a:ea typeface="Arial" pitchFamily="34" charset="0"/>
                  <a:cs typeface="Arial" pitchFamily="34" charset="0"/>
                </a:rPr>
                <a:t>DANH NHÂN QUẢNG NAM</a:t>
              </a:r>
              <a:endParaRPr lang="vi-VN" sz="3200" dirty="0">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933AC7FC-60E7-3068-5F0E-90A6F82776A0}"/>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85CFF1F9-A7CA-A3C3-0CA4-25702E0CC4C6}"/>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2971033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474784"/>
            <a:ext cx="8458200" cy="3139321"/>
          </a:xfrm>
          <a:prstGeom prst="rect">
            <a:avLst/>
          </a:prstGeom>
        </p:spPr>
        <p:txBody>
          <a:bodyPr wrap="square">
            <a:spAutoFit/>
          </a:bodyPr>
          <a:lstStyle/>
          <a:p>
            <a:pPr algn="just"/>
            <a:r>
              <a:rPr lang="en-US" sz="2200"/>
              <a:t>	</a:t>
            </a:r>
            <a:endParaRPr lang="vi-VN" sz="2200" dirty="0"/>
          </a:p>
          <a:p>
            <a:pPr marL="342900" indent="-342900" algn="just">
              <a:buFontTx/>
              <a:buChar char="-"/>
            </a:pPr>
            <a:r>
              <a:rPr lang="vi-VN" sz="2200"/>
              <a:t>Tháng </a:t>
            </a:r>
            <a:r>
              <a:rPr lang="vi-VN" sz="2200" dirty="0"/>
              <a:t>3 năm 1945, sau khi được trả tự do, ông trở về tham gia Uỷ ban khởi nghĩa, giành chính quyền ở Quảng Nam – Đà Nẵng trong Cách mạng tháng Tám</a:t>
            </a:r>
            <a:r>
              <a:rPr lang="vi-VN" sz="2200"/>
              <a:t>. </a:t>
            </a:r>
            <a:endParaRPr lang="en-US" sz="2200"/>
          </a:p>
          <a:p>
            <a:pPr marL="342900" indent="-342900" algn="just">
              <a:buFontTx/>
              <a:buChar char="-"/>
            </a:pPr>
            <a:r>
              <a:rPr lang="vi-VN" sz="2200"/>
              <a:t>Sau </a:t>
            </a:r>
            <a:r>
              <a:rPr lang="vi-VN" sz="2200" dirty="0"/>
              <a:t>hiệp định Giơ-ne-vơ, với cương vị Phó Bí thư Trung ương Cục miền Nam, Bí thư khu uỷ kiêm Chính uỷ quân khu V, ông đã lãnh đạo quân dân Quảng Nam – Đà Nẵng lập nhiều chiến công vang dội, góp phần làm nên trang sử oai hùng trong cuộc kháng chiến chống đế quốc Mỹ xâm lược.</a:t>
            </a:r>
            <a:endParaRPr lang="en-US" sz="2200" dirty="0"/>
          </a:p>
        </p:txBody>
      </p:sp>
      <p:sp>
        <p:nvSpPr>
          <p:cNvPr id="5" name="Rectangle 4"/>
          <p:cNvSpPr/>
          <p:nvPr/>
        </p:nvSpPr>
        <p:spPr>
          <a:xfrm>
            <a:off x="523111" y="1842461"/>
            <a:ext cx="4697761" cy="461665"/>
          </a:xfrm>
          <a:prstGeom prst="rect">
            <a:avLst/>
          </a:prstGeom>
        </p:spPr>
        <p:txBody>
          <a:bodyPr wrap="none">
            <a:spAutoFit/>
          </a:bodyPr>
          <a:lstStyle/>
          <a:p>
            <a:r>
              <a:rPr lang="vi-VN" sz="2400" b="1" dirty="0">
                <a:solidFill>
                  <a:srgbClr val="FF0000"/>
                </a:solidFill>
              </a:rPr>
              <a:t>3.5. Võ Chí Công (1912 – 2011) </a:t>
            </a:r>
            <a:endParaRPr lang="en-US" sz="2400" b="1" dirty="0">
              <a:solidFill>
                <a:srgbClr val="FF0000"/>
              </a:solidFill>
            </a:endParaRPr>
          </a:p>
        </p:txBody>
      </p:sp>
      <p:grpSp>
        <p:nvGrpSpPr>
          <p:cNvPr id="2" name="Group 19">
            <a:extLst>
              <a:ext uri="{FF2B5EF4-FFF2-40B4-BE49-F238E27FC236}">
                <a16:creationId xmlns:a16="http://schemas.microsoft.com/office/drawing/2014/main" id="{14C77387-2F7C-FADC-FFCF-59025A807132}"/>
              </a:ext>
            </a:extLst>
          </p:cNvPr>
          <p:cNvGrpSpPr/>
          <p:nvPr/>
        </p:nvGrpSpPr>
        <p:grpSpPr>
          <a:xfrm>
            <a:off x="0" y="0"/>
            <a:ext cx="9144000" cy="1544638"/>
            <a:chOff x="0" y="381000"/>
            <a:chExt cx="9144000" cy="1544638"/>
          </a:xfrm>
        </p:grpSpPr>
        <p:grpSp>
          <p:nvGrpSpPr>
            <p:cNvPr id="3" name="Group 440">
              <a:extLst>
                <a:ext uri="{FF2B5EF4-FFF2-40B4-BE49-F238E27FC236}">
                  <a16:creationId xmlns:a16="http://schemas.microsoft.com/office/drawing/2014/main" id="{B1C90932-769B-632D-A1BC-F06B894B29D3}"/>
                </a:ext>
              </a:extLst>
            </p:cNvPr>
            <p:cNvGrpSpPr>
              <a:grpSpLocks/>
            </p:cNvGrpSpPr>
            <p:nvPr/>
          </p:nvGrpSpPr>
          <p:grpSpPr bwMode="auto">
            <a:xfrm>
              <a:off x="1073150" y="463549"/>
              <a:ext cx="6948488" cy="1462089"/>
              <a:chOff x="0" y="0"/>
              <a:chExt cx="10942" cy="2303"/>
            </a:xfrm>
          </p:grpSpPr>
          <p:pic>
            <p:nvPicPr>
              <p:cNvPr id="10" name="Picture 446">
                <a:extLst>
                  <a:ext uri="{FF2B5EF4-FFF2-40B4-BE49-F238E27FC236}">
                    <a16:creationId xmlns:a16="http://schemas.microsoft.com/office/drawing/2014/main" id="{15C23ED0-4646-F86D-7716-4BB2602F56E2}"/>
                  </a:ext>
                </a:extLst>
              </p:cNvPr>
              <p:cNvPicPr>
                <a:picLocks noChangeAspect="1" noChangeArrowheads="1"/>
              </p:cNvPicPr>
              <p:nvPr/>
            </p:nvPicPr>
            <p:blipFill>
              <a:blip r:embed="rId2"/>
              <a:srcRect/>
              <a:stretch>
                <a:fillRect/>
              </a:stretch>
            </p:blipFill>
            <p:spPr bwMode="auto">
              <a:xfrm>
                <a:off x="0" y="0"/>
                <a:ext cx="10942" cy="2069"/>
              </a:xfrm>
              <a:prstGeom prst="rect">
                <a:avLst/>
              </a:prstGeom>
              <a:noFill/>
            </p:spPr>
          </p:pic>
          <p:sp>
            <p:nvSpPr>
              <p:cNvPr id="11" name="Freeform 445">
                <a:extLst>
                  <a:ext uri="{FF2B5EF4-FFF2-40B4-BE49-F238E27FC236}">
                    <a16:creationId xmlns:a16="http://schemas.microsoft.com/office/drawing/2014/main" id="{8454ADCF-277B-DBC2-4615-3969F47D0695}"/>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44">
                <a:extLst>
                  <a:ext uri="{FF2B5EF4-FFF2-40B4-BE49-F238E27FC236}">
                    <a16:creationId xmlns:a16="http://schemas.microsoft.com/office/drawing/2014/main" id="{3259A143-7F0B-88FC-CD2B-4FC8044541C5}"/>
                  </a:ext>
                </a:extLst>
              </p:cNvPr>
              <p:cNvSpPr>
                <a:spLocks/>
              </p:cNvSpPr>
              <p:nvPr/>
            </p:nvSpPr>
            <p:spPr bwMode="auto">
              <a:xfrm>
                <a:off x="615" y="980"/>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43">
                <a:extLst>
                  <a:ext uri="{FF2B5EF4-FFF2-40B4-BE49-F238E27FC236}">
                    <a16:creationId xmlns:a16="http://schemas.microsoft.com/office/drawing/2014/main" id="{41E29FEB-A823-9B14-6608-1EDF55C27A74}"/>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AutoShape 442">
                <a:extLst>
                  <a:ext uri="{FF2B5EF4-FFF2-40B4-BE49-F238E27FC236}">
                    <a16:creationId xmlns:a16="http://schemas.microsoft.com/office/drawing/2014/main" id="{01BCF325-5F41-10A2-2297-EAEA36BEA6BE}"/>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441">
                <a:extLst>
                  <a:ext uri="{FF2B5EF4-FFF2-40B4-BE49-F238E27FC236}">
                    <a16:creationId xmlns:a16="http://schemas.microsoft.com/office/drawing/2014/main" id="{103CD20C-113D-B75A-BAB2-7F150453F97A}"/>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 name="Rectangle 18">
              <a:extLst>
                <a:ext uri="{FF2B5EF4-FFF2-40B4-BE49-F238E27FC236}">
                  <a16:creationId xmlns:a16="http://schemas.microsoft.com/office/drawing/2014/main" id="{64EF71DF-7075-AD56-BE8A-10BAB913D76E}"/>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14A0FF76-F81B-1D2E-C6B9-A91E2D1944CF}"/>
                </a:ext>
              </a:extLst>
            </p:cNvPr>
            <p:cNvSpPr/>
            <p:nvPr/>
          </p:nvSpPr>
          <p:spPr>
            <a:xfrm>
              <a:off x="2362200" y="1143000"/>
              <a:ext cx="5715000" cy="584775"/>
            </a:xfrm>
            <a:prstGeom prst="rect">
              <a:avLst/>
            </a:prstGeom>
          </p:spPr>
          <p:txBody>
            <a:bodyPr wrap="square">
              <a:spAutoFit/>
            </a:bodyPr>
            <a:lstStyle/>
            <a:p>
              <a:pPr lvl="0" eaLnBrk="0" fontAlgn="base" hangingPunct="0">
                <a:spcBef>
                  <a:spcPct val="0"/>
                </a:spcBef>
                <a:spcAft>
                  <a:spcPct val="0"/>
                </a:spcAft>
              </a:pPr>
              <a:r>
                <a:rPr lang="vi-VN" sz="3200" b="1" dirty="0">
                  <a:solidFill>
                    <a:srgbClr val="EC008C"/>
                  </a:solidFill>
                  <a:latin typeface="Arial" pitchFamily="34" charset="0"/>
                  <a:ea typeface="Arial" pitchFamily="34" charset="0"/>
                  <a:cs typeface="Arial" pitchFamily="34" charset="0"/>
                </a:rPr>
                <a:t>DANH NHÂN QUẢNG NAM</a:t>
              </a:r>
              <a:endParaRPr lang="vi-VN" sz="3200" dirty="0">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FAF58A9F-8CC1-1308-C2DC-AF37519FA0BD}"/>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6643EC6C-4176-0FBE-BD5B-A23588892147}"/>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2500430"/>
            <a:ext cx="8077200" cy="1785104"/>
          </a:xfrm>
          <a:prstGeom prst="rect">
            <a:avLst/>
          </a:prstGeom>
        </p:spPr>
        <p:txBody>
          <a:bodyPr wrap="square">
            <a:spAutoFit/>
          </a:bodyPr>
          <a:lstStyle/>
          <a:p>
            <a:r>
              <a:rPr lang="en-US" sz="2200"/>
              <a:t>- </a:t>
            </a:r>
            <a:r>
              <a:rPr lang="vi-VN" sz="2200"/>
              <a:t>Sau </a:t>
            </a:r>
            <a:r>
              <a:rPr lang="vi-VN" sz="2200" dirty="0"/>
              <a:t>ngày thống nhất đất nước, Võ Chí Công được Trung ương giao nhiệm vụ phụ trách ngành nông nghiệp</a:t>
            </a:r>
            <a:r>
              <a:rPr lang="vi-VN" sz="2200"/>
              <a:t>. </a:t>
            </a:r>
            <a:r>
              <a:rPr lang="en-US" sz="2200"/>
              <a:t>	</a:t>
            </a:r>
          </a:p>
          <a:p>
            <a:pPr marL="342900" indent="-342900">
              <a:buFontTx/>
              <a:buChar char="-"/>
            </a:pPr>
            <a:r>
              <a:rPr lang="vi-VN" sz="2200"/>
              <a:t>Năm </a:t>
            </a:r>
            <a:r>
              <a:rPr lang="vi-VN" sz="2200" dirty="0"/>
              <a:t>1987, được bầu làm Chủ tịch Hội đồng Nhà nước, ông có những đóng góp quan trọng vào đổi mới hoạt động của Quốc hội, đặc biệt là công tác lập hiến và lập pháp</a:t>
            </a:r>
            <a:r>
              <a:rPr lang="vi-VN" sz="2200"/>
              <a:t>. </a:t>
            </a:r>
            <a:endParaRPr lang="en-US" sz="2200"/>
          </a:p>
        </p:txBody>
      </p:sp>
      <p:sp>
        <p:nvSpPr>
          <p:cNvPr id="5" name="Rectangle 4"/>
          <p:cNvSpPr/>
          <p:nvPr/>
        </p:nvSpPr>
        <p:spPr>
          <a:xfrm>
            <a:off x="762000" y="1811922"/>
            <a:ext cx="4697761" cy="461665"/>
          </a:xfrm>
          <a:prstGeom prst="rect">
            <a:avLst/>
          </a:prstGeom>
        </p:spPr>
        <p:txBody>
          <a:bodyPr wrap="none">
            <a:spAutoFit/>
          </a:bodyPr>
          <a:lstStyle/>
          <a:p>
            <a:r>
              <a:rPr lang="vi-VN" sz="2400" b="1" dirty="0">
                <a:solidFill>
                  <a:srgbClr val="FF0000"/>
                </a:solidFill>
              </a:rPr>
              <a:t>3.5. Võ Chí Công (1912 – 2011) </a:t>
            </a:r>
            <a:endParaRPr lang="en-US" sz="2400" b="1" dirty="0">
              <a:solidFill>
                <a:srgbClr val="FF0000"/>
              </a:solidFill>
            </a:endParaRPr>
          </a:p>
        </p:txBody>
      </p:sp>
      <p:grpSp>
        <p:nvGrpSpPr>
          <p:cNvPr id="2" name="Group 19">
            <a:extLst>
              <a:ext uri="{FF2B5EF4-FFF2-40B4-BE49-F238E27FC236}">
                <a16:creationId xmlns:a16="http://schemas.microsoft.com/office/drawing/2014/main" id="{E49F1326-7D84-EBC3-F2DA-434BD6FF3C06}"/>
              </a:ext>
            </a:extLst>
          </p:cNvPr>
          <p:cNvGrpSpPr/>
          <p:nvPr/>
        </p:nvGrpSpPr>
        <p:grpSpPr>
          <a:xfrm>
            <a:off x="0" y="0"/>
            <a:ext cx="9144000" cy="1544638"/>
            <a:chOff x="0" y="381000"/>
            <a:chExt cx="9144000" cy="1544638"/>
          </a:xfrm>
        </p:grpSpPr>
        <p:grpSp>
          <p:nvGrpSpPr>
            <p:cNvPr id="3" name="Group 440">
              <a:extLst>
                <a:ext uri="{FF2B5EF4-FFF2-40B4-BE49-F238E27FC236}">
                  <a16:creationId xmlns:a16="http://schemas.microsoft.com/office/drawing/2014/main" id="{3A7FD952-18FA-A8FC-C979-3D89FAB2ACBF}"/>
                </a:ext>
              </a:extLst>
            </p:cNvPr>
            <p:cNvGrpSpPr>
              <a:grpSpLocks/>
            </p:cNvGrpSpPr>
            <p:nvPr/>
          </p:nvGrpSpPr>
          <p:grpSpPr bwMode="auto">
            <a:xfrm>
              <a:off x="1073150" y="463549"/>
              <a:ext cx="6948488" cy="1462089"/>
              <a:chOff x="0" y="0"/>
              <a:chExt cx="10942" cy="2303"/>
            </a:xfrm>
          </p:grpSpPr>
          <p:pic>
            <p:nvPicPr>
              <p:cNvPr id="10" name="Picture 446">
                <a:extLst>
                  <a:ext uri="{FF2B5EF4-FFF2-40B4-BE49-F238E27FC236}">
                    <a16:creationId xmlns:a16="http://schemas.microsoft.com/office/drawing/2014/main" id="{F69D9FC1-EA81-DCDD-6494-D794034FECA4}"/>
                  </a:ext>
                </a:extLst>
              </p:cNvPr>
              <p:cNvPicPr>
                <a:picLocks noChangeAspect="1" noChangeArrowheads="1"/>
              </p:cNvPicPr>
              <p:nvPr/>
            </p:nvPicPr>
            <p:blipFill>
              <a:blip r:embed="rId2"/>
              <a:srcRect/>
              <a:stretch>
                <a:fillRect/>
              </a:stretch>
            </p:blipFill>
            <p:spPr bwMode="auto">
              <a:xfrm>
                <a:off x="0" y="0"/>
                <a:ext cx="10942" cy="2069"/>
              </a:xfrm>
              <a:prstGeom prst="rect">
                <a:avLst/>
              </a:prstGeom>
              <a:noFill/>
            </p:spPr>
          </p:pic>
          <p:sp>
            <p:nvSpPr>
              <p:cNvPr id="11" name="Freeform 445">
                <a:extLst>
                  <a:ext uri="{FF2B5EF4-FFF2-40B4-BE49-F238E27FC236}">
                    <a16:creationId xmlns:a16="http://schemas.microsoft.com/office/drawing/2014/main" id="{785FBE40-2899-7963-C5DA-8790FA969BB5}"/>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44">
                <a:extLst>
                  <a:ext uri="{FF2B5EF4-FFF2-40B4-BE49-F238E27FC236}">
                    <a16:creationId xmlns:a16="http://schemas.microsoft.com/office/drawing/2014/main" id="{BB061DEC-9FFE-C92E-8BF4-86E048D3589B}"/>
                  </a:ext>
                </a:extLst>
              </p:cNvPr>
              <p:cNvSpPr>
                <a:spLocks/>
              </p:cNvSpPr>
              <p:nvPr/>
            </p:nvSpPr>
            <p:spPr bwMode="auto">
              <a:xfrm>
                <a:off x="615" y="980"/>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43">
                <a:extLst>
                  <a:ext uri="{FF2B5EF4-FFF2-40B4-BE49-F238E27FC236}">
                    <a16:creationId xmlns:a16="http://schemas.microsoft.com/office/drawing/2014/main" id="{4DECB26C-E1A1-A88A-31C6-8226D57D21E7}"/>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AutoShape 442">
                <a:extLst>
                  <a:ext uri="{FF2B5EF4-FFF2-40B4-BE49-F238E27FC236}">
                    <a16:creationId xmlns:a16="http://schemas.microsoft.com/office/drawing/2014/main" id="{ADAC1894-7801-2631-8E2D-4C8B2EF584C8}"/>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441">
                <a:extLst>
                  <a:ext uri="{FF2B5EF4-FFF2-40B4-BE49-F238E27FC236}">
                    <a16:creationId xmlns:a16="http://schemas.microsoft.com/office/drawing/2014/main" id="{F2C55ECA-AF9D-3DE9-C361-A9E4E2FB3B1A}"/>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 name="Rectangle 18">
              <a:extLst>
                <a:ext uri="{FF2B5EF4-FFF2-40B4-BE49-F238E27FC236}">
                  <a16:creationId xmlns:a16="http://schemas.microsoft.com/office/drawing/2014/main" id="{1A6A73C0-DDE5-4494-B986-AD8AAF192E9C}"/>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F17272AD-6CFB-FF37-1D5A-3E2243B8A806}"/>
                </a:ext>
              </a:extLst>
            </p:cNvPr>
            <p:cNvSpPr/>
            <p:nvPr/>
          </p:nvSpPr>
          <p:spPr>
            <a:xfrm>
              <a:off x="2362200" y="1143000"/>
              <a:ext cx="5715000" cy="584775"/>
            </a:xfrm>
            <a:prstGeom prst="rect">
              <a:avLst/>
            </a:prstGeom>
          </p:spPr>
          <p:txBody>
            <a:bodyPr wrap="square">
              <a:spAutoFit/>
            </a:bodyPr>
            <a:lstStyle/>
            <a:p>
              <a:pPr lvl="0" eaLnBrk="0" fontAlgn="base" hangingPunct="0">
                <a:spcBef>
                  <a:spcPct val="0"/>
                </a:spcBef>
                <a:spcAft>
                  <a:spcPct val="0"/>
                </a:spcAft>
              </a:pPr>
              <a:r>
                <a:rPr lang="vi-VN" sz="3200" b="1" dirty="0">
                  <a:solidFill>
                    <a:srgbClr val="EC008C"/>
                  </a:solidFill>
                  <a:latin typeface="Arial" pitchFamily="34" charset="0"/>
                  <a:ea typeface="Arial" pitchFamily="34" charset="0"/>
                  <a:cs typeface="Arial" pitchFamily="34" charset="0"/>
                </a:rPr>
                <a:t>DANH NHÂN QUẢNG NAM</a:t>
              </a:r>
              <a:endParaRPr lang="vi-VN" sz="3200" dirty="0">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EDA48F7C-64B1-8B2A-C55D-2CE06AF21B5B}"/>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AFC91C63-5E37-DB95-21C4-EF33228EB73B}"/>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
        <p:nvSpPr>
          <p:cNvPr id="17" name="TextBox 16">
            <a:extLst>
              <a:ext uri="{FF2B5EF4-FFF2-40B4-BE49-F238E27FC236}">
                <a16:creationId xmlns:a16="http://schemas.microsoft.com/office/drawing/2014/main" id="{08C9AC87-4333-60FC-57D9-1C797F765BC8}"/>
              </a:ext>
            </a:extLst>
          </p:cNvPr>
          <p:cNvSpPr txBox="1"/>
          <p:nvPr/>
        </p:nvSpPr>
        <p:spPr>
          <a:xfrm>
            <a:off x="705144" y="4408237"/>
            <a:ext cx="7832187" cy="769441"/>
          </a:xfrm>
          <a:prstGeom prst="rect">
            <a:avLst/>
          </a:prstGeom>
          <a:noFill/>
        </p:spPr>
        <p:txBody>
          <a:bodyPr wrap="square">
            <a:spAutoFit/>
          </a:bodyPr>
          <a:lstStyle/>
          <a:p>
            <a:pPr algn="just"/>
            <a:r>
              <a:rPr lang="en-US" sz="2200">
                <a:latin typeface="Arial" panose="020B0604020202020204" pitchFamily="34" charset="0"/>
                <a:cs typeface="Arial" panose="020B0604020202020204" pitchFamily="34" charset="0"/>
              </a:rPr>
              <a:t>- </a:t>
            </a:r>
            <a:r>
              <a:rPr lang="vi-VN" sz="2200">
                <a:latin typeface="Arial" panose="020B0604020202020204" pitchFamily="34" charset="0"/>
                <a:cs typeface="Arial" panose="020B0604020202020204" pitchFamily="34" charset="0"/>
              </a:rPr>
              <a:t>Từ năm 1991, ông làm cố vấn Ban Chấp hành Trung ương Đảng khoá VII và khoá VIII. </a:t>
            </a:r>
            <a:endParaRPr lang="en-US" sz="22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ADD3404-1595-CCF5-5782-6360FB6CA2D0}"/>
              </a:ext>
            </a:extLst>
          </p:cNvPr>
          <p:cNvSpPr txBox="1"/>
          <p:nvPr/>
        </p:nvSpPr>
        <p:spPr>
          <a:xfrm>
            <a:off x="730348" y="5300381"/>
            <a:ext cx="7806983" cy="769441"/>
          </a:xfrm>
          <a:prstGeom prst="rect">
            <a:avLst/>
          </a:prstGeom>
          <a:noFill/>
        </p:spPr>
        <p:txBody>
          <a:bodyPr wrap="square">
            <a:spAutoFit/>
          </a:bodyPr>
          <a:lstStyle/>
          <a:p>
            <a:pPr algn="just"/>
            <a:r>
              <a:rPr lang="en-US" sz="2200">
                <a:latin typeface="Arial" panose="020B0604020202020204" pitchFamily="34" charset="0"/>
                <a:cs typeface="Arial" panose="020B0604020202020204" pitchFamily="34" charset="0"/>
              </a:rPr>
              <a:t>- </a:t>
            </a:r>
            <a:r>
              <a:rPr lang="vi-VN" sz="2200">
                <a:latin typeface="Arial" panose="020B0604020202020204" pitchFamily="34" charset="0"/>
                <a:cs typeface="Arial" panose="020B0604020202020204" pitchFamily="34" charset="0"/>
              </a:rPr>
              <a:t>Ông mất ngày 8 tháng 9 năm 2011 tại Thành phố Hồ Chí Minh. </a:t>
            </a:r>
            <a:endParaRPr lang="en-US" sz="2200"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B5D4FF-A234-6F3A-D20A-9CBDA966D31A}"/>
              </a:ext>
            </a:extLst>
          </p:cNvPr>
          <p:cNvSpPr txBox="1"/>
          <p:nvPr/>
        </p:nvSpPr>
        <p:spPr>
          <a:xfrm>
            <a:off x="723900" y="3138353"/>
            <a:ext cx="7924800" cy="3231654"/>
          </a:xfrm>
          <a:prstGeom prst="rect">
            <a:avLst/>
          </a:prstGeom>
          <a:noFill/>
        </p:spPr>
        <p:txBody>
          <a:bodyPr wrap="square">
            <a:spAutoFit/>
          </a:bodyPr>
          <a:lstStyle/>
          <a:p>
            <a:pPr algn="just"/>
            <a:r>
              <a:rPr lang="en-US" sz="2000" b="0" i="0">
                <a:solidFill>
                  <a:srgbClr val="242021"/>
                </a:solidFill>
                <a:effectLst/>
                <a:latin typeface="ArialMT"/>
              </a:rPr>
              <a:t> 	</a:t>
            </a:r>
            <a:r>
              <a:rPr lang="vi-VN" sz="2000" b="0" i="0">
                <a:solidFill>
                  <a:srgbClr val="242021"/>
                </a:solidFill>
                <a:effectLst/>
                <a:latin typeface="ArialMT"/>
              </a:rPr>
              <a:t>Theo sách </a:t>
            </a:r>
            <a:r>
              <a:rPr lang="vi-VN" sz="2000" b="0" i="1">
                <a:solidFill>
                  <a:srgbClr val="242021"/>
                </a:solidFill>
                <a:effectLst/>
                <a:latin typeface="Arial-ItalicMT"/>
              </a:rPr>
              <a:t>Đại Nam nhất thống chí </a:t>
            </a:r>
            <a:r>
              <a:rPr lang="vi-VN" sz="2000" b="0" i="0">
                <a:solidFill>
                  <a:srgbClr val="242021"/>
                </a:solidFill>
                <a:effectLst/>
                <a:latin typeface="ArialMT"/>
              </a:rPr>
              <a:t>do Quốc sử quán triều</a:t>
            </a:r>
            <a:r>
              <a:rPr lang="en-US" sz="2000" b="0" i="0">
                <a:solidFill>
                  <a:srgbClr val="242021"/>
                </a:solidFill>
                <a:effectLst/>
                <a:latin typeface="ArialMT"/>
              </a:rPr>
              <a:t> </a:t>
            </a:r>
            <a:r>
              <a:rPr lang="vi-VN" sz="2000" b="0" i="0">
                <a:solidFill>
                  <a:srgbClr val="242021"/>
                </a:solidFill>
                <a:effectLst/>
                <a:latin typeface="ArialMT"/>
              </a:rPr>
              <a:t>Nguyễn biên soạn(1), ở</a:t>
            </a:r>
            <a:r>
              <a:rPr lang="en-US" sz="2000" b="0" i="0">
                <a:solidFill>
                  <a:srgbClr val="242021"/>
                </a:solidFill>
                <a:effectLst/>
                <a:latin typeface="ArialMT"/>
              </a:rPr>
              <a:t> </a:t>
            </a:r>
            <a:r>
              <a:rPr lang="vi-VN" sz="2000" b="0" i="0">
                <a:solidFill>
                  <a:srgbClr val="242021"/>
                </a:solidFill>
                <a:effectLst/>
                <a:latin typeface="ArialMT"/>
              </a:rPr>
              <a:t>mục tỉnh Quảng Nam, phần phong tục, có đoạn chép về đất và </a:t>
            </a:r>
            <a:r>
              <a:rPr lang="vi-VN" sz="2400" b="0" i="1">
                <a:solidFill>
                  <a:srgbClr val="242021"/>
                </a:solidFill>
                <a:effectLst/>
                <a:latin typeface="ArialMT"/>
              </a:rPr>
              <a:t>người</a:t>
            </a:r>
            <a:r>
              <a:rPr lang="vi-VN" sz="2000" b="0" i="0">
                <a:solidFill>
                  <a:srgbClr val="242021"/>
                </a:solidFill>
                <a:effectLst/>
                <a:latin typeface="ArialMT"/>
              </a:rPr>
              <a:t> xứ Quảng</a:t>
            </a:r>
            <a:r>
              <a:rPr lang="en-US" sz="2000" b="0" i="0">
                <a:solidFill>
                  <a:srgbClr val="242021"/>
                </a:solidFill>
                <a:effectLst/>
                <a:latin typeface="ArialMT"/>
              </a:rPr>
              <a:t> </a:t>
            </a:r>
            <a:r>
              <a:rPr lang="vi-VN" sz="2000" b="0" i="0">
                <a:solidFill>
                  <a:srgbClr val="242021"/>
                </a:solidFill>
                <a:effectLst/>
                <a:latin typeface="ArialMT"/>
              </a:rPr>
              <a:t>như sau: "Đàn ông thì lo việc cày ruộng trồng dâu, đàn bà chuyên nghề nuôi tằm</a:t>
            </a:r>
            <a:r>
              <a:rPr lang="en-US" sz="2000" b="0" i="0">
                <a:solidFill>
                  <a:srgbClr val="242021"/>
                </a:solidFill>
                <a:effectLst/>
                <a:latin typeface="ArialMT"/>
              </a:rPr>
              <a:t> </a:t>
            </a:r>
            <a:r>
              <a:rPr lang="vi-VN" sz="2000" b="0" i="0">
                <a:solidFill>
                  <a:srgbClr val="242021"/>
                </a:solidFill>
                <a:effectLst/>
                <a:latin typeface="ArialMT"/>
              </a:rPr>
              <a:t>dệt cửi. Núi sông thanh tú cho nên nhiều người có tư chất thông minh dễ học. Sĩ</a:t>
            </a:r>
            <a:r>
              <a:rPr lang="en-US" sz="2000" b="0" i="0">
                <a:solidFill>
                  <a:srgbClr val="242021"/>
                </a:solidFill>
                <a:effectLst/>
                <a:latin typeface="ArialMT"/>
              </a:rPr>
              <a:t> </a:t>
            </a:r>
            <a:r>
              <a:rPr lang="vi-VN" sz="2000" b="0" i="0">
                <a:solidFill>
                  <a:srgbClr val="242021"/>
                </a:solidFill>
                <a:effectLst/>
                <a:latin typeface="ArialMT"/>
              </a:rPr>
              <a:t>phu có khí tiết cứng cỏi dám nói, nhưng vì thổ lực không hậu và thế nước chảy</a:t>
            </a:r>
            <a:r>
              <a:rPr lang="en-US" sz="2000" b="0" i="0">
                <a:solidFill>
                  <a:srgbClr val="242021"/>
                </a:solidFill>
                <a:effectLst/>
                <a:latin typeface="ArialMT"/>
              </a:rPr>
              <a:t> </a:t>
            </a:r>
            <a:r>
              <a:rPr lang="vi-VN" sz="2000" b="0" i="0">
                <a:solidFill>
                  <a:srgbClr val="242021"/>
                </a:solidFill>
                <a:effectLst/>
                <a:latin typeface="ArialMT"/>
              </a:rPr>
              <a:t>gấp, nên tính người hay nóng nảy ít trầm tĩnh, duy có người học vấn uyên thâm</a:t>
            </a:r>
            <a:r>
              <a:rPr lang="en-US" sz="2000" b="0" i="0">
                <a:solidFill>
                  <a:srgbClr val="242021"/>
                </a:solidFill>
                <a:effectLst/>
                <a:latin typeface="ArialMT"/>
              </a:rPr>
              <a:t> </a:t>
            </a:r>
            <a:r>
              <a:rPr lang="vi-VN" sz="2000" b="0" i="0">
                <a:solidFill>
                  <a:srgbClr val="242021"/>
                </a:solidFill>
                <a:effectLst/>
                <a:latin typeface="ArialMT"/>
              </a:rPr>
              <a:t>mới không bị phong khí ràng buộc…".</a:t>
            </a:r>
            <a:endParaRPr lang="en-US" sz="2000" b="0" i="0">
              <a:solidFill>
                <a:srgbClr val="242021"/>
              </a:solidFill>
              <a:effectLst/>
              <a:latin typeface="ArialMT"/>
            </a:endParaRPr>
          </a:p>
          <a:p>
            <a:pPr algn="just"/>
            <a:br>
              <a:rPr lang="vi-VN" sz="2000"/>
            </a:br>
            <a:endParaRPr lang="en-US" sz="2000"/>
          </a:p>
        </p:txBody>
      </p:sp>
      <p:grpSp>
        <p:nvGrpSpPr>
          <p:cNvPr id="6" name="Group 5">
            <a:extLst>
              <a:ext uri="{FF2B5EF4-FFF2-40B4-BE49-F238E27FC236}">
                <a16:creationId xmlns:a16="http://schemas.microsoft.com/office/drawing/2014/main" id="{17E20D5B-564C-825E-1C86-370DCBF6C688}"/>
              </a:ext>
            </a:extLst>
          </p:cNvPr>
          <p:cNvGrpSpPr/>
          <p:nvPr/>
        </p:nvGrpSpPr>
        <p:grpSpPr>
          <a:xfrm>
            <a:off x="381000" y="152400"/>
            <a:ext cx="8610600" cy="1561384"/>
            <a:chOff x="0" y="381000"/>
            <a:chExt cx="9144000" cy="1642407"/>
          </a:xfrm>
        </p:grpSpPr>
        <p:grpSp>
          <p:nvGrpSpPr>
            <p:cNvPr id="7" name="Group 440">
              <a:extLst>
                <a:ext uri="{FF2B5EF4-FFF2-40B4-BE49-F238E27FC236}">
                  <a16:creationId xmlns:a16="http://schemas.microsoft.com/office/drawing/2014/main" id="{BD6FB075-3FAC-09E1-B8C4-72598387F1D7}"/>
                </a:ext>
              </a:extLst>
            </p:cNvPr>
            <p:cNvGrpSpPr>
              <a:grpSpLocks/>
            </p:cNvGrpSpPr>
            <p:nvPr/>
          </p:nvGrpSpPr>
          <p:grpSpPr bwMode="auto">
            <a:xfrm>
              <a:off x="1073150" y="463549"/>
              <a:ext cx="8070584" cy="1559858"/>
              <a:chOff x="0" y="0"/>
              <a:chExt cx="12709" cy="2457"/>
            </a:xfrm>
          </p:grpSpPr>
          <p:pic>
            <p:nvPicPr>
              <p:cNvPr id="12" name="Picture 446">
                <a:extLst>
                  <a:ext uri="{FF2B5EF4-FFF2-40B4-BE49-F238E27FC236}">
                    <a16:creationId xmlns:a16="http://schemas.microsoft.com/office/drawing/2014/main" id="{BFD2D95B-68EA-7B1A-3984-9F6845644375}"/>
                  </a:ext>
                </a:extLst>
              </p:cNvPr>
              <p:cNvPicPr>
                <a:picLocks noChangeAspect="1" noChangeArrowheads="1"/>
              </p:cNvPicPr>
              <p:nvPr/>
            </p:nvPicPr>
            <p:blipFill>
              <a:blip r:embed="rId2"/>
              <a:srcRect/>
              <a:stretch>
                <a:fillRect/>
              </a:stretch>
            </p:blipFill>
            <p:spPr bwMode="auto">
              <a:xfrm>
                <a:off x="0" y="0"/>
                <a:ext cx="12709" cy="2457"/>
              </a:xfrm>
              <a:prstGeom prst="rect">
                <a:avLst/>
              </a:prstGeom>
              <a:noFill/>
            </p:spPr>
          </p:pic>
          <p:sp>
            <p:nvSpPr>
              <p:cNvPr id="13" name="Freeform 445">
                <a:extLst>
                  <a:ext uri="{FF2B5EF4-FFF2-40B4-BE49-F238E27FC236}">
                    <a16:creationId xmlns:a16="http://schemas.microsoft.com/office/drawing/2014/main" id="{0D1FD375-AAD5-49A5-1FF6-9B8648AB6064}"/>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444">
                <a:extLst>
                  <a:ext uri="{FF2B5EF4-FFF2-40B4-BE49-F238E27FC236}">
                    <a16:creationId xmlns:a16="http://schemas.microsoft.com/office/drawing/2014/main" id="{B37B5C1A-18A5-CE7C-0DCA-F286EC76A25C}"/>
                  </a:ext>
                </a:extLst>
              </p:cNvPr>
              <p:cNvSpPr>
                <a:spLocks/>
              </p:cNvSpPr>
              <p:nvPr/>
            </p:nvSpPr>
            <p:spPr bwMode="auto">
              <a:xfrm>
                <a:off x="625" y="1003"/>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443">
                <a:extLst>
                  <a:ext uri="{FF2B5EF4-FFF2-40B4-BE49-F238E27FC236}">
                    <a16:creationId xmlns:a16="http://schemas.microsoft.com/office/drawing/2014/main" id="{EFEA61F2-0166-E6F6-5F2E-AD7F4ABEB476}"/>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AutoShape 442">
                <a:extLst>
                  <a:ext uri="{FF2B5EF4-FFF2-40B4-BE49-F238E27FC236}">
                    <a16:creationId xmlns:a16="http://schemas.microsoft.com/office/drawing/2014/main" id="{D809819F-4D93-B221-DB4D-1B969622D084}"/>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441">
                <a:extLst>
                  <a:ext uri="{FF2B5EF4-FFF2-40B4-BE49-F238E27FC236}">
                    <a16:creationId xmlns:a16="http://schemas.microsoft.com/office/drawing/2014/main" id="{5E7DA1CD-E6E9-C414-B4C0-D8D561B847E4}"/>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8" name="Rectangle 18">
              <a:extLst>
                <a:ext uri="{FF2B5EF4-FFF2-40B4-BE49-F238E27FC236}">
                  <a16:creationId xmlns:a16="http://schemas.microsoft.com/office/drawing/2014/main" id="{97D844A9-22E8-6E4B-F030-3F2C15BFC302}"/>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8">
              <a:extLst>
                <a:ext uri="{FF2B5EF4-FFF2-40B4-BE49-F238E27FC236}">
                  <a16:creationId xmlns:a16="http://schemas.microsoft.com/office/drawing/2014/main" id="{4097BE60-9A92-6BE3-2079-799022996D9A}"/>
                </a:ext>
              </a:extLst>
            </p:cNvPr>
            <p:cNvSpPr/>
            <p:nvPr/>
          </p:nvSpPr>
          <p:spPr>
            <a:xfrm>
              <a:off x="2455421" y="638958"/>
              <a:ext cx="6639367" cy="113311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DA</a:t>
              </a:r>
              <a:r>
                <a:rPr lang="vi-VN" sz="3200" b="1">
                  <a:solidFill>
                    <a:srgbClr val="EC008C"/>
                  </a:solidFill>
                  <a:latin typeface="Arial" pitchFamily="34" charset="0"/>
                  <a:ea typeface="Arial" pitchFamily="34" charset="0"/>
                  <a:cs typeface="Arial" pitchFamily="34" charset="0"/>
                </a:rPr>
                <a:t>NH NHÂN</a:t>
              </a:r>
              <a:r>
                <a:rPr lang="en-US" sz="3200" b="1">
                  <a:solidFill>
                    <a:srgbClr val="EC008C"/>
                  </a:solidFill>
                  <a:latin typeface="Arial" pitchFamily="34" charset="0"/>
                  <a:ea typeface="Arial" pitchFamily="34" charset="0"/>
                  <a:cs typeface="Arial" pitchFamily="34" charset="0"/>
                </a:rPr>
                <a:t> LỊCH SỬ TIÊU BIỂU</a:t>
              </a:r>
              <a:r>
                <a:rPr lang="vi-VN" sz="3200" b="1">
                  <a:solidFill>
                    <a:srgbClr val="EC008C"/>
                  </a:solidFill>
                  <a:latin typeface="Arial" pitchFamily="34" charset="0"/>
                  <a:ea typeface="Arial" pitchFamily="34" charset="0"/>
                  <a:cs typeface="Arial" pitchFamily="34" charset="0"/>
                </a:rPr>
                <a:t> </a:t>
              </a:r>
              <a:r>
                <a:rPr lang="en-US" sz="3200" b="1">
                  <a:solidFill>
                    <a:srgbClr val="EC008C"/>
                  </a:solidFill>
                  <a:latin typeface="Arial" pitchFamily="34" charset="0"/>
                  <a:ea typeface="Arial" pitchFamily="34" charset="0"/>
                  <a:cs typeface="Arial" pitchFamily="34" charset="0"/>
                </a:rPr>
                <a:t>CỦA ĐẤT </a:t>
              </a:r>
              <a:r>
                <a:rPr lang="vi-VN" sz="3200" b="1">
                  <a:solidFill>
                    <a:srgbClr val="EC008C"/>
                  </a:solidFill>
                  <a:latin typeface="Arial" pitchFamily="34" charset="0"/>
                  <a:ea typeface="Arial" pitchFamily="34" charset="0"/>
                  <a:cs typeface="Arial" pitchFamily="34" charset="0"/>
                </a:rPr>
                <a:t>QUẢNG</a:t>
              </a:r>
              <a:endParaRPr lang="vi-VN" sz="3200" dirty="0">
                <a:latin typeface="Arial" pitchFamily="34" charset="0"/>
                <a:ea typeface="Arial" pitchFamily="34" charset="0"/>
                <a:cs typeface="Arial" pitchFamily="34" charset="0"/>
              </a:endParaRPr>
            </a:p>
          </p:txBody>
        </p:sp>
        <p:sp>
          <p:nvSpPr>
            <p:cNvPr id="10" name="Rectangle 9">
              <a:extLst>
                <a:ext uri="{FF2B5EF4-FFF2-40B4-BE49-F238E27FC236}">
                  <a16:creationId xmlns:a16="http://schemas.microsoft.com/office/drawing/2014/main" id="{1773B7C7-2629-6DB9-9610-880884319DD1}"/>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11" name="Rectangle 10">
              <a:extLst>
                <a:ext uri="{FF2B5EF4-FFF2-40B4-BE49-F238E27FC236}">
                  <a16:creationId xmlns:a16="http://schemas.microsoft.com/office/drawing/2014/main" id="{BE36B55A-D60B-F7B7-DCC1-17B0419F8DC3}"/>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
        <p:nvSpPr>
          <p:cNvPr id="18" name="TextBox 17">
            <a:extLst>
              <a:ext uri="{FF2B5EF4-FFF2-40B4-BE49-F238E27FC236}">
                <a16:creationId xmlns:a16="http://schemas.microsoft.com/office/drawing/2014/main" id="{73B81FCC-2DAC-151E-3BE4-724F847E7DF6}"/>
              </a:ext>
            </a:extLst>
          </p:cNvPr>
          <p:cNvSpPr txBox="1"/>
          <p:nvPr/>
        </p:nvSpPr>
        <p:spPr>
          <a:xfrm>
            <a:off x="1094186" y="2501555"/>
            <a:ext cx="2057400" cy="461665"/>
          </a:xfrm>
          <a:prstGeom prst="rect">
            <a:avLst/>
          </a:prstGeom>
          <a:solidFill>
            <a:schemeClr val="accent6">
              <a:lumMod val="75000"/>
            </a:schemeClr>
          </a:solidFill>
        </p:spPr>
        <p:txBody>
          <a:bodyPr wrap="square">
            <a:spAutoFit/>
          </a:bodyPr>
          <a:lstStyle/>
          <a:p>
            <a:r>
              <a:rPr lang="en-US" sz="2400" b="1">
                <a:solidFill>
                  <a:srgbClr val="FFFFFF"/>
                </a:solidFill>
                <a:latin typeface="Arial-BoldMT"/>
              </a:rPr>
              <a:t>Mở đầu:</a:t>
            </a:r>
            <a:endParaRPr lang="en-US" sz="2400"/>
          </a:p>
        </p:txBody>
      </p:sp>
    </p:spTree>
    <p:extLst>
      <p:ext uri="{BB962C8B-B14F-4D97-AF65-F5344CB8AC3E}">
        <p14:creationId xmlns:p14="http://schemas.microsoft.com/office/powerpoint/2010/main" val="2619385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438400"/>
            <a:ext cx="8534400" cy="3139321"/>
          </a:xfrm>
          <a:prstGeom prst="rect">
            <a:avLst/>
          </a:prstGeom>
        </p:spPr>
        <p:txBody>
          <a:bodyPr wrap="square">
            <a:spAutoFit/>
          </a:bodyPr>
          <a:lstStyle/>
          <a:p>
            <a:pPr marL="342900" indent="-342900" algn="just">
              <a:buFontTx/>
              <a:buChar char="-"/>
            </a:pPr>
            <a:r>
              <a:rPr lang="vi-VN" sz="2200"/>
              <a:t>Suốt </a:t>
            </a:r>
            <a:r>
              <a:rPr lang="vi-VN" sz="2200" dirty="0"/>
              <a:t>cuộc đời hoạt động cách mạng, Võ Chí Công là người có tầm nhìn chiến lược, vững vàng trước những biến động của thời cuộc, nhạy bén với cái mới,... Ông đã nghiên cứu và đề xuất những vấn đề lớn đối với sự nghiệp bảo vệ, xây dựng và phát triển đất nước</a:t>
            </a:r>
            <a:r>
              <a:rPr lang="vi-VN" sz="2200"/>
              <a:t>. </a:t>
            </a:r>
            <a:endParaRPr lang="en-US" sz="2200"/>
          </a:p>
          <a:p>
            <a:pPr marL="342900" indent="-342900" algn="just">
              <a:buFontTx/>
              <a:buChar char="-"/>
            </a:pPr>
            <a:r>
              <a:rPr lang="vi-VN" sz="2200"/>
              <a:t>Ông </a:t>
            </a:r>
            <a:r>
              <a:rPr lang="vi-VN" sz="2200" dirty="0"/>
              <a:t>là một nhà lãnh đạo không chỉ được nhân dân quý trọng trong kháng chiến, trong xây dựng, đổi mới phát triển đất nước mà còn là người có phẩm chất đạo đức trong sáng, đức tính giản dị, khiêm nhường.</a:t>
            </a:r>
            <a:endParaRPr lang="en-US" sz="2200" dirty="0"/>
          </a:p>
        </p:txBody>
      </p:sp>
      <p:sp>
        <p:nvSpPr>
          <p:cNvPr id="5" name="Rectangle 4"/>
          <p:cNvSpPr/>
          <p:nvPr/>
        </p:nvSpPr>
        <p:spPr>
          <a:xfrm>
            <a:off x="533400" y="1828800"/>
            <a:ext cx="5181600" cy="461665"/>
          </a:xfrm>
          <a:prstGeom prst="rect">
            <a:avLst/>
          </a:prstGeom>
        </p:spPr>
        <p:txBody>
          <a:bodyPr wrap="square">
            <a:spAutoFit/>
          </a:bodyPr>
          <a:lstStyle/>
          <a:p>
            <a:r>
              <a:rPr lang="vi-VN" sz="2400" b="1" dirty="0">
                <a:solidFill>
                  <a:srgbClr val="FF0000"/>
                </a:solidFill>
              </a:rPr>
              <a:t>3.5. Võ Chí Công (1912 – 2011) </a:t>
            </a:r>
            <a:endParaRPr lang="en-US" sz="2400" b="1" dirty="0">
              <a:solidFill>
                <a:srgbClr val="FF0000"/>
              </a:solidFill>
            </a:endParaRPr>
          </a:p>
        </p:txBody>
      </p:sp>
      <p:grpSp>
        <p:nvGrpSpPr>
          <p:cNvPr id="2" name="Group 19">
            <a:extLst>
              <a:ext uri="{FF2B5EF4-FFF2-40B4-BE49-F238E27FC236}">
                <a16:creationId xmlns:a16="http://schemas.microsoft.com/office/drawing/2014/main" id="{3D79ECA4-060F-5DBA-02D7-54ED5939E5DA}"/>
              </a:ext>
            </a:extLst>
          </p:cNvPr>
          <p:cNvGrpSpPr/>
          <p:nvPr/>
        </p:nvGrpSpPr>
        <p:grpSpPr>
          <a:xfrm>
            <a:off x="0" y="0"/>
            <a:ext cx="9144000" cy="1544638"/>
            <a:chOff x="0" y="381000"/>
            <a:chExt cx="9144000" cy="1544638"/>
          </a:xfrm>
        </p:grpSpPr>
        <p:grpSp>
          <p:nvGrpSpPr>
            <p:cNvPr id="3" name="Group 440">
              <a:extLst>
                <a:ext uri="{FF2B5EF4-FFF2-40B4-BE49-F238E27FC236}">
                  <a16:creationId xmlns:a16="http://schemas.microsoft.com/office/drawing/2014/main" id="{CAC2E952-C473-E6B5-BB95-E491641DC610}"/>
                </a:ext>
              </a:extLst>
            </p:cNvPr>
            <p:cNvGrpSpPr>
              <a:grpSpLocks/>
            </p:cNvGrpSpPr>
            <p:nvPr/>
          </p:nvGrpSpPr>
          <p:grpSpPr bwMode="auto">
            <a:xfrm>
              <a:off x="1073150" y="463549"/>
              <a:ext cx="6948488" cy="1462089"/>
              <a:chOff x="0" y="0"/>
              <a:chExt cx="10942" cy="2303"/>
            </a:xfrm>
          </p:grpSpPr>
          <p:pic>
            <p:nvPicPr>
              <p:cNvPr id="10" name="Picture 446">
                <a:extLst>
                  <a:ext uri="{FF2B5EF4-FFF2-40B4-BE49-F238E27FC236}">
                    <a16:creationId xmlns:a16="http://schemas.microsoft.com/office/drawing/2014/main" id="{FE17CA8A-2E63-7D6F-A4A9-0C1611821CEF}"/>
                  </a:ext>
                </a:extLst>
              </p:cNvPr>
              <p:cNvPicPr>
                <a:picLocks noChangeAspect="1" noChangeArrowheads="1"/>
              </p:cNvPicPr>
              <p:nvPr/>
            </p:nvPicPr>
            <p:blipFill>
              <a:blip r:embed="rId2"/>
              <a:srcRect/>
              <a:stretch>
                <a:fillRect/>
              </a:stretch>
            </p:blipFill>
            <p:spPr bwMode="auto">
              <a:xfrm>
                <a:off x="0" y="0"/>
                <a:ext cx="10942" cy="2069"/>
              </a:xfrm>
              <a:prstGeom prst="rect">
                <a:avLst/>
              </a:prstGeom>
              <a:noFill/>
            </p:spPr>
          </p:pic>
          <p:sp>
            <p:nvSpPr>
              <p:cNvPr id="11" name="Freeform 445">
                <a:extLst>
                  <a:ext uri="{FF2B5EF4-FFF2-40B4-BE49-F238E27FC236}">
                    <a16:creationId xmlns:a16="http://schemas.microsoft.com/office/drawing/2014/main" id="{7D560997-C7EF-CE20-A4B3-04E7B901D6DF}"/>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44">
                <a:extLst>
                  <a:ext uri="{FF2B5EF4-FFF2-40B4-BE49-F238E27FC236}">
                    <a16:creationId xmlns:a16="http://schemas.microsoft.com/office/drawing/2014/main" id="{34A00403-4C02-C772-89F2-FF9B421D0AEB}"/>
                  </a:ext>
                </a:extLst>
              </p:cNvPr>
              <p:cNvSpPr>
                <a:spLocks/>
              </p:cNvSpPr>
              <p:nvPr/>
            </p:nvSpPr>
            <p:spPr bwMode="auto">
              <a:xfrm>
                <a:off x="615" y="980"/>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443">
                <a:extLst>
                  <a:ext uri="{FF2B5EF4-FFF2-40B4-BE49-F238E27FC236}">
                    <a16:creationId xmlns:a16="http://schemas.microsoft.com/office/drawing/2014/main" id="{369A8214-910C-891C-E74D-183015671E62}"/>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AutoShape 442">
                <a:extLst>
                  <a:ext uri="{FF2B5EF4-FFF2-40B4-BE49-F238E27FC236}">
                    <a16:creationId xmlns:a16="http://schemas.microsoft.com/office/drawing/2014/main" id="{60CDDEB6-4821-C547-2DDA-499A1AD6705E}"/>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441">
                <a:extLst>
                  <a:ext uri="{FF2B5EF4-FFF2-40B4-BE49-F238E27FC236}">
                    <a16:creationId xmlns:a16="http://schemas.microsoft.com/office/drawing/2014/main" id="{21DAEB71-9681-F1E3-5205-13A2DB17272E}"/>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 name="Rectangle 18">
              <a:extLst>
                <a:ext uri="{FF2B5EF4-FFF2-40B4-BE49-F238E27FC236}">
                  <a16:creationId xmlns:a16="http://schemas.microsoft.com/office/drawing/2014/main" id="{1C1AC9B0-699A-39B9-4C14-4B3475B389B6}"/>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FB5EC4F9-B68D-1A35-518B-715E9415A7EF}"/>
                </a:ext>
              </a:extLst>
            </p:cNvPr>
            <p:cNvSpPr/>
            <p:nvPr/>
          </p:nvSpPr>
          <p:spPr>
            <a:xfrm>
              <a:off x="2362200" y="1143000"/>
              <a:ext cx="5715000" cy="584775"/>
            </a:xfrm>
            <a:prstGeom prst="rect">
              <a:avLst/>
            </a:prstGeom>
          </p:spPr>
          <p:txBody>
            <a:bodyPr wrap="square">
              <a:spAutoFit/>
            </a:bodyPr>
            <a:lstStyle/>
            <a:p>
              <a:pPr lvl="0" eaLnBrk="0" fontAlgn="base" hangingPunct="0">
                <a:spcBef>
                  <a:spcPct val="0"/>
                </a:spcBef>
                <a:spcAft>
                  <a:spcPct val="0"/>
                </a:spcAft>
              </a:pPr>
              <a:r>
                <a:rPr lang="vi-VN" sz="3200" b="1" dirty="0">
                  <a:solidFill>
                    <a:srgbClr val="EC008C"/>
                  </a:solidFill>
                  <a:latin typeface="Arial" pitchFamily="34" charset="0"/>
                  <a:ea typeface="Arial" pitchFamily="34" charset="0"/>
                  <a:cs typeface="Arial" pitchFamily="34" charset="0"/>
                </a:rPr>
                <a:t>DANH NHÂN QUẢNG NAM</a:t>
              </a:r>
              <a:endParaRPr lang="vi-VN" sz="3200" dirty="0">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EC9D1ED0-89AB-2FD9-31A1-48DF9F12D391}"/>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B1A07523-E8A8-5FD7-B2F4-C7DBF92E1CC6}"/>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238972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EA73-AC99-D32C-47FF-9710026C50F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D73CD5C-06F2-7EC9-9A3A-8FCF3AFCF3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74638"/>
            <a:ext cx="8120237" cy="6202362"/>
          </a:xfrm>
        </p:spPr>
      </p:pic>
      <p:pic>
        <p:nvPicPr>
          <p:cNvPr id="7" name="Picture 6">
            <a:extLst>
              <a:ext uri="{FF2B5EF4-FFF2-40B4-BE49-F238E27FC236}">
                <a16:creationId xmlns:a16="http://schemas.microsoft.com/office/drawing/2014/main" id="{2E8DA5EC-AD53-36B9-5693-6603C761E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64" y="381000"/>
            <a:ext cx="8010874" cy="6096000"/>
          </a:xfrm>
          <a:prstGeom prst="rect">
            <a:avLst/>
          </a:prstGeom>
        </p:spPr>
      </p:pic>
      <p:pic>
        <p:nvPicPr>
          <p:cNvPr id="9" name="Picture 8">
            <a:extLst>
              <a:ext uri="{FF2B5EF4-FFF2-40B4-BE49-F238E27FC236}">
                <a16:creationId xmlns:a16="http://schemas.microsoft.com/office/drawing/2014/main" id="{7F29563B-0D96-77A9-61CC-83FAC17A8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312739"/>
            <a:ext cx="8229600" cy="6202362"/>
          </a:xfrm>
          <a:prstGeom prst="rect">
            <a:avLst/>
          </a:prstGeom>
        </p:spPr>
      </p:pic>
    </p:spTree>
    <p:extLst>
      <p:ext uri="{BB962C8B-B14F-4D97-AF65-F5344CB8AC3E}">
        <p14:creationId xmlns:p14="http://schemas.microsoft.com/office/powerpoint/2010/main" val="197927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7376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04800"/>
            <a:ext cx="8991600" cy="7162799"/>
          </a:xfrm>
          <a:prstGeom prst="rect">
            <a:avLst/>
          </a:prstGeom>
        </p:spPr>
      </p:pic>
    </p:spTree>
    <p:extLst>
      <p:ext uri="{BB962C8B-B14F-4D97-AF65-F5344CB8AC3E}">
        <p14:creationId xmlns:p14="http://schemas.microsoft.com/office/powerpoint/2010/main" val="640068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vong quay"/>
          <p:cNvGrpSpPr/>
          <p:nvPr/>
        </p:nvGrpSpPr>
        <p:grpSpPr>
          <a:xfrm>
            <a:off x="4369486" y="1216132"/>
            <a:ext cx="3781593" cy="3777641"/>
            <a:chOff x="5425622" y="292790"/>
            <a:chExt cx="5834378" cy="5828280"/>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25" name="TextBox 24"/>
            <p:cNvSpPr txBox="1"/>
            <p:nvPr/>
          </p:nvSpPr>
          <p:spPr>
            <a:xfrm rot="14949661">
              <a:off x="6674685" y="1206391"/>
              <a:ext cx="2025648" cy="534205"/>
            </a:xfrm>
            <a:prstGeom prst="rect">
              <a:avLst/>
            </a:prstGeom>
            <a:noFill/>
          </p:spPr>
          <p:txBody>
            <a:bodyPr wrap="square" rtlCol="0">
              <a:spAutoFit/>
            </a:bodyPr>
            <a:lstStyle/>
            <a:p>
              <a:pPr algn="ctr" defTabSz="685800">
                <a:defRPr/>
              </a:pPr>
              <a:endParaRPr lang="vi-VN" sz="165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rot="12232592">
              <a:off x="5547822" y="2112846"/>
              <a:ext cx="2026774" cy="552011"/>
            </a:xfrm>
            <a:prstGeom prst="rect">
              <a:avLst/>
            </a:prstGeom>
            <a:noFill/>
          </p:spPr>
          <p:txBody>
            <a:bodyPr wrap="square" rtlCol="0">
              <a:spAutoFit/>
            </a:bodyPr>
            <a:lstStyle/>
            <a:p>
              <a:pPr algn="ctr" defTabSz="685800">
                <a:defRPr/>
              </a:pPr>
              <a:r>
                <a:rPr lang="en-US" sz="1725" b="1">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172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rot="17590276">
              <a:off x="8006093" y="959975"/>
              <a:ext cx="2025648" cy="961569"/>
            </a:xfrm>
            <a:prstGeom prst="rect">
              <a:avLst/>
            </a:prstGeom>
            <a:noFill/>
          </p:spPr>
          <p:txBody>
            <a:bodyPr wrap="square" rtlCol="0">
              <a:spAutoFit/>
            </a:bodyPr>
            <a:lstStyle/>
            <a:p>
              <a:pPr algn="ctr" defTabSz="685800">
                <a:defRPr/>
              </a:pPr>
              <a:r>
                <a:rPr lang="en-US" sz="1725" b="1">
                  <a:solidFill>
                    <a:prstClr val="white"/>
                  </a:solidFill>
                  <a:latin typeface="Tahoma" panose="020B0604030504040204" pitchFamily="34" charset="0"/>
                  <a:ea typeface="Tahoma" panose="020B0604030504040204" pitchFamily="34" charset="0"/>
                  <a:cs typeface="Tahoma" panose="020B0604030504040204" pitchFamily="34" charset="0"/>
                </a:rPr>
                <a:t>1 tràng pháo tay</a:t>
              </a:r>
              <a:endParaRPr lang="vi-VN" sz="172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rot="19495090">
              <a:off x="8992492" y="2040260"/>
              <a:ext cx="2025648" cy="587625"/>
            </a:xfrm>
            <a:prstGeom prst="rect">
              <a:avLst/>
            </a:prstGeom>
            <a:noFill/>
          </p:spPr>
          <p:txBody>
            <a:bodyPr wrap="square" rtlCol="0">
              <a:spAutoFit/>
            </a:bodyPr>
            <a:lstStyle/>
            <a:p>
              <a:pPr algn="ctr" defTabSz="685800">
                <a:defRPr/>
              </a:pPr>
              <a:endParaRPr lang="vi-VN" sz="18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rot="3829829">
              <a:off x="7989828" y="4666879"/>
              <a:ext cx="2025648" cy="552011"/>
            </a:xfrm>
            <a:prstGeom prst="rect">
              <a:avLst/>
            </a:prstGeom>
            <a:noFill/>
          </p:spPr>
          <p:txBody>
            <a:bodyPr wrap="square" rtlCol="0">
              <a:spAutoFit/>
            </a:bodyPr>
            <a:lstStyle/>
            <a:p>
              <a:pPr algn="ctr" defTabSz="685800">
                <a:defRPr/>
              </a:pPr>
              <a:r>
                <a:rPr lang="en-US" sz="1725" b="1">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172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rot="1655392">
              <a:off x="8940446" y="3452621"/>
              <a:ext cx="2025648" cy="1032796"/>
            </a:xfrm>
            <a:prstGeom prst="rect">
              <a:avLst/>
            </a:prstGeom>
            <a:noFill/>
          </p:spPr>
          <p:txBody>
            <a:bodyPr wrap="square" rtlCol="0">
              <a:spAutoFit/>
            </a:bodyPr>
            <a:lstStyle/>
            <a:p>
              <a:pPr algn="ctr" defTabSz="685800">
                <a:defRPr/>
              </a:pPr>
              <a:r>
                <a:rPr lang="en-GB" sz="1875" b="1">
                  <a:solidFill>
                    <a:prstClr val="white"/>
                  </a:solidFill>
                  <a:latin typeface="Tahoma" panose="020B0604030504040204" pitchFamily="34" charset="0"/>
                  <a:ea typeface="Tahoma" panose="020B0604030504040204" pitchFamily="34" charset="0"/>
                  <a:cs typeface="Tahoma" panose="020B0604030504040204" pitchFamily="34" charset="0"/>
                </a:rPr>
                <a:t>1 cây kẹo mút</a:t>
              </a:r>
              <a:endParaRPr lang="vi-VN" sz="187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9" name="TextBox 68"/>
            <p:cNvSpPr txBox="1"/>
            <p:nvPr/>
          </p:nvSpPr>
          <p:spPr>
            <a:xfrm rot="19215419">
              <a:off x="9012784" y="2169471"/>
              <a:ext cx="2025648" cy="552011"/>
            </a:xfrm>
            <a:prstGeom prst="rect">
              <a:avLst/>
            </a:prstGeom>
            <a:noFill/>
          </p:spPr>
          <p:txBody>
            <a:bodyPr wrap="square" rtlCol="0">
              <a:spAutoFit/>
            </a:bodyPr>
            <a:lstStyle/>
            <a:p>
              <a:pPr algn="ctr" defTabSz="685800">
                <a:defRPr/>
              </a:pPr>
              <a:r>
                <a:rPr lang="en-US" sz="1725" b="1">
                  <a:solidFill>
                    <a:prstClr val="black"/>
                  </a:solidFill>
                  <a:latin typeface="Tahoma" panose="020B0604030504040204" pitchFamily="34" charset="0"/>
                  <a:ea typeface="Tahoma" panose="020B0604030504040204" pitchFamily="34" charset="0"/>
                  <a:cs typeface="Tahoma" panose="020B0604030504040204" pitchFamily="34" charset="0"/>
                </a:rPr>
                <a:t>1 cây bút</a:t>
              </a:r>
              <a:endParaRPr lang="vi-VN" sz="172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0" name="TextBox 69"/>
            <p:cNvSpPr txBox="1"/>
            <p:nvPr/>
          </p:nvSpPr>
          <p:spPr>
            <a:xfrm rot="7355078">
              <a:off x="6537265" y="4427266"/>
              <a:ext cx="2025648" cy="961569"/>
            </a:xfrm>
            <a:prstGeom prst="rect">
              <a:avLst/>
            </a:prstGeom>
            <a:noFill/>
          </p:spPr>
          <p:txBody>
            <a:bodyPr wrap="square" rtlCol="0">
              <a:spAutoFit/>
            </a:bodyPr>
            <a:lstStyle/>
            <a:p>
              <a:pPr algn="ctr" defTabSz="685800">
                <a:defRPr/>
              </a:pPr>
              <a:r>
                <a:rPr lang="en-US" sz="1725" b="1">
                  <a:solidFill>
                    <a:prstClr val="black"/>
                  </a:solidFill>
                  <a:latin typeface="Tahoma" panose="020B0604030504040204" pitchFamily="34" charset="0"/>
                  <a:ea typeface="Tahoma" panose="020B0604030504040204" pitchFamily="34" charset="0"/>
                  <a:cs typeface="Tahoma" panose="020B0604030504040204" pitchFamily="34" charset="0"/>
                </a:rPr>
                <a:t>1 cái bắt tay với GV</a:t>
              </a:r>
              <a:endParaRPr lang="vi-VN" sz="172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1" name="TextBox 70"/>
            <p:cNvSpPr txBox="1"/>
            <p:nvPr/>
          </p:nvSpPr>
          <p:spPr>
            <a:xfrm rot="19663162">
              <a:off x="5601888" y="3828053"/>
              <a:ext cx="2025648" cy="552011"/>
            </a:xfrm>
            <a:prstGeom prst="rect">
              <a:avLst/>
            </a:prstGeom>
            <a:noFill/>
          </p:spPr>
          <p:txBody>
            <a:bodyPr wrap="square" rtlCol="0">
              <a:spAutoFit/>
            </a:bodyPr>
            <a:lstStyle/>
            <a:p>
              <a:pPr algn="ctr" defTabSz="685800">
                <a:defRPr/>
              </a:pPr>
              <a:r>
                <a:rPr lang="en-US" sz="1725" b="1">
                  <a:solidFill>
                    <a:prstClr val="black"/>
                  </a:solidFill>
                  <a:latin typeface="Tahoma" panose="020B0604030504040204" pitchFamily="34" charset="0"/>
                  <a:ea typeface="Tahoma" panose="020B0604030504040204" pitchFamily="34" charset="0"/>
                  <a:cs typeface="Tahoma" panose="020B0604030504040204" pitchFamily="34" charset="0"/>
                </a:rPr>
                <a:t>9 điểm</a:t>
              </a:r>
              <a:endParaRPr lang="vi-VN" sz="172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2" name="TextBox 71"/>
            <p:cNvSpPr txBox="1"/>
            <p:nvPr/>
          </p:nvSpPr>
          <p:spPr>
            <a:xfrm rot="3503001">
              <a:off x="6519018" y="1038605"/>
              <a:ext cx="2025648" cy="961569"/>
            </a:xfrm>
            <a:prstGeom prst="rect">
              <a:avLst/>
            </a:prstGeom>
            <a:noFill/>
          </p:spPr>
          <p:txBody>
            <a:bodyPr wrap="square" rtlCol="0">
              <a:spAutoFit/>
            </a:bodyPr>
            <a:lstStyle/>
            <a:p>
              <a:pPr algn="ctr" defTabSz="685800">
                <a:defRPr/>
              </a:pPr>
              <a:r>
                <a:rPr lang="en-US" sz="1725" b="1">
                  <a:solidFill>
                    <a:prstClr val="black"/>
                  </a:solidFill>
                  <a:latin typeface="Tahoma" panose="020B0604030504040204" pitchFamily="34" charset="0"/>
                  <a:ea typeface="Tahoma" panose="020B0604030504040204" pitchFamily="34" charset="0"/>
                  <a:cs typeface="Tahoma" panose="020B0604030504040204" pitchFamily="34" charset="0"/>
                </a:rPr>
                <a:t>Một lời khen.</a:t>
              </a:r>
              <a:endParaRPr lang="vi-VN" sz="172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33" name="Isosceles Triangle 32"/>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4" name="quay dung"/>
          <p:cNvSpPr/>
          <p:nvPr/>
        </p:nvSpPr>
        <p:spPr>
          <a:xfrm>
            <a:off x="6965768" y="524664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75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7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5" action="ppaction://hlinksldjump"/>
          </p:cNvPr>
          <p:cNvSpPr/>
          <p:nvPr/>
        </p:nvSpPr>
        <p:spPr>
          <a:xfrm>
            <a:off x="449430" y="279708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6" action="ppaction://hlinksldjump"/>
          </p:cNvPr>
          <p:cNvSpPr/>
          <p:nvPr/>
        </p:nvSpPr>
        <p:spPr>
          <a:xfrm>
            <a:off x="1625534" y="282562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7" action="ppaction://hlinksldjump"/>
          </p:cNvPr>
          <p:cNvSpPr/>
          <p:nvPr/>
        </p:nvSpPr>
        <p:spPr>
          <a:xfrm>
            <a:off x="2923235" y="2848778"/>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8" action="ppaction://hlinksldjump"/>
          </p:cNvPr>
          <p:cNvSpPr/>
          <p:nvPr/>
        </p:nvSpPr>
        <p:spPr>
          <a:xfrm>
            <a:off x="449430" y="4181270"/>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67753" y="1084958"/>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defRPr/>
            </a:pPr>
            <a:r>
              <a:rPr lang="en-US" sz="45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605" y="2032316"/>
            <a:ext cx="371475" cy="328613"/>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3492" y="2514600"/>
            <a:ext cx="371475" cy="328613"/>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9363" y="1908376"/>
            <a:ext cx="371475" cy="328613"/>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3873" y="1216131"/>
            <a:ext cx="535781" cy="892969"/>
          </a:xfrm>
          <a:prstGeom prst="rect">
            <a:avLst/>
          </a:prstGeom>
        </p:spPr>
      </p:pic>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34645" y="2655259"/>
            <a:ext cx="1015661" cy="866298"/>
          </a:xfrm>
          <a:prstGeom prst="rect">
            <a:avLst/>
          </a:prstGeom>
        </p:spPr>
      </p:pic>
      <p:pic>
        <p:nvPicPr>
          <p:cNvPr id="47"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85614" y="-520300"/>
            <a:ext cx="457200" cy="457200"/>
          </a:xfrm>
          <a:prstGeom prst="rect">
            <a:avLst/>
          </a:prstGeom>
        </p:spPr>
      </p:pic>
      <p:sp>
        <p:nvSpPr>
          <p:cNvPr id="48" name="Isosceles Triangle 47"/>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9" name="Isosceles Triangle 48"/>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0" name="Isosceles Triangle 49"/>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1" name="Isosceles Triangle 50"/>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2" name="Isosceles Triangle 51"/>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3" name="Isosceles Triangle 52"/>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4" name="Isosceles Triangle 53"/>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5" name="Isosceles Triangle 54"/>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6" name="Isosceles Triangle 55"/>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7" name="Isosceles Triangle 56"/>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8" name="Isosceles Triangle 57"/>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9" name="Isosceles Triangle 58"/>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0" name="Isosceles Triangle 59"/>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1" name="Isosceles Triangle 60"/>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2" name="Isosceles Triangle 61"/>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3" name="Isosceles Triangle 62"/>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4" name="Isosceles Triangle 63"/>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5" name="Isosceles Triangle 64"/>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6" name="Isosceles Triangle 65"/>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7" name="Isosceles Triangle 66"/>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8" name="Heart 67">
            <a:hlinkClick r:id="rId13" action="ppaction://hlinksldjump"/>
          </p:cNvPr>
          <p:cNvSpPr/>
          <p:nvPr/>
        </p:nvSpPr>
        <p:spPr>
          <a:xfrm rot="5400000">
            <a:off x="8513716"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2" name="Rounded Rectangle 38">
            <a:hlinkClick r:id="rId14" action="ppaction://hlinksldjump"/>
            <a:extLst>
              <a:ext uri="{FF2B5EF4-FFF2-40B4-BE49-F238E27FC236}">
                <a16:creationId xmlns:a16="http://schemas.microsoft.com/office/drawing/2014/main" id="{480A6121-BCB1-8A9C-C995-E9A631A4714B}"/>
              </a:ext>
            </a:extLst>
          </p:cNvPr>
          <p:cNvSpPr/>
          <p:nvPr/>
        </p:nvSpPr>
        <p:spPr>
          <a:xfrm>
            <a:off x="1625534" y="420754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38">
            <a:hlinkClick r:id="rId15" action="ppaction://hlinksldjump"/>
            <a:extLst>
              <a:ext uri="{FF2B5EF4-FFF2-40B4-BE49-F238E27FC236}">
                <a16:creationId xmlns:a16="http://schemas.microsoft.com/office/drawing/2014/main" id="{43AB9BF0-1F88-7E3F-C4B2-30A00094FF5D}"/>
              </a:ext>
            </a:extLst>
          </p:cNvPr>
          <p:cNvSpPr/>
          <p:nvPr/>
        </p:nvSpPr>
        <p:spPr>
          <a:xfrm>
            <a:off x="2923235" y="4227410"/>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474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8"/>
                                        </p:tgtEl>
                                      </p:cBhvr>
                                    </p:animEffect>
                                    <p:set>
                                      <p:cBhvr>
                                        <p:cTn id="15" dur="1" fill="hold">
                                          <p:stCondLst>
                                            <p:cond delay="499"/>
                                          </p:stCondLst>
                                        </p:cTn>
                                        <p:tgtEl>
                                          <p:spTgt spid="48"/>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47"/>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9"/>
                                        </p:tgtEl>
                                      </p:cBhvr>
                                    </p:animEffect>
                                    <p:set>
                                      <p:cBhvr>
                                        <p:cTn id="22" dur="1" fill="hold">
                                          <p:stCondLst>
                                            <p:cond delay="499"/>
                                          </p:stCondLst>
                                        </p:cTn>
                                        <p:tgtEl>
                                          <p:spTgt spid="49"/>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47"/>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50"/>
                                        </p:tgtEl>
                                      </p:cBhvr>
                                    </p:animEffect>
                                    <p:set>
                                      <p:cBhvr>
                                        <p:cTn id="29" dur="1" fill="hold">
                                          <p:stCondLst>
                                            <p:cond delay="499"/>
                                          </p:stCondLst>
                                        </p:cTn>
                                        <p:tgtEl>
                                          <p:spTgt spid="50"/>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47"/>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47"/>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47"/>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47"/>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54"/>
                                        </p:tgtEl>
                                      </p:cBhvr>
                                    </p:animEffect>
                                    <p:set>
                                      <p:cBhvr>
                                        <p:cTn id="57" dur="1" fill="hold">
                                          <p:stCondLst>
                                            <p:cond delay="499"/>
                                          </p:stCondLst>
                                        </p:cTn>
                                        <p:tgtEl>
                                          <p:spTgt spid="54"/>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47"/>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55"/>
                                        </p:tgtEl>
                                      </p:cBhvr>
                                    </p:animEffect>
                                    <p:set>
                                      <p:cBhvr>
                                        <p:cTn id="64" dur="1" fill="hold">
                                          <p:stCondLst>
                                            <p:cond delay="499"/>
                                          </p:stCondLst>
                                        </p:cTn>
                                        <p:tgtEl>
                                          <p:spTgt spid="55"/>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47"/>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6"/>
                                        </p:tgtEl>
                                      </p:cBhvr>
                                    </p:animEffect>
                                    <p:set>
                                      <p:cBhvr>
                                        <p:cTn id="71" dur="1" fill="hold">
                                          <p:stCondLst>
                                            <p:cond delay="499"/>
                                          </p:stCondLst>
                                        </p:cTn>
                                        <p:tgtEl>
                                          <p:spTgt spid="56"/>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47"/>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7"/>
                                        </p:tgtEl>
                                      </p:cBhvr>
                                    </p:animEffect>
                                    <p:set>
                                      <p:cBhvr>
                                        <p:cTn id="78" dur="1" fill="hold">
                                          <p:stCondLst>
                                            <p:cond delay="499"/>
                                          </p:stCondLst>
                                        </p:cTn>
                                        <p:tgtEl>
                                          <p:spTgt spid="57"/>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47"/>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8"/>
                                        </p:tgtEl>
                                      </p:cBhvr>
                                    </p:animEffect>
                                    <p:set>
                                      <p:cBhvr>
                                        <p:cTn id="85" dur="1" fill="hold">
                                          <p:stCondLst>
                                            <p:cond delay="499"/>
                                          </p:stCondLst>
                                        </p:cTn>
                                        <p:tgtEl>
                                          <p:spTgt spid="58"/>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47"/>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9"/>
                                        </p:tgtEl>
                                      </p:cBhvr>
                                    </p:animEffect>
                                    <p:set>
                                      <p:cBhvr>
                                        <p:cTn id="92" dur="1" fill="hold">
                                          <p:stCondLst>
                                            <p:cond delay="499"/>
                                          </p:stCondLst>
                                        </p:cTn>
                                        <p:tgtEl>
                                          <p:spTgt spid="59"/>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47"/>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60"/>
                                        </p:tgtEl>
                                      </p:cBhvr>
                                    </p:animEffect>
                                    <p:set>
                                      <p:cBhvr>
                                        <p:cTn id="99" dur="1" fill="hold">
                                          <p:stCondLst>
                                            <p:cond delay="499"/>
                                          </p:stCondLst>
                                        </p:cTn>
                                        <p:tgtEl>
                                          <p:spTgt spid="60"/>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47"/>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61"/>
                                        </p:tgtEl>
                                      </p:cBhvr>
                                    </p:animEffect>
                                    <p:set>
                                      <p:cBhvr>
                                        <p:cTn id="106" dur="1" fill="hold">
                                          <p:stCondLst>
                                            <p:cond delay="499"/>
                                          </p:stCondLst>
                                        </p:cTn>
                                        <p:tgtEl>
                                          <p:spTgt spid="61"/>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47"/>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62"/>
                                        </p:tgtEl>
                                      </p:cBhvr>
                                    </p:animEffect>
                                    <p:set>
                                      <p:cBhvr>
                                        <p:cTn id="113" dur="1" fill="hold">
                                          <p:stCondLst>
                                            <p:cond delay="499"/>
                                          </p:stCondLst>
                                        </p:cTn>
                                        <p:tgtEl>
                                          <p:spTgt spid="62"/>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47"/>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63"/>
                                        </p:tgtEl>
                                      </p:cBhvr>
                                    </p:animEffect>
                                    <p:set>
                                      <p:cBhvr>
                                        <p:cTn id="120" dur="1" fill="hold">
                                          <p:stCondLst>
                                            <p:cond delay="499"/>
                                          </p:stCondLst>
                                        </p:cTn>
                                        <p:tgtEl>
                                          <p:spTgt spid="63"/>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47"/>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64"/>
                                        </p:tgtEl>
                                      </p:cBhvr>
                                    </p:animEffect>
                                    <p:set>
                                      <p:cBhvr>
                                        <p:cTn id="127" dur="1" fill="hold">
                                          <p:stCondLst>
                                            <p:cond delay="499"/>
                                          </p:stCondLst>
                                        </p:cTn>
                                        <p:tgtEl>
                                          <p:spTgt spid="64"/>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47"/>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65"/>
                                        </p:tgtEl>
                                      </p:cBhvr>
                                    </p:animEffect>
                                    <p:set>
                                      <p:cBhvr>
                                        <p:cTn id="134" dur="1" fill="hold">
                                          <p:stCondLst>
                                            <p:cond delay="499"/>
                                          </p:stCondLst>
                                        </p:cTn>
                                        <p:tgtEl>
                                          <p:spTgt spid="65"/>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47"/>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6"/>
                                        </p:tgtEl>
                                      </p:cBhvr>
                                    </p:animEffect>
                                    <p:set>
                                      <p:cBhvr>
                                        <p:cTn id="141" dur="1" fill="hold">
                                          <p:stCondLst>
                                            <p:cond delay="499"/>
                                          </p:stCondLst>
                                        </p:cTn>
                                        <p:tgtEl>
                                          <p:spTgt spid="66"/>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47"/>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7"/>
                                        </p:tgtEl>
                                      </p:cBhvr>
                                    </p:animEffect>
                                    <p:set>
                                      <p:cBhvr>
                                        <p:cTn id="148" dur="1" fill="hold">
                                          <p:stCondLst>
                                            <p:cond delay="499"/>
                                          </p:stCondLst>
                                        </p:cTn>
                                        <p:tgtEl>
                                          <p:spTgt spid="67"/>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34"/>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1"/>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47"/>
                                        </p:tgtEl>
                                      </p:cBhvr>
                                    </p:cmd>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47"/>
                </p:tgtEl>
              </p:cMediaNode>
            </p:audio>
          </p:childTnLst>
        </p:cTn>
      </p:par>
    </p:tnLst>
    <p:bldLst>
      <p:bldP spid="41" grpId="0"/>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575565" y="946536"/>
            <a:ext cx="3553447" cy="438582"/>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250" b="1">
                <a:latin typeface="Times New Roman" pitchFamily="18" charset="0"/>
                <a:cs typeface="Times New Roman" pitchFamily="18" charset="0"/>
              </a:rPr>
              <a:t>VÒNG QUAY MAY MẮN</a:t>
            </a:r>
            <a:endParaRPr lang="en-US" sz="2250">
              <a:latin typeface="Times New Roman" pitchFamily="18" charset="0"/>
              <a:cs typeface="Times New Roman" pitchFamily="18" charset="0"/>
            </a:endParaRPr>
          </a:p>
        </p:txBody>
      </p:sp>
      <p:sp>
        <p:nvSpPr>
          <p:cNvPr id="29" name="Rounded Rectangle 28"/>
          <p:cNvSpPr/>
          <p:nvPr/>
        </p:nvSpPr>
        <p:spPr>
          <a:xfrm>
            <a:off x="742950" y="4704090"/>
            <a:ext cx="1396896" cy="875243"/>
          </a:xfrm>
          <a:prstGeom prst="roundRect">
            <a:avLst>
              <a:gd name="adj" fmla="val 22746"/>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i="1">
              <a:latin typeface="Times New Roman" pitchFamily="18" charset="0"/>
              <a:cs typeface="Times New Roman" pitchFamily="18" charset="0"/>
            </a:endParaRPr>
          </a:p>
        </p:txBody>
      </p:sp>
      <p:sp>
        <p:nvSpPr>
          <p:cNvPr id="30" name="Rounded Rectangle 29"/>
          <p:cNvSpPr/>
          <p:nvPr/>
        </p:nvSpPr>
        <p:spPr>
          <a:xfrm>
            <a:off x="3248611" y="1760088"/>
            <a:ext cx="1313136" cy="1323067"/>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itchFamily="18" charset="0"/>
              <a:cs typeface="Times New Roman" pitchFamily="18" charset="0"/>
            </a:endParaRPr>
          </a:p>
        </p:txBody>
      </p:sp>
      <p:sp>
        <p:nvSpPr>
          <p:cNvPr id="32" name="Rounded Rectangle 31"/>
          <p:cNvSpPr/>
          <p:nvPr/>
        </p:nvSpPr>
        <p:spPr>
          <a:xfrm>
            <a:off x="902571" y="1871804"/>
            <a:ext cx="3518276" cy="358848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33" name="TextBox 32"/>
          <p:cNvSpPr txBox="1"/>
          <p:nvPr/>
        </p:nvSpPr>
        <p:spPr>
          <a:xfrm>
            <a:off x="974436" y="2514600"/>
            <a:ext cx="3374542" cy="1131079"/>
          </a:xfrm>
          <a:prstGeom prst="rect">
            <a:avLst/>
          </a:prstGeom>
          <a:noFill/>
        </p:spPr>
        <p:txBody>
          <a:bodyPr wrap="square" rtlCol="0">
            <a:spAutoFit/>
          </a:bodyPr>
          <a:lstStyle/>
          <a:p>
            <a:pPr lvl="0" algn="just"/>
            <a:r>
              <a:rPr lang="vi-VN" sz="2250" b="1" i="1" dirty="0">
                <a:solidFill>
                  <a:srgbClr val="002060"/>
                </a:solidFill>
                <a:latin typeface="Times New Roman" pitchFamily="18" charset="0"/>
                <a:cs typeface="Times New Roman" pitchFamily="18" charset="0"/>
              </a:rPr>
              <a:t>Em hãy </a:t>
            </a:r>
            <a:r>
              <a:rPr lang="en-US" sz="2250" b="1" i="1" dirty="0" err="1">
                <a:solidFill>
                  <a:srgbClr val="002060"/>
                </a:solidFill>
                <a:latin typeface="Times New Roman" pitchFamily="18" charset="0"/>
                <a:cs typeface="Times New Roman" pitchFamily="18" charset="0"/>
              </a:rPr>
              <a:t>kể</a:t>
            </a:r>
            <a:r>
              <a:rPr lang="en-US" sz="2250" b="1" i="1" dirty="0">
                <a:solidFill>
                  <a:srgbClr val="002060"/>
                </a:solidFill>
                <a:latin typeface="Times New Roman" pitchFamily="18" charset="0"/>
                <a:cs typeface="Times New Roman" pitchFamily="18" charset="0"/>
              </a:rPr>
              <a:t> </a:t>
            </a:r>
            <a:r>
              <a:rPr lang="en-US" sz="2250" b="1" i="1" dirty="0" err="1">
                <a:solidFill>
                  <a:srgbClr val="002060"/>
                </a:solidFill>
                <a:latin typeface="Times New Roman" pitchFamily="18" charset="0"/>
                <a:cs typeface="Times New Roman" pitchFamily="18" charset="0"/>
              </a:rPr>
              <a:t>tên</a:t>
            </a:r>
            <a:r>
              <a:rPr lang="en-US" sz="2250" b="1" i="1" dirty="0">
                <a:solidFill>
                  <a:srgbClr val="002060"/>
                </a:solidFill>
                <a:latin typeface="Times New Roman" pitchFamily="18" charset="0"/>
                <a:cs typeface="Times New Roman" pitchFamily="18" charset="0"/>
              </a:rPr>
              <a:t> 1 </a:t>
            </a:r>
            <a:r>
              <a:rPr lang="en-US" sz="2250" b="1" i="1" err="1">
                <a:solidFill>
                  <a:srgbClr val="002060"/>
                </a:solidFill>
                <a:latin typeface="Times New Roman" pitchFamily="18" charset="0"/>
                <a:cs typeface="Times New Roman" pitchFamily="18" charset="0"/>
              </a:rPr>
              <a:t>số</a:t>
            </a:r>
            <a:r>
              <a:rPr lang="en-US" sz="2250" b="1" i="1">
                <a:solidFill>
                  <a:srgbClr val="002060"/>
                </a:solidFill>
                <a:latin typeface="Times New Roman" pitchFamily="18" charset="0"/>
                <a:cs typeface="Times New Roman" pitchFamily="18" charset="0"/>
              </a:rPr>
              <a:t> danh </a:t>
            </a:r>
            <a:r>
              <a:rPr lang="en-US" sz="2250" b="1" i="1" err="1">
                <a:solidFill>
                  <a:srgbClr val="002060"/>
                </a:solidFill>
                <a:latin typeface="Times New Roman" pitchFamily="18" charset="0"/>
                <a:cs typeface="Times New Roman" pitchFamily="18" charset="0"/>
              </a:rPr>
              <a:t>nhân</a:t>
            </a:r>
            <a:r>
              <a:rPr lang="en-US" sz="2250" b="1" i="1">
                <a:solidFill>
                  <a:srgbClr val="002060"/>
                </a:solidFill>
                <a:latin typeface="Times New Roman" pitchFamily="18" charset="0"/>
                <a:cs typeface="Times New Roman" pitchFamily="18" charset="0"/>
              </a:rPr>
              <a:t> lịch sử tiêu biểu của đất Qảng</a:t>
            </a:r>
            <a:r>
              <a:rPr lang="vi-VN" sz="2250" b="1" i="1">
                <a:solidFill>
                  <a:srgbClr val="002060"/>
                </a:solidFill>
                <a:latin typeface="Times New Roman" pitchFamily="18" charset="0"/>
                <a:cs typeface="Times New Roman" pitchFamily="18" charset="0"/>
              </a:rPr>
              <a:t>?</a:t>
            </a:r>
            <a:endParaRPr lang="vi-VN" sz="2250" b="1" i="1" dirty="0">
              <a:solidFill>
                <a:srgbClr val="002060"/>
              </a:solidFill>
              <a:latin typeface="Times New Roman" pitchFamily="18" charset="0"/>
              <a:ea typeface="Nixie One"/>
              <a:cs typeface="Times New Roman" pitchFamily="18" charset="0"/>
              <a:sym typeface="Nixie One"/>
            </a:endParaRPr>
          </a:p>
        </p:txBody>
      </p:sp>
      <p:sp>
        <p:nvSpPr>
          <p:cNvPr id="34" name="Rounded Rectangle 33"/>
          <p:cNvSpPr/>
          <p:nvPr/>
        </p:nvSpPr>
        <p:spPr>
          <a:xfrm>
            <a:off x="1060870" y="1951226"/>
            <a:ext cx="3145118" cy="61676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itchFamily="18" charset="0"/>
                <a:cs typeface="Times New Roman" pitchFamily="18" charset="0"/>
              </a:rPr>
              <a:t>Câu hỏi số 1</a:t>
            </a:r>
            <a:endParaRPr lang="en-US" sz="2400" b="1" dirty="0">
              <a:latin typeface="Times New Roman" pitchFamily="18" charset="0"/>
              <a:cs typeface="Times New Roman" pitchFamily="18" charset="0"/>
            </a:endParaRPr>
          </a:p>
        </p:txBody>
      </p:sp>
      <p:sp>
        <p:nvSpPr>
          <p:cNvPr id="28" name="Rounded Rectangle 27">
            <a:hlinkClick r:id="rId2" action="ppaction://hlinksldjump"/>
          </p:cNvPr>
          <p:cNvSpPr/>
          <p:nvPr/>
        </p:nvSpPr>
        <p:spPr>
          <a:xfrm>
            <a:off x="5606151" y="4844386"/>
            <a:ext cx="1424442" cy="114324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a:solidFill>
                  <a:prstClr val="black"/>
                </a:solidFill>
                <a:latin typeface="Times New Roman" pitchFamily="18" charset="0"/>
                <a:ea typeface="Tahoma" panose="020B0604030504040204" pitchFamily="34" charset="0"/>
                <a:cs typeface="Times New Roman" pitchFamily="18" charset="0"/>
              </a:rPr>
              <a:t>Quay phần thưởng</a:t>
            </a:r>
            <a:endParaRPr lang="vi-VN" sz="2400" b="1" dirty="0">
              <a:solidFill>
                <a:prstClr val="black"/>
              </a:solidFill>
              <a:latin typeface="Times New Roman" pitchFamily="18" charset="0"/>
              <a:ea typeface="Tahoma" panose="020B0604030504040204" pitchFamily="34" charset="0"/>
              <a:cs typeface="Times New Roman" pitchFamily="18" charset="0"/>
            </a:endParaRPr>
          </a:p>
        </p:txBody>
      </p:sp>
      <p:pic>
        <p:nvPicPr>
          <p:cNvPr id="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383" y="1886121"/>
            <a:ext cx="2611964" cy="259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84DA9AA-0800-9C2F-DC0C-AF963A2138A8}"/>
              </a:ext>
            </a:extLst>
          </p:cNvPr>
          <p:cNvSpPr txBox="1"/>
          <p:nvPr/>
        </p:nvSpPr>
        <p:spPr>
          <a:xfrm>
            <a:off x="1144740" y="3811195"/>
            <a:ext cx="2977378" cy="1323439"/>
          </a:xfrm>
          <a:prstGeom prst="rect">
            <a:avLst/>
          </a:prstGeom>
          <a:solidFill>
            <a:schemeClr val="accent6">
              <a:lumMod val="20000"/>
              <a:lumOff val="80000"/>
            </a:schemeClr>
          </a:solidFill>
        </p:spPr>
        <p:txBody>
          <a:bodyPr wrap="square" rtlCol="0">
            <a:spAutoFit/>
          </a:bodyPr>
          <a:lstStyle/>
          <a:p>
            <a:r>
              <a:rPr lang="en-US" sz="2000">
                <a:solidFill>
                  <a:srgbClr val="FF0000"/>
                </a:solidFill>
              </a:rPr>
              <a:t>Phạm Phú Thứ, Hoàng Diệu, Phan Châu Trinh, Trần Quý Cáp, Huỳnh Thúc Kháng….</a:t>
            </a:r>
          </a:p>
        </p:txBody>
      </p:sp>
    </p:spTree>
    <p:extLst>
      <p:ext uri="{BB962C8B-B14F-4D97-AF65-F5344CB8AC3E}">
        <p14:creationId xmlns:p14="http://schemas.microsoft.com/office/powerpoint/2010/main" val="313324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981803" y="4718407"/>
            <a:ext cx="1396896" cy="875243"/>
          </a:xfrm>
          <a:prstGeom prst="roundRect">
            <a:avLst>
              <a:gd name="adj" fmla="val 22746"/>
            </a:avLst>
          </a:prstGeom>
          <a:solidFill>
            <a:schemeClr val="accent1">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i="1">
              <a:latin typeface="Times New Roman" pitchFamily="18" charset="0"/>
              <a:cs typeface="Times New Roman" pitchFamily="18" charset="0"/>
            </a:endParaRPr>
          </a:p>
        </p:txBody>
      </p:sp>
      <p:sp>
        <p:nvSpPr>
          <p:cNvPr id="30" name="Rounded Rectangle 29"/>
          <p:cNvSpPr/>
          <p:nvPr/>
        </p:nvSpPr>
        <p:spPr>
          <a:xfrm>
            <a:off x="3283924" y="1774406"/>
            <a:ext cx="1516676" cy="1323067"/>
          </a:xfrm>
          <a:prstGeom prst="roundRect">
            <a:avLst>
              <a:gd name="adj" fmla="val 30702"/>
            </a:avLst>
          </a:prstGeom>
          <a:solidFill>
            <a:schemeClr val="accent1">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itchFamily="18" charset="0"/>
              <a:cs typeface="Times New Roman" pitchFamily="18" charset="0"/>
            </a:endParaRPr>
          </a:p>
        </p:txBody>
      </p:sp>
      <p:sp>
        <p:nvSpPr>
          <p:cNvPr id="32" name="Rounded Rectangle 31"/>
          <p:cNvSpPr/>
          <p:nvPr/>
        </p:nvSpPr>
        <p:spPr>
          <a:xfrm>
            <a:off x="1141424" y="1886121"/>
            <a:ext cx="3518276" cy="358848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33" name="TextBox 32"/>
          <p:cNvSpPr txBox="1"/>
          <p:nvPr/>
        </p:nvSpPr>
        <p:spPr>
          <a:xfrm>
            <a:off x="1267315" y="2607516"/>
            <a:ext cx="3177527" cy="1165704"/>
          </a:xfrm>
          <a:prstGeom prst="rect">
            <a:avLst/>
          </a:prstGeom>
          <a:noFill/>
        </p:spPr>
        <p:txBody>
          <a:bodyPr wrap="square" rtlCol="0">
            <a:spAutoFit/>
          </a:bodyPr>
          <a:lstStyle/>
          <a:p>
            <a:pPr lvl="0" algn="just"/>
            <a:r>
              <a:rPr lang="en-US" sz="2325" b="1" i="1" dirty="0" err="1">
                <a:solidFill>
                  <a:srgbClr val="C00000"/>
                </a:solidFill>
                <a:latin typeface="Times New Roman" pitchFamily="18" charset="0"/>
                <a:cs typeface="Times New Roman" pitchFamily="18" charset="0"/>
              </a:rPr>
              <a:t>Em</a:t>
            </a:r>
            <a:r>
              <a:rPr lang="en-US" sz="2325" b="1" i="1" dirty="0">
                <a:solidFill>
                  <a:srgbClr val="C00000"/>
                </a:solidFill>
                <a:latin typeface="Times New Roman" pitchFamily="18" charset="0"/>
                <a:cs typeface="Times New Roman" pitchFamily="18" charset="0"/>
              </a:rPr>
              <a:t> </a:t>
            </a:r>
            <a:r>
              <a:rPr lang="en-US" sz="2325" b="1" i="1" dirty="0" err="1">
                <a:solidFill>
                  <a:srgbClr val="C00000"/>
                </a:solidFill>
                <a:latin typeface="Times New Roman" pitchFamily="18" charset="0"/>
                <a:cs typeface="Times New Roman" pitchFamily="18" charset="0"/>
              </a:rPr>
              <a:t>hãy</a:t>
            </a:r>
            <a:r>
              <a:rPr lang="en-US" sz="2325" b="1" i="1" dirty="0">
                <a:solidFill>
                  <a:srgbClr val="C00000"/>
                </a:solidFill>
                <a:latin typeface="Times New Roman" pitchFamily="18" charset="0"/>
                <a:cs typeface="Times New Roman" pitchFamily="18" charset="0"/>
              </a:rPr>
              <a:t> </a:t>
            </a:r>
            <a:r>
              <a:rPr lang="en-US" sz="2325" b="1" i="1" dirty="0" err="1">
                <a:solidFill>
                  <a:srgbClr val="C00000"/>
                </a:solidFill>
                <a:latin typeface="Times New Roman" pitchFamily="18" charset="0"/>
                <a:cs typeface="Times New Roman" pitchFamily="18" charset="0"/>
              </a:rPr>
              <a:t>cho</a:t>
            </a:r>
            <a:r>
              <a:rPr lang="en-US" sz="2325" b="1" i="1" dirty="0">
                <a:solidFill>
                  <a:srgbClr val="C00000"/>
                </a:solidFill>
                <a:latin typeface="Times New Roman" pitchFamily="18" charset="0"/>
                <a:cs typeface="Times New Roman" pitchFamily="18" charset="0"/>
              </a:rPr>
              <a:t> </a:t>
            </a:r>
            <a:r>
              <a:rPr lang="en-US" sz="2325" b="1" i="1" err="1">
                <a:solidFill>
                  <a:srgbClr val="C00000"/>
                </a:solidFill>
                <a:latin typeface="Times New Roman" pitchFamily="18" charset="0"/>
                <a:cs typeface="Times New Roman" pitchFamily="18" charset="0"/>
              </a:rPr>
              <a:t>biết</a:t>
            </a:r>
            <a:r>
              <a:rPr lang="en-US" sz="2325" b="1" i="1">
                <a:solidFill>
                  <a:srgbClr val="C00000"/>
                </a:solidFill>
                <a:latin typeface="Times New Roman" pitchFamily="18" charset="0"/>
                <a:cs typeface="Times New Roman" pitchFamily="18" charset="0"/>
              </a:rPr>
              <a:t> năm sinh – năm mất của cụ Phạm Phú Thứ?</a:t>
            </a:r>
            <a:endParaRPr lang="vi-VN" sz="2325" b="1" i="1" dirty="0">
              <a:solidFill>
                <a:srgbClr val="C00000"/>
              </a:solidFill>
              <a:latin typeface="Times New Roman" pitchFamily="18" charset="0"/>
              <a:ea typeface="Nixie One"/>
              <a:cs typeface="Times New Roman" pitchFamily="18" charset="0"/>
              <a:sym typeface="Nixie One"/>
            </a:endParaRPr>
          </a:p>
        </p:txBody>
      </p:sp>
      <p:sp>
        <p:nvSpPr>
          <p:cNvPr id="34" name="Rounded Rectangle 33"/>
          <p:cNvSpPr/>
          <p:nvPr/>
        </p:nvSpPr>
        <p:spPr>
          <a:xfrm>
            <a:off x="1299724" y="1965544"/>
            <a:ext cx="3145118" cy="61676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itchFamily="18" charset="0"/>
                <a:cs typeface="Times New Roman" pitchFamily="18" charset="0"/>
              </a:rPr>
              <a:t>Câu hỏi số 2</a:t>
            </a:r>
            <a:endParaRPr lang="en-US" sz="2400" b="1" dirty="0">
              <a:latin typeface="Times New Roman" pitchFamily="18" charset="0"/>
              <a:cs typeface="Times New Roman" pitchFamily="18" charset="0"/>
            </a:endParaRPr>
          </a:p>
        </p:txBody>
      </p:sp>
      <p:sp>
        <p:nvSpPr>
          <p:cNvPr id="28" name="Rounded Rectangle 27">
            <a:hlinkClick r:id="rId2" action="ppaction://hlinksldjump"/>
          </p:cNvPr>
          <p:cNvSpPr/>
          <p:nvPr/>
        </p:nvSpPr>
        <p:spPr>
          <a:xfrm>
            <a:off x="5470923" y="4645702"/>
            <a:ext cx="1424442" cy="114324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a:solidFill>
                  <a:prstClr val="black"/>
                </a:solidFill>
                <a:latin typeface="Times New Roman" pitchFamily="18" charset="0"/>
                <a:ea typeface="Tahoma" panose="020B0604030504040204" pitchFamily="34" charset="0"/>
                <a:cs typeface="Times New Roman" pitchFamily="18" charset="0"/>
              </a:rPr>
              <a:t>Quay phần thưởng</a:t>
            </a:r>
            <a:endParaRPr lang="vi-VN" sz="2400" b="1" dirty="0">
              <a:solidFill>
                <a:prstClr val="black"/>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575565" y="946536"/>
            <a:ext cx="3553447" cy="438582"/>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250" b="1">
                <a:latin typeface="Times New Roman" pitchFamily="18" charset="0"/>
                <a:cs typeface="Times New Roman" pitchFamily="18" charset="0"/>
              </a:rPr>
              <a:t>VÒNG QUAY MAY MẮN</a:t>
            </a:r>
            <a:endParaRPr lang="en-US" sz="2250">
              <a:latin typeface="Times New Roman" pitchFamily="18" charset="0"/>
              <a:cs typeface="Times New Roman" pitchFamily="18" charset="0"/>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012" y="1657350"/>
            <a:ext cx="3724276" cy="27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2660017-8CA5-069F-B18F-35823EF325C0}"/>
              </a:ext>
            </a:extLst>
          </p:cNvPr>
          <p:cNvSpPr txBox="1"/>
          <p:nvPr/>
        </p:nvSpPr>
        <p:spPr>
          <a:xfrm>
            <a:off x="1752600" y="3811195"/>
            <a:ext cx="2369518" cy="461665"/>
          </a:xfrm>
          <a:prstGeom prst="rect">
            <a:avLst/>
          </a:prstGeom>
          <a:solidFill>
            <a:schemeClr val="accent4">
              <a:lumMod val="60000"/>
              <a:lumOff val="40000"/>
            </a:schemeClr>
          </a:solidFill>
        </p:spPr>
        <p:txBody>
          <a:bodyPr wrap="square" rtlCol="0">
            <a:spAutoFit/>
          </a:bodyPr>
          <a:lstStyle/>
          <a:p>
            <a:r>
              <a:rPr lang="en-US" sz="2400" b="1">
                <a:solidFill>
                  <a:srgbClr val="EC028D"/>
                </a:solidFill>
                <a:latin typeface="Arial-BoldMT"/>
              </a:rPr>
              <a:t>1821 </a:t>
            </a:r>
            <a:r>
              <a:rPr lang="en-US" sz="2400" b="1">
                <a:solidFill>
                  <a:srgbClr val="EC028D"/>
                </a:solidFill>
                <a:latin typeface="MyriadPro-Bold"/>
              </a:rPr>
              <a:t>– </a:t>
            </a:r>
            <a:r>
              <a:rPr lang="en-US" sz="2400" b="1">
                <a:solidFill>
                  <a:srgbClr val="EC028D"/>
                </a:solidFill>
                <a:latin typeface="Arial-BoldMT"/>
              </a:rPr>
              <a:t>1882</a:t>
            </a:r>
            <a:endParaRPr lang="en-US" sz="2400">
              <a:solidFill>
                <a:srgbClr val="FF0000"/>
              </a:solidFill>
            </a:endParaRPr>
          </a:p>
        </p:txBody>
      </p:sp>
    </p:spTree>
    <p:extLst>
      <p:ext uri="{BB962C8B-B14F-4D97-AF65-F5344CB8AC3E}">
        <p14:creationId xmlns:p14="http://schemas.microsoft.com/office/powerpoint/2010/main" val="236633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571500" y="4718407"/>
            <a:ext cx="1396896" cy="875243"/>
          </a:xfrm>
          <a:prstGeom prst="roundRect">
            <a:avLst>
              <a:gd name="adj" fmla="val 22746"/>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i="1">
              <a:latin typeface="Times New Roman" pitchFamily="18" charset="0"/>
              <a:cs typeface="Times New Roman" pitchFamily="18" charset="0"/>
            </a:endParaRPr>
          </a:p>
        </p:txBody>
      </p:sp>
      <p:sp>
        <p:nvSpPr>
          <p:cNvPr id="30" name="Rounded Rectangle 29"/>
          <p:cNvSpPr/>
          <p:nvPr/>
        </p:nvSpPr>
        <p:spPr>
          <a:xfrm>
            <a:off x="3086122" y="1774406"/>
            <a:ext cx="1304175" cy="1323067"/>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itchFamily="18" charset="0"/>
              <a:cs typeface="Times New Roman" pitchFamily="18" charset="0"/>
            </a:endParaRPr>
          </a:p>
        </p:txBody>
      </p:sp>
      <p:sp>
        <p:nvSpPr>
          <p:cNvPr id="32" name="Rounded Rectangle 31"/>
          <p:cNvSpPr/>
          <p:nvPr/>
        </p:nvSpPr>
        <p:spPr>
          <a:xfrm>
            <a:off x="731121" y="1886121"/>
            <a:ext cx="3518276" cy="358848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33" name="TextBox 32"/>
          <p:cNvSpPr txBox="1"/>
          <p:nvPr/>
        </p:nvSpPr>
        <p:spPr>
          <a:xfrm>
            <a:off x="979238" y="2590011"/>
            <a:ext cx="3075108" cy="1131079"/>
          </a:xfrm>
          <a:prstGeom prst="rect">
            <a:avLst/>
          </a:prstGeom>
          <a:noFill/>
        </p:spPr>
        <p:txBody>
          <a:bodyPr wrap="square" rtlCol="0">
            <a:spAutoFit/>
          </a:bodyPr>
          <a:lstStyle/>
          <a:p>
            <a:pPr lvl="0" algn="just"/>
            <a:r>
              <a:rPr lang="vi-VN" sz="2250" b="1" i="1" dirty="0">
                <a:solidFill>
                  <a:srgbClr val="C00000"/>
                </a:solidFill>
                <a:latin typeface="Times New Roman" pitchFamily="18" charset="0"/>
                <a:cs typeface="Times New Roman" pitchFamily="18" charset="0"/>
              </a:rPr>
              <a:t>Em hãy </a:t>
            </a:r>
            <a:r>
              <a:rPr lang="en-US" sz="2250" b="1" i="1" dirty="0" err="1">
                <a:solidFill>
                  <a:srgbClr val="C00000"/>
                </a:solidFill>
                <a:latin typeface="Times New Roman" pitchFamily="18" charset="0"/>
                <a:cs typeface="Times New Roman" pitchFamily="18" charset="0"/>
              </a:rPr>
              <a:t>cho</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biết</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cụ</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Phan</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Châu</a:t>
            </a:r>
            <a:r>
              <a:rPr lang="en-US" sz="2250" b="1" i="1" dirty="0">
                <a:solidFill>
                  <a:srgbClr val="C00000"/>
                </a:solidFill>
                <a:latin typeface="Times New Roman" pitchFamily="18" charset="0"/>
                <a:cs typeface="Times New Roman" pitchFamily="18" charset="0"/>
              </a:rPr>
              <a:t> Trinh </a:t>
            </a:r>
            <a:r>
              <a:rPr lang="en-US" sz="2250" b="1" i="1" dirty="0" err="1">
                <a:solidFill>
                  <a:srgbClr val="C00000"/>
                </a:solidFill>
                <a:latin typeface="Times New Roman" pitchFamily="18" charset="0"/>
                <a:cs typeface="Times New Roman" pitchFamily="18" charset="0"/>
              </a:rPr>
              <a:t>sinh</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vào</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năm</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nào</a:t>
            </a:r>
            <a:r>
              <a:rPr lang="en-US" sz="2250" b="1" i="1" dirty="0">
                <a:solidFill>
                  <a:srgbClr val="C00000"/>
                </a:solidFill>
                <a:latin typeface="Times New Roman" pitchFamily="18" charset="0"/>
                <a:cs typeface="Times New Roman" pitchFamily="18" charset="0"/>
              </a:rPr>
              <a:t>?</a:t>
            </a:r>
            <a:endParaRPr lang="vi-VN" sz="2250" b="1" i="1" dirty="0">
              <a:solidFill>
                <a:srgbClr val="C00000"/>
              </a:solidFill>
              <a:latin typeface="Times New Roman" pitchFamily="18" charset="0"/>
              <a:ea typeface="Nixie One"/>
              <a:cs typeface="Times New Roman" pitchFamily="18" charset="0"/>
              <a:sym typeface="Nixie One"/>
            </a:endParaRPr>
          </a:p>
        </p:txBody>
      </p:sp>
      <p:sp>
        <p:nvSpPr>
          <p:cNvPr id="34" name="Rounded Rectangle 33"/>
          <p:cNvSpPr/>
          <p:nvPr/>
        </p:nvSpPr>
        <p:spPr>
          <a:xfrm>
            <a:off x="889420" y="1965544"/>
            <a:ext cx="3145118" cy="61676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itchFamily="18" charset="0"/>
                <a:cs typeface="Times New Roman" pitchFamily="18" charset="0"/>
              </a:rPr>
              <a:t>Câu hỏi số 3</a:t>
            </a:r>
            <a:endParaRPr lang="en-US" sz="2400" b="1" dirty="0">
              <a:latin typeface="Times New Roman" pitchFamily="18" charset="0"/>
              <a:cs typeface="Times New Roman" pitchFamily="18" charset="0"/>
            </a:endParaRPr>
          </a:p>
        </p:txBody>
      </p:sp>
      <p:sp>
        <p:nvSpPr>
          <p:cNvPr id="28" name="Rounded Rectangle 27">
            <a:hlinkClick r:id="rId2" action="ppaction://hlinksldjump"/>
          </p:cNvPr>
          <p:cNvSpPr/>
          <p:nvPr/>
        </p:nvSpPr>
        <p:spPr>
          <a:xfrm>
            <a:off x="5470923" y="4645702"/>
            <a:ext cx="1424442" cy="114324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a:solidFill>
                  <a:prstClr val="black"/>
                </a:solidFill>
                <a:latin typeface="Times New Roman" pitchFamily="18" charset="0"/>
                <a:ea typeface="Tahoma" panose="020B0604030504040204" pitchFamily="34" charset="0"/>
                <a:cs typeface="Times New Roman" pitchFamily="18" charset="0"/>
              </a:rPr>
              <a:t>Quay phần thưởng</a:t>
            </a:r>
            <a:endParaRPr lang="vi-VN" sz="2400" b="1" dirty="0">
              <a:solidFill>
                <a:prstClr val="black"/>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575565" y="946536"/>
            <a:ext cx="3553447" cy="438582"/>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250" b="1">
                <a:latin typeface="Times New Roman" pitchFamily="18" charset="0"/>
                <a:cs typeface="Times New Roman" pitchFamily="18" charset="0"/>
              </a:rPr>
              <a:t>VÒNG QUAY MAY MẮN</a:t>
            </a:r>
            <a:endParaRPr lang="en-US" sz="225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1" y="1792906"/>
            <a:ext cx="3764756" cy="267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8A78FD2-5F3B-02FE-1C39-5CCB6E37EEA4}"/>
              </a:ext>
            </a:extLst>
          </p:cNvPr>
          <p:cNvSpPr txBox="1"/>
          <p:nvPr/>
        </p:nvSpPr>
        <p:spPr>
          <a:xfrm>
            <a:off x="1144740" y="3811195"/>
            <a:ext cx="2589060" cy="523220"/>
          </a:xfrm>
          <a:prstGeom prst="rect">
            <a:avLst/>
          </a:prstGeom>
          <a:solidFill>
            <a:schemeClr val="tx2">
              <a:lumMod val="20000"/>
              <a:lumOff val="80000"/>
            </a:schemeClr>
          </a:solidFill>
        </p:spPr>
        <p:txBody>
          <a:bodyPr wrap="square" rtlCol="0">
            <a:spAutoFit/>
          </a:bodyPr>
          <a:lstStyle/>
          <a:p>
            <a:pPr algn="ctr"/>
            <a:r>
              <a:rPr lang="en-US" sz="2800">
                <a:solidFill>
                  <a:srgbClr val="FF0000"/>
                </a:solidFill>
              </a:rPr>
              <a:t>1872</a:t>
            </a:r>
          </a:p>
        </p:txBody>
      </p:sp>
    </p:spTree>
    <p:extLst>
      <p:ext uri="{BB962C8B-B14F-4D97-AF65-F5344CB8AC3E}">
        <p14:creationId xmlns:p14="http://schemas.microsoft.com/office/powerpoint/2010/main" val="7046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914400" y="4718407"/>
            <a:ext cx="1396896" cy="875243"/>
          </a:xfrm>
          <a:prstGeom prst="roundRect">
            <a:avLst>
              <a:gd name="adj" fmla="val 22746"/>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i="1">
              <a:latin typeface="Times New Roman" pitchFamily="18" charset="0"/>
              <a:cs typeface="Times New Roman" pitchFamily="18" charset="0"/>
            </a:endParaRPr>
          </a:p>
        </p:txBody>
      </p:sp>
      <p:sp>
        <p:nvSpPr>
          <p:cNvPr id="30" name="Rounded Rectangle 29"/>
          <p:cNvSpPr/>
          <p:nvPr/>
        </p:nvSpPr>
        <p:spPr>
          <a:xfrm>
            <a:off x="3332430" y="1813043"/>
            <a:ext cx="1333153" cy="1323067"/>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itchFamily="18" charset="0"/>
              <a:cs typeface="Times New Roman" pitchFamily="18" charset="0"/>
            </a:endParaRPr>
          </a:p>
        </p:txBody>
      </p:sp>
      <p:sp>
        <p:nvSpPr>
          <p:cNvPr id="32" name="Rounded Rectangle 31"/>
          <p:cNvSpPr/>
          <p:nvPr/>
        </p:nvSpPr>
        <p:spPr>
          <a:xfrm>
            <a:off x="1045741" y="1886121"/>
            <a:ext cx="3518276" cy="358848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33" name="TextBox 32"/>
          <p:cNvSpPr txBox="1"/>
          <p:nvPr/>
        </p:nvSpPr>
        <p:spPr>
          <a:xfrm>
            <a:off x="1156121" y="2626869"/>
            <a:ext cx="3249549" cy="807913"/>
          </a:xfrm>
          <a:prstGeom prst="rect">
            <a:avLst/>
          </a:prstGeom>
          <a:noFill/>
        </p:spPr>
        <p:txBody>
          <a:bodyPr wrap="square" rtlCol="0">
            <a:spAutoFit/>
          </a:bodyPr>
          <a:lstStyle/>
          <a:p>
            <a:pPr lvl="0" algn="just"/>
            <a:r>
              <a:rPr lang="en-US" sz="2325" b="1" i="1" dirty="0" err="1">
                <a:solidFill>
                  <a:srgbClr val="002060"/>
                </a:solidFill>
                <a:latin typeface="Times New Roman" pitchFamily="18" charset="0"/>
                <a:cs typeface="Times New Roman" pitchFamily="18" charset="0"/>
              </a:rPr>
              <a:t>Em</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hãy</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cho</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biết</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quê</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quán</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cụ</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Hoàng</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Diệu</a:t>
            </a:r>
            <a:r>
              <a:rPr lang="vi-VN" sz="2325" b="1" i="1" dirty="0">
                <a:solidFill>
                  <a:srgbClr val="002060"/>
                </a:solidFill>
                <a:latin typeface="Times New Roman" pitchFamily="18" charset="0"/>
                <a:cs typeface="Times New Roman" pitchFamily="18" charset="0"/>
              </a:rPr>
              <a:t>?</a:t>
            </a:r>
            <a:endParaRPr lang="vi-VN" sz="2325" b="1" i="1" dirty="0">
              <a:solidFill>
                <a:srgbClr val="002060"/>
              </a:solidFill>
              <a:latin typeface="Times New Roman" pitchFamily="18" charset="0"/>
              <a:ea typeface="Nixie One"/>
              <a:cs typeface="Times New Roman" pitchFamily="18" charset="0"/>
              <a:sym typeface="Nixie One"/>
            </a:endParaRPr>
          </a:p>
        </p:txBody>
      </p:sp>
      <p:sp>
        <p:nvSpPr>
          <p:cNvPr id="34" name="Rounded Rectangle 33"/>
          <p:cNvSpPr/>
          <p:nvPr/>
        </p:nvSpPr>
        <p:spPr>
          <a:xfrm>
            <a:off x="1232320" y="1965544"/>
            <a:ext cx="3145118" cy="61676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itchFamily="18" charset="0"/>
                <a:cs typeface="Times New Roman" pitchFamily="18" charset="0"/>
              </a:rPr>
              <a:t>Câu hỏi số 4</a:t>
            </a:r>
            <a:endParaRPr lang="en-US" sz="2400" b="1" dirty="0">
              <a:latin typeface="Times New Roman" pitchFamily="18" charset="0"/>
              <a:cs typeface="Times New Roman" pitchFamily="18" charset="0"/>
            </a:endParaRPr>
          </a:p>
        </p:txBody>
      </p:sp>
      <p:sp>
        <p:nvSpPr>
          <p:cNvPr id="28" name="Rounded Rectangle 27">
            <a:hlinkClick r:id="rId2" action="ppaction://hlinksldjump"/>
          </p:cNvPr>
          <p:cNvSpPr/>
          <p:nvPr/>
        </p:nvSpPr>
        <p:spPr>
          <a:xfrm>
            <a:off x="5470923" y="4645702"/>
            <a:ext cx="1424442" cy="114324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a:solidFill>
                  <a:prstClr val="black"/>
                </a:solidFill>
                <a:latin typeface="Times New Roman" pitchFamily="18" charset="0"/>
                <a:ea typeface="Tahoma" panose="020B0604030504040204" pitchFamily="34" charset="0"/>
                <a:cs typeface="Times New Roman" pitchFamily="18" charset="0"/>
              </a:rPr>
              <a:t>Quay phần thưởng</a:t>
            </a:r>
            <a:endParaRPr lang="vi-VN" sz="2400" b="1" dirty="0">
              <a:solidFill>
                <a:prstClr val="black"/>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575565" y="946536"/>
            <a:ext cx="3553447" cy="438582"/>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250" b="1">
                <a:latin typeface="Times New Roman" pitchFamily="18" charset="0"/>
                <a:cs typeface="Times New Roman" pitchFamily="18" charset="0"/>
              </a:rPr>
              <a:t>VÒNG QUAY MAY MẮN</a:t>
            </a:r>
            <a:endParaRPr lang="en-US" sz="225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86121"/>
            <a:ext cx="3629025" cy="255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9717864-8F09-3B24-86BA-D00D13C6872D}"/>
              </a:ext>
            </a:extLst>
          </p:cNvPr>
          <p:cNvSpPr txBox="1"/>
          <p:nvPr/>
        </p:nvSpPr>
        <p:spPr>
          <a:xfrm>
            <a:off x="1144740" y="3811195"/>
            <a:ext cx="2977378" cy="830997"/>
          </a:xfrm>
          <a:prstGeom prst="rect">
            <a:avLst/>
          </a:prstGeom>
          <a:solidFill>
            <a:schemeClr val="bg2">
              <a:lumMod val="90000"/>
            </a:schemeClr>
          </a:solidFill>
        </p:spPr>
        <p:txBody>
          <a:bodyPr wrap="square" rtlCol="0">
            <a:spAutoFit/>
          </a:bodyPr>
          <a:lstStyle/>
          <a:p>
            <a:r>
              <a:rPr lang="en-US" sz="2400">
                <a:solidFill>
                  <a:srgbClr val="FF0000"/>
                </a:solidFill>
              </a:rPr>
              <a:t>Làng Xuân Đài, Điện Bàn, Quảng Nam</a:t>
            </a:r>
          </a:p>
        </p:txBody>
      </p:sp>
    </p:spTree>
    <p:extLst>
      <p:ext uri="{BB962C8B-B14F-4D97-AF65-F5344CB8AC3E}">
        <p14:creationId xmlns:p14="http://schemas.microsoft.com/office/powerpoint/2010/main" val="3911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7103" y="1553290"/>
            <a:ext cx="6247288" cy="461665"/>
          </a:xfrm>
          <a:prstGeom prst="rect">
            <a:avLst/>
          </a:prstGeom>
        </p:spPr>
        <p:txBody>
          <a:bodyPr wrap="none">
            <a:spAutoFit/>
          </a:bodyPr>
          <a:lstStyle/>
          <a:p>
            <a:r>
              <a:rPr lang="en-US" sz="2400" b="1" dirty="0">
                <a:solidFill>
                  <a:srgbClr val="FF0000"/>
                </a:solidFill>
              </a:rPr>
              <a:t>1. </a:t>
            </a:r>
            <a:r>
              <a:rPr lang="vi-VN" sz="2400" b="1" dirty="0">
                <a:solidFill>
                  <a:srgbClr val="FF0000"/>
                </a:solidFill>
              </a:rPr>
              <a:t>Khái </a:t>
            </a:r>
            <a:r>
              <a:rPr lang="vi-VN" sz="2400" b="1">
                <a:solidFill>
                  <a:srgbClr val="FF0000"/>
                </a:solidFill>
              </a:rPr>
              <a:t>niệm </a:t>
            </a:r>
            <a:r>
              <a:rPr lang="en-US" sz="2400" b="1">
                <a:solidFill>
                  <a:srgbClr val="FF0000"/>
                </a:solidFill>
              </a:rPr>
              <a:t>và vai trò của </a:t>
            </a:r>
            <a:r>
              <a:rPr lang="vi-VN" sz="2400" b="1">
                <a:solidFill>
                  <a:srgbClr val="FF0000"/>
                </a:solidFill>
              </a:rPr>
              <a:t>danh nhân </a:t>
            </a:r>
            <a:r>
              <a:rPr lang="en-US" sz="2400" b="1">
                <a:solidFill>
                  <a:srgbClr val="FF0000"/>
                </a:solidFill>
              </a:rPr>
              <a:t>lịch sử</a:t>
            </a:r>
            <a:endParaRPr lang="en-US" sz="2400" b="1" dirty="0">
              <a:solidFill>
                <a:srgbClr val="FF0000"/>
              </a:solidFill>
            </a:endParaRPr>
          </a:p>
        </p:txBody>
      </p:sp>
      <p:sp>
        <p:nvSpPr>
          <p:cNvPr id="18" name="Rectangle 17"/>
          <p:cNvSpPr/>
          <p:nvPr/>
        </p:nvSpPr>
        <p:spPr>
          <a:xfrm>
            <a:off x="495300" y="2845850"/>
            <a:ext cx="8153400" cy="2308324"/>
          </a:xfrm>
          <a:prstGeom prst="rect">
            <a:avLst/>
          </a:prstGeom>
        </p:spPr>
        <p:txBody>
          <a:bodyPr wrap="square">
            <a:spAutoFit/>
          </a:bodyPr>
          <a:lstStyle/>
          <a:p>
            <a:pPr marL="342900" indent="-342900">
              <a:buFontTx/>
              <a:buChar char="-"/>
            </a:pPr>
            <a:r>
              <a:rPr lang="vi-VN" sz="2400">
                <a:solidFill>
                  <a:srgbClr val="242021"/>
                </a:solidFill>
                <a:latin typeface="ArialMT"/>
              </a:rPr>
              <a:t>Danh nhân lịch sử là những người nổi tiếng, có những cống hiến nổi bật, có</a:t>
            </a:r>
            <a:r>
              <a:rPr lang="en-US" sz="2400">
                <a:solidFill>
                  <a:srgbClr val="242021"/>
                </a:solidFill>
                <a:latin typeface="ArialMT"/>
              </a:rPr>
              <a:t> </a:t>
            </a:r>
            <a:r>
              <a:rPr lang="vi-VN" sz="2400">
                <a:solidFill>
                  <a:srgbClr val="242021"/>
                </a:solidFill>
                <a:latin typeface="ArialMT"/>
              </a:rPr>
              <a:t>tầm ảnh hưởng lớn đến cộng đồng, được xã hội ghi nhận, lưu danh trong lịch sử</a:t>
            </a:r>
            <a:r>
              <a:rPr lang="en-US" sz="2400">
                <a:solidFill>
                  <a:srgbClr val="242021"/>
                </a:solidFill>
                <a:latin typeface="ArialMT"/>
              </a:rPr>
              <a:t> </a:t>
            </a:r>
            <a:r>
              <a:rPr lang="vi-VN" sz="2400">
                <a:solidFill>
                  <a:srgbClr val="242021"/>
                </a:solidFill>
                <a:latin typeface="ArialMT"/>
              </a:rPr>
              <a:t>dân tộc. Tuỳ theo lĩnh vực hoạt động và thành tựu, danh nhân lịch sử có thể là</a:t>
            </a:r>
            <a:r>
              <a:rPr lang="en-US" sz="2400">
                <a:solidFill>
                  <a:srgbClr val="242021"/>
                </a:solidFill>
                <a:latin typeface="ArialMT"/>
              </a:rPr>
              <a:t> </a:t>
            </a:r>
            <a:r>
              <a:rPr lang="vi-VN" sz="2400">
                <a:solidFill>
                  <a:srgbClr val="242021"/>
                </a:solidFill>
                <a:latin typeface="ArialMT"/>
              </a:rPr>
              <a:t>những nhà chính trị, nhà quân sự, nhà văn hoá, nhà khoa học,… </a:t>
            </a:r>
            <a:endParaRPr lang="en-US" sz="2400">
              <a:solidFill>
                <a:srgbClr val="242021"/>
              </a:solidFill>
              <a:latin typeface="ArialMT"/>
            </a:endParaRPr>
          </a:p>
        </p:txBody>
      </p:sp>
      <p:sp>
        <p:nvSpPr>
          <p:cNvPr id="4" name="Rectangle 3">
            <a:extLst>
              <a:ext uri="{FF2B5EF4-FFF2-40B4-BE49-F238E27FC236}">
                <a16:creationId xmlns:a16="http://schemas.microsoft.com/office/drawing/2014/main" id="{59936801-B6A5-8954-FDCF-344CD2400B6E}"/>
              </a:ext>
            </a:extLst>
          </p:cNvPr>
          <p:cNvSpPr/>
          <p:nvPr/>
        </p:nvSpPr>
        <p:spPr>
          <a:xfrm>
            <a:off x="786497" y="2295649"/>
            <a:ext cx="1957587" cy="461665"/>
          </a:xfrm>
          <a:prstGeom prst="rect">
            <a:avLst/>
          </a:prstGeom>
        </p:spPr>
        <p:txBody>
          <a:bodyPr wrap="none">
            <a:spAutoFit/>
          </a:bodyPr>
          <a:lstStyle/>
          <a:p>
            <a:r>
              <a:rPr lang="en-US" sz="2400" b="1" dirty="0">
                <a:solidFill>
                  <a:srgbClr val="FF0000"/>
                </a:solidFill>
              </a:rPr>
              <a:t>a</a:t>
            </a:r>
            <a:r>
              <a:rPr lang="en-US" sz="2400" b="1">
                <a:solidFill>
                  <a:srgbClr val="FF0000"/>
                </a:solidFill>
              </a:rPr>
              <a:t>. </a:t>
            </a:r>
            <a:r>
              <a:rPr lang="vi-VN" sz="2400" b="1">
                <a:solidFill>
                  <a:srgbClr val="FF0000"/>
                </a:solidFill>
              </a:rPr>
              <a:t>Khái niệm</a:t>
            </a:r>
            <a:endParaRPr lang="en-US" sz="2400" b="1" dirty="0">
              <a:solidFill>
                <a:srgbClr val="FF0000"/>
              </a:solidFill>
            </a:endParaRPr>
          </a:p>
        </p:txBody>
      </p:sp>
      <p:grpSp>
        <p:nvGrpSpPr>
          <p:cNvPr id="19" name="Group 18">
            <a:extLst>
              <a:ext uri="{FF2B5EF4-FFF2-40B4-BE49-F238E27FC236}">
                <a16:creationId xmlns:a16="http://schemas.microsoft.com/office/drawing/2014/main" id="{A070CB41-908D-0F04-277C-ECEAB4F70210}"/>
              </a:ext>
            </a:extLst>
          </p:cNvPr>
          <p:cNvGrpSpPr/>
          <p:nvPr/>
        </p:nvGrpSpPr>
        <p:grpSpPr>
          <a:xfrm>
            <a:off x="381000" y="152400"/>
            <a:ext cx="8610600" cy="1561384"/>
            <a:chOff x="0" y="381000"/>
            <a:chExt cx="9144000" cy="1642407"/>
          </a:xfrm>
        </p:grpSpPr>
        <p:grpSp>
          <p:nvGrpSpPr>
            <p:cNvPr id="20" name="Group 440">
              <a:extLst>
                <a:ext uri="{FF2B5EF4-FFF2-40B4-BE49-F238E27FC236}">
                  <a16:creationId xmlns:a16="http://schemas.microsoft.com/office/drawing/2014/main" id="{08E95126-D761-17B1-954D-C581B8EAF212}"/>
                </a:ext>
              </a:extLst>
            </p:cNvPr>
            <p:cNvGrpSpPr>
              <a:grpSpLocks/>
            </p:cNvGrpSpPr>
            <p:nvPr/>
          </p:nvGrpSpPr>
          <p:grpSpPr bwMode="auto">
            <a:xfrm>
              <a:off x="1073150" y="463549"/>
              <a:ext cx="8070584" cy="1559858"/>
              <a:chOff x="0" y="0"/>
              <a:chExt cx="12709" cy="2457"/>
            </a:xfrm>
          </p:grpSpPr>
          <p:pic>
            <p:nvPicPr>
              <p:cNvPr id="25" name="Picture 446">
                <a:extLst>
                  <a:ext uri="{FF2B5EF4-FFF2-40B4-BE49-F238E27FC236}">
                    <a16:creationId xmlns:a16="http://schemas.microsoft.com/office/drawing/2014/main" id="{071B7B0A-6042-B64C-C926-6D3E0133AFB3}"/>
                  </a:ext>
                </a:extLst>
              </p:cNvPr>
              <p:cNvPicPr>
                <a:picLocks noChangeAspect="1" noChangeArrowheads="1"/>
              </p:cNvPicPr>
              <p:nvPr/>
            </p:nvPicPr>
            <p:blipFill>
              <a:blip r:embed="rId2"/>
              <a:srcRect/>
              <a:stretch>
                <a:fillRect/>
              </a:stretch>
            </p:blipFill>
            <p:spPr bwMode="auto">
              <a:xfrm>
                <a:off x="0" y="0"/>
                <a:ext cx="12709" cy="2457"/>
              </a:xfrm>
              <a:prstGeom prst="rect">
                <a:avLst/>
              </a:prstGeom>
              <a:noFill/>
            </p:spPr>
          </p:pic>
          <p:sp>
            <p:nvSpPr>
              <p:cNvPr id="26" name="Freeform 445">
                <a:extLst>
                  <a:ext uri="{FF2B5EF4-FFF2-40B4-BE49-F238E27FC236}">
                    <a16:creationId xmlns:a16="http://schemas.microsoft.com/office/drawing/2014/main" id="{9B8F794A-5C10-CC33-168C-3C4657F05DAA}"/>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444">
                <a:extLst>
                  <a:ext uri="{FF2B5EF4-FFF2-40B4-BE49-F238E27FC236}">
                    <a16:creationId xmlns:a16="http://schemas.microsoft.com/office/drawing/2014/main" id="{560344A7-1C14-BB28-DEF6-B973E3F8320F}"/>
                  </a:ext>
                </a:extLst>
              </p:cNvPr>
              <p:cNvSpPr>
                <a:spLocks/>
              </p:cNvSpPr>
              <p:nvPr/>
            </p:nvSpPr>
            <p:spPr bwMode="auto">
              <a:xfrm>
                <a:off x="625" y="1003"/>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443">
                <a:extLst>
                  <a:ext uri="{FF2B5EF4-FFF2-40B4-BE49-F238E27FC236}">
                    <a16:creationId xmlns:a16="http://schemas.microsoft.com/office/drawing/2014/main" id="{668768C2-13E9-BCB8-2772-8893DCC13DE2}"/>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AutoShape 442">
                <a:extLst>
                  <a:ext uri="{FF2B5EF4-FFF2-40B4-BE49-F238E27FC236}">
                    <a16:creationId xmlns:a16="http://schemas.microsoft.com/office/drawing/2014/main" id="{836487FC-0BE0-3E03-4F35-DD1F144F2C96}"/>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441">
                <a:extLst>
                  <a:ext uri="{FF2B5EF4-FFF2-40B4-BE49-F238E27FC236}">
                    <a16:creationId xmlns:a16="http://schemas.microsoft.com/office/drawing/2014/main" id="{AD2A2BC2-244A-012D-DD55-18C4B3474045}"/>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1" name="Rectangle 18">
              <a:extLst>
                <a:ext uri="{FF2B5EF4-FFF2-40B4-BE49-F238E27FC236}">
                  <a16:creationId xmlns:a16="http://schemas.microsoft.com/office/drawing/2014/main" id="{E0C78B45-0026-3504-C76E-277509F5C5FB}"/>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2" name="Rectangle 21">
              <a:extLst>
                <a:ext uri="{FF2B5EF4-FFF2-40B4-BE49-F238E27FC236}">
                  <a16:creationId xmlns:a16="http://schemas.microsoft.com/office/drawing/2014/main" id="{CD2355C2-9063-95FE-82E3-62411D215346}"/>
                </a:ext>
              </a:extLst>
            </p:cNvPr>
            <p:cNvSpPr/>
            <p:nvPr/>
          </p:nvSpPr>
          <p:spPr>
            <a:xfrm>
              <a:off x="2455421" y="638958"/>
              <a:ext cx="6639367" cy="113311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DA</a:t>
              </a:r>
              <a:r>
                <a:rPr lang="vi-VN" sz="3200" b="1">
                  <a:solidFill>
                    <a:srgbClr val="EC008C"/>
                  </a:solidFill>
                  <a:latin typeface="Arial" pitchFamily="34" charset="0"/>
                  <a:ea typeface="Arial" pitchFamily="34" charset="0"/>
                  <a:cs typeface="Arial" pitchFamily="34" charset="0"/>
                </a:rPr>
                <a:t>NH NHÂN</a:t>
              </a:r>
              <a:r>
                <a:rPr lang="en-US" sz="3200" b="1">
                  <a:solidFill>
                    <a:srgbClr val="EC008C"/>
                  </a:solidFill>
                  <a:latin typeface="Arial" pitchFamily="34" charset="0"/>
                  <a:ea typeface="Arial" pitchFamily="34" charset="0"/>
                  <a:cs typeface="Arial" pitchFamily="34" charset="0"/>
                </a:rPr>
                <a:t> LỊCH SỬ TIÊU BIỂU</a:t>
              </a:r>
              <a:r>
                <a:rPr lang="vi-VN" sz="3200" b="1">
                  <a:solidFill>
                    <a:srgbClr val="EC008C"/>
                  </a:solidFill>
                  <a:latin typeface="Arial" pitchFamily="34" charset="0"/>
                  <a:ea typeface="Arial" pitchFamily="34" charset="0"/>
                  <a:cs typeface="Arial" pitchFamily="34" charset="0"/>
                </a:rPr>
                <a:t> </a:t>
              </a:r>
              <a:r>
                <a:rPr lang="en-US" sz="3200" b="1">
                  <a:solidFill>
                    <a:srgbClr val="EC008C"/>
                  </a:solidFill>
                  <a:latin typeface="Arial" pitchFamily="34" charset="0"/>
                  <a:ea typeface="Arial" pitchFamily="34" charset="0"/>
                  <a:cs typeface="Arial" pitchFamily="34" charset="0"/>
                </a:rPr>
                <a:t>CỦA ĐẤT </a:t>
              </a:r>
              <a:r>
                <a:rPr lang="vi-VN" sz="3200" b="1">
                  <a:solidFill>
                    <a:srgbClr val="EC008C"/>
                  </a:solidFill>
                  <a:latin typeface="Arial" pitchFamily="34" charset="0"/>
                  <a:ea typeface="Arial" pitchFamily="34" charset="0"/>
                  <a:cs typeface="Arial" pitchFamily="34" charset="0"/>
                </a:rPr>
                <a:t>QUẢNG</a:t>
              </a:r>
              <a:endParaRPr lang="vi-VN" sz="3200" dirty="0">
                <a:latin typeface="Arial" pitchFamily="34" charset="0"/>
                <a:ea typeface="Arial" pitchFamily="34" charset="0"/>
                <a:cs typeface="Arial" pitchFamily="34" charset="0"/>
              </a:endParaRPr>
            </a:p>
          </p:txBody>
        </p:sp>
        <p:sp>
          <p:nvSpPr>
            <p:cNvPr id="23" name="Rectangle 22">
              <a:extLst>
                <a:ext uri="{FF2B5EF4-FFF2-40B4-BE49-F238E27FC236}">
                  <a16:creationId xmlns:a16="http://schemas.microsoft.com/office/drawing/2014/main" id="{CC659360-FE37-D07F-6D9B-ADABD5D0829F}"/>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24" name="Rectangle 23">
              <a:extLst>
                <a:ext uri="{FF2B5EF4-FFF2-40B4-BE49-F238E27FC236}">
                  <a16:creationId xmlns:a16="http://schemas.microsoft.com/office/drawing/2014/main" id="{EC578A7B-F0D0-CF37-DF66-49C7C481DAE7}"/>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914400" y="4718407"/>
            <a:ext cx="1396896" cy="875243"/>
          </a:xfrm>
          <a:prstGeom prst="roundRect">
            <a:avLst>
              <a:gd name="adj" fmla="val 22746"/>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i="1">
              <a:latin typeface="Times New Roman" pitchFamily="18" charset="0"/>
              <a:cs typeface="Times New Roman" pitchFamily="18" charset="0"/>
            </a:endParaRPr>
          </a:p>
        </p:txBody>
      </p:sp>
      <p:sp>
        <p:nvSpPr>
          <p:cNvPr id="30" name="Rounded Rectangle 29"/>
          <p:cNvSpPr/>
          <p:nvPr/>
        </p:nvSpPr>
        <p:spPr>
          <a:xfrm>
            <a:off x="3332430" y="1813043"/>
            <a:ext cx="1333153" cy="1323067"/>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itchFamily="18" charset="0"/>
              <a:cs typeface="Times New Roman" pitchFamily="18" charset="0"/>
            </a:endParaRPr>
          </a:p>
        </p:txBody>
      </p:sp>
      <p:sp>
        <p:nvSpPr>
          <p:cNvPr id="32" name="Rounded Rectangle 31"/>
          <p:cNvSpPr/>
          <p:nvPr/>
        </p:nvSpPr>
        <p:spPr>
          <a:xfrm>
            <a:off x="1045741" y="1886121"/>
            <a:ext cx="3518276" cy="358848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33" name="TextBox 32"/>
          <p:cNvSpPr txBox="1"/>
          <p:nvPr/>
        </p:nvSpPr>
        <p:spPr>
          <a:xfrm>
            <a:off x="1156121" y="2626869"/>
            <a:ext cx="3249549" cy="807913"/>
          </a:xfrm>
          <a:prstGeom prst="rect">
            <a:avLst/>
          </a:prstGeom>
          <a:noFill/>
        </p:spPr>
        <p:txBody>
          <a:bodyPr wrap="square" rtlCol="0">
            <a:spAutoFit/>
          </a:bodyPr>
          <a:lstStyle/>
          <a:p>
            <a:pPr lvl="0" algn="just"/>
            <a:r>
              <a:rPr lang="en-US" sz="2325" b="1" i="1">
                <a:solidFill>
                  <a:srgbClr val="002060"/>
                </a:solidFill>
                <a:latin typeface="Times New Roman" pitchFamily="18" charset="0"/>
                <a:cs typeface="Times New Roman" pitchFamily="18" charset="0"/>
              </a:rPr>
              <a:t>Tự là Tử Cán, hiệu Tây Hồ. Ông là ai</a:t>
            </a:r>
            <a:r>
              <a:rPr lang="vi-VN" sz="2325" b="1" i="1">
                <a:solidFill>
                  <a:srgbClr val="002060"/>
                </a:solidFill>
                <a:latin typeface="Times New Roman" pitchFamily="18" charset="0"/>
                <a:cs typeface="Times New Roman" pitchFamily="18" charset="0"/>
              </a:rPr>
              <a:t>?</a:t>
            </a:r>
            <a:endParaRPr lang="vi-VN" sz="2325" b="1" i="1" dirty="0">
              <a:solidFill>
                <a:srgbClr val="002060"/>
              </a:solidFill>
              <a:latin typeface="Times New Roman" pitchFamily="18" charset="0"/>
              <a:ea typeface="Nixie One"/>
              <a:cs typeface="Times New Roman" pitchFamily="18" charset="0"/>
              <a:sym typeface="Nixie One"/>
            </a:endParaRPr>
          </a:p>
        </p:txBody>
      </p:sp>
      <p:sp>
        <p:nvSpPr>
          <p:cNvPr id="34" name="Rounded Rectangle 33"/>
          <p:cNvSpPr/>
          <p:nvPr/>
        </p:nvSpPr>
        <p:spPr>
          <a:xfrm>
            <a:off x="1232320" y="1965544"/>
            <a:ext cx="3145118" cy="61676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itchFamily="18" charset="0"/>
                <a:cs typeface="Times New Roman" pitchFamily="18" charset="0"/>
              </a:rPr>
              <a:t>Câu hỏi số 5</a:t>
            </a:r>
            <a:endParaRPr lang="en-US" sz="2400" b="1" dirty="0">
              <a:latin typeface="Times New Roman" pitchFamily="18" charset="0"/>
              <a:cs typeface="Times New Roman" pitchFamily="18" charset="0"/>
            </a:endParaRPr>
          </a:p>
        </p:txBody>
      </p:sp>
      <p:sp>
        <p:nvSpPr>
          <p:cNvPr id="28" name="Rounded Rectangle 27">
            <a:hlinkClick r:id="rId2" action="ppaction://hlinksldjump"/>
          </p:cNvPr>
          <p:cNvSpPr/>
          <p:nvPr/>
        </p:nvSpPr>
        <p:spPr>
          <a:xfrm>
            <a:off x="5470923" y="4645702"/>
            <a:ext cx="1424442" cy="114324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a:solidFill>
                  <a:prstClr val="black"/>
                </a:solidFill>
                <a:latin typeface="Times New Roman" pitchFamily="18" charset="0"/>
                <a:ea typeface="Tahoma" panose="020B0604030504040204" pitchFamily="34" charset="0"/>
                <a:cs typeface="Times New Roman" pitchFamily="18" charset="0"/>
              </a:rPr>
              <a:t>Quay phần thưởng</a:t>
            </a:r>
            <a:endParaRPr lang="vi-VN" sz="2400" b="1" dirty="0">
              <a:solidFill>
                <a:prstClr val="black"/>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575565" y="946536"/>
            <a:ext cx="3553447" cy="438582"/>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250" b="1">
                <a:latin typeface="Times New Roman" pitchFamily="18" charset="0"/>
                <a:cs typeface="Times New Roman" pitchFamily="18" charset="0"/>
              </a:rPr>
              <a:t>VÒNG QUAY MAY MẮN</a:t>
            </a:r>
            <a:endParaRPr lang="en-US" sz="225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86121"/>
            <a:ext cx="3629025" cy="255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9717864-8F09-3B24-86BA-D00D13C6872D}"/>
              </a:ext>
            </a:extLst>
          </p:cNvPr>
          <p:cNvSpPr txBox="1"/>
          <p:nvPr/>
        </p:nvSpPr>
        <p:spPr>
          <a:xfrm>
            <a:off x="1144740" y="3811195"/>
            <a:ext cx="2977378" cy="461665"/>
          </a:xfrm>
          <a:prstGeom prst="rect">
            <a:avLst/>
          </a:prstGeom>
          <a:solidFill>
            <a:schemeClr val="bg2">
              <a:lumMod val="90000"/>
            </a:schemeClr>
          </a:solidFill>
        </p:spPr>
        <p:txBody>
          <a:bodyPr wrap="square" rtlCol="0">
            <a:spAutoFit/>
          </a:bodyPr>
          <a:lstStyle/>
          <a:p>
            <a:r>
              <a:rPr lang="en-US" sz="2400">
                <a:solidFill>
                  <a:srgbClr val="FF0000"/>
                </a:solidFill>
              </a:rPr>
              <a:t>Phan Châu Trinh</a:t>
            </a:r>
          </a:p>
        </p:txBody>
      </p:sp>
    </p:spTree>
    <p:extLst>
      <p:ext uri="{BB962C8B-B14F-4D97-AF65-F5344CB8AC3E}">
        <p14:creationId xmlns:p14="http://schemas.microsoft.com/office/powerpoint/2010/main" val="348065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914400" y="4718407"/>
            <a:ext cx="1396896" cy="875243"/>
          </a:xfrm>
          <a:prstGeom prst="roundRect">
            <a:avLst>
              <a:gd name="adj" fmla="val 22746"/>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i="1">
              <a:latin typeface="Times New Roman" pitchFamily="18" charset="0"/>
              <a:cs typeface="Times New Roman" pitchFamily="18" charset="0"/>
            </a:endParaRPr>
          </a:p>
        </p:txBody>
      </p:sp>
      <p:sp>
        <p:nvSpPr>
          <p:cNvPr id="30" name="Rounded Rectangle 29"/>
          <p:cNvSpPr/>
          <p:nvPr/>
        </p:nvSpPr>
        <p:spPr>
          <a:xfrm>
            <a:off x="3332430" y="1813043"/>
            <a:ext cx="1333153" cy="1323067"/>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itchFamily="18" charset="0"/>
              <a:cs typeface="Times New Roman" pitchFamily="18" charset="0"/>
            </a:endParaRPr>
          </a:p>
        </p:txBody>
      </p:sp>
      <p:sp>
        <p:nvSpPr>
          <p:cNvPr id="32" name="Rounded Rectangle 31"/>
          <p:cNvSpPr/>
          <p:nvPr/>
        </p:nvSpPr>
        <p:spPr>
          <a:xfrm>
            <a:off x="1045741" y="1886121"/>
            <a:ext cx="3518276" cy="358848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33" name="TextBox 32"/>
          <p:cNvSpPr txBox="1"/>
          <p:nvPr/>
        </p:nvSpPr>
        <p:spPr>
          <a:xfrm>
            <a:off x="1156121" y="2626869"/>
            <a:ext cx="3249549" cy="2239074"/>
          </a:xfrm>
          <a:prstGeom prst="rect">
            <a:avLst/>
          </a:prstGeom>
          <a:noFill/>
        </p:spPr>
        <p:txBody>
          <a:bodyPr wrap="square" rtlCol="0">
            <a:spAutoFit/>
          </a:bodyPr>
          <a:lstStyle/>
          <a:p>
            <a:pPr lvl="0" algn="just"/>
            <a:r>
              <a:rPr lang="en-US" sz="2325" b="1" i="1">
                <a:solidFill>
                  <a:srgbClr val="002060"/>
                </a:solidFill>
                <a:latin typeface="Times New Roman" pitchFamily="18" charset="0"/>
                <a:cs typeface="Times New Roman" pitchFamily="18" charset="0"/>
              </a:rPr>
              <a:t>Năm 1987, ông được bầu làm Chủ tịch Hội đồng Nhà Nước. Hiến pháp năm 1992 có sự đóng góp rất quan trong của ông. Ông là ai</a:t>
            </a:r>
            <a:r>
              <a:rPr lang="vi-VN" sz="2325" b="1" i="1">
                <a:solidFill>
                  <a:srgbClr val="002060"/>
                </a:solidFill>
                <a:latin typeface="Times New Roman" pitchFamily="18" charset="0"/>
                <a:cs typeface="Times New Roman" pitchFamily="18" charset="0"/>
              </a:rPr>
              <a:t>?</a:t>
            </a:r>
            <a:endParaRPr lang="vi-VN" sz="2325" b="1" i="1" dirty="0">
              <a:solidFill>
                <a:srgbClr val="002060"/>
              </a:solidFill>
              <a:latin typeface="Times New Roman" pitchFamily="18" charset="0"/>
              <a:ea typeface="Nixie One"/>
              <a:cs typeface="Times New Roman" pitchFamily="18" charset="0"/>
              <a:sym typeface="Nixie One"/>
            </a:endParaRPr>
          </a:p>
        </p:txBody>
      </p:sp>
      <p:sp>
        <p:nvSpPr>
          <p:cNvPr id="34" name="Rounded Rectangle 33"/>
          <p:cNvSpPr/>
          <p:nvPr/>
        </p:nvSpPr>
        <p:spPr>
          <a:xfrm>
            <a:off x="1232320" y="1965544"/>
            <a:ext cx="3145118" cy="61676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itchFamily="18" charset="0"/>
                <a:cs typeface="Times New Roman" pitchFamily="18" charset="0"/>
              </a:rPr>
              <a:t>Câu hỏi số 6</a:t>
            </a:r>
            <a:endParaRPr lang="en-US" sz="2400" b="1" dirty="0">
              <a:latin typeface="Times New Roman" pitchFamily="18" charset="0"/>
              <a:cs typeface="Times New Roman" pitchFamily="18" charset="0"/>
            </a:endParaRPr>
          </a:p>
        </p:txBody>
      </p:sp>
      <p:sp>
        <p:nvSpPr>
          <p:cNvPr id="28" name="Rounded Rectangle 27">
            <a:hlinkClick r:id="rId2" action="ppaction://hlinksldjump"/>
          </p:cNvPr>
          <p:cNvSpPr/>
          <p:nvPr/>
        </p:nvSpPr>
        <p:spPr>
          <a:xfrm>
            <a:off x="5470923" y="4645702"/>
            <a:ext cx="1424442" cy="114324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a:solidFill>
                  <a:prstClr val="black"/>
                </a:solidFill>
                <a:latin typeface="Times New Roman" pitchFamily="18" charset="0"/>
                <a:ea typeface="Tahoma" panose="020B0604030504040204" pitchFamily="34" charset="0"/>
                <a:cs typeface="Times New Roman" pitchFamily="18" charset="0"/>
              </a:rPr>
              <a:t>Quay phần thưởng</a:t>
            </a:r>
            <a:endParaRPr lang="vi-VN" sz="2400" b="1" dirty="0">
              <a:solidFill>
                <a:prstClr val="black"/>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575565" y="946536"/>
            <a:ext cx="3553447" cy="438582"/>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250" b="1">
                <a:latin typeface="Times New Roman" pitchFamily="18" charset="0"/>
                <a:cs typeface="Times New Roman" pitchFamily="18" charset="0"/>
              </a:rPr>
              <a:t>VÒNG QUAY MAY MẮN</a:t>
            </a:r>
            <a:endParaRPr lang="en-US" sz="225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86121"/>
            <a:ext cx="3629025" cy="255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9717864-8F09-3B24-86BA-D00D13C6872D}"/>
              </a:ext>
            </a:extLst>
          </p:cNvPr>
          <p:cNvSpPr txBox="1"/>
          <p:nvPr/>
        </p:nvSpPr>
        <p:spPr>
          <a:xfrm>
            <a:off x="2590800" y="5799859"/>
            <a:ext cx="2977378" cy="461665"/>
          </a:xfrm>
          <a:prstGeom prst="rect">
            <a:avLst/>
          </a:prstGeom>
          <a:solidFill>
            <a:schemeClr val="bg2">
              <a:lumMod val="90000"/>
            </a:schemeClr>
          </a:solidFill>
        </p:spPr>
        <p:txBody>
          <a:bodyPr wrap="square" rtlCol="0">
            <a:spAutoFit/>
          </a:bodyPr>
          <a:lstStyle/>
          <a:p>
            <a:r>
              <a:rPr lang="en-US" sz="2400">
                <a:solidFill>
                  <a:srgbClr val="FF0000"/>
                </a:solidFill>
              </a:rPr>
              <a:t>Võ Chí Công</a:t>
            </a:r>
          </a:p>
        </p:txBody>
      </p:sp>
    </p:spTree>
    <p:extLst>
      <p:ext uri="{BB962C8B-B14F-4D97-AF65-F5344CB8AC3E}">
        <p14:creationId xmlns:p14="http://schemas.microsoft.com/office/powerpoint/2010/main" val="257144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n119 zalo Hoang Thuan">
            <a:extLst>
              <a:ext uri="{FF2B5EF4-FFF2-40B4-BE49-F238E27FC236}">
                <a16:creationId xmlns:a16="http://schemas.microsoft.com/office/drawing/2014/main" id="{B165CF04-E65A-AC86-DD08-C88DB18E4620}"/>
              </a:ext>
            </a:extLst>
          </p:cNvPr>
          <p:cNvSpPr/>
          <p:nvPr/>
        </p:nvSpPr>
        <p:spPr>
          <a:xfrm>
            <a:off x="1918740" y="1001751"/>
            <a:ext cx="5200637" cy="773281"/>
          </a:xfrm>
          <a:prstGeom prst="rect">
            <a:avLst/>
          </a:prstGeom>
          <a:noFill/>
        </p:spPr>
        <p:txBody>
          <a:bodyPr wrap="none" lIns="91431" tIns="45716" rIns="91431" bIns="45716">
            <a:spAutoFit/>
          </a:bodyPr>
          <a:lstStyle/>
          <a:p>
            <a:pPr algn="ctr" defTabSz="914309"/>
            <a:r>
              <a:rPr lang="en-US" sz="4425" b="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Calibri"/>
              </a:rPr>
              <a:t>ĐOÁN HÌNH ẨN GIẤU</a:t>
            </a:r>
          </a:p>
        </p:txBody>
      </p:sp>
      <p:pic>
        <p:nvPicPr>
          <p:cNvPr id="17" name="Picture 16" descr="n119 zalo Hoang Thuan">
            <a:extLst>
              <a:ext uri="{FF2B5EF4-FFF2-40B4-BE49-F238E27FC236}">
                <a16:creationId xmlns:a16="http://schemas.microsoft.com/office/drawing/2014/main" id="{D973BA99-E49C-9EE3-2465-3ACDD4ED3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176" y="1181100"/>
            <a:ext cx="495300" cy="438150"/>
          </a:xfrm>
          <a:prstGeom prst="rect">
            <a:avLst/>
          </a:prstGeom>
        </p:spPr>
      </p:pic>
      <p:pic>
        <p:nvPicPr>
          <p:cNvPr id="18" name="Picture 17" descr="n119 zalo Hoang Thuan">
            <a:extLst>
              <a:ext uri="{FF2B5EF4-FFF2-40B4-BE49-F238E27FC236}">
                <a16:creationId xmlns:a16="http://schemas.microsoft.com/office/drawing/2014/main" id="{A82EBB60-8B28-9E7B-6CCF-47C2B771CF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2474" y="1603077"/>
            <a:ext cx="495300" cy="438150"/>
          </a:xfrm>
          <a:prstGeom prst="rect">
            <a:avLst/>
          </a:prstGeom>
        </p:spPr>
      </p:pic>
      <p:pic>
        <p:nvPicPr>
          <p:cNvPr id="19" name="Picture 18" descr="n119 zalo Hoang Thuan">
            <a:extLst>
              <a:ext uri="{FF2B5EF4-FFF2-40B4-BE49-F238E27FC236}">
                <a16:creationId xmlns:a16="http://schemas.microsoft.com/office/drawing/2014/main" id="{3D451814-6675-8957-7EDA-EAB7F67AE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00" y="1068685"/>
            <a:ext cx="495300" cy="438150"/>
          </a:xfrm>
          <a:prstGeom prst="rect">
            <a:avLst/>
          </a:prstGeom>
        </p:spPr>
      </p:pic>
      <p:pic>
        <p:nvPicPr>
          <p:cNvPr id="20" name="Picture 19" descr="n119 zalo Hoang Thuan">
            <a:extLst>
              <a:ext uri="{FF2B5EF4-FFF2-40B4-BE49-F238E27FC236}">
                <a16:creationId xmlns:a16="http://schemas.microsoft.com/office/drawing/2014/main" id="{6FBA314B-FD31-FE15-CDDE-9BFA14E6CB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526" y="1603077"/>
            <a:ext cx="495300" cy="438150"/>
          </a:xfrm>
          <a:prstGeom prst="rect">
            <a:avLst/>
          </a:prstGeom>
        </p:spPr>
      </p:pic>
      <p:pic>
        <p:nvPicPr>
          <p:cNvPr id="21" name="Picture 20" descr="n119 zalo Hoang Thuan">
            <a:extLst>
              <a:ext uri="{FF2B5EF4-FFF2-40B4-BE49-F238E27FC236}">
                <a16:creationId xmlns:a16="http://schemas.microsoft.com/office/drawing/2014/main" id="{3095AA35-1DBE-F9F4-1C7F-E47EE53E7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9361" y="1734842"/>
            <a:ext cx="5029200" cy="276225"/>
          </a:xfrm>
          <a:prstGeom prst="rect">
            <a:avLst/>
          </a:prstGeom>
        </p:spPr>
      </p:pic>
      <p:pic>
        <p:nvPicPr>
          <p:cNvPr id="22" name="Picture 21" descr="n119 zalo Hoang Thuan">
            <a:hlinkClick r:id="rId7" action="ppaction://hlinksldjump"/>
            <a:extLst>
              <a:ext uri="{FF2B5EF4-FFF2-40B4-BE49-F238E27FC236}">
                <a16:creationId xmlns:a16="http://schemas.microsoft.com/office/drawing/2014/main" id="{C5B628ED-D941-C03A-DFE2-A53609F622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900" y="4953000"/>
            <a:ext cx="1009650" cy="904875"/>
          </a:xfrm>
          <a:prstGeom prst="rect">
            <a:avLst/>
          </a:prstGeom>
        </p:spPr>
      </p:pic>
      <p:pic>
        <p:nvPicPr>
          <p:cNvPr id="24" name="VUIDEHOC.WAV" descr="n119 zalo Hoang Thuan">
            <a:hlinkClick r:id="" action="ppaction://media"/>
            <a:extLst>
              <a:ext uri="{FF2B5EF4-FFF2-40B4-BE49-F238E27FC236}">
                <a16:creationId xmlns:a16="http://schemas.microsoft.com/office/drawing/2014/main" id="{23E1033E-F4F1-F45B-2703-61B537B5E64D}"/>
              </a:ext>
            </a:extLst>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9"/>
          <a:stretch>
            <a:fillRect/>
          </a:stretch>
        </p:blipFill>
        <p:spPr>
          <a:xfrm>
            <a:off x="4279876" y="7181850"/>
            <a:ext cx="609600" cy="609600"/>
          </a:xfrm>
          <a:prstGeom prst="rect">
            <a:avLst/>
          </a:prstGeom>
        </p:spPr>
      </p:pic>
      <p:grpSp>
        <p:nvGrpSpPr>
          <p:cNvPr id="2" name="Group 1">
            <a:extLst>
              <a:ext uri="{FF2B5EF4-FFF2-40B4-BE49-F238E27FC236}">
                <a16:creationId xmlns:a16="http://schemas.microsoft.com/office/drawing/2014/main" id="{72A33E18-0799-4A39-1A84-C68FB8F4C5D6}"/>
              </a:ext>
            </a:extLst>
          </p:cNvPr>
          <p:cNvGrpSpPr>
            <a:grpSpLocks/>
          </p:cNvGrpSpPr>
          <p:nvPr/>
        </p:nvGrpSpPr>
        <p:grpSpPr bwMode="auto">
          <a:xfrm>
            <a:off x="2190391" y="2184279"/>
            <a:ext cx="5467140" cy="3276600"/>
            <a:chOff x="6" y="6"/>
            <a:chExt cx="4005" cy="2596"/>
          </a:xfrm>
        </p:grpSpPr>
        <p:pic>
          <p:nvPicPr>
            <p:cNvPr id="3" name="Picture 2">
              <a:extLst>
                <a:ext uri="{FF2B5EF4-FFF2-40B4-BE49-F238E27FC236}">
                  <a16:creationId xmlns:a16="http://schemas.microsoft.com/office/drawing/2014/main" id="{4B4BDAFB-2709-908F-4B10-3423FA50520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 y="6"/>
              <a:ext cx="4005" cy="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7">
              <a:extLst>
                <a:ext uri="{FF2B5EF4-FFF2-40B4-BE49-F238E27FC236}">
                  <a16:creationId xmlns:a16="http://schemas.microsoft.com/office/drawing/2014/main" id="{26B35F61-AE0F-F079-3614-0E78B90C84DA}"/>
                </a:ext>
              </a:extLst>
            </p:cNvPr>
            <p:cNvSpPr>
              <a:spLocks/>
            </p:cNvSpPr>
            <p:nvPr/>
          </p:nvSpPr>
          <p:spPr bwMode="auto">
            <a:xfrm>
              <a:off x="6" y="6"/>
              <a:ext cx="4005" cy="2596"/>
            </a:xfrm>
            <a:custGeom>
              <a:avLst/>
              <a:gdLst>
                <a:gd name="T0" fmla="+- 0 111 6"/>
                <a:gd name="T1" fmla="*/ T0 w 4005"/>
                <a:gd name="T2" fmla="+- 0 6 6"/>
                <a:gd name="T3" fmla="*/ 6 h 2596"/>
                <a:gd name="T4" fmla="+- 0 70 6"/>
                <a:gd name="T5" fmla="*/ T4 w 4005"/>
                <a:gd name="T6" fmla="+- 0 14 6"/>
                <a:gd name="T7" fmla="*/ 14 h 2596"/>
                <a:gd name="T8" fmla="+- 0 37 6"/>
                <a:gd name="T9" fmla="*/ T8 w 4005"/>
                <a:gd name="T10" fmla="+- 0 37 6"/>
                <a:gd name="T11" fmla="*/ 37 h 2596"/>
                <a:gd name="T12" fmla="+- 0 14 6"/>
                <a:gd name="T13" fmla="*/ T12 w 4005"/>
                <a:gd name="T14" fmla="+- 0 70 6"/>
                <a:gd name="T15" fmla="*/ 70 h 2596"/>
                <a:gd name="T16" fmla="+- 0 6 6"/>
                <a:gd name="T17" fmla="*/ T16 w 4005"/>
                <a:gd name="T18" fmla="+- 0 111 6"/>
                <a:gd name="T19" fmla="*/ 111 h 2596"/>
                <a:gd name="T20" fmla="+- 0 6 6"/>
                <a:gd name="T21" fmla="*/ T20 w 4005"/>
                <a:gd name="T22" fmla="+- 0 2497 6"/>
                <a:gd name="T23" fmla="*/ 2497 h 2596"/>
                <a:gd name="T24" fmla="+- 0 14 6"/>
                <a:gd name="T25" fmla="*/ T24 w 4005"/>
                <a:gd name="T26" fmla="+- 0 2537 6"/>
                <a:gd name="T27" fmla="*/ 2537 h 2596"/>
                <a:gd name="T28" fmla="+- 0 37 6"/>
                <a:gd name="T29" fmla="*/ T28 w 4005"/>
                <a:gd name="T30" fmla="+- 0 2571 6"/>
                <a:gd name="T31" fmla="*/ 2571 h 2596"/>
                <a:gd name="T32" fmla="+- 0 70 6"/>
                <a:gd name="T33" fmla="*/ T32 w 4005"/>
                <a:gd name="T34" fmla="+- 0 2593 6"/>
                <a:gd name="T35" fmla="*/ 2593 h 2596"/>
                <a:gd name="T36" fmla="+- 0 111 6"/>
                <a:gd name="T37" fmla="*/ T36 w 4005"/>
                <a:gd name="T38" fmla="+- 0 2601 6"/>
                <a:gd name="T39" fmla="*/ 2601 h 2596"/>
                <a:gd name="T40" fmla="+- 0 3906 6"/>
                <a:gd name="T41" fmla="*/ T40 w 4005"/>
                <a:gd name="T42" fmla="+- 0 2601 6"/>
                <a:gd name="T43" fmla="*/ 2601 h 2596"/>
                <a:gd name="T44" fmla="+- 0 3947 6"/>
                <a:gd name="T45" fmla="*/ T44 w 4005"/>
                <a:gd name="T46" fmla="+- 0 2593 6"/>
                <a:gd name="T47" fmla="*/ 2593 h 2596"/>
                <a:gd name="T48" fmla="+- 0 3980 6"/>
                <a:gd name="T49" fmla="*/ T48 w 4005"/>
                <a:gd name="T50" fmla="+- 0 2571 6"/>
                <a:gd name="T51" fmla="*/ 2571 h 2596"/>
                <a:gd name="T52" fmla="+- 0 4002 6"/>
                <a:gd name="T53" fmla="*/ T52 w 4005"/>
                <a:gd name="T54" fmla="+- 0 2537 6"/>
                <a:gd name="T55" fmla="*/ 2537 h 2596"/>
                <a:gd name="T56" fmla="+- 0 4010 6"/>
                <a:gd name="T57" fmla="*/ T56 w 4005"/>
                <a:gd name="T58" fmla="+- 0 2497 6"/>
                <a:gd name="T59" fmla="*/ 2497 h 2596"/>
                <a:gd name="T60" fmla="+- 0 4010 6"/>
                <a:gd name="T61" fmla="*/ T60 w 4005"/>
                <a:gd name="T62" fmla="+- 0 111 6"/>
                <a:gd name="T63" fmla="*/ 111 h 2596"/>
                <a:gd name="T64" fmla="+- 0 4002 6"/>
                <a:gd name="T65" fmla="*/ T64 w 4005"/>
                <a:gd name="T66" fmla="+- 0 70 6"/>
                <a:gd name="T67" fmla="*/ 70 h 2596"/>
                <a:gd name="T68" fmla="+- 0 3980 6"/>
                <a:gd name="T69" fmla="*/ T68 w 4005"/>
                <a:gd name="T70" fmla="+- 0 37 6"/>
                <a:gd name="T71" fmla="*/ 37 h 2596"/>
                <a:gd name="T72" fmla="+- 0 3947 6"/>
                <a:gd name="T73" fmla="*/ T72 w 4005"/>
                <a:gd name="T74" fmla="+- 0 14 6"/>
                <a:gd name="T75" fmla="*/ 14 h 2596"/>
                <a:gd name="T76" fmla="+- 0 3906 6"/>
                <a:gd name="T77" fmla="*/ T76 w 4005"/>
                <a:gd name="T78" fmla="+- 0 6 6"/>
                <a:gd name="T79" fmla="*/ 6 h 2596"/>
                <a:gd name="T80" fmla="+- 0 111 6"/>
                <a:gd name="T81" fmla="*/ T80 w 4005"/>
                <a:gd name="T82" fmla="+- 0 6 6"/>
                <a:gd name="T83" fmla="*/ 6 h 25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05" h="2596">
                  <a:moveTo>
                    <a:pt x="105" y="0"/>
                  </a:moveTo>
                  <a:lnTo>
                    <a:pt x="64" y="8"/>
                  </a:lnTo>
                  <a:lnTo>
                    <a:pt x="31" y="31"/>
                  </a:lnTo>
                  <a:lnTo>
                    <a:pt x="8" y="64"/>
                  </a:lnTo>
                  <a:lnTo>
                    <a:pt x="0" y="105"/>
                  </a:lnTo>
                  <a:lnTo>
                    <a:pt x="0" y="2491"/>
                  </a:lnTo>
                  <a:lnTo>
                    <a:pt x="8" y="2531"/>
                  </a:lnTo>
                  <a:lnTo>
                    <a:pt x="31" y="2565"/>
                  </a:lnTo>
                  <a:lnTo>
                    <a:pt x="64" y="2587"/>
                  </a:lnTo>
                  <a:lnTo>
                    <a:pt x="105" y="2595"/>
                  </a:lnTo>
                  <a:lnTo>
                    <a:pt x="3900" y="2595"/>
                  </a:lnTo>
                  <a:lnTo>
                    <a:pt x="3941" y="2587"/>
                  </a:lnTo>
                  <a:lnTo>
                    <a:pt x="3974" y="2565"/>
                  </a:lnTo>
                  <a:lnTo>
                    <a:pt x="3996" y="2531"/>
                  </a:lnTo>
                  <a:lnTo>
                    <a:pt x="4004" y="2491"/>
                  </a:lnTo>
                  <a:lnTo>
                    <a:pt x="4004" y="105"/>
                  </a:lnTo>
                  <a:lnTo>
                    <a:pt x="3996" y="64"/>
                  </a:lnTo>
                  <a:lnTo>
                    <a:pt x="3974" y="31"/>
                  </a:lnTo>
                  <a:lnTo>
                    <a:pt x="3941" y="8"/>
                  </a:lnTo>
                  <a:lnTo>
                    <a:pt x="3900" y="0"/>
                  </a:lnTo>
                  <a:lnTo>
                    <a:pt x="105" y="0"/>
                  </a:lnTo>
                  <a:close/>
                </a:path>
              </a:pathLst>
            </a:custGeom>
            <a:noFill/>
            <a:ln w="7861">
              <a:solidFill>
                <a:srgbClr val="00AEE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
        <p:nvSpPr>
          <p:cNvPr id="5" name="Rectangle 4" descr="n119 zalo Hoang Thuan">
            <a:hlinkClick r:id="rId11" action="ppaction://hlinksldjump"/>
            <a:extLst>
              <a:ext uri="{FF2B5EF4-FFF2-40B4-BE49-F238E27FC236}">
                <a16:creationId xmlns:a16="http://schemas.microsoft.com/office/drawing/2014/main" id="{66C65BC6-BBB3-47AB-8832-3C8F97654655}"/>
              </a:ext>
            </a:extLst>
          </p:cNvPr>
          <p:cNvSpPr/>
          <p:nvPr/>
        </p:nvSpPr>
        <p:spPr>
          <a:xfrm>
            <a:off x="2070668" y="2184572"/>
            <a:ext cx="2853293" cy="1906302"/>
          </a:xfrm>
          <a:prstGeom prst="rect">
            <a:avLst/>
          </a:prstGeom>
          <a:solidFill>
            <a:schemeClr val="accent5">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6" tIns="22858" rIns="45716" bIns="22858" rtlCol="0" anchor="ctr"/>
          <a:lstStyle/>
          <a:p>
            <a:pPr algn="ctr" defTabSz="914309"/>
            <a:r>
              <a:rPr lang="en-US" sz="7200" b="1">
                <a:solidFill>
                  <a:prstClr val="white"/>
                </a:solidFill>
                <a:latin typeface="Times New Roman" pitchFamily="18" charset="0"/>
                <a:cs typeface="Times New Roman" pitchFamily="18" charset="0"/>
              </a:rPr>
              <a:t>1</a:t>
            </a:r>
          </a:p>
        </p:txBody>
      </p:sp>
      <p:sp>
        <p:nvSpPr>
          <p:cNvPr id="6" name="Rectangle 5" descr="n119 zalo Hoang Thuan">
            <a:hlinkClick r:id="rId12" action="ppaction://hlinksldjump"/>
            <a:extLst>
              <a:ext uri="{FF2B5EF4-FFF2-40B4-BE49-F238E27FC236}">
                <a16:creationId xmlns:a16="http://schemas.microsoft.com/office/drawing/2014/main" id="{CBE8DEAF-6C1B-E8EC-7F6A-D766D7F1A24B}"/>
              </a:ext>
            </a:extLst>
          </p:cNvPr>
          <p:cNvSpPr/>
          <p:nvPr/>
        </p:nvSpPr>
        <p:spPr>
          <a:xfrm>
            <a:off x="2122107" y="4090874"/>
            <a:ext cx="2801854" cy="1998695"/>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6" tIns="22858" rIns="45716" bIns="22858" rtlCol="0" anchor="ctr"/>
          <a:lstStyle/>
          <a:p>
            <a:pPr algn="ctr" defTabSz="914309"/>
            <a:r>
              <a:rPr lang="en-US" sz="7200" b="1">
                <a:solidFill>
                  <a:srgbClr val="0000FF"/>
                </a:solidFill>
                <a:latin typeface="Times New Roman" pitchFamily="18" charset="0"/>
                <a:cs typeface="Times New Roman" pitchFamily="18" charset="0"/>
              </a:rPr>
              <a:t>2</a:t>
            </a:r>
          </a:p>
        </p:txBody>
      </p:sp>
      <p:sp>
        <p:nvSpPr>
          <p:cNvPr id="7" name="Rectangle 6" descr="n119 zalo Hoang Thuan">
            <a:hlinkClick r:id="rId13" action="ppaction://hlinksldjump"/>
            <a:extLst>
              <a:ext uri="{FF2B5EF4-FFF2-40B4-BE49-F238E27FC236}">
                <a16:creationId xmlns:a16="http://schemas.microsoft.com/office/drawing/2014/main" id="{80675B79-E9E7-F0D0-5515-EBC2156C906C}"/>
              </a:ext>
            </a:extLst>
          </p:cNvPr>
          <p:cNvSpPr/>
          <p:nvPr/>
        </p:nvSpPr>
        <p:spPr>
          <a:xfrm>
            <a:off x="4942499" y="2172992"/>
            <a:ext cx="2853293" cy="199393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6" tIns="22858" rIns="45716" bIns="22858" rtlCol="0" anchor="ctr"/>
          <a:lstStyle/>
          <a:p>
            <a:pPr algn="ctr" defTabSz="914309"/>
            <a:r>
              <a:rPr lang="en-US" sz="7200" b="1">
                <a:solidFill>
                  <a:srgbClr val="FF0000"/>
                </a:solidFill>
                <a:latin typeface="Times New Roman" pitchFamily="18" charset="0"/>
                <a:cs typeface="Times New Roman" pitchFamily="18" charset="0"/>
              </a:rPr>
              <a:t>3</a:t>
            </a:r>
          </a:p>
        </p:txBody>
      </p:sp>
      <p:sp>
        <p:nvSpPr>
          <p:cNvPr id="8" name="Rectangle 7" descr="n119 zalo Hoang Thuan">
            <a:hlinkClick r:id="rId14" action="ppaction://hlinksldjump"/>
            <a:extLst>
              <a:ext uri="{FF2B5EF4-FFF2-40B4-BE49-F238E27FC236}">
                <a16:creationId xmlns:a16="http://schemas.microsoft.com/office/drawing/2014/main" id="{E8CF31D4-B391-E4B5-0304-6F23500454C0}"/>
              </a:ext>
            </a:extLst>
          </p:cNvPr>
          <p:cNvSpPr/>
          <p:nvPr/>
        </p:nvSpPr>
        <p:spPr>
          <a:xfrm>
            <a:off x="4923961" y="4135496"/>
            <a:ext cx="2853293" cy="2010385"/>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6" tIns="22858" rIns="45716" bIns="22858" rtlCol="0" anchor="ctr"/>
          <a:lstStyle/>
          <a:p>
            <a:pPr algn="ctr" defTabSz="914309"/>
            <a:r>
              <a:rPr lang="en-US" sz="7200" b="1">
                <a:solidFill>
                  <a:srgbClr val="FFFF00"/>
                </a:solidFill>
                <a:latin typeface="Times New Roman" pitchFamily="18" charset="0"/>
                <a:cs typeface="Times New Roman" pitchFamily="18" charset="0"/>
              </a:rPr>
              <a:t>4</a:t>
            </a:r>
          </a:p>
        </p:txBody>
      </p:sp>
      <p:sp>
        <p:nvSpPr>
          <p:cNvPr id="9" name="TextBox 8">
            <a:extLst>
              <a:ext uri="{FF2B5EF4-FFF2-40B4-BE49-F238E27FC236}">
                <a16:creationId xmlns:a16="http://schemas.microsoft.com/office/drawing/2014/main" id="{233A7335-339D-2A5C-7205-AA1670459680}"/>
              </a:ext>
            </a:extLst>
          </p:cNvPr>
          <p:cNvSpPr txBox="1"/>
          <p:nvPr/>
        </p:nvSpPr>
        <p:spPr>
          <a:xfrm>
            <a:off x="438150" y="6229394"/>
            <a:ext cx="8534400" cy="461665"/>
          </a:xfrm>
          <a:prstGeom prst="rect">
            <a:avLst/>
          </a:prstGeom>
          <a:solidFill>
            <a:schemeClr val="accent6">
              <a:lumMod val="40000"/>
              <a:lumOff val="60000"/>
            </a:schemeClr>
          </a:solidFill>
        </p:spPr>
        <p:txBody>
          <a:bodyPr wrap="square" rtlCol="0">
            <a:spAutoFit/>
          </a:bodyPr>
          <a:lstStyle/>
          <a:p>
            <a:r>
              <a:rPr lang="en-US" sz="2400"/>
              <a:t>Nhà lưu niệm cụ Huỳnh Thúc Kháng tại Tiên Phước – Quảng Nam</a:t>
            </a:r>
          </a:p>
        </p:txBody>
      </p:sp>
    </p:spTree>
    <p:extLst>
      <p:ext uri="{BB962C8B-B14F-4D97-AF65-F5344CB8AC3E}">
        <p14:creationId xmlns:p14="http://schemas.microsoft.com/office/powerpoint/2010/main" val="139951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2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16"/>
                                        </p:tgtEl>
                                        <p:attrNameLst>
                                          <p:attrName>style.color</p:attrName>
                                        </p:attrNameLst>
                                      </p:cBhvr>
                                      <p:by>
                                        <p:hsl h="7200000" s="0" l="0"/>
                                      </p:by>
                                    </p:animClr>
                                    <p:animClr clrSpc="hsl" dir="cw">
                                      <p:cBhvr>
                                        <p:cTn id="9" dur="500" fill="hold"/>
                                        <p:tgtEl>
                                          <p:spTgt spid="16"/>
                                        </p:tgtEl>
                                        <p:attrNameLst>
                                          <p:attrName>fillcolor</p:attrName>
                                        </p:attrNameLst>
                                      </p:cBhvr>
                                      <p:by>
                                        <p:hsl h="7200000" s="0" l="0"/>
                                      </p:by>
                                    </p:animClr>
                                    <p:animClr clrSpc="hsl" dir="cw">
                                      <p:cBhvr>
                                        <p:cTn id="10" dur="500" fill="hold"/>
                                        <p:tgtEl>
                                          <p:spTgt spid="16"/>
                                        </p:tgtEl>
                                        <p:attrNameLst>
                                          <p:attrName>stroke.color</p:attrName>
                                        </p:attrNameLst>
                                      </p:cBhvr>
                                      <p:by>
                                        <p:hsl h="7200000" s="0" l="0"/>
                                      </p:by>
                                    </p:animClr>
                                    <p:set>
                                      <p:cBhvr>
                                        <p:cTn id="11" dur="500" fill="hold"/>
                                        <p:tgtEl>
                                          <p:spTgt spid="16"/>
                                        </p:tgtEl>
                                        <p:attrNameLst>
                                          <p:attrName>fill.type</p:attrName>
                                        </p:attrNameLst>
                                      </p:cBhvr>
                                      <p:to>
                                        <p:strVal val="solid"/>
                                      </p:to>
                                    </p:se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5689"/>
                            </p:stCondLst>
                            <p:childTnLst>
                              <p:par>
                                <p:cTn id="16" presetID="27" presetClass="emph" presetSubtype="0" fill="remove" grpId="1" nodeType="afterEffect">
                                  <p:stCondLst>
                                    <p:cond delay="0"/>
                                  </p:stCondLst>
                                  <p:iterate type="lt">
                                    <p:tmPct val="0"/>
                                  </p:iterate>
                                  <p:childTnLst>
                                    <p:animClr clrSpc="rgb" dir="cw">
                                      <p:cBhvr override="childStyle">
                                        <p:cTn id="17" dur="250" autoRev="1" fill="remove"/>
                                        <p:tgtEl>
                                          <p:spTgt spid="5"/>
                                        </p:tgtEl>
                                        <p:attrNameLst>
                                          <p:attrName>style.color</p:attrName>
                                        </p:attrNameLst>
                                      </p:cBhvr>
                                      <p:to>
                                        <a:srgbClr val="FF0000"/>
                                      </p:to>
                                    </p:animClr>
                                    <p:animClr clrSpc="rgb" dir="cw">
                                      <p:cBhvr>
                                        <p:cTn id="18" dur="250" autoRev="1" fill="remove"/>
                                        <p:tgtEl>
                                          <p:spTgt spid="5"/>
                                        </p:tgtEl>
                                        <p:attrNameLst>
                                          <p:attrName>fillcolor</p:attrName>
                                        </p:attrNameLst>
                                      </p:cBhvr>
                                      <p:to>
                                        <a:srgbClr val="FF0000"/>
                                      </p:to>
                                    </p:animClr>
                                    <p:set>
                                      <p:cBhvr>
                                        <p:cTn id="19" dur="250" autoRev="1" fill="remove"/>
                                        <p:tgtEl>
                                          <p:spTgt spid="5"/>
                                        </p:tgtEl>
                                        <p:attrNameLst>
                                          <p:attrName>fill.type</p:attrName>
                                        </p:attrNameLst>
                                      </p:cBhvr>
                                      <p:to>
                                        <p:strVal val="solid"/>
                                      </p:to>
                                    </p:set>
                                    <p:set>
                                      <p:cBhvr>
                                        <p:cTn id="20" dur="250" autoRev="1" fill="remove"/>
                                        <p:tgtEl>
                                          <p:spTgt spid="5"/>
                                        </p:tgtEl>
                                        <p:attrNameLst>
                                          <p:attrName>fill.on</p:attrName>
                                        </p:attrNameLst>
                                      </p:cBhvr>
                                      <p:to>
                                        <p:strVal val="true"/>
                                      </p:to>
                                    </p:set>
                                  </p:childTnLst>
                                </p:cTn>
                              </p:par>
                            </p:childTnLst>
                          </p:cTn>
                        </p:par>
                        <p:par>
                          <p:cTn id="21" fill="hold">
                            <p:stCondLst>
                              <p:cond delay="6189"/>
                            </p:stCondLst>
                            <p:childTnLst>
                              <p:par>
                                <p:cTn id="22" presetID="27" presetClass="emph" presetSubtype="0" fill="remove" grpId="1" nodeType="afterEffect">
                                  <p:stCondLst>
                                    <p:cond delay="0"/>
                                  </p:stCondLst>
                                  <p:iterate type="lt">
                                    <p:tmPct val="0"/>
                                  </p:iterate>
                                  <p:childTnLst>
                                    <p:animClr clrSpc="rgb" dir="cw">
                                      <p:cBhvr override="childStyle">
                                        <p:cTn id="23" dur="250" autoRev="1" fill="remove"/>
                                        <p:tgtEl>
                                          <p:spTgt spid="6"/>
                                        </p:tgtEl>
                                        <p:attrNameLst>
                                          <p:attrName>style.color</p:attrName>
                                        </p:attrNameLst>
                                      </p:cBhvr>
                                      <p:to>
                                        <a:srgbClr val="FF0000"/>
                                      </p:to>
                                    </p:animClr>
                                    <p:animClr clrSpc="rgb" dir="cw">
                                      <p:cBhvr>
                                        <p:cTn id="24" dur="250" autoRev="1" fill="remove"/>
                                        <p:tgtEl>
                                          <p:spTgt spid="6"/>
                                        </p:tgtEl>
                                        <p:attrNameLst>
                                          <p:attrName>fillcolor</p:attrName>
                                        </p:attrNameLst>
                                      </p:cBhvr>
                                      <p:to>
                                        <a:srgbClr val="FF0000"/>
                                      </p:to>
                                    </p:animClr>
                                    <p:set>
                                      <p:cBhvr>
                                        <p:cTn id="25" dur="250" autoRev="1" fill="remove"/>
                                        <p:tgtEl>
                                          <p:spTgt spid="6"/>
                                        </p:tgtEl>
                                        <p:attrNameLst>
                                          <p:attrName>fill.type</p:attrName>
                                        </p:attrNameLst>
                                      </p:cBhvr>
                                      <p:to>
                                        <p:strVal val="solid"/>
                                      </p:to>
                                    </p:set>
                                    <p:set>
                                      <p:cBhvr>
                                        <p:cTn id="26" dur="250" autoRev="1" fill="remove"/>
                                        <p:tgtEl>
                                          <p:spTgt spid="6"/>
                                        </p:tgtEl>
                                        <p:attrNameLst>
                                          <p:attrName>fill.on</p:attrName>
                                        </p:attrNameLst>
                                      </p:cBhvr>
                                      <p:to>
                                        <p:strVal val="true"/>
                                      </p:to>
                                    </p:set>
                                  </p:childTnLst>
                                </p:cTn>
                              </p:par>
                            </p:childTnLst>
                          </p:cTn>
                        </p:par>
                        <p:par>
                          <p:cTn id="27" fill="hold">
                            <p:stCondLst>
                              <p:cond delay="6689"/>
                            </p:stCondLst>
                            <p:childTnLst>
                              <p:par>
                                <p:cTn id="28" presetID="27" presetClass="emph" presetSubtype="0" fill="remove" grpId="1" nodeType="afterEffect">
                                  <p:stCondLst>
                                    <p:cond delay="0"/>
                                  </p:stCondLst>
                                  <p:iterate type="lt">
                                    <p:tmPct val="0"/>
                                  </p:iterate>
                                  <p:childTnLst>
                                    <p:animClr clrSpc="rgb" dir="cw">
                                      <p:cBhvr override="childStyle">
                                        <p:cTn id="29" dur="250" autoRev="1" fill="remove"/>
                                        <p:tgtEl>
                                          <p:spTgt spid="7"/>
                                        </p:tgtEl>
                                        <p:attrNameLst>
                                          <p:attrName>style.color</p:attrName>
                                        </p:attrNameLst>
                                      </p:cBhvr>
                                      <p:to>
                                        <a:srgbClr val="FF0000"/>
                                      </p:to>
                                    </p:animClr>
                                    <p:animClr clrSpc="rgb" dir="cw">
                                      <p:cBhvr>
                                        <p:cTn id="30" dur="250" autoRev="1" fill="remove"/>
                                        <p:tgtEl>
                                          <p:spTgt spid="7"/>
                                        </p:tgtEl>
                                        <p:attrNameLst>
                                          <p:attrName>fillcolor</p:attrName>
                                        </p:attrNameLst>
                                      </p:cBhvr>
                                      <p:to>
                                        <a:srgbClr val="FF0000"/>
                                      </p:to>
                                    </p:animClr>
                                    <p:set>
                                      <p:cBhvr>
                                        <p:cTn id="31" dur="250" autoRev="1" fill="remove"/>
                                        <p:tgtEl>
                                          <p:spTgt spid="7"/>
                                        </p:tgtEl>
                                        <p:attrNameLst>
                                          <p:attrName>fill.type</p:attrName>
                                        </p:attrNameLst>
                                      </p:cBhvr>
                                      <p:to>
                                        <p:strVal val="solid"/>
                                      </p:to>
                                    </p:set>
                                    <p:set>
                                      <p:cBhvr>
                                        <p:cTn id="32" dur="250" autoRev="1" fill="remove"/>
                                        <p:tgtEl>
                                          <p:spTgt spid="7"/>
                                        </p:tgtEl>
                                        <p:attrNameLst>
                                          <p:attrName>fill.on</p:attrName>
                                        </p:attrNameLst>
                                      </p:cBhvr>
                                      <p:to>
                                        <p:strVal val="true"/>
                                      </p:to>
                                    </p:set>
                                  </p:childTnLst>
                                </p:cTn>
                              </p:par>
                            </p:childTnLst>
                          </p:cTn>
                        </p:par>
                        <p:par>
                          <p:cTn id="33" fill="hold">
                            <p:stCondLst>
                              <p:cond delay="7189"/>
                            </p:stCondLst>
                            <p:childTnLst>
                              <p:par>
                                <p:cTn id="34" presetID="27" presetClass="emph" presetSubtype="0" fill="remove" grpId="1" nodeType="afterEffect">
                                  <p:stCondLst>
                                    <p:cond delay="0"/>
                                  </p:stCondLst>
                                  <p:iterate type="lt">
                                    <p:tmPct val="0"/>
                                  </p:iterate>
                                  <p:childTnLst>
                                    <p:animClr clrSpc="rgb" dir="cw">
                                      <p:cBhvr override="childStyle">
                                        <p:cTn id="35" dur="250" autoRev="1" fill="remove"/>
                                        <p:tgtEl>
                                          <p:spTgt spid="8"/>
                                        </p:tgtEl>
                                        <p:attrNameLst>
                                          <p:attrName>style.color</p:attrName>
                                        </p:attrNameLst>
                                      </p:cBhvr>
                                      <p:to>
                                        <a:srgbClr val="FF0000"/>
                                      </p:to>
                                    </p:animClr>
                                    <p:animClr clrSpc="rgb" dir="cw">
                                      <p:cBhvr>
                                        <p:cTn id="36" dur="250" autoRev="1" fill="remove"/>
                                        <p:tgtEl>
                                          <p:spTgt spid="8"/>
                                        </p:tgtEl>
                                        <p:attrNameLst>
                                          <p:attrName>fillcolor</p:attrName>
                                        </p:attrNameLst>
                                      </p:cBhvr>
                                      <p:to>
                                        <a:srgbClr val="FF0000"/>
                                      </p:to>
                                    </p:animClr>
                                    <p:set>
                                      <p:cBhvr>
                                        <p:cTn id="37" dur="250" autoRev="1" fill="remove"/>
                                        <p:tgtEl>
                                          <p:spTgt spid="8"/>
                                        </p:tgtEl>
                                        <p:attrNameLst>
                                          <p:attrName>fill.type</p:attrName>
                                        </p:attrNameLst>
                                      </p:cBhvr>
                                      <p:to>
                                        <p:strVal val="solid"/>
                                      </p:to>
                                    </p:set>
                                    <p:set>
                                      <p:cBhvr>
                                        <p:cTn id="38" dur="250" autoRev="1" fill="remove"/>
                                        <p:tgtEl>
                                          <p:spTgt spid="8"/>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4"/>
                </p:tgtEl>
              </p:cMediaNode>
            </p:audio>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5"/>
                                        </p:tgtEl>
                                        <p:attrNameLst>
                                          <p:attrName>ppt_w</p:attrName>
                                        </p:attrNameLst>
                                      </p:cBhvr>
                                      <p:tavLst>
                                        <p:tav tm="0">
                                          <p:val>
                                            <p:strVal val="ppt_w"/>
                                          </p:val>
                                        </p:tav>
                                        <p:tav tm="100000">
                                          <p:val>
                                            <p:fltVal val="0"/>
                                          </p:val>
                                        </p:tav>
                                      </p:tavLst>
                                    </p:anim>
                                    <p:anim calcmode="lin" valueType="num">
                                      <p:cBhvr>
                                        <p:cTn id="50" dur="1000"/>
                                        <p:tgtEl>
                                          <p:spTgt spid="5"/>
                                        </p:tgtEl>
                                        <p:attrNameLst>
                                          <p:attrName>ppt_h</p:attrName>
                                        </p:attrNameLst>
                                      </p:cBhvr>
                                      <p:tavLst>
                                        <p:tav tm="0">
                                          <p:val>
                                            <p:strVal val="ppt_h"/>
                                          </p:val>
                                        </p:tav>
                                        <p:tav tm="100000">
                                          <p:val>
                                            <p:fltVal val="0"/>
                                          </p:val>
                                        </p:tav>
                                      </p:tavLst>
                                    </p:anim>
                                    <p:anim calcmode="lin" valueType="num">
                                      <p:cBhvr>
                                        <p:cTn id="51" dur="1000"/>
                                        <p:tgtEl>
                                          <p:spTgt spid="5"/>
                                        </p:tgtEl>
                                        <p:attrNameLst>
                                          <p:attrName>style.rotation</p:attrName>
                                        </p:attrNameLst>
                                      </p:cBhvr>
                                      <p:tavLst>
                                        <p:tav tm="0">
                                          <p:val>
                                            <p:fltVal val="0"/>
                                          </p:val>
                                        </p:tav>
                                        <p:tav tm="100000">
                                          <p:val>
                                            <p:fltVal val="90"/>
                                          </p:val>
                                        </p:tav>
                                      </p:tavLst>
                                    </p:anim>
                                    <p:animEffect transition="out" filter="fade">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6"/>
                                        </p:tgtEl>
                                        <p:attrNameLst>
                                          <p:attrName>ppt_w</p:attrName>
                                        </p:attrNameLst>
                                      </p:cBhvr>
                                      <p:tavLst>
                                        <p:tav tm="0">
                                          <p:val>
                                            <p:strVal val="ppt_w"/>
                                          </p:val>
                                        </p:tav>
                                        <p:tav tm="100000">
                                          <p:val>
                                            <p:fltVal val="0"/>
                                          </p:val>
                                        </p:tav>
                                      </p:tavLst>
                                    </p:anim>
                                    <p:anim calcmode="lin" valueType="num">
                                      <p:cBhvr>
                                        <p:cTn id="59" dur="1000"/>
                                        <p:tgtEl>
                                          <p:spTgt spid="6"/>
                                        </p:tgtEl>
                                        <p:attrNameLst>
                                          <p:attrName>ppt_h</p:attrName>
                                        </p:attrNameLst>
                                      </p:cBhvr>
                                      <p:tavLst>
                                        <p:tav tm="0">
                                          <p:val>
                                            <p:strVal val="ppt_h"/>
                                          </p:val>
                                        </p:tav>
                                        <p:tav tm="100000">
                                          <p:val>
                                            <p:fltVal val="0"/>
                                          </p:val>
                                        </p:tav>
                                      </p:tavLst>
                                    </p:anim>
                                    <p:anim calcmode="lin" valueType="num">
                                      <p:cBhvr>
                                        <p:cTn id="60" dur="1000"/>
                                        <p:tgtEl>
                                          <p:spTgt spid="6"/>
                                        </p:tgtEl>
                                        <p:attrNameLst>
                                          <p:attrName>style.rotation</p:attrName>
                                        </p:attrNameLst>
                                      </p:cBhvr>
                                      <p:tavLst>
                                        <p:tav tm="0">
                                          <p:val>
                                            <p:fltVal val="0"/>
                                          </p:val>
                                        </p:tav>
                                        <p:tav tm="100000">
                                          <p:val>
                                            <p:fltVal val="90"/>
                                          </p:val>
                                        </p:tav>
                                      </p:tavLst>
                                    </p:anim>
                                    <p:animEffect transition="out" filter="fade">
                                      <p:cBhvr>
                                        <p:cTn id="61" dur="1000"/>
                                        <p:tgtEl>
                                          <p:spTgt spid="6"/>
                                        </p:tgtEl>
                                      </p:cBhvr>
                                    </p:animEffect>
                                    <p:set>
                                      <p:cBhvr>
                                        <p:cTn id="62"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7"/>
                                        </p:tgtEl>
                                        <p:attrNameLst>
                                          <p:attrName>ppt_w</p:attrName>
                                        </p:attrNameLst>
                                      </p:cBhvr>
                                      <p:tavLst>
                                        <p:tav tm="0">
                                          <p:val>
                                            <p:strVal val="ppt_w"/>
                                          </p:val>
                                        </p:tav>
                                        <p:tav tm="100000">
                                          <p:val>
                                            <p:fltVal val="0"/>
                                          </p:val>
                                        </p:tav>
                                      </p:tavLst>
                                    </p:anim>
                                    <p:anim calcmode="lin" valueType="num">
                                      <p:cBhvr>
                                        <p:cTn id="68" dur="1000"/>
                                        <p:tgtEl>
                                          <p:spTgt spid="7"/>
                                        </p:tgtEl>
                                        <p:attrNameLst>
                                          <p:attrName>ppt_h</p:attrName>
                                        </p:attrNameLst>
                                      </p:cBhvr>
                                      <p:tavLst>
                                        <p:tav tm="0">
                                          <p:val>
                                            <p:strVal val="ppt_h"/>
                                          </p:val>
                                        </p:tav>
                                        <p:tav tm="100000">
                                          <p:val>
                                            <p:fltVal val="0"/>
                                          </p:val>
                                        </p:tav>
                                      </p:tavLst>
                                    </p:anim>
                                    <p:anim calcmode="lin" valueType="num">
                                      <p:cBhvr>
                                        <p:cTn id="69" dur="1000"/>
                                        <p:tgtEl>
                                          <p:spTgt spid="7"/>
                                        </p:tgtEl>
                                        <p:attrNameLst>
                                          <p:attrName>style.rotation</p:attrName>
                                        </p:attrNameLst>
                                      </p:cBhvr>
                                      <p:tavLst>
                                        <p:tav tm="0">
                                          <p:val>
                                            <p:fltVal val="0"/>
                                          </p:val>
                                        </p:tav>
                                        <p:tav tm="100000">
                                          <p:val>
                                            <p:fltVal val="90"/>
                                          </p:val>
                                        </p:tav>
                                      </p:tavLst>
                                    </p:anim>
                                    <p:animEffect transition="out" filter="fade">
                                      <p:cBhvr>
                                        <p:cTn id="70" dur="1000"/>
                                        <p:tgtEl>
                                          <p:spTgt spid="7"/>
                                        </p:tgtEl>
                                      </p:cBhvr>
                                    </p:animEffect>
                                    <p:set>
                                      <p:cBhvr>
                                        <p:cTn id="71"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iterate type="lt">
                                    <p:tmPct val="0"/>
                                  </p:iterate>
                                  <p:childTnLst>
                                    <p:anim calcmode="lin" valueType="num">
                                      <p:cBhvr>
                                        <p:cTn id="76" dur="1000"/>
                                        <p:tgtEl>
                                          <p:spTgt spid="8"/>
                                        </p:tgtEl>
                                        <p:attrNameLst>
                                          <p:attrName>ppt_w</p:attrName>
                                        </p:attrNameLst>
                                      </p:cBhvr>
                                      <p:tavLst>
                                        <p:tav tm="0">
                                          <p:val>
                                            <p:strVal val="ppt_w"/>
                                          </p:val>
                                        </p:tav>
                                        <p:tav tm="100000">
                                          <p:val>
                                            <p:fltVal val="0"/>
                                          </p:val>
                                        </p:tav>
                                      </p:tavLst>
                                    </p:anim>
                                    <p:anim calcmode="lin" valueType="num">
                                      <p:cBhvr>
                                        <p:cTn id="77" dur="1000"/>
                                        <p:tgtEl>
                                          <p:spTgt spid="8"/>
                                        </p:tgtEl>
                                        <p:attrNameLst>
                                          <p:attrName>ppt_h</p:attrName>
                                        </p:attrNameLst>
                                      </p:cBhvr>
                                      <p:tavLst>
                                        <p:tav tm="0">
                                          <p:val>
                                            <p:strVal val="ppt_h"/>
                                          </p:val>
                                        </p:tav>
                                        <p:tav tm="100000">
                                          <p:val>
                                            <p:fltVal val="0"/>
                                          </p:val>
                                        </p:tav>
                                      </p:tavLst>
                                    </p:anim>
                                    <p:anim calcmode="lin" valueType="num">
                                      <p:cBhvr>
                                        <p:cTn id="78" dur="1000"/>
                                        <p:tgtEl>
                                          <p:spTgt spid="8"/>
                                        </p:tgtEl>
                                        <p:attrNameLst>
                                          <p:attrName>style.rotation</p:attrName>
                                        </p:attrNameLst>
                                      </p:cBhvr>
                                      <p:tavLst>
                                        <p:tav tm="0">
                                          <p:val>
                                            <p:fltVal val="0"/>
                                          </p:val>
                                        </p:tav>
                                        <p:tav tm="100000">
                                          <p:val>
                                            <p:fltVal val="90"/>
                                          </p:val>
                                        </p:tav>
                                      </p:tavLst>
                                    </p:anim>
                                    <p:animEffect transition="out" filter="fade">
                                      <p:cBhvr>
                                        <p:cTn id="79" dur="1000"/>
                                        <p:tgtEl>
                                          <p:spTgt spid="8"/>
                                        </p:tgtEl>
                                      </p:cBhvr>
                                    </p:animEffect>
                                    <p:set>
                                      <p:cBhvr>
                                        <p:cTn id="80"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6" grpId="0"/>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19 zalo Hoang Thuan">
            <a:hlinkClick r:id="rId3" action="ppaction://hlinksldjump"/>
            <a:extLst>
              <a:ext uri="{FF2B5EF4-FFF2-40B4-BE49-F238E27FC236}">
                <a16:creationId xmlns:a16="http://schemas.microsoft.com/office/drawing/2014/main" id="{63525F4B-692F-B0EF-C767-FFDAB7BBA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3217" y="5288663"/>
            <a:ext cx="1162208" cy="710894"/>
          </a:xfrm>
          <a:prstGeom prst="rect">
            <a:avLst/>
          </a:prstGeom>
        </p:spPr>
      </p:pic>
      <p:sp>
        <p:nvSpPr>
          <p:cNvPr id="8" name="文本框 4" descr="n119 zalo Hoang Thuan">
            <a:extLst>
              <a:ext uri="{FF2B5EF4-FFF2-40B4-BE49-F238E27FC236}">
                <a16:creationId xmlns:a16="http://schemas.microsoft.com/office/drawing/2014/main" id="{20028D47-0D80-CCF3-C3CE-CB11D59CEFEE}"/>
              </a:ext>
            </a:extLst>
          </p:cNvPr>
          <p:cNvSpPr txBox="1"/>
          <p:nvPr/>
        </p:nvSpPr>
        <p:spPr>
          <a:xfrm>
            <a:off x="1435211" y="1371600"/>
            <a:ext cx="6273578" cy="969492"/>
          </a:xfrm>
          <a:prstGeom prst="rect">
            <a:avLst/>
          </a:prstGeom>
          <a:solidFill>
            <a:schemeClr val="accent2">
              <a:lumMod val="20000"/>
              <a:lumOff val="80000"/>
            </a:schemeClr>
          </a:solidFill>
        </p:spPr>
        <p:txBody>
          <a:bodyPr wrap="square" lIns="45716" tIns="22858" rIns="45716" bIns="22858" rtlCol="0">
            <a:spAutoFit/>
          </a:bodyPr>
          <a:lstStyle/>
          <a:p>
            <a:pPr algn="just" defTabSz="342866" fontAlgn="base"/>
            <a:r>
              <a:rPr lang="en-US" sz="3000" b="1" err="1">
                <a:latin typeface="UVN Ai Cap" panose="02040603050506020204" pitchFamily="18" charset="0"/>
              </a:rPr>
              <a:t>Câu</a:t>
            </a:r>
            <a:r>
              <a:rPr lang="en-US" sz="3000" b="1">
                <a:latin typeface="UVN Ai Cap" panose="02040603050506020204" pitchFamily="18" charset="0"/>
              </a:rPr>
              <a:t> </a:t>
            </a:r>
            <a:r>
              <a:rPr lang="en-US" sz="3000" b="1" err="1">
                <a:latin typeface="UVN Ai Cap" panose="02040603050506020204" pitchFamily="18" charset="0"/>
              </a:rPr>
              <a:t>hỏi</a:t>
            </a:r>
            <a:r>
              <a:rPr lang="en-US" sz="3000" b="1">
                <a:latin typeface="UVN Ai Cap" panose="02040603050506020204" pitchFamily="18" charset="0"/>
              </a:rPr>
              <a:t> 1</a:t>
            </a:r>
            <a:r>
              <a:rPr lang="en-US" sz="3000">
                <a:latin typeface="UVN Ai Cap" panose="02040603050506020204" pitchFamily="18" charset="0"/>
              </a:rPr>
              <a:t>: Huỳnh Thúc Kháng tên thật là gì?</a:t>
            </a:r>
            <a:endParaRPr lang="zh-CN" altLang="en-US" sz="3000">
              <a:solidFill>
                <a:prstClr val="black">
                  <a:lumMod val="65000"/>
                  <a:lumOff val="35000"/>
                </a:prstClr>
              </a:solidFill>
              <a:latin typeface="UVN Ai Cap" panose="02040603050506020204" pitchFamily="18" charset="0"/>
              <a:ea typeface="微软雅黑"/>
              <a:cs typeface="+mn-ea"/>
              <a:sym typeface="+mn-lt"/>
            </a:endParaRPr>
          </a:p>
        </p:txBody>
      </p:sp>
      <p:sp>
        <p:nvSpPr>
          <p:cNvPr id="15" name="文本框 4" descr="n119 zalo Hoang Thuan">
            <a:extLst>
              <a:ext uri="{FF2B5EF4-FFF2-40B4-BE49-F238E27FC236}">
                <a16:creationId xmlns:a16="http://schemas.microsoft.com/office/drawing/2014/main" id="{75CC00C9-7E29-15C1-2F05-FD7229004CE5}"/>
              </a:ext>
            </a:extLst>
          </p:cNvPr>
          <p:cNvSpPr txBox="1"/>
          <p:nvPr/>
        </p:nvSpPr>
        <p:spPr>
          <a:xfrm>
            <a:off x="1257301" y="2571751"/>
            <a:ext cx="7086599" cy="507827"/>
          </a:xfrm>
          <a:prstGeom prst="rect">
            <a:avLst/>
          </a:prstGeom>
          <a:noFill/>
        </p:spPr>
        <p:txBody>
          <a:bodyPr wrap="square" lIns="45716" tIns="22858" rIns="45716" bIns="22858" rtlCol="0">
            <a:spAutoFit/>
          </a:bodyPr>
          <a:lstStyle/>
          <a:p>
            <a:pPr algn="ctr" defTabSz="342866" fontAlgn="base"/>
            <a:r>
              <a:rPr lang="en-US" sz="3000">
                <a:latin typeface="Arial" panose="020B0604020202020204" pitchFamily="34" charset="0"/>
                <a:cs typeface="Arial" panose="020B0604020202020204" pitchFamily="34" charset="0"/>
              </a:rPr>
              <a:t>- Huỳnh Hanh.</a:t>
            </a:r>
            <a:endParaRPr lang="zh-CN" altLang="en-US" sz="3000" b="1">
              <a:solidFill>
                <a:prstClr val="black">
                  <a:lumMod val="65000"/>
                  <a:lumOff val="35000"/>
                </a:prstClr>
              </a:solidFill>
              <a:latin typeface="UVN Ai Cap" panose="02040603050506020204" pitchFamily="18" charset="0"/>
              <a:cs typeface="+mn-ea"/>
              <a:sym typeface="+mn-lt"/>
            </a:endParaRPr>
          </a:p>
        </p:txBody>
      </p:sp>
    </p:spTree>
    <p:extLst>
      <p:ext uri="{BB962C8B-B14F-4D97-AF65-F5344CB8AC3E}">
        <p14:creationId xmlns:p14="http://schemas.microsoft.com/office/powerpoint/2010/main" val="2813791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descr="n119 zalo Hoang Thuan">
            <a:extLst>
              <a:ext uri="{FF2B5EF4-FFF2-40B4-BE49-F238E27FC236}">
                <a16:creationId xmlns:a16="http://schemas.microsoft.com/office/drawing/2014/main" id="{20028D47-0D80-CCF3-C3CE-CB11D59CEFEE}"/>
              </a:ext>
            </a:extLst>
          </p:cNvPr>
          <p:cNvSpPr txBox="1"/>
          <p:nvPr/>
        </p:nvSpPr>
        <p:spPr>
          <a:xfrm>
            <a:off x="1666023" y="626052"/>
            <a:ext cx="6639777" cy="907937"/>
          </a:xfrm>
          <a:prstGeom prst="rect">
            <a:avLst/>
          </a:prstGeom>
          <a:solidFill>
            <a:schemeClr val="accent2">
              <a:lumMod val="20000"/>
              <a:lumOff val="80000"/>
            </a:schemeClr>
          </a:solidFill>
        </p:spPr>
        <p:txBody>
          <a:bodyPr wrap="square" lIns="45716" tIns="22858" rIns="45716" bIns="22858" rtlCol="0">
            <a:spAutoFit/>
          </a:bodyPr>
          <a:lstStyle/>
          <a:p>
            <a:pPr algn="just" defTabSz="342866" fontAlgn="base"/>
            <a:r>
              <a:rPr lang="en-US" sz="2800" b="1" err="1">
                <a:latin typeface="UVN Ai Cap" panose="02040603050506020204" pitchFamily="18" charset="0"/>
              </a:rPr>
              <a:t>Câu</a:t>
            </a:r>
            <a:r>
              <a:rPr lang="en-US" sz="2800" b="1">
                <a:latin typeface="UVN Ai Cap" panose="02040603050506020204" pitchFamily="18" charset="0"/>
              </a:rPr>
              <a:t> </a:t>
            </a:r>
            <a:r>
              <a:rPr lang="en-US" sz="2800" b="1" err="1">
                <a:latin typeface="UVN Ai Cap" panose="02040603050506020204" pitchFamily="18" charset="0"/>
              </a:rPr>
              <a:t>hỏi</a:t>
            </a:r>
            <a:r>
              <a:rPr lang="en-US" sz="2800" b="1">
                <a:latin typeface="UVN Ai Cap" panose="02040603050506020204" pitchFamily="18" charset="0"/>
              </a:rPr>
              <a:t> 2: </a:t>
            </a:r>
            <a:r>
              <a:rPr lang="en-US" sz="2800">
                <a:latin typeface="UVN Ai Cap" panose="02040603050506020204" pitchFamily="18" charset="0"/>
              </a:rPr>
              <a:t>Huỳnh Thúc Kháng bị bắt và bị đày đi Côn Đảo bao nhiêu năm?</a:t>
            </a:r>
            <a:endParaRPr lang="zh-CN" altLang="en-US" sz="2800">
              <a:solidFill>
                <a:prstClr val="black">
                  <a:lumMod val="65000"/>
                  <a:lumOff val="35000"/>
                </a:prstClr>
              </a:solidFill>
              <a:latin typeface="UVN Ai Cap" panose="02040603050506020204" pitchFamily="18" charset="0"/>
              <a:ea typeface="微软雅黑"/>
              <a:cs typeface="+mn-ea"/>
              <a:sym typeface="+mn-lt"/>
            </a:endParaRPr>
          </a:p>
        </p:txBody>
      </p:sp>
      <p:grpSp>
        <p:nvGrpSpPr>
          <p:cNvPr id="2" name="Group 1" descr="n119 zalo Hoang Thuan">
            <a:extLst>
              <a:ext uri="{FF2B5EF4-FFF2-40B4-BE49-F238E27FC236}">
                <a16:creationId xmlns:a16="http://schemas.microsoft.com/office/drawing/2014/main" id="{45941586-6940-6AB6-AA68-55F3561B5466}"/>
              </a:ext>
            </a:extLst>
          </p:cNvPr>
          <p:cNvGrpSpPr/>
          <p:nvPr/>
        </p:nvGrpSpPr>
        <p:grpSpPr>
          <a:xfrm>
            <a:off x="235425" y="2134158"/>
            <a:ext cx="8772098" cy="3809620"/>
            <a:chOff x="470848" y="2553816"/>
            <a:chExt cx="17544197" cy="7619238"/>
          </a:xfrm>
        </p:grpSpPr>
        <p:pic>
          <p:nvPicPr>
            <p:cNvPr id="6" name="图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848" y="2553816"/>
              <a:ext cx="17544197" cy="7619238"/>
            </a:xfrm>
            <a:prstGeom prst="rect">
              <a:avLst/>
            </a:prstGeom>
          </p:spPr>
        </p:pic>
        <p:sp>
          <p:nvSpPr>
            <p:cNvPr id="5" name="文本框 4">
              <a:extLst>
                <a:ext uri="{FF2B5EF4-FFF2-40B4-BE49-F238E27FC236}">
                  <a16:creationId xmlns:a16="http://schemas.microsoft.com/office/drawing/2014/main" id="{937D4505-D7C0-49BD-BC87-AEB4E1028B49}"/>
                </a:ext>
              </a:extLst>
            </p:cNvPr>
            <p:cNvSpPr txBox="1"/>
            <p:nvPr/>
          </p:nvSpPr>
          <p:spPr>
            <a:xfrm>
              <a:off x="5257800" y="4147444"/>
              <a:ext cx="8458200" cy="1415772"/>
            </a:xfrm>
            <a:prstGeom prst="rect">
              <a:avLst/>
            </a:prstGeom>
            <a:noFill/>
          </p:spPr>
          <p:txBody>
            <a:bodyPr wrap="square" rtlCol="0">
              <a:spAutoFit/>
            </a:bodyPr>
            <a:lstStyle/>
            <a:p>
              <a:pPr algn="ctr"/>
              <a:r>
                <a:rPr lang="en-US" sz="4000" b="1">
                  <a:solidFill>
                    <a:srgbClr val="FF0000"/>
                  </a:solidFill>
                  <a:latin typeface="UVN Ai Cap" panose="02040603050506020204" pitchFamily="18" charset="0"/>
                </a:rPr>
                <a:t>13 Năm</a:t>
              </a:r>
            </a:p>
          </p:txBody>
        </p:sp>
      </p:grpSp>
      <p:pic>
        <p:nvPicPr>
          <p:cNvPr id="7" name="Picture 6" descr="n119 zalo Hoang Thuan">
            <a:hlinkClick r:id="rId4" action="ppaction://hlinksldjump"/>
            <a:extLst>
              <a:ext uri="{FF2B5EF4-FFF2-40B4-BE49-F238E27FC236}">
                <a16:creationId xmlns:a16="http://schemas.microsoft.com/office/drawing/2014/main" id="{63525F4B-692F-B0EF-C767-FFDAB7BBA6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3217" y="5288663"/>
            <a:ext cx="1162208" cy="710894"/>
          </a:xfrm>
          <a:prstGeom prst="rect">
            <a:avLst/>
          </a:prstGeom>
        </p:spPr>
      </p:pic>
    </p:spTree>
    <p:extLst>
      <p:ext uri="{BB962C8B-B14F-4D97-AF65-F5344CB8AC3E}">
        <p14:creationId xmlns:p14="http://schemas.microsoft.com/office/powerpoint/2010/main" val="13946044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descr="n119 zalo Hoang Thuan">
            <a:extLst>
              <a:ext uri="{FF2B5EF4-FFF2-40B4-BE49-F238E27FC236}">
                <a16:creationId xmlns:a16="http://schemas.microsoft.com/office/drawing/2014/main" id="{20028D47-0D80-CCF3-C3CE-CB11D59CEFEE}"/>
              </a:ext>
            </a:extLst>
          </p:cNvPr>
          <p:cNvSpPr txBox="1"/>
          <p:nvPr/>
        </p:nvSpPr>
        <p:spPr>
          <a:xfrm>
            <a:off x="1832212" y="666200"/>
            <a:ext cx="5479576" cy="1523490"/>
          </a:xfrm>
          <a:prstGeom prst="rect">
            <a:avLst/>
          </a:prstGeom>
          <a:solidFill>
            <a:schemeClr val="tx2">
              <a:lumMod val="20000"/>
              <a:lumOff val="80000"/>
            </a:schemeClr>
          </a:solidFill>
        </p:spPr>
        <p:txBody>
          <a:bodyPr wrap="square" lIns="45716" tIns="22858" rIns="45716" bIns="22858" rtlCol="0">
            <a:spAutoFit/>
          </a:bodyPr>
          <a:lstStyle/>
          <a:p>
            <a:pPr algn="just" defTabSz="342866" fontAlgn="base"/>
            <a:r>
              <a:rPr lang="en-US" sz="2400" b="1" err="1">
                <a:latin typeface="UVN Ai Cap" panose="02040603050506020204" pitchFamily="18" charset="0"/>
              </a:rPr>
              <a:t>Câu</a:t>
            </a:r>
            <a:r>
              <a:rPr lang="en-US" sz="2400" b="1">
                <a:latin typeface="UVN Ai Cap" panose="02040603050506020204" pitchFamily="18" charset="0"/>
              </a:rPr>
              <a:t> </a:t>
            </a:r>
            <a:r>
              <a:rPr lang="en-US" sz="2400" b="1" err="1">
                <a:latin typeface="UVN Ai Cap" panose="02040603050506020204" pitchFamily="18" charset="0"/>
              </a:rPr>
              <a:t>hỏi</a:t>
            </a:r>
            <a:r>
              <a:rPr lang="en-US" sz="2400" b="1">
                <a:latin typeface="UVN Ai Cap" panose="02040603050506020204" pitchFamily="18" charset="0"/>
              </a:rPr>
              <a:t> 3: Tháng 5/ 1946, khi Chủ tịch Hồ Chí Minh sang thă Pháp, ông được giao giữ chức Quyền Chủ tịch nước. Ông là ai?</a:t>
            </a:r>
            <a:endParaRPr lang="zh-CN" altLang="en-US" sz="2400">
              <a:solidFill>
                <a:prstClr val="black">
                  <a:lumMod val="65000"/>
                  <a:lumOff val="35000"/>
                </a:prstClr>
              </a:solidFill>
              <a:latin typeface="UVN Ai Cap" panose="02040603050506020204" pitchFamily="18" charset="0"/>
              <a:ea typeface="微软雅黑"/>
              <a:cs typeface="+mn-ea"/>
              <a:sym typeface="+mn-lt"/>
            </a:endParaRPr>
          </a:p>
        </p:txBody>
      </p:sp>
      <p:pic>
        <p:nvPicPr>
          <p:cNvPr id="7" name="Picture 6" descr="n119 zalo Hoang Thuan">
            <a:hlinkClick r:id="rId3" action="ppaction://hlinksldjump"/>
            <a:extLst>
              <a:ext uri="{FF2B5EF4-FFF2-40B4-BE49-F238E27FC236}">
                <a16:creationId xmlns:a16="http://schemas.microsoft.com/office/drawing/2014/main" id="{63525F4B-692F-B0EF-C767-FFDAB7BBA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3217" y="5288663"/>
            <a:ext cx="1162208" cy="710894"/>
          </a:xfrm>
          <a:prstGeom prst="rect">
            <a:avLst/>
          </a:prstGeom>
        </p:spPr>
      </p:pic>
      <p:sp>
        <p:nvSpPr>
          <p:cNvPr id="13" name="文本框 4">
            <a:extLst>
              <a:ext uri="{FF2B5EF4-FFF2-40B4-BE49-F238E27FC236}">
                <a16:creationId xmlns:a16="http://schemas.microsoft.com/office/drawing/2014/main" id="{937D4505-D7C0-49BD-BC87-AEB4E1028B49}"/>
              </a:ext>
            </a:extLst>
          </p:cNvPr>
          <p:cNvSpPr txBox="1"/>
          <p:nvPr/>
        </p:nvSpPr>
        <p:spPr>
          <a:xfrm>
            <a:off x="2590800" y="3048126"/>
            <a:ext cx="4229100" cy="584775"/>
          </a:xfrm>
          <a:prstGeom prst="rect">
            <a:avLst/>
          </a:prstGeom>
          <a:noFill/>
        </p:spPr>
        <p:txBody>
          <a:bodyPr wrap="square" rtlCol="0">
            <a:spAutoFit/>
          </a:bodyPr>
          <a:lstStyle/>
          <a:p>
            <a:pPr algn="ctr"/>
            <a:r>
              <a:rPr lang="en-US" sz="3200" b="1">
                <a:solidFill>
                  <a:srgbClr val="FF0000"/>
                </a:solidFill>
                <a:latin typeface="UVN Ai Cap" panose="02040603050506020204" pitchFamily="18" charset="0"/>
              </a:rPr>
              <a:t>Huỳnh Thúc Kháng</a:t>
            </a:r>
          </a:p>
        </p:txBody>
      </p:sp>
    </p:spTree>
    <p:extLst>
      <p:ext uri="{BB962C8B-B14F-4D97-AF65-F5344CB8AC3E}">
        <p14:creationId xmlns:p14="http://schemas.microsoft.com/office/powerpoint/2010/main" val="31872308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n119 zalo Hoang Thuan">
            <a:extLst>
              <a:ext uri="{FF2B5EF4-FFF2-40B4-BE49-F238E27FC236}">
                <a16:creationId xmlns:a16="http://schemas.microsoft.com/office/drawing/2014/main" id="{CF267582-57B3-C00E-E850-5E9C29F558CD}"/>
              </a:ext>
            </a:extLst>
          </p:cNvPr>
          <p:cNvGrpSpPr/>
          <p:nvPr/>
        </p:nvGrpSpPr>
        <p:grpSpPr>
          <a:xfrm>
            <a:off x="235425" y="2134158"/>
            <a:ext cx="8772098" cy="3809619"/>
            <a:chOff x="470848" y="2553816"/>
            <a:chExt cx="17544197" cy="7619238"/>
          </a:xfrm>
        </p:grpSpPr>
        <p:pic>
          <p:nvPicPr>
            <p:cNvPr id="6" name="图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848" y="2553816"/>
              <a:ext cx="17544197" cy="7619238"/>
            </a:xfrm>
            <a:prstGeom prst="rect">
              <a:avLst/>
            </a:prstGeom>
          </p:spPr>
        </p:pic>
        <p:sp>
          <p:nvSpPr>
            <p:cNvPr id="5" name="文本框 4">
              <a:extLst>
                <a:ext uri="{FF2B5EF4-FFF2-40B4-BE49-F238E27FC236}">
                  <a16:creationId xmlns:a16="http://schemas.microsoft.com/office/drawing/2014/main" id="{937D4505-D7C0-49BD-BC87-AEB4E1028B49}"/>
                </a:ext>
              </a:extLst>
            </p:cNvPr>
            <p:cNvSpPr txBox="1"/>
            <p:nvPr/>
          </p:nvSpPr>
          <p:spPr>
            <a:xfrm>
              <a:off x="3562032" y="4547552"/>
              <a:ext cx="12344401" cy="3631764"/>
            </a:xfrm>
            <a:prstGeom prst="rect">
              <a:avLst/>
            </a:prstGeom>
            <a:solidFill>
              <a:schemeClr val="accent1">
                <a:lumMod val="40000"/>
                <a:lumOff val="60000"/>
              </a:schemeClr>
            </a:solidFill>
          </p:spPr>
          <p:txBody>
            <a:bodyPr wrap="square" rtlCol="0">
              <a:spAutoFit/>
            </a:bodyPr>
            <a:lstStyle/>
            <a:p>
              <a:pPr marL="257175" indent="-257175" algn="just">
                <a:buFont typeface="Wingdings" pitchFamily="2" charset="2"/>
                <a:buChar char="Ø"/>
              </a:pPr>
              <a:r>
                <a:rPr lang="en-US" sz="2800" b="1">
                  <a:solidFill>
                    <a:srgbClr val="FF0000"/>
                  </a:solidFill>
                  <a:latin typeface="UVN Ai Cap" panose="02040603050506020204" pitchFamily="18" charset="0"/>
                </a:rPr>
                <a:t>Ngày 21/4/1947, trong chuyến kinh lí miền Trung, do tuổi cao, sức yếu và lâm bệnh nặng, HTK qu đời tại Quảng Ngãi.</a:t>
              </a:r>
              <a:endParaRPr lang="en-US" sz="2800">
                <a:solidFill>
                  <a:srgbClr val="FF0000"/>
                </a:solidFill>
                <a:latin typeface="UVN Ai Cap" panose="02040603050506020204" pitchFamily="18" charset="0"/>
              </a:endParaRPr>
            </a:p>
          </p:txBody>
        </p:sp>
      </p:grpSp>
      <p:pic>
        <p:nvPicPr>
          <p:cNvPr id="7" name="Picture 6" descr="n119 zalo Hoang Thuan">
            <a:hlinkClick r:id="rId4" action="ppaction://hlinksldjump"/>
            <a:extLst>
              <a:ext uri="{FF2B5EF4-FFF2-40B4-BE49-F238E27FC236}">
                <a16:creationId xmlns:a16="http://schemas.microsoft.com/office/drawing/2014/main" id="{63525F4B-692F-B0EF-C767-FFDAB7BBA6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3217" y="5288663"/>
            <a:ext cx="1162208" cy="710894"/>
          </a:xfrm>
          <a:prstGeom prst="rect">
            <a:avLst/>
          </a:prstGeom>
        </p:spPr>
      </p:pic>
      <p:sp>
        <p:nvSpPr>
          <p:cNvPr id="8" name="文本框 4" descr="n119 zalo Hoang Thuan">
            <a:extLst>
              <a:ext uri="{FF2B5EF4-FFF2-40B4-BE49-F238E27FC236}">
                <a16:creationId xmlns:a16="http://schemas.microsoft.com/office/drawing/2014/main" id="{20028D47-0D80-CCF3-C3CE-CB11D59CEFEE}"/>
              </a:ext>
            </a:extLst>
          </p:cNvPr>
          <p:cNvSpPr txBox="1"/>
          <p:nvPr/>
        </p:nvSpPr>
        <p:spPr>
          <a:xfrm>
            <a:off x="235425" y="1184702"/>
            <a:ext cx="8721496" cy="784826"/>
          </a:xfrm>
          <a:prstGeom prst="rect">
            <a:avLst/>
          </a:prstGeom>
          <a:solidFill>
            <a:schemeClr val="accent6">
              <a:lumMod val="20000"/>
              <a:lumOff val="80000"/>
            </a:schemeClr>
          </a:solidFill>
        </p:spPr>
        <p:txBody>
          <a:bodyPr wrap="square" lIns="45716" tIns="22858" rIns="45716" bIns="22858" rtlCol="0">
            <a:spAutoFit/>
          </a:bodyPr>
          <a:lstStyle/>
          <a:p>
            <a:r>
              <a:rPr lang="en-US" sz="2400" b="1" err="1">
                <a:latin typeface="UVN Ai Cap" panose="02040603050506020204" pitchFamily="18" charset="0"/>
              </a:rPr>
              <a:t>Câu</a:t>
            </a:r>
            <a:r>
              <a:rPr lang="en-US" sz="2400" b="1">
                <a:latin typeface="UVN Ai Cap" panose="02040603050506020204" pitchFamily="18" charset="0"/>
              </a:rPr>
              <a:t> </a:t>
            </a:r>
            <a:r>
              <a:rPr lang="en-US" sz="2400" b="1" err="1">
                <a:latin typeface="UVN Ai Cap" panose="02040603050506020204" pitchFamily="18" charset="0"/>
              </a:rPr>
              <a:t>hỏi</a:t>
            </a:r>
            <a:r>
              <a:rPr lang="en-US" sz="2400" b="1">
                <a:latin typeface="UVN Ai Cap" panose="02040603050506020204" pitchFamily="18" charset="0"/>
              </a:rPr>
              <a:t> 4: Huỳnh Thúc Kháng mất vào năm nào? Hoàn cảnh nào?</a:t>
            </a:r>
            <a:endParaRPr lang="en-US" sz="2400">
              <a:latin typeface="UVN Ai Cap" panose="02040603050506020204" pitchFamily="18" charset="0"/>
            </a:endParaRPr>
          </a:p>
        </p:txBody>
      </p:sp>
    </p:spTree>
    <p:extLst>
      <p:ext uri="{BB962C8B-B14F-4D97-AF65-F5344CB8AC3E}">
        <p14:creationId xmlns:p14="http://schemas.microsoft.com/office/powerpoint/2010/main" val="28121633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E:\GD DP 2023\Hoang tuy 1.jpg"/>
          <p:cNvPicPr>
            <a:picLocks noChangeAspect="1" noChangeArrowheads="1"/>
          </p:cNvPicPr>
          <p:nvPr/>
        </p:nvPicPr>
        <p:blipFill>
          <a:blip r:embed="rId2"/>
          <a:srcRect/>
          <a:stretch>
            <a:fillRect/>
          </a:stretch>
        </p:blipFill>
        <p:spPr bwMode="auto">
          <a:xfrm>
            <a:off x="838200" y="0"/>
            <a:ext cx="7086600" cy="6858000"/>
          </a:xfrm>
          <a:prstGeom prst="rect">
            <a:avLst/>
          </a:prstGeom>
          <a:noFill/>
        </p:spPr>
      </p:pic>
    </p:spTree>
    <p:extLst>
      <p:ext uri="{BB962C8B-B14F-4D97-AF65-F5344CB8AC3E}">
        <p14:creationId xmlns:p14="http://schemas.microsoft.com/office/powerpoint/2010/main" val="1765283050"/>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E:\GD DP 2023\Phan Khoi.jpg"/>
          <p:cNvPicPr>
            <a:picLocks noChangeAspect="1" noChangeArrowheads="1"/>
          </p:cNvPicPr>
          <p:nvPr/>
        </p:nvPicPr>
        <p:blipFill>
          <a:blip r:embed="rId2"/>
          <a:srcRect/>
          <a:stretch>
            <a:fillRect/>
          </a:stretch>
        </p:blipFill>
        <p:spPr bwMode="auto">
          <a:xfrm>
            <a:off x="1295400" y="268271"/>
            <a:ext cx="6705600" cy="6361129"/>
          </a:xfrm>
          <a:prstGeom prst="rect">
            <a:avLst/>
          </a:prstGeom>
          <a:noFill/>
        </p:spPr>
      </p:pic>
    </p:spTree>
    <p:extLst>
      <p:ext uri="{BB962C8B-B14F-4D97-AF65-F5344CB8AC3E}">
        <p14:creationId xmlns:p14="http://schemas.microsoft.com/office/powerpoint/2010/main" val="3796485823"/>
      </p:ext>
    </p:extLst>
  </p:cSld>
  <p:clrMapOvr>
    <a:masterClrMapping/>
  </p:clrMapOvr>
  <p:transition>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GD DP 2023\Hoang chau ki 1.jpg"/>
          <p:cNvPicPr>
            <a:picLocks noChangeAspect="1" noChangeArrowheads="1"/>
          </p:cNvPicPr>
          <p:nvPr/>
        </p:nvPicPr>
        <p:blipFill>
          <a:blip r:embed="rId2"/>
          <a:srcRect/>
          <a:stretch>
            <a:fillRect/>
          </a:stretch>
        </p:blipFill>
        <p:spPr bwMode="auto">
          <a:xfrm>
            <a:off x="990600" y="228600"/>
            <a:ext cx="7315200" cy="6248400"/>
          </a:xfrm>
          <a:prstGeom prst="rect">
            <a:avLst/>
          </a:prstGeom>
          <a:noFill/>
        </p:spPr>
      </p:pic>
    </p:spTree>
    <p:extLst>
      <p:ext uri="{BB962C8B-B14F-4D97-AF65-F5344CB8AC3E}">
        <p14:creationId xmlns:p14="http://schemas.microsoft.com/office/powerpoint/2010/main" val="3054479814"/>
      </p:ext>
    </p:extLst>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423"/>
          <p:cNvGrpSpPr>
            <a:grpSpLocks/>
          </p:cNvGrpSpPr>
          <p:nvPr/>
        </p:nvGrpSpPr>
        <p:grpSpPr bwMode="auto">
          <a:xfrm>
            <a:off x="914400" y="1600200"/>
            <a:ext cx="7848600" cy="4910138"/>
            <a:chOff x="1304" y="163"/>
            <a:chExt cx="8501" cy="6333"/>
          </a:xfrm>
        </p:grpSpPr>
        <p:pic>
          <p:nvPicPr>
            <p:cNvPr id="813036582" name="Picture 425"/>
            <p:cNvPicPr>
              <a:picLocks noChangeAspect="1" noChangeArrowheads="1"/>
            </p:cNvPicPr>
            <p:nvPr/>
          </p:nvPicPr>
          <p:blipFill>
            <a:blip r:embed="rId2"/>
            <a:srcRect/>
            <a:stretch>
              <a:fillRect/>
            </a:stretch>
          </p:blipFill>
          <p:spPr bwMode="auto">
            <a:xfrm>
              <a:off x="1360" y="165"/>
              <a:ext cx="8378" cy="6328"/>
            </a:xfrm>
            <a:prstGeom prst="rect">
              <a:avLst/>
            </a:prstGeom>
            <a:noFill/>
          </p:spPr>
        </p:pic>
        <p:sp>
          <p:nvSpPr>
            <p:cNvPr id="2065872097" name="Freeform 424"/>
            <p:cNvSpPr>
              <a:spLocks/>
            </p:cNvSpPr>
            <p:nvPr/>
          </p:nvSpPr>
          <p:spPr bwMode="auto">
            <a:xfrm>
              <a:off x="1306" y="165"/>
              <a:ext cx="8496" cy="6328"/>
            </a:xfrm>
            <a:custGeom>
              <a:avLst/>
              <a:gdLst>
                <a:gd name="T0" fmla="*/ 227 w 8496"/>
                <a:gd name="T1" fmla="*/ 166 h 6328"/>
                <a:gd name="T2" fmla="*/ 156 w 8496"/>
                <a:gd name="T3" fmla="*/ 177 h 6328"/>
                <a:gd name="T4" fmla="*/ 93 w 8496"/>
                <a:gd name="T5" fmla="*/ 209 h 6328"/>
                <a:gd name="T6" fmla="*/ 44 w 8496"/>
                <a:gd name="T7" fmla="*/ 258 h 6328"/>
                <a:gd name="T8" fmla="*/ 12 w 8496"/>
                <a:gd name="T9" fmla="*/ 321 h 6328"/>
                <a:gd name="T10" fmla="*/ 0 w 8496"/>
                <a:gd name="T11" fmla="*/ 392 h 6328"/>
                <a:gd name="T12" fmla="*/ 0 w 8496"/>
                <a:gd name="T13" fmla="*/ 6267 h 6328"/>
                <a:gd name="T14" fmla="*/ 12 w 8496"/>
                <a:gd name="T15" fmla="*/ 6338 h 6328"/>
                <a:gd name="T16" fmla="*/ 44 w 8496"/>
                <a:gd name="T17" fmla="*/ 6401 h 6328"/>
                <a:gd name="T18" fmla="*/ 93 w 8496"/>
                <a:gd name="T19" fmla="*/ 6450 h 6328"/>
                <a:gd name="T20" fmla="*/ 156 w 8496"/>
                <a:gd name="T21" fmla="*/ 6482 h 6328"/>
                <a:gd name="T22" fmla="*/ 227 w 8496"/>
                <a:gd name="T23" fmla="*/ 6493 h 6328"/>
                <a:gd name="T24" fmla="*/ 8269 w 8496"/>
                <a:gd name="T25" fmla="*/ 6493 h 6328"/>
                <a:gd name="T26" fmla="*/ 8341 w 8496"/>
                <a:gd name="T27" fmla="*/ 6482 h 6328"/>
                <a:gd name="T28" fmla="*/ 8403 w 8496"/>
                <a:gd name="T29" fmla="*/ 6450 h 6328"/>
                <a:gd name="T30" fmla="*/ 8452 w 8496"/>
                <a:gd name="T31" fmla="*/ 6401 h 6328"/>
                <a:gd name="T32" fmla="*/ 8484 w 8496"/>
                <a:gd name="T33" fmla="*/ 6338 h 6328"/>
                <a:gd name="T34" fmla="*/ 8496 w 8496"/>
                <a:gd name="T35" fmla="*/ 6267 h 6328"/>
                <a:gd name="T36" fmla="*/ 8496 w 8496"/>
                <a:gd name="T37" fmla="*/ 392 h 6328"/>
                <a:gd name="T38" fmla="*/ 8484 w 8496"/>
                <a:gd name="T39" fmla="*/ 321 h 6328"/>
                <a:gd name="T40" fmla="*/ 8452 w 8496"/>
                <a:gd name="T41" fmla="*/ 258 h 6328"/>
                <a:gd name="T42" fmla="*/ 8403 w 8496"/>
                <a:gd name="T43" fmla="*/ 209 h 6328"/>
                <a:gd name="T44" fmla="*/ 8341 w 8496"/>
                <a:gd name="T45" fmla="*/ 177 h 6328"/>
                <a:gd name="T46" fmla="*/ 8269 w 8496"/>
                <a:gd name="T47" fmla="*/ 166 h 6328"/>
                <a:gd name="T48" fmla="*/ 227 w 8496"/>
                <a:gd name="T49" fmla="*/ 166 h 63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496" h="6328">
                  <a:moveTo>
                    <a:pt x="227" y="0"/>
                  </a:moveTo>
                  <a:lnTo>
                    <a:pt x="156" y="11"/>
                  </a:lnTo>
                  <a:lnTo>
                    <a:pt x="93" y="43"/>
                  </a:lnTo>
                  <a:lnTo>
                    <a:pt x="44" y="92"/>
                  </a:lnTo>
                  <a:lnTo>
                    <a:pt x="12" y="155"/>
                  </a:lnTo>
                  <a:lnTo>
                    <a:pt x="0" y="226"/>
                  </a:lnTo>
                  <a:lnTo>
                    <a:pt x="0" y="6101"/>
                  </a:lnTo>
                  <a:lnTo>
                    <a:pt x="12" y="6172"/>
                  </a:lnTo>
                  <a:lnTo>
                    <a:pt x="44" y="6235"/>
                  </a:lnTo>
                  <a:lnTo>
                    <a:pt x="93" y="6284"/>
                  </a:lnTo>
                  <a:lnTo>
                    <a:pt x="156" y="6316"/>
                  </a:lnTo>
                  <a:lnTo>
                    <a:pt x="227" y="6327"/>
                  </a:lnTo>
                  <a:lnTo>
                    <a:pt x="8269" y="6327"/>
                  </a:lnTo>
                  <a:lnTo>
                    <a:pt x="8341" y="6316"/>
                  </a:lnTo>
                  <a:lnTo>
                    <a:pt x="8403" y="6284"/>
                  </a:lnTo>
                  <a:lnTo>
                    <a:pt x="8452" y="6235"/>
                  </a:lnTo>
                  <a:lnTo>
                    <a:pt x="8484" y="6172"/>
                  </a:lnTo>
                  <a:lnTo>
                    <a:pt x="8496" y="6101"/>
                  </a:lnTo>
                  <a:lnTo>
                    <a:pt x="8496" y="226"/>
                  </a:lnTo>
                  <a:lnTo>
                    <a:pt x="8484" y="155"/>
                  </a:lnTo>
                  <a:lnTo>
                    <a:pt x="8452" y="92"/>
                  </a:lnTo>
                  <a:lnTo>
                    <a:pt x="8403" y="43"/>
                  </a:lnTo>
                  <a:lnTo>
                    <a:pt x="8341" y="11"/>
                  </a:lnTo>
                  <a:lnTo>
                    <a:pt x="8269" y="0"/>
                  </a:lnTo>
                  <a:lnTo>
                    <a:pt x="227" y="0"/>
                  </a:lnTo>
                  <a:close/>
                </a:path>
              </a:pathLst>
            </a:custGeom>
            <a:noFill/>
            <a:ln w="3238">
              <a:solidFill>
                <a:srgbClr val="00AEEF"/>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 name="Group 1">
            <a:extLst>
              <a:ext uri="{FF2B5EF4-FFF2-40B4-BE49-F238E27FC236}">
                <a16:creationId xmlns:a16="http://schemas.microsoft.com/office/drawing/2014/main" id="{55D5EC1D-7602-76B0-B458-124D0FB4D84C}"/>
              </a:ext>
            </a:extLst>
          </p:cNvPr>
          <p:cNvGrpSpPr/>
          <p:nvPr/>
        </p:nvGrpSpPr>
        <p:grpSpPr>
          <a:xfrm>
            <a:off x="381000" y="152400"/>
            <a:ext cx="8610600" cy="1561384"/>
            <a:chOff x="0" y="381000"/>
            <a:chExt cx="9144000" cy="1642407"/>
          </a:xfrm>
        </p:grpSpPr>
        <p:grpSp>
          <p:nvGrpSpPr>
            <p:cNvPr id="3" name="Group 440">
              <a:extLst>
                <a:ext uri="{FF2B5EF4-FFF2-40B4-BE49-F238E27FC236}">
                  <a16:creationId xmlns:a16="http://schemas.microsoft.com/office/drawing/2014/main" id="{4D75CC82-1043-9D03-4B5E-8C64D4EA6AD2}"/>
                </a:ext>
              </a:extLst>
            </p:cNvPr>
            <p:cNvGrpSpPr>
              <a:grpSpLocks/>
            </p:cNvGrpSpPr>
            <p:nvPr/>
          </p:nvGrpSpPr>
          <p:grpSpPr bwMode="auto">
            <a:xfrm>
              <a:off x="1073150" y="463549"/>
              <a:ext cx="8070584" cy="1559858"/>
              <a:chOff x="0" y="0"/>
              <a:chExt cx="12709" cy="2457"/>
            </a:xfrm>
          </p:grpSpPr>
          <p:pic>
            <p:nvPicPr>
              <p:cNvPr id="20" name="Picture 446">
                <a:extLst>
                  <a:ext uri="{FF2B5EF4-FFF2-40B4-BE49-F238E27FC236}">
                    <a16:creationId xmlns:a16="http://schemas.microsoft.com/office/drawing/2014/main" id="{1924251D-5E5B-6B1D-60AD-DD75AC705479}"/>
                  </a:ext>
                </a:extLst>
              </p:cNvPr>
              <p:cNvPicPr>
                <a:picLocks noChangeAspect="1" noChangeArrowheads="1"/>
              </p:cNvPicPr>
              <p:nvPr/>
            </p:nvPicPr>
            <p:blipFill>
              <a:blip r:embed="rId3"/>
              <a:srcRect/>
              <a:stretch>
                <a:fillRect/>
              </a:stretch>
            </p:blipFill>
            <p:spPr bwMode="auto">
              <a:xfrm>
                <a:off x="0" y="0"/>
                <a:ext cx="12709" cy="2457"/>
              </a:xfrm>
              <a:prstGeom prst="rect">
                <a:avLst/>
              </a:prstGeom>
              <a:noFill/>
            </p:spPr>
          </p:pic>
          <p:sp>
            <p:nvSpPr>
              <p:cNvPr id="21" name="Freeform 445">
                <a:extLst>
                  <a:ext uri="{FF2B5EF4-FFF2-40B4-BE49-F238E27FC236}">
                    <a16:creationId xmlns:a16="http://schemas.microsoft.com/office/drawing/2014/main" id="{7A78A706-0754-C5F1-7CF2-CB73AB5E3B00}"/>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444">
                <a:extLst>
                  <a:ext uri="{FF2B5EF4-FFF2-40B4-BE49-F238E27FC236}">
                    <a16:creationId xmlns:a16="http://schemas.microsoft.com/office/drawing/2014/main" id="{FD5A8D3A-335E-50C2-621B-1A0303E596E8}"/>
                  </a:ext>
                </a:extLst>
              </p:cNvPr>
              <p:cNvSpPr>
                <a:spLocks/>
              </p:cNvSpPr>
              <p:nvPr/>
            </p:nvSpPr>
            <p:spPr bwMode="auto">
              <a:xfrm>
                <a:off x="625" y="1003"/>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443">
                <a:extLst>
                  <a:ext uri="{FF2B5EF4-FFF2-40B4-BE49-F238E27FC236}">
                    <a16:creationId xmlns:a16="http://schemas.microsoft.com/office/drawing/2014/main" id="{A59E359E-6EC2-F290-8FDF-6056A5091B98}"/>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AutoShape 442">
                <a:extLst>
                  <a:ext uri="{FF2B5EF4-FFF2-40B4-BE49-F238E27FC236}">
                    <a16:creationId xmlns:a16="http://schemas.microsoft.com/office/drawing/2014/main" id="{278462AB-BA11-398A-6C06-1E94E8CFF0D8}"/>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441">
                <a:extLst>
                  <a:ext uri="{FF2B5EF4-FFF2-40B4-BE49-F238E27FC236}">
                    <a16:creationId xmlns:a16="http://schemas.microsoft.com/office/drawing/2014/main" id="{0ED7C519-81ED-4BEE-889C-9416B5FE4A66}"/>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 name="Rectangle 18">
              <a:extLst>
                <a:ext uri="{FF2B5EF4-FFF2-40B4-BE49-F238E27FC236}">
                  <a16:creationId xmlns:a16="http://schemas.microsoft.com/office/drawing/2014/main" id="{45DD8BC9-72DC-8AAD-4A7F-572667DCEB57}"/>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4">
              <a:extLst>
                <a:ext uri="{FF2B5EF4-FFF2-40B4-BE49-F238E27FC236}">
                  <a16:creationId xmlns:a16="http://schemas.microsoft.com/office/drawing/2014/main" id="{39F9C061-0131-E115-0902-2D7FBBDB6103}"/>
                </a:ext>
              </a:extLst>
            </p:cNvPr>
            <p:cNvSpPr/>
            <p:nvPr/>
          </p:nvSpPr>
          <p:spPr>
            <a:xfrm>
              <a:off x="2455421" y="638958"/>
              <a:ext cx="6639367" cy="113311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DA</a:t>
              </a:r>
              <a:r>
                <a:rPr lang="vi-VN" sz="3200" b="1">
                  <a:solidFill>
                    <a:srgbClr val="EC008C"/>
                  </a:solidFill>
                  <a:latin typeface="Arial" pitchFamily="34" charset="0"/>
                  <a:ea typeface="Arial" pitchFamily="34" charset="0"/>
                  <a:cs typeface="Arial" pitchFamily="34" charset="0"/>
                </a:rPr>
                <a:t>NH NHÂN</a:t>
              </a:r>
              <a:r>
                <a:rPr lang="en-US" sz="3200" b="1">
                  <a:solidFill>
                    <a:srgbClr val="EC008C"/>
                  </a:solidFill>
                  <a:latin typeface="Arial" pitchFamily="34" charset="0"/>
                  <a:ea typeface="Arial" pitchFamily="34" charset="0"/>
                  <a:cs typeface="Arial" pitchFamily="34" charset="0"/>
                </a:rPr>
                <a:t> LỊCH SỬ TIÊU BIỂU</a:t>
              </a:r>
              <a:r>
                <a:rPr lang="vi-VN" sz="3200" b="1">
                  <a:solidFill>
                    <a:srgbClr val="EC008C"/>
                  </a:solidFill>
                  <a:latin typeface="Arial" pitchFamily="34" charset="0"/>
                  <a:ea typeface="Arial" pitchFamily="34" charset="0"/>
                  <a:cs typeface="Arial" pitchFamily="34" charset="0"/>
                </a:rPr>
                <a:t> </a:t>
              </a:r>
              <a:r>
                <a:rPr lang="en-US" sz="3200" b="1">
                  <a:solidFill>
                    <a:srgbClr val="EC008C"/>
                  </a:solidFill>
                  <a:latin typeface="Arial" pitchFamily="34" charset="0"/>
                  <a:ea typeface="Arial" pitchFamily="34" charset="0"/>
                  <a:cs typeface="Arial" pitchFamily="34" charset="0"/>
                </a:rPr>
                <a:t>CỦA ĐẤT </a:t>
              </a:r>
              <a:r>
                <a:rPr lang="vi-VN" sz="3200" b="1">
                  <a:solidFill>
                    <a:srgbClr val="EC008C"/>
                  </a:solidFill>
                  <a:latin typeface="Arial" pitchFamily="34" charset="0"/>
                  <a:ea typeface="Arial" pitchFamily="34" charset="0"/>
                  <a:cs typeface="Arial" pitchFamily="34" charset="0"/>
                </a:rPr>
                <a:t>QUẢNG</a:t>
              </a:r>
              <a:endParaRPr lang="vi-VN" sz="3200" dirty="0">
                <a:latin typeface="Arial" pitchFamily="34" charset="0"/>
                <a:ea typeface="Arial" pitchFamily="34" charset="0"/>
                <a:cs typeface="Arial" pitchFamily="34" charset="0"/>
              </a:endParaRPr>
            </a:p>
          </p:txBody>
        </p:sp>
        <p:sp>
          <p:nvSpPr>
            <p:cNvPr id="6" name="Rectangle 5">
              <a:extLst>
                <a:ext uri="{FF2B5EF4-FFF2-40B4-BE49-F238E27FC236}">
                  <a16:creationId xmlns:a16="http://schemas.microsoft.com/office/drawing/2014/main" id="{B41E98F2-F638-601D-BF54-0C6FD85B2842}"/>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19" name="Rectangle 18">
              <a:extLst>
                <a:ext uri="{FF2B5EF4-FFF2-40B4-BE49-F238E27FC236}">
                  <a16:creationId xmlns:a16="http://schemas.microsoft.com/office/drawing/2014/main" id="{78179978-CEA9-286E-F904-F796A9B712DE}"/>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0D9800-819D-2698-920F-8BEF648B109C}"/>
              </a:ext>
            </a:extLst>
          </p:cNvPr>
          <p:cNvSpPr txBox="1"/>
          <p:nvPr/>
        </p:nvSpPr>
        <p:spPr>
          <a:xfrm>
            <a:off x="912910" y="1875631"/>
            <a:ext cx="3255519" cy="584775"/>
          </a:xfrm>
          <a:prstGeom prst="rect">
            <a:avLst/>
          </a:prstGeom>
          <a:noFill/>
        </p:spPr>
        <p:txBody>
          <a:bodyPr wrap="square">
            <a:spAutoFit/>
          </a:bodyPr>
          <a:lstStyle/>
          <a:p>
            <a:r>
              <a:rPr lang="en-US" sz="1600" i="0">
                <a:effectLst/>
                <a:latin typeface="Arial-BoldMT"/>
              </a:rPr>
              <a:t>Nguyễn Văn Thoại (1761 </a:t>
            </a:r>
            <a:r>
              <a:rPr lang="en-US" sz="1600" i="0">
                <a:effectLst/>
                <a:latin typeface="MyriadPro-Bold"/>
              </a:rPr>
              <a:t>– </a:t>
            </a:r>
            <a:r>
              <a:rPr lang="en-US" sz="1600" i="0">
                <a:effectLst/>
                <a:latin typeface="Arial-BoldMT"/>
              </a:rPr>
              <a:t>1829)</a:t>
            </a:r>
            <a:r>
              <a:rPr lang="en-US" sz="1600"/>
              <a:t> </a:t>
            </a:r>
            <a:br>
              <a:rPr lang="en-US" sz="1600"/>
            </a:br>
            <a:endParaRPr lang="en-US" sz="1600"/>
          </a:p>
        </p:txBody>
      </p:sp>
      <p:sp>
        <p:nvSpPr>
          <p:cNvPr id="7" name="TextBox 6">
            <a:extLst>
              <a:ext uri="{FF2B5EF4-FFF2-40B4-BE49-F238E27FC236}">
                <a16:creationId xmlns:a16="http://schemas.microsoft.com/office/drawing/2014/main" id="{D0269892-C1A3-0ABE-8678-A55B9FD0AB03}"/>
              </a:ext>
            </a:extLst>
          </p:cNvPr>
          <p:cNvSpPr txBox="1"/>
          <p:nvPr/>
        </p:nvSpPr>
        <p:spPr>
          <a:xfrm>
            <a:off x="912910" y="2438484"/>
            <a:ext cx="4572000" cy="584775"/>
          </a:xfrm>
          <a:prstGeom prst="rect">
            <a:avLst/>
          </a:prstGeom>
          <a:noFill/>
        </p:spPr>
        <p:txBody>
          <a:bodyPr wrap="square">
            <a:spAutoFit/>
          </a:bodyPr>
          <a:lstStyle/>
          <a:p>
            <a:r>
              <a:rPr lang="en-US" sz="1600" i="0">
                <a:effectLst/>
                <a:latin typeface="Arial-BoldMT"/>
              </a:rPr>
              <a:t>Đỗ Thúc Tịnh (1818 </a:t>
            </a:r>
            <a:r>
              <a:rPr lang="en-US" sz="1600" i="0">
                <a:effectLst/>
                <a:latin typeface="MyriadPro-Bold"/>
              </a:rPr>
              <a:t>– </a:t>
            </a:r>
            <a:r>
              <a:rPr lang="en-US" sz="1600" i="0">
                <a:effectLst/>
                <a:latin typeface="Arial-BoldMT"/>
              </a:rPr>
              <a:t>1862)</a:t>
            </a:r>
            <a:r>
              <a:rPr lang="en-US" sz="1600"/>
              <a:t> </a:t>
            </a:r>
            <a:br>
              <a:rPr lang="en-US" sz="1600"/>
            </a:br>
            <a:endParaRPr lang="en-US" sz="1600"/>
          </a:p>
        </p:txBody>
      </p:sp>
      <p:sp>
        <p:nvSpPr>
          <p:cNvPr id="9" name="TextBox 8">
            <a:extLst>
              <a:ext uri="{FF2B5EF4-FFF2-40B4-BE49-F238E27FC236}">
                <a16:creationId xmlns:a16="http://schemas.microsoft.com/office/drawing/2014/main" id="{DC7F5148-ACF2-EF44-91E8-30435D25B2F9}"/>
              </a:ext>
            </a:extLst>
          </p:cNvPr>
          <p:cNvSpPr txBox="1"/>
          <p:nvPr/>
        </p:nvSpPr>
        <p:spPr>
          <a:xfrm>
            <a:off x="912910" y="2959164"/>
            <a:ext cx="4572000" cy="584775"/>
          </a:xfrm>
          <a:prstGeom prst="rect">
            <a:avLst/>
          </a:prstGeom>
          <a:noFill/>
        </p:spPr>
        <p:txBody>
          <a:bodyPr wrap="square">
            <a:spAutoFit/>
          </a:bodyPr>
          <a:lstStyle/>
          <a:p>
            <a:r>
              <a:rPr lang="en-US" sz="1600" i="0">
                <a:effectLst/>
                <a:latin typeface="Arial-BoldMT"/>
              </a:rPr>
              <a:t>Ông Ích Khiêm (1829 </a:t>
            </a:r>
            <a:r>
              <a:rPr lang="en-US" sz="1600" i="0">
                <a:effectLst/>
                <a:latin typeface="MyriadPro-Bold"/>
              </a:rPr>
              <a:t>– </a:t>
            </a:r>
            <a:r>
              <a:rPr lang="en-US" sz="1600" i="0">
                <a:effectLst/>
                <a:latin typeface="Arial-BoldMT"/>
              </a:rPr>
              <a:t>1884)</a:t>
            </a:r>
            <a:r>
              <a:rPr lang="en-US" sz="1600"/>
              <a:t> </a:t>
            </a:r>
            <a:br>
              <a:rPr lang="en-US" sz="1600"/>
            </a:br>
            <a:endParaRPr lang="en-US" sz="1600"/>
          </a:p>
        </p:txBody>
      </p:sp>
      <p:sp>
        <p:nvSpPr>
          <p:cNvPr id="11" name="TextBox 10">
            <a:extLst>
              <a:ext uri="{FF2B5EF4-FFF2-40B4-BE49-F238E27FC236}">
                <a16:creationId xmlns:a16="http://schemas.microsoft.com/office/drawing/2014/main" id="{3E67C4BD-E10D-1539-562F-922C7D354CFC}"/>
              </a:ext>
            </a:extLst>
          </p:cNvPr>
          <p:cNvSpPr txBox="1"/>
          <p:nvPr/>
        </p:nvSpPr>
        <p:spPr>
          <a:xfrm>
            <a:off x="889945" y="3959253"/>
            <a:ext cx="4572000" cy="369332"/>
          </a:xfrm>
          <a:prstGeom prst="rect">
            <a:avLst/>
          </a:prstGeom>
          <a:noFill/>
        </p:spPr>
        <p:txBody>
          <a:bodyPr wrap="square">
            <a:spAutoFit/>
          </a:bodyPr>
          <a:lstStyle/>
          <a:p>
            <a:r>
              <a:rPr lang="en-US"/>
              <a:t>Huỳnh Bá Chánh (1842 – 1886)</a:t>
            </a:r>
          </a:p>
        </p:txBody>
      </p:sp>
      <p:sp>
        <p:nvSpPr>
          <p:cNvPr id="13" name="TextBox 12">
            <a:extLst>
              <a:ext uri="{FF2B5EF4-FFF2-40B4-BE49-F238E27FC236}">
                <a16:creationId xmlns:a16="http://schemas.microsoft.com/office/drawing/2014/main" id="{BFD202F0-3F53-9F18-C982-ED3ED8A8BD51}"/>
              </a:ext>
            </a:extLst>
          </p:cNvPr>
          <p:cNvSpPr txBox="1"/>
          <p:nvPr/>
        </p:nvSpPr>
        <p:spPr>
          <a:xfrm>
            <a:off x="905691" y="4476082"/>
            <a:ext cx="4572000" cy="369332"/>
          </a:xfrm>
          <a:prstGeom prst="rect">
            <a:avLst/>
          </a:prstGeom>
          <a:noFill/>
        </p:spPr>
        <p:txBody>
          <a:bodyPr wrap="square">
            <a:spAutoFit/>
          </a:bodyPr>
          <a:lstStyle/>
          <a:p>
            <a:r>
              <a:rPr lang="en-US"/>
              <a:t>Phan Thúc Duyện (1873 – 1944)</a:t>
            </a:r>
          </a:p>
        </p:txBody>
      </p:sp>
      <p:sp>
        <p:nvSpPr>
          <p:cNvPr id="15" name="TextBox 14">
            <a:extLst>
              <a:ext uri="{FF2B5EF4-FFF2-40B4-BE49-F238E27FC236}">
                <a16:creationId xmlns:a16="http://schemas.microsoft.com/office/drawing/2014/main" id="{2F71969A-FB88-D727-C85D-14D4B439CF9D}"/>
              </a:ext>
            </a:extLst>
          </p:cNvPr>
          <p:cNvSpPr txBox="1"/>
          <p:nvPr/>
        </p:nvSpPr>
        <p:spPr>
          <a:xfrm>
            <a:off x="4572000" y="1875631"/>
            <a:ext cx="4572000" cy="369332"/>
          </a:xfrm>
          <a:prstGeom prst="rect">
            <a:avLst/>
          </a:prstGeom>
          <a:noFill/>
        </p:spPr>
        <p:txBody>
          <a:bodyPr wrap="square">
            <a:spAutoFit/>
          </a:bodyPr>
          <a:lstStyle/>
          <a:p>
            <a:r>
              <a:rPr lang="pt-BR"/>
              <a:t>Lê Bá Trinh (1878 – 1934)</a:t>
            </a:r>
            <a:endParaRPr lang="en-US"/>
          </a:p>
        </p:txBody>
      </p:sp>
      <p:sp>
        <p:nvSpPr>
          <p:cNvPr id="31" name="TextBox 30">
            <a:extLst>
              <a:ext uri="{FF2B5EF4-FFF2-40B4-BE49-F238E27FC236}">
                <a16:creationId xmlns:a16="http://schemas.microsoft.com/office/drawing/2014/main" id="{7CAB86A6-08FF-FDC6-B793-EA5B35779A25}"/>
              </a:ext>
            </a:extLst>
          </p:cNvPr>
          <p:cNvSpPr txBox="1"/>
          <p:nvPr/>
        </p:nvSpPr>
        <p:spPr>
          <a:xfrm>
            <a:off x="4576175" y="2414713"/>
            <a:ext cx="4572000" cy="369332"/>
          </a:xfrm>
          <a:prstGeom prst="rect">
            <a:avLst/>
          </a:prstGeom>
          <a:noFill/>
        </p:spPr>
        <p:txBody>
          <a:bodyPr wrap="square">
            <a:spAutoFit/>
          </a:bodyPr>
          <a:lstStyle/>
          <a:p>
            <a:r>
              <a:rPr lang="en-US"/>
              <a:t>Thái Phiên (1882 – 1916)</a:t>
            </a:r>
          </a:p>
        </p:txBody>
      </p:sp>
      <p:sp>
        <p:nvSpPr>
          <p:cNvPr id="35" name="TextBox 34">
            <a:extLst>
              <a:ext uri="{FF2B5EF4-FFF2-40B4-BE49-F238E27FC236}">
                <a16:creationId xmlns:a16="http://schemas.microsoft.com/office/drawing/2014/main" id="{285F7FD1-8B85-99B7-7B25-1DD807191FE5}"/>
              </a:ext>
            </a:extLst>
          </p:cNvPr>
          <p:cNvSpPr txBox="1"/>
          <p:nvPr/>
        </p:nvSpPr>
        <p:spPr>
          <a:xfrm>
            <a:off x="4572000" y="2909619"/>
            <a:ext cx="4291806" cy="338554"/>
          </a:xfrm>
          <a:prstGeom prst="rect">
            <a:avLst/>
          </a:prstGeom>
          <a:noFill/>
        </p:spPr>
        <p:txBody>
          <a:bodyPr wrap="square">
            <a:spAutoFit/>
          </a:bodyPr>
          <a:lstStyle/>
          <a:p>
            <a:r>
              <a:rPr lang="vi-VN" sz="1600"/>
              <a:t>Ông Ích Đường (1884 – 1908)</a:t>
            </a:r>
            <a:endParaRPr lang="en-US" sz="1600"/>
          </a:p>
        </p:txBody>
      </p:sp>
      <p:sp>
        <p:nvSpPr>
          <p:cNvPr id="37" name="TextBox 36">
            <a:extLst>
              <a:ext uri="{FF2B5EF4-FFF2-40B4-BE49-F238E27FC236}">
                <a16:creationId xmlns:a16="http://schemas.microsoft.com/office/drawing/2014/main" id="{5889224A-6BD9-99B6-A7F9-8D629A0CB6EF}"/>
              </a:ext>
            </a:extLst>
          </p:cNvPr>
          <p:cNvSpPr txBox="1"/>
          <p:nvPr/>
        </p:nvSpPr>
        <p:spPr>
          <a:xfrm>
            <a:off x="4596606" y="3981176"/>
            <a:ext cx="4572000" cy="369332"/>
          </a:xfrm>
          <a:prstGeom prst="rect">
            <a:avLst/>
          </a:prstGeom>
          <a:noFill/>
        </p:spPr>
        <p:txBody>
          <a:bodyPr wrap="square">
            <a:spAutoFit/>
          </a:bodyPr>
          <a:lstStyle/>
          <a:p>
            <a:r>
              <a:rPr lang="en-US"/>
              <a:t>Lê Văn Hiến (1904 – 1998)</a:t>
            </a:r>
          </a:p>
        </p:txBody>
      </p:sp>
      <p:sp>
        <p:nvSpPr>
          <p:cNvPr id="39" name="TextBox 38">
            <a:extLst>
              <a:ext uri="{FF2B5EF4-FFF2-40B4-BE49-F238E27FC236}">
                <a16:creationId xmlns:a16="http://schemas.microsoft.com/office/drawing/2014/main" id="{B5EC526F-3A93-9255-5E77-D8AEFC499C44}"/>
              </a:ext>
            </a:extLst>
          </p:cNvPr>
          <p:cNvSpPr txBox="1"/>
          <p:nvPr/>
        </p:nvSpPr>
        <p:spPr>
          <a:xfrm>
            <a:off x="4596606" y="4532260"/>
            <a:ext cx="4578262" cy="369332"/>
          </a:xfrm>
          <a:prstGeom prst="rect">
            <a:avLst/>
          </a:prstGeom>
          <a:noFill/>
        </p:spPr>
        <p:txBody>
          <a:bodyPr wrap="square">
            <a:spAutoFit/>
          </a:bodyPr>
          <a:lstStyle/>
          <a:p>
            <a:r>
              <a:rPr lang="en-US"/>
              <a:t>Phan Thanh (1908 – 1939)</a:t>
            </a:r>
          </a:p>
        </p:txBody>
      </p:sp>
      <p:sp>
        <p:nvSpPr>
          <p:cNvPr id="41" name="TextBox 40">
            <a:extLst>
              <a:ext uri="{FF2B5EF4-FFF2-40B4-BE49-F238E27FC236}">
                <a16:creationId xmlns:a16="http://schemas.microsoft.com/office/drawing/2014/main" id="{82CE1D12-C5A3-1CEF-6722-9C9EF9944026}"/>
              </a:ext>
            </a:extLst>
          </p:cNvPr>
          <p:cNvSpPr txBox="1"/>
          <p:nvPr/>
        </p:nvSpPr>
        <p:spPr>
          <a:xfrm>
            <a:off x="4596606" y="5483124"/>
            <a:ext cx="4578262" cy="369332"/>
          </a:xfrm>
          <a:prstGeom prst="rect">
            <a:avLst/>
          </a:prstGeom>
          <a:noFill/>
        </p:spPr>
        <p:txBody>
          <a:bodyPr wrap="square">
            <a:spAutoFit/>
          </a:bodyPr>
          <a:lstStyle/>
          <a:p>
            <a:r>
              <a:rPr lang="en-US"/>
              <a:t>Phan Bôi (1911 – 1949)</a:t>
            </a:r>
          </a:p>
        </p:txBody>
      </p:sp>
      <p:sp>
        <p:nvSpPr>
          <p:cNvPr id="43" name="TextBox 42">
            <a:extLst>
              <a:ext uri="{FF2B5EF4-FFF2-40B4-BE49-F238E27FC236}">
                <a16:creationId xmlns:a16="http://schemas.microsoft.com/office/drawing/2014/main" id="{D3552DC5-C0AB-14F4-F42B-9E1DBF215B2B}"/>
              </a:ext>
            </a:extLst>
          </p:cNvPr>
          <p:cNvSpPr txBox="1"/>
          <p:nvPr/>
        </p:nvSpPr>
        <p:spPr>
          <a:xfrm>
            <a:off x="905691" y="5015164"/>
            <a:ext cx="4578262" cy="369332"/>
          </a:xfrm>
          <a:prstGeom prst="rect">
            <a:avLst/>
          </a:prstGeom>
          <a:noFill/>
        </p:spPr>
        <p:txBody>
          <a:bodyPr wrap="square">
            <a:spAutoFit/>
          </a:bodyPr>
          <a:lstStyle/>
          <a:p>
            <a:r>
              <a:rPr lang="en-US"/>
              <a:t>Thái Thị Bôi (1911 – 1938)</a:t>
            </a:r>
          </a:p>
        </p:txBody>
      </p:sp>
      <p:sp>
        <p:nvSpPr>
          <p:cNvPr id="45" name="TextBox 44">
            <a:extLst>
              <a:ext uri="{FF2B5EF4-FFF2-40B4-BE49-F238E27FC236}">
                <a16:creationId xmlns:a16="http://schemas.microsoft.com/office/drawing/2014/main" id="{853F3B24-E25D-5F50-D90F-29C7A0E102EC}"/>
              </a:ext>
            </a:extLst>
          </p:cNvPr>
          <p:cNvSpPr txBox="1"/>
          <p:nvPr/>
        </p:nvSpPr>
        <p:spPr>
          <a:xfrm>
            <a:off x="4581992" y="5040152"/>
            <a:ext cx="4578262" cy="369332"/>
          </a:xfrm>
          <a:prstGeom prst="rect">
            <a:avLst/>
          </a:prstGeom>
          <a:noFill/>
        </p:spPr>
        <p:txBody>
          <a:bodyPr wrap="square">
            <a:spAutoFit/>
          </a:bodyPr>
          <a:lstStyle/>
          <a:p>
            <a:r>
              <a:rPr lang="en-US"/>
              <a:t>Hồ Nghinh (1913 – 2007)</a:t>
            </a:r>
          </a:p>
        </p:txBody>
      </p:sp>
      <p:sp>
        <p:nvSpPr>
          <p:cNvPr id="47" name="TextBox 46">
            <a:extLst>
              <a:ext uri="{FF2B5EF4-FFF2-40B4-BE49-F238E27FC236}">
                <a16:creationId xmlns:a16="http://schemas.microsoft.com/office/drawing/2014/main" id="{0D0AE30E-7B15-6577-E6D5-CE63D5C132E5}"/>
              </a:ext>
            </a:extLst>
          </p:cNvPr>
          <p:cNvSpPr txBox="1"/>
          <p:nvPr/>
        </p:nvSpPr>
        <p:spPr>
          <a:xfrm>
            <a:off x="953786" y="5494936"/>
            <a:ext cx="4584526" cy="369332"/>
          </a:xfrm>
          <a:prstGeom prst="rect">
            <a:avLst/>
          </a:prstGeom>
          <a:noFill/>
        </p:spPr>
        <p:txBody>
          <a:bodyPr wrap="square">
            <a:spAutoFit/>
          </a:bodyPr>
          <a:lstStyle/>
          <a:p>
            <a:r>
              <a:rPr lang="es-ES"/>
              <a:t>Nguyễn Bá Phát (1921 – 1993)</a:t>
            </a:r>
            <a:endParaRPr lang="en-US"/>
          </a:p>
        </p:txBody>
      </p:sp>
      <p:sp>
        <p:nvSpPr>
          <p:cNvPr id="49" name="TextBox 48">
            <a:extLst>
              <a:ext uri="{FF2B5EF4-FFF2-40B4-BE49-F238E27FC236}">
                <a16:creationId xmlns:a16="http://schemas.microsoft.com/office/drawing/2014/main" id="{83FF79CB-E9D2-1971-CAB4-20292DCE8DA3}"/>
              </a:ext>
            </a:extLst>
          </p:cNvPr>
          <p:cNvSpPr txBox="1"/>
          <p:nvPr/>
        </p:nvSpPr>
        <p:spPr>
          <a:xfrm>
            <a:off x="897831" y="3470170"/>
            <a:ext cx="4584526" cy="369332"/>
          </a:xfrm>
          <a:prstGeom prst="rect">
            <a:avLst/>
          </a:prstGeom>
          <a:noFill/>
        </p:spPr>
        <p:txBody>
          <a:bodyPr wrap="square">
            <a:spAutoFit/>
          </a:bodyPr>
          <a:lstStyle/>
          <a:p>
            <a:r>
              <a:rPr lang="en-US"/>
              <a:t>Lê Độ (1942 – 1965)</a:t>
            </a:r>
          </a:p>
        </p:txBody>
      </p:sp>
      <p:sp>
        <p:nvSpPr>
          <p:cNvPr id="51" name="TextBox 50">
            <a:extLst>
              <a:ext uri="{FF2B5EF4-FFF2-40B4-BE49-F238E27FC236}">
                <a16:creationId xmlns:a16="http://schemas.microsoft.com/office/drawing/2014/main" id="{1FA3FEB8-B0BB-B1F8-ECEB-53AB463FF121}"/>
              </a:ext>
            </a:extLst>
          </p:cNvPr>
          <p:cNvSpPr txBox="1"/>
          <p:nvPr/>
        </p:nvSpPr>
        <p:spPr>
          <a:xfrm>
            <a:off x="4596606" y="3388799"/>
            <a:ext cx="4572000" cy="338554"/>
          </a:xfrm>
          <a:prstGeom prst="rect">
            <a:avLst/>
          </a:prstGeom>
          <a:noFill/>
        </p:spPr>
        <p:txBody>
          <a:bodyPr wrap="square">
            <a:spAutoFit/>
          </a:bodyPr>
          <a:lstStyle/>
          <a:p>
            <a:r>
              <a:rPr lang="vi-VN" sz="1600"/>
              <a:t>Giáo sư Hoàng Tuỵ</a:t>
            </a:r>
            <a:endParaRPr lang="en-US" sz="1600"/>
          </a:p>
        </p:txBody>
      </p:sp>
      <p:grpSp>
        <p:nvGrpSpPr>
          <p:cNvPr id="52" name="Group 51">
            <a:extLst>
              <a:ext uri="{FF2B5EF4-FFF2-40B4-BE49-F238E27FC236}">
                <a16:creationId xmlns:a16="http://schemas.microsoft.com/office/drawing/2014/main" id="{AE360A0C-A4B3-EF08-D030-96FE41B4E0C9}"/>
              </a:ext>
            </a:extLst>
          </p:cNvPr>
          <p:cNvGrpSpPr/>
          <p:nvPr/>
        </p:nvGrpSpPr>
        <p:grpSpPr>
          <a:xfrm>
            <a:off x="381000" y="152400"/>
            <a:ext cx="8610600" cy="1561384"/>
            <a:chOff x="0" y="381000"/>
            <a:chExt cx="9144000" cy="1642407"/>
          </a:xfrm>
        </p:grpSpPr>
        <p:grpSp>
          <p:nvGrpSpPr>
            <p:cNvPr id="53" name="Group 440">
              <a:extLst>
                <a:ext uri="{FF2B5EF4-FFF2-40B4-BE49-F238E27FC236}">
                  <a16:creationId xmlns:a16="http://schemas.microsoft.com/office/drawing/2014/main" id="{4FDB6E75-A9F9-5EC5-5EE8-14EB5960DC2E}"/>
                </a:ext>
              </a:extLst>
            </p:cNvPr>
            <p:cNvGrpSpPr>
              <a:grpSpLocks/>
            </p:cNvGrpSpPr>
            <p:nvPr/>
          </p:nvGrpSpPr>
          <p:grpSpPr bwMode="auto">
            <a:xfrm>
              <a:off x="1073150" y="463549"/>
              <a:ext cx="8070584" cy="1559858"/>
              <a:chOff x="0" y="0"/>
              <a:chExt cx="12709" cy="2457"/>
            </a:xfrm>
          </p:grpSpPr>
          <p:pic>
            <p:nvPicPr>
              <p:cNvPr id="58" name="Picture 446">
                <a:extLst>
                  <a:ext uri="{FF2B5EF4-FFF2-40B4-BE49-F238E27FC236}">
                    <a16:creationId xmlns:a16="http://schemas.microsoft.com/office/drawing/2014/main" id="{45D5D1A4-8157-9F09-479A-C7EF3A03A889}"/>
                  </a:ext>
                </a:extLst>
              </p:cNvPr>
              <p:cNvPicPr>
                <a:picLocks noChangeAspect="1" noChangeArrowheads="1"/>
              </p:cNvPicPr>
              <p:nvPr/>
            </p:nvPicPr>
            <p:blipFill>
              <a:blip r:embed="rId2"/>
              <a:srcRect/>
              <a:stretch>
                <a:fillRect/>
              </a:stretch>
            </p:blipFill>
            <p:spPr bwMode="auto">
              <a:xfrm>
                <a:off x="0" y="0"/>
                <a:ext cx="12709" cy="2457"/>
              </a:xfrm>
              <a:prstGeom prst="rect">
                <a:avLst/>
              </a:prstGeom>
              <a:noFill/>
            </p:spPr>
          </p:pic>
          <p:sp>
            <p:nvSpPr>
              <p:cNvPr id="59" name="Freeform 445">
                <a:extLst>
                  <a:ext uri="{FF2B5EF4-FFF2-40B4-BE49-F238E27FC236}">
                    <a16:creationId xmlns:a16="http://schemas.microsoft.com/office/drawing/2014/main" id="{FA6801A8-F839-4C08-D437-A4A442A2F784}"/>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444">
                <a:extLst>
                  <a:ext uri="{FF2B5EF4-FFF2-40B4-BE49-F238E27FC236}">
                    <a16:creationId xmlns:a16="http://schemas.microsoft.com/office/drawing/2014/main" id="{086321DF-D5BF-4AA3-4551-06D53FB42D3F}"/>
                  </a:ext>
                </a:extLst>
              </p:cNvPr>
              <p:cNvSpPr>
                <a:spLocks/>
              </p:cNvSpPr>
              <p:nvPr/>
            </p:nvSpPr>
            <p:spPr bwMode="auto">
              <a:xfrm>
                <a:off x="625" y="1003"/>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443">
                <a:extLst>
                  <a:ext uri="{FF2B5EF4-FFF2-40B4-BE49-F238E27FC236}">
                    <a16:creationId xmlns:a16="http://schemas.microsoft.com/office/drawing/2014/main" id="{FA3FBFFB-64B6-B2AD-C706-AEF72FAE408B}"/>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AutoShape 442">
                <a:extLst>
                  <a:ext uri="{FF2B5EF4-FFF2-40B4-BE49-F238E27FC236}">
                    <a16:creationId xmlns:a16="http://schemas.microsoft.com/office/drawing/2014/main" id="{AAD8AD59-D338-AA40-B260-3096EBD30B40}"/>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441">
                <a:extLst>
                  <a:ext uri="{FF2B5EF4-FFF2-40B4-BE49-F238E27FC236}">
                    <a16:creationId xmlns:a16="http://schemas.microsoft.com/office/drawing/2014/main" id="{F44B7A8E-BBE4-9D65-6677-F569964F41EF}"/>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4" name="Rectangle 18">
              <a:extLst>
                <a:ext uri="{FF2B5EF4-FFF2-40B4-BE49-F238E27FC236}">
                  <a16:creationId xmlns:a16="http://schemas.microsoft.com/office/drawing/2014/main" id="{D7539C44-2A79-1F96-BB6C-74D5AC3F239C}"/>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5" name="Rectangle 54">
              <a:extLst>
                <a:ext uri="{FF2B5EF4-FFF2-40B4-BE49-F238E27FC236}">
                  <a16:creationId xmlns:a16="http://schemas.microsoft.com/office/drawing/2014/main" id="{63D2FD94-2F28-D683-3146-334A4E51D6E0}"/>
                </a:ext>
              </a:extLst>
            </p:cNvPr>
            <p:cNvSpPr/>
            <p:nvPr/>
          </p:nvSpPr>
          <p:spPr>
            <a:xfrm>
              <a:off x="2455421" y="638958"/>
              <a:ext cx="6639367" cy="113311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DA</a:t>
              </a:r>
              <a:r>
                <a:rPr lang="vi-VN" sz="3200" b="1">
                  <a:solidFill>
                    <a:srgbClr val="EC008C"/>
                  </a:solidFill>
                  <a:latin typeface="Arial" pitchFamily="34" charset="0"/>
                  <a:ea typeface="Arial" pitchFamily="34" charset="0"/>
                  <a:cs typeface="Arial" pitchFamily="34" charset="0"/>
                </a:rPr>
                <a:t>NH NHÂN</a:t>
              </a:r>
              <a:r>
                <a:rPr lang="en-US" sz="3200" b="1">
                  <a:solidFill>
                    <a:srgbClr val="EC008C"/>
                  </a:solidFill>
                  <a:latin typeface="Arial" pitchFamily="34" charset="0"/>
                  <a:ea typeface="Arial" pitchFamily="34" charset="0"/>
                  <a:cs typeface="Arial" pitchFamily="34" charset="0"/>
                </a:rPr>
                <a:t> LỊCH SỬ TIÊU BIỂU</a:t>
              </a:r>
              <a:r>
                <a:rPr lang="vi-VN" sz="3200" b="1">
                  <a:solidFill>
                    <a:srgbClr val="EC008C"/>
                  </a:solidFill>
                  <a:latin typeface="Arial" pitchFamily="34" charset="0"/>
                  <a:ea typeface="Arial" pitchFamily="34" charset="0"/>
                  <a:cs typeface="Arial" pitchFamily="34" charset="0"/>
                </a:rPr>
                <a:t> </a:t>
              </a:r>
              <a:r>
                <a:rPr lang="en-US" sz="3200" b="1">
                  <a:solidFill>
                    <a:srgbClr val="EC008C"/>
                  </a:solidFill>
                  <a:latin typeface="Arial" pitchFamily="34" charset="0"/>
                  <a:ea typeface="Arial" pitchFamily="34" charset="0"/>
                  <a:cs typeface="Arial" pitchFamily="34" charset="0"/>
                </a:rPr>
                <a:t>CỦA ĐẤT </a:t>
              </a:r>
              <a:r>
                <a:rPr lang="vi-VN" sz="3200" b="1">
                  <a:solidFill>
                    <a:srgbClr val="EC008C"/>
                  </a:solidFill>
                  <a:latin typeface="Arial" pitchFamily="34" charset="0"/>
                  <a:ea typeface="Arial" pitchFamily="34" charset="0"/>
                  <a:cs typeface="Arial" pitchFamily="34" charset="0"/>
                </a:rPr>
                <a:t>QUẢNG</a:t>
              </a:r>
              <a:endParaRPr lang="vi-VN" sz="3200" dirty="0">
                <a:latin typeface="Arial" pitchFamily="34" charset="0"/>
                <a:ea typeface="Arial" pitchFamily="34" charset="0"/>
                <a:cs typeface="Arial" pitchFamily="34" charset="0"/>
              </a:endParaRPr>
            </a:p>
          </p:txBody>
        </p:sp>
        <p:sp>
          <p:nvSpPr>
            <p:cNvPr id="56" name="Rectangle 55">
              <a:extLst>
                <a:ext uri="{FF2B5EF4-FFF2-40B4-BE49-F238E27FC236}">
                  <a16:creationId xmlns:a16="http://schemas.microsoft.com/office/drawing/2014/main" id="{792E0F00-2437-CCA6-2721-0F4054B2B278}"/>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57" name="Rectangle 56">
              <a:extLst>
                <a:ext uri="{FF2B5EF4-FFF2-40B4-BE49-F238E27FC236}">
                  <a16:creationId xmlns:a16="http://schemas.microsoft.com/office/drawing/2014/main" id="{E2C8BA8B-6D73-6553-24BF-49457B9AC805}"/>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09600" y="1828800"/>
            <a:ext cx="4761881" cy="461665"/>
          </a:xfrm>
          <a:prstGeom prst="rect">
            <a:avLst/>
          </a:prstGeom>
        </p:spPr>
        <p:txBody>
          <a:bodyPr wrap="none">
            <a:spAutoFit/>
          </a:bodyPr>
          <a:lstStyle/>
          <a:p>
            <a:r>
              <a:rPr lang="en-US" sz="2400" b="1">
                <a:solidFill>
                  <a:srgbClr val="FF0000"/>
                </a:solidFill>
              </a:rPr>
              <a:t>b. </a:t>
            </a:r>
            <a:r>
              <a:rPr lang="vi-VN" sz="2400" b="1" dirty="0">
                <a:solidFill>
                  <a:srgbClr val="FF0000"/>
                </a:solidFill>
              </a:rPr>
              <a:t>Vai trò của danh </a:t>
            </a:r>
            <a:r>
              <a:rPr lang="vi-VN" sz="2400" b="1">
                <a:solidFill>
                  <a:srgbClr val="FF0000"/>
                </a:solidFill>
              </a:rPr>
              <a:t>nhân lịch</a:t>
            </a:r>
            <a:r>
              <a:rPr lang="en-US" sz="2400" b="1">
                <a:solidFill>
                  <a:srgbClr val="FF0000"/>
                </a:solidFill>
              </a:rPr>
              <a:t> </a:t>
            </a:r>
            <a:r>
              <a:rPr lang="vi-VN" sz="2400" b="1" dirty="0">
                <a:solidFill>
                  <a:srgbClr val="FF0000"/>
                </a:solidFill>
              </a:rPr>
              <a:t>sử</a:t>
            </a:r>
            <a:endParaRPr lang="en-US" sz="2400" b="1" dirty="0">
              <a:solidFill>
                <a:srgbClr val="FF0000"/>
              </a:solidFill>
            </a:endParaRPr>
          </a:p>
        </p:txBody>
      </p:sp>
      <p:sp>
        <p:nvSpPr>
          <p:cNvPr id="17" name="Rectangle 16"/>
          <p:cNvSpPr/>
          <p:nvPr/>
        </p:nvSpPr>
        <p:spPr>
          <a:xfrm>
            <a:off x="723900" y="4719433"/>
            <a:ext cx="7696200" cy="1569660"/>
          </a:xfrm>
          <a:prstGeom prst="rect">
            <a:avLst/>
          </a:prstGeom>
        </p:spPr>
        <p:txBody>
          <a:bodyPr wrap="square">
            <a:spAutoFit/>
          </a:bodyPr>
          <a:lstStyle/>
          <a:p>
            <a:pPr algn="just">
              <a:buFont typeface="Wingdings" pitchFamily="2" charset="2"/>
              <a:buChar char="Ø"/>
            </a:pPr>
            <a:r>
              <a:rPr lang="en-US" sz="2400"/>
              <a:t> </a:t>
            </a:r>
            <a:r>
              <a:rPr lang="vi-VN" sz="2400">
                <a:solidFill>
                  <a:srgbClr val="242021"/>
                </a:solidFill>
                <a:latin typeface="ArialMT"/>
              </a:rPr>
              <a:t>Họ đi đầu trong công cuộc cải</a:t>
            </a:r>
            <a:r>
              <a:rPr lang="en-US" sz="2400">
                <a:solidFill>
                  <a:srgbClr val="242021"/>
                </a:solidFill>
                <a:latin typeface="ArialMT"/>
              </a:rPr>
              <a:t> </a:t>
            </a:r>
            <a:r>
              <a:rPr lang="vi-VN" sz="2400">
                <a:solidFill>
                  <a:srgbClr val="242021"/>
                </a:solidFill>
                <a:latin typeface="ArialMT"/>
              </a:rPr>
              <a:t>cách, đổi mới; góp công lớn làm thay đổi diện mạo quê hương đất nước trên các</a:t>
            </a:r>
            <a:r>
              <a:rPr lang="en-US" sz="2400">
                <a:solidFill>
                  <a:srgbClr val="242021"/>
                </a:solidFill>
                <a:latin typeface="ArialMT"/>
              </a:rPr>
              <a:t> </a:t>
            </a:r>
            <a:r>
              <a:rPr lang="vi-VN" sz="2400">
                <a:solidFill>
                  <a:srgbClr val="242021"/>
                </a:solidFill>
                <a:latin typeface="ArialMT"/>
              </a:rPr>
              <a:t>lĩnh vực chính trị </a:t>
            </a:r>
            <a:r>
              <a:rPr lang="vi-VN" sz="2400">
                <a:solidFill>
                  <a:srgbClr val="242021"/>
                </a:solidFill>
                <a:latin typeface="MyriadPro-Regular"/>
              </a:rPr>
              <a:t>– </a:t>
            </a:r>
            <a:r>
              <a:rPr lang="vi-VN" sz="2400">
                <a:solidFill>
                  <a:srgbClr val="242021"/>
                </a:solidFill>
                <a:latin typeface="ArialMT"/>
              </a:rPr>
              <a:t>tư tưởng, kinh tế </a:t>
            </a:r>
            <a:r>
              <a:rPr lang="vi-VN" sz="2400">
                <a:solidFill>
                  <a:srgbClr val="242021"/>
                </a:solidFill>
                <a:latin typeface="MyriadPro-Regular"/>
              </a:rPr>
              <a:t>– </a:t>
            </a:r>
            <a:r>
              <a:rPr lang="vi-VN" sz="2400">
                <a:solidFill>
                  <a:srgbClr val="242021"/>
                </a:solidFill>
                <a:latin typeface="ArialMT"/>
              </a:rPr>
              <a:t>xã hội, khoa học </a:t>
            </a:r>
            <a:r>
              <a:rPr lang="vi-VN" sz="2400">
                <a:solidFill>
                  <a:srgbClr val="242021"/>
                </a:solidFill>
                <a:latin typeface="MyriadPro-Regular"/>
              </a:rPr>
              <a:t>– </a:t>
            </a:r>
            <a:r>
              <a:rPr lang="vi-VN" sz="2400">
                <a:solidFill>
                  <a:srgbClr val="242021"/>
                </a:solidFill>
                <a:latin typeface="ArialMT"/>
              </a:rPr>
              <a:t>kĩ thuật, văn hoá </a:t>
            </a:r>
            <a:r>
              <a:rPr lang="vi-VN" sz="2400">
                <a:solidFill>
                  <a:srgbClr val="242021"/>
                </a:solidFill>
                <a:latin typeface="MyriadPro-Regular"/>
              </a:rPr>
              <a:t>– </a:t>
            </a:r>
            <a:r>
              <a:rPr lang="vi-VN" sz="2400">
                <a:solidFill>
                  <a:srgbClr val="242021"/>
                </a:solidFill>
                <a:latin typeface="ArialMT"/>
              </a:rPr>
              <a:t>nghệ</a:t>
            </a:r>
            <a:r>
              <a:rPr lang="en-US" sz="2400">
                <a:solidFill>
                  <a:srgbClr val="242021"/>
                </a:solidFill>
                <a:latin typeface="ArialMT"/>
              </a:rPr>
              <a:t> </a:t>
            </a:r>
            <a:r>
              <a:rPr lang="vi-VN" sz="2400">
                <a:solidFill>
                  <a:srgbClr val="242021"/>
                </a:solidFill>
                <a:latin typeface="ArialMT"/>
              </a:rPr>
              <a:t>thuật</a:t>
            </a:r>
            <a:r>
              <a:rPr lang="en-US" sz="2400">
                <a:solidFill>
                  <a:prstClr val="black"/>
                </a:solidFill>
              </a:rPr>
              <a:t>.</a:t>
            </a:r>
            <a:r>
              <a:rPr lang="vi-VN" sz="2400"/>
              <a:t>.</a:t>
            </a:r>
            <a:endParaRPr lang="en-US" sz="2400" dirty="0"/>
          </a:p>
        </p:txBody>
      </p:sp>
      <p:sp>
        <p:nvSpPr>
          <p:cNvPr id="18" name="Rectangle 17"/>
          <p:cNvSpPr/>
          <p:nvPr/>
        </p:nvSpPr>
        <p:spPr>
          <a:xfrm>
            <a:off x="693661" y="3355508"/>
            <a:ext cx="7848600" cy="1200329"/>
          </a:xfrm>
          <a:prstGeom prst="rect">
            <a:avLst/>
          </a:prstGeom>
        </p:spPr>
        <p:txBody>
          <a:bodyPr wrap="square">
            <a:spAutoFit/>
          </a:bodyPr>
          <a:lstStyle/>
          <a:p>
            <a:pPr algn="just">
              <a:buFont typeface="Wingdings" pitchFamily="2" charset="2"/>
              <a:buChar char="Ø"/>
            </a:pPr>
            <a:r>
              <a:rPr lang="en-US" sz="2400"/>
              <a:t> </a:t>
            </a:r>
            <a:r>
              <a:rPr lang="vi-VN" sz="2400">
                <a:solidFill>
                  <a:srgbClr val="242021"/>
                </a:solidFill>
                <a:latin typeface="ArialMT"/>
              </a:rPr>
              <a:t>Họ là người khởi xướng, tập hợp lực lượng, tham gia lãnh đạo khởi nghĩa chống</a:t>
            </a:r>
            <a:r>
              <a:rPr lang="en-US" sz="2400">
                <a:solidFill>
                  <a:srgbClr val="242021"/>
                </a:solidFill>
                <a:latin typeface="ArialMT"/>
              </a:rPr>
              <a:t> </a:t>
            </a:r>
            <a:r>
              <a:rPr lang="vi-VN" sz="2400">
                <a:solidFill>
                  <a:srgbClr val="242021"/>
                </a:solidFill>
                <a:latin typeface="ArialMT"/>
              </a:rPr>
              <a:t>ngoại xâm, bảo vệ nền độc lập, tự do cho dân tộc. </a:t>
            </a:r>
            <a:endParaRPr lang="en-US" sz="2400" dirty="0"/>
          </a:p>
        </p:txBody>
      </p:sp>
      <p:sp>
        <p:nvSpPr>
          <p:cNvPr id="2" name="TextBox 1">
            <a:extLst>
              <a:ext uri="{FF2B5EF4-FFF2-40B4-BE49-F238E27FC236}">
                <a16:creationId xmlns:a16="http://schemas.microsoft.com/office/drawing/2014/main" id="{BFE4BDBD-E443-7B38-575D-BF723E7FAC06}"/>
              </a:ext>
            </a:extLst>
          </p:cNvPr>
          <p:cNvSpPr txBox="1"/>
          <p:nvPr/>
        </p:nvSpPr>
        <p:spPr>
          <a:xfrm>
            <a:off x="588169" y="2390548"/>
            <a:ext cx="7918450"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vi-VN" sz="2400" b="0" i="1" u="none" strike="noStrike" kern="1200" cap="none" spc="0" normalizeH="0" baseline="0" noProof="0">
                <a:ln>
                  <a:noFill/>
                </a:ln>
                <a:solidFill>
                  <a:srgbClr val="0070C0"/>
                </a:solidFill>
                <a:effectLst/>
                <a:uLnTx/>
                <a:uFillTx/>
                <a:latin typeface="ArialMT"/>
                <a:ea typeface="+mn-ea"/>
                <a:cs typeface="+mn-cs"/>
              </a:rPr>
              <a:t>Trong tiến trình</a:t>
            </a:r>
            <a:r>
              <a:rPr kumimoji="0" lang="en-US" sz="2400" b="0" i="1" u="none" strike="noStrike" kern="1200" cap="none" spc="0" normalizeH="0" baseline="0" noProof="0">
                <a:ln>
                  <a:noFill/>
                </a:ln>
                <a:solidFill>
                  <a:srgbClr val="0070C0"/>
                </a:solidFill>
                <a:effectLst/>
                <a:uLnTx/>
                <a:uFillTx/>
                <a:latin typeface="ArialMT"/>
                <a:ea typeface="+mn-ea"/>
                <a:cs typeface="+mn-cs"/>
              </a:rPr>
              <a:t> </a:t>
            </a:r>
            <a:r>
              <a:rPr kumimoji="0" lang="vi-VN" sz="2400" b="0" i="1" u="none" strike="noStrike" kern="1200" cap="none" spc="0" normalizeH="0" baseline="0" noProof="0">
                <a:ln>
                  <a:noFill/>
                </a:ln>
                <a:solidFill>
                  <a:srgbClr val="0070C0"/>
                </a:solidFill>
                <a:effectLst/>
                <a:uLnTx/>
                <a:uFillTx/>
                <a:latin typeface="ArialMT"/>
                <a:ea typeface="+mn-ea"/>
                <a:cs typeface="+mn-cs"/>
              </a:rPr>
              <a:t>phát triển của lịch sử dân tộc, danh nhân lịch sử là người giữ vai trò quan trọng.</a:t>
            </a:r>
            <a:r>
              <a:rPr kumimoji="0" lang="en-US" sz="2400" b="0" i="1" u="none" strike="noStrike" kern="1200" cap="none" spc="0" normalizeH="0" baseline="0" noProof="0">
                <a:ln>
                  <a:noFill/>
                </a:ln>
                <a:solidFill>
                  <a:srgbClr val="0070C0"/>
                </a:solidFill>
                <a:effectLst/>
                <a:uLnTx/>
                <a:uFillTx/>
                <a:latin typeface="ArialMT"/>
                <a:ea typeface="+mn-ea"/>
                <a:cs typeface="+mn-cs"/>
              </a:rPr>
              <a:t> </a:t>
            </a:r>
            <a:endParaRPr kumimoji="0" lang="en-US" sz="2400" b="0" i="1" u="none" strike="noStrike" kern="1200" cap="none" spc="0" normalizeH="0" baseline="0" noProof="0">
              <a:ln>
                <a:noFill/>
              </a:ln>
              <a:solidFill>
                <a:srgbClr val="0070C0"/>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C6393A16-0550-9C62-60C6-1DC45874FAD2}"/>
              </a:ext>
            </a:extLst>
          </p:cNvPr>
          <p:cNvGrpSpPr/>
          <p:nvPr/>
        </p:nvGrpSpPr>
        <p:grpSpPr>
          <a:xfrm>
            <a:off x="381000" y="152400"/>
            <a:ext cx="8610600" cy="1561384"/>
            <a:chOff x="0" y="381000"/>
            <a:chExt cx="9144000" cy="1642407"/>
          </a:xfrm>
        </p:grpSpPr>
        <p:grpSp>
          <p:nvGrpSpPr>
            <p:cNvPr id="22" name="Group 440">
              <a:extLst>
                <a:ext uri="{FF2B5EF4-FFF2-40B4-BE49-F238E27FC236}">
                  <a16:creationId xmlns:a16="http://schemas.microsoft.com/office/drawing/2014/main" id="{4F800D00-2567-559A-BC82-3A0BF624425B}"/>
                </a:ext>
              </a:extLst>
            </p:cNvPr>
            <p:cNvGrpSpPr>
              <a:grpSpLocks/>
            </p:cNvGrpSpPr>
            <p:nvPr/>
          </p:nvGrpSpPr>
          <p:grpSpPr bwMode="auto">
            <a:xfrm>
              <a:off x="1073150" y="463549"/>
              <a:ext cx="8070584" cy="1559858"/>
              <a:chOff x="0" y="0"/>
              <a:chExt cx="12709" cy="2457"/>
            </a:xfrm>
          </p:grpSpPr>
          <p:pic>
            <p:nvPicPr>
              <p:cNvPr id="27" name="Picture 446">
                <a:extLst>
                  <a:ext uri="{FF2B5EF4-FFF2-40B4-BE49-F238E27FC236}">
                    <a16:creationId xmlns:a16="http://schemas.microsoft.com/office/drawing/2014/main" id="{3D9087FB-52B8-F07D-4F0B-8BCDB4E937F3}"/>
                  </a:ext>
                </a:extLst>
              </p:cNvPr>
              <p:cNvPicPr>
                <a:picLocks noChangeAspect="1" noChangeArrowheads="1"/>
              </p:cNvPicPr>
              <p:nvPr/>
            </p:nvPicPr>
            <p:blipFill>
              <a:blip r:embed="rId2"/>
              <a:srcRect/>
              <a:stretch>
                <a:fillRect/>
              </a:stretch>
            </p:blipFill>
            <p:spPr bwMode="auto">
              <a:xfrm>
                <a:off x="0" y="0"/>
                <a:ext cx="12709" cy="2457"/>
              </a:xfrm>
              <a:prstGeom prst="rect">
                <a:avLst/>
              </a:prstGeom>
              <a:noFill/>
            </p:spPr>
          </p:pic>
          <p:sp>
            <p:nvSpPr>
              <p:cNvPr id="28" name="Freeform 445">
                <a:extLst>
                  <a:ext uri="{FF2B5EF4-FFF2-40B4-BE49-F238E27FC236}">
                    <a16:creationId xmlns:a16="http://schemas.microsoft.com/office/drawing/2014/main" id="{C0B71498-770E-7A43-7888-873EFDF3F21B}"/>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444">
                <a:extLst>
                  <a:ext uri="{FF2B5EF4-FFF2-40B4-BE49-F238E27FC236}">
                    <a16:creationId xmlns:a16="http://schemas.microsoft.com/office/drawing/2014/main" id="{2ACDE438-954F-4A8F-45B2-A587CE3ABD8C}"/>
                  </a:ext>
                </a:extLst>
              </p:cNvPr>
              <p:cNvSpPr>
                <a:spLocks/>
              </p:cNvSpPr>
              <p:nvPr/>
            </p:nvSpPr>
            <p:spPr bwMode="auto">
              <a:xfrm>
                <a:off x="625" y="1003"/>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443">
                <a:extLst>
                  <a:ext uri="{FF2B5EF4-FFF2-40B4-BE49-F238E27FC236}">
                    <a16:creationId xmlns:a16="http://schemas.microsoft.com/office/drawing/2014/main" id="{0A74FC91-A47B-9028-7137-C4B23CAF6A8E}"/>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AutoShape 442">
                <a:extLst>
                  <a:ext uri="{FF2B5EF4-FFF2-40B4-BE49-F238E27FC236}">
                    <a16:creationId xmlns:a16="http://schemas.microsoft.com/office/drawing/2014/main" id="{933F9D95-E61F-0980-AA1B-9294F3115AE5}"/>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441">
                <a:extLst>
                  <a:ext uri="{FF2B5EF4-FFF2-40B4-BE49-F238E27FC236}">
                    <a16:creationId xmlns:a16="http://schemas.microsoft.com/office/drawing/2014/main" id="{A45F6DB3-9E07-FDF5-ED08-E61E44D06451}"/>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3" name="Rectangle 18">
              <a:extLst>
                <a:ext uri="{FF2B5EF4-FFF2-40B4-BE49-F238E27FC236}">
                  <a16:creationId xmlns:a16="http://schemas.microsoft.com/office/drawing/2014/main" id="{58225412-1906-F984-F61B-09675FDB87D1}"/>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4" name="Rectangle 23">
              <a:extLst>
                <a:ext uri="{FF2B5EF4-FFF2-40B4-BE49-F238E27FC236}">
                  <a16:creationId xmlns:a16="http://schemas.microsoft.com/office/drawing/2014/main" id="{546E2DD7-087A-526C-2C48-4F9793B15BAA}"/>
                </a:ext>
              </a:extLst>
            </p:cNvPr>
            <p:cNvSpPr/>
            <p:nvPr/>
          </p:nvSpPr>
          <p:spPr>
            <a:xfrm>
              <a:off x="2455421" y="638958"/>
              <a:ext cx="6639367" cy="113311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DA</a:t>
              </a:r>
              <a:r>
                <a:rPr lang="vi-VN" sz="3200" b="1">
                  <a:solidFill>
                    <a:srgbClr val="EC008C"/>
                  </a:solidFill>
                  <a:latin typeface="Arial" pitchFamily="34" charset="0"/>
                  <a:ea typeface="Arial" pitchFamily="34" charset="0"/>
                  <a:cs typeface="Arial" pitchFamily="34" charset="0"/>
                </a:rPr>
                <a:t>NH NHÂN</a:t>
              </a:r>
              <a:r>
                <a:rPr lang="en-US" sz="3200" b="1">
                  <a:solidFill>
                    <a:srgbClr val="EC008C"/>
                  </a:solidFill>
                  <a:latin typeface="Arial" pitchFamily="34" charset="0"/>
                  <a:ea typeface="Arial" pitchFamily="34" charset="0"/>
                  <a:cs typeface="Arial" pitchFamily="34" charset="0"/>
                </a:rPr>
                <a:t> LỊCH SỬ TIÊU BIỂU</a:t>
              </a:r>
              <a:r>
                <a:rPr lang="vi-VN" sz="3200" b="1">
                  <a:solidFill>
                    <a:srgbClr val="EC008C"/>
                  </a:solidFill>
                  <a:latin typeface="Arial" pitchFamily="34" charset="0"/>
                  <a:ea typeface="Arial" pitchFamily="34" charset="0"/>
                  <a:cs typeface="Arial" pitchFamily="34" charset="0"/>
                </a:rPr>
                <a:t> </a:t>
              </a:r>
              <a:r>
                <a:rPr lang="en-US" sz="3200" b="1">
                  <a:solidFill>
                    <a:srgbClr val="EC008C"/>
                  </a:solidFill>
                  <a:latin typeface="Arial" pitchFamily="34" charset="0"/>
                  <a:ea typeface="Arial" pitchFamily="34" charset="0"/>
                  <a:cs typeface="Arial" pitchFamily="34" charset="0"/>
                </a:rPr>
                <a:t>CỦA ĐẤT </a:t>
              </a:r>
              <a:r>
                <a:rPr lang="vi-VN" sz="3200" b="1">
                  <a:solidFill>
                    <a:srgbClr val="EC008C"/>
                  </a:solidFill>
                  <a:latin typeface="Arial" pitchFamily="34" charset="0"/>
                  <a:ea typeface="Arial" pitchFamily="34" charset="0"/>
                  <a:cs typeface="Arial" pitchFamily="34" charset="0"/>
                </a:rPr>
                <a:t>QUẢNG</a:t>
              </a:r>
              <a:endParaRPr lang="vi-VN" sz="3200" dirty="0">
                <a:latin typeface="Arial" pitchFamily="34" charset="0"/>
                <a:ea typeface="Arial" pitchFamily="34" charset="0"/>
                <a:cs typeface="Arial" pitchFamily="34" charset="0"/>
              </a:endParaRPr>
            </a:p>
          </p:txBody>
        </p:sp>
        <p:sp>
          <p:nvSpPr>
            <p:cNvPr id="25" name="Rectangle 24">
              <a:extLst>
                <a:ext uri="{FF2B5EF4-FFF2-40B4-BE49-F238E27FC236}">
                  <a16:creationId xmlns:a16="http://schemas.microsoft.com/office/drawing/2014/main" id="{F4C36C78-F101-B1C0-7B62-E21FA1FA11EC}"/>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26" name="Rectangle 25">
              <a:extLst>
                <a:ext uri="{FF2B5EF4-FFF2-40B4-BE49-F238E27FC236}">
                  <a16:creationId xmlns:a16="http://schemas.microsoft.com/office/drawing/2014/main" id="{4A1EC013-134F-EDC7-9F67-4BC6A8D15039}"/>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FE0D4E6-C743-DD02-94A6-0B62F808CB68}"/>
              </a:ext>
            </a:extLst>
          </p:cNvPr>
          <p:cNvSpPr>
            <a:spLocks noGrp="1"/>
          </p:cNvSpPr>
          <p:nvPr>
            <p:ph idx="1"/>
          </p:nvPr>
        </p:nvSpPr>
        <p:spPr/>
        <p:txBody>
          <a:bodyPr/>
          <a:lstStyle/>
          <a:p>
            <a:endParaRPr lang="en-US"/>
          </a:p>
        </p:txBody>
      </p:sp>
      <p:pic>
        <p:nvPicPr>
          <p:cNvPr id="10" name="Content Placeholder 4">
            <a:extLst>
              <a:ext uri="{FF2B5EF4-FFF2-40B4-BE49-F238E27FC236}">
                <a16:creationId xmlns:a16="http://schemas.microsoft.com/office/drawing/2014/main" id="{60697FD0-96CA-650C-BF5B-0D8F67834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927" y="463834"/>
            <a:ext cx="7315200" cy="5930332"/>
          </a:xfrm>
          <a:prstGeom prst="rect">
            <a:avLst/>
          </a:prstGeom>
        </p:spPr>
      </p:pic>
      <p:pic>
        <p:nvPicPr>
          <p:cNvPr id="11" name="Picture 10">
            <a:extLst>
              <a:ext uri="{FF2B5EF4-FFF2-40B4-BE49-F238E27FC236}">
                <a16:creationId xmlns:a16="http://schemas.microsoft.com/office/drawing/2014/main" id="{E2C95385-10A7-A1B5-29E0-6242225EC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27" y="452111"/>
            <a:ext cx="7476146" cy="5791200"/>
          </a:xfrm>
          <a:prstGeom prst="rect">
            <a:avLst/>
          </a:prstGeom>
        </p:spPr>
      </p:pic>
    </p:spTree>
    <p:extLst>
      <p:ext uri="{BB962C8B-B14F-4D97-AF65-F5344CB8AC3E}">
        <p14:creationId xmlns:p14="http://schemas.microsoft.com/office/powerpoint/2010/main" val="380385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9591" y="5098805"/>
            <a:ext cx="8839200" cy="1938992"/>
          </a:xfrm>
          <a:prstGeom prst="rect">
            <a:avLst/>
          </a:prstGeom>
        </p:spPr>
        <p:txBody>
          <a:bodyPr wrap="square">
            <a:spAutoFit/>
          </a:bodyPr>
          <a:lstStyle/>
          <a:p>
            <a:r>
              <a:rPr lang="en-US" sz="2400"/>
              <a:t>+ </a:t>
            </a:r>
            <a:r>
              <a:rPr lang="vi-VN" sz="2400"/>
              <a:t>Xuất </a:t>
            </a:r>
            <a:r>
              <a:rPr lang="vi-VN" sz="2400" dirty="0"/>
              <a:t>thân trong một gia đình có truyền thống nho học, từ nhỏ ông nổi tiếng là người hiếu học và học giỏi. Sau khi đỗ cử nhân, đỗ phó bảng, Hoàng Diệu được giao nhiều chức vụ quan trọng dưới triều Nguyễn. </a:t>
            </a:r>
            <a:endParaRPr lang="en-US" sz="2400" dirty="0"/>
          </a:p>
          <a:p>
            <a:r>
              <a:rPr lang="en-US" sz="2400"/>
              <a:t>	</a:t>
            </a:r>
          </a:p>
        </p:txBody>
      </p:sp>
      <p:sp>
        <p:nvSpPr>
          <p:cNvPr id="5" name="Rectangle 4"/>
          <p:cNvSpPr/>
          <p:nvPr/>
        </p:nvSpPr>
        <p:spPr>
          <a:xfrm>
            <a:off x="304800" y="2505631"/>
            <a:ext cx="8839200" cy="461665"/>
          </a:xfrm>
          <a:prstGeom prst="rect">
            <a:avLst/>
          </a:prstGeom>
        </p:spPr>
        <p:txBody>
          <a:bodyPr wrap="square">
            <a:spAutoFit/>
          </a:bodyPr>
          <a:lstStyle/>
          <a:p>
            <a:r>
              <a:rPr lang="en-US" sz="2400" b="1">
                <a:solidFill>
                  <a:srgbClr val="FF0000"/>
                </a:solidFill>
              </a:rPr>
              <a:t>1</a:t>
            </a:r>
            <a:r>
              <a:rPr lang="vi-VN" sz="2400" b="1">
                <a:solidFill>
                  <a:srgbClr val="FF0000"/>
                </a:solidFill>
              </a:rPr>
              <a:t>. </a:t>
            </a:r>
            <a:r>
              <a:rPr lang="vi-VN" sz="2400" b="1" dirty="0">
                <a:solidFill>
                  <a:srgbClr val="FF0000"/>
                </a:solidFill>
              </a:rPr>
              <a:t>Hoàng Diệu (1829 – 1882</a:t>
            </a:r>
            <a:r>
              <a:rPr lang="vi-VN" sz="2400" b="1">
                <a:solidFill>
                  <a:srgbClr val="FF0000"/>
                </a:solidFill>
              </a:rPr>
              <a:t>) </a:t>
            </a:r>
            <a:r>
              <a:rPr lang="en-US" sz="2400" b="1">
                <a:solidFill>
                  <a:srgbClr val="FF0000"/>
                </a:solidFill>
              </a:rPr>
              <a:t>:</a:t>
            </a:r>
            <a:endParaRPr lang="en-US" sz="2400" dirty="0">
              <a:solidFill>
                <a:srgbClr val="FF0000"/>
              </a:solidFill>
            </a:endParaRPr>
          </a:p>
        </p:txBody>
      </p:sp>
      <p:sp>
        <p:nvSpPr>
          <p:cNvPr id="3" name="TextBox 2">
            <a:extLst>
              <a:ext uri="{FF2B5EF4-FFF2-40B4-BE49-F238E27FC236}">
                <a16:creationId xmlns:a16="http://schemas.microsoft.com/office/drawing/2014/main" id="{8667BA5D-CD39-32AC-CCAD-B35FA5ED65B9}"/>
              </a:ext>
            </a:extLst>
          </p:cNvPr>
          <p:cNvSpPr txBox="1"/>
          <p:nvPr/>
        </p:nvSpPr>
        <p:spPr>
          <a:xfrm>
            <a:off x="389591" y="3762553"/>
            <a:ext cx="8229600" cy="830997"/>
          </a:xfrm>
          <a:prstGeom prst="rect">
            <a:avLst/>
          </a:prstGeom>
          <a:noFill/>
        </p:spPr>
        <p:txBody>
          <a:bodyPr wrap="square">
            <a:spAutoFit/>
          </a:bodyPr>
          <a:lstStyle/>
          <a:p>
            <a:r>
              <a:rPr lang="en-US" sz="2400">
                <a:solidFill>
                  <a:srgbClr val="0070C0"/>
                </a:solidFill>
                <a:latin typeface="Arial" panose="020B0604020202020204" pitchFamily="34" charset="0"/>
                <a:cs typeface="Arial" panose="020B0604020202020204" pitchFamily="34" charset="0"/>
              </a:rPr>
              <a:t>- Quê quán: </a:t>
            </a:r>
            <a:r>
              <a:rPr lang="vi-VN" sz="2400"/>
              <a:t>làng Xuân Đài, huyện Diên Phước (nay là thị xã Điện Bàn, tỉnh Quảng Nam). </a:t>
            </a:r>
            <a:endParaRPr lang="en-US" sz="2400" dirty="0"/>
          </a:p>
        </p:txBody>
      </p:sp>
      <p:sp>
        <p:nvSpPr>
          <p:cNvPr id="7" name="TextBox 6">
            <a:extLst>
              <a:ext uri="{FF2B5EF4-FFF2-40B4-BE49-F238E27FC236}">
                <a16:creationId xmlns:a16="http://schemas.microsoft.com/office/drawing/2014/main" id="{161D1500-75EB-F916-F060-BDB83FBAFE81}"/>
              </a:ext>
            </a:extLst>
          </p:cNvPr>
          <p:cNvSpPr txBox="1"/>
          <p:nvPr/>
        </p:nvSpPr>
        <p:spPr>
          <a:xfrm>
            <a:off x="389591" y="2932939"/>
            <a:ext cx="7924800" cy="830997"/>
          </a:xfrm>
          <a:prstGeom prst="rect">
            <a:avLst/>
          </a:prstGeom>
          <a:noFill/>
        </p:spPr>
        <p:txBody>
          <a:bodyPr wrap="square">
            <a:spAutoFit/>
          </a:bodyPr>
          <a:lstStyle/>
          <a:p>
            <a:r>
              <a:rPr lang="en-US" sz="2400">
                <a:solidFill>
                  <a:srgbClr val="0070C0"/>
                </a:solidFill>
                <a:latin typeface="Arial" panose="020B0604020202020204" pitchFamily="34" charset="0"/>
                <a:cs typeface="Arial" panose="020B0604020202020204" pitchFamily="34" charset="0"/>
              </a:rPr>
              <a:t>- Tên thật </a:t>
            </a:r>
            <a:r>
              <a:rPr lang="en-US" sz="2400">
                <a:solidFill>
                  <a:srgbClr val="FF0000"/>
                </a:solidFill>
                <a:latin typeface="Arial" panose="020B0604020202020204" pitchFamily="34" charset="0"/>
                <a:cs typeface="Arial" panose="020B0604020202020204" pitchFamily="34" charset="0"/>
              </a:rPr>
              <a:t>là Hoàng Kim Tích, </a:t>
            </a:r>
            <a:r>
              <a:rPr lang="en-US" sz="2400" b="1">
                <a:solidFill>
                  <a:srgbClr val="FF0000"/>
                </a:solidFill>
                <a:latin typeface="Arial" panose="020B0604020202020204" pitchFamily="34" charset="0"/>
                <a:cs typeface="Arial" panose="020B0604020202020204" pitchFamily="34" charset="0"/>
              </a:rPr>
              <a:t> </a:t>
            </a:r>
            <a:r>
              <a:rPr lang="vi-VN" sz="2400">
                <a:solidFill>
                  <a:srgbClr val="FF0000"/>
                </a:solidFill>
                <a:latin typeface="Arial" panose="020B0604020202020204" pitchFamily="34" charset="0"/>
                <a:cs typeface="Arial" panose="020B0604020202020204" pitchFamily="34" charset="0"/>
              </a:rPr>
              <a:t>tự là Quang Viễn, hiệu Tỉnh Trai</a:t>
            </a:r>
            <a:endParaRPr lang="en-US" sz="24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B05F603-7213-671E-7794-48868740CB1C}"/>
              </a:ext>
            </a:extLst>
          </p:cNvPr>
          <p:cNvSpPr txBox="1"/>
          <p:nvPr/>
        </p:nvSpPr>
        <p:spPr>
          <a:xfrm>
            <a:off x="377868" y="4637140"/>
            <a:ext cx="4719710" cy="461665"/>
          </a:xfrm>
          <a:prstGeom prst="rect">
            <a:avLst/>
          </a:prstGeom>
          <a:noFill/>
        </p:spPr>
        <p:txBody>
          <a:bodyPr wrap="square">
            <a:spAutoFit/>
          </a:bodyPr>
          <a:lstStyle/>
          <a:p>
            <a:pPr algn="just"/>
            <a:r>
              <a:rPr lang="en-US" sz="2400">
                <a:solidFill>
                  <a:srgbClr val="0070C0"/>
                </a:solidFill>
                <a:latin typeface="Arial" panose="020B0604020202020204" pitchFamily="34" charset="0"/>
                <a:cs typeface="Arial" panose="020B0604020202020204" pitchFamily="34" charset="0"/>
              </a:rPr>
              <a:t>- Vài nét về sự nghiệp: </a:t>
            </a:r>
            <a:endParaRPr lang="en-US" sz="2400" dirty="0">
              <a:solidFill>
                <a:srgbClr val="0070C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35065A5-F5A2-1C03-EAB2-2406F7332B4A}"/>
              </a:ext>
            </a:extLst>
          </p:cNvPr>
          <p:cNvGrpSpPr/>
          <p:nvPr/>
        </p:nvGrpSpPr>
        <p:grpSpPr>
          <a:xfrm>
            <a:off x="381000" y="152400"/>
            <a:ext cx="8610600" cy="1561384"/>
            <a:chOff x="0" y="381000"/>
            <a:chExt cx="9144000" cy="1642407"/>
          </a:xfrm>
        </p:grpSpPr>
        <p:grpSp>
          <p:nvGrpSpPr>
            <p:cNvPr id="6" name="Group 440">
              <a:extLst>
                <a:ext uri="{FF2B5EF4-FFF2-40B4-BE49-F238E27FC236}">
                  <a16:creationId xmlns:a16="http://schemas.microsoft.com/office/drawing/2014/main" id="{AF3F6AA1-594A-4403-D3CC-FD97F9535BED}"/>
                </a:ext>
              </a:extLst>
            </p:cNvPr>
            <p:cNvGrpSpPr>
              <a:grpSpLocks/>
            </p:cNvGrpSpPr>
            <p:nvPr/>
          </p:nvGrpSpPr>
          <p:grpSpPr bwMode="auto">
            <a:xfrm>
              <a:off x="1073150" y="463549"/>
              <a:ext cx="8070584" cy="1559858"/>
              <a:chOff x="0" y="0"/>
              <a:chExt cx="12709" cy="2457"/>
            </a:xfrm>
          </p:grpSpPr>
          <p:pic>
            <p:nvPicPr>
              <p:cNvPr id="25" name="Picture 446">
                <a:extLst>
                  <a:ext uri="{FF2B5EF4-FFF2-40B4-BE49-F238E27FC236}">
                    <a16:creationId xmlns:a16="http://schemas.microsoft.com/office/drawing/2014/main" id="{CA07FA8D-DFB4-CD91-F192-70EDAD0D9E2D}"/>
                  </a:ext>
                </a:extLst>
              </p:cNvPr>
              <p:cNvPicPr>
                <a:picLocks noChangeAspect="1" noChangeArrowheads="1"/>
              </p:cNvPicPr>
              <p:nvPr/>
            </p:nvPicPr>
            <p:blipFill>
              <a:blip r:embed="rId2"/>
              <a:srcRect/>
              <a:stretch>
                <a:fillRect/>
              </a:stretch>
            </p:blipFill>
            <p:spPr bwMode="auto">
              <a:xfrm>
                <a:off x="0" y="0"/>
                <a:ext cx="12709" cy="2457"/>
              </a:xfrm>
              <a:prstGeom prst="rect">
                <a:avLst/>
              </a:prstGeom>
              <a:noFill/>
            </p:spPr>
          </p:pic>
          <p:sp>
            <p:nvSpPr>
              <p:cNvPr id="26" name="Freeform 445">
                <a:extLst>
                  <a:ext uri="{FF2B5EF4-FFF2-40B4-BE49-F238E27FC236}">
                    <a16:creationId xmlns:a16="http://schemas.microsoft.com/office/drawing/2014/main" id="{242AA93F-E68C-3237-64C9-ADAC510C5C27}"/>
                  </a:ext>
                </a:extLst>
              </p:cNvPr>
              <p:cNvSpPr>
                <a:spLocks/>
              </p:cNvSpPr>
              <p:nvPr/>
            </p:nvSpPr>
            <p:spPr bwMode="auto">
              <a:xfrm>
                <a:off x="625" y="960"/>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444">
                <a:extLst>
                  <a:ext uri="{FF2B5EF4-FFF2-40B4-BE49-F238E27FC236}">
                    <a16:creationId xmlns:a16="http://schemas.microsoft.com/office/drawing/2014/main" id="{4FE728AE-EE91-942A-A05A-76FFB26E58F7}"/>
                  </a:ext>
                </a:extLst>
              </p:cNvPr>
              <p:cNvSpPr>
                <a:spLocks/>
              </p:cNvSpPr>
              <p:nvPr/>
            </p:nvSpPr>
            <p:spPr bwMode="auto">
              <a:xfrm>
                <a:off x="625" y="1003"/>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443">
                <a:extLst>
                  <a:ext uri="{FF2B5EF4-FFF2-40B4-BE49-F238E27FC236}">
                    <a16:creationId xmlns:a16="http://schemas.microsoft.com/office/drawing/2014/main" id="{12B3D570-313D-C934-BB72-268CD7E1635D}"/>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AutoShape 442">
                <a:extLst>
                  <a:ext uri="{FF2B5EF4-FFF2-40B4-BE49-F238E27FC236}">
                    <a16:creationId xmlns:a16="http://schemas.microsoft.com/office/drawing/2014/main" id="{205E7927-1B2D-F50E-FF9A-50D22D17C25F}"/>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441">
                <a:extLst>
                  <a:ext uri="{FF2B5EF4-FFF2-40B4-BE49-F238E27FC236}">
                    <a16:creationId xmlns:a16="http://schemas.microsoft.com/office/drawing/2014/main" id="{74758F20-D86F-579C-12EA-5A5B8F9C0707}"/>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0" name="Rectangle 18">
              <a:extLst>
                <a:ext uri="{FF2B5EF4-FFF2-40B4-BE49-F238E27FC236}">
                  <a16:creationId xmlns:a16="http://schemas.microsoft.com/office/drawing/2014/main" id="{302A9D73-BA13-7BE9-1E4E-D7389A841C56}"/>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2" name="Rectangle 21">
              <a:extLst>
                <a:ext uri="{FF2B5EF4-FFF2-40B4-BE49-F238E27FC236}">
                  <a16:creationId xmlns:a16="http://schemas.microsoft.com/office/drawing/2014/main" id="{A8D6F33A-D647-8398-C464-ABCEB2ED4735}"/>
                </a:ext>
              </a:extLst>
            </p:cNvPr>
            <p:cNvSpPr/>
            <p:nvPr/>
          </p:nvSpPr>
          <p:spPr>
            <a:xfrm>
              <a:off x="2455421" y="638958"/>
              <a:ext cx="6639367" cy="113311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DA</a:t>
              </a:r>
              <a:r>
                <a:rPr lang="vi-VN" sz="3200" b="1">
                  <a:solidFill>
                    <a:srgbClr val="EC008C"/>
                  </a:solidFill>
                  <a:latin typeface="Arial" pitchFamily="34" charset="0"/>
                  <a:ea typeface="Arial" pitchFamily="34" charset="0"/>
                  <a:cs typeface="Arial" pitchFamily="34" charset="0"/>
                </a:rPr>
                <a:t>NH NHÂN</a:t>
              </a:r>
              <a:r>
                <a:rPr lang="en-US" sz="3200" b="1">
                  <a:solidFill>
                    <a:srgbClr val="EC008C"/>
                  </a:solidFill>
                  <a:latin typeface="Arial" pitchFamily="34" charset="0"/>
                  <a:ea typeface="Arial" pitchFamily="34" charset="0"/>
                  <a:cs typeface="Arial" pitchFamily="34" charset="0"/>
                </a:rPr>
                <a:t> LỊCH SỬ TIÊU BIỂU</a:t>
              </a:r>
              <a:r>
                <a:rPr lang="vi-VN" sz="3200" b="1">
                  <a:solidFill>
                    <a:srgbClr val="EC008C"/>
                  </a:solidFill>
                  <a:latin typeface="Arial" pitchFamily="34" charset="0"/>
                  <a:ea typeface="Arial" pitchFamily="34" charset="0"/>
                  <a:cs typeface="Arial" pitchFamily="34" charset="0"/>
                </a:rPr>
                <a:t> </a:t>
              </a:r>
              <a:r>
                <a:rPr lang="en-US" sz="3200" b="1">
                  <a:solidFill>
                    <a:srgbClr val="EC008C"/>
                  </a:solidFill>
                  <a:latin typeface="Arial" pitchFamily="34" charset="0"/>
                  <a:ea typeface="Arial" pitchFamily="34" charset="0"/>
                  <a:cs typeface="Arial" pitchFamily="34" charset="0"/>
                </a:rPr>
                <a:t>CỦA ĐẤT </a:t>
              </a:r>
              <a:r>
                <a:rPr lang="vi-VN" sz="3200" b="1">
                  <a:solidFill>
                    <a:srgbClr val="EC008C"/>
                  </a:solidFill>
                  <a:latin typeface="Arial" pitchFamily="34" charset="0"/>
                  <a:ea typeface="Arial" pitchFamily="34" charset="0"/>
                  <a:cs typeface="Arial" pitchFamily="34" charset="0"/>
                </a:rPr>
                <a:t>QUẢNG</a:t>
              </a:r>
              <a:endParaRPr lang="vi-VN" sz="3200" dirty="0">
                <a:latin typeface="Arial" pitchFamily="34" charset="0"/>
                <a:ea typeface="Arial" pitchFamily="34" charset="0"/>
                <a:cs typeface="Arial" pitchFamily="34" charset="0"/>
              </a:endParaRPr>
            </a:p>
          </p:txBody>
        </p:sp>
        <p:sp>
          <p:nvSpPr>
            <p:cNvPr id="23" name="Rectangle 22">
              <a:extLst>
                <a:ext uri="{FF2B5EF4-FFF2-40B4-BE49-F238E27FC236}">
                  <a16:creationId xmlns:a16="http://schemas.microsoft.com/office/drawing/2014/main" id="{6B035CAD-4135-C121-B551-2E2B0B920706}"/>
                </a:ext>
              </a:extLst>
            </p:cNvPr>
            <p:cNvSpPr/>
            <p:nvPr/>
          </p:nvSpPr>
          <p:spPr>
            <a:xfrm>
              <a:off x="1676400" y="1371600"/>
              <a:ext cx="404278" cy="461665"/>
            </a:xfrm>
            <a:prstGeom prst="rect">
              <a:avLst/>
            </a:prstGeom>
          </p:spPr>
          <p:txBody>
            <a:bodyPr wrap="none">
              <a:spAutoFit/>
            </a:bodyPr>
            <a:lstStyle/>
            <a:p>
              <a:pPr lvl="0" eaLnBrk="0" fontAlgn="base" hangingPunct="0">
                <a:spcBef>
                  <a:spcPct val="0"/>
                </a:spcBef>
                <a:spcAft>
                  <a:spcPct val="0"/>
                </a:spcAft>
              </a:pPr>
              <a:r>
                <a:rPr kumimoji="0" lang="vi-VN" sz="2400" b="1" i="0" u="none" strike="noStrike" cap="none" normalizeH="0" baseline="0" dirty="0">
                  <a:ln>
                    <a:noFill/>
                  </a:ln>
                  <a:solidFill>
                    <a:srgbClr val="25408F"/>
                  </a:solidFill>
                  <a:effectLst/>
                  <a:latin typeface="Verdana" pitchFamily="34" charset="0"/>
                  <a:ea typeface="Arial" pitchFamily="34" charset="0"/>
                  <a:cs typeface="Arial" pitchFamily="34" charset="0"/>
                </a:rPr>
                <a:t>1</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24" name="Rectangle 23">
              <a:extLst>
                <a:ext uri="{FF2B5EF4-FFF2-40B4-BE49-F238E27FC236}">
                  <a16:creationId xmlns:a16="http://schemas.microsoft.com/office/drawing/2014/main" id="{5BA20743-8A18-AB34-1E64-6FE0217F458E}"/>
                </a:ext>
              </a:extLst>
            </p:cNvPr>
            <p:cNvSpPr/>
            <p:nvPr/>
          </p:nvSpPr>
          <p:spPr>
            <a:xfrm>
              <a:off x="1371600" y="381000"/>
              <a:ext cx="1374094"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
        <p:nvSpPr>
          <p:cNvPr id="32" name="TextBox 31">
            <a:extLst>
              <a:ext uri="{FF2B5EF4-FFF2-40B4-BE49-F238E27FC236}">
                <a16:creationId xmlns:a16="http://schemas.microsoft.com/office/drawing/2014/main" id="{7EB07C64-81D3-A626-74B9-4A05A13ED30F}"/>
              </a:ext>
            </a:extLst>
          </p:cNvPr>
          <p:cNvSpPr txBox="1"/>
          <p:nvPr/>
        </p:nvSpPr>
        <p:spPr>
          <a:xfrm>
            <a:off x="310019" y="1781353"/>
            <a:ext cx="8309172" cy="523220"/>
          </a:xfrm>
          <a:prstGeom prst="rect">
            <a:avLst/>
          </a:prstGeom>
          <a:noFill/>
        </p:spPr>
        <p:txBody>
          <a:bodyPr wrap="square">
            <a:spAutoFit/>
          </a:bodyPr>
          <a:lstStyle/>
          <a:p>
            <a:r>
              <a:rPr lang="en-US" sz="2800" b="1" i="0">
                <a:solidFill>
                  <a:srgbClr val="EC028D"/>
                </a:solidFill>
                <a:effectLst/>
                <a:latin typeface="Arial-BoldMT"/>
              </a:rPr>
              <a:t>II. Danh nhân lịch sử tiêu biểu của Đất Quảng</a:t>
            </a:r>
            <a:r>
              <a:rPr lang="en-US" sz="28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ircle(in)">
                                      <p:cBhvr>
                                        <p:cTn id="17" dur="2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3646</Words>
  <Application>Microsoft Office PowerPoint</Application>
  <PresentationFormat>On-screen Show (4:3)</PresentationFormat>
  <Paragraphs>246</Paragraphs>
  <Slides>49</Slides>
  <Notes>5</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Arial</vt:lpstr>
      <vt:lpstr>Arial-BoldMT</vt:lpstr>
      <vt:lpstr>Arial-ItalicMT</vt:lpstr>
      <vt:lpstr>ArialMT</vt:lpstr>
      <vt:lpstr>Calibri</vt:lpstr>
      <vt:lpstr>MyriadPro-Bold</vt:lpstr>
      <vt:lpstr>MyriadPro-Regular</vt:lpstr>
      <vt:lpstr>Tahoma</vt:lpstr>
      <vt:lpstr>Times New Roman</vt:lpstr>
      <vt:lpstr>UVN Ai Cap</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Administrator</cp:lastModifiedBy>
  <cp:revision>68</cp:revision>
  <dcterms:created xsi:type="dcterms:W3CDTF">2023-09-17T23:15:46Z</dcterms:created>
  <dcterms:modified xsi:type="dcterms:W3CDTF">2025-09-07T14:36:20Z</dcterms:modified>
</cp:coreProperties>
</file>