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5"/>
  </p:notesMasterIdLst>
  <p:sldIdLst>
    <p:sldId id="256" r:id="rId2"/>
    <p:sldId id="258" r:id="rId3"/>
    <p:sldId id="259" r:id="rId4"/>
    <p:sldId id="313" r:id="rId5"/>
    <p:sldId id="260" r:id="rId6"/>
    <p:sldId id="257" r:id="rId7"/>
    <p:sldId id="314" r:id="rId8"/>
    <p:sldId id="264" r:id="rId9"/>
    <p:sldId id="262" r:id="rId10"/>
    <p:sldId id="265" r:id="rId11"/>
    <p:sldId id="356" r:id="rId12"/>
    <p:sldId id="357" r:id="rId13"/>
    <p:sldId id="316" r:id="rId14"/>
    <p:sldId id="267" r:id="rId15"/>
    <p:sldId id="261" r:id="rId16"/>
    <p:sldId id="358" r:id="rId17"/>
    <p:sldId id="317" r:id="rId18"/>
    <p:sldId id="318" r:id="rId19"/>
    <p:sldId id="320" r:id="rId20"/>
    <p:sldId id="319" r:id="rId21"/>
    <p:sldId id="322" r:id="rId22"/>
    <p:sldId id="321" r:id="rId23"/>
    <p:sldId id="275" r:id="rId24"/>
    <p:sldId id="323" r:id="rId25"/>
    <p:sldId id="324" r:id="rId26"/>
    <p:sldId id="263" r:id="rId27"/>
    <p:sldId id="310" r:id="rId28"/>
    <p:sldId id="269" r:id="rId29"/>
    <p:sldId id="270" r:id="rId30"/>
    <p:sldId id="329" r:id="rId31"/>
    <p:sldId id="330" r:id="rId32"/>
    <p:sldId id="273" r:id="rId33"/>
    <p:sldId id="331" r:id="rId34"/>
    <p:sldId id="274" r:id="rId35"/>
    <p:sldId id="311" r:id="rId36"/>
    <p:sldId id="333" r:id="rId37"/>
    <p:sldId id="334" r:id="rId38"/>
    <p:sldId id="430" r:id="rId39"/>
    <p:sldId id="335" r:id="rId40"/>
    <p:sldId id="336" r:id="rId41"/>
    <p:sldId id="337" r:id="rId42"/>
    <p:sldId id="338" r:id="rId43"/>
    <p:sldId id="339" r:id="rId44"/>
    <p:sldId id="340" r:id="rId45"/>
    <p:sldId id="328" r:id="rId46"/>
    <p:sldId id="341" r:id="rId47"/>
    <p:sldId id="342" r:id="rId48"/>
    <p:sldId id="343" r:id="rId49"/>
    <p:sldId id="348" r:id="rId50"/>
    <p:sldId id="344" r:id="rId51"/>
    <p:sldId id="345" r:id="rId52"/>
    <p:sldId id="453" r:id="rId53"/>
    <p:sldId id="347" r:id="rId54"/>
    <p:sldId id="473" r:id="rId55"/>
    <p:sldId id="349" r:id="rId56"/>
    <p:sldId id="350" r:id="rId57"/>
    <p:sldId id="351" r:id="rId58"/>
    <p:sldId id="346" r:id="rId59"/>
    <p:sldId id="352" r:id="rId60"/>
    <p:sldId id="353" r:id="rId61"/>
    <p:sldId id="354" r:id="rId62"/>
    <p:sldId id="325" r:id="rId63"/>
    <p:sldId id="312" r:id="rId6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D1"/>
    <a:srgbClr val="C9FFE1"/>
    <a:srgbClr val="FFF7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447"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413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3955EA-A18B-4766-B96C-738BCDA3DC18}" type="datetimeFigureOut">
              <a:rPr lang="en-US" smtClean="0"/>
              <a:t>6/21/2024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0BB0D-04FB-4E24-9FD4-5CAE022B1099}" type="slidenum">
              <a:rPr lang="en-US" smtClean="0"/>
              <a:t>‹#›</a:t>
            </a:fld>
            <a:endParaRPr lang="en-US"/>
          </a:p>
        </p:txBody>
      </p:sp>
    </p:spTree>
    <p:extLst>
      <p:ext uri="{BB962C8B-B14F-4D97-AF65-F5344CB8AC3E}">
        <p14:creationId xmlns:p14="http://schemas.microsoft.com/office/powerpoint/2010/main" val="2429440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30BB0D-04FB-4E24-9FD4-5CAE022B1099}" type="slidenum">
              <a:rPr lang="en-US" smtClean="0"/>
              <a:t>27</a:t>
            </a:fld>
            <a:endParaRPr lang="en-US"/>
          </a:p>
        </p:txBody>
      </p:sp>
    </p:spTree>
    <p:extLst>
      <p:ext uri="{BB962C8B-B14F-4D97-AF65-F5344CB8AC3E}">
        <p14:creationId xmlns:p14="http://schemas.microsoft.com/office/powerpoint/2010/main" val="1205356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58D4B-D917-C833-B880-F8DD1D86E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19D2E-7400-1B36-0617-61F38A1AC6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535E81-78AB-4E35-A45E-98018586E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2D092B-EFF4-7D33-97D8-4B3B04EEB523}"/>
              </a:ext>
            </a:extLst>
          </p:cNvPr>
          <p:cNvSpPr>
            <a:spLocks noGrp="1"/>
          </p:cNvSpPr>
          <p:nvPr>
            <p:ph type="sldNum" sz="quarter" idx="5"/>
          </p:nvPr>
        </p:nvSpPr>
        <p:spPr/>
        <p:txBody>
          <a:bodyPr/>
          <a:lstStyle/>
          <a:p>
            <a:fld id="{8130BB0D-04FB-4E24-9FD4-5CAE022B1099}" type="slidenum">
              <a:rPr lang="en-US" smtClean="0"/>
              <a:t>37</a:t>
            </a:fld>
            <a:endParaRPr lang="en-US"/>
          </a:p>
        </p:txBody>
      </p:sp>
    </p:spTree>
    <p:extLst>
      <p:ext uri="{BB962C8B-B14F-4D97-AF65-F5344CB8AC3E}">
        <p14:creationId xmlns:p14="http://schemas.microsoft.com/office/powerpoint/2010/main" val="319593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30BB0D-04FB-4E24-9FD4-5CAE022B1099}" type="slidenum">
              <a:rPr lang="en-US" smtClean="0"/>
              <a:t>57</a:t>
            </a:fld>
            <a:endParaRPr lang="en-US"/>
          </a:p>
        </p:txBody>
      </p:sp>
    </p:spTree>
    <p:extLst>
      <p:ext uri="{BB962C8B-B14F-4D97-AF65-F5344CB8AC3E}">
        <p14:creationId xmlns:p14="http://schemas.microsoft.com/office/powerpoint/2010/main" val="3854301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AB68D-07D7-3F30-4298-50BAAED39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32F39-8973-B44D-D4B5-DA952E63D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0C539-9D59-A597-DE95-7C7E5E6250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55DC1C-3E53-340E-D07E-65FFFD514CE9}"/>
              </a:ext>
            </a:extLst>
          </p:cNvPr>
          <p:cNvSpPr>
            <a:spLocks noGrp="1"/>
          </p:cNvSpPr>
          <p:nvPr>
            <p:ph type="sldNum" sz="quarter" idx="5"/>
          </p:nvPr>
        </p:nvSpPr>
        <p:spPr/>
        <p:txBody>
          <a:bodyPr/>
          <a:lstStyle/>
          <a:p>
            <a:fld id="{8130BB0D-04FB-4E24-9FD4-5CAE022B1099}" type="slidenum">
              <a:rPr lang="en-US" smtClean="0"/>
              <a:t>58</a:t>
            </a:fld>
            <a:endParaRPr lang="en-US"/>
          </a:p>
        </p:txBody>
      </p:sp>
    </p:spTree>
    <p:extLst>
      <p:ext uri="{BB962C8B-B14F-4D97-AF65-F5344CB8AC3E}">
        <p14:creationId xmlns:p14="http://schemas.microsoft.com/office/powerpoint/2010/main" val="2469127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7.xml"/><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sv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svg"/><Relationship Id="rId7" Type="http://schemas.openxmlformats.org/officeDocument/2006/relationships/image" Target="../media/image6.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39.sv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svg"/><Relationship Id="rId7" Type="http://schemas.openxmlformats.org/officeDocument/2006/relationships/image" Target="../media/image6.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39.sv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3" Type="http://schemas.openxmlformats.org/officeDocument/2006/relationships/image" Target="../media/image49.svg"/><Relationship Id="rId7" Type="http://schemas.openxmlformats.org/officeDocument/2006/relationships/image" Target="../media/image53.svg"/><Relationship Id="rId12" Type="http://schemas.openxmlformats.org/officeDocument/2006/relationships/image" Target="../media/image58.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7.svg"/><Relationship Id="rId5" Type="http://schemas.openxmlformats.org/officeDocument/2006/relationships/image" Target="../media/image51.sv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svg"/></Relationships>
</file>

<file path=ppt/slides/_rels/slide10.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svg"/><Relationship Id="rId7" Type="http://schemas.openxmlformats.org/officeDocument/2006/relationships/image" Target="../media/image65.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1.svg"/><Relationship Id="rId7" Type="http://schemas.openxmlformats.org/officeDocument/2006/relationships/image" Target="../media/image67.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12.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1.svg"/><Relationship Id="rId7" Type="http://schemas.openxmlformats.org/officeDocument/2006/relationships/image" Target="../media/image69.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1.svg"/><Relationship Id="rId7" Type="http://schemas.openxmlformats.org/officeDocument/2006/relationships/image" Target="../media/image71.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slideLayout" Target="../slideLayouts/slideLayout7.xml"/><Relationship Id="rId7" Type="http://schemas.openxmlformats.org/officeDocument/2006/relationships/image" Target="../media/image74.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3.png"/><Relationship Id="rId5" Type="http://schemas.openxmlformats.org/officeDocument/2006/relationships/image" Target="../media/image37.sv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79.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6.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8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4.svg"/><Relationship Id="rId4"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61.svg"/><Relationship Id="rId7" Type="http://schemas.openxmlformats.org/officeDocument/2006/relationships/image" Target="../media/image82.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61.svg"/><Relationship Id="rId7" Type="http://schemas.openxmlformats.org/officeDocument/2006/relationships/image" Target="../media/image84.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86.jpeg"/></Relationships>
</file>

<file path=ppt/slides/_rels/slide19.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2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6" Type="http://schemas.openxmlformats.org/officeDocument/2006/relationships/image" Target="../media/image88.svg"/><Relationship Id="rId5" Type="http://schemas.openxmlformats.org/officeDocument/2006/relationships/image" Target="../media/image87.png"/><Relationship Id="rId4" Type="http://schemas.openxmlformats.org/officeDocument/2006/relationships/image" Target="../media/image93.jpeg"/></Relationships>
</file>

<file path=ppt/slides/_rels/slide2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23.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98.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24.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6.svg"/><Relationship Id="rId7" Type="http://schemas.openxmlformats.org/officeDocument/2006/relationships/image" Target="../media/image101.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6.svg"/><Relationship Id="rId7" Type="http://schemas.openxmlformats.org/officeDocument/2006/relationships/image" Target="../media/image101.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slideLayout" Target="../slideLayouts/slideLayout7.xml"/><Relationship Id="rId7" Type="http://schemas.openxmlformats.org/officeDocument/2006/relationships/image" Target="../media/image74.svg"/><Relationship Id="rId12" Type="http://schemas.openxmlformats.org/officeDocument/2006/relationships/image" Target="../media/image10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3.png"/><Relationship Id="rId11" Type="http://schemas.openxmlformats.org/officeDocument/2006/relationships/image" Target="../media/image106.svg"/><Relationship Id="rId5" Type="http://schemas.openxmlformats.org/officeDocument/2006/relationships/image" Target="../media/image37.svg"/><Relationship Id="rId10" Type="http://schemas.openxmlformats.org/officeDocument/2006/relationships/image" Target="../media/image105.png"/><Relationship Id="rId4" Type="http://schemas.openxmlformats.org/officeDocument/2006/relationships/image" Target="../media/image36.png"/><Relationship Id="rId9" Type="http://schemas.openxmlformats.org/officeDocument/2006/relationships/image" Target="../media/image104.svg"/></Relationships>
</file>

<file path=ppt/slides/_rels/slide27.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95.pn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79.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1.svg"/><Relationship Id="rId11" Type="http://schemas.openxmlformats.org/officeDocument/2006/relationships/image" Target="../media/image78.png"/><Relationship Id="rId5" Type="http://schemas.openxmlformats.org/officeDocument/2006/relationships/image" Target="../media/image110.png"/><Relationship Id="rId10" Type="http://schemas.openxmlformats.org/officeDocument/2006/relationships/image" Target="../media/image98.svg"/><Relationship Id="rId4" Type="http://schemas.openxmlformats.org/officeDocument/2006/relationships/image" Target="../media/image109.svg"/><Relationship Id="rId9" Type="http://schemas.openxmlformats.org/officeDocument/2006/relationships/image" Target="../media/image97.png"/><Relationship Id="rId14" Type="http://schemas.openxmlformats.org/officeDocument/2006/relationships/image" Target="../media/image96.svg"/></Relationships>
</file>

<file path=ppt/slides/_rels/slide2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svg"/><Relationship Id="rId7" Type="http://schemas.openxmlformats.org/officeDocument/2006/relationships/image" Target="../media/image117.svg"/><Relationship Id="rId12" Type="http://schemas.openxmlformats.org/officeDocument/2006/relationships/image" Target="../media/image11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16.png"/><Relationship Id="rId11" Type="http://schemas.openxmlformats.org/officeDocument/2006/relationships/image" Target="../media/image57.svg"/><Relationship Id="rId5" Type="http://schemas.openxmlformats.org/officeDocument/2006/relationships/image" Target="../media/image115.svg"/><Relationship Id="rId10" Type="http://schemas.openxmlformats.org/officeDocument/2006/relationships/image" Target="../media/image56.png"/><Relationship Id="rId4" Type="http://schemas.openxmlformats.org/officeDocument/2006/relationships/image" Target="../media/image114.png"/><Relationship Id="rId9" Type="http://schemas.openxmlformats.org/officeDocument/2006/relationships/image" Target="../media/image55.svg"/></Relationships>
</file>

<file path=ppt/slides/_rels/slide2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79.svg"/><Relationship Id="rId7" Type="http://schemas.openxmlformats.org/officeDocument/2006/relationships/image" Target="../media/image119.jpe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6.svg"/><Relationship Id="rId4" Type="http://schemas.openxmlformats.org/officeDocument/2006/relationships/image" Target="../media/image95.png"/></Relationships>
</file>

<file path=ppt/slides/_rels/slide30.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79.svg"/><Relationship Id="rId7" Type="http://schemas.openxmlformats.org/officeDocument/2006/relationships/image" Target="../media/image120.jpe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6.svg"/><Relationship Id="rId10" Type="http://schemas.openxmlformats.org/officeDocument/2006/relationships/image" Target="../media/image123.jpeg"/><Relationship Id="rId4" Type="http://schemas.openxmlformats.org/officeDocument/2006/relationships/image" Target="../media/image95.png"/><Relationship Id="rId9" Type="http://schemas.openxmlformats.org/officeDocument/2006/relationships/image" Target="../media/image122.jpeg"/></Relationships>
</file>

<file path=ppt/slides/_rels/slide31.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79.svg"/><Relationship Id="rId7" Type="http://schemas.openxmlformats.org/officeDocument/2006/relationships/image" Target="../media/image124.jpe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96.svg"/><Relationship Id="rId10" Type="http://schemas.openxmlformats.org/officeDocument/2006/relationships/image" Target="../media/image127.jpeg"/><Relationship Id="rId4" Type="http://schemas.openxmlformats.org/officeDocument/2006/relationships/image" Target="../media/image95.png"/><Relationship Id="rId9" Type="http://schemas.openxmlformats.org/officeDocument/2006/relationships/image" Target="../media/image126.jpeg"/></Relationships>
</file>

<file path=ppt/slides/_rels/slide32.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6.svg"/><Relationship Id="rId7" Type="http://schemas.openxmlformats.org/officeDocument/2006/relationships/image" Target="../media/image129.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28.png"/><Relationship Id="rId11" Type="http://schemas.openxmlformats.org/officeDocument/2006/relationships/image" Target="../media/image133.svg"/><Relationship Id="rId5" Type="http://schemas.openxmlformats.org/officeDocument/2006/relationships/image" Target="../media/image99.svg"/><Relationship Id="rId10" Type="http://schemas.openxmlformats.org/officeDocument/2006/relationships/image" Target="../media/image132.png"/><Relationship Id="rId4" Type="http://schemas.openxmlformats.org/officeDocument/2006/relationships/image" Target="../media/image17.png"/><Relationship Id="rId9" Type="http://schemas.openxmlformats.org/officeDocument/2006/relationships/image" Target="../media/image131.svg"/></Relationships>
</file>

<file path=ppt/slides/_rels/slide3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34.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79.svg"/><Relationship Id="rId7" Type="http://schemas.openxmlformats.org/officeDocument/2006/relationships/image" Target="../media/image134.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27.sv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79.svg"/><Relationship Id="rId7" Type="http://schemas.openxmlformats.org/officeDocument/2006/relationships/image" Target="../media/image137.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47.svg"/></Relationships>
</file>

<file path=ppt/slides/_rels/slide36.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slideLayout" Target="../slideLayouts/slideLayout7.xml"/><Relationship Id="rId7" Type="http://schemas.openxmlformats.org/officeDocument/2006/relationships/image" Target="../media/image74.sv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3.png"/><Relationship Id="rId5" Type="http://schemas.openxmlformats.org/officeDocument/2006/relationships/image" Target="../media/image37.sv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78.png"/><Relationship Id="rId7" Type="http://schemas.openxmlformats.org/officeDocument/2006/relationships/image" Target="../media/image13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79.svg"/></Relationships>
</file>

<file path=ppt/slides/_rels/slide38.xml.rels><?xml version="1.0" encoding="UTF-8" standalone="yes"?>
<Relationships xmlns="http://schemas.openxmlformats.org/package/2006/relationships"><Relationship Id="rId8" Type="http://schemas.openxmlformats.org/officeDocument/2006/relationships/image" Target="../media/image143.svg"/><Relationship Id="rId3" Type="http://schemas.openxmlformats.org/officeDocument/2006/relationships/image" Target="../media/image6.svg"/><Relationship Id="rId7" Type="http://schemas.openxmlformats.org/officeDocument/2006/relationships/image" Target="../media/image14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image" Target="../media/image99.sv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61.svg"/><Relationship Id="rId7" Type="http://schemas.openxmlformats.org/officeDocument/2006/relationships/image" Target="../media/image145.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64.svg"/><Relationship Id="rId4" Type="http://schemas.openxmlformats.org/officeDocument/2006/relationships/image" Target="../media/image63.png"/><Relationship Id="rId9" Type="http://schemas.openxmlformats.org/officeDocument/2006/relationships/image" Target="../media/image147.png"/></Relationships>
</file>

<file path=ppt/slides/_rels/slide4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61.svg"/><Relationship Id="rId7" Type="http://schemas.openxmlformats.org/officeDocument/2006/relationships/image" Target="../media/image149.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64.sv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slideLayout" Target="../slideLayouts/slideLayout7.xml"/><Relationship Id="rId7" Type="http://schemas.openxmlformats.org/officeDocument/2006/relationships/image" Target="../media/image74.svg"/><Relationship Id="rId12" Type="http://schemas.openxmlformats.org/officeDocument/2006/relationships/image" Target="../media/image153.png"/><Relationship Id="rId2" Type="http://schemas.microsoft.com/office/2007/relationships/media" Target="../media/media5.mp4"/><Relationship Id="rId1" Type="http://schemas.openxmlformats.org/officeDocument/2006/relationships/video" Target="NULL" TargetMode="External"/><Relationship Id="rId6" Type="http://schemas.openxmlformats.org/officeDocument/2006/relationships/image" Target="../media/image73.png"/><Relationship Id="rId11" Type="http://schemas.openxmlformats.org/officeDocument/2006/relationships/image" Target="../media/image106.svg"/><Relationship Id="rId5" Type="http://schemas.openxmlformats.org/officeDocument/2006/relationships/image" Target="../media/image37.svg"/><Relationship Id="rId10" Type="http://schemas.openxmlformats.org/officeDocument/2006/relationships/image" Target="../media/image105.png"/><Relationship Id="rId4" Type="http://schemas.openxmlformats.org/officeDocument/2006/relationships/image" Target="../media/image36.png"/><Relationship Id="rId9" Type="http://schemas.openxmlformats.org/officeDocument/2006/relationships/image" Target="../media/image152.svg"/></Relationships>
</file>

<file path=ppt/slides/_rels/slide42.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44.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156.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27.svg"/><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57.png"/><Relationship Id="rId5" Type="http://schemas.openxmlformats.org/officeDocument/2006/relationships/image" Target="../media/image96.svg"/><Relationship Id="rId4" Type="http://schemas.openxmlformats.org/officeDocument/2006/relationships/image" Target="../media/image95.png"/></Relationships>
</file>

<file path=ppt/slides/_rels/slide46.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96.svg"/><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96.svg"/><Relationship Id="rId4" Type="http://schemas.openxmlformats.org/officeDocument/2006/relationships/image" Target="../media/image95.png"/></Relationships>
</file>

<file path=ppt/slides/_rels/slide4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99.svg"/><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7.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99.sv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37.svg"/><Relationship Id="rId7" Type="http://schemas.openxmlformats.org/officeDocument/2006/relationships/image" Target="../media/image98.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74.svg"/><Relationship Id="rId4" Type="http://schemas.openxmlformats.org/officeDocument/2006/relationships/image" Target="../media/image73.png"/><Relationship Id="rId9" Type="http://schemas.openxmlformats.org/officeDocument/2006/relationships/image" Target="../media/image161.svg"/></Relationships>
</file>

<file path=ppt/slides/_rels/slide51.xml.rels><?xml version="1.0" encoding="UTF-8" standalone="yes"?>
<Relationships xmlns="http://schemas.openxmlformats.org/package/2006/relationships"><Relationship Id="rId8" Type="http://schemas.openxmlformats.org/officeDocument/2006/relationships/image" Target="../media/image166.svg"/><Relationship Id="rId3" Type="http://schemas.openxmlformats.org/officeDocument/2006/relationships/image" Target="../media/image61.svg"/><Relationship Id="rId7" Type="http://schemas.openxmlformats.org/officeDocument/2006/relationships/image" Target="../media/image165.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164.png"/><Relationship Id="rId5" Type="http://schemas.openxmlformats.org/officeDocument/2006/relationships/image" Target="../media/image163.svg"/><Relationship Id="rId10" Type="http://schemas.openxmlformats.org/officeDocument/2006/relationships/image" Target="../media/image64.svg"/><Relationship Id="rId4" Type="http://schemas.openxmlformats.org/officeDocument/2006/relationships/image" Target="../media/image162.png"/><Relationship Id="rId9" Type="http://schemas.openxmlformats.org/officeDocument/2006/relationships/image" Target="../media/image63.png"/></Relationships>
</file>

<file path=ppt/slides/_rels/slide52.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47.svg"/></Relationships>
</file>

<file path=ppt/slides/_rels/slide5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6.svg"/><Relationship Id="rId7" Type="http://schemas.openxmlformats.org/officeDocument/2006/relationships/image" Target="../media/image169.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68.png"/><Relationship Id="rId5" Type="http://schemas.openxmlformats.org/officeDocument/2006/relationships/image" Target="../media/image99.svg"/><Relationship Id="rId4" Type="http://schemas.openxmlformats.org/officeDocument/2006/relationships/image" Target="../media/image17.png"/><Relationship Id="rId9" Type="http://schemas.openxmlformats.org/officeDocument/2006/relationships/image" Target="../media/image59.svg"/></Relationships>
</file>

<file path=ppt/slides/_rels/slide55.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image" Target="../media/image61.svg"/><Relationship Id="rId7" Type="http://schemas.openxmlformats.org/officeDocument/2006/relationships/image" Target="../media/image170.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172.jpeg"/></Relationships>
</file>

<file path=ppt/slides/_rels/slide5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1.svg"/><Relationship Id="rId7" Type="http://schemas.openxmlformats.org/officeDocument/2006/relationships/image" Target="../media/image173.jpe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174.jpeg"/></Relationships>
</file>

<file path=ppt/slides/_rels/slide57.xml.rels><?xml version="1.0" encoding="UTF-8" standalone="yes"?>
<Relationships xmlns="http://schemas.openxmlformats.org/package/2006/relationships"><Relationship Id="rId8" Type="http://schemas.openxmlformats.org/officeDocument/2006/relationships/image" Target="../media/image175.jpeg"/><Relationship Id="rId3" Type="http://schemas.openxmlformats.org/officeDocument/2006/relationships/image" Target="../media/image60.png"/><Relationship Id="rId7" Type="http://schemas.openxmlformats.org/officeDocument/2006/relationships/image" Target="../media/image64.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svg"/><Relationship Id="rId9" Type="http://schemas.openxmlformats.org/officeDocument/2006/relationships/image" Target="../media/image176.png"/></Relationships>
</file>

<file path=ppt/slides/_rels/slide58.xml.rels><?xml version="1.0" encoding="UTF-8" standalone="yes"?>
<Relationships xmlns="http://schemas.openxmlformats.org/package/2006/relationships"><Relationship Id="rId8" Type="http://schemas.openxmlformats.org/officeDocument/2006/relationships/image" Target="../media/image161.svg"/><Relationship Id="rId3" Type="http://schemas.openxmlformats.org/officeDocument/2006/relationships/image" Target="../media/image177.png"/><Relationship Id="rId7" Type="http://schemas.openxmlformats.org/officeDocument/2006/relationships/image" Target="../media/image160.png"/><Relationship Id="rId12" Type="http://schemas.openxmlformats.org/officeDocument/2006/relationships/image" Target="../media/image7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0.svg"/><Relationship Id="rId11" Type="http://schemas.openxmlformats.org/officeDocument/2006/relationships/image" Target="../media/image78.png"/><Relationship Id="rId5" Type="http://schemas.openxmlformats.org/officeDocument/2006/relationships/image" Target="../media/image179.png"/><Relationship Id="rId10" Type="http://schemas.openxmlformats.org/officeDocument/2006/relationships/image" Target="../media/image96.svg"/><Relationship Id="rId4" Type="http://schemas.openxmlformats.org/officeDocument/2006/relationships/image" Target="../media/image178.svg"/><Relationship Id="rId9" Type="http://schemas.openxmlformats.org/officeDocument/2006/relationships/image" Target="../media/image95.png"/></Relationships>
</file>

<file path=ppt/slides/_rels/slide59.xml.rels><?xml version="1.0" encoding="UTF-8" standalone="yes"?>
<Relationships xmlns="http://schemas.openxmlformats.org/package/2006/relationships"><Relationship Id="rId3" Type="http://schemas.openxmlformats.org/officeDocument/2006/relationships/image" Target="../media/image79.svg"/><Relationship Id="rId7" Type="http://schemas.openxmlformats.org/officeDocument/2006/relationships/image" Target="../media/image156.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27.svg"/><Relationship Id="rId4"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81.png"/><Relationship Id="rId5" Type="http://schemas.openxmlformats.org/officeDocument/2006/relationships/image" Target="../media/image96.svg"/><Relationship Id="rId4" Type="http://schemas.openxmlformats.org/officeDocument/2006/relationships/image" Target="../media/image95.png"/></Relationships>
</file>

<file path=ppt/slides/_rels/slide61.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82.png"/><Relationship Id="rId5" Type="http://schemas.openxmlformats.org/officeDocument/2006/relationships/image" Target="../media/image96.svg"/><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7.svg"/><Relationship Id="rId7" Type="http://schemas.openxmlformats.org/officeDocument/2006/relationships/image" Target="../media/image184.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83.png"/><Relationship Id="rId5" Type="http://schemas.openxmlformats.org/officeDocument/2006/relationships/image" Target="../media/image74.svg"/><Relationship Id="rId4" Type="http://schemas.openxmlformats.org/officeDocument/2006/relationships/image" Target="../media/image73.png"/><Relationship Id="rId9" Type="http://schemas.openxmlformats.org/officeDocument/2006/relationships/image" Target="../media/image39.svg"/></Relationships>
</file>

<file path=ppt/slides/_rels/slide6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4" name="Freeform 4"/>
          <p:cNvSpPr/>
          <p:nvPr/>
        </p:nvSpPr>
        <p:spPr>
          <a:xfrm>
            <a:off x="16306800" y="6828812"/>
            <a:ext cx="2483968" cy="3470887"/>
          </a:xfrm>
          <a:custGeom>
            <a:avLst/>
            <a:gdLst/>
            <a:ahLst/>
            <a:cxnLst/>
            <a:rect l="l" t="t" r="r" b="b"/>
            <a:pathLst>
              <a:path w="5624763" h="8049751">
                <a:moveTo>
                  <a:pt x="0" y="0"/>
                </a:moveTo>
                <a:lnTo>
                  <a:pt x="5624764" y="0"/>
                </a:lnTo>
                <a:lnTo>
                  <a:pt x="5624764" y="8049751"/>
                </a:lnTo>
                <a:lnTo>
                  <a:pt x="0" y="8049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399062" y="-21167"/>
            <a:ext cx="7315200" cy="2112906"/>
          </a:xfrm>
          <a:custGeom>
            <a:avLst/>
            <a:gdLst/>
            <a:ahLst/>
            <a:cxnLst/>
            <a:rect l="l" t="t" r="r" b="b"/>
            <a:pathLst>
              <a:path w="7315200" h="2112906">
                <a:moveTo>
                  <a:pt x="0" y="0"/>
                </a:moveTo>
                <a:lnTo>
                  <a:pt x="7315200" y="0"/>
                </a:lnTo>
                <a:lnTo>
                  <a:pt x="7315200" y="2112906"/>
                </a:lnTo>
                <a:lnTo>
                  <a:pt x="0" y="21129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304800" y="8648700"/>
            <a:ext cx="1503218" cy="1503218"/>
          </a:xfrm>
          <a:custGeom>
            <a:avLst/>
            <a:gdLst/>
            <a:ahLst/>
            <a:cxnLst/>
            <a:rect l="l" t="t" r="r" b="b"/>
            <a:pathLst>
              <a:path w="1503218" h="1503218">
                <a:moveTo>
                  <a:pt x="0" y="0"/>
                </a:moveTo>
                <a:lnTo>
                  <a:pt x="1503218" y="0"/>
                </a:lnTo>
                <a:lnTo>
                  <a:pt x="1503218" y="1503218"/>
                </a:lnTo>
                <a:lnTo>
                  <a:pt x="0" y="1503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15"/>
          <p:cNvSpPr/>
          <p:nvPr/>
        </p:nvSpPr>
        <p:spPr>
          <a:xfrm>
            <a:off x="16764000" y="-21167"/>
            <a:ext cx="1674599" cy="1674599"/>
          </a:xfrm>
          <a:custGeom>
            <a:avLst/>
            <a:gdLst/>
            <a:ahLst/>
            <a:cxnLst/>
            <a:rect l="l" t="t" r="r" b="b"/>
            <a:pathLst>
              <a:path w="1674599" h="1674599">
                <a:moveTo>
                  <a:pt x="0" y="0"/>
                </a:moveTo>
                <a:lnTo>
                  <a:pt x="1674600" y="0"/>
                </a:lnTo>
                <a:lnTo>
                  <a:pt x="1674600" y="1674599"/>
                </a:lnTo>
                <a:lnTo>
                  <a:pt x="0" y="1674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 name="TextBox 1">
            <a:extLst>
              <a:ext uri="{FF2B5EF4-FFF2-40B4-BE49-F238E27FC236}">
                <a16:creationId xmlns:a16="http://schemas.microsoft.com/office/drawing/2014/main" id="{11D1195E-88FD-7728-26FD-553A000C8E35}"/>
              </a:ext>
            </a:extLst>
          </p:cNvPr>
          <p:cNvSpPr txBox="1"/>
          <p:nvPr/>
        </p:nvSpPr>
        <p:spPr>
          <a:xfrm>
            <a:off x="914400" y="3408056"/>
            <a:ext cx="16459200" cy="3470887"/>
          </a:xfrm>
          <a:prstGeom prst="rect">
            <a:avLst/>
          </a:prstGeom>
          <a:noFill/>
        </p:spPr>
        <p:txBody>
          <a:bodyPr wrap="square" rtlCol="0">
            <a:spAutoFit/>
          </a:bodyPr>
          <a:lstStyle/>
          <a:p>
            <a:pPr algn="ctr">
              <a:lnSpc>
                <a:spcPct val="150000"/>
              </a:lnSpc>
            </a:pPr>
            <a:r>
              <a:rPr lang="en-US" sz="7800" b="1">
                <a:solidFill>
                  <a:schemeClr val="accent2">
                    <a:lumMod val="75000"/>
                  </a:schemeClr>
                </a:solidFill>
                <a:latin typeface="Arial" panose="020B0604020202020204" pitchFamily="34" charset="0"/>
                <a:cs typeface="Arial" panose="020B0604020202020204" pitchFamily="34" charset="0"/>
              </a:rPr>
              <a:t>CHÀO </a:t>
            </a:r>
            <a:r>
              <a:rPr lang="en-US" sz="7800" b="1" dirty="0">
                <a:solidFill>
                  <a:schemeClr val="accent2">
                    <a:lumMod val="75000"/>
                  </a:schemeClr>
                </a:solidFill>
                <a:latin typeface="Arial" panose="020B0604020202020204" pitchFamily="34" charset="0"/>
                <a:cs typeface="Arial" panose="020B0604020202020204" pitchFamily="34" charset="0"/>
              </a:rPr>
              <a:t>MỪNG </a:t>
            </a:r>
            <a:r>
              <a:rPr lang="en-US" sz="7800" b="1">
                <a:solidFill>
                  <a:schemeClr val="accent2">
                    <a:lumMod val="75000"/>
                  </a:schemeClr>
                </a:solidFill>
                <a:latin typeface="Arial" panose="020B0604020202020204" pitchFamily="34" charset="0"/>
                <a:cs typeface="Arial" panose="020B0604020202020204" pitchFamily="34" charset="0"/>
              </a:rPr>
              <a:t>CÁC EM HỌC SINH </a:t>
            </a:r>
            <a:r>
              <a:rPr lang="en-US" sz="7800" b="1" dirty="0">
                <a:solidFill>
                  <a:schemeClr val="accent2">
                    <a:lumMod val="75000"/>
                  </a:schemeClr>
                </a:solidFill>
                <a:latin typeface="Arial" panose="020B0604020202020204" pitchFamily="34" charset="0"/>
                <a:cs typeface="Arial" panose="020B0604020202020204" pitchFamily="34" charset="0"/>
              </a:rPr>
              <a:t>ĐẾN VỚI </a:t>
            </a:r>
            <a:r>
              <a:rPr lang="en-US" sz="7800" b="1">
                <a:solidFill>
                  <a:schemeClr val="accent2">
                    <a:lumMod val="75000"/>
                  </a:schemeClr>
                </a:solidFill>
                <a:latin typeface="Arial" panose="020B0604020202020204" pitchFamily="34" charset="0"/>
                <a:cs typeface="Arial" panose="020B0604020202020204" pitchFamily="34" charset="0"/>
              </a:rPr>
              <a:t>BÀI GIẢNG </a:t>
            </a:r>
            <a:r>
              <a:rPr lang="en-US" sz="7800" b="1" dirty="0">
                <a:solidFill>
                  <a:schemeClr val="accent2">
                    <a:lumMod val="75000"/>
                  </a:schemeClr>
                </a:solidFill>
                <a:latin typeface="Arial" panose="020B0604020202020204" pitchFamily="34" charset="0"/>
                <a:cs typeface="Arial" panose="020B0604020202020204" pitchFamily="34" charset="0"/>
              </a:rPr>
              <a:t>HÔM NAY!</a:t>
            </a:r>
            <a:endParaRPr lang="en-VN" sz="7800" b="1" dirty="0">
              <a:solidFill>
                <a:schemeClr val="accent2">
                  <a:lumMod val="7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5" name="Freeform 15"/>
          <p:cNvSpPr/>
          <p:nvPr/>
        </p:nvSpPr>
        <p:spPr>
          <a:xfrm>
            <a:off x="-8803" y="9065616"/>
            <a:ext cx="1828800" cy="1143000"/>
          </a:xfrm>
          <a:custGeom>
            <a:avLst/>
            <a:gdLst/>
            <a:ahLst/>
            <a:cxnLst/>
            <a:rect l="l" t="t" r="r" b="b"/>
            <a:pathLst>
              <a:path w="3932977" h="2369618">
                <a:moveTo>
                  <a:pt x="0" y="0"/>
                </a:moveTo>
                <a:lnTo>
                  <a:pt x="3932977" y="0"/>
                </a:lnTo>
                <a:lnTo>
                  <a:pt x="3932977" y="2369618"/>
                </a:lnTo>
                <a:lnTo>
                  <a:pt x="0" y="23696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9"/>
          <p:cNvSpPr/>
          <p:nvPr/>
        </p:nvSpPr>
        <p:spPr>
          <a:xfrm rot="-3987536">
            <a:off x="16445925" y="-546290"/>
            <a:ext cx="1846053" cy="2011596"/>
          </a:xfrm>
          <a:custGeom>
            <a:avLst/>
            <a:gdLst/>
            <a:ahLst/>
            <a:cxnLst/>
            <a:rect l="l" t="t" r="r" b="b"/>
            <a:pathLst>
              <a:path w="2472862" h="3577378">
                <a:moveTo>
                  <a:pt x="0" y="0"/>
                </a:moveTo>
                <a:lnTo>
                  <a:pt x="2472863" y="0"/>
                </a:lnTo>
                <a:lnTo>
                  <a:pt x="2472863" y="3577378"/>
                </a:lnTo>
                <a:lnTo>
                  <a:pt x="0" y="35773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30"/>
          <p:cNvSpPr/>
          <p:nvPr/>
        </p:nvSpPr>
        <p:spPr>
          <a:xfrm rot="979257">
            <a:off x="99214" y="126930"/>
            <a:ext cx="727582" cy="665157"/>
          </a:xfrm>
          <a:custGeom>
            <a:avLst/>
            <a:gdLst/>
            <a:ahLst/>
            <a:cxnLst/>
            <a:rect l="l" t="t" r="r" b="b"/>
            <a:pathLst>
              <a:path w="1405750" h="1356549">
                <a:moveTo>
                  <a:pt x="0" y="0"/>
                </a:moveTo>
                <a:lnTo>
                  <a:pt x="1405750" y="0"/>
                </a:lnTo>
                <a:lnTo>
                  <a:pt x="1405750" y="1356549"/>
                </a:lnTo>
                <a:lnTo>
                  <a:pt x="0" y="13565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31"/>
          <p:cNvSpPr/>
          <p:nvPr/>
        </p:nvSpPr>
        <p:spPr>
          <a:xfrm rot="-1006001">
            <a:off x="17101198" y="9119868"/>
            <a:ext cx="1072016" cy="1034496"/>
          </a:xfrm>
          <a:custGeom>
            <a:avLst/>
            <a:gdLst/>
            <a:ahLst/>
            <a:cxnLst/>
            <a:rect l="l" t="t" r="r" b="b"/>
            <a:pathLst>
              <a:path w="1072016" h="1034496">
                <a:moveTo>
                  <a:pt x="0" y="0"/>
                </a:moveTo>
                <a:lnTo>
                  <a:pt x="1072016" y="0"/>
                </a:lnTo>
                <a:lnTo>
                  <a:pt x="1072016" y="1034495"/>
                </a:lnTo>
                <a:lnTo>
                  <a:pt x="0" y="1034495"/>
                </a:lnTo>
                <a:lnTo>
                  <a:pt x="0" y="0"/>
                </a:lnTo>
                <a:close/>
              </a:path>
            </a:pathLst>
          </a:custGeom>
          <a:blipFill>
            <a:blip r:embed="rId8">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38915023-6637-4DC7-7DE0-8F8EDAEEDD03}"/>
              </a:ext>
            </a:extLst>
          </p:cNvPr>
          <p:cNvGrpSpPr/>
          <p:nvPr/>
        </p:nvGrpSpPr>
        <p:grpSpPr>
          <a:xfrm>
            <a:off x="5981699" y="-37857"/>
            <a:ext cx="6324600" cy="1590987"/>
            <a:chOff x="5715000" y="-27216"/>
            <a:chExt cx="6324600" cy="1590987"/>
          </a:xfrm>
        </p:grpSpPr>
        <p:sp>
          <p:nvSpPr>
            <p:cNvPr id="43" name="Round Same Side Corner Rectangle 11">
              <a:extLst>
                <a:ext uri="{FF2B5EF4-FFF2-40B4-BE49-F238E27FC236}">
                  <a16:creationId xmlns:a16="http://schemas.microsoft.com/office/drawing/2014/main" id="{8D14DF85-C265-A34E-017D-76F3BAC781D7}"/>
                </a:ext>
              </a:extLst>
            </p:cNvPr>
            <p:cNvSpPr/>
            <p:nvPr/>
          </p:nvSpPr>
          <p:spPr>
            <a:xfrm flipV="1">
              <a:off x="5715000" y="-27216"/>
              <a:ext cx="6324600" cy="1590987"/>
            </a:xfrm>
            <a:prstGeom prst="round2SameRect">
              <a:avLst>
                <a:gd name="adj1" fmla="val 37720"/>
                <a:gd name="adj2" fmla="val 0"/>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D99C0CEC-6FA1-4420-08E7-E4EB0DCD8949}"/>
                </a:ext>
              </a:extLst>
            </p:cNvPr>
            <p:cNvSpPr txBox="1"/>
            <p:nvPr/>
          </p:nvSpPr>
          <p:spPr>
            <a:xfrm>
              <a:off x="6515100" y="288514"/>
              <a:ext cx="47244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KHỞI ĐỘNG</a:t>
              </a:r>
            </a:p>
          </p:txBody>
        </p:sp>
      </p:grpSp>
      <p:pic>
        <p:nvPicPr>
          <p:cNvPr id="4" name="Picture 6">
            <a:extLst>
              <a:ext uri="{FF2B5EF4-FFF2-40B4-BE49-F238E27FC236}">
                <a16:creationId xmlns:a16="http://schemas.microsoft.com/office/drawing/2014/main" id="{24DA28A2-C915-1D2F-B40C-1D99DEE18DD8}"/>
              </a:ext>
            </a:extLst>
          </p:cNvPr>
          <p:cNvPicPr>
            <a:picLocks noChangeAspect="1"/>
          </p:cNvPicPr>
          <p:nvPr/>
        </p:nvPicPr>
        <p:blipFill>
          <a:blip r:embed="rId11"/>
          <a:srcRect/>
          <a:stretch>
            <a:fillRect/>
          </a:stretch>
        </p:blipFill>
        <p:spPr>
          <a:xfrm>
            <a:off x="4583884" y="4480560"/>
            <a:ext cx="8522516" cy="5805963"/>
          </a:xfrm>
          <a:prstGeom prst="rect">
            <a:avLst/>
          </a:prstGeom>
        </p:spPr>
      </p:pic>
      <p:sp>
        <p:nvSpPr>
          <p:cNvPr id="5" name="TextBox 4">
            <a:extLst>
              <a:ext uri="{FF2B5EF4-FFF2-40B4-BE49-F238E27FC236}">
                <a16:creationId xmlns:a16="http://schemas.microsoft.com/office/drawing/2014/main" id="{BA54DB22-CD45-3B4E-6829-994D39E7A29E}"/>
              </a:ext>
            </a:extLst>
          </p:cNvPr>
          <p:cNvSpPr txBox="1"/>
          <p:nvPr/>
        </p:nvSpPr>
        <p:spPr>
          <a:xfrm>
            <a:off x="3071811" y="2097042"/>
            <a:ext cx="12144375" cy="183960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Cả lớp lắng nghe</a:t>
            </a:r>
            <a:r>
              <a:rPr kumimoji="0" lang="en-US" sz="4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hát</a:t>
            </a:r>
            <a:r>
              <a:rPr kumimoji="0" lang="en-US" sz="4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 </a:t>
            </a:r>
            <a:r>
              <a:rPr kumimoji="0" lang="en-US" sz="4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và</a:t>
            </a:r>
            <a:r>
              <a:rPr kumimoji="0" lang="en-US" sz="4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 </a:t>
            </a: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vận động theo bài hát </a:t>
            </a:r>
            <a:r>
              <a:rPr kumimoji="0" lang="vi-VN" sz="40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Áo trắng đến trường</a:t>
            </a:r>
            <a:endParaRPr kumimoji="0" lang="vi-VN" sz="4000" b="1" i="1"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7" name="ÁO TRẮNG ĐẾN TRƯỜNG CAO THÁI SƠN MỸ DUNG">
            <a:hlinkClick r:id="" action="ppaction://media"/>
            <a:extLst>
              <a:ext uri="{FF2B5EF4-FFF2-40B4-BE49-F238E27FC236}">
                <a16:creationId xmlns:a16="http://schemas.microsoft.com/office/drawing/2014/main" id="{991B9099-DD71-205F-D703-55D16DEAF7A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97011" y="2229445"/>
            <a:ext cx="1574800" cy="1574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53"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7548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7"/>
                </p:tgtEl>
              </p:cMediaNode>
            </p:audio>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9" name="Freeform 9"/>
          <p:cNvSpPr/>
          <p:nvPr/>
        </p:nvSpPr>
        <p:spPr>
          <a:xfrm>
            <a:off x="16421100" y="8235043"/>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Freeform 10"/>
          <p:cNvSpPr/>
          <p:nvPr/>
        </p:nvSpPr>
        <p:spPr>
          <a:xfrm>
            <a:off x="-228600" y="-544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Freeform 13"/>
          <p:cNvSpPr/>
          <p:nvPr/>
        </p:nvSpPr>
        <p:spPr>
          <a:xfrm rot="4358653">
            <a:off x="17013446" y="-48016"/>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Freeform 6">
            <a:extLst>
              <a:ext uri="{FF2B5EF4-FFF2-40B4-BE49-F238E27FC236}">
                <a16:creationId xmlns:a16="http://schemas.microsoft.com/office/drawing/2014/main" id="{85A4FCF9-DD4D-FCE7-53F8-6219D6CD7641}"/>
              </a:ext>
            </a:extLst>
          </p:cNvPr>
          <p:cNvSpPr/>
          <p:nvPr/>
        </p:nvSpPr>
        <p:spPr>
          <a:xfrm>
            <a:off x="1473037" y="1333500"/>
            <a:ext cx="15341925" cy="8534400"/>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11">
            <a:extLst>
              <a:ext uri="{FF2B5EF4-FFF2-40B4-BE49-F238E27FC236}">
                <a16:creationId xmlns:a16="http://schemas.microsoft.com/office/drawing/2014/main" id="{96715D9B-74EB-9894-5E71-40D32587A3DA}"/>
              </a:ext>
            </a:extLst>
          </p:cNvPr>
          <p:cNvSpPr txBox="1"/>
          <p:nvPr/>
        </p:nvSpPr>
        <p:spPr>
          <a:xfrm>
            <a:off x="5105399" y="3390900"/>
            <a:ext cx="8077200" cy="3896708"/>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4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LÀM VIỆC CÁ NHÂN</a:t>
            </a: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4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Sau khi hát xong bài hát, </a:t>
            </a:r>
            <a:r>
              <a:rPr kumimoji="0" lang="vi-VN" sz="4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trả lời câu hỏi: </a:t>
            </a:r>
            <a:r>
              <a:rPr kumimoji="0" lang="vi-VN" sz="4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Em có cảm nhận gì sau khi hát bài này</a:t>
            </a:r>
            <a:r>
              <a:rPr kumimoji="0" lang="en-US" sz="4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vi-VN" sz="4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descr="Logo&#10;&#10;Description automatically generated">
            <a:extLst>
              <a:ext uri="{FF2B5EF4-FFF2-40B4-BE49-F238E27FC236}">
                <a16:creationId xmlns:a16="http://schemas.microsoft.com/office/drawing/2014/main" id="{C727DC46-30DD-671F-672A-96884FF5622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906514">
            <a:off x="13000167" y="519958"/>
            <a:ext cx="3907882" cy="3994230"/>
          </a:xfrm>
          <a:prstGeom prst="rect">
            <a:avLst/>
          </a:prstGeom>
        </p:spPr>
      </p:pic>
      <p:pic>
        <p:nvPicPr>
          <p:cNvPr id="7" name="Picture 6" descr="A group of kids with balloons&#10;&#10;Description automatically generated with low confidence">
            <a:extLst>
              <a:ext uri="{FF2B5EF4-FFF2-40B4-BE49-F238E27FC236}">
                <a16:creationId xmlns:a16="http://schemas.microsoft.com/office/drawing/2014/main" id="{97F709CA-B4F5-77F8-72D9-881FD52F3C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233" y="7062369"/>
            <a:ext cx="4716478" cy="3237140"/>
          </a:xfrm>
          <a:prstGeom prst="rect">
            <a:avLst/>
          </a:prstGeom>
        </p:spPr>
      </p:pic>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4486AC-E3C6-AA19-32EA-700E9AE33819}"/>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6" name="Picture 2" descr="Chương trình áo trắng đến trường - Tỉnh đoàn Hà Giang">
            <a:extLst>
              <a:ext uri="{FF2B5EF4-FFF2-40B4-BE49-F238E27FC236}">
                <a16:creationId xmlns:a16="http://schemas.microsoft.com/office/drawing/2014/main" id="{B3DBD6EB-6386-7521-5277-D1909A3C8FBF}"/>
              </a:ext>
            </a:extLst>
          </p:cNvPr>
          <p:cNvPicPr>
            <a:picLocks noChangeAspect="1" noChangeArrowheads="1"/>
          </p:cNvPicPr>
          <p:nvPr/>
        </p:nvPicPr>
        <p:blipFill rotWithShape="1">
          <a:blip r:embed="rId2">
            <a:alphaModFix amt="85000"/>
            <a:extLst>
              <a:ext uri="{28A0092B-C50C-407E-A947-70E740481C1C}">
                <a14:useLocalDpi xmlns:a14="http://schemas.microsoft.com/office/drawing/2010/main" val="0"/>
              </a:ext>
            </a:extLst>
          </a:blip>
          <a:srcRect b="15746"/>
          <a:stretch/>
        </p:blipFill>
        <p:spPr bwMode="auto">
          <a:xfrm>
            <a:off x="20" y="1923"/>
            <a:ext cx="18287980" cy="1028507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18F9372B-211F-7057-F77C-5BF80406D5DE}"/>
              </a:ext>
            </a:extLst>
          </p:cNvPr>
          <p:cNvGrpSpPr/>
          <p:nvPr/>
        </p:nvGrpSpPr>
        <p:grpSpPr>
          <a:xfrm>
            <a:off x="4314824" y="2762249"/>
            <a:ext cx="9658352" cy="4762501"/>
            <a:chOff x="-823202" y="-1903636"/>
            <a:chExt cx="9658352" cy="4087813"/>
          </a:xfrm>
        </p:grpSpPr>
        <p:sp>
          <p:nvSpPr>
            <p:cNvPr id="3" name="Round Same Side Corner Rectangle 3">
              <a:extLst>
                <a:ext uri="{FF2B5EF4-FFF2-40B4-BE49-F238E27FC236}">
                  <a16:creationId xmlns:a16="http://schemas.microsoft.com/office/drawing/2014/main" id="{0ED62C2C-FB06-9523-7E62-DC9A9D55B0AE}"/>
                </a:ext>
              </a:extLst>
            </p:cNvPr>
            <p:cNvSpPr/>
            <p:nvPr/>
          </p:nvSpPr>
          <p:spPr>
            <a:xfrm rot="5400000">
              <a:off x="1962067" y="-4688905"/>
              <a:ext cx="4087813" cy="9658352"/>
            </a:xfrm>
            <a:prstGeom prst="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560840D-0CFF-9701-4D95-3264CAC7F69B}"/>
                </a:ext>
              </a:extLst>
            </p:cNvPr>
            <p:cNvSpPr txBox="1"/>
            <p:nvPr/>
          </p:nvSpPr>
          <p:spPr>
            <a:xfrm>
              <a:off x="-123116" y="-1514702"/>
              <a:ext cx="8258177" cy="330994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KẾT LUẬN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4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Áo trắng đến trường là bài hát trong trẻo, vui tươi về tuổi học trò, về bạn bè và thầy cô. </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9651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1" name="Freeform 11"/>
          <p:cNvSpPr/>
          <p:nvPr/>
        </p:nvSpPr>
        <p:spPr>
          <a:xfrm rot="-823883">
            <a:off x="87257" y="83442"/>
            <a:ext cx="937650" cy="1369702"/>
          </a:xfrm>
          <a:custGeom>
            <a:avLst/>
            <a:gdLst/>
            <a:ahLst/>
            <a:cxnLst/>
            <a:rect l="l" t="t" r="r" b="b"/>
            <a:pathLst>
              <a:path w="1572976" h="2482013">
                <a:moveTo>
                  <a:pt x="0" y="0"/>
                </a:moveTo>
                <a:lnTo>
                  <a:pt x="1572976" y="0"/>
                </a:lnTo>
                <a:lnTo>
                  <a:pt x="1572976" y="2482013"/>
                </a:lnTo>
                <a:lnTo>
                  <a:pt x="0" y="24820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6831477" y="229178"/>
            <a:ext cx="1463669" cy="1384406"/>
          </a:xfrm>
          <a:custGeom>
            <a:avLst/>
            <a:gdLst/>
            <a:ahLst/>
            <a:cxnLst/>
            <a:rect l="l" t="t" r="r" b="b"/>
            <a:pathLst>
              <a:path w="3338132" h="4114800">
                <a:moveTo>
                  <a:pt x="0" y="0"/>
                </a:moveTo>
                <a:lnTo>
                  <a:pt x="3338132" y="0"/>
                </a:lnTo>
                <a:lnTo>
                  <a:pt x="333813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rot="-1905923" flipH="1">
            <a:off x="17128081" y="9456239"/>
            <a:ext cx="1116202" cy="580425"/>
          </a:xfrm>
          <a:custGeom>
            <a:avLst/>
            <a:gdLst/>
            <a:ahLst/>
            <a:cxnLst/>
            <a:rect l="l" t="t" r="r" b="b"/>
            <a:pathLst>
              <a:path w="1116202" h="580425">
                <a:moveTo>
                  <a:pt x="1116202" y="0"/>
                </a:moveTo>
                <a:lnTo>
                  <a:pt x="0" y="0"/>
                </a:lnTo>
                <a:lnTo>
                  <a:pt x="0" y="580425"/>
                </a:lnTo>
                <a:lnTo>
                  <a:pt x="1116202" y="580425"/>
                </a:lnTo>
                <a:lnTo>
                  <a:pt x="111620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6" name="Picture 2">
            <a:extLst>
              <a:ext uri="{FF2B5EF4-FFF2-40B4-BE49-F238E27FC236}">
                <a16:creationId xmlns:a16="http://schemas.microsoft.com/office/drawing/2014/main" id="{374EB8E1-C986-38F9-D8E2-6968CF0D058D}"/>
              </a:ext>
            </a:extLst>
          </p:cNvPr>
          <p:cNvPicPr>
            <a:picLocks noChangeAspect="1"/>
          </p:cNvPicPr>
          <p:nvPr/>
        </p:nvPicPr>
        <p:blipFill>
          <a:blip r:embed="rId8">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326155">
            <a:off x="5173129" y="-3188753"/>
            <a:ext cx="8076231" cy="16860166"/>
          </a:xfrm>
          <a:prstGeom prst="rect">
            <a:avLst/>
          </a:prstGeom>
        </p:spPr>
      </p:pic>
      <p:sp>
        <p:nvSpPr>
          <p:cNvPr id="7" name="TextBox 9">
            <a:extLst>
              <a:ext uri="{FF2B5EF4-FFF2-40B4-BE49-F238E27FC236}">
                <a16:creationId xmlns:a16="http://schemas.microsoft.com/office/drawing/2014/main" id="{06ED02A1-BB78-C103-139D-9077351C91A4}"/>
              </a:ext>
            </a:extLst>
          </p:cNvPr>
          <p:cNvSpPr txBox="1"/>
          <p:nvPr/>
        </p:nvSpPr>
        <p:spPr>
          <a:xfrm>
            <a:off x="1331623" y="2407482"/>
            <a:ext cx="15624750" cy="4907754"/>
          </a:xfrm>
          <a:prstGeom prst="rect">
            <a:avLst/>
          </a:prstGeom>
        </p:spPr>
        <p:txBody>
          <a:bodyPr wrap="square" lIns="0" tIns="0" rIns="0" bIns="0" rtlCol="0" anchor="t">
            <a:spAutoFit/>
          </a:bodyPr>
          <a:lstStyle/>
          <a:p>
            <a:pPr algn="ctr">
              <a:lnSpc>
                <a:spcPct val="150000"/>
              </a:lnSpc>
            </a:pPr>
            <a:r>
              <a:rPr lang="en-US" sz="7000" b="1">
                <a:solidFill>
                  <a:schemeClr val="tx2">
                    <a:lumMod val="50000"/>
                  </a:schemeClr>
                </a:solidFill>
                <a:latin typeface="Arial" panose="020B0604020202020204" pitchFamily="34" charset="0"/>
                <a:cs typeface="Arial" panose="020B0604020202020204" pitchFamily="34" charset="0"/>
              </a:rPr>
              <a:t>Hoạt động giáo dục theo chủ đề</a:t>
            </a:r>
          </a:p>
          <a:p>
            <a:pPr algn="ctr">
              <a:lnSpc>
                <a:spcPct val="150000"/>
              </a:lnSpc>
            </a:pPr>
            <a:r>
              <a:rPr lang="en-US" sz="7600" b="1">
                <a:solidFill>
                  <a:srgbClr val="C00000"/>
                </a:solidFill>
                <a:latin typeface="Arial" panose="020B0604020202020204" pitchFamily="34" charset="0"/>
                <a:cs typeface="Arial" panose="020B0604020202020204" pitchFamily="34" charset="0"/>
              </a:rPr>
              <a:t>Chủ đề 1: </a:t>
            </a:r>
            <a:r>
              <a:rPr lang="vi-VN" sz="7600" b="1">
                <a:solidFill>
                  <a:srgbClr val="C00000"/>
                </a:solidFill>
                <a:cs typeface="Arial" panose="020B0604020202020204" pitchFamily="34" charset="0"/>
              </a:rPr>
              <a:t>Xây dựng nhà trường và phát triển các mối quan hệ</a:t>
            </a:r>
            <a:endParaRPr lang="vi-VN" sz="7600" b="1">
              <a:solidFill>
                <a:srgbClr val="C00000"/>
              </a:solidFill>
              <a:latin typeface="Arial" panose="020B0604020202020204" pitchFamily="34" charset="0"/>
              <a:cs typeface="Arial" panose="020B0604020202020204" pitchFamily="34" charset="0"/>
            </a:endParaRPr>
          </a:p>
        </p:txBody>
      </p:sp>
      <p:pic>
        <p:nvPicPr>
          <p:cNvPr id="8" name="Picture 6">
            <a:extLst>
              <a:ext uri="{FF2B5EF4-FFF2-40B4-BE49-F238E27FC236}">
                <a16:creationId xmlns:a16="http://schemas.microsoft.com/office/drawing/2014/main" id="{633CC43C-3D4F-360F-186A-DD91759A693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486398" y="7498080"/>
            <a:ext cx="7315200" cy="278892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7" name="Freeform 7"/>
          <p:cNvSpPr/>
          <p:nvPr/>
        </p:nvSpPr>
        <p:spPr>
          <a:xfrm rot="-346055">
            <a:off x="41032" y="279966"/>
            <a:ext cx="2380453" cy="936530"/>
          </a:xfrm>
          <a:custGeom>
            <a:avLst/>
            <a:gdLst/>
            <a:ahLst/>
            <a:cxnLst/>
            <a:rect l="l" t="t" r="r" b="b"/>
            <a:pathLst>
              <a:path w="4593940" h="2767849">
                <a:moveTo>
                  <a:pt x="0" y="0"/>
                </a:moveTo>
                <a:lnTo>
                  <a:pt x="4593940" y="0"/>
                </a:lnTo>
                <a:lnTo>
                  <a:pt x="4593940" y="2767849"/>
                </a:lnTo>
                <a:lnTo>
                  <a:pt x="0" y="27678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0" name="Freeform 10"/>
          <p:cNvSpPr/>
          <p:nvPr/>
        </p:nvSpPr>
        <p:spPr>
          <a:xfrm>
            <a:off x="16801199" y="0"/>
            <a:ext cx="2133600" cy="2133599"/>
          </a:xfrm>
          <a:custGeom>
            <a:avLst/>
            <a:gdLst/>
            <a:ahLst/>
            <a:cxnLst/>
            <a:rect l="l" t="t" r="r" b="b"/>
            <a:pathLst>
              <a:path w="7544655" h="5445869">
                <a:moveTo>
                  <a:pt x="0" y="0"/>
                </a:moveTo>
                <a:lnTo>
                  <a:pt x="7544655" y="0"/>
                </a:lnTo>
                <a:lnTo>
                  <a:pt x="7544655" y="5445870"/>
                </a:lnTo>
                <a:lnTo>
                  <a:pt x="0" y="54458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6" name="Freeform 16"/>
          <p:cNvSpPr/>
          <p:nvPr/>
        </p:nvSpPr>
        <p:spPr>
          <a:xfrm>
            <a:off x="16840200" y="8864196"/>
            <a:ext cx="1674599" cy="1674599"/>
          </a:xfrm>
          <a:custGeom>
            <a:avLst/>
            <a:gdLst/>
            <a:ahLst/>
            <a:cxnLst/>
            <a:rect l="l" t="t" r="r" b="b"/>
            <a:pathLst>
              <a:path w="1674599" h="1674599">
                <a:moveTo>
                  <a:pt x="0" y="0"/>
                </a:moveTo>
                <a:lnTo>
                  <a:pt x="1674599" y="0"/>
                </a:lnTo>
                <a:lnTo>
                  <a:pt x="1674599" y="1674599"/>
                </a:lnTo>
                <a:lnTo>
                  <a:pt x="0" y="1674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511B922A-7308-637E-D289-64945AC0730D}"/>
              </a:ext>
            </a:extLst>
          </p:cNvPr>
          <p:cNvGrpSpPr/>
          <p:nvPr/>
        </p:nvGrpSpPr>
        <p:grpSpPr>
          <a:xfrm>
            <a:off x="3764530" y="0"/>
            <a:ext cx="10758940" cy="1735078"/>
            <a:chOff x="3677277" y="831974"/>
            <a:chExt cx="10758940" cy="1735078"/>
          </a:xfrm>
        </p:grpSpPr>
        <p:sp>
          <p:nvSpPr>
            <p:cNvPr id="22" name="Freeform 3">
              <a:extLst>
                <a:ext uri="{FF2B5EF4-FFF2-40B4-BE49-F238E27FC236}">
                  <a16:creationId xmlns:a16="http://schemas.microsoft.com/office/drawing/2014/main" id="{79E87ACB-46DF-9598-B3C3-C33FA743DC65}"/>
                </a:ext>
              </a:extLst>
            </p:cNvPr>
            <p:cNvSpPr/>
            <p:nvPr/>
          </p:nvSpPr>
          <p:spPr>
            <a:xfrm>
              <a:off x="3677277" y="831974"/>
              <a:ext cx="10758940" cy="1735078"/>
            </a:xfrm>
            <a:custGeom>
              <a:avLst/>
              <a:gdLst/>
              <a:ahLst/>
              <a:cxnLst/>
              <a:rect l="l" t="t" r="r" b="b"/>
              <a:pathLst>
                <a:path w="7315200" h="1991047">
                  <a:moveTo>
                    <a:pt x="0" y="0"/>
                  </a:moveTo>
                  <a:lnTo>
                    <a:pt x="7315200" y="0"/>
                  </a:lnTo>
                  <a:lnTo>
                    <a:pt x="7315200" y="1991046"/>
                  </a:lnTo>
                  <a:lnTo>
                    <a:pt x="0" y="1991046"/>
                  </a:lnTo>
                  <a:lnTo>
                    <a:pt x="0" y="0"/>
                  </a:lnTo>
                  <a:close/>
                </a:path>
              </a:pathLst>
            </a:custGeom>
            <a:blipFill>
              <a:blip r:embed="rId8">
                <a:duotone>
                  <a:schemeClr val="accent1">
                    <a:shade val="45000"/>
                    <a:satMod val="135000"/>
                  </a:schemeClr>
                  <a:prstClr val="white"/>
                </a:duotone>
                <a:extLst>
                  <a:ext uri="{96DAC541-7B7A-43D3-8B79-37D633B846F1}">
                    <asvg:svgBlip xmlns:asvg="http://schemas.microsoft.com/office/drawing/2016/SVG/main" r:embed="rId9"/>
                  </a:ext>
                </a:extLst>
              </a:blip>
              <a:stretch>
                <a:fillRect t="-34305" b="-32863"/>
              </a:stretch>
            </a:blipFill>
          </p:spPr>
          <p:txBody>
            <a:bodyPr/>
            <a:lstStyle/>
            <a:p>
              <a:endParaRPr lang="en-US">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BAFB54E1-A257-D3B3-14B1-0E052416FA3F}"/>
                </a:ext>
              </a:extLst>
            </p:cNvPr>
            <p:cNvSpPr txBox="1"/>
            <p:nvPr/>
          </p:nvSpPr>
          <p:spPr>
            <a:xfrm>
              <a:off x="4820277" y="1188146"/>
              <a:ext cx="8472940" cy="1015663"/>
            </a:xfrm>
            <a:prstGeom prst="rect">
              <a:avLst/>
            </a:prstGeom>
            <a:noFill/>
          </p:spPr>
          <p:txBody>
            <a:bodyPr wrap="square" rtlCol="0">
              <a:spAutoFit/>
            </a:bodyPr>
            <a:lstStyle/>
            <a:p>
              <a:pPr algn="ctr"/>
              <a:r>
                <a:rPr lang="en-US" sz="6000" b="1">
                  <a:solidFill>
                    <a:srgbClr val="C00000"/>
                  </a:solidFill>
                  <a:latin typeface="Arial" panose="020B0604020202020204" pitchFamily="34" charset="0"/>
                  <a:ea typeface="Calibri" panose="020F0502020204030204" pitchFamily="34" charset="0"/>
                  <a:cs typeface="Arial" panose="020B0604020202020204" pitchFamily="34" charset="0"/>
                </a:rPr>
                <a:t>NỘI DUNG BÀI HỌC</a:t>
              </a:r>
              <a:endParaRPr lang="en-US" sz="6000" b="1" dirty="0">
                <a:solidFill>
                  <a:srgbClr val="C00000"/>
                </a:solidFill>
                <a:latin typeface="Arial" panose="020B0604020202020204" pitchFamily="34" charset="0"/>
                <a:ea typeface="Calibri" panose="020F050202020403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D29EB556-E1B6-E802-D820-B785E3F6D738}"/>
              </a:ext>
            </a:extLst>
          </p:cNvPr>
          <p:cNvGrpSpPr/>
          <p:nvPr/>
        </p:nvGrpSpPr>
        <p:grpSpPr>
          <a:xfrm>
            <a:off x="740239" y="1940225"/>
            <a:ext cx="16808901" cy="1824923"/>
            <a:chOff x="2334023" y="2505292"/>
            <a:chExt cx="16808901" cy="1824923"/>
          </a:xfrm>
        </p:grpSpPr>
        <p:sp>
          <p:nvSpPr>
            <p:cNvPr id="3" name="TextBox 2">
              <a:extLst>
                <a:ext uri="{FF2B5EF4-FFF2-40B4-BE49-F238E27FC236}">
                  <a16:creationId xmlns:a16="http://schemas.microsoft.com/office/drawing/2014/main" id="{942F20C3-7BFA-79F6-52F6-5ECD70507AE4}"/>
                </a:ext>
              </a:extLst>
            </p:cNvPr>
            <p:cNvSpPr txBox="1"/>
            <p:nvPr/>
          </p:nvSpPr>
          <p:spPr>
            <a:xfrm>
              <a:off x="3656113" y="2505292"/>
              <a:ext cx="15486811" cy="1824923"/>
            </a:xfrm>
            <a:prstGeom prst="rect">
              <a:avLst/>
            </a:prstGeom>
            <a:noFill/>
          </p:spPr>
          <p:txBody>
            <a:bodyPr wrap="square" rtlCol="0">
              <a:spAutoFit/>
            </a:bodyPr>
            <a:lstStyle/>
            <a:p>
              <a:pPr algn="just">
                <a:lnSpc>
                  <a:spcPct val="150000"/>
                </a:lnSpc>
              </a:pPr>
              <a:r>
                <a:rPr lang="en-US" sz="4000" b="1">
                  <a:latin typeface="Arial" panose="020B0604020202020204" pitchFamily="34" charset="0"/>
                  <a:cs typeface="Arial" panose="020B0604020202020204" pitchFamily="34" charset="0"/>
                </a:rPr>
                <a:t>Hoạt động 1</a:t>
              </a:r>
              <a:r>
                <a:rPr lang="en-US" sz="4000">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Tìm hiểu cách nuôi dưỡng, giữ gìn và mở rộng các mối quan hệ tốt đẹp với thầy cô, các bạn</a:t>
              </a:r>
              <a:endParaRPr lang="en-US" sz="4000">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2D1B03AE-1B58-9AC9-1286-0EFFB681D073}"/>
                </a:ext>
              </a:extLst>
            </p:cNvPr>
            <p:cNvSpPr/>
            <p:nvPr/>
          </p:nvSpPr>
          <p:spPr>
            <a:xfrm>
              <a:off x="2334023" y="3102903"/>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1</a:t>
              </a:r>
            </a:p>
          </p:txBody>
        </p:sp>
      </p:grpSp>
      <p:grpSp>
        <p:nvGrpSpPr>
          <p:cNvPr id="5" name="Group 4">
            <a:extLst>
              <a:ext uri="{FF2B5EF4-FFF2-40B4-BE49-F238E27FC236}">
                <a16:creationId xmlns:a16="http://schemas.microsoft.com/office/drawing/2014/main" id="{8ACA251D-6BE1-2907-A9C1-B7856CB0A42B}"/>
              </a:ext>
            </a:extLst>
          </p:cNvPr>
          <p:cNvGrpSpPr/>
          <p:nvPr/>
        </p:nvGrpSpPr>
        <p:grpSpPr>
          <a:xfrm>
            <a:off x="740239" y="3898443"/>
            <a:ext cx="16833388" cy="1824923"/>
            <a:chOff x="2334022" y="4069757"/>
            <a:chExt cx="16833388" cy="1824923"/>
          </a:xfrm>
        </p:grpSpPr>
        <p:sp>
          <p:nvSpPr>
            <p:cNvPr id="6" name="Rectangle: Rounded Corners 5">
              <a:extLst>
                <a:ext uri="{FF2B5EF4-FFF2-40B4-BE49-F238E27FC236}">
                  <a16:creationId xmlns:a16="http://schemas.microsoft.com/office/drawing/2014/main" id="{07B60ED2-1670-3470-12E2-A04B08A6B6F2}"/>
                </a:ext>
              </a:extLst>
            </p:cNvPr>
            <p:cNvSpPr/>
            <p:nvPr/>
          </p:nvSpPr>
          <p:spPr>
            <a:xfrm>
              <a:off x="2334022" y="4463101"/>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2</a:t>
              </a:r>
            </a:p>
          </p:txBody>
        </p:sp>
        <p:sp>
          <p:nvSpPr>
            <p:cNvPr id="8" name="TextBox 7">
              <a:extLst>
                <a:ext uri="{FF2B5EF4-FFF2-40B4-BE49-F238E27FC236}">
                  <a16:creationId xmlns:a16="http://schemas.microsoft.com/office/drawing/2014/main" id="{E757712F-1B9D-8D96-E817-581AE919DA8A}"/>
                </a:ext>
              </a:extLst>
            </p:cNvPr>
            <p:cNvSpPr txBox="1"/>
            <p:nvPr/>
          </p:nvSpPr>
          <p:spPr>
            <a:xfrm>
              <a:off x="3656112" y="4069757"/>
              <a:ext cx="15511298" cy="1824923"/>
            </a:xfrm>
            <a:prstGeom prst="rect">
              <a:avLst/>
            </a:prstGeom>
            <a:noFill/>
          </p:spPr>
          <p:txBody>
            <a:bodyPr wrap="square" rtlCol="0">
              <a:spAutoFit/>
            </a:bodyPr>
            <a:lstStyle/>
            <a:p>
              <a:pPr algn="just">
                <a:lnSpc>
                  <a:spcPct val="150000"/>
                </a:lnSpc>
              </a:pPr>
              <a:r>
                <a:rPr lang="en-US" sz="4000" b="1">
                  <a:latin typeface="Arial" panose="020B0604020202020204" pitchFamily="34" charset="0"/>
                  <a:cs typeface="Arial" panose="020B0604020202020204" pitchFamily="34" charset="0"/>
                </a:rPr>
                <a:t>Hoạt động 2</a:t>
              </a:r>
              <a:r>
                <a:rPr lang="en-US" sz="4000">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Nhận biết các biểu hiện của sự hợp tác với mọi người trong hoạt động</a:t>
              </a:r>
              <a:endParaRPr lang="en-US" sz="4000">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DF41D274-7514-138D-DE3A-D76877BE4C4B}"/>
              </a:ext>
            </a:extLst>
          </p:cNvPr>
          <p:cNvGrpSpPr/>
          <p:nvPr/>
        </p:nvGrpSpPr>
        <p:grpSpPr>
          <a:xfrm>
            <a:off x="740239" y="7485492"/>
            <a:ext cx="17006202" cy="864984"/>
            <a:chOff x="2344909" y="3328426"/>
            <a:chExt cx="17006202" cy="864984"/>
          </a:xfrm>
        </p:grpSpPr>
        <p:sp>
          <p:nvSpPr>
            <p:cNvPr id="11" name="TextBox 10">
              <a:extLst>
                <a:ext uri="{FF2B5EF4-FFF2-40B4-BE49-F238E27FC236}">
                  <a16:creationId xmlns:a16="http://schemas.microsoft.com/office/drawing/2014/main" id="{89107C87-1139-F39B-2BFB-DC254FB1D96B}"/>
                </a:ext>
              </a:extLst>
            </p:cNvPr>
            <p:cNvSpPr txBox="1"/>
            <p:nvPr/>
          </p:nvSpPr>
          <p:spPr>
            <a:xfrm>
              <a:off x="3666999" y="3427509"/>
              <a:ext cx="15684112" cy="707886"/>
            </a:xfrm>
            <a:prstGeom prst="rect">
              <a:avLst/>
            </a:prstGeom>
            <a:noFill/>
          </p:spPr>
          <p:txBody>
            <a:bodyPr wrap="square" rtlCol="0">
              <a:spAutoFit/>
            </a:bodyPr>
            <a:lstStyle/>
            <a:p>
              <a:pPr algn="just"/>
              <a:r>
                <a:rPr lang="vi-VN" sz="4000" b="1">
                  <a:latin typeface="Arial" panose="020B0604020202020204" pitchFamily="34" charset="0"/>
                  <a:cs typeface="Arial" panose="020B0604020202020204" pitchFamily="34" charset="0"/>
                </a:rPr>
                <a:t>Hoạt động 4: </a:t>
              </a:r>
              <a:r>
                <a:rPr lang="vi-VN" sz="4000">
                  <a:latin typeface="Arial" panose="020B0604020202020204" pitchFamily="34" charset="0"/>
                  <a:cs typeface="Arial" panose="020B0604020202020204" pitchFamily="34" charset="0"/>
                </a:rPr>
                <a:t>Hợp tác với mọi người trong hoạt động</a:t>
              </a:r>
              <a:endParaRPr lang="en-US" sz="400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CDF01D25-C2E7-A7ED-3A65-1F21F1D04888}"/>
                </a:ext>
              </a:extLst>
            </p:cNvPr>
            <p:cNvSpPr/>
            <p:nvPr/>
          </p:nvSpPr>
          <p:spPr>
            <a:xfrm>
              <a:off x="2344909" y="3328426"/>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4</a:t>
              </a:r>
            </a:p>
          </p:txBody>
        </p:sp>
      </p:grpSp>
      <p:grpSp>
        <p:nvGrpSpPr>
          <p:cNvPr id="13" name="Group 12">
            <a:extLst>
              <a:ext uri="{FF2B5EF4-FFF2-40B4-BE49-F238E27FC236}">
                <a16:creationId xmlns:a16="http://schemas.microsoft.com/office/drawing/2014/main" id="{C18198B5-3CC0-FFCC-56F2-EFD1CCDD030D}"/>
              </a:ext>
            </a:extLst>
          </p:cNvPr>
          <p:cNvGrpSpPr/>
          <p:nvPr/>
        </p:nvGrpSpPr>
        <p:grpSpPr>
          <a:xfrm>
            <a:off x="740239" y="6089361"/>
            <a:ext cx="16792572" cy="864984"/>
            <a:chOff x="2334023" y="3102903"/>
            <a:chExt cx="16792572" cy="864984"/>
          </a:xfrm>
        </p:grpSpPr>
        <p:sp>
          <p:nvSpPr>
            <p:cNvPr id="14" name="TextBox 13">
              <a:extLst>
                <a:ext uri="{FF2B5EF4-FFF2-40B4-BE49-F238E27FC236}">
                  <a16:creationId xmlns:a16="http://schemas.microsoft.com/office/drawing/2014/main" id="{01D4969D-5A05-827A-D6E1-B8F101D1EC57}"/>
                </a:ext>
              </a:extLst>
            </p:cNvPr>
            <p:cNvSpPr txBox="1"/>
            <p:nvPr/>
          </p:nvSpPr>
          <p:spPr>
            <a:xfrm>
              <a:off x="3656113" y="3181452"/>
              <a:ext cx="15470482" cy="707886"/>
            </a:xfrm>
            <a:prstGeom prst="rect">
              <a:avLst/>
            </a:prstGeom>
            <a:noFill/>
          </p:spPr>
          <p:txBody>
            <a:bodyPr wrap="square" rtlCol="0">
              <a:spAutoFit/>
            </a:bodyPr>
            <a:lstStyle/>
            <a:p>
              <a:pPr algn="just"/>
              <a:r>
                <a:rPr lang="en-US" sz="4000" b="1">
                  <a:latin typeface="Arial" panose="020B0604020202020204" pitchFamily="34" charset="0"/>
                  <a:cs typeface="Arial" panose="020B0604020202020204" pitchFamily="34" charset="0"/>
                </a:rPr>
                <a:t>Hoạt động 3</a:t>
              </a:r>
              <a:r>
                <a:rPr lang="en-US" sz="4000">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Nhận diện mâu thuẫn trong mối quan hệ bạn bè</a:t>
              </a:r>
              <a:endParaRPr lang="en-US" sz="4000">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452FA0E9-FC98-95C2-187A-AAC0B0D0FA98}"/>
                </a:ext>
              </a:extLst>
            </p:cNvPr>
            <p:cNvSpPr/>
            <p:nvPr/>
          </p:nvSpPr>
          <p:spPr>
            <a:xfrm>
              <a:off x="2334023" y="3102903"/>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3</a:t>
              </a:r>
            </a:p>
          </p:txBody>
        </p:sp>
      </p:grpSp>
      <p:grpSp>
        <p:nvGrpSpPr>
          <p:cNvPr id="17" name="Group 16">
            <a:extLst>
              <a:ext uri="{FF2B5EF4-FFF2-40B4-BE49-F238E27FC236}">
                <a16:creationId xmlns:a16="http://schemas.microsoft.com/office/drawing/2014/main" id="{E0BF116C-AD23-8479-5F39-70005CECC9D6}"/>
              </a:ext>
            </a:extLst>
          </p:cNvPr>
          <p:cNvGrpSpPr/>
          <p:nvPr/>
        </p:nvGrpSpPr>
        <p:grpSpPr>
          <a:xfrm>
            <a:off x="740239" y="8845533"/>
            <a:ext cx="16808901" cy="864984"/>
            <a:chOff x="2334023" y="3102903"/>
            <a:chExt cx="16808901" cy="864984"/>
          </a:xfrm>
        </p:grpSpPr>
        <p:sp>
          <p:nvSpPr>
            <p:cNvPr id="18" name="TextBox 17">
              <a:extLst>
                <a:ext uri="{FF2B5EF4-FFF2-40B4-BE49-F238E27FC236}">
                  <a16:creationId xmlns:a16="http://schemas.microsoft.com/office/drawing/2014/main" id="{C9921C20-5E76-C901-291D-E878401CC032}"/>
                </a:ext>
              </a:extLst>
            </p:cNvPr>
            <p:cNvSpPr txBox="1"/>
            <p:nvPr/>
          </p:nvSpPr>
          <p:spPr>
            <a:xfrm>
              <a:off x="3656113" y="3198880"/>
              <a:ext cx="15486811" cy="707886"/>
            </a:xfrm>
            <a:prstGeom prst="rect">
              <a:avLst/>
            </a:prstGeom>
            <a:noFill/>
          </p:spPr>
          <p:txBody>
            <a:bodyPr wrap="square" rtlCol="0">
              <a:spAutoFit/>
            </a:bodyPr>
            <a:lstStyle/>
            <a:p>
              <a:pPr algn="just"/>
              <a:r>
                <a:rPr lang="en-US" sz="4000" b="1">
                  <a:latin typeface="Arial" panose="020B0604020202020204" pitchFamily="34" charset="0"/>
                  <a:cs typeface="Arial" panose="020B0604020202020204" pitchFamily="34" charset="0"/>
                </a:rPr>
                <a:t>Hoạt động 5</a:t>
              </a:r>
              <a:r>
                <a:rPr lang="en-US" sz="4000">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Giải quyết mâu thuẫn trong mối quan hệ với các bạn</a:t>
              </a:r>
              <a:endParaRPr lang="en-US" sz="4000">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8BD0F040-1395-C900-2A6B-F82052EE1BBB}"/>
                </a:ext>
              </a:extLst>
            </p:cNvPr>
            <p:cNvSpPr/>
            <p:nvPr/>
          </p:nvSpPr>
          <p:spPr>
            <a:xfrm>
              <a:off x="2334023" y="3102903"/>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5</a:t>
              </a:r>
            </a:p>
          </p:txBody>
        </p:sp>
      </p:gr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773CCD91-32DE-3F0D-C19F-AF1D0B09EA21}"/>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E13545FF-C9EB-55E6-CE84-83569821B08A}"/>
              </a:ext>
            </a:extLst>
          </p:cNvPr>
          <p:cNvSpPr/>
          <p:nvPr/>
        </p:nvSpPr>
        <p:spPr>
          <a:xfrm rot="-346055">
            <a:off x="41032" y="279966"/>
            <a:ext cx="2380453" cy="936530"/>
          </a:xfrm>
          <a:custGeom>
            <a:avLst/>
            <a:gdLst/>
            <a:ahLst/>
            <a:cxnLst/>
            <a:rect l="l" t="t" r="r" b="b"/>
            <a:pathLst>
              <a:path w="4593940" h="2767849">
                <a:moveTo>
                  <a:pt x="0" y="0"/>
                </a:moveTo>
                <a:lnTo>
                  <a:pt x="4593940" y="0"/>
                </a:lnTo>
                <a:lnTo>
                  <a:pt x="4593940" y="2767849"/>
                </a:lnTo>
                <a:lnTo>
                  <a:pt x="0" y="27678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0" name="Freeform 10">
            <a:extLst>
              <a:ext uri="{FF2B5EF4-FFF2-40B4-BE49-F238E27FC236}">
                <a16:creationId xmlns:a16="http://schemas.microsoft.com/office/drawing/2014/main" id="{1B660CB8-D138-6DC1-38D4-9A8513CE626F}"/>
              </a:ext>
            </a:extLst>
          </p:cNvPr>
          <p:cNvSpPr/>
          <p:nvPr/>
        </p:nvSpPr>
        <p:spPr>
          <a:xfrm>
            <a:off x="16801199" y="0"/>
            <a:ext cx="2133600" cy="2133599"/>
          </a:xfrm>
          <a:custGeom>
            <a:avLst/>
            <a:gdLst/>
            <a:ahLst/>
            <a:cxnLst/>
            <a:rect l="l" t="t" r="r" b="b"/>
            <a:pathLst>
              <a:path w="7544655" h="5445869">
                <a:moveTo>
                  <a:pt x="0" y="0"/>
                </a:moveTo>
                <a:lnTo>
                  <a:pt x="7544655" y="0"/>
                </a:lnTo>
                <a:lnTo>
                  <a:pt x="7544655" y="5445870"/>
                </a:lnTo>
                <a:lnTo>
                  <a:pt x="0" y="54458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6" name="Freeform 16">
            <a:extLst>
              <a:ext uri="{FF2B5EF4-FFF2-40B4-BE49-F238E27FC236}">
                <a16:creationId xmlns:a16="http://schemas.microsoft.com/office/drawing/2014/main" id="{B89C13CD-A287-7A5E-83FF-2881D4AAC71D}"/>
              </a:ext>
            </a:extLst>
          </p:cNvPr>
          <p:cNvSpPr/>
          <p:nvPr/>
        </p:nvSpPr>
        <p:spPr>
          <a:xfrm>
            <a:off x="16840200" y="8864196"/>
            <a:ext cx="1674599" cy="1674599"/>
          </a:xfrm>
          <a:custGeom>
            <a:avLst/>
            <a:gdLst/>
            <a:ahLst/>
            <a:cxnLst/>
            <a:rect l="l" t="t" r="r" b="b"/>
            <a:pathLst>
              <a:path w="1674599" h="1674599">
                <a:moveTo>
                  <a:pt x="0" y="0"/>
                </a:moveTo>
                <a:lnTo>
                  <a:pt x="1674599" y="0"/>
                </a:lnTo>
                <a:lnTo>
                  <a:pt x="1674599" y="1674599"/>
                </a:lnTo>
                <a:lnTo>
                  <a:pt x="0" y="1674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60B4D50B-AF72-25E4-4FDF-62EA7665F042}"/>
              </a:ext>
            </a:extLst>
          </p:cNvPr>
          <p:cNvGrpSpPr/>
          <p:nvPr/>
        </p:nvGrpSpPr>
        <p:grpSpPr>
          <a:xfrm>
            <a:off x="3764530" y="0"/>
            <a:ext cx="10758940" cy="1735078"/>
            <a:chOff x="3677277" y="831974"/>
            <a:chExt cx="10758940" cy="1735078"/>
          </a:xfrm>
        </p:grpSpPr>
        <p:sp>
          <p:nvSpPr>
            <p:cNvPr id="22" name="Freeform 3">
              <a:extLst>
                <a:ext uri="{FF2B5EF4-FFF2-40B4-BE49-F238E27FC236}">
                  <a16:creationId xmlns:a16="http://schemas.microsoft.com/office/drawing/2014/main" id="{2B671020-E1E7-4CAD-0AC2-EB4A44FFDF46}"/>
                </a:ext>
              </a:extLst>
            </p:cNvPr>
            <p:cNvSpPr/>
            <p:nvPr/>
          </p:nvSpPr>
          <p:spPr>
            <a:xfrm>
              <a:off x="3677277" y="831974"/>
              <a:ext cx="10758940" cy="1735078"/>
            </a:xfrm>
            <a:custGeom>
              <a:avLst/>
              <a:gdLst/>
              <a:ahLst/>
              <a:cxnLst/>
              <a:rect l="l" t="t" r="r" b="b"/>
              <a:pathLst>
                <a:path w="7315200" h="1991047">
                  <a:moveTo>
                    <a:pt x="0" y="0"/>
                  </a:moveTo>
                  <a:lnTo>
                    <a:pt x="7315200" y="0"/>
                  </a:lnTo>
                  <a:lnTo>
                    <a:pt x="7315200" y="1991046"/>
                  </a:lnTo>
                  <a:lnTo>
                    <a:pt x="0" y="1991046"/>
                  </a:lnTo>
                  <a:lnTo>
                    <a:pt x="0" y="0"/>
                  </a:lnTo>
                  <a:close/>
                </a:path>
              </a:pathLst>
            </a:custGeom>
            <a:blipFill>
              <a:blip r:embed="rId8">
                <a:duotone>
                  <a:schemeClr val="accent1">
                    <a:shade val="45000"/>
                    <a:satMod val="135000"/>
                  </a:schemeClr>
                  <a:prstClr val="white"/>
                </a:duotone>
                <a:extLst>
                  <a:ext uri="{96DAC541-7B7A-43D3-8B79-37D633B846F1}">
                    <asvg:svgBlip xmlns:asvg="http://schemas.microsoft.com/office/drawing/2016/SVG/main" r:embed="rId9"/>
                  </a:ext>
                </a:extLst>
              </a:blip>
              <a:stretch>
                <a:fillRect t="-34305" b="-32863"/>
              </a:stretch>
            </a:blipFill>
          </p:spPr>
          <p:txBody>
            <a:bodyPr/>
            <a:lstStyle/>
            <a:p>
              <a:endParaRPr lang="en-US">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CA8A17C0-1C34-3006-57CA-6318D22EC938}"/>
                </a:ext>
              </a:extLst>
            </p:cNvPr>
            <p:cNvSpPr txBox="1"/>
            <p:nvPr/>
          </p:nvSpPr>
          <p:spPr>
            <a:xfrm>
              <a:off x="4820277" y="1188146"/>
              <a:ext cx="8472940" cy="1015663"/>
            </a:xfrm>
            <a:prstGeom prst="rect">
              <a:avLst/>
            </a:prstGeom>
            <a:noFill/>
          </p:spPr>
          <p:txBody>
            <a:bodyPr wrap="square" rtlCol="0">
              <a:spAutoFit/>
            </a:bodyPr>
            <a:lstStyle/>
            <a:p>
              <a:pPr algn="ctr"/>
              <a:r>
                <a:rPr lang="en-US" sz="6000" b="1">
                  <a:solidFill>
                    <a:srgbClr val="C00000"/>
                  </a:solidFill>
                  <a:latin typeface="Arial" panose="020B0604020202020204" pitchFamily="34" charset="0"/>
                  <a:ea typeface="Calibri" panose="020F0502020204030204" pitchFamily="34" charset="0"/>
                  <a:cs typeface="Arial" panose="020B0604020202020204" pitchFamily="34" charset="0"/>
                </a:rPr>
                <a:t>NỘI DUNG BÀI HỌC</a:t>
              </a:r>
              <a:endParaRPr lang="en-US" sz="6000" b="1" dirty="0">
                <a:solidFill>
                  <a:srgbClr val="C00000"/>
                </a:solidFill>
                <a:latin typeface="Arial" panose="020B0604020202020204" pitchFamily="34" charset="0"/>
                <a:ea typeface="Calibri" panose="020F050202020403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AB83B75C-CDA9-F50D-5B6B-08AC25AA6CB2}"/>
              </a:ext>
            </a:extLst>
          </p:cNvPr>
          <p:cNvGrpSpPr/>
          <p:nvPr/>
        </p:nvGrpSpPr>
        <p:grpSpPr>
          <a:xfrm>
            <a:off x="789225" y="1943100"/>
            <a:ext cx="16709550" cy="1824923"/>
            <a:chOff x="2334022" y="4069757"/>
            <a:chExt cx="16709550" cy="1824923"/>
          </a:xfrm>
        </p:grpSpPr>
        <p:sp>
          <p:nvSpPr>
            <p:cNvPr id="6" name="Rectangle: Rounded Corners 5">
              <a:extLst>
                <a:ext uri="{FF2B5EF4-FFF2-40B4-BE49-F238E27FC236}">
                  <a16:creationId xmlns:a16="http://schemas.microsoft.com/office/drawing/2014/main" id="{1BA2D3AA-0F92-A512-1325-A6F6F534A015}"/>
                </a:ext>
              </a:extLst>
            </p:cNvPr>
            <p:cNvSpPr/>
            <p:nvPr/>
          </p:nvSpPr>
          <p:spPr>
            <a:xfrm>
              <a:off x="2334022" y="4463101"/>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6</a:t>
              </a:r>
            </a:p>
          </p:txBody>
        </p:sp>
        <p:sp>
          <p:nvSpPr>
            <p:cNvPr id="8" name="TextBox 7">
              <a:extLst>
                <a:ext uri="{FF2B5EF4-FFF2-40B4-BE49-F238E27FC236}">
                  <a16:creationId xmlns:a16="http://schemas.microsoft.com/office/drawing/2014/main" id="{63233192-299D-618C-2371-24613B8024B0}"/>
                </a:ext>
              </a:extLst>
            </p:cNvPr>
            <p:cNvSpPr txBox="1"/>
            <p:nvPr/>
          </p:nvSpPr>
          <p:spPr>
            <a:xfrm>
              <a:off x="3637899" y="4069757"/>
              <a:ext cx="15405673" cy="1824923"/>
            </a:xfrm>
            <a:prstGeom prst="rect">
              <a:avLst/>
            </a:prstGeom>
            <a:noFill/>
          </p:spPr>
          <p:txBody>
            <a:bodyPr wrap="square" rtlCol="0">
              <a:spAutoFit/>
            </a:bodyPr>
            <a:lstStyle/>
            <a:p>
              <a:pPr algn="just">
                <a:lnSpc>
                  <a:spcPct val="150000"/>
                </a:lnSpc>
              </a:pPr>
              <a:r>
                <a:rPr lang="en-US" sz="4000" b="1">
                  <a:latin typeface="Arial" panose="020B0604020202020204" pitchFamily="34" charset="0"/>
                  <a:cs typeface="Arial" panose="020B0604020202020204" pitchFamily="34" charset="0"/>
                </a:rPr>
                <a:t>Hoạt động 6</a:t>
              </a:r>
              <a:r>
                <a:rPr lang="en-US" sz="4000">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Thực hiện các hoạt động theo chủ đề của Đoàn Thanh niên Cộng sản Hồ Chí Minh</a:t>
              </a:r>
              <a:endParaRPr lang="en-US" sz="4000">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808DC989-349B-9539-6BE4-474A9A001608}"/>
              </a:ext>
            </a:extLst>
          </p:cNvPr>
          <p:cNvGrpSpPr/>
          <p:nvPr/>
        </p:nvGrpSpPr>
        <p:grpSpPr>
          <a:xfrm>
            <a:off x="789225" y="6332469"/>
            <a:ext cx="16774359" cy="1824923"/>
            <a:chOff x="2344909" y="2840325"/>
            <a:chExt cx="16774359" cy="1824923"/>
          </a:xfrm>
        </p:grpSpPr>
        <p:sp>
          <p:nvSpPr>
            <p:cNvPr id="11" name="TextBox 10">
              <a:extLst>
                <a:ext uri="{FF2B5EF4-FFF2-40B4-BE49-F238E27FC236}">
                  <a16:creationId xmlns:a16="http://schemas.microsoft.com/office/drawing/2014/main" id="{A6C5DF14-79FF-C952-FD00-D2E4478B1059}"/>
                </a:ext>
              </a:extLst>
            </p:cNvPr>
            <p:cNvSpPr txBox="1"/>
            <p:nvPr/>
          </p:nvSpPr>
          <p:spPr>
            <a:xfrm>
              <a:off x="3648786" y="2840325"/>
              <a:ext cx="15470482" cy="1824923"/>
            </a:xfrm>
            <a:prstGeom prst="rect">
              <a:avLst/>
            </a:prstGeom>
            <a:noFill/>
          </p:spPr>
          <p:txBody>
            <a:bodyPr wrap="square" rtlCol="0">
              <a:spAutoFit/>
            </a:bodyPr>
            <a:lstStyle/>
            <a:p>
              <a:pPr algn="just">
                <a:lnSpc>
                  <a:spcPct val="150000"/>
                </a:lnSpc>
              </a:pPr>
              <a:r>
                <a:rPr lang="vi-VN" sz="4000" b="1">
                  <a:latin typeface="Arial" panose="020B0604020202020204" pitchFamily="34" charset="0"/>
                  <a:cs typeface="Arial" panose="020B0604020202020204" pitchFamily="34" charset="0"/>
                </a:rPr>
                <a:t>Hoạt động </a:t>
              </a:r>
              <a:r>
                <a:rPr lang="en-US" sz="4000" b="1">
                  <a:latin typeface="Arial" panose="020B0604020202020204" pitchFamily="34" charset="0"/>
                  <a:cs typeface="Arial" panose="020B0604020202020204" pitchFamily="34" charset="0"/>
                </a:rPr>
                <a:t>8</a:t>
              </a:r>
              <a:r>
                <a:rPr lang="vi-VN" sz="4000" b="1">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Đánh giá ý nghĩa của hoạt động phát triển các mối quan hệ và xây dựng truyền thống nhà trường</a:t>
              </a:r>
              <a:endParaRPr lang="en-US" sz="400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5091C155-2756-8EEA-C219-0F2AB1433206}"/>
                </a:ext>
              </a:extLst>
            </p:cNvPr>
            <p:cNvSpPr/>
            <p:nvPr/>
          </p:nvSpPr>
          <p:spPr>
            <a:xfrm>
              <a:off x="2344909" y="3328426"/>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8</a:t>
              </a:r>
            </a:p>
          </p:txBody>
        </p:sp>
      </p:grpSp>
      <p:grpSp>
        <p:nvGrpSpPr>
          <p:cNvPr id="13" name="Group 12">
            <a:extLst>
              <a:ext uri="{FF2B5EF4-FFF2-40B4-BE49-F238E27FC236}">
                <a16:creationId xmlns:a16="http://schemas.microsoft.com/office/drawing/2014/main" id="{37F380E3-4ACE-8EDB-1D22-2FB62CAC58BD}"/>
              </a:ext>
            </a:extLst>
          </p:cNvPr>
          <p:cNvGrpSpPr/>
          <p:nvPr/>
        </p:nvGrpSpPr>
        <p:grpSpPr>
          <a:xfrm>
            <a:off x="789225" y="4098537"/>
            <a:ext cx="16709550" cy="1824923"/>
            <a:chOff x="2334023" y="2622933"/>
            <a:chExt cx="16709550" cy="1824923"/>
          </a:xfrm>
        </p:grpSpPr>
        <p:sp>
          <p:nvSpPr>
            <p:cNvPr id="14" name="TextBox 13">
              <a:extLst>
                <a:ext uri="{FF2B5EF4-FFF2-40B4-BE49-F238E27FC236}">
                  <a16:creationId xmlns:a16="http://schemas.microsoft.com/office/drawing/2014/main" id="{FD67E43E-D9EC-DBD4-E806-FD2E92537FEA}"/>
                </a:ext>
              </a:extLst>
            </p:cNvPr>
            <p:cNvSpPr txBox="1"/>
            <p:nvPr/>
          </p:nvSpPr>
          <p:spPr>
            <a:xfrm>
              <a:off x="3730044" y="2622933"/>
              <a:ext cx="15313529" cy="1824923"/>
            </a:xfrm>
            <a:prstGeom prst="rect">
              <a:avLst/>
            </a:prstGeom>
            <a:noFill/>
          </p:spPr>
          <p:txBody>
            <a:bodyPr wrap="square" rtlCol="0">
              <a:spAutoFit/>
            </a:bodyPr>
            <a:lstStyle/>
            <a:p>
              <a:pPr algn="just">
                <a:lnSpc>
                  <a:spcPct val="150000"/>
                </a:lnSpc>
              </a:pPr>
              <a:r>
                <a:rPr lang="en-US" sz="4000" b="1">
                  <a:latin typeface="Arial" panose="020B0604020202020204" pitchFamily="34" charset="0"/>
                  <a:cs typeface="Arial" panose="020B0604020202020204" pitchFamily="34" charset="0"/>
                </a:rPr>
                <a:t>Hoạt động 7</a:t>
              </a:r>
              <a:r>
                <a:rPr lang="en-US" sz="4000">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 Nuôi dưỡng, giữ gìn và mở rộng các mối quan hệ tốt đẹp với thầy cô và các bạn </a:t>
              </a:r>
              <a:endParaRPr lang="en-US" sz="4000">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7189DCE0-323A-7043-D9DE-CCA987042531}"/>
                </a:ext>
              </a:extLst>
            </p:cNvPr>
            <p:cNvSpPr/>
            <p:nvPr/>
          </p:nvSpPr>
          <p:spPr>
            <a:xfrm>
              <a:off x="2334023" y="3102903"/>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7</a:t>
              </a:r>
            </a:p>
          </p:txBody>
        </p:sp>
      </p:grpSp>
      <p:grpSp>
        <p:nvGrpSpPr>
          <p:cNvPr id="17" name="Group 16">
            <a:extLst>
              <a:ext uri="{FF2B5EF4-FFF2-40B4-BE49-F238E27FC236}">
                <a16:creationId xmlns:a16="http://schemas.microsoft.com/office/drawing/2014/main" id="{2C99A2AC-F73B-ABD6-2456-791D419206AD}"/>
              </a:ext>
            </a:extLst>
          </p:cNvPr>
          <p:cNvGrpSpPr/>
          <p:nvPr/>
        </p:nvGrpSpPr>
        <p:grpSpPr>
          <a:xfrm>
            <a:off x="795125" y="8777377"/>
            <a:ext cx="16697750" cy="864984"/>
            <a:chOff x="2344909" y="3328426"/>
            <a:chExt cx="16697750" cy="864984"/>
          </a:xfrm>
        </p:grpSpPr>
        <p:sp>
          <p:nvSpPr>
            <p:cNvPr id="18" name="TextBox 17">
              <a:extLst>
                <a:ext uri="{FF2B5EF4-FFF2-40B4-BE49-F238E27FC236}">
                  <a16:creationId xmlns:a16="http://schemas.microsoft.com/office/drawing/2014/main" id="{43EF13C3-756D-F5F0-377E-634D3A14830C}"/>
                </a:ext>
              </a:extLst>
            </p:cNvPr>
            <p:cNvSpPr txBox="1"/>
            <p:nvPr/>
          </p:nvSpPr>
          <p:spPr>
            <a:xfrm>
              <a:off x="3735029" y="3384887"/>
              <a:ext cx="15307630" cy="707886"/>
            </a:xfrm>
            <a:prstGeom prst="rect">
              <a:avLst/>
            </a:prstGeom>
            <a:noFill/>
          </p:spPr>
          <p:txBody>
            <a:bodyPr wrap="square" rtlCol="0">
              <a:spAutoFit/>
            </a:bodyPr>
            <a:lstStyle/>
            <a:p>
              <a:pPr algn="just"/>
              <a:r>
                <a:rPr lang="vi-VN" sz="4000" b="1">
                  <a:latin typeface="Arial" panose="020B0604020202020204" pitchFamily="34" charset="0"/>
                  <a:cs typeface="Arial" panose="020B0604020202020204" pitchFamily="34" charset="0"/>
                </a:rPr>
                <a:t>Hoạt động </a:t>
              </a:r>
              <a:r>
                <a:rPr lang="en-US" sz="4000" b="1">
                  <a:latin typeface="Arial" panose="020B0604020202020204" pitchFamily="34" charset="0"/>
                  <a:cs typeface="Arial" panose="020B0604020202020204" pitchFamily="34" charset="0"/>
                </a:rPr>
                <a:t>9</a:t>
              </a:r>
              <a:r>
                <a:rPr lang="vi-VN" sz="4000" b="1">
                  <a:latin typeface="Arial" panose="020B0604020202020204" pitchFamily="34" charset="0"/>
                  <a:cs typeface="Arial" panose="020B0604020202020204" pitchFamily="34" charset="0"/>
                </a:rPr>
                <a:t>: </a:t>
              </a:r>
              <a:r>
                <a:rPr lang="vi-VN" sz="4000">
                  <a:latin typeface="Arial" panose="020B0604020202020204" pitchFamily="34" charset="0"/>
                  <a:cs typeface="Arial" panose="020B0604020202020204" pitchFamily="34" charset="0"/>
                </a:rPr>
                <a:t>Xây dựng lớp học hạnh phúc, trường học hạnh phúc</a:t>
              </a:r>
              <a:endParaRPr lang="en-US" sz="4000">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78730849-BD56-EDE1-5B41-AB26A498CB6A}"/>
                </a:ext>
              </a:extLst>
            </p:cNvPr>
            <p:cNvSpPr/>
            <p:nvPr/>
          </p:nvSpPr>
          <p:spPr>
            <a:xfrm>
              <a:off x="2344909" y="3328426"/>
              <a:ext cx="947889" cy="864984"/>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C00000"/>
                  </a:solidFill>
                  <a:latin typeface="Arial" panose="020B0604020202020204" pitchFamily="34" charset="0"/>
                  <a:cs typeface="Arial" panose="020B0604020202020204" pitchFamily="34" charset="0"/>
                </a:rPr>
                <a:t>9</a:t>
              </a:r>
            </a:p>
          </p:txBody>
        </p:sp>
      </p:grpSp>
    </p:spTree>
    <p:extLst>
      <p:ext uri="{BB962C8B-B14F-4D97-AF65-F5344CB8AC3E}">
        <p14:creationId xmlns:p14="http://schemas.microsoft.com/office/powerpoint/2010/main" val="301793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2" name="Freeform 2"/>
          <p:cNvSpPr/>
          <p:nvPr/>
        </p:nvSpPr>
        <p:spPr>
          <a:xfrm>
            <a:off x="1371600" y="1028700"/>
            <a:ext cx="15887700" cy="822960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2">
              <a:duotone>
                <a:schemeClr val="accent1">
                  <a:shade val="45000"/>
                  <a:satMod val="135000"/>
                </a:schemeClr>
                <a:prstClr val="white"/>
              </a:duotone>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7" name="Freeform 7"/>
          <p:cNvSpPr/>
          <p:nvPr/>
        </p:nvSpPr>
        <p:spPr>
          <a:xfrm>
            <a:off x="15744539" y="-319958"/>
            <a:ext cx="1514761" cy="2057400"/>
          </a:xfrm>
          <a:custGeom>
            <a:avLst/>
            <a:gdLst/>
            <a:ahLst/>
            <a:cxnLst/>
            <a:rect l="l" t="t" r="r" b="b"/>
            <a:pathLst>
              <a:path w="1514761" h="2057400">
                <a:moveTo>
                  <a:pt x="0" y="0"/>
                </a:moveTo>
                <a:lnTo>
                  <a:pt x="1514761" y="0"/>
                </a:lnTo>
                <a:lnTo>
                  <a:pt x="1514761"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8" name="Freeform 8"/>
          <p:cNvSpPr/>
          <p:nvPr/>
        </p:nvSpPr>
        <p:spPr>
          <a:xfrm rot="699790">
            <a:off x="5888597" y="8136016"/>
            <a:ext cx="1927763" cy="3422065"/>
          </a:xfrm>
          <a:custGeom>
            <a:avLst/>
            <a:gdLst/>
            <a:ahLst/>
            <a:cxnLst/>
            <a:rect l="l" t="t" r="r" b="b"/>
            <a:pathLst>
              <a:path w="1927763" h="3422065">
                <a:moveTo>
                  <a:pt x="0" y="0"/>
                </a:moveTo>
                <a:lnTo>
                  <a:pt x="1927763" y="0"/>
                </a:lnTo>
                <a:lnTo>
                  <a:pt x="1927763" y="3422065"/>
                </a:lnTo>
                <a:lnTo>
                  <a:pt x="0" y="34220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pic>
        <p:nvPicPr>
          <p:cNvPr id="9" name="Picture 10">
            <a:extLst>
              <a:ext uri="{FF2B5EF4-FFF2-40B4-BE49-F238E27FC236}">
                <a16:creationId xmlns:a16="http://schemas.microsoft.com/office/drawing/2014/main" id="{57335C4D-C3F2-4FC3-DDBB-BDBD0E55830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443" y="6295946"/>
            <a:ext cx="5207465" cy="4192009"/>
          </a:xfrm>
          <a:prstGeom prst="rect">
            <a:avLst/>
          </a:prstGeom>
        </p:spPr>
      </p:pic>
      <p:sp>
        <p:nvSpPr>
          <p:cNvPr id="10" name="TextBox 12">
            <a:extLst>
              <a:ext uri="{FF2B5EF4-FFF2-40B4-BE49-F238E27FC236}">
                <a16:creationId xmlns:a16="http://schemas.microsoft.com/office/drawing/2014/main" id="{2CDCD776-3733-0F8E-1276-8BBF103A2B23}"/>
              </a:ext>
            </a:extLst>
          </p:cNvPr>
          <p:cNvSpPr txBox="1"/>
          <p:nvPr/>
        </p:nvSpPr>
        <p:spPr>
          <a:xfrm>
            <a:off x="2733890" y="1583987"/>
            <a:ext cx="13163119" cy="5547865"/>
          </a:xfrm>
          <a:prstGeom prst="rect">
            <a:avLst/>
          </a:prstGeom>
        </p:spPr>
        <p:txBody>
          <a:bodyPr wrap="square" lIns="0" tIns="0" rIns="0" bIns="0" rtlCol="0" anchor="t">
            <a:spAutoFit/>
          </a:bodyPr>
          <a:lstStyle/>
          <a:p>
            <a:pPr lvl="0" algn="ctr">
              <a:lnSpc>
                <a:spcPct val="150000"/>
              </a:lnSpc>
              <a:spcBef>
                <a:spcPct val="0"/>
              </a:spcBef>
            </a:pPr>
            <a:r>
              <a:rPr lang="vi-VN" sz="6200" b="1">
                <a:solidFill>
                  <a:schemeClr val="tx2">
                    <a:lumMod val="50000"/>
                  </a:schemeClr>
                </a:solidFill>
                <a:latin typeface="Arial" panose="020B0604020202020204" pitchFamily="34" charset="0"/>
                <a:cs typeface="Arial" panose="020B0604020202020204" pitchFamily="34" charset="0"/>
              </a:rPr>
              <a:t>Hoạt động 1: </a:t>
            </a:r>
            <a:endParaRPr lang="en-US" sz="6200" b="1">
              <a:solidFill>
                <a:schemeClr val="tx2">
                  <a:lumMod val="50000"/>
                </a:schemeClr>
              </a:solidFill>
              <a:latin typeface="Arial" panose="020B0604020202020204" pitchFamily="34" charset="0"/>
              <a:cs typeface="Arial" panose="020B0604020202020204" pitchFamily="34" charset="0"/>
            </a:endParaRPr>
          </a:p>
          <a:p>
            <a:pPr lvl="0" algn="ctr">
              <a:lnSpc>
                <a:spcPct val="150000"/>
              </a:lnSpc>
              <a:spcBef>
                <a:spcPct val="0"/>
              </a:spcBef>
            </a:pPr>
            <a:r>
              <a:rPr lang="vi-VN" sz="6200" b="1">
                <a:solidFill>
                  <a:schemeClr val="tx2">
                    <a:lumMod val="50000"/>
                  </a:schemeClr>
                </a:solidFill>
                <a:latin typeface="Arial" panose="020B0604020202020204" pitchFamily="34" charset="0"/>
                <a:cs typeface="Arial" panose="020B0604020202020204" pitchFamily="34" charset="0"/>
              </a:rPr>
              <a:t>Tìm hiểu cách nuôi dưỡng, giữ gìn và mở rộng các mối quan hệ tốt đẹp với thầy cô, các bạn</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8" name="Freeform 18"/>
          <p:cNvSpPr/>
          <p:nvPr/>
        </p:nvSpPr>
        <p:spPr>
          <a:xfrm>
            <a:off x="17133967" y="58293"/>
            <a:ext cx="1115933" cy="1208314"/>
          </a:xfrm>
          <a:custGeom>
            <a:avLst/>
            <a:gdLst/>
            <a:ahLst/>
            <a:cxnLst/>
            <a:rect l="l" t="t" r="r" b="b"/>
            <a:pathLst>
              <a:path w="2061508" h="1716674">
                <a:moveTo>
                  <a:pt x="0" y="0"/>
                </a:moveTo>
                <a:lnTo>
                  <a:pt x="2061508" y="0"/>
                </a:lnTo>
                <a:lnTo>
                  <a:pt x="2061508" y="1716674"/>
                </a:lnTo>
                <a:lnTo>
                  <a:pt x="0" y="17166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9" name="Freeform 19"/>
          <p:cNvSpPr/>
          <p:nvPr/>
        </p:nvSpPr>
        <p:spPr>
          <a:xfrm>
            <a:off x="0" y="16329"/>
            <a:ext cx="945580" cy="871116"/>
          </a:xfrm>
          <a:custGeom>
            <a:avLst/>
            <a:gdLst/>
            <a:ahLst/>
            <a:cxnLst/>
            <a:rect l="l" t="t" r="r" b="b"/>
            <a:pathLst>
              <a:path w="945580" h="871116">
                <a:moveTo>
                  <a:pt x="0" y="0"/>
                </a:moveTo>
                <a:lnTo>
                  <a:pt x="945580" y="0"/>
                </a:lnTo>
                <a:lnTo>
                  <a:pt x="945580" y="871116"/>
                </a:lnTo>
                <a:lnTo>
                  <a:pt x="0" y="8711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91145F9-561C-230A-1F36-03D6F0B83EBE}"/>
              </a:ext>
            </a:extLst>
          </p:cNvPr>
          <p:cNvSpPr txBox="1"/>
          <p:nvPr/>
        </p:nvSpPr>
        <p:spPr>
          <a:xfrm>
            <a:off x="1574667" y="798827"/>
            <a:ext cx="15129356"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1: Xác định những biểu hiện của mối quan hệ tốt đẹp với thầy cô, bạn bè</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1452A4FE-E1E6-63C7-A769-3B2F6E724251}"/>
              </a:ext>
            </a:extLst>
          </p:cNvPr>
          <p:cNvGrpSpPr/>
          <p:nvPr/>
        </p:nvGrpSpPr>
        <p:grpSpPr>
          <a:xfrm>
            <a:off x="8081543" y="3295719"/>
            <a:ext cx="8622480" cy="5815908"/>
            <a:chOff x="7923015" y="3399157"/>
            <a:chExt cx="8622480" cy="5815908"/>
          </a:xfrm>
        </p:grpSpPr>
        <p:sp>
          <p:nvSpPr>
            <p:cNvPr id="6" name="Freeform 4">
              <a:extLst>
                <a:ext uri="{FF2B5EF4-FFF2-40B4-BE49-F238E27FC236}">
                  <a16:creationId xmlns:a16="http://schemas.microsoft.com/office/drawing/2014/main" id="{A8772271-D6A7-4B38-9D7E-ADE54E32D23A}"/>
                </a:ext>
              </a:extLst>
            </p:cNvPr>
            <p:cNvSpPr/>
            <p:nvPr/>
          </p:nvSpPr>
          <p:spPr>
            <a:xfrm>
              <a:off x="7923015" y="3981713"/>
              <a:ext cx="8622480" cy="5233352"/>
            </a:xfrm>
            <a:custGeom>
              <a:avLst/>
              <a:gdLst/>
              <a:ahLst/>
              <a:cxnLst/>
              <a:rect l="l" t="t" r="r" b="b"/>
              <a:pathLst>
                <a:path w="2746884" h="2069539">
                  <a:moveTo>
                    <a:pt x="37858" y="0"/>
                  </a:moveTo>
                  <a:lnTo>
                    <a:pt x="2709026" y="0"/>
                  </a:lnTo>
                  <a:cubicBezTo>
                    <a:pt x="2729934" y="0"/>
                    <a:pt x="2746884" y="16949"/>
                    <a:pt x="2746884" y="37858"/>
                  </a:cubicBezTo>
                  <a:lnTo>
                    <a:pt x="2746884" y="2031682"/>
                  </a:lnTo>
                  <a:cubicBezTo>
                    <a:pt x="2746884" y="2052590"/>
                    <a:pt x="2729934" y="2069539"/>
                    <a:pt x="2709026" y="2069539"/>
                  </a:cubicBezTo>
                  <a:lnTo>
                    <a:pt x="37858" y="2069539"/>
                  </a:lnTo>
                  <a:cubicBezTo>
                    <a:pt x="16949" y="2069539"/>
                    <a:pt x="0" y="2052590"/>
                    <a:pt x="0" y="2031682"/>
                  </a:cubicBezTo>
                  <a:lnTo>
                    <a:pt x="0" y="37858"/>
                  </a:lnTo>
                  <a:cubicBezTo>
                    <a:pt x="0" y="16949"/>
                    <a:pt x="16949" y="0"/>
                    <a:pt x="37858" y="0"/>
                  </a:cubicBezTo>
                  <a:close/>
                </a:path>
              </a:pathLst>
            </a:custGeom>
            <a:solidFill>
              <a:schemeClr val="accent5">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65E68B99-5640-276E-2A8E-A5299F5BBF70}"/>
                </a:ext>
              </a:extLst>
            </p:cNvPr>
            <p:cNvGrpSpPr/>
            <p:nvPr/>
          </p:nvGrpSpPr>
          <p:grpSpPr>
            <a:xfrm>
              <a:off x="8758553" y="3399157"/>
              <a:ext cx="6951410" cy="1142938"/>
              <a:chOff x="2007023" y="2902746"/>
              <a:chExt cx="6951410" cy="1142938"/>
            </a:xfrm>
          </p:grpSpPr>
          <p:pic>
            <p:nvPicPr>
              <p:cNvPr id="9" name="Picture 9">
                <a:extLst>
                  <a:ext uri="{FF2B5EF4-FFF2-40B4-BE49-F238E27FC236}">
                    <a16:creationId xmlns:a16="http://schemas.microsoft.com/office/drawing/2014/main" id="{C3F3B609-09B5-7492-BDC9-EB7844EA27A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007023" y="2902746"/>
                <a:ext cx="6951410" cy="1142938"/>
              </a:xfrm>
              <a:prstGeom prst="rect">
                <a:avLst/>
              </a:prstGeom>
            </p:spPr>
          </p:pic>
          <p:sp>
            <p:nvSpPr>
              <p:cNvPr id="10" name="TextBox 9">
                <a:extLst>
                  <a:ext uri="{FF2B5EF4-FFF2-40B4-BE49-F238E27FC236}">
                    <a16:creationId xmlns:a16="http://schemas.microsoft.com/office/drawing/2014/main" id="{177BFEB1-C2F6-DD6B-ABBB-BBE4FD29C15C}"/>
                  </a:ext>
                </a:extLst>
              </p:cNvPr>
              <p:cNvSpPr txBox="1"/>
              <p:nvPr/>
            </p:nvSpPr>
            <p:spPr>
              <a:xfrm>
                <a:off x="2276914" y="3072637"/>
                <a:ext cx="6411624" cy="738664"/>
              </a:xfrm>
              <a:prstGeom prst="rect">
                <a:avLst/>
              </a:prstGeom>
              <a:noFill/>
            </p:spPr>
            <p:txBody>
              <a:bodyPr wrap="square" rtlCol="0">
                <a:spAutoFit/>
              </a:bodyPr>
              <a:lstStyle/>
              <a:p>
                <a:pPr algn="ctr"/>
                <a:r>
                  <a:rPr lang="en-US" sz="4200" b="1">
                    <a:solidFill>
                      <a:schemeClr val="bg1"/>
                    </a:solidFill>
                    <a:latin typeface="Arial" panose="020B0604020202020204" pitchFamily="34" charset="0"/>
                    <a:cs typeface="Arial" panose="020B0604020202020204" pitchFamily="34" charset="0"/>
                  </a:rPr>
                  <a:t>Thảo luận cặp đôi</a:t>
                </a:r>
                <a:endParaRPr lang="en-US" sz="4200" b="1" dirty="0">
                  <a:solidFill>
                    <a:schemeClr val="bg1"/>
                  </a:solidFill>
                  <a:latin typeface="Arial" panose="020B0604020202020204" pitchFamily="34" charset="0"/>
                  <a:cs typeface="Arial" panose="020B0604020202020204" pitchFamily="34" charset="0"/>
                </a:endParaRPr>
              </a:p>
            </p:txBody>
          </p:sp>
        </p:grpSp>
        <p:sp>
          <p:nvSpPr>
            <p:cNvPr id="8" name="TextBox 7">
              <a:extLst>
                <a:ext uri="{FF2B5EF4-FFF2-40B4-BE49-F238E27FC236}">
                  <a16:creationId xmlns:a16="http://schemas.microsoft.com/office/drawing/2014/main" id="{D62BF376-A1F9-B0C9-F433-9A7ADBC7A425}"/>
                </a:ext>
              </a:extLst>
            </p:cNvPr>
            <p:cNvSpPr txBox="1"/>
            <p:nvPr/>
          </p:nvSpPr>
          <p:spPr>
            <a:xfrm>
              <a:off x="8851535" y="4861819"/>
              <a:ext cx="6765439" cy="3579250"/>
            </a:xfrm>
            <a:prstGeom prst="rect">
              <a:avLst/>
            </a:prstGeom>
          </p:spPr>
          <p:txBody>
            <a:bodyPr wrap="square" lIns="0" tIns="0" rIns="0" bIns="0" rtlCol="0" anchor="t">
              <a:spAutoFit/>
            </a:bodyPr>
            <a:lstStyle/>
            <a:p>
              <a:pPr algn="just">
                <a:lnSpc>
                  <a:spcPct val="150000"/>
                </a:lnSpc>
              </a:pPr>
              <a:r>
                <a:rPr lang="en-US" sz="4000">
                  <a:latin typeface="Arial" panose="020B0604020202020204" pitchFamily="34" charset="0"/>
                  <a:cs typeface="Arial" panose="020B0604020202020204" pitchFamily="34" charset="0"/>
                </a:rPr>
                <a:t>Các nhóm trao đổi với nhau và xác định những biểu hiện của mối quan hệ tốt đẹp với thầy cô, bạn bè.</a:t>
              </a:r>
              <a:endParaRPr lang="vi-VN" sz="4000" dirty="0">
                <a:latin typeface="Arial" panose="020B0604020202020204" pitchFamily="34" charset="0"/>
                <a:cs typeface="Arial" panose="020B0604020202020204" pitchFamily="34" charset="0"/>
              </a:endParaRPr>
            </a:p>
          </p:txBody>
        </p:sp>
      </p:grpSp>
      <p:grpSp>
        <p:nvGrpSpPr>
          <p:cNvPr id="11" name="Group 10">
            <a:extLst>
              <a:ext uri="{FF2B5EF4-FFF2-40B4-BE49-F238E27FC236}">
                <a16:creationId xmlns:a16="http://schemas.microsoft.com/office/drawing/2014/main" id="{EC5527BC-1B33-8C2D-6611-915566D9BE8D}"/>
              </a:ext>
            </a:extLst>
          </p:cNvPr>
          <p:cNvGrpSpPr/>
          <p:nvPr/>
        </p:nvGrpSpPr>
        <p:grpSpPr>
          <a:xfrm>
            <a:off x="1733400" y="3159358"/>
            <a:ext cx="5703018" cy="6597013"/>
            <a:chOff x="2069466" y="2794472"/>
            <a:chExt cx="5703018" cy="6597013"/>
          </a:xfrm>
        </p:grpSpPr>
        <p:sp>
          <p:nvSpPr>
            <p:cNvPr id="12" name="Freeform 5">
              <a:extLst>
                <a:ext uri="{FF2B5EF4-FFF2-40B4-BE49-F238E27FC236}">
                  <a16:creationId xmlns:a16="http://schemas.microsoft.com/office/drawing/2014/main" id="{71C46FAC-4CC2-8D7A-4865-16AF8D570BCF}"/>
                </a:ext>
              </a:extLst>
            </p:cNvPr>
            <p:cNvSpPr/>
            <p:nvPr/>
          </p:nvSpPr>
          <p:spPr>
            <a:xfrm rot="-78630">
              <a:off x="2069466" y="2794472"/>
              <a:ext cx="5703018" cy="6088631"/>
            </a:xfrm>
            <a:custGeom>
              <a:avLst/>
              <a:gdLst/>
              <a:ahLst/>
              <a:cxnLst/>
              <a:rect l="l" t="t" r="r" b="b"/>
              <a:pathLst>
                <a:path w="5703018" h="6088631">
                  <a:moveTo>
                    <a:pt x="0" y="0"/>
                  </a:moveTo>
                  <a:lnTo>
                    <a:pt x="5703018" y="0"/>
                  </a:lnTo>
                  <a:lnTo>
                    <a:pt x="5703018" y="6088631"/>
                  </a:lnTo>
                  <a:lnTo>
                    <a:pt x="0" y="60886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2">
              <a:extLst>
                <a:ext uri="{FF2B5EF4-FFF2-40B4-BE49-F238E27FC236}">
                  <a16:creationId xmlns:a16="http://schemas.microsoft.com/office/drawing/2014/main" id="{75FA8619-9ACB-BF66-975B-7223D2217ED2}"/>
                </a:ext>
              </a:extLst>
            </p:cNvPr>
            <p:cNvSpPr/>
            <p:nvPr/>
          </p:nvSpPr>
          <p:spPr>
            <a:xfrm flipH="1">
              <a:off x="2755002" y="7944135"/>
              <a:ext cx="2027811" cy="1447350"/>
            </a:xfrm>
            <a:custGeom>
              <a:avLst/>
              <a:gdLst/>
              <a:ahLst/>
              <a:cxnLst/>
              <a:rect l="l" t="t" r="r" b="b"/>
              <a:pathLst>
                <a:path w="2027811" h="1447350">
                  <a:moveTo>
                    <a:pt x="2027811" y="0"/>
                  </a:moveTo>
                  <a:lnTo>
                    <a:pt x="0" y="0"/>
                  </a:lnTo>
                  <a:lnTo>
                    <a:pt x="0" y="1447350"/>
                  </a:lnTo>
                  <a:lnTo>
                    <a:pt x="2027811" y="1447350"/>
                  </a:lnTo>
                  <a:lnTo>
                    <a:pt x="20278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pic>
        <p:nvPicPr>
          <p:cNvPr id="14" name="Picture 14">
            <a:extLst>
              <a:ext uri="{FF2B5EF4-FFF2-40B4-BE49-F238E27FC236}">
                <a16:creationId xmlns:a16="http://schemas.microsoft.com/office/drawing/2014/main" id="{5C013B39-11D6-06D8-DDD2-95509DA93D6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557679" y="4268298"/>
            <a:ext cx="3778135" cy="4114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0" name="Freeform 10"/>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1B8A191E-B510-2EFA-967B-861522EDD2BD}"/>
              </a:ext>
            </a:extLst>
          </p:cNvPr>
          <p:cNvGrpSpPr/>
          <p:nvPr/>
        </p:nvGrpSpPr>
        <p:grpSpPr>
          <a:xfrm>
            <a:off x="381001" y="138464"/>
            <a:ext cx="13574308" cy="2795236"/>
            <a:chOff x="236222" y="-522297"/>
            <a:chExt cx="13574308" cy="2795236"/>
          </a:xfrm>
        </p:grpSpPr>
        <p:sp>
          <p:nvSpPr>
            <p:cNvPr id="5" name="Line Callout 1 (Border and Accent Bar) 3">
              <a:extLst>
                <a:ext uri="{FF2B5EF4-FFF2-40B4-BE49-F238E27FC236}">
                  <a16:creationId xmlns:a16="http://schemas.microsoft.com/office/drawing/2014/main" id="{A9E0A4FC-3BC6-716C-707E-2983E10088EC}"/>
                </a:ext>
              </a:extLst>
            </p:cNvPr>
            <p:cNvSpPr/>
            <p:nvPr/>
          </p:nvSpPr>
          <p:spPr>
            <a:xfrm>
              <a:off x="236222" y="-13061"/>
              <a:ext cx="12877800" cy="2286000"/>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rgbClr val="C00000"/>
                  </a:solidFill>
                  <a:latin typeface="Arial" panose="020B0604020202020204" pitchFamily="34" charset="0"/>
                  <a:cs typeface="Arial" panose="020B0604020202020204" pitchFamily="34" charset="0"/>
                </a:rPr>
                <a:t>Gợi ý: </a:t>
              </a:r>
              <a:r>
                <a:rPr lang="en-US" sz="4000">
                  <a:solidFill>
                    <a:srgbClr val="C00000"/>
                  </a:solidFill>
                  <a:latin typeface="Arial" panose="020B0604020202020204" pitchFamily="34" charset="0"/>
                  <a:cs typeface="Arial" panose="020B0604020202020204" pitchFamily="34" charset="0"/>
                </a:rPr>
                <a:t>Một số </a:t>
              </a:r>
              <a:r>
                <a:rPr lang="vi-VN" sz="4000">
                  <a:solidFill>
                    <a:srgbClr val="C00000"/>
                  </a:solidFill>
                  <a:latin typeface="Arial" panose="020B0604020202020204" pitchFamily="34" charset="0"/>
                  <a:cs typeface="Arial" panose="020B0604020202020204" pitchFamily="34" charset="0"/>
                </a:rPr>
                <a:t>biểu hiện của mối quan hệ tốt đẹp với thầy cô, bạn bè</a:t>
              </a:r>
              <a:r>
                <a:rPr lang="en-US" sz="4000">
                  <a:solidFill>
                    <a:srgbClr val="C00000"/>
                  </a:solidFill>
                  <a:latin typeface="Arial" panose="020B0604020202020204" pitchFamily="34" charset="0"/>
                  <a:cs typeface="Arial" panose="020B0604020202020204" pitchFamily="34" charset="0"/>
                </a:rPr>
                <a:t> có thể kể đến như:</a:t>
              </a:r>
              <a:endParaRPr lang="en-US" sz="4000" dirty="0">
                <a:solidFill>
                  <a:srgbClr val="C00000"/>
                </a:solidFill>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E738A4A5-9E90-2E29-4BAB-0238EB991E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10380" y="-522297"/>
              <a:ext cx="1200150" cy="1200150"/>
            </a:xfrm>
            <a:prstGeom prst="rect">
              <a:avLst/>
            </a:prstGeom>
          </p:spPr>
        </p:pic>
      </p:grpSp>
      <p:sp>
        <p:nvSpPr>
          <p:cNvPr id="9" name="Freeform 14">
            <a:extLst>
              <a:ext uri="{FF2B5EF4-FFF2-40B4-BE49-F238E27FC236}">
                <a16:creationId xmlns:a16="http://schemas.microsoft.com/office/drawing/2014/main" id="{72D95EA5-500E-814A-4824-61203D97DF96}"/>
              </a:ext>
            </a:extLst>
          </p:cNvPr>
          <p:cNvSpPr/>
          <p:nvPr/>
        </p:nvSpPr>
        <p:spPr>
          <a:xfrm rot="461708">
            <a:off x="35000" y="9639817"/>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endParaRPr lang="en-US">
              <a:latin typeface="Arial" panose="020B0604020202020204" pitchFamily="34" charset="0"/>
              <a:cs typeface="Arial" panose="020B0604020202020204" pitchFamily="34" charset="0"/>
            </a:endParaRPr>
          </a:p>
        </p:txBody>
      </p:sp>
      <p:pic>
        <p:nvPicPr>
          <p:cNvPr id="2050" name="Picture 2" descr="Khám phá phương pháp dạy học hợp tác với ưu điểm nổi bật">
            <a:extLst>
              <a:ext uri="{FF2B5EF4-FFF2-40B4-BE49-F238E27FC236}">
                <a16:creationId xmlns:a16="http://schemas.microsoft.com/office/drawing/2014/main" id="{7017B38C-9C82-D5C5-87F1-A3D9E49C09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75158" y="6238172"/>
            <a:ext cx="6170565" cy="3578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2" name="Picture 4" descr="Giúp trò vượt qua &quot;áp lực&quot; - điểm tựa thầy cô - Tin Tức - Thông Tin Tuyển  Sinh">
            <a:extLst>
              <a:ext uri="{FF2B5EF4-FFF2-40B4-BE49-F238E27FC236}">
                <a16:creationId xmlns:a16="http://schemas.microsoft.com/office/drawing/2014/main" id="{CAC8B5D5-FF10-4BE8-9329-E22DE2C42D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4649" y="6238172"/>
            <a:ext cx="4771904" cy="3578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Rounded Corners 1">
            <a:extLst>
              <a:ext uri="{FF2B5EF4-FFF2-40B4-BE49-F238E27FC236}">
                <a16:creationId xmlns:a16="http://schemas.microsoft.com/office/drawing/2014/main" id="{5F6D5E6F-45E9-9153-27F4-C45E3B89D1E3}"/>
              </a:ext>
            </a:extLst>
          </p:cNvPr>
          <p:cNvSpPr/>
          <p:nvPr/>
        </p:nvSpPr>
        <p:spPr>
          <a:xfrm>
            <a:off x="838201" y="3442936"/>
            <a:ext cx="7924800" cy="22860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cs typeface="Arial" panose="020B0604020202020204" pitchFamily="34" charset="0"/>
              </a:rPr>
              <a:t>Vui vẻ, chân thành trong giao tiếp, ứng xử với thầy cô, các bạn</a:t>
            </a:r>
          </a:p>
        </p:txBody>
      </p:sp>
      <p:sp>
        <p:nvSpPr>
          <p:cNvPr id="3" name="Rectangle: Rounded Corners 2">
            <a:extLst>
              <a:ext uri="{FF2B5EF4-FFF2-40B4-BE49-F238E27FC236}">
                <a16:creationId xmlns:a16="http://schemas.microsoft.com/office/drawing/2014/main" id="{DA43BFA1-4FAD-53D3-6CDE-DAE7E79EE12E}"/>
              </a:ext>
            </a:extLst>
          </p:cNvPr>
          <p:cNvSpPr/>
          <p:nvPr/>
        </p:nvSpPr>
        <p:spPr>
          <a:xfrm>
            <a:off x="9525001" y="3442936"/>
            <a:ext cx="7924799" cy="22860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cs typeface="Arial" panose="020B0604020202020204" pitchFamily="34" charset="0"/>
              </a:rPr>
              <a:t>Hợp tác với thầy cô, các bạn trong việc thực hiện các nhiệm vụ học tập</a:t>
            </a: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052"/>
                                        </p:tgtEl>
                                        <p:attrNameLst>
                                          <p:attrName>style.visibility</p:attrName>
                                        </p:attrNameLst>
                                      </p:cBhvr>
                                      <p:to>
                                        <p:strVal val="visible"/>
                                      </p:to>
                                    </p:set>
                                    <p:anim calcmode="lin" valueType="num">
                                      <p:cBhvr additive="base">
                                        <p:cTn id="16" dur="500" fill="hold"/>
                                        <p:tgtEl>
                                          <p:spTgt spid="2052"/>
                                        </p:tgtEl>
                                        <p:attrNameLst>
                                          <p:attrName>ppt_x</p:attrName>
                                        </p:attrNameLst>
                                      </p:cBhvr>
                                      <p:tavLst>
                                        <p:tav tm="0">
                                          <p:val>
                                            <p:strVal val="0-#ppt_w/2"/>
                                          </p:val>
                                        </p:tav>
                                        <p:tav tm="100000">
                                          <p:val>
                                            <p:strVal val="#ppt_x"/>
                                          </p:val>
                                        </p:tav>
                                      </p:tavLst>
                                    </p:anim>
                                    <p:anim calcmode="lin" valueType="num">
                                      <p:cBhvr additive="base">
                                        <p:cTn id="17"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anim calcmode="lin" valueType="num">
                                      <p:cBhvr additive="base">
                                        <p:cTn id="26" dur="500" fill="hold"/>
                                        <p:tgtEl>
                                          <p:spTgt spid="2050"/>
                                        </p:tgtEl>
                                        <p:attrNameLst>
                                          <p:attrName>ppt_x</p:attrName>
                                        </p:attrNameLst>
                                      </p:cBhvr>
                                      <p:tavLst>
                                        <p:tav tm="0">
                                          <p:val>
                                            <p:strVal val="1+#ppt_w/2"/>
                                          </p:val>
                                        </p:tav>
                                        <p:tav tm="100000">
                                          <p:val>
                                            <p:strVal val="#ppt_x"/>
                                          </p:val>
                                        </p:tav>
                                      </p:tavLst>
                                    </p:anim>
                                    <p:anim calcmode="lin" valueType="num">
                                      <p:cBhvr additive="base">
                                        <p:cTn id="27"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0" name="Freeform 10"/>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1B8A191E-B510-2EFA-967B-861522EDD2BD}"/>
              </a:ext>
            </a:extLst>
          </p:cNvPr>
          <p:cNvGrpSpPr/>
          <p:nvPr/>
        </p:nvGrpSpPr>
        <p:grpSpPr>
          <a:xfrm>
            <a:off x="381001" y="138464"/>
            <a:ext cx="13574308" cy="2795236"/>
            <a:chOff x="236222" y="-522297"/>
            <a:chExt cx="13574308" cy="2795236"/>
          </a:xfrm>
        </p:grpSpPr>
        <p:sp>
          <p:nvSpPr>
            <p:cNvPr id="5" name="Line Callout 1 (Border and Accent Bar) 3">
              <a:extLst>
                <a:ext uri="{FF2B5EF4-FFF2-40B4-BE49-F238E27FC236}">
                  <a16:creationId xmlns:a16="http://schemas.microsoft.com/office/drawing/2014/main" id="{A9E0A4FC-3BC6-716C-707E-2983E10088EC}"/>
                </a:ext>
              </a:extLst>
            </p:cNvPr>
            <p:cNvSpPr/>
            <p:nvPr/>
          </p:nvSpPr>
          <p:spPr>
            <a:xfrm>
              <a:off x="236222" y="-13061"/>
              <a:ext cx="12877800" cy="2286000"/>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rgbClr val="C00000"/>
                  </a:solidFill>
                  <a:latin typeface="Arial" panose="020B0604020202020204" pitchFamily="34" charset="0"/>
                  <a:cs typeface="Arial" panose="020B0604020202020204" pitchFamily="34" charset="0"/>
                </a:rPr>
                <a:t>Gợi ý: </a:t>
              </a:r>
              <a:r>
                <a:rPr lang="en-US" sz="4000">
                  <a:solidFill>
                    <a:srgbClr val="C00000"/>
                  </a:solidFill>
                  <a:latin typeface="Arial" panose="020B0604020202020204" pitchFamily="34" charset="0"/>
                  <a:cs typeface="Arial" panose="020B0604020202020204" pitchFamily="34" charset="0"/>
                </a:rPr>
                <a:t>Một số </a:t>
              </a:r>
              <a:r>
                <a:rPr lang="vi-VN" sz="4000">
                  <a:solidFill>
                    <a:srgbClr val="C00000"/>
                  </a:solidFill>
                  <a:latin typeface="Arial" panose="020B0604020202020204" pitchFamily="34" charset="0"/>
                  <a:cs typeface="Arial" panose="020B0604020202020204" pitchFamily="34" charset="0"/>
                </a:rPr>
                <a:t>biểu hiện của mối quan hệ tốt đẹp với thầy cô, bạn bè</a:t>
              </a:r>
              <a:r>
                <a:rPr lang="en-US" sz="4000">
                  <a:solidFill>
                    <a:srgbClr val="C00000"/>
                  </a:solidFill>
                  <a:latin typeface="Arial" panose="020B0604020202020204" pitchFamily="34" charset="0"/>
                  <a:cs typeface="Arial" panose="020B0604020202020204" pitchFamily="34" charset="0"/>
                </a:rPr>
                <a:t> có thể kể đến như:</a:t>
              </a:r>
              <a:endParaRPr lang="en-US" sz="4000" dirty="0">
                <a:solidFill>
                  <a:srgbClr val="C00000"/>
                </a:solidFill>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E738A4A5-9E90-2E29-4BAB-0238EB991E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10380" y="-522297"/>
              <a:ext cx="1200150" cy="1200150"/>
            </a:xfrm>
            <a:prstGeom prst="rect">
              <a:avLst/>
            </a:prstGeom>
          </p:spPr>
        </p:pic>
      </p:grpSp>
      <p:sp>
        <p:nvSpPr>
          <p:cNvPr id="9" name="Freeform 14">
            <a:extLst>
              <a:ext uri="{FF2B5EF4-FFF2-40B4-BE49-F238E27FC236}">
                <a16:creationId xmlns:a16="http://schemas.microsoft.com/office/drawing/2014/main" id="{72D95EA5-500E-814A-4824-61203D97DF96}"/>
              </a:ext>
            </a:extLst>
          </p:cNvPr>
          <p:cNvSpPr/>
          <p:nvPr/>
        </p:nvSpPr>
        <p:spPr>
          <a:xfrm rot="461708">
            <a:off x="35000" y="9639817"/>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endParaRPr lang="en-US">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5F6D5E6F-45E9-9153-27F4-C45E3B89D1E3}"/>
              </a:ext>
            </a:extLst>
          </p:cNvPr>
          <p:cNvSpPr/>
          <p:nvPr/>
        </p:nvSpPr>
        <p:spPr>
          <a:xfrm>
            <a:off x="838201" y="3442936"/>
            <a:ext cx="7924800" cy="22860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a:solidFill>
                  <a:schemeClr val="tx1"/>
                </a:solidFill>
                <a:cs typeface="Arial" panose="020B0604020202020204" pitchFamily="34" charset="0"/>
              </a:rPr>
              <a:t>Chia sẻ vui, buồn cùng bạn</a:t>
            </a:r>
          </a:p>
        </p:txBody>
      </p:sp>
      <p:sp>
        <p:nvSpPr>
          <p:cNvPr id="3" name="Rectangle: Rounded Corners 2">
            <a:extLst>
              <a:ext uri="{FF2B5EF4-FFF2-40B4-BE49-F238E27FC236}">
                <a16:creationId xmlns:a16="http://schemas.microsoft.com/office/drawing/2014/main" id="{DA43BFA1-4FAD-53D3-6CDE-DAE7E79EE12E}"/>
              </a:ext>
            </a:extLst>
          </p:cNvPr>
          <p:cNvSpPr/>
          <p:nvPr/>
        </p:nvSpPr>
        <p:spPr>
          <a:xfrm>
            <a:off x="9525001" y="3442936"/>
            <a:ext cx="7924799" cy="22860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cs typeface="Arial" panose="020B0604020202020204" pitchFamily="34" charset="0"/>
              </a:rPr>
              <a:t>Gần gũi, thường xuyên trò chuyện, chia sẻ với thầy cô</a:t>
            </a:r>
          </a:p>
        </p:txBody>
      </p:sp>
      <p:pic>
        <p:nvPicPr>
          <p:cNvPr id="7" name="Picture 6" descr="A cartoon of two women&#10;&#10;Description automatically generated">
            <a:extLst>
              <a:ext uri="{FF2B5EF4-FFF2-40B4-BE49-F238E27FC236}">
                <a16:creationId xmlns:a16="http://schemas.microsoft.com/office/drawing/2014/main" id="{404A8040-AA62-659B-2C29-CB01DD1D18B1}"/>
              </a:ext>
            </a:extLst>
          </p:cNvPr>
          <p:cNvPicPr>
            <a:picLocks noChangeAspect="1"/>
          </p:cNvPicPr>
          <p:nvPr/>
        </p:nvPicPr>
        <p:blipFill rotWithShape="1">
          <a:blip r:embed="rId7">
            <a:extLst>
              <a:ext uri="{28A0092B-C50C-407E-A947-70E740481C1C}">
                <a14:useLocalDpi xmlns:a14="http://schemas.microsoft.com/office/drawing/2010/main" val="0"/>
              </a:ext>
            </a:extLst>
          </a:blip>
          <a:srcRect t="6787" b="8270"/>
          <a:stretch/>
        </p:blipFill>
        <p:spPr>
          <a:xfrm>
            <a:off x="1991722" y="6238172"/>
            <a:ext cx="5617757" cy="3578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2" descr="Tư vấn tuyển sinh - hướng nghiệp 2023: Chọn ngành theo bản thân, gia đình,  hay xu hướng xã hội? - Tuổi Trẻ Online">
            <a:extLst>
              <a:ext uri="{FF2B5EF4-FFF2-40B4-BE49-F238E27FC236}">
                <a16:creationId xmlns:a16="http://schemas.microsoft.com/office/drawing/2014/main" id="{FFE8DC27-3A4D-0AD9-04C6-A80BB231F58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01824" y="6238172"/>
            <a:ext cx="5371152" cy="35789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2146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0" name="Freeform 10"/>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1B8A191E-B510-2EFA-967B-861522EDD2BD}"/>
              </a:ext>
            </a:extLst>
          </p:cNvPr>
          <p:cNvGrpSpPr/>
          <p:nvPr/>
        </p:nvGrpSpPr>
        <p:grpSpPr>
          <a:xfrm>
            <a:off x="381001" y="138464"/>
            <a:ext cx="13574308" cy="2795236"/>
            <a:chOff x="236222" y="-522297"/>
            <a:chExt cx="13574308" cy="2795236"/>
          </a:xfrm>
        </p:grpSpPr>
        <p:sp>
          <p:nvSpPr>
            <p:cNvPr id="5" name="Line Callout 1 (Border and Accent Bar) 3">
              <a:extLst>
                <a:ext uri="{FF2B5EF4-FFF2-40B4-BE49-F238E27FC236}">
                  <a16:creationId xmlns:a16="http://schemas.microsoft.com/office/drawing/2014/main" id="{A9E0A4FC-3BC6-716C-707E-2983E10088EC}"/>
                </a:ext>
              </a:extLst>
            </p:cNvPr>
            <p:cNvSpPr/>
            <p:nvPr/>
          </p:nvSpPr>
          <p:spPr>
            <a:xfrm>
              <a:off x="236222" y="-13061"/>
              <a:ext cx="12877800" cy="2286000"/>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rgbClr val="C00000"/>
                  </a:solidFill>
                  <a:latin typeface="Arial" panose="020B0604020202020204" pitchFamily="34" charset="0"/>
                  <a:cs typeface="Arial" panose="020B0604020202020204" pitchFamily="34" charset="0"/>
                </a:rPr>
                <a:t>Gợi ý: </a:t>
              </a:r>
              <a:r>
                <a:rPr lang="en-US" sz="4000">
                  <a:solidFill>
                    <a:srgbClr val="C00000"/>
                  </a:solidFill>
                  <a:latin typeface="Arial" panose="020B0604020202020204" pitchFamily="34" charset="0"/>
                  <a:cs typeface="Arial" panose="020B0604020202020204" pitchFamily="34" charset="0"/>
                </a:rPr>
                <a:t>Một số </a:t>
              </a:r>
              <a:r>
                <a:rPr lang="vi-VN" sz="4000">
                  <a:solidFill>
                    <a:srgbClr val="C00000"/>
                  </a:solidFill>
                  <a:latin typeface="Arial" panose="020B0604020202020204" pitchFamily="34" charset="0"/>
                  <a:cs typeface="Arial" panose="020B0604020202020204" pitchFamily="34" charset="0"/>
                </a:rPr>
                <a:t>biểu hiện của mối quan hệ tốt đẹp với thầy cô, bạn bè</a:t>
              </a:r>
              <a:r>
                <a:rPr lang="en-US" sz="4000">
                  <a:solidFill>
                    <a:srgbClr val="C00000"/>
                  </a:solidFill>
                  <a:latin typeface="Arial" panose="020B0604020202020204" pitchFamily="34" charset="0"/>
                  <a:cs typeface="Arial" panose="020B0604020202020204" pitchFamily="34" charset="0"/>
                </a:rPr>
                <a:t> có thể kể đến như:</a:t>
              </a:r>
              <a:endParaRPr lang="en-US" sz="4000" dirty="0">
                <a:solidFill>
                  <a:srgbClr val="C00000"/>
                </a:solidFill>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E738A4A5-9E90-2E29-4BAB-0238EB991E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10380" y="-522297"/>
              <a:ext cx="1200150" cy="1200150"/>
            </a:xfrm>
            <a:prstGeom prst="rect">
              <a:avLst/>
            </a:prstGeom>
          </p:spPr>
        </p:pic>
      </p:grpSp>
      <p:sp>
        <p:nvSpPr>
          <p:cNvPr id="9" name="Freeform 14">
            <a:extLst>
              <a:ext uri="{FF2B5EF4-FFF2-40B4-BE49-F238E27FC236}">
                <a16:creationId xmlns:a16="http://schemas.microsoft.com/office/drawing/2014/main" id="{72D95EA5-500E-814A-4824-61203D97DF96}"/>
              </a:ext>
            </a:extLst>
          </p:cNvPr>
          <p:cNvSpPr/>
          <p:nvPr/>
        </p:nvSpPr>
        <p:spPr>
          <a:xfrm rot="461708">
            <a:off x="35000" y="9639817"/>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endParaRPr lang="en-US">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5F6D5E6F-45E9-9153-27F4-C45E3B89D1E3}"/>
              </a:ext>
            </a:extLst>
          </p:cNvPr>
          <p:cNvSpPr/>
          <p:nvPr/>
        </p:nvSpPr>
        <p:spPr>
          <a:xfrm>
            <a:off x="838200" y="3442936"/>
            <a:ext cx="8381999" cy="22860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cs typeface="Arial" panose="020B0604020202020204" pitchFamily="34" charset="0"/>
              </a:rPr>
              <a:t>Cùng nhau giải quyết những bất đồng trong mối quan hệ với thầy cô, các bạn</a:t>
            </a:r>
          </a:p>
        </p:txBody>
      </p:sp>
      <p:sp>
        <p:nvSpPr>
          <p:cNvPr id="3" name="Rectangle: Rounded Corners 2">
            <a:extLst>
              <a:ext uri="{FF2B5EF4-FFF2-40B4-BE49-F238E27FC236}">
                <a16:creationId xmlns:a16="http://schemas.microsoft.com/office/drawing/2014/main" id="{DA43BFA1-4FAD-53D3-6CDE-DAE7E79EE12E}"/>
              </a:ext>
            </a:extLst>
          </p:cNvPr>
          <p:cNvSpPr/>
          <p:nvPr/>
        </p:nvSpPr>
        <p:spPr>
          <a:xfrm>
            <a:off x="9829800" y="3442936"/>
            <a:ext cx="7620000" cy="2286000"/>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cs typeface="Arial" panose="020B0604020202020204" pitchFamily="34" charset="0"/>
              </a:rPr>
              <a:t>Khiêm tốn học hỏi thầy cô giáo và các bạn</a:t>
            </a:r>
          </a:p>
        </p:txBody>
      </p:sp>
      <p:pic>
        <p:nvPicPr>
          <p:cNvPr id="11" name="Picture 2" descr="Cách Xây Dựng Và Duy Trì Mối Quan Hệ Tốt Với Giáo Viên">
            <a:extLst>
              <a:ext uri="{FF2B5EF4-FFF2-40B4-BE49-F238E27FC236}">
                <a16:creationId xmlns:a16="http://schemas.microsoft.com/office/drawing/2014/main" id="{431FA4EE-3513-43E3-C457-ED60C87BD3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6408" y="6238172"/>
            <a:ext cx="5245581" cy="34999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Thầy cô nên trở thành người bạn của trẻ">
            <a:extLst>
              <a:ext uri="{FF2B5EF4-FFF2-40B4-BE49-F238E27FC236}">
                <a16:creationId xmlns:a16="http://schemas.microsoft.com/office/drawing/2014/main" id="{12980F31-80F0-71A9-1385-8FC2E3BCA5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00048" y="6238172"/>
            <a:ext cx="5679503" cy="34999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5670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1BD1ED39-6106-B7ED-4B54-5529BCE9F9BD}"/>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FBDC0154-B411-0500-7FFC-BA66A4F205A2}"/>
              </a:ext>
            </a:extLst>
          </p:cNvPr>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EAFD8360-AB84-8615-75F1-54A676D80FFB}"/>
              </a:ext>
            </a:extLst>
          </p:cNvPr>
          <p:cNvGrpSpPr/>
          <p:nvPr/>
        </p:nvGrpSpPr>
        <p:grpSpPr>
          <a:xfrm>
            <a:off x="381001" y="138464"/>
            <a:ext cx="13574308" cy="2795236"/>
            <a:chOff x="236222" y="-522297"/>
            <a:chExt cx="13574308" cy="2795236"/>
          </a:xfrm>
        </p:grpSpPr>
        <p:sp>
          <p:nvSpPr>
            <p:cNvPr id="5" name="Line Callout 1 (Border and Accent Bar) 3">
              <a:extLst>
                <a:ext uri="{FF2B5EF4-FFF2-40B4-BE49-F238E27FC236}">
                  <a16:creationId xmlns:a16="http://schemas.microsoft.com/office/drawing/2014/main" id="{4EE813D7-1E53-2B67-9A96-7DE539642C4E}"/>
                </a:ext>
              </a:extLst>
            </p:cNvPr>
            <p:cNvSpPr/>
            <p:nvPr/>
          </p:nvSpPr>
          <p:spPr>
            <a:xfrm>
              <a:off x="236222" y="-13061"/>
              <a:ext cx="12877800" cy="2286000"/>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rgbClr val="C00000"/>
                  </a:solidFill>
                  <a:latin typeface="Arial" panose="020B0604020202020204" pitchFamily="34" charset="0"/>
                  <a:cs typeface="Arial" panose="020B0604020202020204" pitchFamily="34" charset="0"/>
                </a:rPr>
                <a:t>Gợi ý: </a:t>
              </a:r>
              <a:r>
                <a:rPr lang="en-US" sz="4000">
                  <a:solidFill>
                    <a:srgbClr val="C00000"/>
                  </a:solidFill>
                  <a:latin typeface="Arial" panose="020B0604020202020204" pitchFamily="34" charset="0"/>
                  <a:cs typeface="Arial" panose="020B0604020202020204" pitchFamily="34" charset="0"/>
                </a:rPr>
                <a:t>Một số </a:t>
              </a:r>
              <a:r>
                <a:rPr lang="vi-VN" sz="4000">
                  <a:solidFill>
                    <a:srgbClr val="C00000"/>
                  </a:solidFill>
                  <a:latin typeface="Arial" panose="020B0604020202020204" pitchFamily="34" charset="0"/>
                  <a:cs typeface="Arial" panose="020B0604020202020204" pitchFamily="34" charset="0"/>
                </a:rPr>
                <a:t>biểu hiện của mối quan hệ tốt đẹp với thầy cô, bạn bè</a:t>
              </a:r>
              <a:r>
                <a:rPr lang="en-US" sz="4000">
                  <a:solidFill>
                    <a:srgbClr val="C00000"/>
                  </a:solidFill>
                  <a:latin typeface="Arial" panose="020B0604020202020204" pitchFamily="34" charset="0"/>
                  <a:cs typeface="Arial" panose="020B0604020202020204" pitchFamily="34" charset="0"/>
                </a:rPr>
                <a:t> có thể kể đến như:</a:t>
              </a:r>
              <a:endParaRPr lang="en-US" sz="4000" dirty="0">
                <a:solidFill>
                  <a:srgbClr val="C00000"/>
                </a:solidFill>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22198E4A-125A-38FE-4F07-70B419FCBA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10380" y="-522297"/>
              <a:ext cx="1200150" cy="1200150"/>
            </a:xfrm>
            <a:prstGeom prst="rect">
              <a:avLst/>
            </a:prstGeom>
          </p:spPr>
        </p:pic>
      </p:grpSp>
      <p:sp>
        <p:nvSpPr>
          <p:cNvPr id="9" name="Freeform 14">
            <a:extLst>
              <a:ext uri="{FF2B5EF4-FFF2-40B4-BE49-F238E27FC236}">
                <a16:creationId xmlns:a16="http://schemas.microsoft.com/office/drawing/2014/main" id="{FA64595E-31B5-3B75-1AB0-7D906F4000C0}"/>
              </a:ext>
            </a:extLst>
          </p:cNvPr>
          <p:cNvSpPr/>
          <p:nvPr/>
        </p:nvSpPr>
        <p:spPr>
          <a:xfrm rot="461708">
            <a:off x="35000" y="9639817"/>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endParaRPr lang="en-US">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A46CC1C4-0A63-5CC3-7B70-41CE9A1E4CF9}"/>
              </a:ext>
            </a:extLst>
          </p:cNvPr>
          <p:cNvSpPr/>
          <p:nvPr/>
        </p:nvSpPr>
        <p:spPr>
          <a:xfrm>
            <a:off x="990601" y="3442936"/>
            <a:ext cx="7772399" cy="2614964"/>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Phát ngôn tích cực, giao tiếp cởi mở, cùng học, cùng tham gia các hoạt động với bạn</a:t>
            </a:r>
            <a:endParaRPr lang="en-US" sz="3600" dirty="0">
              <a:solidFill>
                <a:schemeClr val="tx1"/>
              </a:solidFill>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CFF7695A-5D73-7D10-FEDA-54E643826E86}"/>
              </a:ext>
            </a:extLst>
          </p:cNvPr>
          <p:cNvSpPr/>
          <p:nvPr/>
        </p:nvSpPr>
        <p:spPr>
          <a:xfrm>
            <a:off x="9525001" y="3442936"/>
            <a:ext cx="7772399" cy="2614964"/>
          </a:xfrm>
          <a:prstGeom prst="round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Luôn tôn trọng, lắng nghe để thấu hiểu ý kiến của thầy cô và các bạn</a:t>
            </a:r>
            <a:endParaRPr lang="en-US" sz="3600" dirty="0">
              <a:solidFill>
                <a:schemeClr val="tx1"/>
              </a:solidFill>
              <a:latin typeface="Arial" panose="020B0604020202020204" pitchFamily="34" charset="0"/>
              <a:cs typeface="Arial" panose="020B0604020202020204" pitchFamily="34" charset="0"/>
            </a:endParaRPr>
          </a:p>
        </p:txBody>
      </p:sp>
      <p:pic>
        <p:nvPicPr>
          <p:cNvPr id="7" name="Picture 6" descr="7 cách để vượt qua sự buồn chán đến cùng cực">
            <a:extLst>
              <a:ext uri="{FF2B5EF4-FFF2-40B4-BE49-F238E27FC236}">
                <a16:creationId xmlns:a16="http://schemas.microsoft.com/office/drawing/2014/main" id="{37F31E5E-5FB1-D82E-61FB-B1DB6E840D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134" y="6525921"/>
            <a:ext cx="5075331" cy="33774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2" descr="Áp lực tuổi teen và lời giải hiệu quả từ phía nhà trường">
            <a:extLst>
              <a:ext uri="{FF2B5EF4-FFF2-40B4-BE49-F238E27FC236}">
                <a16:creationId xmlns:a16="http://schemas.microsoft.com/office/drawing/2014/main" id="{3A41EA3E-DC55-138F-F8B3-9800C359A3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07689" y="6525921"/>
            <a:ext cx="5407022" cy="33793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888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9" name="Freeform 9"/>
          <p:cNvSpPr/>
          <p:nvPr/>
        </p:nvSpPr>
        <p:spPr>
          <a:xfrm>
            <a:off x="-38100" y="0"/>
            <a:ext cx="1790700" cy="1409700"/>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6" name="Freeform 16"/>
          <p:cNvSpPr/>
          <p:nvPr/>
        </p:nvSpPr>
        <p:spPr>
          <a:xfrm>
            <a:off x="17297400" y="-16329"/>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FD17B4E-F081-1053-3B18-DEE20F309211}"/>
              </a:ext>
            </a:extLst>
          </p:cNvPr>
          <p:cNvSpPr txBox="1"/>
          <p:nvPr/>
        </p:nvSpPr>
        <p:spPr>
          <a:xfrm>
            <a:off x="2735489" y="609601"/>
            <a:ext cx="12817022" cy="1998176"/>
          </a:xfrm>
          <a:prstGeom prst="rect">
            <a:avLst/>
          </a:prstGeom>
          <a:noFill/>
        </p:spPr>
        <p:txBody>
          <a:bodyPr wrap="square" rtlCol="0">
            <a:spAutoFit/>
          </a:bodyPr>
          <a:lstStyle/>
          <a:p>
            <a:pPr algn="ctr" defTabSz="1828800">
              <a:lnSpc>
                <a:spcPct val="150000"/>
              </a:lnSpc>
              <a:buClr>
                <a:srgbClr val="000000"/>
              </a:buClr>
            </a:pPr>
            <a:r>
              <a:rPr lang="en-US" sz="4400" b="1" u="sng" kern="0">
                <a:solidFill>
                  <a:srgbClr val="000000"/>
                </a:solidFill>
                <a:latin typeface="Arial"/>
                <a:cs typeface="Arial"/>
                <a:sym typeface="Arial"/>
              </a:rPr>
              <a:t>THAM KHẢO:</a:t>
            </a:r>
            <a:r>
              <a:rPr lang="en-US" sz="4400" b="1" kern="0">
                <a:solidFill>
                  <a:srgbClr val="000000"/>
                </a:solidFill>
                <a:latin typeface="Arial"/>
                <a:cs typeface="Arial"/>
                <a:sym typeface="Arial"/>
              </a:rPr>
              <a:t> Mời các em xem thêm video </a:t>
            </a:r>
            <a:r>
              <a:rPr lang="vi-VN" sz="4400" b="1" kern="0">
                <a:solidFill>
                  <a:srgbClr val="000000"/>
                </a:solidFill>
                <a:cs typeface="Arial"/>
                <a:sym typeface="Arial"/>
              </a:rPr>
              <a:t>về mối quan hệ tốt đẹp với thầy cô, bạn bè:</a:t>
            </a:r>
            <a:endParaRPr lang="en-US" sz="4400" b="1" kern="0">
              <a:solidFill>
                <a:srgbClr val="000000"/>
              </a:solidFill>
              <a:latin typeface="Arial"/>
              <a:cs typeface="Arial"/>
              <a:sym typeface="Arial"/>
            </a:endParaRPr>
          </a:p>
        </p:txBody>
      </p:sp>
      <p:pic>
        <p:nvPicPr>
          <p:cNvPr id="12" name="XÂY DỰNG TRƯỜNG HỌC THÂN THIỆN, HỌC SINH TÍCH CỰC - HTV TIN TƯC">
            <a:hlinkClick r:id="" action="ppaction://media"/>
            <a:extLst>
              <a:ext uri="{FF2B5EF4-FFF2-40B4-BE49-F238E27FC236}">
                <a16:creationId xmlns:a16="http://schemas.microsoft.com/office/drawing/2014/main" id="{96CE5B77-9CA4-36D0-F15A-C08AAF03F99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449955" y="3276599"/>
            <a:ext cx="11388090" cy="6400800"/>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1526139686"/>
      </p:ext>
    </p:extLst>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17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8" name="Freeform 18"/>
          <p:cNvSpPr/>
          <p:nvPr/>
        </p:nvSpPr>
        <p:spPr>
          <a:xfrm>
            <a:off x="0" y="0"/>
            <a:ext cx="1357359" cy="1224241"/>
          </a:xfrm>
          <a:custGeom>
            <a:avLst/>
            <a:gdLst/>
            <a:ahLst/>
            <a:cxnLst/>
            <a:rect l="l" t="t" r="r" b="b"/>
            <a:pathLst>
              <a:path w="2731444" h="3366957">
                <a:moveTo>
                  <a:pt x="0" y="0"/>
                </a:moveTo>
                <a:lnTo>
                  <a:pt x="2731444" y="0"/>
                </a:lnTo>
                <a:lnTo>
                  <a:pt x="2731444" y="3366957"/>
                </a:lnTo>
                <a:lnTo>
                  <a:pt x="0" y="33669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6958C68A-B37E-35E2-B79C-37AF53DB451D}"/>
              </a:ext>
            </a:extLst>
          </p:cNvPr>
          <p:cNvGrpSpPr/>
          <p:nvPr/>
        </p:nvGrpSpPr>
        <p:grpSpPr>
          <a:xfrm>
            <a:off x="914399" y="1485899"/>
            <a:ext cx="16695683" cy="8091021"/>
            <a:chOff x="914400" y="1484099"/>
            <a:chExt cx="10061916" cy="7841216"/>
          </a:xfrm>
        </p:grpSpPr>
        <p:sp>
          <p:nvSpPr>
            <p:cNvPr id="3" name="Freeform 3">
              <a:extLst>
                <a:ext uri="{FF2B5EF4-FFF2-40B4-BE49-F238E27FC236}">
                  <a16:creationId xmlns:a16="http://schemas.microsoft.com/office/drawing/2014/main" id="{45C4BC9E-F116-56B6-F732-2DAD45D40D9F}"/>
                </a:ext>
              </a:extLst>
            </p:cNvPr>
            <p:cNvSpPr/>
            <p:nvPr/>
          </p:nvSpPr>
          <p:spPr>
            <a:xfrm>
              <a:off x="914400" y="1484099"/>
              <a:ext cx="10061916" cy="7841216"/>
            </a:xfrm>
            <a:custGeom>
              <a:avLst/>
              <a:gdLst/>
              <a:ahLst/>
              <a:cxnLst/>
              <a:rect l="l" t="t" r="r" b="b"/>
              <a:pathLst>
                <a:path w="4274726" h="1983751">
                  <a:moveTo>
                    <a:pt x="0" y="0"/>
                  </a:moveTo>
                  <a:lnTo>
                    <a:pt x="4274726" y="0"/>
                  </a:lnTo>
                  <a:lnTo>
                    <a:pt x="4274726" y="1983751"/>
                  </a:lnTo>
                  <a:lnTo>
                    <a:pt x="0" y="1983751"/>
                  </a:lnTo>
                  <a:close/>
                </a:path>
              </a:pathLst>
            </a:custGeom>
            <a:solidFill>
              <a:schemeClr val="accent5">
                <a:lumMod val="20000"/>
                <a:lumOff val="80000"/>
              </a:schemeClr>
            </a:solidFill>
          </p:spPr>
          <p:txBody>
            <a:bodyPr/>
            <a:lstStyle/>
            <a:p>
              <a:endParaRPr lang="en-US" dirty="0">
                <a:latin typeface="Arial" panose="020B0604020202020204" pitchFamily="34" charset="0"/>
                <a:cs typeface="Arial" panose="020B0604020202020204" pitchFamily="34" charset="0"/>
              </a:endParaRPr>
            </a:p>
          </p:txBody>
        </p:sp>
        <p:sp>
          <p:nvSpPr>
            <p:cNvPr id="4" name="AutoShape 8">
              <a:extLst>
                <a:ext uri="{FF2B5EF4-FFF2-40B4-BE49-F238E27FC236}">
                  <a16:creationId xmlns:a16="http://schemas.microsoft.com/office/drawing/2014/main" id="{805447AC-1102-ED56-0210-C49A30BCC2C0}"/>
                </a:ext>
              </a:extLst>
            </p:cNvPr>
            <p:cNvSpPr/>
            <p:nvPr/>
          </p:nvSpPr>
          <p:spPr>
            <a:xfrm rot="16200000">
              <a:off x="-2456552" y="5394792"/>
              <a:ext cx="7114731" cy="0"/>
            </a:xfrm>
            <a:prstGeom prst="line">
              <a:avLst/>
            </a:prstGeom>
            <a:ln w="19050" cap="flat">
              <a:solidFill>
                <a:srgbClr val="000000"/>
              </a:solidFill>
              <a:prstDash val="solid"/>
              <a:headEnd type="none" w="sm" len="sm"/>
              <a:tailEnd type="none" w="sm" len="sm"/>
            </a:ln>
          </p:spPr>
          <p:txBody>
            <a:bodyPr/>
            <a:lstStyle/>
            <a:p>
              <a:endParaRPr lang="en-US">
                <a:latin typeface="Arial" panose="020B0604020202020204" pitchFamily="34" charset="0"/>
                <a:cs typeface="Arial" panose="020B0604020202020204" pitchFamily="34" charset="0"/>
              </a:endParaRPr>
            </a:p>
          </p:txBody>
        </p:sp>
        <p:sp>
          <p:nvSpPr>
            <p:cNvPr id="5" name="AutoShape 9">
              <a:extLst>
                <a:ext uri="{FF2B5EF4-FFF2-40B4-BE49-F238E27FC236}">
                  <a16:creationId xmlns:a16="http://schemas.microsoft.com/office/drawing/2014/main" id="{096BCD7D-8308-0400-56E9-A88E01797C59}"/>
                </a:ext>
              </a:extLst>
            </p:cNvPr>
            <p:cNvSpPr/>
            <p:nvPr/>
          </p:nvSpPr>
          <p:spPr>
            <a:xfrm rot="16200000">
              <a:off x="7219148" y="5394792"/>
              <a:ext cx="7114731" cy="0"/>
            </a:xfrm>
            <a:prstGeom prst="line">
              <a:avLst/>
            </a:prstGeom>
            <a:ln w="19050" cap="flat">
              <a:solidFill>
                <a:srgbClr val="000000"/>
              </a:solidFill>
              <a:prstDash val="solid"/>
              <a:headEnd type="none" w="sm" len="sm"/>
              <a:tailEnd type="none" w="sm" len="sm"/>
            </a:ln>
          </p:spPr>
          <p:txBody>
            <a:bodyPr/>
            <a:lstStyle/>
            <a:p>
              <a:endParaRPr lang="en-US">
                <a:latin typeface="Arial" panose="020B0604020202020204" pitchFamily="34" charset="0"/>
                <a:cs typeface="Arial" panose="020B0604020202020204" pitchFamily="34" charset="0"/>
              </a:endParaRPr>
            </a:p>
          </p:txBody>
        </p:sp>
      </p:grpSp>
      <p:grpSp>
        <p:nvGrpSpPr>
          <p:cNvPr id="6" name="Group 5">
            <a:extLst>
              <a:ext uri="{FF2B5EF4-FFF2-40B4-BE49-F238E27FC236}">
                <a16:creationId xmlns:a16="http://schemas.microsoft.com/office/drawing/2014/main" id="{247F3E27-595C-5C90-0660-B6219E14089D}"/>
              </a:ext>
            </a:extLst>
          </p:cNvPr>
          <p:cNvGrpSpPr/>
          <p:nvPr/>
        </p:nvGrpSpPr>
        <p:grpSpPr>
          <a:xfrm>
            <a:off x="4685739" y="850856"/>
            <a:ext cx="8915399" cy="1548039"/>
            <a:chOff x="593844" y="1078893"/>
            <a:chExt cx="8915399" cy="1548039"/>
          </a:xfrm>
        </p:grpSpPr>
        <p:sp>
          <p:nvSpPr>
            <p:cNvPr id="8" name="Freeform 6">
              <a:extLst>
                <a:ext uri="{FF2B5EF4-FFF2-40B4-BE49-F238E27FC236}">
                  <a16:creationId xmlns:a16="http://schemas.microsoft.com/office/drawing/2014/main" id="{8D9FB99D-2B25-30C8-0D5E-281A90AE72B0}"/>
                </a:ext>
              </a:extLst>
            </p:cNvPr>
            <p:cNvSpPr/>
            <p:nvPr/>
          </p:nvSpPr>
          <p:spPr>
            <a:xfrm>
              <a:off x="593844" y="1078893"/>
              <a:ext cx="8915399" cy="1548039"/>
            </a:xfrm>
            <a:custGeom>
              <a:avLst/>
              <a:gdLst/>
              <a:ahLst/>
              <a:cxnLst/>
              <a:rect l="l" t="t" r="r" b="b"/>
              <a:pathLst>
                <a:path w="2175804" h="376692">
                  <a:moveTo>
                    <a:pt x="47794" y="0"/>
                  </a:moveTo>
                  <a:lnTo>
                    <a:pt x="2128010" y="0"/>
                  </a:lnTo>
                  <a:cubicBezTo>
                    <a:pt x="2140686" y="0"/>
                    <a:pt x="2152842" y="5035"/>
                    <a:pt x="2161805" y="13999"/>
                  </a:cubicBezTo>
                  <a:cubicBezTo>
                    <a:pt x="2170768" y="22962"/>
                    <a:pt x="2175804" y="35118"/>
                    <a:pt x="2175804" y="47794"/>
                  </a:cubicBezTo>
                  <a:lnTo>
                    <a:pt x="2175804" y="328898"/>
                  </a:lnTo>
                  <a:cubicBezTo>
                    <a:pt x="2175804" y="341574"/>
                    <a:pt x="2170768" y="353730"/>
                    <a:pt x="2161805" y="362694"/>
                  </a:cubicBezTo>
                  <a:cubicBezTo>
                    <a:pt x="2152842" y="371657"/>
                    <a:pt x="2140686" y="376692"/>
                    <a:pt x="2128010" y="376692"/>
                  </a:cubicBezTo>
                  <a:lnTo>
                    <a:pt x="47794" y="376692"/>
                  </a:lnTo>
                  <a:cubicBezTo>
                    <a:pt x="35118" y="376692"/>
                    <a:pt x="22962" y="371657"/>
                    <a:pt x="13999" y="362694"/>
                  </a:cubicBezTo>
                  <a:cubicBezTo>
                    <a:pt x="5035" y="353730"/>
                    <a:pt x="0" y="341574"/>
                    <a:pt x="0" y="328898"/>
                  </a:cubicBezTo>
                  <a:lnTo>
                    <a:pt x="0" y="47794"/>
                  </a:lnTo>
                  <a:cubicBezTo>
                    <a:pt x="0" y="35118"/>
                    <a:pt x="5035" y="22962"/>
                    <a:pt x="13999" y="13999"/>
                  </a:cubicBezTo>
                  <a:cubicBezTo>
                    <a:pt x="22962" y="5035"/>
                    <a:pt x="35118" y="0"/>
                    <a:pt x="47794" y="0"/>
                  </a:cubicBezTo>
                  <a:close/>
                </a:path>
              </a:pathLst>
            </a:custGeom>
            <a:solidFill>
              <a:schemeClr val="bg1"/>
            </a:solidFill>
            <a:ln>
              <a:solidFill>
                <a:schemeClr val="accent2">
                  <a:lumMod val="75000"/>
                </a:schemeClr>
              </a:solidFill>
            </a:ln>
          </p:spPr>
          <p:txBody>
            <a:bodyPr/>
            <a:lstStyle/>
            <a:p>
              <a:endParaRPr lang="en-US">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41A2BCB-B37A-8982-DBCF-30221E3224E3}"/>
                </a:ext>
              </a:extLst>
            </p:cNvPr>
            <p:cNvSpPr txBox="1"/>
            <p:nvPr/>
          </p:nvSpPr>
          <p:spPr>
            <a:xfrm>
              <a:off x="744028" y="1406624"/>
              <a:ext cx="8525508" cy="954107"/>
            </a:xfrm>
            <a:prstGeom prst="rect">
              <a:avLst/>
            </a:prstGeom>
            <a:noFill/>
          </p:spPr>
          <p:txBody>
            <a:bodyPr wrap="square">
              <a:spAutoFit/>
            </a:bodyPr>
            <a:lstStyle/>
            <a:p>
              <a:pPr marL="0" marR="0" algn="ctr">
                <a:spcBef>
                  <a:spcPts val="0"/>
                </a:spcBef>
                <a:spcAft>
                  <a:spcPts val="0"/>
                </a:spcAft>
              </a:pPr>
              <a:r>
                <a:rPr lang="en-US" sz="5600" b="1">
                  <a:solidFill>
                    <a:srgbClr val="C00000"/>
                  </a:solidFill>
                  <a:latin typeface="Arial" panose="020B0604020202020204" pitchFamily="34" charset="0"/>
                  <a:ea typeface="Calibri" panose="020F0502020204030204" pitchFamily="34" charset="0"/>
                  <a:cs typeface="Arial" panose="020B0604020202020204" pitchFamily="34" charset="0"/>
                </a:rPr>
                <a:t>KẾT LUẬN</a:t>
              </a:r>
              <a:endParaRPr lang="en-US" sz="56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grpSp>
      <p:sp>
        <p:nvSpPr>
          <p:cNvPr id="10" name="TextBox 9">
            <a:extLst>
              <a:ext uri="{FF2B5EF4-FFF2-40B4-BE49-F238E27FC236}">
                <a16:creationId xmlns:a16="http://schemas.microsoft.com/office/drawing/2014/main" id="{CA366A27-1B68-86F5-0406-E1689DFE89F5}"/>
              </a:ext>
            </a:extLst>
          </p:cNvPr>
          <p:cNvSpPr txBox="1"/>
          <p:nvPr/>
        </p:nvSpPr>
        <p:spPr>
          <a:xfrm>
            <a:off x="2069230" y="2660553"/>
            <a:ext cx="14386019" cy="6056851"/>
          </a:xfrm>
          <a:prstGeom prst="rect">
            <a:avLst/>
          </a:prstGeom>
          <a:noFill/>
        </p:spPr>
        <p:txBody>
          <a:bodyPr wrap="square">
            <a:spAutoFit/>
          </a:bodyPr>
          <a:lstStyle/>
          <a:p>
            <a:pPr marL="571500" indent="-571500" algn="just">
              <a:lnSpc>
                <a:spcPct val="200000"/>
              </a:lnSpc>
              <a:buFont typeface="Wingdings" panose="05000000000000000000" pitchFamily="2" charset="2"/>
              <a:buChar char="Ø"/>
            </a:pP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Thầy cô và bạn bè không chỉ đi cùng chúng ta trong một khoảng thời gian ngắn, mà họ còn có thể giúp đỡ ta trong quãng đường dài lâu sau này. </a:t>
            </a:r>
            <a:endParaRPr lang="en-US" sz="4000">
              <a:solidFill>
                <a:srgbClr val="000000"/>
              </a:solidFill>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200000"/>
              </a:lnSpc>
              <a:buFont typeface="Wingdings" panose="05000000000000000000" pitchFamily="2" charset="2"/>
              <a:buChar char="Ø"/>
            </a:pP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Vì vậy, việc giữ gìn và mở rộng mối quan hệ tốt đẹp với thầy cô, bạn bè là điều quan trọng. </a:t>
            </a:r>
          </a:p>
        </p:txBody>
      </p:sp>
      <p:pic>
        <p:nvPicPr>
          <p:cNvPr id="11" name="Picture 10" descr="Icon&#10;&#10;Description automatically generated">
            <a:extLst>
              <a:ext uri="{FF2B5EF4-FFF2-40B4-BE49-F238E27FC236}">
                <a16:creationId xmlns:a16="http://schemas.microsoft.com/office/drawing/2014/main" id="{607672C9-4A1B-81F4-2D41-A6555AE86D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33589" y="151941"/>
            <a:ext cx="1795022" cy="2144600"/>
          </a:xfrm>
          <a:prstGeom prst="rect">
            <a:avLst/>
          </a:prstGeom>
        </p:spPr>
      </p:pic>
      <p:pic>
        <p:nvPicPr>
          <p:cNvPr id="14" name="Picture 13" descr="A cartoon of a person reading a book&#10;&#10;Description automatically generated">
            <a:extLst>
              <a:ext uri="{FF2B5EF4-FFF2-40B4-BE49-F238E27FC236}">
                <a16:creationId xmlns:a16="http://schemas.microsoft.com/office/drawing/2014/main" id="{3F97559F-0153-28A7-96CA-48D73294BA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28624" y="7429500"/>
            <a:ext cx="3059376" cy="3059376"/>
          </a:xfrm>
          <a:prstGeom prst="rect">
            <a:avLst/>
          </a:prstGeom>
        </p:spPr>
      </p:pic>
      <p:sp>
        <p:nvSpPr>
          <p:cNvPr id="17" name="Freeform 17"/>
          <p:cNvSpPr/>
          <p:nvPr/>
        </p:nvSpPr>
        <p:spPr>
          <a:xfrm rot="-1358851">
            <a:off x="5779" y="8599197"/>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barn(inVertical)">
                                      <p:cBhvr>
                                        <p:cTn id="11"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9" name="Freeform 9"/>
          <p:cNvSpPr/>
          <p:nvPr/>
        </p:nvSpPr>
        <p:spPr>
          <a:xfrm>
            <a:off x="-38100" y="0"/>
            <a:ext cx="1790700" cy="1409700"/>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6" name="Freeform 16"/>
          <p:cNvSpPr/>
          <p:nvPr/>
        </p:nvSpPr>
        <p:spPr>
          <a:xfrm>
            <a:off x="17297400" y="-16329"/>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B69569D-E3EA-E1B0-B7D3-BC7F2511D6F5}"/>
              </a:ext>
            </a:extLst>
          </p:cNvPr>
          <p:cNvSpPr txBox="1"/>
          <p:nvPr/>
        </p:nvSpPr>
        <p:spPr>
          <a:xfrm>
            <a:off x="1752600" y="630508"/>
            <a:ext cx="14861393" cy="1998176"/>
          </a:xfrm>
          <a:prstGeom prst="rect">
            <a:avLst/>
          </a:prstGeom>
          <a:noFill/>
        </p:spPr>
        <p:txBody>
          <a:bodyPr wrap="square">
            <a:spAutoFit/>
          </a:bodyPr>
          <a:lstStyle/>
          <a:p>
            <a:pPr lvl="0" algn="ctr">
              <a:lnSpc>
                <a:spcPct val="150000"/>
              </a:lnSpc>
              <a:spcAft>
                <a:spcPts val="1000"/>
              </a:spcAft>
              <a:defRPr/>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2: Trao đổi về cách nuôi dưỡng, giữ gìn và mở rộng các mối quan hệ tốt đẹp với thầy cô, các bạn</a:t>
            </a:r>
            <a:endParaRPr kumimoji="0" lang="en-US" sz="4400" b="0" i="0" u="none" strike="noStrike" kern="1200" cap="none" spc="0" normalizeH="0" baseline="0" noProof="0" dirty="0">
              <a:ln>
                <a:noFill/>
              </a:ln>
              <a:solidFill>
                <a:srgbClr val="C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3F3B06AB-85C7-1964-6E99-869ACC54841E}"/>
              </a:ext>
            </a:extLst>
          </p:cNvPr>
          <p:cNvGrpSpPr/>
          <p:nvPr/>
        </p:nvGrpSpPr>
        <p:grpSpPr>
          <a:xfrm>
            <a:off x="683571" y="2476500"/>
            <a:ext cx="10232079" cy="6328667"/>
            <a:chOff x="77246" y="1980761"/>
            <a:chExt cx="10232079" cy="6328667"/>
          </a:xfrm>
        </p:grpSpPr>
        <p:grpSp>
          <p:nvGrpSpPr>
            <p:cNvPr id="8" name="Group 7">
              <a:extLst>
                <a:ext uri="{FF2B5EF4-FFF2-40B4-BE49-F238E27FC236}">
                  <a16:creationId xmlns:a16="http://schemas.microsoft.com/office/drawing/2014/main" id="{B0524110-C18A-7D62-6B5E-EC0EFD178C4B}"/>
                </a:ext>
              </a:extLst>
            </p:cNvPr>
            <p:cNvGrpSpPr/>
            <p:nvPr/>
          </p:nvGrpSpPr>
          <p:grpSpPr>
            <a:xfrm>
              <a:off x="746225" y="3070222"/>
              <a:ext cx="9563100" cy="5239206"/>
              <a:chOff x="746225" y="3070222"/>
              <a:chExt cx="9563100" cy="5239206"/>
            </a:xfrm>
          </p:grpSpPr>
          <p:sp>
            <p:nvSpPr>
              <p:cNvPr id="20" name="Freeform 3">
                <a:extLst>
                  <a:ext uri="{FF2B5EF4-FFF2-40B4-BE49-F238E27FC236}">
                    <a16:creationId xmlns:a16="http://schemas.microsoft.com/office/drawing/2014/main" id="{3BCB6097-905E-BB98-74AC-B0DD36DD98E2}"/>
                  </a:ext>
                </a:extLst>
              </p:cNvPr>
              <p:cNvSpPr/>
              <p:nvPr/>
            </p:nvSpPr>
            <p:spPr>
              <a:xfrm>
                <a:off x="746225" y="3070222"/>
                <a:ext cx="9563100" cy="5239206"/>
              </a:xfrm>
              <a:prstGeom prst="wedgeRectCallout">
                <a:avLst>
                  <a:gd name="adj1" fmla="val 61598"/>
                  <a:gd name="adj2" fmla="val 38520"/>
                </a:avLst>
              </a:prstGeom>
              <a:solidFill>
                <a:schemeClr val="bg1"/>
              </a:solidFill>
              <a:ln>
                <a:solidFill>
                  <a:srgbClr val="FFC000"/>
                </a:solidFill>
              </a:ln>
            </p:spPr>
            <p:txBody>
              <a:bodyPr/>
              <a:lstStyle/>
              <a:p>
                <a:endParaRPr lang="en-US"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E4DD0F63-E1AF-847C-D1CE-89364FA91438}"/>
                  </a:ext>
                </a:extLst>
              </p:cNvPr>
              <p:cNvSpPr txBox="1"/>
              <p:nvPr/>
            </p:nvSpPr>
            <p:spPr>
              <a:xfrm>
                <a:off x="1142942" y="3369285"/>
                <a:ext cx="8769666" cy="4641079"/>
              </a:xfrm>
              <a:prstGeom prst="rect">
                <a:avLst/>
              </a:prstGeom>
              <a:noFill/>
            </p:spPr>
            <p:txBody>
              <a:bodyPr wrap="square">
                <a:spAutoFit/>
              </a:bodyPr>
              <a:lstStyle/>
              <a:p>
                <a:pPr algn="ctr">
                  <a:lnSpc>
                    <a:spcPct val="150000"/>
                  </a:lnSpc>
                </a:pPr>
                <a:r>
                  <a:rPr lang="en-US" sz="4200" b="1">
                    <a:solidFill>
                      <a:srgbClr val="FF0000"/>
                    </a:solidFill>
                    <a:latin typeface="Arial" panose="020B0604020202020204" pitchFamily="34" charset="0"/>
                    <a:ea typeface="Calibri" panose="020F0502020204030204" pitchFamily="34" charset="0"/>
                    <a:cs typeface="Arial" panose="020B0604020202020204" pitchFamily="34" charset="0"/>
                  </a:rPr>
                  <a:t>HOẠT ĐỘNG NHÓM</a:t>
                </a:r>
              </a:p>
              <a:p>
                <a:pPr algn="just">
                  <a:lnSpc>
                    <a:spcPct val="150000"/>
                  </a:lnSpc>
                </a:pPr>
                <a:r>
                  <a:rPr lang="en-US" sz="4000">
                    <a:solidFill>
                      <a:srgbClr val="000000"/>
                    </a:solidFill>
                    <a:latin typeface="Arial" panose="020B0604020202020204" pitchFamily="34" charset="0"/>
                    <a:ea typeface="Calibri" panose="020F0502020204030204" pitchFamily="34" charset="0"/>
                    <a:cs typeface="Arial" panose="020B0604020202020204" pitchFamily="34" charset="0"/>
                  </a:rPr>
                  <a:t>Cả lớp chia thành 4 nhóm, mỗi nhóm t</a:t>
                </a: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hảo luận </a:t>
                </a:r>
                <a:r>
                  <a:rPr lang="en-US" sz="4000">
                    <a:solidFill>
                      <a:srgbClr val="000000"/>
                    </a:solidFill>
                    <a:latin typeface="Arial" panose="020B0604020202020204" pitchFamily="34" charset="0"/>
                    <a:ea typeface="Calibri" panose="020F0502020204030204" pitchFamily="34" charset="0"/>
                    <a:cs typeface="Arial" panose="020B0604020202020204" pitchFamily="34" charset="0"/>
                  </a:rPr>
                  <a:t>với nhau </a:t>
                </a: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về cách nuôi dưỡng, giữ gìn và mở rộng các mối quan hệ tốt đẹp với thầy cô, các bạn.</a:t>
                </a:r>
                <a:endParaRPr lang="en-US" sz="4000" i="1" dirty="0">
                  <a:latin typeface="Arial" panose="020B0604020202020204" pitchFamily="34" charset="0"/>
                  <a:cs typeface="Arial" panose="020B0604020202020204" pitchFamily="34" charset="0"/>
                </a:endParaRPr>
              </a:p>
            </p:txBody>
          </p:sp>
        </p:grpSp>
        <p:pic>
          <p:nvPicPr>
            <p:cNvPr id="18" name="Picture 17">
              <a:extLst>
                <a:ext uri="{FF2B5EF4-FFF2-40B4-BE49-F238E27FC236}">
                  <a16:creationId xmlns:a16="http://schemas.microsoft.com/office/drawing/2014/main" id="{1CA7C519-71B3-E43D-C063-6218795FBD98}"/>
                </a:ext>
              </a:extLst>
            </p:cNvPr>
            <p:cNvPicPr>
              <a:picLocks noChangeAspect="1"/>
            </p:cNvPicPr>
            <p:nvPr/>
          </p:nvPicPr>
          <p:blipFill rotWithShape="1">
            <a:blip r:embed="rId6">
              <a:extLst>
                <a:ext uri="{28A0092B-C50C-407E-A947-70E740481C1C}">
                  <a14:useLocalDpi xmlns:a14="http://schemas.microsoft.com/office/drawing/2010/main" val="0"/>
                </a:ext>
              </a:extLst>
            </a:blip>
            <a:srcRect t="5850" r="65971" b="41170"/>
            <a:stretch/>
          </p:blipFill>
          <p:spPr>
            <a:xfrm rot="20608254">
              <a:off x="77246" y="1980761"/>
              <a:ext cx="1337957" cy="1712585"/>
            </a:xfrm>
            <a:prstGeom prst="rect">
              <a:avLst/>
            </a:prstGeom>
          </p:spPr>
        </p:pic>
      </p:grpSp>
      <p:pic>
        <p:nvPicPr>
          <p:cNvPr id="22" name="Picture 21" descr="A group of kids sitting around a table&#10;&#10;Description automatically generated with low confidence">
            <a:extLst>
              <a:ext uri="{FF2B5EF4-FFF2-40B4-BE49-F238E27FC236}">
                <a16:creationId xmlns:a16="http://schemas.microsoft.com/office/drawing/2014/main" id="{91579F98-B95A-0D2C-33CE-C901701A61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11000" y="6808120"/>
            <a:ext cx="6631013" cy="3478880"/>
          </a:xfrm>
          <a:prstGeom prst="rect">
            <a:avLst/>
          </a:prstGeom>
        </p:spPr>
      </p:pic>
    </p:spTree>
    <p:extLst>
      <p:ext uri="{BB962C8B-B14F-4D97-AF65-F5344CB8AC3E}">
        <p14:creationId xmlns:p14="http://schemas.microsoft.com/office/powerpoint/2010/main" val="1605494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4"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947BEDBF-453B-8C3A-3EC0-03EDADDFF709}"/>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A68F2D5C-3F4B-26B4-0ABF-1CCD21603E60}"/>
              </a:ext>
            </a:extLst>
          </p:cNvPr>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920707AB-948B-3184-55E3-441A5E9FD066}"/>
              </a:ext>
            </a:extLst>
          </p:cNvPr>
          <p:cNvGrpSpPr/>
          <p:nvPr/>
        </p:nvGrpSpPr>
        <p:grpSpPr>
          <a:xfrm>
            <a:off x="381000" y="47625"/>
            <a:ext cx="15306675" cy="2886075"/>
            <a:chOff x="236221" y="-613136"/>
            <a:chExt cx="15306675" cy="2886075"/>
          </a:xfrm>
        </p:grpSpPr>
        <p:sp>
          <p:nvSpPr>
            <p:cNvPr id="5" name="Line Callout 1 (Border and Accent Bar) 3">
              <a:extLst>
                <a:ext uri="{FF2B5EF4-FFF2-40B4-BE49-F238E27FC236}">
                  <a16:creationId xmlns:a16="http://schemas.microsoft.com/office/drawing/2014/main" id="{16F8AF45-5D5C-A54A-75D6-8A7160599112}"/>
                </a:ext>
              </a:extLst>
            </p:cNvPr>
            <p:cNvSpPr/>
            <p:nvPr/>
          </p:nvSpPr>
          <p:spPr>
            <a:xfrm>
              <a:off x="236221" y="-13061"/>
              <a:ext cx="14706600" cy="2286000"/>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Gợi ý: </a:t>
              </a:r>
              <a:r>
                <a:rPr kumimoji="0" lang="en-US" sz="4000" b="0"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Một số </a:t>
              </a:r>
              <a:r>
                <a:rPr kumimoji="0" lang="vi-VN" sz="4000" b="0"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cách nuôi dưỡng, giữ gìn và mở rộng các mối quan hệ tốt đẹp với thầy cô, các bạn</a:t>
              </a:r>
              <a:r>
                <a:rPr kumimoji="0" lang="en-US" sz="4000" b="0"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 có thể kể đến như:</a:t>
              </a:r>
              <a:endParaRPr kumimoji="0" lang="en-US" sz="4000" b="0" i="0" u="none" strike="noStrike" kern="1200" cap="none" spc="0" normalizeH="0" baseline="0" noProof="0" dirty="0">
                <a:ln>
                  <a:noFill/>
                </a:ln>
                <a:solidFill>
                  <a:schemeClr val="tx2">
                    <a:lumMod val="50000"/>
                  </a:schemeClr>
                </a:solidFill>
                <a:effectLst/>
                <a:uLnTx/>
                <a:uFillTx/>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33266A68-E5BB-D9E0-4190-E7F51A421D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42746" y="-613136"/>
              <a:ext cx="1200150" cy="1200150"/>
            </a:xfrm>
            <a:prstGeom prst="rect">
              <a:avLst/>
            </a:prstGeom>
          </p:spPr>
        </p:pic>
      </p:grpSp>
      <p:sp>
        <p:nvSpPr>
          <p:cNvPr id="9" name="Freeform 14">
            <a:extLst>
              <a:ext uri="{FF2B5EF4-FFF2-40B4-BE49-F238E27FC236}">
                <a16:creationId xmlns:a16="http://schemas.microsoft.com/office/drawing/2014/main" id="{BD5E0913-084A-3CDB-4311-89DFEC0878D6}"/>
              </a:ext>
            </a:extLst>
          </p:cNvPr>
          <p:cNvSpPr/>
          <p:nvPr/>
        </p:nvSpPr>
        <p:spPr>
          <a:xfrm rot="461708">
            <a:off x="35000" y="9639817"/>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9E072A38-B8A7-0E0A-080A-C1DD001D229A}"/>
              </a:ext>
            </a:extLst>
          </p:cNvPr>
          <p:cNvSpPr/>
          <p:nvPr/>
        </p:nvSpPr>
        <p:spPr>
          <a:xfrm>
            <a:off x="1219200" y="3533774"/>
            <a:ext cx="7391400" cy="2371725"/>
          </a:xfrm>
          <a:prstGeom prst="roundRect">
            <a:avLst/>
          </a:prstGeom>
          <a:solidFill>
            <a:srgbClr val="FFF4D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Tích cực tham gia các hoạt động chung do lớp, trường tổ chức</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D1332B1C-DB75-6C2F-F7AB-594AA3FFC1DB}"/>
              </a:ext>
            </a:extLst>
          </p:cNvPr>
          <p:cNvSpPr/>
          <p:nvPr/>
        </p:nvSpPr>
        <p:spPr>
          <a:xfrm>
            <a:off x="9677400" y="3533774"/>
            <a:ext cx="7391400" cy="2371725"/>
          </a:xfrm>
          <a:prstGeom prst="roundRect">
            <a:avLst/>
          </a:prstGeom>
          <a:solidFill>
            <a:srgbClr val="FFF4D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Chủ động kết nối, xây dựng các mối quan hệ mới</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5122" name="Picture 2" descr="Các hoạt động ngoại khoá cho du học sinh">
            <a:extLst>
              <a:ext uri="{FF2B5EF4-FFF2-40B4-BE49-F238E27FC236}">
                <a16:creationId xmlns:a16="http://schemas.microsoft.com/office/drawing/2014/main" id="{AE33B159-59AF-89C2-8411-F310289390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0300" y="6505573"/>
            <a:ext cx="5029200" cy="33393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descr="A group of women standing in front of a house&#10;&#10;Description automatically generated">
            <a:extLst>
              <a:ext uri="{FF2B5EF4-FFF2-40B4-BE49-F238E27FC236}">
                <a16:creationId xmlns:a16="http://schemas.microsoft.com/office/drawing/2014/main" id="{8247D4AF-A656-E13D-1358-E40D3DB52176}"/>
              </a:ext>
            </a:extLst>
          </p:cNvPr>
          <p:cNvPicPr>
            <a:picLocks noChangeAspect="1"/>
          </p:cNvPicPr>
          <p:nvPr/>
        </p:nvPicPr>
        <p:blipFill rotWithShape="1">
          <a:blip r:embed="rId8">
            <a:extLst>
              <a:ext uri="{28A0092B-C50C-407E-A947-70E740481C1C}">
                <a14:useLocalDpi xmlns:a14="http://schemas.microsoft.com/office/drawing/2010/main" val="0"/>
              </a:ext>
            </a:extLst>
          </a:blip>
          <a:srcRect t="3054" b="8270"/>
          <a:stretch/>
        </p:blipFill>
        <p:spPr>
          <a:xfrm>
            <a:off x="10866560" y="6505572"/>
            <a:ext cx="5021140" cy="33393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4792555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 calcmode="lin" valueType="num">
                                      <p:cBhvr additive="base">
                                        <p:cTn id="16" dur="500" fill="hold"/>
                                        <p:tgtEl>
                                          <p:spTgt spid="5122"/>
                                        </p:tgtEl>
                                        <p:attrNameLst>
                                          <p:attrName>ppt_x</p:attrName>
                                        </p:attrNameLst>
                                      </p:cBhvr>
                                      <p:tavLst>
                                        <p:tav tm="0">
                                          <p:val>
                                            <p:strVal val="0-#ppt_w/2"/>
                                          </p:val>
                                        </p:tav>
                                        <p:tav tm="100000">
                                          <p:val>
                                            <p:strVal val="#ppt_x"/>
                                          </p:val>
                                        </p:tav>
                                      </p:tavLst>
                                    </p:anim>
                                    <p:anim calcmode="lin" valueType="num">
                                      <p:cBhvr additive="base">
                                        <p:cTn id="17"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01C89476-C790-0794-74B3-101724D8AF2E}"/>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13BC9AAA-FB6B-14B4-9832-F744A434A00A}"/>
              </a:ext>
            </a:extLst>
          </p:cNvPr>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A7D54DF1-E4D2-F6D4-AE88-2125BA05A0C9}"/>
              </a:ext>
            </a:extLst>
          </p:cNvPr>
          <p:cNvGrpSpPr/>
          <p:nvPr/>
        </p:nvGrpSpPr>
        <p:grpSpPr>
          <a:xfrm>
            <a:off x="381000" y="47625"/>
            <a:ext cx="15306675" cy="2886075"/>
            <a:chOff x="236221" y="-613136"/>
            <a:chExt cx="15306675" cy="2886075"/>
          </a:xfrm>
        </p:grpSpPr>
        <p:sp>
          <p:nvSpPr>
            <p:cNvPr id="5" name="Line Callout 1 (Border and Accent Bar) 3">
              <a:extLst>
                <a:ext uri="{FF2B5EF4-FFF2-40B4-BE49-F238E27FC236}">
                  <a16:creationId xmlns:a16="http://schemas.microsoft.com/office/drawing/2014/main" id="{EDB3821E-2481-54E7-8AD1-D5EDB86AC3E5}"/>
                </a:ext>
              </a:extLst>
            </p:cNvPr>
            <p:cNvSpPr/>
            <p:nvPr/>
          </p:nvSpPr>
          <p:spPr>
            <a:xfrm>
              <a:off x="236221" y="-13061"/>
              <a:ext cx="14706600" cy="2286000"/>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Gợi ý: </a:t>
              </a:r>
              <a:r>
                <a:rPr kumimoji="0" lang="en-US" sz="4000" b="0"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Một số </a:t>
              </a:r>
              <a:r>
                <a:rPr kumimoji="0" lang="vi-VN" sz="4000" b="0"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cách nuôi dưỡng, giữ gìn và mở rộng các mối quan hệ tốt đẹp với thầy cô, các bạn</a:t>
              </a:r>
              <a:r>
                <a:rPr kumimoji="0" lang="en-US" sz="4000" b="0" i="0" u="none" strike="noStrike" kern="1200" cap="none" spc="0" normalizeH="0" baseline="0" noProof="0">
                  <a:ln>
                    <a:noFill/>
                  </a:ln>
                  <a:solidFill>
                    <a:schemeClr val="tx2">
                      <a:lumMod val="50000"/>
                    </a:schemeClr>
                  </a:solidFill>
                  <a:effectLst/>
                  <a:uLnTx/>
                  <a:uFillTx/>
                  <a:latin typeface="Arial" panose="020B0604020202020204" pitchFamily="34" charset="0"/>
                  <a:cs typeface="Arial" panose="020B0604020202020204" pitchFamily="34" charset="0"/>
                </a:rPr>
                <a:t> có thể kể đến như:</a:t>
              </a:r>
              <a:endParaRPr kumimoji="0" lang="en-US" sz="4000" b="0" i="0" u="none" strike="noStrike" kern="1200" cap="none" spc="0" normalizeH="0" baseline="0" noProof="0" dirty="0">
                <a:ln>
                  <a:noFill/>
                </a:ln>
                <a:solidFill>
                  <a:schemeClr val="tx2">
                    <a:lumMod val="50000"/>
                  </a:schemeClr>
                </a:solidFill>
                <a:effectLst/>
                <a:uLnTx/>
                <a:uFillTx/>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2AB7BFC4-EA7C-BB09-D761-52544F1E34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42746" y="-613136"/>
              <a:ext cx="1200150" cy="1200150"/>
            </a:xfrm>
            <a:prstGeom prst="rect">
              <a:avLst/>
            </a:prstGeom>
          </p:spPr>
        </p:pic>
      </p:grpSp>
      <p:sp>
        <p:nvSpPr>
          <p:cNvPr id="9" name="Freeform 14">
            <a:extLst>
              <a:ext uri="{FF2B5EF4-FFF2-40B4-BE49-F238E27FC236}">
                <a16:creationId xmlns:a16="http://schemas.microsoft.com/office/drawing/2014/main" id="{819A5C03-E5F6-4EB1-58E7-1B1793E40AEE}"/>
              </a:ext>
            </a:extLst>
          </p:cNvPr>
          <p:cNvSpPr/>
          <p:nvPr/>
        </p:nvSpPr>
        <p:spPr>
          <a:xfrm rot="461708">
            <a:off x="35000" y="9639817"/>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EECA6A2A-2543-1631-4E67-82357E580F0D}"/>
              </a:ext>
            </a:extLst>
          </p:cNvPr>
          <p:cNvSpPr/>
          <p:nvPr/>
        </p:nvSpPr>
        <p:spPr>
          <a:xfrm>
            <a:off x="600073" y="3426607"/>
            <a:ext cx="5372097" cy="2707494"/>
          </a:xfrm>
          <a:prstGeom prst="roundRect">
            <a:avLst/>
          </a:prstGeom>
          <a:solidFill>
            <a:srgbClr val="FFF4D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Chủ động tháo gỡ khó khăn, mâu thuẫn trong các mối quan hệ</a:t>
            </a:r>
            <a:endParaRPr lang="en-US" sz="3600" dirty="0">
              <a:solidFill>
                <a:schemeClr val="tx1"/>
              </a:solidFill>
              <a:latin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AD272658-6AD0-A24A-3546-EACEDE5A26C1}"/>
              </a:ext>
            </a:extLst>
          </p:cNvPr>
          <p:cNvSpPr/>
          <p:nvPr/>
        </p:nvSpPr>
        <p:spPr>
          <a:xfrm>
            <a:off x="6319156" y="3426607"/>
            <a:ext cx="5638800" cy="2707494"/>
          </a:xfrm>
          <a:prstGeom prst="roundRect">
            <a:avLst/>
          </a:prstGeom>
          <a:solidFill>
            <a:srgbClr val="FFF4D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Tôn trọng, lắng nghe ý kiến của thầy cô, các bạn</a:t>
            </a:r>
            <a:endParaRPr lang="en-US" sz="3600" dirty="0">
              <a:solidFill>
                <a:schemeClr val="tx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23596843-D0E5-A9B7-924F-EA6DE97EA2C0}"/>
              </a:ext>
            </a:extLst>
          </p:cNvPr>
          <p:cNvSpPr/>
          <p:nvPr/>
        </p:nvSpPr>
        <p:spPr>
          <a:xfrm>
            <a:off x="12321271" y="3426607"/>
            <a:ext cx="5366656" cy="2707494"/>
          </a:xfrm>
          <a:prstGeom prst="roundRect">
            <a:avLst/>
          </a:prstGeom>
          <a:solidFill>
            <a:srgbClr val="FFF4D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Thể hiện sự quan tâm đến thầy cô, các bạn</a:t>
            </a:r>
            <a:endParaRPr lang="en-US" sz="3600" dirty="0">
              <a:solidFill>
                <a:schemeClr val="tx1"/>
              </a:solidFill>
              <a:latin typeface="Arial" panose="020B0604020202020204" pitchFamily="34" charset="0"/>
              <a:cs typeface="Arial" panose="020B0604020202020204" pitchFamily="34" charset="0"/>
            </a:endParaRPr>
          </a:p>
        </p:txBody>
      </p:sp>
      <p:pic>
        <p:nvPicPr>
          <p:cNvPr id="11" name="Picture 4" descr="6 cách đơn giản nhưng khéo léo để an ủi người khác | ELLE">
            <a:extLst>
              <a:ext uri="{FF2B5EF4-FFF2-40B4-BE49-F238E27FC236}">
                <a16:creationId xmlns:a16="http://schemas.microsoft.com/office/drawing/2014/main" id="{CA7F0AB4-FFE7-4BA4-4A41-3AC35B08F67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973" r="5579"/>
          <a:stretch/>
        </p:blipFill>
        <p:spPr bwMode="auto">
          <a:xfrm>
            <a:off x="762000" y="6627008"/>
            <a:ext cx="5039017" cy="32046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98" name="Picture 2" descr="Vũ khí bí mật của giáo viên: hiểu và lắng nghe học sinh - Táo Giáo Dục - Dự  án đào tạo và hỗ trợ giáo viên">
            <a:extLst>
              <a:ext uri="{FF2B5EF4-FFF2-40B4-BE49-F238E27FC236}">
                <a16:creationId xmlns:a16="http://schemas.microsoft.com/office/drawing/2014/main" id="{1A3EB3FE-11C1-465B-932B-8769655D96A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2223" r="2500" b="11111"/>
          <a:stretch/>
        </p:blipFill>
        <p:spPr bwMode="auto">
          <a:xfrm>
            <a:off x="6421580" y="6627008"/>
            <a:ext cx="5433951" cy="32046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6" descr="Kể kỉ niệm về thầy cô giáo của em (13 mẫu) - Kể chuyện lớp 5">
            <a:extLst>
              <a:ext uri="{FF2B5EF4-FFF2-40B4-BE49-F238E27FC236}">
                <a16:creationId xmlns:a16="http://schemas.microsoft.com/office/drawing/2014/main" id="{9C0B84D6-734E-C36A-62EF-83BFA5B2C8F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8857" r="4630"/>
          <a:stretch/>
        </p:blipFill>
        <p:spPr bwMode="auto">
          <a:xfrm>
            <a:off x="12411180" y="6627008"/>
            <a:ext cx="5288090" cy="32046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5168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098"/>
                                        </p:tgtEl>
                                        <p:attrNameLst>
                                          <p:attrName>style.visibility</p:attrName>
                                        </p:attrNameLst>
                                      </p:cBhvr>
                                      <p:to>
                                        <p:strVal val="visible"/>
                                      </p:to>
                                    </p:set>
                                    <p:anim calcmode="lin" valueType="num">
                                      <p:cBhvr additive="base">
                                        <p:cTn id="21" dur="500" fill="hold"/>
                                        <p:tgtEl>
                                          <p:spTgt spid="4098"/>
                                        </p:tgtEl>
                                        <p:attrNameLst>
                                          <p:attrName>ppt_x</p:attrName>
                                        </p:attrNameLst>
                                      </p:cBhvr>
                                      <p:tavLst>
                                        <p:tav tm="0">
                                          <p:val>
                                            <p:strVal val="#ppt_x"/>
                                          </p:val>
                                        </p:tav>
                                        <p:tav tm="100000">
                                          <p:val>
                                            <p:strVal val="#ppt_x"/>
                                          </p:val>
                                        </p:tav>
                                      </p:tavLst>
                                    </p:anim>
                                    <p:anim calcmode="lin" valueType="num">
                                      <p:cBhvr additive="base">
                                        <p:cTn id="2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C24C18C0-C5EF-AFC0-6ED4-081A16A50EC5}"/>
            </a:ext>
          </a:extLst>
        </p:cNvPr>
        <p:cNvGrpSpPr/>
        <p:nvPr/>
      </p:nvGrpSpPr>
      <p:grpSpPr>
        <a:xfrm>
          <a:off x="0" y="0"/>
          <a:ext cx="0" cy="0"/>
          <a:chOff x="0" y="0"/>
          <a:chExt cx="0" cy="0"/>
        </a:xfrm>
      </p:grpSpPr>
      <p:sp>
        <p:nvSpPr>
          <p:cNvPr id="7" name="AutoShape 24">
            <a:extLst>
              <a:ext uri="{FF2B5EF4-FFF2-40B4-BE49-F238E27FC236}">
                <a16:creationId xmlns:a16="http://schemas.microsoft.com/office/drawing/2014/main" id="{C73C6365-54C0-C74A-9753-3EA6F4F943BD}"/>
              </a:ext>
            </a:extLst>
          </p:cNvPr>
          <p:cNvSpPr/>
          <p:nvPr/>
        </p:nvSpPr>
        <p:spPr>
          <a:xfrm>
            <a:off x="-1981200" y="571500"/>
            <a:ext cx="22250400" cy="2362200"/>
          </a:xfrm>
          <a:prstGeom prst="rect">
            <a:avLst/>
          </a:prstGeom>
          <a:solidFill>
            <a:schemeClr val="bg1"/>
          </a:solidFill>
        </p:spPr>
        <p:txBody>
          <a:bodyPr/>
          <a:lstStyle/>
          <a:p>
            <a:endParaRPr lang="en-US">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2896CD0-51A2-48C6-EC85-6E91329646DE}"/>
              </a:ext>
            </a:extLst>
          </p:cNvPr>
          <p:cNvSpPr txBox="1"/>
          <p:nvPr/>
        </p:nvSpPr>
        <p:spPr>
          <a:xfrm>
            <a:off x="1675850" y="840134"/>
            <a:ext cx="14936300" cy="1824923"/>
          </a:xfrm>
          <a:prstGeom prst="rect">
            <a:avLst/>
          </a:prstGeom>
          <a:noFill/>
        </p:spPr>
        <p:txBody>
          <a:bodyPr wrap="square">
            <a:spAutoFit/>
          </a:bodyPr>
          <a:lstStyle/>
          <a:p>
            <a:pPr algn="ctr">
              <a:lnSpc>
                <a:spcPct val="150000"/>
              </a:lnSpc>
            </a:pPr>
            <a:r>
              <a:rPr lang="en-US" sz="4000" b="1">
                <a:solidFill>
                  <a:srgbClr val="C00000"/>
                </a:solidFill>
                <a:latin typeface="Arial" panose="020B0604020202020204" pitchFamily="34" charset="0"/>
                <a:ea typeface="Calibri" panose="020F0502020204030204" pitchFamily="34" charset="0"/>
                <a:cs typeface="Arial" panose="020B0604020202020204" pitchFamily="34" charset="0"/>
              </a:rPr>
              <a:t>THAM KHẢO: M</a:t>
            </a:r>
            <a:r>
              <a:rPr lang="vi-VN" sz="4000" b="1">
                <a:solidFill>
                  <a:srgbClr val="C00000"/>
                </a:solidFill>
                <a:latin typeface="Arial" panose="020B0604020202020204" pitchFamily="34" charset="0"/>
                <a:ea typeface="Calibri" panose="020F0502020204030204" pitchFamily="34" charset="0"/>
                <a:cs typeface="Arial" panose="020B0604020202020204" pitchFamily="34" charset="0"/>
              </a:rPr>
              <a:t>ột </a:t>
            </a:r>
            <a:r>
              <a:rPr lang="vi-VN" sz="4000" b="1" dirty="0">
                <a:solidFill>
                  <a:srgbClr val="C00000"/>
                </a:solidFill>
                <a:latin typeface="Arial" panose="020B0604020202020204" pitchFamily="34" charset="0"/>
                <a:ea typeface="Calibri" panose="020F0502020204030204" pitchFamily="34" charset="0"/>
                <a:cs typeface="Arial" panose="020B0604020202020204" pitchFamily="34" charset="0"/>
              </a:rPr>
              <a:t>số hình </a:t>
            </a:r>
            <a:r>
              <a:rPr lang="vi-VN" sz="4000" b="1">
                <a:solidFill>
                  <a:srgbClr val="C00000"/>
                </a:solidFill>
                <a:latin typeface="Arial" panose="020B0604020202020204" pitchFamily="34" charset="0"/>
                <a:ea typeface="Calibri" panose="020F0502020204030204" pitchFamily="34" charset="0"/>
                <a:cs typeface="Arial" panose="020B0604020202020204" pitchFamily="34" charset="0"/>
              </a:rPr>
              <a:t>ảnh </a:t>
            </a:r>
            <a:r>
              <a:rPr lang="en-US" sz="4000" b="1">
                <a:solidFill>
                  <a:srgbClr val="C00000"/>
                </a:solidFill>
                <a:latin typeface="Arial" panose="020B0604020202020204" pitchFamily="34" charset="0"/>
                <a:ea typeface="Calibri" panose="020F0502020204030204" pitchFamily="34" charset="0"/>
                <a:cs typeface="Arial" panose="020B0604020202020204" pitchFamily="34" charset="0"/>
              </a:rPr>
              <a:t>về </a:t>
            </a:r>
            <a:r>
              <a:rPr lang="vi-VN" sz="4000" b="1">
                <a:solidFill>
                  <a:srgbClr val="C00000"/>
                </a:solidFill>
                <a:latin typeface="Arial" panose="020B0604020202020204" pitchFamily="34" charset="0"/>
                <a:ea typeface="Calibri" panose="020F0502020204030204" pitchFamily="34" charset="0"/>
                <a:cs typeface="Arial" panose="020B0604020202020204" pitchFamily="34" charset="0"/>
              </a:rPr>
              <a:t>cách nuôi dưỡng, giữ gìn và mở rộng mối quan hệ tốt đẹp với thầy cô, bạn bè</a:t>
            </a:r>
            <a:endParaRPr lang="en-US" sz="40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14" name="Picture 25">
            <a:extLst>
              <a:ext uri="{FF2B5EF4-FFF2-40B4-BE49-F238E27FC236}">
                <a16:creationId xmlns:a16="http://schemas.microsoft.com/office/drawing/2014/main" id="{86047D9C-9C7E-C863-9E5E-A71DDE14048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068800" y="1030978"/>
            <a:ext cx="1543573" cy="1443241"/>
          </a:xfrm>
          <a:prstGeom prst="rect">
            <a:avLst/>
          </a:prstGeom>
        </p:spPr>
      </p:pic>
      <p:pic>
        <p:nvPicPr>
          <p:cNvPr id="15" name="Picture 25">
            <a:extLst>
              <a:ext uri="{FF2B5EF4-FFF2-40B4-BE49-F238E27FC236}">
                <a16:creationId xmlns:a16="http://schemas.microsoft.com/office/drawing/2014/main" id="{7397C28E-7E8D-3D37-2A06-0E54808D94C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1771" y="1030976"/>
            <a:ext cx="1543573" cy="1443241"/>
          </a:xfrm>
          <a:prstGeom prst="rect">
            <a:avLst/>
          </a:prstGeom>
        </p:spPr>
      </p:pic>
      <p:pic>
        <p:nvPicPr>
          <p:cNvPr id="16" name="Picture 2">
            <a:extLst>
              <a:ext uri="{FF2B5EF4-FFF2-40B4-BE49-F238E27FC236}">
                <a16:creationId xmlns:a16="http://schemas.microsoft.com/office/drawing/2014/main" id="{7464D0EA-E835-1223-A9D5-EC7815058D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391" y="3559856"/>
            <a:ext cx="8089418" cy="49507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4" descr="'Thanh xuân rực rỡ' lan tỏa ý nghĩa cộng đồng nhân kỷ niệm 74 năm sinh viên Việt Nam Ảnh 1">
            <a:extLst>
              <a:ext uri="{FF2B5EF4-FFF2-40B4-BE49-F238E27FC236}">
                <a16:creationId xmlns:a16="http://schemas.microsoft.com/office/drawing/2014/main" id="{384B7F59-5424-15B7-3D9E-00ED09EBBC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68881" y="3559856"/>
            <a:ext cx="7436710" cy="49507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extBox 17">
            <a:extLst>
              <a:ext uri="{FF2B5EF4-FFF2-40B4-BE49-F238E27FC236}">
                <a16:creationId xmlns:a16="http://schemas.microsoft.com/office/drawing/2014/main" id="{9F3DE80F-BD36-ADE2-6530-E6A528A03149}"/>
              </a:ext>
            </a:extLst>
          </p:cNvPr>
          <p:cNvSpPr txBox="1"/>
          <p:nvPr/>
        </p:nvSpPr>
        <p:spPr>
          <a:xfrm>
            <a:off x="1295400" y="8652014"/>
            <a:ext cx="7391400" cy="1478418"/>
          </a:xfrm>
          <a:prstGeom prst="rect">
            <a:avLst/>
          </a:prstGeom>
          <a:noFill/>
        </p:spPr>
        <p:txBody>
          <a:bodyPr wrap="square">
            <a:spAutoFit/>
          </a:bodyPr>
          <a:lstStyle/>
          <a:p>
            <a:pPr lvl="0" algn="ctr">
              <a:lnSpc>
                <a:spcPct val="150000"/>
              </a:lnSpc>
              <a:spcBef>
                <a:spcPct val="0"/>
              </a:spcBef>
            </a:pPr>
            <a:r>
              <a:rPr lang="vi-VN" sz="3200">
                <a:cs typeface="Arial" panose="020B0604020202020204" pitchFamily="34" charset="0"/>
              </a:rPr>
              <a:t>Gửi lời chúc mừng đến thầy giáo</a:t>
            </a:r>
            <a:r>
              <a:rPr lang="en-US" sz="3200">
                <a:cs typeface="Arial" panose="020B0604020202020204" pitchFamily="34" charset="0"/>
              </a:rPr>
              <a:t> </a:t>
            </a:r>
            <a:r>
              <a:rPr lang="vi-VN" sz="3200">
                <a:cs typeface="Arial" panose="020B0604020202020204" pitchFamily="34" charset="0"/>
              </a:rPr>
              <a:t>ngày Nhà giáo Việt Nam 20/11</a:t>
            </a:r>
          </a:p>
        </p:txBody>
      </p:sp>
      <p:sp>
        <p:nvSpPr>
          <p:cNvPr id="19" name="TextBox 18">
            <a:extLst>
              <a:ext uri="{FF2B5EF4-FFF2-40B4-BE49-F238E27FC236}">
                <a16:creationId xmlns:a16="http://schemas.microsoft.com/office/drawing/2014/main" id="{1F4F33F3-8585-9532-FDD5-8BA16954AA51}"/>
              </a:ext>
            </a:extLst>
          </p:cNvPr>
          <p:cNvSpPr txBox="1"/>
          <p:nvPr/>
        </p:nvSpPr>
        <p:spPr>
          <a:xfrm>
            <a:off x="10014191" y="9070879"/>
            <a:ext cx="7391400" cy="584775"/>
          </a:xfrm>
          <a:prstGeom prst="rect">
            <a:avLst/>
          </a:prstGeom>
          <a:noFill/>
        </p:spPr>
        <p:txBody>
          <a:bodyPr wrap="square">
            <a:spAutoFit/>
          </a:bodyPr>
          <a:lstStyle/>
          <a:p>
            <a:pPr lvl="0" algn="ctr">
              <a:spcBef>
                <a:spcPct val="0"/>
              </a:spcBef>
            </a:pPr>
            <a:r>
              <a:rPr lang="vi-VN" sz="3200">
                <a:cs typeface="Arial" panose="020B0604020202020204" pitchFamily="34" charset="0"/>
              </a:rPr>
              <a:t>Tham gia văn nghệ cùng các bạn </a:t>
            </a:r>
          </a:p>
        </p:txBody>
      </p:sp>
    </p:spTree>
    <p:extLst>
      <p:ext uri="{BB962C8B-B14F-4D97-AF65-F5344CB8AC3E}">
        <p14:creationId xmlns:p14="http://schemas.microsoft.com/office/powerpoint/2010/main" val="2438561455"/>
      </p:ext>
    </p:extLst>
  </p:cSld>
  <p:clrMapOvr>
    <a:masterClrMapping/>
  </p:clrMapOvr>
  <p:transition spd="med">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2D21DDE5-640C-7C99-ACD7-2701AAA8E107}"/>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E1074D10-C65D-775D-3D08-965264B3DE2C}"/>
              </a:ext>
            </a:extLst>
          </p:cNvPr>
          <p:cNvSpPr txBox="1"/>
          <p:nvPr/>
        </p:nvSpPr>
        <p:spPr>
          <a:xfrm>
            <a:off x="4342849" y="9240869"/>
            <a:ext cx="10058400" cy="584775"/>
          </a:xfrm>
          <a:prstGeom prst="rect">
            <a:avLst/>
          </a:prstGeom>
          <a:noFill/>
        </p:spPr>
        <p:txBody>
          <a:bodyPr wrap="square">
            <a:spAutoFit/>
          </a:bodyPr>
          <a:lstStyle/>
          <a:p>
            <a:pPr lvl="0" algn="ctr">
              <a:spcBef>
                <a:spcPct val="0"/>
              </a:spcBef>
            </a:pPr>
            <a:r>
              <a:rPr lang="vi-VN" sz="3200">
                <a:latin typeface="Arial" panose="020B0604020202020204" pitchFamily="34" charset="0"/>
                <a:cs typeface="Arial" panose="020B0604020202020204" pitchFamily="34" charset="0"/>
              </a:rPr>
              <a:t>Đôi bạn 10 năm cõng nhau đến lớp, cùng thi đại học</a:t>
            </a:r>
          </a:p>
        </p:txBody>
      </p:sp>
      <p:pic>
        <p:nvPicPr>
          <p:cNvPr id="21" name="Picture 2" descr="2 bạn trẻ truyền cảm hứng về tình bạn tuyệt đẹp, giúp đỡ nhau vượt qua thử thách.">
            <a:extLst>
              <a:ext uri="{FF2B5EF4-FFF2-40B4-BE49-F238E27FC236}">
                <a16:creationId xmlns:a16="http://schemas.microsoft.com/office/drawing/2014/main" id="{6DE2F0D4-AD63-251C-CB39-1A6DA3256C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657" y="3695701"/>
            <a:ext cx="5486400" cy="3657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4" descr="Đôi bạn 10 năm cõng nhau đến lớp, cùng thi đại học - Ảnh 4.">
            <a:extLst>
              <a:ext uri="{FF2B5EF4-FFF2-40B4-BE49-F238E27FC236}">
                <a16:creationId xmlns:a16="http://schemas.microsoft.com/office/drawing/2014/main" id="{3C530DB3-18DA-7364-CF94-EAEAD5D727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022" y="5143500"/>
            <a:ext cx="5543956" cy="36988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Picture 6" descr="Đôi bạn 10 năm cõng nhau đến lớp, cùng thi đại học - Ảnh 3.">
            <a:extLst>
              <a:ext uri="{FF2B5EF4-FFF2-40B4-BE49-F238E27FC236}">
                <a16:creationId xmlns:a16="http://schemas.microsoft.com/office/drawing/2014/main" id="{F7EE789E-B8EE-1BEB-8E0E-E55DD8BEC2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37857" y="3684982"/>
            <a:ext cx="5486400" cy="36604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AutoShape 24">
            <a:extLst>
              <a:ext uri="{FF2B5EF4-FFF2-40B4-BE49-F238E27FC236}">
                <a16:creationId xmlns:a16="http://schemas.microsoft.com/office/drawing/2014/main" id="{D2C43755-14CB-F05E-51EF-C65E7D8EA1A6}"/>
              </a:ext>
            </a:extLst>
          </p:cNvPr>
          <p:cNvSpPr/>
          <p:nvPr/>
        </p:nvSpPr>
        <p:spPr>
          <a:xfrm>
            <a:off x="-1981200" y="571500"/>
            <a:ext cx="22250400" cy="2362200"/>
          </a:xfrm>
          <a:prstGeom prst="rect">
            <a:avLst/>
          </a:prstGeom>
          <a:solidFill>
            <a:schemeClr val="bg1"/>
          </a:solidFill>
        </p:spPr>
        <p:txBody>
          <a:bodyPr/>
          <a:lstStyle/>
          <a:p>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68E7F79-1485-F95F-1BBF-585E4EEDDEC5}"/>
              </a:ext>
            </a:extLst>
          </p:cNvPr>
          <p:cNvSpPr txBox="1"/>
          <p:nvPr/>
        </p:nvSpPr>
        <p:spPr>
          <a:xfrm>
            <a:off x="1675850" y="840134"/>
            <a:ext cx="14936300" cy="1824923"/>
          </a:xfrm>
          <a:prstGeom prst="rect">
            <a:avLst/>
          </a:prstGeom>
          <a:noFill/>
        </p:spPr>
        <p:txBody>
          <a:bodyPr wrap="square">
            <a:spAutoFit/>
          </a:bodyPr>
          <a:lstStyle/>
          <a:p>
            <a:pPr algn="ctr">
              <a:lnSpc>
                <a:spcPct val="150000"/>
              </a:lnSpc>
            </a:pPr>
            <a:r>
              <a:rPr lang="en-US" sz="4000" b="1">
                <a:solidFill>
                  <a:srgbClr val="C00000"/>
                </a:solidFill>
                <a:latin typeface="Arial" panose="020B0604020202020204" pitchFamily="34" charset="0"/>
                <a:ea typeface="Calibri" panose="020F0502020204030204" pitchFamily="34" charset="0"/>
                <a:cs typeface="Arial" panose="020B0604020202020204" pitchFamily="34" charset="0"/>
              </a:rPr>
              <a:t>THAM KHẢO: M</a:t>
            </a:r>
            <a:r>
              <a:rPr lang="vi-VN" sz="4000" b="1">
                <a:solidFill>
                  <a:srgbClr val="C00000"/>
                </a:solidFill>
                <a:latin typeface="Arial" panose="020B0604020202020204" pitchFamily="34" charset="0"/>
                <a:ea typeface="Calibri" panose="020F0502020204030204" pitchFamily="34" charset="0"/>
                <a:cs typeface="Arial" panose="020B0604020202020204" pitchFamily="34" charset="0"/>
              </a:rPr>
              <a:t>ột </a:t>
            </a:r>
            <a:r>
              <a:rPr lang="vi-VN" sz="4000" b="1" dirty="0">
                <a:solidFill>
                  <a:srgbClr val="C00000"/>
                </a:solidFill>
                <a:latin typeface="Arial" panose="020B0604020202020204" pitchFamily="34" charset="0"/>
                <a:ea typeface="Calibri" panose="020F0502020204030204" pitchFamily="34" charset="0"/>
                <a:cs typeface="Arial" panose="020B0604020202020204" pitchFamily="34" charset="0"/>
              </a:rPr>
              <a:t>số hình </a:t>
            </a:r>
            <a:r>
              <a:rPr lang="vi-VN" sz="4000" b="1">
                <a:solidFill>
                  <a:srgbClr val="C00000"/>
                </a:solidFill>
                <a:latin typeface="Arial" panose="020B0604020202020204" pitchFamily="34" charset="0"/>
                <a:ea typeface="Calibri" panose="020F0502020204030204" pitchFamily="34" charset="0"/>
                <a:cs typeface="Arial" panose="020B0604020202020204" pitchFamily="34" charset="0"/>
              </a:rPr>
              <a:t>ảnh </a:t>
            </a:r>
            <a:r>
              <a:rPr lang="en-US" sz="4000" b="1">
                <a:solidFill>
                  <a:srgbClr val="C00000"/>
                </a:solidFill>
                <a:latin typeface="Arial" panose="020B0604020202020204" pitchFamily="34" charset="0"/>
                <a:ea typeface="Calibri" panose="020F0502020204030204" pitchFamily="34" charset="0"/>
                <a:cs typeface="Arial" panose="020B0604020202020204" pitchFamily="34" charset="0"/>
              </a:rPr>
              <a:t>về </a:t>
            </a:r>
            <a:r>
              <a:rPr lang="vi-VN" sz="4000" b="1">
                <a:solidFill>
                  <a:srgbClr val="C00000"/>
                </a:solidFill>
                <a:latin typeface="Arial" panose="020B0604020202020204" pitchFamily="34" charset="0"/>
                <a:ea typeface="Calibri" panose="020F0502020204030204" pitchFamily="34" charset="0"/>
                <a:cs typeface="Arial" panose="020B0604020202020204" pitchFamily="34" charset="0"/>
              </a:rPr>
              <a:t>cách nuôi dưỡng, giữ gìn và mở rộng mối quan hệ tốt đẹp với thầy cô, bạn bè</a:t>
            </a:r>
            <a:endParaRPr lang="en-US" sz="40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4" name="Picture 25">
            <a:extLst>
              <a:ext uri="{FF2B5EF4-FFF2-40B4-BE49-F238E27FC236}">
                <a16:creationId xmlns:a16="http://schemas.microsoft.com/office/drawing/2014/main" id="{0D16A5F8-3BD9-7C1D-B742-498578103F4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7068800" y="1030978"/>
            <a:ext cx="1543573" cy="1443241"/>
          </a:xfrm>
          <a:prstGeom prst="rect">
            <a:avLst/>
          </a:prstGeom>
        </p:spPr>
      </p:pic>
      <p:pic>
        <p:nvPicPr>
          <p:cNvPr id="5" name="Picture 25">
            <a:extLst>
              <a:ext uri="{FF2B5EF4-FFF2-40B4-BE49-F238E27FC236}">
                <a16:creationId xmlns:a16="http://schemas.microsoft.com/office/drawing/2014/main" id="{03D3028A-B210-CA9D-2713-81363AF9E59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1771" y="1030976"/>
            <a:ext cx="1543573" cy="1443241"/>
          </a:xfrm>
          <a:prstGeom prst="rect">
            <a:avLst/>
          </a:prstGeom>
        </p:spPr>
      </p:pic>
    </p:spTree>
    <p:extLst>
      <p:ext uri="{BB962C8B-B14F-4D97-AF65-F5344CB8AC3E}">
        <p14:creationId xmlns:p14="http://schemas.microsoft.com/office/powerpoint/2010/main" val="587782429"/>
      </p:ext>
    </p:extLst>
  </p:cSld>
  <p:clrMapOvr>
    <a:masterClrMapping/>
  </p:clrMapOvr>
  <p:transition spd="med">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C046E675-31BB-415A-A46A-E9C251C7B9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7DDF4FA-F57B-102B-4AD2-9D04B33FE6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Giữ gìn truyền thống nhà trường - Hoạt động trải nghiệm hướng nghiệp 10">
            <a:extLst>
              <a:ext uri="{FF2B5EF4-FFF2-40B4-BE49-F238E27FC236}">
                <a16:creationId xmlns:a16="http://schemas.microsoft.com/office/drawing/2014/main" id="{42A668EC-1A1A-0DB3-453C-E5508B1147A4}"/>
              </a:ext>
            </a:extLst>
          </p:cNvPr>
          <p:cNvPicPr>
            <a:picLocks noChangeAspect="1" noChangeArrowheads="1"/>
          </p:cNvPicPr>
          <p:nvPr/>
        </p:nvPicPr>
        <p:blipFill rotWithShape="1">
          <a:blip r:embed="rId2">
            <a:alphaModFix amt="76000"/>
            <a:extLst>
              <a:ext uri="{28A0092B-C50C-407E-A947-70E740481C1C}">
                <a14:useLocalDpi xmlns:a14="http://schemas.microsoft.com/office/drawing/2010/main" val="0"/>
              </a:ext>
            </a:extLst>
          </a:blip>
          <a:srcRect l="6649" r="1" b="1"/>
          <a:stretch/>
        </p:blipFill>
        <p:spPr bwMode="auto">
          <a:xfrm>
            <a:off x="20" y="1923"/>
            <a:ext cx="18287980" cy="1028507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335ABD44-23C8-ACBC-9B28-6B34984DB94E}"/>
              </a:ext>
            </a:extLst>
          </p:cNvPr>
          <p:cNvGrpSpPr/>
          <p:nvPr/>
        </p:nvGrpSpPr>
        <p:grpSpPr>
          <a:xfrm>
            <a:off x="8153398" y="2514600"/>
            <a:ext cx="10134602" cy="5257800"/>
            <a:chOff x="7081157" y="1943100"/>
            <a:chExt cx="10134602" cy="5257800"/>
          </a:xfrm>
        </p:grpSpPr>
        <p:sp>
          <p:nvSpPr>
            <p:cNvPr id="5" name="Round Same Side Corner Rectangle 3">
              <a:extLst>
                <a:ext uri="{FF2B5EF4-FFF2-40B4-BE49-F238E27FC236}">
                  <a16:creationId xmlns:a16="http://schemas.microsoft.com/office/drawing/2014/main" id="{B4EDC604-8344-0834-442D-4E2EDB6CDC56}"/>
                </a:ext>
              </a:extLst>
            </p:cNvPr>
            <p:cNvSpPr/>
            <p:nvPr/>
          </p:nvSpPr>
          <p:spPr>
            <a:xfrm rot="16200000">
              <a:off x="9519558" y="-495301"/>
              <a:ext cx="5257800" cy="10134602"/>
            </a:xfrm>
            <a:prstGeom prst="round2SameRect">
              <a:avLst/>
            </a:prstGeom>
            <a:solidFill>
              <a:srgbClr val="FFF2C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D656BB7-0EB7-6022-9022-11B144B0EF3F}"/>
                </a:ext>
              </a:extLst>
            </p:cNvPr>
            <p:cNvSpPr txBox="1"/>
            <p:nvPr/>
          </p:nvSpPr>
          <p:spPr>
            <a:xfrm>
              <a:off x="7954397" y="2159126"/>
              <a:ext cx="8388122" cy="4825745"/>
            </a:xfrm>
            <a:prstGeom prst="rect">
              <a:avLst/>
            </a:prstGeom>
            <a:noFill/>
          </p:spPr>
          <p:txBody>
            <a:bodyPr wrap="square" rtlCol="0">
              <a:spAutoFit/>
            </a:bodyPr>
            <a:lstStyle/>
            <a:p>
              <a:pPr algn="ctr">
                <a:lnSpc>
                  <a:spcPct val="150000"/>
                </a:lnSpc>
              </a:pPr>
              <a:r>
                <a:rPr lang="en-US" sz="5000" b="1">
                  <a:solidFill>
                    <a:srgbClr val="FF0000"/>
                  </a:solidFill>
                  <a:latin typeface="Arial" panose="020B0604020202020204" pitchFamily="34" charset="0"/>
                  <a:cs typeface="Arial" panose="020B0604020202020204" pitchFamily="34" charset="0"/>
                </a:rPr>
                <a:t>KẾT LUẬN</a:t>
              </a:r>
              <a:endParaRPr lang="en-US" sz="5000" b="1" dirty="0">
                <a:solidFill>
                  <a:srgbClr val="FF0000"/>
                </a:solidFill>
                <a:latin typeface="Arial" panose="020B0604020202020204" pitchFamily="34" charset="0"/>
                <a:cs typeface="Arial" panose="020B0604020202020204" pitchFamily="34" charset="0"/>
              </a:endParaRPr>
            </a:p>
            <a:p>
              <a:pPr algn="just">
                <a:lnSpc>
                  <a:spcPct val="150000"/>
                </a:lnSpc>
              </a:pPr>
              <a:r>
                <a:rPr lang="vi-VN" sz="4000">
                  <a:latin typeface="Arial" panose="020B0604020202020204" pitchFamily="34" charset="0"/>
                  <a:cs typeface="Arial" panose="020B0604020202020204" pitchFamily="34" charset="0"/>
                </a:rPr>
                <a:t>Nuôi dưỡng, giữ gìn và mở rộng mối quan hệ tốt đẹp là những hành động để tăng cường mối quan hệ với thầy cô và bạn bè. </a:t>
              </a:r>
              <a:endParaRPr lang="vi-VN" sz="4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008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2CA816E6-956A-48A6-1D03-611182707C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0D8D6F9-E303-3DB5-BEA6-32B51EAC6284}"/>
              </a:ext>
            </a:extLst>
          </p:cNvPr>
          <p:cNvSpPr/>
          <p:nvPr/>
        </p:nvSpPr>
        <p:spPr>
          <a:xfrm>
            <a:off x="1371600" y="1028700"/>
            <a:ext cx="15887700" cy="838200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2">
              <a:duotone>
                <a:schemeClr val="accent1">
                  <a:shade val="45000"/>
                  <a:satMod val="135000"/>
                </a:schemeClr>
                <a:prstClr val="white"/>
              </a:duotone>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Freeform 7">
            <a:extLst>
              <a:ext uri="{FF2B5EF4-FFF2-40B4-BE49-F238E27FC236}">
                <a16:creationId xmlns:a16="http://schemas.microsoft.com/office/drawing/2014/main" id="{C9FF908F-B401-48AC-672B-D2184BC48080}"/>
              </a:ext>
            </a:extLst>
          </p:cNvPr>
          <p:cNvSpPr/>
          <p:nvPr/>
        </p:nvSpPr>
        <p:spPr>
          <a:xfrm>
            <a:off x="15744539" y="-319958"/>
            <a:ext cx="1514761" cy="2057400"/>
          </a:xfrm>
          <a:custGeom>
            <a:avLst/>
            <a:gdLst/>
            <a:ahLst/>
            <a:cxnLst/>
            <a:rect l="l" t="t" r="r" b="b"/>
            <a:pathLst>
              <a:path w="1514761" h="2057400">
                <a:moveTo>
                  <a:pt x="0" y="0"/>
                </a:moveTo>
                <a:lnTo>
                  <a:pt x="1514761" y="0"/>
                </a:lnTo>
                <a:lnTo>
                  <a:pt x="1514761"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Freeform 8">
            <a:extLst>
              <a:ext uri="{FF2B5EF4-FFF2-40B4-BE49-F238E27FC236}">
                <a16:creationId xmlns:a16="http://schemas.microsoft.com/office/drawing/2014/main" id="{F4240D48-6F63-F56D-6C27-2FEFA1FE6CDB}"/>
              </a:ext>
            </a:extLst>
          </p:cNvPr>
          <p:cNvSpPr/>
          <p:nvPr/>
        </p:nvSpPr>
        <p:spPr>
          <a:xfrm rot="699790">
            <a:off x="5888597" y="8136016"/>
            <a:ext cx="1927763" cy="3422065"/>
          </a:xfrm>
          <a:custGeom>
            <a:avLst/>
            <a:gdLst/>
            <a:ahLst/>
            <a:cxnLst/>
            <a:rect l="l" t="t" r="r" b="b"/>
            <a:pathLst>
              <a:path w="1927763" h="3422065">
                <a:moveTo>
                  <a:pt x="0" y="0"/>
                </a:moveTo>
                <a:lnTo>
                  <a:pt x="1927763" y="0"/>
                </a:lnTo>
                <a:lnTo>
                  <a:pt x="1927763" y="3422065"/>
                </a:lnTo>
                <a:lnTo>
                  <a:pt x="0" y="34220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Picture 10">
            <a:extLst>
              <a:ext uri="{FF2B5EF4-FFF2-40B4-BE49-F238E27FC236}">
                <a16:creationId xmlns:a16="http://schemas.microsoft.com/office/drawing/2014/main" id="{DF325F9B-298B-9239-0897-8FBB2FA557A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443" y="6295946"/>
            <a:ext cx="5207465" cy="4192009"/>
          </a:xfrm>
          <a:prstGeom prst="rect">
            <a:avLst/>
          </a:prstGeom>
        </p:spPr>
      </p:pic>
      <p:sp>
        <p:nvSpPr>
          <p:cNvPr id="10" name="TextBox 12">
            <a:extLst>
              <a:ext uri="{FF2B5EF4-FFF2-40B4-BE49-F238E27FC236}">
                <a16:creationId xmlns:a16="http://schemas.microsoft.com/office/drawing/2014/main" id="{F18BF96F-C94B-86AB-B1F4-43EEB00A4E8B}"/>
              </a:ext>
            </a:extLst>
          </p:cNvPr>
          <p:cNvSpPr txBox="1"/>
          <p:nvPr/>
        </p:nvSpPr>
        <p:spPr>
          <a:xfrm>
            <a:off x="3443395" y="1544291"/>
            <a:ext cx="11744110" cy="5905719"/>
          </a:xfrm>
          <a:prstGeom prst="rect">
            <a:avLst/>
          </a:prstGeom>
        </p:spPr>
        <p:txBody>
          <a:bodyPr wrap="square" lIns="0" tIns="0" rIns="0" bIns="0" rtlCol="0" anchor="t">
            <a:spAutoFit/>
          </a:bodyPr>
          <a:lstStyle/>
          <a:p>
            <a:pPr lvl="0" algn="ctr">
              <a:lnSpc>
                <a:spcPct val="150000"/>
              </a:lnSpc>
              <a:spcBef>
                <a:spcPct val="0"/>
              </a:spcBef>
            </a:pPr>
            <a:r>
              <a:rPr lang="vi-VN" sz="6400" b="1">
                <a:solidFill>
                  <a:srgbClr val="1F497D">
                    <a:lumMod val="50000"/>
                  </a:srgbClr>
                </a:solidFill>
                <a:latin typeface="Arial" panose="020B0604020202020204" pitchFamily="34" charset="0"/>
                <a:cs typeface="Arial" panose="020B0604020202020204" pitchFamily="34" charset="0"/>
              </a:rPr>
              <a:t>Hoạt động 2</a:t>
            </a:r>
            <a:r>
              <a:rPr lang="en-US" sz="6400" b="1">
                <a:solidFill>
                  <a:srgbClr val="1F497D">
                    <a:lumMod val="50000"/>
                  </a:srgbClr>
                </a:solidFill>
                <a:latin typeface="Arial" panose="020B0604020202020204" pitchFamily="34" charset="0"/>
                <a:cs typeface="Arial" panose="020B0604020202020204" pitchFamily="34" charset="0"/>
              </a:rPr>
              <a:t>:</a:t>
            </a:r>
          </a:p>
          <a:p>
            <a:pPr lvl="0" algn="ctr">
              <a:lnSpc>
                <a:spcPct val="150000"/>
              </a:lnSpc>
              <a:spcBef>
                <a:spcPct val="0"/>
              </a:spcBef>
            </a:pPr>
            <a:r>
              <a:rPr lang="vi-VN" sz="6400" b="1">
                <a:solidFill>
                  <a:srgbClr val="1F497D">
                    <a:lumMod val="50000"/>
                  </a:srgbClr>
                </a:solidFill>
                <a:latin typeface="Arial" panose="020B0604020202020204" pitchFamily="34" charset="0"/>
                <a:cs typeface="Arial" panose="020B0604020202020204" pitchFamily="34" charset="0"/>
              </a:rPr>
              <a:t>Nhận biết các biểu hiện của sự hợp tác với mọi người trong hoạt động</a:t>
            </a:r>
            <a:endParaRPr kumimoji="0" lang="vi-VN" sz="64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84384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7" name="Freeform 17"/>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99BA2B12-7759-73AA-0827-5001CDACDD14}"/>
              </a:ext>
            </a:extLst>
          </p:cNvPr>
          <p:cNvSpPr/>
          <p:nvPr/>
        </p:nvSpPr>
        <p:spPr>
          <a:xfrm>
            <a:off x="152400" y="-77554"/>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3867F45-401C-E3D3-1EC1-C419A53BE996}"/>
              </a:ext>
            </a:extLst>
          </p:cNvPr>
          <p:cNvSpPr txBox="1"/>
          <p:nvPr/>
        </p:nvSpPr>
        <p:spPr>
          <a:xfrm>
            <a:off x="2019300" y="513077"/>
            <a:ext cx="14249399"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1: Chỉ ra những biểu hiện của sự hợp tác với mọi người trong hoạt động</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Freeform 5">
            <a:extLst>
              <a:ext uri="{FF2B5EF4-FFF2-40B4-BE49-F238E27FC236}">
                <a16:creationId xmlns:a16="http://schemas.microsoft.com/office/drawing/2014/main" id="{A89676F3-7372-40FD-F4A1-709D6A5445C1}"/>
              </a:ext>
            </a:extLst>
          </p:cNvPr>
          <p:cNvSpPr/>
          <p:nvPr/>
        </p:nvSpPr>
        <p:spPr>
          <a:xfrm rot="10800000">
            <a:off x="6206224" y="2775356"/>
            <a:ext cx="11387825" cy="7010401"/>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5">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sp>
        <p:nvSpPr>
          <p:cNvPr id="7" name="Freeform 12">
            <a:extLst>
              <a:ext uri="{FF2B5EF4-FFF2-40B4-BE49-F238E27FC236}">
                <a16:creationId xmlns:a16="http://schemas.microsoft.com/office/drawing/2014/main" id="{1A501361-EB68-043E-F472-A108F819BDF6}"/>
              </a:ext>
            </a:extLst>
          </p:cNvPr>
          <p:cNvSpPr/>
          <p:nvPr/>
        </p:nvSpPr>
        <p:spPr>
          <a:xfrm rot="10800000">
            <a:off x="762000" y="2775355"/>
            <a:ext cx="4945207" cy="7010402"/>
          </a:xfrm>
          <a:custGeom>
            <a:avLst/>
            <a:gdLst/>
            <a:ahLst/>
            <a:cxnLst/>
            <a:rect l="l" t="t" r="r" b="b"/>
            <a:pathLst>
              <a:path w="1302441" h="2167467">
                <a:moveTo>
                  <a:pt x="79843" y="0"/>
                </a:moveTo>
                <a:lnTo>
                  <a:pt x="1222599" y="0"/>
                </a:lnTo>
                <a:cubicBezTo>
                  <a:pt x="1266695" y="0"/>
                  <a:pt x="1302441" y="35747"/>
                  <a:pt x="1302441" y="79843"/>
                </a:cubicBezTo>
                <a:lnTo>
                  <a:pt x="1302441" y="2087624"/>
                </a:lnTo>
                <a:cubicBezTo>
                  <a:pt x="1302441" y="2131720"/>
                  <a:pt x="1266695" y="2167467"/>
                  <a:pt x="1222599" y="2167467"/>
                </a:cubicBezTo>
                <a:lnTo>
                  <a:pt x="79843" y="2167467"/>
                </a:lnTo>
                <a:cubicBezTo>
                  <a:pt x="35747" y="2167467"/>
                  <a:pt x="0" y="2131720"/>
                  <a:pt x="0" y="2087624"/>
                </a:cubicBezTo>
                <a:lnTo>
                  <a:pt x="0" y="79843"/>
                </a:lnTo>
                <a:cubicBezTo>
                  <a:pt x="0" y="35747"/>
                  <a:pt x="35747" y="0"/>
                  <a:pt x="79843" y="0"/>
                </a:cubicBezTo>
                <a:close/>
              </a:path>
            </a:pathLst>
          </a:custGeom>
          <a:solidFill>
            <a:schemeClr val="accent2">
              <a:lumMod val="60000"/>
              <a:lumOff val="40000"/>
            </a:schemeClr>
          </a:solidFill>
        </p:spPr>
        <p:txBody>
          <a:bodyPr/>
          <a:lstStyle/>
          <a:p>
            <a:endParaRPr lang="en-US">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673BBF88-8B97-7EFF-85B3-8CA34427872A}"/>
              </a:ext>
            </a:extLst>
          </p:cNvPr>
          <p:cNvGrpSpPr/>
          <p:nvPr/>
        </p:nvGrpSpPr>
        <p:grpSpPr>
          <a:xfrm>
            <a:off x="7785336" y="3303559"/>
            <a:ext cx="8229600" cy="1214437"/>
            <a:chOff x="7683843" y="2053540"/>
            <a:chExt cx="8229600" cy="1214437"/>
          </a:xfrm>
        </p:grpSpPr>
        <p:sp>
          <p:nvSpPr>
            <p:cNvPr id="14" name="Freeform 8">
              <a:extLst>
                <a:ext uri="{FF2B5EF4-FFF2-40B4-BE49-F238E27FC236}">
                  <a16:creationId xmlns:a16="http://schemas.microsoft.com/office/drawing/2014/main" id="{EBAF6EBC-34B8-0465-6C1A-DB5FC2A1F502}"/>
                </a:ext>
              </a:extLst>
            </p:cNvPr>
            <p:cNvSpPr/>
            <p:nvPr/>
          </p:nvSpPr>
          <p:spPr>
            <a:xfrm>
              <a:off x="7683843" y="2053540"/>
              <a:ext cx="8229600" cy="1214437"/>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solidFill>
              <a:srgbClr val="F9705A"/>
            </a:solidFill>
          </p:spPr>
          <p:txBody>
            <a:bodyPr/>
            <a:lstStyle/>
            <a:p>
              <a:endParaRPr lang="en-US">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F2C094E-DA89-1652-520C-361654BE70B3}"/>
                </a:ext>
              </a:extLst>
            </p:cNvPr>
            <p:cNvSpPr txBox="1"/>
            <p:nvPr/>
          </p:nvSpPr>
          <p:spPr>
            <a:xfrm>
              <a:off x="7909463" y="2276037"/>
              <a:ext cx="8003980" cy="769441"/>
            </a:xfrm>
            <a:prstGeom prst="rect">
              <a:avLst/>
            </a:prstGeom>
            <a:no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HOẠT ĐỘNG NHÓM</a:t>
              </a:r>
              <a:endParaRPr lang="en-US" sz="4400" b="1" dirty="0">
                <a:solidFill>
                  <a:schemeClr val="bg1"/>
                </a:solidFill>
                <a:latin typeface="Arial" panose="020B0604020202020204" pitchFamily="34" charset="0"/>
                <a:cs typeface="Arial" panose="020B0604020202020204" pitchFamily="34" charset="0"/>
              </a:endParaRPr>
            </a:p>
          </p:txBody>
        </p:sp>
      </p:grpSp>
      <p:sp>
        <p:nvSpPr>
          <p:cNvPr id="30" name="TextBox 29">
            <a:extLst>
              <a:ext uri="{FF2B5EF4-FFF2-40B4-BE49-F238E27FC236}">
                <a16:creationId xmlns:a16="http://schemas.microsoft.com/office/drawing/2014/main" id="{70E70EB6-1798-909D-1B2E-03057034C745}"/>
              </a:ext>
            </a:extLst>
          </p:cNvPr>
          <p:cNvSpPr txBox="1"/>
          <p:nvPr/>
        </p:nvSpPr>
        <p:spPr>
          <a:xfrm>
            <a:off x="7344496" y="4517994"/>
            <a:ext cx="8924203" cy="4825745"/>
          </a:xfrm>
          <a:prstGeom prst="rect">
            <a:avLst/>
          </a:prstGeom>
          <a:noFill/>
        </p:spPr>
        <p:txBody>
          <a:bodyPr wrap="square">
            <a:spAutoFit/>
          </a:bodyPr>
          <a:lstStyle/>
          <a:p>
            <a:pPr algn="just">
              <a:lnSpc>
                <a:spcPct val="200000"/>
              </a:lnSpc>
            </a:pPr>
            <a:r>
              <a:rPr lang="vi-VN" sz="4000">
                <a:latin typeface="Arial" panose="020B0604020202020204" pitchFamily="34" charset="0"/>
                <a:ea typeface="Calibri" panose="020F0502020204030204" pitchFamily="34" charset="0"/>
                <a:cs typeface="Arial" panose="020B0604020202020204" pitchFamily="34" charset="0"/>
              </a:rPr>
              <a:t>Cả lớp </a:t>
            </a:r>
            <a:r>
              <a:rPr lang="en-US" sz="4000">
                <a:latin typeface="Arial" panose="020B0604020202020204" pitchFamily="34" charset="0"/>
                <a:ea typeface="Calibri" panose="020F0502020204030204" pitchFamily="34" charset="0"/>
                <a:cs typeface="Arial" panose="020B0604020202020204" pitchFamily="34" charset="0"/>
              </a:rPr>
              <a:t>chia </a:t>
            </a:r>
            <a:r>
              <a:rPr lang="vi-VN" sz="4000">
                <a:latin typeface="Arial" panose="020B0604020202020204" pitchFamily="34" charset="0"/>
                <a:ea typeface="Calibri" panose="020F0502020204030204" pitchFamily="34" charset="0"/>
                <a:cs typeface="Arial" panose="020B0604020202020204" pitchFamily="34" charset="0"/>
              </a:rPr>
              <a:t>thành </a:t>
            </a:r>
            <a:r>
              <a:rPr lang="en-US" sz="4000">
                <a:latin typeface="Arial" panose="020B0604020202020204" pitchFamily="34" charset="0"/>
                <a:ea typeface="Calibri" panose="020F0502020204030204" pitchFamily="34" charset="0"/>
                <a:cs typeface="Arial" panose="020B0604020202020204" pitchFamily="34" charset="0"/>
              </a:rPr>
              <a:t>4</a:t>
            </a:r>
            <a:r>
              <a:rPr lang="vi-VN" sz="4000">
                <a:latin typeface="Arial" panose="020B0604020202020204" pitchFamily="34" charset="0"/>
                <a:ea typeface="Calibri" panose="020F0502020204030204" pitchFamily="34" charset="0"/>
                <a:cs typeface="Arial" panose="020B0604020202020204" pitchFamily="34" charset="0"/>
              </a:rPr>
              <a:t> nhóm</a:t>
            </a:r>
            <a:r>
              <a:rPr lang="en-US" sz="4000">
                <a:latin typeface="Arial" panose="020B0604020202020204" pitchFamily="34" charset="0"/>
                <a:ea typeface="Calibri" panose="020F0502020204030204" pitchFamily="34" charset="0"/>
                <a:cs typeface="Arial" panose="020B0604020202020204" pitchFamily="34" charset="0"/>
              </a:rPr>
              <a:t>, mỗi nhóm hãy thảo luận với nhau và </a:t>
            </a:r>
            <a:r>
              <a:rPr lang="vi-VN" sz="4000">
                <a:latin typeface="Arial" panose="020B0604020202020204" pitchFamily="34" charset="0"/>
                <a:ea typeface="Calibri" panose="020F0502020204030204" pitchFamily="34" charset="0"/>
                <a:cs typeface="Arial" panose="020B0604020202020204" pitchFamily="34" charset="0"/>
              </a:rPr>
              <a:t>chỉ ra những biểu hiện của sự hợp tác với mọi người trong hoạt động</a:t>
            </a:r>
            <a:r>
              <a:rPr lang="en-US" sz="4000">
                <a:latin typeface="Arial" panose="020B0604020202020204" pitchFamily="34" charset="0"/>
                <a:ea typeface="Calibri" panose="020F0502020204030204" pitchFamily="34" charset="0"/>
                <a:cs typeface="Arial" panose="020B0604020202020204" pitchFamily="34" charset="0"/>
              </a:rPr>
              <a:t>.</a:t>
            </a:r>
            <a:endParaRPr lang="vi-VN" sz="4000">
              <a:latin typeface="Arial" panose="020B0604020202020204" pitchFamily="34" charset="0"/>
              <a:ea typeface="Calibri" panose="020F0502020204030204" pitchFamily="34" charset="0"/>
              <a:cs typeface="Arial" panose="020B0604020202020204" pitchFamily="34" charset="0"/>
            </a:endParaRPr>
          </a:p>
        </p:txBody>
      </p:sp>
      <p:pic>
        <p:nvPicPr>
          <p:cNvPr id="31" name="Picture 11">
            <a:extLst>
              <a:ext uri="{FF2B5EF4-FFF2-40B4-BE49-F238E27FC236}">
                <a16:creationId xmlns:a16="http://schemas.microsoft.com/office/drawing/2014/main" id="{D346A45E-EA49-23CF-9B5B-73D9E2B103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67442" y="4984742"/>
            <a:ext cx="4978746" cy="4424861"/>
          </a:xfrm>
          <a:prstGeom prst="rect">
            <a:avLst/>
          </a:prstGeom>
        </p:spPr>
      </p:pic>
    </p:spTree>
    <p:extLst>
      <p:ext uri="{BB962C8B-B14F-4D97-AF65-F5344CB8AC3E}">
        <p14:creationId xmlns:p14="http://schemas.microsoft.com/office/powerpoint/2010/main" val="2778565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par>
                                <p:cTn id="17" presetID="14" presetClass="entr" presetSubtype="1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barn(outVertical)">
                                      <p:cBhvr>
                                        <p:cTn id="24"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3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52DE9995-2EDF-3557-E283-6DE232F71A29}"/>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45801EF2-8916-15EC-1EB1-A446C2B938F2}"/>
              </a:ext>
            </a:extLst>
          </p:cNvPr>
          <p:cNvSpPr/>
          <p:nvPr/>
        </p:nvSpPr>
        <p:spPr>
          <a:xfrm>
            <a:off x="-381000" y="8877300"/>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a:extLst>
              <a:ext uri="{FF2B5EF4-FFF2-40B4-BE49-F238E27FC236}">
                <a16:creationId xmlns:a16="http://schemas.microsoft.com/office/drawing/2014/main" id="{5E317D70-3BE6-69F6-CE6D-4515170F3DA2}"/>
              </a:ext>
            </a:extLst>
          </p:cNvPr>
          <p:cNvSpPr/>
          <p:nvPr/>
        </p:nvSpPr>
        <p:spPr>
          <a:xfrm rot="4358653">
            <a:off x="17013446" y="-48016"/>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FBC07D76-D7CC-4A1C-5A8F-14F12406606B}"/>
              </a:ext>
            </a:extLst>
          </p:cNvPr>
          <p:cNvGrpSpPr/>
          <p:nvPr/>
        </p:nvGrpSpPr>
        <p:grpSpPr>
          <a:xfrm>
            <a:off x="457200" y="162031"/>
            <a:ext cx="15192269" cy="2777440"/>
            <a:chOff x="388620" y="-124349"/>
            <a:chExt cx="15192269" cy="2777440"/>
          </a:xfrm>
        </p:grpSpPr>
        <p:sp>
          <p:nvSpPr>
            <p:cNvPr id="5" name="Line Callout 1 (Border and Accent Bar) 3">
              <a:extLst>
                <a:ext uri="{FF2B5EF4-FFF2-40B4-BE49-F238E27FC236}">
                  <a16:creationId xmlns:a16="http://schemas.microsoft.com/office/drawing/2014/main" id="{5CB795C8-DB9D-D4DA-1704-56E90577215B}"/>
                </a:ext>
              </a:extLst>
            </p:cNvPr>
            <p:cNvSpPr/>
            <p:nvPr/>
          </p:nvSpPr>
          <p:spPr>
            <a:xfrm>
              <a:off x="388620" y="437520"/>
              <a:ext cx="14630400" cy="2215571"/>
            </a:xfrm>
            <a:prstGeom prst="accentBorderCallout1">
              <a:avLst>
                <a:gd name="adj1" fmla="val 18750"/>
                <a:gd name="adj2" fmla="val -3127"/>
                <a:gd name="adj3" fmla="val 17954"/>
                <a:gd name="adj4" fmla="val -17509"/>
              </a:avLst>
            </a:prstGeom>
            <a:solidFill>
              <a:schemeClr val="bg1"/>
            </a:solidFill>
            <a:ln>
              <a:solidFill>
                <a:schemeClr val="accent4">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chemeClr val="accent4">
                      <a:lumMod val="50000"/>
                    </a:schemeClr>
                  </a:solidFill>
                  <a:latin typeface="Arial" panose="020B0604020202020204" pitchFamily="34" charset="0"/>
                  <a:cs typeface="Arial" panose="020B0604020202020204" pitchFamily="34" charset="0"/>
                </a:rPr>
                <a:t>Gợi ý: </a:t>
              </a:r>
              <a:r>
                <a:rPr lang="en-US" sz="4000">
                  <a:solidFill>
                    <a:schemeClr val="accent4">
                      <a:lumMod val="50000"/>
                    </a:schemeClr>
                  </a:solidFill>
                  <a:latin typeface="Arial" panose="020B0604020202020204" pitchFamily="34" charset="0"/>
                  <a:cs typeface="Arial" panose="020B0604020202020204" pitchFamily="34" charset="0"/>
                </a:rPr>
                <a:t>Một số </a:t>
              </a:r>
              <a:r>
                <a:rPr lang="vi-VN" sz="4000">
                  <a:solidFill>
                    <a:schemeClr val="accent4">
                      <a:lumMod val="50000"/>
                    </a:schemeClr>
                  </a:solidFill>
                  <a:latin typeface="Arial" panose="020B0604020202020204" pitchFamily="34" charset="0"/>
                  <a:cs typeface="Arial" panose="020B0604020202020204" pitchFamily="34" charset="0"/>
                </a:rPr>
                <a:t>biểu hiện của sự hợp tác với mọi người trong hoạt động</a:t>
              </a:r>
              <a:r>
                <a:rPr lang="en-US" sz="4000">
                  <a:solidFill>
                    <a:schemeClr val="accent4">
                      <a:lumMod val="50000"/>
                    </a:schemeClr>
                  </a:solidFill>
                  <a:latin typeface="Arial" panose="020B0604020202020204" pitchFamily="34" charset="0"/>
                  <a:cs typeface="Arial" panose="020B0604020202020204" pitchFamily="34" charset="0"/>
                </a:rPr>
                <a:t> có thể kể đến như:</a:t>
              </a:r>
              <a:r>
                <a:rPr lang="vi-VN" sz="4000">
                  <a:solidFill>
                    <a:schemeClr val="accent4">
                      <a:lumMod val="50000"/>
                    </a:schemeClr>
                  </a:solidFill>
                  <a:latin typeface="Arial" panose="020B0604020202020204" pitchFamily="34" charset="0"/>
                  <a:cs typeface="Arial" panose="020B0604020202020204" pitchFamily="34" charset="0"/>
                </a:rPr>
                <a:t> </a:t>
              </a:r>
              <a:endParaRPr lang="en-US" sz="4000" dirty="0">
                <a:solidFill>
                  <a:schemeClr val="accent4">
                    <a:lumMod val="50000"/>
                  </a:schemeClr>
                </a:solidFill>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91C14C1A-898A-6D02-73A6-1CBA8271A4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457151" y="-124349"/>
              <a:ext cx="1123738" cy="1123738"/>
            </a:xfrm>
            <a:prstGeom prst="rect">
              <a:avLst/>
            </a:prstGeom>
          </p:spPr>
        </p:pic>
      </p:grpSp>
      <p:sp>
        <p:nvSpPr>
          <p:cNvPr id="7" name="Freeform 5">
            <a:extLst>
              <a:ext uri="{FF2B5EF4-FFF2-40B4-BE49-F238E27FC236}">
                <a16:creationId xmlns:a16="http://schemas.microsoft.com/office/drawing/2014/main" id="{AAEBC89E-FED6-4E3C-D281-874A1C7FD304}"/>
              </a:ext>
            </a:extLst>
          </p:cNvPr>
          <p:cNvSpPr/>
          <p:nvPr/>
        </p:nvSpPr>
        <p:spPr>
          <a:xfrm>
            <a:off x="790575" y="3467100"/>
            <a:ext cx="16706850" cy="6477000"/>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rgbClr val="FFF5D5"/>
          </a:solidFill>
        </p:spPr>
        <p:txBody>
          <a:bodyPr/>
          <a:lstStyle/>
          <a:p>
            <a:endParaRPr lang="en-US">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6D99B37-5307-2258-5856-961A3A03A3BD}"/>
              </a:ext>
            </a:extLst>
          </p:cNvPr>
          <p:cNvSpPr txBox="1"/>
          <p:nvPr/>
        </p:nvSpPr>
        <p:spPr>
          <a:xfrm>
            <a:off x="1457013" y="3802273"/>
            <a:ext cx="8873530" cy="5806654"/>
          </a:xfrm>
          <a:prstGeom prst="rect">
            <a:avLst/>
          </a:prstGeom>
          <a:noFill/>
        </p:spPr>
        <p:txBody>
          <a:bodyPr wrap="square">
            <a:spAutoFit/>
          </a:bodyPr>
          <a:lstStyle/>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Sẵn sàng nhận nhiệm vụ.</a:t>
            </a:r>
          </a:p>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Chủ động trao đổi để thực hiện nhiệm vụ được giao.</a:t>
            </a:r>
          </a:p>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Lắng nghe và điều chỉnh thái độ, hành vi trong hoạt động cho phù hợp.</a:t>
            </a:r>
          </a:p>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Thẳng thắn góp ý với mọi người để kịp thời điều chỉnh trong hoạt động.</a:t>
            </a:r>
          </a:p>
        </p:txBody>
      </p:sp>
      <p:grpSp>
        <p:nvGrpSpPr>
          <p:cNvPr id="16" name="Group 15">
            <a:extLst>
              <a:ext uri="{FF2B5EF4-FFF2-40B4-BE49-F238E27FC236}">
                <a16:creationId xmlns:a16="http://schemas.microsoft.com/office/drawing/2014/main" id="{7AC7C237-3887-7981-FB2B-6199250488F2}"/>
              </a:ext>
            </a:extLst>
          </p:cNvPr>
          <p:cNvGrpSpPr/>
          <p:nvPr/>
        </p:nvGrpSpPr>
        <p:grpSpPr>
          <a:xfrm>
            <a:off x="10996979" y="4305300"/>
            <a:ext cx="5834010" cy="4387156"/>
            <a:chOff x="10732320" y="4400909"/>
            <a:chExt cx="5834010" cy="4387156"/>
          </a:xfrm>
        </p:grpSpPr>
        <p:pic>
          <p:nvPicPr>
            <p:cNvPr id="7170" name="Picture 2" descr="Rèn luyện kĩ năng hợp tác, chia sẻ cho THCS Những phương pháp làm việc nhóm  hiệu quả cho học sinh | THCS Thanh Am">
              <a:extLst>
                <a:ext uri="{FF2B5EF4-FFF2-40B4-BE49-F238E27FC236}">
                  <a16:creationId xmlns:a16="http://schemas.microsoft.com/office/drawing/2014/main" id="{1D647CEE-D02A-4AB2-A481-091E32AC96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2320" y="4911689"/>
              <a:ext cx="5834010" cy="38763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2" descr="Pin ">
              <a:extLst>
                <a:ext uri="{FF2B5EF4-FFF2-40B4-BE49-F238E27FC236}">
                  <a16:creationId xmlns:a16="http://schemas.microsoft.com/office/drawing/2014/main" id="{BCC44984-8654-6F65-4B81-0DDAEEA37D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342239">
              <a:off x="13290103" y="4400909"/>
              <a:ext cx="772874" cy="7728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54419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left)">
                                      <p:cBhvr>
                                        <p:cTn id="18" dur="5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left)">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wipe(left)">
                                      <p:cBhvr>
                                        <p:cTn id="28" dur="500"/>
                                        <p:tgtEl>
                                          <p:spTgt spid="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wipe(left)">
                                      <p:cBhvr>
                                        <p:cTn id="33"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855026EA-236C-7DFE-5209-461825696985}"/>
            </a:ext>
          </a:extLst>
        </p:cNvPr>
        <p:cNvGrpSpPr/>
        <p:nvPr/>
      </p:nvGrpSpPr>
      <p:grpSpPr>
        <a:xfrm>
          <a:off x="0" y="0"/>
          <a:ext cx="0" cy="0"/>
          <a:chOff x="0" y="0"/>
          <a:chExt cx="0" cy="0"/>
        </a:xfrm>
      </p:grpSpPr>
      <p:sp>
        <p:nvSpPr>
          <p:cNvPr id="2" name="Freeform 5">
            <a:extLst>
              <a:ext uri="{FF2B5EF4-FFF2-40B4-BE49-F238E27FC236}">
                <a16:creationId xmlns:a16="http://schemas.microsoft.com/office/drawing/2014/main" id="{D3BB5FDF-8BBF-F7FE-B825-40700A92577D}"/>
              </a:ext>
            </a:extLst>
          </p:cNvPr>
          <p:cNvSpPr/>
          <p:nvPr/>
        </p:nvSpPr>
        <p:spPr>
          <a:xfrm>
            <a:off x="790575" y="3467100"/>
            <a:ext cx="16706850" cy="6477000"/>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rgbClr val="FFF5D5"/>
          </a:solidFill>
        </p:spPr>
        <p:txBody>
          <a:bodyPr/>
          <a:lstStyle/>
          <a:p>
            <a:endParaRPr lang="en-US">
              <a:latin typeface="Arial" panose="020B0604020202020204" pitchFamily="34" charset="0"/>
              <a:cs typeface="Arial" panose="020B0604020202020204" pitchFamily="34" charset="0"/>
            </a:endParaRPr>
          </a:p>
        </p:txBody>
      </p:sp>
      <p:sp>
        <p:nvSpPr>
          <p:cNvPr id="10" name="Freeform 10">
            <a:extLst>
              <a:ext uri="{FF2B5EF4-FFF2-40B4-BE49-F238E27FC236}">
                <a16:creationId xmlns:a16="http://schemas.microsoft.com/office/drawing/2014/main" id="{F64B40A1-6715-D731-68D4-D6CA32AFA12E}"/>
              </a:ext>
            </a:extLst>
          </p:cNvPr>
          <p:cNvSpPr/>
          <p:nvPr/>
        </p:nvSpPr>
        <p:spPr>
          <a:xfrm>
            <a:off x="-381000" y="8877300"/>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a:extLst>
              <a:ext uri="{FF2B5EF4-FFF2-40B4-BE49-F238E27FC236}">
                <a16:creationId xmlns:a16="http://schemas.microsoft.com/office/drawing/2014/main" id="{4989A258-3387-DFE0-4602-CF76F4668144}"/>
              </a:ext>
            </a:extLst>
          </p:cNvPr>
          <p:cNvSpPr/>
          <p:nvPr/>
        </p:nvSpPr>
        <p:spPr>
          <a:xfrm rot="4358653">
            <a:off x="17013446" y="-48016"/>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C46DAE69-0791-5D35-CFD6-8CC726C3FFB6}"/>
              </a:ext>
            </a:extLst>
          </p:cNvPr>
          <p:cNvGrpSpPr/>
          <p:nvPr/>
        </p:nvGrpSpPr>
        <p:grpSpPr>
          <a:xfrm>
            <a:off x="457200" y="162031"/>
            <a:ext cx="15192269" cy="2777440"/>
            <a:chOff x="388620" y="-124349"/>
            <a:chExt cx="15192269" cy="2777440"/>
          </a:xfrm>
        </p:grpSpPr>
        <p:sp>
          <p:nvSpPr>
            <p:cNvPr id="5" name="Line Callout 1 (Border and Accent Bar) 3">
              <a:extLst>
                <a:ext uri="{FF2B5EF4-FFF2-40B4-BE49-F238E27FC236}">
                  <a16:creationId xmlns:a16="http://schemas.microsoft.com/office/drawing/2014/main" id="{5589FC96-D097-33FC-4000-D55D5A20E2C7}"/>
                </a:ext>
              </a:extLst>
            </p:cNvPr>
            <p:cNvSpPr/>
            <p:nvPr/>
          </p:nvSpPr>
          <p:spPr>
            <a:xfrm>
              <a:off x="388620" y="437520"/>
              <a:ext cx="14630400" cy="2215571"/>
            </a:xfrm>
            <a:prstGeom prst="accentBorderCallout1">
              <a:avLst>
                <a:gd name="adj1" fmla="val 18750"/>
                <a:gd name="adj2" fmla="val -3127"/>
                <a:gd name="adj3" fmla="val 17954"/>
                <a:gd name="adj4" fmla="val -17509"/>
              </a:avLst>
            </a:prstGeom>
            <a:solidFill>
              <a:schemeClr val="bg1"/>
            </a:solidFill>
            <a:ln>
              <a:solidFill>
                <a:schemeClr val="accent4">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chemeClr val="accent4">
                      <a:lumMod val="50000"/>
                    </a:schemeClr>
                  </a:solidFill>
                  <a:latin typeface="Arial" panose="020B0604020202020204" pitchFamily="34" charset="0"/>
                  <a:cs typeface="Arial" panose="020B0604020202020204" pitchFamily="34" charset="0"/>
                </a:rPr>
                <a:t>Gợi ý: </a:t>
              </a:r>
              <a:r>
                <a:rPr lang="en-US" sz="4000">
                  <a:solidFill>
                    <a:schemeClr val="accent4">
                      <a:lumMod val="50000"/>
                    </a:schemeClr>
                  </a:solidFill>
                  <a:latin typeface="Arial" panose="020B0604020202020204" pitchFamily="34" charset="0"/>
                  <a:cs typeface="Arial" panose="020B0604020202020204" pitchFamily="34" charset="0"/>
                </a:rPr>
                <a:t>Một số </a:t>
              </a:r>
              <a:r>
                <a:rPr lang="vi-VN" sz="4000">
                  <a:solidFill>
                    <a:schemeClr val="accent4">
                      <a:lumMod val="50000"/>
                    </a:schemeClr>
                  </a:solidFill>
                  <a:latin typeface="Arial" panose="020B0604020202020204" pitchFamily="34" charset="0"/>
                  <a:cs typeface="Arial" panose="020B0604020202020204" pitchFamily="34" charset="0"/>
                </a:rPr>
                <a:t>biểu hiện của sự hợp tác với mọi người trong hoạt động</a:t>
              </a:r>
              <a:r>
                <a:rPr lang="en-US" sz="4000">
                  <a:solidFill>
                    <a:schemeClr val="accent4">
                      <a:lumMod val="50000"/>
                    </a:schemeClr>
                  </a:solidFill>
                  <a:latin typeface="Arial" panose="020B0604020202020204" pitchFamily="34" charset="0"/>
                  <a:cs typeface="Arial" panose="020B0604020202020204" pitchFamily="34" charset="0"/>
                </a:rPr>
                <a:t> có thể kể đến như:</a:t>
              </a:r>
              <a:r>
                <a:rPr lang="vi-VN" sz="4000">
                  <a:solidFill>
                    <a:schemeClr val="accent4">
                      <a:lumMod val="50000"/>
                    </a:schemeClr>
                  </a:solidFill>
                  <a:latin typeface="Arial" panose="020B0604020202020204" pitchFamily="34" charset="0"/>
                  <a:cs typeface="Arial" panose="020B0604020202020204" pitchFamily="34" charset="0"/>
                </a:rPr>
                <a:t> </a:t>
              </a:r>
              <a:endParaRPr lang="en-US" sz="4000" dirty="0">
                <a:solidFill>
                  <a:schemeClr val="accent4">
                    <a:lumMod val="50000"/>
                  </a:schemeClr>
                </a:solidFill>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94B9A770-7423-7A22-C94B-114F6D7E62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457151" y="-124349"/>
              <a:ext cx="1123738" cy="1123738"/>
            </a:xfrm>
            <a:prstGeom prst="rect">
              <a:avLst/>
            </a:prstGeom>
          </p:spPr>
        </p:pic>
      </p:grpSp>
      <p:sp>
        <p:nvSpPr>
          <p:cNvPr id="8" name="TextBox 7">
            <a:extLst>
              <a:ext uri="{FF2B5EF4-FFF2-40B4-BE49-F238E27FC236}">
                <a16:creationId xmlns:a16="http://schemas.microsoft.com/office/drawing/2014/main" id="{B6E570D6-6AA2-B688-9CAA-97280AB365DB}"/>
              </a:ext>
            </a:extLst>
          </p:cNvPr>
          <p:cNvSpPr txBox="1"/>
          <p:nvPr/>
        </p:nvSpPr>
        <p:spPr>
          <a:xfrm>
            <a:off x="1233054" y="3774741"/>
            <a:ext cx="9151920" cy="5806654"/>
          </a:xfrm>
          <a:prstGeom prst="rect">
            <a:avLst/>
          </a:prstGeom>
          <a:noFill/>
        </p:spPr>
        <p:txBody>
          <a:bodyPr wrap="square">
            <a:spAutoFit/>
          </a:bodyPr>
          <a:lstStyle/>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Tích cực hỗ trợ người khác hoàn thành nhiệm vụ.</a:t>
            </a:r>
          </a:p>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Chia sẻ về tính cách, sở thích, ưu/nhược điểm của mình với thầy cô giáo.</a:t>
            </a:r>
          </a:p>
          <a:p>
            <a:pPr marL="571500" indent="-571500" algn="just">
              <a:lnSpc>
                <a:spcPct val="150000"/>
              </a:lnSpc>
              <a:buClr>
                <a:schemeClr val="tx1"/>
              </a:buClr>
              <a:buFont typeface="Courier New" panose="02070309020205020404" pitchFamily="49" charset="0"/>
              <a:buChar char="o"/>
            </a:pPr>
            <a:r>
              <a:rPr lang="vi-VN" sz="3600">
                <a:latin typeface="Arial" panose="020B0604020202020204" pitchFamily="34" charset="0"/>
                <a:ea typeface="Calibri" panose="020F0502020204030204" pitchFamily="34" charset="0"/>
                <a:cs typeface="Arial" panose="020B0604020202020204" pitchFamily="34" charset="0"/>
              </a:rPr>
              <a:t>Chủ động xin ý kiến của thầy cô khi gặp những điều chưa hiểu hay những vấn đề nảy sinh trong việc thực hiện nhiệm vụ.</a:t>
            </a:r>
          </a:p>
        </p:txBody>
      </p:sp>
      <p:grpSp>
        <p:nvGrpSpPr>
          <p:cNvPr id="3" name="Group 2">
            <a:extLst>
              <a:ext uri="{FF2B5EF4-FFF2-40B4-BE49-F238E27FC236}">
                <a16:creationId xmlns:a16="http://schemas.microsoft.com/office/drawing/2014/main" id="{A07305AB-0CFD-E3E3-AFBF-EB366D3C949A}"/>
              </a:ext>
            </a:extLst>
          </p:cNvPr>
          <p:cNvGrpSpPr/>
          <p:nvPr/>
        </p:nvGrpSpPr>
        <p:grpSpPr>
          <a:xfrm>
            <a:off x="10996979" y="4305300"/>
            <a:ext cx="5834010" cy="4387156"/>
            <a:chOff x="10732320" y="4400909"/>
            <a:chExt cx="5834010" cy="4387156"/>
          </a:xfrm>
        </p:grpSpPr>
        <p:pic>
          <p:nvPicPr>
            <p:cNvPr id="9" name="Picture 2" descr="Rèn luyện kĩ năng hợp tác, chia sẻ cho THCS Những phương pháp làm việc nhóm  hiệu quả cho học sinh | THCS Thanh Am">
              <a:extLst>
                <a:ext uri="{FF2B5EF4-FFF2-40B4-BE49-F238E27FC236}">
                  <a16:creationId xmlns:a16="http://schemas.microsoft.com/office/drawing/2014/main" id="{421E3449-EA3F-8A0D-6324-A4C61C146C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2320" y="4911689"/>
              <a:ext cx="5834010" cy="38763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2" descr="Pin ">
              <a:extLst>
                <a:ext uri="{FF2B5EF4-FFF2-40B4-BE49-F238E27FC236}">
                  <a16:creationId xmlns:a16="http://schemas.microsoft.com/office/drawing/2014/main" id="{CE1989BC-A9B0-EE4C-62A5-D511B35A86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342239">
              <a:off x="13290103" y="4400909"/>
              <a:ext cx="772874" cy="7728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8091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9" name="Freeform 9"/>
          <p:cNvSpPr/>
          <p:nvPr/>
        </p:nvSpPr>
        <p:spPr>
          <a:xfrm>
            <a:off x="16535400" y="-32657"/>
            <a:ext cx="2133600" cy="1905000"/>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38100" y="0"/>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5" name="Group 4">
            <a:extLst>
              <a:ext uri="{FF2B5EF4-FFF2-40B4-BE49-F238E27FC236}">
                <a16:creationId xmlns:a16="http://schemas.microsoft.com/office/drawing/2014/main" id="{2DDA7DB6-AC6C-FCE9-3AEB-3F52CC05E122}"/>
              </a:ext>
            </a:extLst>
          </p:cNvPr>
          <p:cNvGrpSpPr/>
          <p:nvPr/>
        </p:nvGrpSpPr>
        <p:grpSpPr>
          <a:xfrm>
            <a:off x="1469769" y="1206867"/>
            <a:ext cx="15348462" cy="8238211"/>
            <a:chOff x="0" y="-47625"/>
            <a:chExt cx="4042393" cy="2088500"/>
          </a:xfrm>
        </p:grpSpPr>
        <p:sp>
          <p:nvSpPr>
            <p:cNvPr id="6" name="Freeform 4">
              <a:extLst>
                <a:ext uri="{FF2B5EF4-FFF2-40B4-BE49-F238E27FC236}">
                  <a16:creationId xmlns:a16="http://schemas.microsoft.com/office/drawing/2014/main" id="{754ABEC1-D752-B087-0CBC-A35156C9D30C}"/>
                </a:ext>
              </a:extLst>
            </p:cNvPr>
            <p:cNvSpPr/>
            <p:nvPr/>
          </p:nvSpPr>
          <p:spPr>
            <a:xfrm>
              <a:off x="0" y="6256"/>
              <a:ext cx="4042393" cy="2034619"/>
            </a:xfrm>
            <a:custGeom>
              <a:avLst/>
              <a:gdLst/>
              <a:ahLst/>
              <a:cxnLst/>
              <a:rect l="l" t="t" r="r" b="b"/>
              <a:pathLst>
                <a:path w="4042393" h="1979773">
                  <a:moveTo>
                    <a:pt x="25725" y="0"/>
                  </a:moveTo>
                  <a:lnTo>
                    <a:pt x="4016668" y="0"/>
                  </a:lnTo>
                  <a:cubicBezTo>
                    <a:pt x="4030876" y="0"/>
                    <a:pt x="4042393" y="11517"/>
                    <a:pt x="4042393" y="25725"/>
                  </a:cubicBezTo>
                  <a:lnTo>
                    <a:pt x="4042393" y="1954048"/>
                  </a:lnTo>
                  <a:cubicBezTo>
                    <a:pt x="4042393" y="1968255"/>
                    <a:pt x="4030876" y="1979773"/>
                    <a:pt x="4016668" y="1979773"/>
                  </a:cubicBezTo>
                  <a:lnTo>
                    <a:pt x="25725" y="1979773"/>
                  </a:lnTo>
                  <a:cubicBezTo>
                    <a:pt x="11517" y="1979773"/>
                    <a:pt x="0" y="1968255"/>
                    <a:pt x="0" y="1954048"/>
                  </a:cubicBezTo>
                  <a:lnTo>
                    <a:pt x="0" y="25725"/>
                  </a:lnTo>
                  <a:cubicBezTo>
                    <a:pt x="0" y="11517"/>
                    <a:pt x="11517" y="0"/>
                    <a:pt x="25725" y="0"/>
                  </a:cubicBezTo>
                  <a:close/>
                </a:path>
              </a:pathLst>
            </a:custGeom>
            <a:solidFill>
              <a:schemeClr val="accent3">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DA47CAC-A797-6988-9BED-C4EF7F11AA2C}"/>
                </a:ext>
              </a:extLst>
            </p:cNvPr>
            <p:cNvSpPr txBox="1"/>
            <p:nvPr/>
          </p:nvSpPr>
          <p:spPr>
            <a:xfrm>
              <a:off x="0" y="-47625"/>
              <a:ext cx="812800" cy="860425"/>
            </a:xfrm>
            <a:prstGeom prst="rect">
              <a:avLst/>
            </a:prstGeom>
          </p:spPr>
          <p:txBody>
            <a:bodyPr lIns="50800" tIns="50800" rIns="50800" bIns="50800" rtlCol="0" anchor="ctr"/>
            <a:lstStyle/>
            <a:p>
              <a:pPr algn="ctr">
                <a:lnSpc>
                  <a:spcPts val="2659"/>
                </a:lnSpc>
              </a:pPr>
              <a:endParaRPr>
                <a:latin typeface="Arial" panose="020B0604020202020204" pitchFamily="34" charset="0"/>
                <a:cs typeface="Arial" panose="020B0604020202020204" pitchFamily="34" charset="0"/>
              </a:endParaRPr>
            </a:p>
          </p:txBody>
        </p:sp>
      </p:grpSp>
      <p:sp>
        <p:nvSpPr>
          <p:cNvPr id="8" name="Rectangle 7">
            <a:extLst>
              <a:ext uri="{FF2B5EF4-FFF2-40B4-BE49-F238E27FC236}">
                <a16:creationId xmlns:a16="http://schemas.microsoft.com/office/drawing/2014/main" id="{46EE1E77-D438-7D74-DCA2-02BEB90C8039}"/>
              </a:ext>
            </a:extLst>
          </p:cNvPr>
          <p:cNvSpPr/>
          <p:nvPr/>
        </p:nvSpPr>
        <p:spPr>
          <a:xfrm>
            <a:off x="1924050" y="7090892"/>
            <a:ext cx="14439900" cy="1839606"/>
          </a:xfrm>
          <a:prstGeom prst="rect">
            <a:avLst/>
          </a:prstGeom>
        </p:spPr>
        <p:txBody>
          <a:bodyPr wrap="square">
            <a:spAutoFit/>
          </a:bodyPr>
          <a:lstStyle/>
          <a:p>
            <a:pPr algn="ctr">
              <a:lnSpc>
                <a:spcPct val="150000"/>
              </a:lnSpc>
              <a:spcBef>
                <a:spcPts val="300"/>
              </a:spcBef>
              <a:spcAft>
                <a:spcPts val="300"/>
              </a:spcAft>
            </a:pPr>
            <a:r>
              <a:rPr lang="en-US" sz="4000" b="1">
                <a:latin typeface="Arial" panose="020B0604020202020204" pitchFamily="34" charset="0"/>
                <a:ea typeface="Calibri" panose="020F0502020204030204" pitchFamily="34" charset="0"/>
                <a:cs typeface="Arial" panose="020B0604020202020204" pitchFamily="34" charset="0"/>
              </a:rPr>
              <a:t>Các em quan sát video trên về</a:t>
            </a:r>
            <a:r>
              <a:rPr lang="vi-VN" sz="4000" b="1">
                <a:latin typeface="Arial" panose="020B0604020202020204" pitchFamily="34" charset="0"/>
                <a:ea typeface="Calibri" panose="020F0502020204030204" pitchFamily="34" charset="0"/>
                <a:cs typeface="Arial" panose="020B0604020202020204" pitchFamily="34" charset="0"/>
              </a:rPr>
              <a:t> biểu hiện của sự hợp tác với mọi người trong hoạt động</a:t>
            </a:r>
            <a:r>
              <a:rPr lang="en-US" sz="4000" b="1">
                <a:latin typeface="Arial" panose="020B0604020202020204" pitchFamily="34" charset="0"/>
                <a:ea typeface="Calibri" panose="020F0502020204030204" pitchFamily="34" charset="0"/>
                <a:cs typeface="Arial" panose="020B0604020202020204" pitchFamily="34" charset="0"/>
              </a:rPr>
              <a:t> “</a:t>
            </a:r>
            <a:r>
              <a:rPr lang="vi-VN" sz="4000" b="1">
                <a:latin typeface="Arial" panose="020B0604020202020204" pitchFamily="34" charset="0"/>
                <a:ea typeface="Calibri" panose="020F0502020204030204" pitchFamily="34" charset="0"/>
                <a:cs typeface="Arial" panose="020B0604020202020204" pitchFamily="34" charset="0"/>
              </a:rPr>
              <a:t>Giúp đỡ bạn đến trường</a:t>
            </a:r>
            <a:r>
              <a:rPr lang="en-US" sz="4000" b="1">
                <a:latin typeface="Arial" panose="020B0604020202020204" pitchFamily="34" charset="0"/>
                <a:ea typeface="Calibri" panose="020F0502020204030204" pitchFamily="34" charset="0"/>
                <a:cs typeface="Arial" panose="020B0604020202020204" pitchFamily="34" charset="0"/>
              </a:rPr>
              <a:t>”</a:t>
            </a:r>
            <a:endParaRPr lang="en-US" sz="4000" b="1" dirty="0">
              <a:latin typeface="Arial" panose="020B0604020202020204" pitchFamily="34" charset="0"/>
              <a:ea typeface="Calibri" panose="020F050202020403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ED096A18-A855-5254-7955-A48437D3E736}"/>
              </a:ext>
            </a:extLst>
          </p:cNvPr>
          <p:cNvGrpSpPr/>
          <p:nvPr/>
        </p:nvGrpSpPr>
        <p:grpSpPr>
          <a:xfrm>
            <a:off x="5626544" y="738048"/>
            <a:ext cx="6501512" cy="1400865"/>
            <a:chOff x="5843364" y="885741"/>
            <a:chExt cx="6501512" cy="1400865"/>
          </a:xfrm>
        </p:grpSpPr>
        <p:pic>
          <p:nvPicPr>
            <p:cNvPr id="11" name="Picture 9">
              <a:extLst>
                <a:ext uri="{FF2B5EF4-FFF2-40B4-BE49-F238E27FC236}">
                  <a16:creationId xmlns:a16="http://schemas.microsoft.com/office/drawing/2014/main" id="{3888C3E3-4D12-F5C0-597A-11260D6C279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93481" y="885741"/>
              <a:ext cx="6451395" cy="1400865"/>
            </a:xfrm>
            <a:prstGeom prst="rect">
              <a:avLst/>
            </a:prstGeom>
          </p:spPr>
        </p:pic>
        <p:sp>
          <p:nvSpPr>
            <p:cNvPr id="12" name="TextBox 11">
              <a:extLst>
                <a:ext uri="{FF2B5EF4-FFF2-40B4-BE49-F238E27FC236}">
                  <a16:creationId xmlns:a16="http://schemas.microsoft.com/office/drawing/2014/main" id="{4535D687-2C14-3F17-8ED3-3F8177D5AF60}"/>
                </a:ext>
              </a:extLst>
            </p:cNvPr>
            <p:cNvSpPr txBox="1"/>
            <p:nvPr/>
          </p:nvSpPr>
          <p:spPr>
            <a:xfrm>
              <a:off x="5843364" y="1078343"/>
              <a:ext cx="6477000" cy="954107"/>
            </a:xfrm>
            <a:prstGeom prst="rect">
              <a:avLst/>
            </a:prstGeom>
            <a:noFill/>
          </p:spPr>
          <p:txBody>
            <a:bodyPr wrap="square" rtlCol="0">
              <a:spAutoFit/>
            </a:bodyPr>
            <a:lstStyle/>
            <a:p>
              <a:pPr algn="ctr"/>
              <a:r>
                <a:rPr lang="en-US" sz="5600" b="1">
                  <a:solidFill>
                    <a:schemeClr val="bg1"/>
                  </a:solidFill>
                  <a:latin typeface="Arial" panose="020B0604020202020204" pitchFamily="34" charset="0"/>
                  <a:cs typeface="Arial" panose="020B0604020202020204" pitchFamily="34" charset="0"/>
                </a:rPr>
                <a:t>THAM KHẢO</a:t>
              </a:r>
              <a:endParaRPr lang="en-US" sz="5600" b="1" dirty="0">
                <a:solidFill>
                  <a:schemeClr val="bg1"/>
                </a:solidFill>
                <a:latin typeface="Arial" panose="020B0604020202020204" pitchFamily="34" charset="0"/>
                <a:cs typeface="Arial" panose="020B0604020202020204" pitchFamily="34" charset="0"/>
              </a:endParaRPr>
            </a:p>
          </p:txBody>
        </p:sp>
      </p:grpSp>
      <p:pic>
        <p:nvPicPr>
          <p:cNvPr id="13" name="Picture 3">
            <a:extLst>
              <a:ext uri="{FF2B5EF4-FFF2-40B4-BE49-F238E27FC236}">
                <a16:creationId xmlns:a16="http://schemas.microsoft.com/office/drawing/2014/main" id="{DC08027F-C5C9-DA19-9A8E-27EE94FE0B3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5314" y="7479667"/>
            <a:ext cx="2101555" cy="2775857"/>
          </a:xfrm>
          <a:prstGeom prst="rect">
            <a:avLst/>
          </a:prstGeom>
        </p:spPr>
      </p:pic>
      <p:pic>
        <p:nvPicPr>
          <p:cNvPr id="15" name="Hơn 8 năm làm đôi chân cõng bạn đến trường">
            <a:hlinkClick r:id="" action="ppaction://media"/>
            <a:extLst>
              <a:ext uri="{FF2B5EF4-FFF2-40B4-BE49-F238E27FC236}">
                <a16:creationId xmlns:a16="http://schemas.microsoft.com/office/drawing/2014/main" id="{49AA34D1-0E00-B7DD-88D4-B172AA35D3FC}"/>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5609062" y="2820269"/>
            <a:ext cx="7069876" cy="397370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795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3" fill="hold" display="0">
                  <p:stCondLst>
                    <p:cond delay="indefinite"/>
                  </p:stCondLst>
                </p:cTn>
                <p:tgtEl>
                  <p:spTgt spid="15"/>
                </p:tgtEl>
              </p:cMediaNode>
            </p:video>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CA8316-AD20-B46E-94F0-E0081EDEF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28800" y="2171700"/>
            <a:ext cx="14147366" cy="5517704"/>
          </a:xfrm>
          <a:prstGeom prst="rect">
            <a:avLst/>
          </a:prstGeom>
        </p:spPr>
      </p:pic>
      <p:grpSp>
        <p:nvGrpSpPr>
          <p:cNvPr id="4" name="Group 3">
            <a:extLst>
              <a:ext uri="{FF2B5EF4-FFF2-40B4-BE49-F238E27FC236}">
                <a16:creationId xmlns:a16="http://schemas.microsoft.com/office/drawing/2014/main" id="{D43536BB-01B9-349E-52DB-3EF0F28CD1C0}"/>
              </a:ext>
            </a:extLst>
          </p:cNvPr>
          <p:cNvGrpSpPr/>
          <p:nvPr/>
        </p:nvGrpSpPr>
        <p:grpSpPr>
          <a:xfrm>
            <a:off x="5264215" y="1604448"/>
            <a:ext cx="7276528" cy="1487785"/>
            <a:chOff x="5264215" y="1516582"/>
            <a:chExt cx="7276528" cy="1487785"/>
          </a:xfrm>
        </p:grpSpPr>
        <p:pic>
          <p:nvPicPr>
            <p:cNvPr id="5" name="Picture 9">
              <a:extLst>
                <a:ext uri="{FF2B5EF4-FFF2-40B4-BE49-F238E27FC236}">
                  <a16:creationId xmlns:a16="http://schemas.microsoft.com/office/drawing/2014/main" id="{0EDB1529-D09A-6C72-ADB4-74942DC55CD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26778" y="1516582"/>
              <a:ext cx="6951410" cy="1487785"/>
            </a:xfrm>
            <a:prstGeom prst="rect">
              <a:avLst/>
            </a:prstGeom>
          </p:spPr>
        </p:pic>
        <p:sp>
          <p:nvSpPr>
            <p:cNvPr id="8" name="TextBox 7">
              <a:extLst>
                <a:ext uri="{FF2B5EF4-FFF2-40B4-BE49-F238E27FC236}">
                  <a16:creationId xmlns:a16="http://schemas.microsoft.com/office/drawing/2014/main" id="{BD4FBE54-6331-812F-9B1E-7575D42E065E}"/>
                </a:ext>
              </a:extLst>
            </p:cNvPr>
            <p:cNvSpPr txBox="1"/>
            <p:nvPr/>
          </p:nvSpPr>
          <p:spPr>
            <a:xfrm>
              <a:off x="5264215" y="1752642"/>
              <a:ext cx="7276528" cy="1015663"/>
            </a:xfrm>
            <a:prstGeom prst="rect">
              <a:avLst/>
            </a:prstGeom>
            <a:noFill/>
          </p:spPr>
          <p:txBody>
            <a:bodyPr wrap="square" rtlCol="0">
              <a:spAutoFit/>
            </a:bodyPr>
            <a:lstStyle/>
            <a:p>
              <a:pPr algn="ctr"/>
              <a:r>
                <a:rPr lang="en-US" sz="6000" b="1">
                  <a:solidFill>
                    <a:schemeClr val="bg1"/>
                  </a:solidFill>
                  <a:latin typeface="Arial" panose="020B0604020202020204" pitchFamily="34" charset="0"/>
                  <a:cs typeface="Arial" panose="020B0604020202020204" pitchFamily="34" charset="0"/>
                </a:rPr>
                <a:t>KẾT LUẬN</a:t>
              </a:r>
              <a:endParaRPr lang="en-US" sz="6000" b="1" dirty="0">
                <a:solidFill>
                  <a:schemeClr val="bg1"/>
                </a:solidFill>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6426F20B-8B6F-1418-D860-2CFABD2DC1C2}"/>
              </a:ext>
            </a:extLst>
          </p:cNvPr>
          <p:cNvSpPr txBox="1"/>
          <p:nvPr/>
        </p:nvSpPr>
        <p:spPr>
          <a:xfrm>
            <a:off x="2849126" y="3402349"/>
            <a:ext cx="12106705" cy="3279424"/>
          </a:xfrm>
          <a:prstGeom prst="rect">
            <a:avLst/>
          </a:prstGeom>
          <a:noFill/>
        </p:spPr>
        <p:txBody>
          <a:bodyPr wrap="square">
            <a:spAutoFit/>
          </a:bodyPr>
          <a:lstStyle/>
          <a:p>
            <a:pPr algn="ctr">
              <a:lnSpc>
                <a:spcPct val="150000"/>
              </a:lnSpc>
            </a:pPr>
            <a:r>
              <a:rPr lang="vi-VN" sz="4800">
                <a:solidFill>
                  <a:srgbClr val="000000"/>
                </a:solidFill>
                <a:latin typeface="Arial" panose="020B0604020202020204" pitchFamily="34" charset="0"/>
                <a:ea typeface="Calibri" panose="020F0502020204030204" pitchFamily="34" charset="0"/>
                <a:cs typeface="Arial" panose="020B0604020202020204" pitchFamily="34" charset="0"/>
              </a:rPr>
              <a:t>Khi tham gia các hoạt động chung, có thể gặp gỡ, tương tác và chia sẻ trải nghiệm với những người có cùng sở thích.</a:t>
            </a:r>
          </a:p>
        </p:txBody>
      </p:sp>
      <p:sp>
        <p:nvSpPr>
          <p:cNvPr id="11" name="Freeform 3">
            <a:extLst>
              <a:ext uri="{FF2B5EF4-FFF2-40B4-BE49-F238E27FC236}">
                <a16:creationId xmlns:a16="http://schemas.microsoft.com/office/drawing/2014/main" id="{30A28EAE-B1D2-EF04-5A5A-C2FE4E384882}"/>
              </a:ext>
            </a:extLst>
          </p:cNvPr>
          <p:cNvSpPr/>
          <p:nvPr/>
        </p:nvSpPr>
        <p:spPr>
          <a:xfrm>
            <a:off x="14630225" y="1308010"/>
            <a:ext cx="1828975" cy="1834038"/>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1977101A-2073-18A6-ED5B-7FD378E0F99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6210" y="6733235"/>
            <a:ext cx="3998610" cy="3553765"/>
          </a:xfrm>
          <a:prstGeom prst="rect">
            <a:avLst/>
          </a:prstGeom>
        </p:spPr>
      </p:pic>
      <p:sp>
        <p:nvSpPr>
          <p:cNvPr id="17" name="Freeform 17"/>
          <p:cNvSpPr/>
          <p:nvPr/>
        </p:nvSpPr>
        <p:spPr>
          <a:xfrm rot="-1358851">
            <a:off x="14930867" y="653371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99BA2B12-7759-73AA-0827-5001CDACDD14}"/>
              </a:ext>
            </a:extLst>
          </p:cNvPr>
          <p:cNvSpPr/>
          <p:nvPr/>
        </p:nvSpPr>
        <p:spPr>
          <a:xfrm>
            <a:off x="1345766" y="1604448"/>
            <a:ext cx="1225697" cy="1234002"/>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235457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0" name="Freeform 10"/>
          <p:cNvSpPr/>
          <p:nvPr/>
        </p:nvSpPr>
        <p:spPr>
          <a:xfrm>
            <a:off x="-29570" y="-8186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9" name="Freeform 9"/>
          <p:cNvSpPr/>
          <p:nvPr/>
        </p:nvSpPr>
        <p:spPr>
          <a:xfrm>
            <a:off x="16421100" y="8235043"/>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5" name="Freeform 2">
            <a:extLst>
              <a:ext uri="{FF2B5EF4-FFF2-40B4-BE49-F238E27FC236}">
                <a16:creationId xmlns:a16="http://schemas.microsoft.com/office/drawing/2014/main" id="{C2BF0D63-ECBD-B77A-4B5C-89F0AE135937}"/>
              </a:ext>
            </a:extLst>
          </p:cNvPr>
          <p:cNvSpPr/>
          <p:nvPr/>
        </p:nvSpPr>
        <p:spPr>
          <a:xfrm>
            <a:off x="17373600" y="248510"/>
            <a:ext cx="914400" cy="765543"/>
          </a:xfrm>
          <a:custGeom>
            <a:avLst/>
            <a:gdLst/>
            <a:ahLst/>
            <a:cxnLst/>
            <a:rect l="l" t="t" r="r" b="b"/>
            <a:pathLst>
              <a:path w="6426622" h="6509470">
                <a:moveTo>
                  <a:pt x="0" y="0"/>
                </a:moveTo>
                <a:lnTo>
                  <a:pt x="6426622" y="0"/>
                </a:lnTo>
                <a:lnTo>
                  <a:pt x="6426622" y="6509470"/>
                </a:lnTo>
                <a:lnTo>
                  <a:pt x="0" y="6509470"/>
                </a:lnTo>
                <a:lnTo>
                  <a:pt x="0" y="0"/>
                </a:lnTo>
                <a:close/>
              </a:path>
            </a:pathLst>
          </a:custGeom>
          <a:blipFill>
            <a:blip r:embed="rId4">
              <a:alphaModFix amt="99000"/>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C875FE6F-09AD-5774-5497-4C1C5912C41A}"/>
              </a:ext>
            </a:extLst>
          </p:cNvPr>
          <p:cNvSpPr txBox="1"/>
          <p:nvPr/>
        </p:nvSpPr>
        <p:spPr>
          <a:xfrm>
            <a:off x="1371600" y="631282"/>
            <a:ext cx="15544800"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2: Chia sẻ cách em hợp tác với mọi người để thực hiện hoạt động có hiệu quả</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62A840E3-547A-1B03-1DB9-87C8ECF1D283}"/>
              </a:ext>
            </a:extLst>
          </p:cNvPr>
          <p:cNvGrpSpPr/>
          <p:nvPr/>
        </p:nvGrpSpPr>
        <p:grpSpPr>
          <a:xfrm>
            <a:off x="7769244" y="3050727"/>
            <a:ext cx="8930031" cy="6447047"/>
            <a:chOff x="747369" y="2889381"/>
            <a:chExt cx="8930031" cy="6447047"/>
          </a:xfrm>
        </p:grpSpPr>
        <p:sp>
          <p:nvSpPr>
            <p:cNvPr id="20" name="Freeform 4">
              <a:extLst>
                <a:ext uri="{FF2B5EF4-FFF2-40B4-BE49-F238E27FC236}">
                  <a16:creationId xmlns:a16="http://schemas.microsoft.com/office/drawing/2014/main" id="{F78AA2CB-A49E-342A-D371-9191D6978E94}"/>
                </a:ext>
              </a:extLst>
            </p:cNvPr>
            <p:cNvSpPr/>
            <p:nvPr/>
          </p:nvSpPr>
          <p:spPr>
            <a:xfrm>
              <a:off x="747369" y="3460850"/>
              <a:ext cx="8930031" cy="5875578"/>
            </a:xfrm>
            <a:custGeom>
              <a:avLst/>
              <a:gdLst/>
              <a:ahLst/>
              <a:cxnLst/>
              <a:rect l="l" t="t" r="r" b="b"/>
              <a:pathLst>
                <a:path w="2746884" h="2069539">
                  <a:moveTo>
                    <a:pt x="37858" y="0"/>
                  </a:moveTo>
                  <a:lnTo>
                    <a:pt x="2709026" y="0"/>
                  </a:lnTo>
                  <a:cubicBezTo>
                    <a:pt x="2729934" y="0"/>
                    <a:pt x="2746884" y="16949"/>
                    <a:pt x="2746884" y="37858"/>
                  </a:cubicBezTo>
                  <a:lnTo>
                    <a:pt x="2746884" y="2031682"/>
                  </a:lnTo>
                  <a:cubicBezTo>
                    <a:pt x="2746884" y="2052590"/>
                    <a:pt x="2729934" y="2069539"/>
                    <a:pt x="2709026" y="2069539"/>
                  </a:cubicBezTo>
                  <a:lnTo>
                    <a:pt x="37858" y="2069539"/>
                  </a:lnTo>
                  <a:cubicBezTo>
                    <a:pt x="16949" y="2069539"/>
                    <a:pt x="0" y="2052590"/>
                    <a:pt x="0" y="2031682"/>
                  </a:cubicBezTo>
                  <a:lnTo>
                    <a:pt x="0" y="37858"/>
                  </a:lnTo>
                  <a:cubicBezTo>
                    <a:pt x="0" y="16949"/>
                    <a:pt x="16949" y="0"/>
                    <a:pt x="37858" y="0"/>
                  </a:cubicBezTo>
                  <a:close/>
                </a:path>
              </a:pathLst>
            </a:custGeom>
            <a:solidFill>
              <a:schemeClr val="accent4">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ADBF2A0B-6C0A-EF9B-23BF-FBA82AC4AC1F}"/>
                </a:ext>
              </a:extLst>
            </p:cNvPr>
            <p:cNvGrpSpPr/>
            <p:nvPr/>
          </p:nvGrpSpPr>
          <p:grpSpPr>
            <a:xfrm>
              <a:off x="1517594" y="2889381"/>
              <a:ext cx="7329092" cy="1142938"/>
              <a:chOff x="1805556" y="2902746"/>
              <a:chExt cx="7329092" cy="1142938"/>
            </a:xfrm>
          </p:grpSpPr>
          <p:pic>
            <p:nvPicPr>
              <p:cNvPr id="35" name="Picture 9">
                <a:extLst>
                  <a:ext uri="{FF2B5EF4-FFF2-40B4-BE49-F238E27FC236}">
                    <a16:creationId xmlns:a16="http://schemas.microsoft.com/office/drawing/2014/main" id="{5151FF6F-FE0B-D455-1989-A6CC0210E05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805556" y="2902746"/>
                <a:ext cx="7329092" cy="1142938"/>
              </a:xfrm>
              <a:prstGeom prst="rect">
                <a:avLst/>
              </a:prstGeom>
            </p:spPr>
          </p:pic>
          <p:sp>
            <p:nvSpPr>
              <p:cNvPr id="36" name="TextBox 35">
                <a:extLst>
                  <a:ext uri="{FF2B5EF4-FFF2-40B4-BE49-F238E27FC236}">
                    <a16:creationId xmlns:a16="http://schemas.microsoft.com/office/drawing/2014/main" id="{22F271CD-DFEE-D142-FB18-861B3E6DF40C}"/>
                  </a:ext>
                </a:extLst>
              </p:cNvPr>
              <p:cNvSpPr txBox="1"/>
              <p:nvPr/>
            </p:nvSpPr>
            <p:spPr>
              <a:xfrm>
                <a:off x="2264290" y="3038149"/>
                <a:ext cx="6411624" cy="830997"/>
              </a:xfrm>
              <a:prstGeom prst="rect">
                <a:avLst/>
              </a:prstGeom>
              <a:noFill/>
            </p:spPr>
            <p:txBody>
              <a:bodyPr wrap="square" rtlCol="0">
                <a:spAutoFit/>
              </a:bodyPr>
              <a:lstStyle/>
              <a:p>
                <a:pPr algn="ctr"/>
                <a:r>
                  <a:rPr lang="en-US" sz="4800" b="1">
                    <a:solidFill>
                      <a:schemeClr val="bg1"/>
                    </a:solidFill>
                    <a:latin typeface="Arial" panose="020B0604020202020204" pitchFamily="34" charset="0"/>
                    <a:cs typeface="Arial" panose="020B0604020202020204" pitchFamily="34" charset="0"/>
                  </a:rPr>
                  <a:t>Hoạt động nhóm</a:t>
                </a:r>
                <a:endParaRPr lang="en-US" sz="4800" b="1" dirty="0">
                  <a:solidFill>
                    <a:schemeClr val="bg1"/>
                  </a:solidFill>
                  <a:latin typeface="Arial" panose="020B0604020202020204" pitchFamily="34" charset="0"/>
                  <a:cs typeface="Arial" panose="020B0604020202020204" pitchFamily="34" charset="0"/>
                </a:endParaRPr>
              </a:p>
            </p:txBody>
          </p:sp>
        </p:grpSp>
        <p:sp>
          <p:nvSpPr>
            <p:cNvPr id="22" name="TextBox 9">
              <a:extLst>
                <a:ext uri="{FF2B5EF4-FFF2-40B4-BE49-F238E27FC236}">
                  <a16:creationId xmlns:a16="http://schemas.microsoft.com/office/drawing/2014/main" id="{A8EA05B3-75E4-3A39-366B-0B22EC6BD625}"/>
                </a:ext>
              </a:extLst>
            </p:cNvPr>
            <p:cNvSpPr txBox="1"/>
            <p:nvPr/>
          </p:nvSpPr>
          <p:spPr>
            <a:xfrm>
              <a:off x="1547838" y="4408113"/>
              <a:ext cx="7329092" cy="4502579"/>
            </a:xfrm>
            <a:prstGeom prst="rect">
              <a:avLst/>
            </a:prstGeom>
          </p:spPr>
          <p:txBody>
            <a:bodyPr wrap="square" lIns="0" tIns="0" rIns="0" bIns="0" rtlCol="0" anchor="t">
              <a:spAutoFit/>
            </a:bodyPr>
            <a:lstStyle/>
            <a:p>
              <a:pPr algn="just">
                <a:lnSpc>
                  <a:spcPct val="150000"/>
                </a:lnSpc>
              </a:pPr>
              <a:r>
                <a:rPr lang="en-US" sz="4000">
                  <a:latin typeface="Arial" panose="020B0604020202020204" pitchFamily="34" charset="0"/>
                  <a:cs typeface="Arial" panose="020B0604020202020204" pitchFamily="34" charset="0"/>
                </a:rPr>
                <a:t>Cả lớp chia thành 4 nhóm,</a:t>
              </a:r>
              <a:r>
                <a:rPr lang="vi-VN" sz="4000">
                  <a:latin typeface="Arial" panose="020B0604020202020204" pitchFamily="34" charset="0"/>
                  <a:cs typeface="Arial" panose="020B0604020202020204" pitchFamily="34" charset="0"/>
                </a:rPr>
                <a:t> </a:t>
              </a:r>
              <a:r>
                <a:rPr lang="en-US" sz="4000">
                  <a:latin typeface="Arial" panose="020B0604020202020204" pitchFamily="34" charset="0"/>
                  <a:cs typeface="Arial" panose="020B0604020202020204" pitchFamily="34" charset="0"/>
                </a:rPr>
                <a:t>mỗi nhóm thảo luận và c</a:t>
              </a:r>
              <a:r>
                <a:rPr lang="vi-VN" sz="4000">
                  <a:latin typeface="Arial" panose="020B0604020202020204" pitchFamily="34" charset="0"/>
                  <a:cs typeface="Arial" panose="020B0604020202020204" pitchFamily="34" charset="0"/>
                </a:rPr>
                <a:t>hia sẻ </a:t>
              </a:r>
              <a:r>
                <a:rPr lang="en-US" sz="4000">
                  <a:latin typeface="Arial" panose="020B0604020202020204" pitchFamily="34" charset="0"/>
                  <a:cs typeface="Arial" panose="020B0604020202020204" pitchFamily="34" charset="0"/>
                </a:rPr>
                <a:t>với nhau </a:t>
              </a:r>
              <a:r>
                <a:rPr lang="vi-VN" sz="4000">
                  <a:latin typeface="Arial" panose="020B0604020202020204" pitchFamily="34" charset="0"/>
                  <a:cs typeface="Arial" panose="020B0604020202020204" pitchFamily="34" charset="0"/>
                </a:rPr>
                <a:t>cách </a:t>
              </a:r>
              <a:r>
                <a:rPr lang="en-US" sz="4000">
                  <a:latin typeface="Arial" panose="020B0604020202020204" pitchFamily="34" charset="0"/>
                  <a:cs typeface="Arial" panose="020B0604020202020204" pitchFamily="34" charset="0"/>
                </a:rPr>
                <a:t>các </a:t>
              </a:r>
              <a:r>
                <a:rPr lang="vi-VN" sz="4000">
                  <a:latin typeface="Arial" panose="020B0604020202020204" pitchFamily="34" charset="0"/>
                  <a:cs typeface="Arial" panose="020B0604020202020204" pitchFamily="34" charset="0"/>
                </a:rPr>
                <a:t>em hợp tác với mọi người để thực hiện hoạt động có hiệu quả.</a:t>
              </a:r>
              <a:endParaRPr lang="vi-VN" sz="4000" i="1" dirty="0">
                <a:solidFill>
                  <a:srgbClr val="FF0000"/>
                </a:solidFill>
                <a:latin typeface="Arial" panose="020B0604020202020204" pitchFamily="34" charset="0"/>
                <a:cs typeface="Arial" panose="020B0604020202020204" pitchFamily="34" charset="0"/>
              </a:endParaRPr>
            </a:p>
          </p:txBody>
        </p:sp>
      </p:grpSp>
      <p:grpSp>
        <p:nvGrpSpPr>
          <p:cNvPr id="38" name="Group 37">
            <a:extLst>
              <a:ext uri="{FF2B5EF4-FFF2-40B4-BE49-F238E27FC236}">
                <a16:creationId xmlns:a16="http://schemas.microsoft.com/office/drawing/2014/main" id="{ABE06655-654E-C05B-2226-3838BFE3425F}"/>
              </a:ext>
            </a:extLst>
          </p:cNvPr>
          <p:cNvGrpSpPr/>
          <p:nvPr/>
        </p:nvGrpSpPr>
        <p:grpSpPr>
          <a:xfrm>
            <a:off x="1733400" y="3159358"/>
            <a:ext cx="5703018" cy="6597013"/>
            <a:chOff x="2069466" y="2794472"/>
            <a:chExt cx="5703018" cy="6597013"/>
          </a:xfrm>
        </p:grpSpPr>
        <p:sp>
          <p:nvSpPr>
            <p:cNvPr id="39" name="Freeform 5">
              <a:extLst>
                <a:ext uri="{FF2B5EF4-FFF2-40B4-BE49-F238E27FC236}">
                  <a16:creationId xmlns:a16="http://schemas.microsoft.com/office/drawing/2014/main" id="{94B16FF7-08FC-11F7-9CAD-08904636A3D9}"/>
                </a:ext>
              </a:extLst>
            </p:cNvPr>
            <p:cNvSpPr/>
            <p:nvPr/>
          </p:nvSpPr>
          <p:spPr>
            <a:xfrm rot="-78630">
              <a:off x="2069466" y="2794472"/>
              <a:ext cx="5703018" cy="6088631"/>
            </a:xfrm>
            <a:custGeom>
              <a:avLst/>
              <a:gdLst/>
              <a:ahLst/>
              <a:cxnLst/>
              <a:rect l="l" t="t" r="r" b="b"/>
              <a:pathLst>
                <a:path w="5703018" h="6088631">
                  <a:moveTo>
                    <a:pt x="0" y="0"/>
                  </a:moveTo>
                  <a:lnTo>
                    <a:pt x="5703018" y="0"/>
                  </a:lnTo>
                  <a:lnTo>
                    <a:pt x="5703018" y="6088631"/>
                  </a:lnTo>
                  <a:lnTo>
                    <a:pt x="0" y="608863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0" name="Freeform 12">
              <a:extLst>
                <a:ext uri="{FF2B5EF4-FFF2-40B4-BE49-F238E27FC236}">
                  <a16:creationId xmlns:a16="http://schemas.microsoft.com/office/drawing/2014/main" id="{746F5604-7C67-6059-3DDE-3B95066C9E8E}"/>
                </a:ext>
              </a:extLst>
            </p:cNvPr>
            <p:cNvSpPr/>
            <p:nvPr/>
          </p:nvSpPr>
          <p:spPr>
            <a:xfrm flipH="1">
              <a:off x="2755002" y="7944135"/>
              <a:ext cx="2027811" cy="1447350"/>
            </a:xfrm>
            <a:custGeom>
              <a:avLst/>
              <a:gdLst/>
              <a:ahLst/>
              <a:cxnLst/>
              <a:rect l="l" t="t" r="r" b="b"/>
              <a:pathLst>
                <a:path w="2027811" h="1447350">
                  <a:moveTo>
                    <a:pt x="2027811" y="0"/>
                  </a:moveTo>
                  <a:lnTo>
                    <a:pt x="0" y="0"/>
                  </a:lnTo>
                  <a:lnTo>
                    <a:pt x="0" y="1447350"/>
                  </a:lnTo>
                  <a:lnTo>
                    <a:pt x="2027811" y="1447350"/>
                  </a:lnTo>
                  <a:lnTo>
                    <a:pt x="202781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pic>
        <p:nvPicPr>
          <p:cNvPr id="41" name="Picture 40" descr="Cartoon of kids with hats&#10;&#10;Description automatically generated">
            <a:extLst>
              <a:ext uri="{FF2B5EF4-FFF2-40B4-BE49-F238E27FC236}">
                <a16:creationId xmlns:a16="http://schemas.microsoft.com/office/drawing/2014/main" id="{7C9378A2-FB1F-58AE-B55B-6BFCFE76656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09800" y="4128329"/>
            <a:ext cx="4150688" cy="4150688"/>
          </a:xfrm>
          <a:prstGeom prst="rect">
            <a:avLst/>
          </a:prstGeom>
        </p:spPr>
      </p:pic>
    </p:spTree>
    <p:extLst>
      <p:ext uri="{BB962C8B-B14F-4D97-AF65-F5344CB8AC3E}">
        <p14:creationId xmlns:p14="http://schemas.microsoft.com/office/powerpoint/2010/main" val="40773124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7" name="Freeform 17"/>
          <p:cNvSpPr/>
          <p:nvPr/>
        </p:nvSpPr>
        <p:spPr>
          <a:xfrm rot="-1358851">
            <a:off x="16663097" y="-181359"/>
            <a:ext cx="1459105" cy="1375965"/>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99BA2B12-7759-73AA-0827-5001CDACDD14}"/>
              </a:ext>
            </a:extLst>
          </p:cNvPr>
          <p:cNvSpPr/>
          <p:nvPr/>
        </p:nvSpPr>
        <p:spPr>
          <a:xfrm>
            <a:off x="-5443" y="9105900"/>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5D883CB5-801B-51FF-72AF-B11B02B4986A}"/>
              </a:ext>
            </a:extLst>
          </p:cNvPr>
          <p:cNvGrpSpPr/>
          <p:nvPr/>
        </p:nvGrpSpPr>
        <p:grpSpPr>
          <a:xfrm>
            <a:off x="457200" y="162031"/>
            <a:ext cx="14256649" cy="2777440"/>
            <a:chOff x="388620" y="-124349"/>
            <a:chExt cx="14256649" cy="2777440"/>
          </a:xfrm>
        </p:grpSpPr>
        <p:sp>
          <p:nvSpPr>
            <p:cNvPr id="9" name="Line Callout 1 (Border and Accent Bar) 3">
              <a:extLst>
                <a:ext uri="{FF2B5EF4-FFF2-40B4-BE49-F238E27FC236}">
                  <a16:creationId xmlns:a16="http://schemas.microsoft.com/office/drawing/2014/main" id="{92FAA91C-4EFF-B1AF-72ED-59FE04C1ED27}"/>
                </a:ext>
              </a:extLst>
            </p:cNvPr>
            <p:cNvSpPr/>
            <p:nvPr/>
          </p:nvSpPr>
          <p:spPr>
            <a:xfrm>
              <a:off x="388620" y="437520"/>
              <a:ext cx="13639800" cy="2215571"/>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chemeClr val="accent2">
                      <a:lumMod val="50000"/>
                    </a:schemeClr>
                  </a:solidFill>
                  <a:latin typeface="Arial" panose="020B0604020202020204" pitchFamily="34" charset="0"/>
                  <a:cs typeface="Arial" panose="020B0604020202020204" pitchFamily="34" charset="0"/>
                </a:rPr>
                <a:t>Gợi ý: </a:t>
              </a:r>
              <a:r>
                <a:rPr lang="en-US" sz="4000">
                  <a:solidFill>
                    <a:schemeClr val="accent2">
                      <a:lumMod val="50000"/>
                    </a:schemeClr>
                  </a:solidFill>
                  <a:latin typeface="Arial" panose="020B0604020202020204" pitchFamily="34" charset="0"/>
                  <a:cs typeface="Arial" panose="020B0604020202020204" pitchFamily="34" charset="0"/>
                </a:rPr>
                <a:t>Một số </a:t>
              </a:r>
              <a:r>
                <a:rPr lang="vi-VN" sz="4000">
                  <a:solidFill>
                    <a:schemeClr val="accent2">
                      <a:lumMod val="50000"/>
                    </a:schemeClr>
                  </a:solidFill>
                  <a:latin typeface="Arial" panose="020B0604020202020204" pitchFamily="34" charset="0"/>
                  <a:cs typeface="Arial" panose="020B0604020202020204" pitchFamily="34" charset="0"/>
                </a:rPr>
                <a:t>cách hợp tác với mọi người để thực hiện hoạt động có hiệu quả</a:t>
              </a:r>
              <a:r>
                <a:rPr lang="en-US" sz="4000">
                  <a:solidFill>
                    <a:schemeClr val="accent2">
                      <a:lumMod val="50000"/>
                    </a:schemeClr>
                  </a:solidFill>
                  <a:latin typeface="Arial" panose="020B0604020202020204" pitchFamily="34" charset="0"/>
                  <a:cs typeface="Arial" panose="020B0604020202020204" pitchFamily="34" charset="0"/>
                </a:rPr>
                <a:t> có thể kể đến như:</a:t>
              </a:r>
              <a:r>
                <a:rPr lang="vi-VN" sz="4000">
                  <a:solidFill>
                    <a:schemeClr val="accent2">
                      <a:lumMod val="50000"/>
                    </a:schemeClr>
                  </a:solidFill>
                  <a:latin typeface="Arial" panose="020B0604020202020204" pitchFamily="34" charset="0"/>
                  <a:cs typeface="Arial" panose="020B0604020202020204" pitchFamily="34" charset="0"/>
                </a:rPr>
                <a:t> </a:t>
              </a:r>
              <a:endParaRPr lang="en-US" sz="4000" dirty="0">
                <a:solidFill>
                  <a:schemeClr val="accent2">
                    <a:lumMod val="50000"/>
                  </a:schemeClr>
                </a:solidFill>
                <a:latin typeface="Arial" panose="020B0604020202020204" pitchFamily="34" charset="0"/>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13266E04-F852-3060-5E9C-39D4F172E7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21531" y="-124349"/>
              <a:ext cx="1123738" cy="1123738"/>
            </a:xfrm>
            <a:prstGeom prst="rect">
              <a:avLst/>
            </a:prstGeom>
          </p:spPr>
        </p:pic>
      </p:grpSp>
      <p:sp>
        <p:nvSpPr>
          <p:cNvPr id="12" name="Freeform 5">
            <a:extLst>
              <a:ext uri="{FF2B5EF4-FFF2-40B4-BE49-F238E27FC236}">
                <a16:creationId xmlns:a16="http://schemas.microsoft.com/office/drawing/2014/main" id="{E0A6DDD8-64AE-9427-997A-0B22A36C21CD}"/>
              </a:ext>
            </a:extLst>
          </p:cNvPr>
          <p:cNvSpPr/>
          <p:nvPr/>
        </p:nvSpPr>
        <p:spPr>
          <a:xfrm>
            <a:off x="895350" y="3390900"/>
            <a:ext cx="16497300" cy="6477000"/>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rgbClr val="FFF5D5"/>
          </a:solidFill>
        </p:spPr>
        <p:txBody>
          <a:bodyPr/>
          <a:lstStyle/>
          <a:p>
            <a:endParaRPr lang="en-US">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C76FF0E0-BAF8-258B-E441-BC5B531E1018}"/>
              </a:ext>
            </a:extLst>
          </p:cNvPr>
          <p:cNvSpPr txBox="1"/>
          <p:nvPr/>
        </p:nvSpPr>
        <p:spPr>
          <a:xfrm>
            <a:off x="1726366" y="4005925"/>
            <a:ext cx="7798634" cy="5246949"/>
          </a:xfrm>
          <a:prstGeom prst="rect">
            <a:avLst/>
          </a:prstGeom>
          <a:noFill/>
        </p:spPr>
        <p:txBody>
          <a:bodyPr wrap="square">
            <a:spAutoFit/>
          </a:bodyPr>
          <a:lstStyle/>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Khi có vấn đề phát sinh trong quá trình thực hiện các nhiệm vụ cần kiềm chế cảm xúc, bình tĩnh nói rõ quan điểm cá nhân, cùng đặt câu hỏi và đưa ra phương án giải quyết.</a:t>
            </a:r>
          </a:p>
        </p:txBody>
      </p:sp>
      <p:grpSp>
        <p:nvGrpSpPr>
          <p:cNvPr id="19" name="Group 18">
            <a:extLst>
              <a:ext uri="{FF2B5EF4-FFF2-40B4-BE49-F238E27FC236}">
                <a16:creationId xmlns:a16="http://schemas.microsoft.com/office/drawing/2014/main" id="{737C09FE-4401-92E7-286D-9942AFC6F7D9}"/>
              </a:ext>
            </a:extLst>
          </p:cNvPr>
          <p:cNvGrpSpPr/>
          <p:nvPr/>
        </p:nvGrpSpPr>
        <p:grpSpPr>
          <a:xfrm>
            <a:off x="10487025" y="4076700"/>
            <a:ext cx="5715000" cy="4910812"/>
            <a:chOff x="11201400" y="4021610"/>
            <a:chExt cx="5715000" cy="4910812"/>
          </a:xfrm>
        </p:grpSpPr>
        <p:pic>
          <p:nvPicPr>
            <p:cNvPr id="20" name="Picture 4" descr="Top 20+ Kể về một lần em mắc lỗi với thầy cô lớp 6 hay chọn lọc 2023 |  LADIGI">
              <a:extLst>
                <a:ext uri="{FF2B5EF4-FFF2-40B4-BE49-F238E27FC236}">
                  <a16:creationId xmlns:a16="http://schemas.microsoft.com/office/drawing/2014/main" id="{385919EB-E981-669A-B002-DC1CC965CC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01400" y="4408047"/>
              <a:ext cx="5715000" cy="45243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1" name="Picture 2" descr="Pin ">
              <a:extLst>
                <a:ext uri="{FF2B5EF4-FFF2-40B4-BE49-F238E27FC236}">
                  <a16:creationId xmlns:a16="http://schemas.microsoft.com/office/drawing/2014/main" id="{455AD139-F9D7-A590-24CA-C03B34910B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342239">
              <a:off x="13672462" y="4021610"/>
              <a:ext cx="772874" cy="7728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56313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par>
                                <p:cTn id="16" presetID="14" presetClass="entr" presetSubtype="1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07B486F2-21CE-D76E-4A56-98A449548E73}"/>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7DA30A45-BB1D-D1BD-2722-CCE459FF08A1}"/>
              </a:ext>
            </a:extLst>
          </p:cNvPr>
          <p:cNvSpPr/>
          <p:nvPr/>
        </p:nvSpPr>
        <p:spPr>
          <a:xfrm rot="-1358851">
            <a:off x="16663097" y="-181359"/>
            <a:ext cx="1459105" cy="1375965"/>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20B7E927-A359-4A0D-AF6D-7E36C955FDD2}"/>
              </a:ext>
            </a:extLst>
          </p:cNvPr>
          <p:cNvSpPr/>
          <p:nvPr/>
        </p:nvSpPr>
        <p:spPr>
          <a:xfrm>
            <a:off x="-5443" y="9105900"/>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CB68493C-82AF-D879-ACA7-C231D66C21CA}"/>
              </a:ext>
            </a:extLst>
          </p:cNvPr>
          <p:cNvGrpSpPr/>
          <p:nvPr/>
        </p:nvGrpSpPr>
        <p:grpSpPr>
          <a:xfrm>
            <a:off x="457200" y="162031"/>
            <a:ext cx="14256649" cy="2777440"/>
            <a:chOff x="388620" y="-124349"/>
            <a:chExt cx="14256649" cy="2777440"/>
          </a:xfrm>
        </p:grpSpPr>
        <p:sp>
          <p:nvSpPr>
            <p:cNvPr id="9" name="Line Callout 1 (Border and Accent Bar) 3">
              <a:extLst>
                <a:ext uri="{FF2B5EF4-FFF2-40B4-BE49-F238E27FC236}">
                  <a16:creationId xmlns:a16="http://schemas.microsoft.com/office/drawing/2014/main" id="{4FDFC2B9-11BB-7288-4BF5-F1A9120B0AAE}"/>
                </a:ext>
              </a:extLst>
            </p:cNvPr>
            <p:cNvSpPr/>
            <p:nvPr/>
          </p:nvSpPr>
          <p:spPr>
            <a:xfrm>
              <a:off x="388620" y="437520"/>
              <a:ext cx="13639800" cy="2215571"/>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chemeClr val="accent2">
                      <a:lumMod val="50000"/>
                    </a:schemeClr>
                  </a:solidFill>
                  <a:latin typeface="Arial" panose="020B0604020202020204" pitchFamily="34" charset="0"/>
                  <a:cs typeface="Arial" panose="020B0604020202020204" pitchFamily="34" charset="0"/>
                </a:rPr>
                <a:t>Gợi ý: </a:t>
              </a:r>
              <a:r>
                <a:rPr lang="en-US" sz="4000">
                  <a:solidFill>
                    <a:schemeClr val="accent2">
                      <a:lumMod val="50000"/>
                    </a:schemeClr>
                  </a:solidFill>
                  <a:latin typeface="Arial" panose="020B0604020202020204" pitchFamily="34" charset="0"/>
                  <a:cs typeface="Arial" panose="020B0604020202020204" pitchFamily="34" charset="0"/>
                </a:rPr>
                <a:t>Một số </a:t>
              </a:r>
              <a:r>
                <a:rPr lang="vi-VN" sz="4000">
                  <a:solidFill>
                    <a:schemeClr val="accent2">
                      <a:lumMod val="50000"/>
                    </a:schemeClr>
                  </a:solidFill>
                  <a:latin typeface="Arial" panose="020B0604020202020204" pitchFamily="34" charset="0"/>
                  <a:cs typeface="Arial" panose="020B0604020202020204" pitchFamily="34" charset="0"/>
                </a:rPr>
                <a:t>cách hợp tác với mọi người để thực hiện hoạt động có hiệu quả</a:t>
              </a:r>
              <a:r>
                <a:rPr lang="en-US" sz="4000">
                  <a:solidFill>
                    <a:schemeClr val="accent2">
                      <a:lumMod val="50000"/>
                    </a:schemeClr>
                  </a:solidFill>
                  <a:latin typeface="Arial" panose="020B0604020202020204" pitchFamily="34" charset="0"/>
                  <a:cs typeface="Arial" panose="020B0604020202020204" pitchFamily="34" charset="0"/>
                </a:rPr>
                <a:t> có thể kể đến như:</a:t>
              </a:r>
              <a:r>
                <a:rPr lang="vi-VN" sz="4000">
                  <a:solidFill>
                    <a:schemeClr val="accent2">
                      <a:lumMod val="50000"/>
                    </a:schemeClr>
                  </a:solidFill>
                  <a:latin typeface="Arial" panose="020B0604020202020204" pitchFamily="34" charset="0"/>
                  <a:cs typeface="Arial" panose="020B0604020202020204" pitchFamily="34" charset="0"/>
                </a:rPr>
                <a:t> </a:t>
              </a:r>
              <a:endParaRPr lang="en-US" sz="4000" dirty="0">
                <a:solidFill>
                  <a:schemeClr val="accent2">
                    <a:lumMod val="50000"/>
                  </a:schemeClr>
                </a:solidFill>
                <a:latin typeface="Arial" panose="020B0604020202020204" pitchFamily="34" charset="0"/>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A3BDB490-42F4-A2CB-6979-04C8F5A47C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21531" y="-124349"/>
              <a:ext cx="1123738" cy="1123738"/>
            </a:xfrm>
            <a:prstGeom prst="rect">
              <a:avLst/>
            </a:prstGeom>
          </p:spPr>
        </p:pic>
      </p:grpSp>
      <p:sp>
        <p:nvSpPr>
          <p:cNvPr id="12" name="Freeform 5">
            <a:extLst>
              <a:ext uri="{FF2B5EF4-FFF2-40B4-BE49-F238E27FC236}">
                <a16:creationId xmlns:a16="http://schemas.microsoft.com/office/drawing/2014/main" id="{B02059F6-23EC-4E75-B655-C2E2C2802C54}"/>
              </a:ext>
            </a:extLst>
          </p:cNvPr>
          <p:cNvSpPr/>
          <p:nvPr/>
        </p:nvSpPr>
        <p:spPr>
          <a:xfrm>
            <a:off x="895350" y="3390900"/>
            <a:ext cx="16497300" cy="6477000"/>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rgbClr val="FFF5D5"/>
          </a:solidFill>
        </p:spPr>
        <p:txBody>
          <a:bodyPr/>
          <a:lstStyle/>
          <a:p>
            <a:endParaRPr lang="en-US">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11253DB0-7566-C0B0-E426-8B5768253FF3}"/>
              </a:ext>
            </a:extLst>
          </p:cNvPr>
          <p:cNvSpPr txBox="1"/>
          <p:nvPr/>
        </p:nvSpPr>
        <p:spPr>
          <a:xfrm>
            <a:off x="1440901" y="3567344"/>
            <a:ext cx="7182664" cy="6124112"/>
          </a:xfrm>
          <a:prstGeom prst="rect">
            <a:avLst/>
          </a:prstGeom>
          <a:noFill/>
        </p:spPr>
        <p:txBody>
          <a:bodyPr wrap="square">
            <a:spAutoFit/>
          </a:bodyPr>
          <a:lstStyle/>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Tham gia đóng góp ý tưởng hoạt động.</a:t>
            </a:r>
          </a:p>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Biết lắng nghe người khác.</a:t>
            </a:r>
          </a:p>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Tôn trọng các quyết định chung của nhóm.</a:t>
            </a:r>
          </a:p>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Hoàn thành tốt các nhiệm vụ được nhóm phân công.</a:t>
            </a:r>
          </a:p>
        </p:txBody>
      </p:sp>
      <p:pic>
        <p:nvPicPr>
          <p:cNvPr id="2" name="Picture 6" descr="7 bước để tự lập một nhóm học tập - Tuổi Trẻ Online">
            <a:extLst>
              <a:ext uri="{FF2B5EF4-FFF2-40B4-BE49-F238E27FC236}">
                <a16:creationId xmlns:a16="http://schemas.microsoft.com/office/drawing/2014/main" id="{85908FA8-1900-4340-A9E9-D3AEBBCBAC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69115" y="3886200"/>
            <a:ext cx="3771901" cy="2514600"/>
          </a:xfrm>
          <a:prstGeom prst="rect">
            <a:avLst/>
          </a:prstGeom>
          <a:ln>
            <a:noFill/>
          </a:ln>
          <a:effectLst>
            <a:softEdge rad="112500"/>
          </a:effectLst>
        </p:spPr>
      </p:pic>
      <p:pic>
        <p:nvPicPr>
          <p:cNvPr id="4" name="Picture 8" descr="Học Cách Lắng Nghe Người Khác Là Lắng Nghe Chính Bản Thân Mình! - YBOX">
            <a:extLst>
              <a:ext uri="{FF2B5EF4-FFF2-40B4-BE49-F238E27FC236}">
                <a16:creationId xmlns:a16="http://schemas.microsoft.com/office/drawing/2014/main" id="{7EC079DA-2167-532A-DCFC-A2687EDD0B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290637" y="3879192"/>
            <a:ext cx="3708850" cy="2514600"/>
          </a:xfrm>
          <a:prstGeom prst="rect">
            <a:avLst/>
          </a:prstGeom>
          <a:ln>
            <a:noFill/>
          </a:ln>
          <a:effectLst>
            <a:softEdge rad="112500"/>
          </a:effectLst>
        </p:spPr>
      </p:pic>
      <p:pic>
        <p:nvPicPr>
          <p:cNvPr id="5" name="Picture 2" descr="Văn hóa đội nhóm là gì? Cách xây dựng văn hóa đội nhóm hiệu quả">
            <a:extLst>
              <a:ext uri="{FF2B5EF4-FFF2-40B4-BE49-F238E27FC236}">
                <a16:creationId xmlns:a16="http://schemas.microsoft.com/office/drawing/2014/main" id="{FB34625F-5732-44E1-B5BA-30CEB2E4ED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69115" y="6852229"/>
            <a:ext cx="3771901" cy="2514600"/>
          </a:xfrm>
          <a:prstGeom prst="rect">
            <a:avLst/>
          </a:prstGeom>
          <a:ln>
            <a:noFill/>
          </a:ln>
          <a:effectLst>
            <a:softEdge rad="112500"/>
          </a:effectLst>
        </p:spPr>
      </p:pic>
      <p:pic>
        <p:nvPicPr>
          <p:cNvPr id="6" name="Picture 4" descr="Mẫu phân công công việc chuẩn form mới nhất 2022">
            <a:extLst>
              <a:ext uri="{FF2B5EF4-FFF2-40B4-BE49-F238E27FC236}">
                <a16:creationId xmlns:a16="http://schemas.microsoft.com/office/drawing/2014/main" id="{8435E587-F719-8A19-259A-5AF10B503EB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290637" y="6825376"/>
            <a:ext cx="3708851" cy="2535927"/>
          </a:xfrm>
          <a:prstGeom prst="rect">
            <a:avLst/>
          </a:prstGeom>
          <a:ln>
            <a:noFill/>
          </a:ln>
          <a:effectLst>
            <a:softEdge rad="112500"/>
          </a:effectLst>
        </p:spPr>
      </p:pic>
    </p:spTree>
    <p:extLst>
      <p:ext uri="{BB962C8B-B14F-4D97-AF65-F5344CB8AC3E}">
        <p14:creationId xmlns:p14="http://schemas.microsoft.com/office/powerpoint/2010/main" val="11169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500"/>
                                        <p:tgtEl>
                                          <p:spTgt spid="13">
                                            <p:txEl>
                                              <p:pRg st="0" end="0"/>
                                            </p:txEl>
                                          </p:spTgt>
                                        </p:tgtEl>
                                      </p:cBhvr>
                                    </p:animEffect>
                                  </p:childTnLst>
                                </p:cTn>
                              </p:par>
                              <p:par>
                                <p:cTn id="8" presetID="2" presetClass="entr" presetSubtype="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wipe(left)">
                                      <p:cBhvr>
                                        <p:cTn id="16" dur="500"/>
                                        <p:tgtEl>
                                          <p:spTgt spid="13">
                                            <p:txEl>
                                              <p:pRg st="1" end="1"/>
                                            </p:txEl>
                                          </p:spTgt>
                                        </p:tgtEl>
                                      </p:cBhvr>
                                    </p:animEffect>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xEl>
                                              <p:pRg st="2" end="2"/>
                                            </p:txEl>
                                          </p:spTgt>
                                        </p:tgtEl>
                                        <p:attrNameLst>
                                          <p:attrName>style.visibility</p:attrName>
                                        </p:attrNameLst>
                                      </p:cBhvr>
                                      <p:to>
                                        <p:strVal val="visible"/>
                                      </p:to>
                                    </p:set>
                                    <p:animEffect transition="in" filter="wipe(left)">
                                      <p:cBhvr>
                                        <p:cTn id="25" dur="500"/>
                                        <p:tgtEl>
                                          <p:spTgt spid="13">
                                            <p:txEl>
                                              <p:pRg st="2" end="2"/>
                                            </p:txEl>
                                          </p:spTgt>
                                        </p:tgtEl>
                                      </p:cBhvr>
                                    </p:animEffect>
                                  </p:childTnLst>
                                </p:cTn>
                              </p:par>
                              <p:par>
                                <p:cTn id="26" presetID="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3">
                                            <p:txEl>
                                              <p:pRg st="3" end="3"/>
                                            </p:txEl>
                                          </p:spTgt>
                                        </p:tgtEl>
                                        <p:attrNameLst>
                                          <p:attrName>style.visibility</p:attrName>
                                        </p:attrNameLst>
                                      </p:cBhvr>
                                      <p:to>
                                        <p:strVal val="visible"/>
                                      </p:to>
                                    </p:set>
                                    <p:animEffect transition="in" filter="wipe(left)">
                                      <p:cBhvr>
                                        <p:cTn id="34" dur="500"/>
                                        <p:tgtEl>
                                          <p:spTgt spid="13">
                                            <p:txEl>
                                              <p:pRg st="3" end="3"/>
                                            </p:txEl>
                                          </p:spTgt>
                                        </p:tgtEl>
                                      </p:cBhvr>
                                    </p:animEffect>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CEF3C5FE-882E-A6FB-C28B-11BC1879029D}"/>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9A8AB3C8-3E84-30DB-60C2-4CD96803606C}"/>
              </a:ext>
            </a:extLst>
          </p:cNvPr>
          <p:cNvSpPr/>
          <p:nvPr/>
        </p:nvSpPr>
        <p:spPr>
          <a:xfrm rot="-1358851">
            <a:off x="16663097" y="-181359"/>
            <a:ext cx="1459105" cy="1375965"/>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6FF30DC3-9DA3-A791-5927-1EE163CB7DE4}"/>
              </a:ext>
            </a:extLst>
          </p:cNvPr>
          <p:cNvSpPr/>
          <p:nvPr/>
        </p:nvSpPr>
        <p:spPr>
          <a:xfrm>
            <a:off x="-5443" y="9105900"/>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6D15F68E-0BB8-17E5-C97C-FEB6D891D6E1}"/>
              </a:ext>
            </a:extLst>
          </p:cNvPr>
          <p:cNvGrpSpPr/>
          <p:nvPr/>
        </p:nvGrpSpPr>
        <p:grpSpPr>
          <a:xfrm>
            <a:off x="457200" y="162031"/>
            <a:ext cx="14256649" cy="2777440"/>
            <a:chOff x="388620" y="-124349"/>
            <a:chExt cx="14256649" cy="2777440"/>
          </a:xfrm>
        </p:grpSpPr>
        <p:sp>
          <p:nvSpPr>
            <p:cNvPr id="9" name="Line Callout 1 (Border and Accent Bar) 3">
              <a:extLst>
                <a:ext uri="{FF2B5EF4-FFF2-40B4-BE49-F238E27FC236}">
                  <a16:creationId xmlns:a16="http://schemas.microsoft.com/office/drawing/2014/main" id="{0D11B8F9-8C98-3243-3091-419B3B9810A2}"/>
                </a:ext>
              </a:extLst>
            </p:cNvPr>
            <p:cNvSpPr/>
            <p:nvPr/>
          </p:nvSpPr>
          <p:spPr>
            <a:xfrm>
              <a:off x="388620" y="437520"/>
              <a:ext cx="13639800" cy="2215571"/>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chemeClr val="accent2">
                      <a:lumMod val="50000"/>
                    </a:schemeClr>
                  </a:solidFill>
                  <a:latin typeface="Arial" panose="020B0604020202020204" pitchFamily="34" charset="0"/>
                  <a:cs typeface="Arial" panose="020B0604020202020204" pitchFamily="34" charset="0"/>
                </a:rPr>
                <a:t>Gợi ý: </a:t>
              </a:r>
              <a:r>
                <a:rPr lang="en-US" sz="4000">
                  <a:solidFill>
                    <a:schemeClr val="accent2">
                      <a:lumMod val="50000"/>
                    </a:schemeClr>
                  </a:solidFill>
                  <a:latin typeface="Arial" panose="020B0604020202020204" pitchFamily="34" charset="0"/>
                  <a:cs typeface="Arial" panose="020B0604020202020204" pitchFamily="34" charset="0"/>
                </a:rPr>
                <a:t>Một số </a:t>
              </a:r>
              <a:r>
                <a:rPr lang="vi-VN" sz="4000">
                  <a:solidFill>
                    <a:schemeClr val="accent2">
                      <a:lumMod val="50000"/>
                    </a:schemeClr>
                  </a:solidFill>
                  <a:latin typeface="Arial" panose="020B0604020202020204" pitchFamily="34" charset="0"/>
                  <a:cs typeface="Arial" panose="020B0604020202020204" pitchFamily="34" charset="0"/>
                </a:rPr>
                <a:t>cách hợp tác với mọi người để thực hiện hoạt động có hiệu quả</a:t>
              </a:r>
              <a:r>
                <a:rPr lang="en-US" sz="4000">
                  <a:solidFill>
                    <a:schemeClr val="accent2">
                      <a:lumMod val="50000"/>
                    </a:schemeClr>
                  </a:solidFill>
                  <a:latin typeface="Arial" panose="020B0604020202020204" pitchFamily="34" charset="0"/>
                  <a:cs typeface="Arial" panose="020B0604020202020204" pitchFamily="34" charset="0"/>
                </a:rPr>
                <a:t> có thể kể đến như:</a:t>
              </a:r>
              <a:r>
                <a:rPr lang="vi-VN" sz="4000">
                  <a:solidFill>
                    <a:schemeClr val="accent2">
                      <a:lumMod val="50000"/>
                    </a:schemeClr>
                  </a:solidFill>
                  <a:latin typeface="Arial" panose="020B0604020202020204" pitchFamily="34" charset="0"/>
                  <a:cs typeface="Arial" panose="020B0604020202020204" pitchFamily="34" charset="0"/>
                </a:rPr>
                <a:t> </a:t>
              </a:r>
              <a:endParaRPr lang="en-US" sz="4000" dirty="0">
                <a:solidFill>
                  <a:schemeClr val="accent2">
                    <a:lumMod val="50000"/>
                  </a:schemeClr>
                </a:solidFill>
                <a:latin typeface="Arial" panose="020B0604020202020204" pitchFamily="34" charset="0"/>
                <a:cs typeface="Arial"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97ECB108-42A0-A4C7-6595-E3EBB245FA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21531" y="-124349"/>
              <a:ext cx="1123738" cy="1123738"/>
            </a:xfrm>
            <a:prstGeom prst="rect">
              <a:avLst/>
            </a:prstGeom>
          </p:spPr>
        </p:pic>
      </p:grpSp>
      <p:sp>
        <p:nvSpPr>
          <p:cNvPr id="12" name="Freeform 5">
            <a:extLst>
              <a:ext uri="{FF2B5EF4-FFF2-40B4-BE49-F238E27FC236}">
                <a16:creationId xmlns:a16="http://schemas.microsoft.com/office/drawing/2014/main" id="{24DEE5C6-7AC4-1F0A-9FE2-1BE4D94E7F3D}"/>
              </a:ext>
            </a:extLst>
          </p:cNvPr>
          <p:cNvSpPr/>
          <p:nvPr/>
        </p:nvSpPr>
        <p:spPr>
          <a:xfrm>
            <a:off x="895350" y="3390900"/>
            <a:ext cx="16497300" cy="6477000"/>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rgbClr val="FFF5D5"/>
          </a:solidFill>
        </p:spPr>
        <p:txBody>
          <a:bodyPr/>
          <a:lstStyle/>
          <a:p>
            <a:endParaRPr lang="en-US">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39E5324-ED63-F748-35F1-643DCB812837}"/>
              </a:ext>
            </a:extLst>
          </p:cNvPr>
          <p:cNvSpPr txBox="1"/>
          <p:nvPr/>
        </p:nvSpPr>
        <p:spPr>
          <a:xfrm>
            <a:off x="1387603" y="3567344"/>
            <a:ext cx="7269587" cy="6124112"/>
          </a:xfrm>
          <a:prstGeom prst="rect">
            <a:avLst/>
          </a:prstGeom>
          <a:noFill/>
        </p:spPr>
        <p:txBody>
          <a:bodyPr wrap="square">
            <a:spAutoFit/>
          </a:bodyPr>
          <a:lstStyle/>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Quan tâm hỗ trợ thành viên khác khi cần thiết.</a:t>
            </a:r>
          </a:p>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Có trách nhiệm với sản phẩm, kết quả của hoạt động chung.</a:t>
            </a:r>
          </a:p>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Nhường nhịn, giúp đỡ nhau cùng tiến bộ.</a:t>
            </a:r>
          </a:p>
          <a:p>
            <a:pPr marL="571500" indent="-571500" algn="just">
              <a:lnSpc>
                <a:spcPct val="150000"/>
              </a:lnSpc>
              <a:buClr>
                <a:schemeClr val="tx1"/>
              </a:buClr>
              <a:buFont typeface="Courier New" panose="02070309020205020404" pitchFamily="49" charset="0"/>
              <a:buChar char="o"/>
            </a:pPr>
            <a:r>
              <a:rPr lang="vi-VN" sz="3800">
                <a:latin typeface="Arial" panose="020B0604020202020204" pitchFamily="34" charset="0"/>
                <a:ea typeface="Calibri" panose="020F0502020204030204" pitchFamily="34" charset="0"/>
                <a:cs typeface="Arial" panose="020B0604020202020204" pitchFamily="34" charset="0"/>
              </a:rPr>
              <a:t>Tôn trọng sự khác biệt</a:t>
            </a:r>
          </a:p>
        </p:txBody>
      </p:sp>
      <p:pic>
        <p:nvPicPr>
          <p:cNvPr id="2" name="Picture 8" descr="Đưa ra ví dụ về kỹ năng làm việc nhóm hiệu quả">
            <a:extLst>
              <a:ext uri="{FF2B5EF4-FFF2-40B4-BE49-F238E27FC236}">
                <a16:creationId xmlns:a16="http://schemas.microsoft.com/office/drawing/2014/main" id="{82F1587D-4EE6-2E06-8D33-2FE245626D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9443" y="3961941"/>
            <a:ext cx="3921420" cy="2450888"/>
          </a:xfrm>
          <a:prstGeom prst="rect">
            <a:avLst/>
          </a:prstGeom>
          <a:ln>
            <a:noFill/>
          </a:ln>
          <a:effectLst>
            <a:softEdge rad="112500"/>
          </a:effectLst>
        </p:spPr>
      </p:pic>
      <p:pic>
        <p:nvPicPr>
          <p:cNvPr id="4" name="Picture 2" descr="10+ kỹ năng làm việc nhóm hiệu quả giúp tăng năng suất công việc | GapoWork">
            <a:extLst>
              <a:ext uri="{FF2B5EF4-FFF2-40B4-BE49-F238E27FC236}">
                <a16:creationId xmlns:a16="http://schemas.microsoft.com/office/drawing/2014/main" id="{9910DA3A-9346-DA38-3126-3EB1F3A6B5B8}"/>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000" r="9667"/>
          <a:stretch/>
        </p:blipFill>
        <p:spPr bwMode="auto">
          <a:xfrm>
            <a:off x="13166477" y="3961941"/>
            <a:ext cx="3750249" cy="2450889"/>
          </a:xfrm>
          <a:prstGeom prst="rect">
            <a:avLst/>
          </a:prstGeom>
          <a:ln>
            <a:noFill/>
          </a:ln>
          <a:effectLst>
            <a:softEdge rad="112500"/>
          </a:effectLst>
        </p:spPr>
      </p:pic>
      <p:pic>
        <p:nvPicPr>
          <p:cNvPr id="5" name="Picture 4" descr="17 giải pháp hay giúp nhau tiến bộ trong học tập mỗi ngày">
            <a:extLst>
              <a:ext uri="{FF2B5EF4-FFF2-40B4-BE49-F238E27FC236}">
                <a16:creationId xmlns:a16="http://schemas.microsoft.com/office/drawing/2014/main" id="{8AC9201A-7EE6-7F2C-2080-3DE9C22FD50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085" r="5490"/>
          <a:stretch/>
        </p:blipFill>
        <p:spPr bwMode="auto">
          <a:xfrm>
            <a:off x="9138557" y="6864258"/>
            <a:ext cx="3932306" cy="2520678"/>
          </a:xfrm>
          <a:prstGeom prst="rect">
            <a:avLst/>
          </a:prstGeom>
          <a:ln>
            <a:noFill/>
          </a:ln>
          <a:effectLst>
            <a:softEdge rad="112500"/>
          </a:effectLst>
        </p:spPr>
      </p:pic>
      <p:pic>
        <p:nvPicPr>
          <p:cNvPr id="6" name="Picture 6" descr="10 ÍCH LỢI CỦA VIỆC CÓ CHÍNH SÁCH TÔN TRỌNG SỰ ĐA DẠNG VÀ HOÀ NHẬP - Tinh  Thần Công Dân">
            <a:extLst>
              <a:ext uri="{FF2B5EF4-FFF2-40B4-BE49-F238E27FC236}">
                <a16:creationId xmlns:a16="http://schemas.microsoft.com/office/drawing/2014/main" id="{4C5D54A3-CF47-34F5-3106-0AC1B580B99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139263" y="6864258"/>
            <a:ext cx="3750249" cy="2505049"/>
          </a:xfrm>
          <a:prstGeom prst="rect">
            <a:avLst/>
          </a:prstGeom>
          <a:ln>
            <a:noFill/>
          </a:ln>
          <a:effectLst>
            <a:softEdge rad="112500"/>
          </a:effectLst>
        </p:spPr>
      </p:pic>
    </p:spTree>
    <p:extLst>
      <p:ext uri="{BB962C8B-B14F-4D97-AF65-F5344CB8AC3E}">
        <p14:creationId xmlns:p14="http://schemas.microsoft.com/office/powerpoint/2010/main" val="92119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500"/>
                                        <p:tgtEl>
                                          <p:spTgt spid="13">
                                            <p:txEl>
                                              <p:pRg st="0" end="0"/>
                                            </p:txEl>
                                          </p:spTgt>
                                        </p:tgtEl>
                                      </p:cBhvr>
                                    </p:animEffect>
                                  </p:childTnLst>
                                </p:cTn>
                              </p:par>
                              <p:par>
                                <p:cTn id="8" presetID="2" presetClass="entr" presetSubtype="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wipe(left)">
                                      <p:cBhvr>
                                        <p:cTn id="16" dur="500"/>
                                        <p:tgtEl>
                                          <p:spTgt spid="13">
                                            <p:txEl>
                                              <p:pRg st="1" end="1"/>
                                            </p:txEl>
                                          </p:spTgt>
                                        </p:tgtEl>
                                      </p:cBhvr>
                                    </p:animEffect>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3">
                                            <p:txEl>
                                              <p:pRg st="2" end="2"/>
                                            </p:txEl>
                                          </p:spTgt>
                                        </p:tgtEl>
                                        <p:attrNameLst>
                                          <p:attrName>style.visibility</p:attrName>
                                        </p:attrNameLst>
                                      </p:cBhvr>
                                      <p:to>
                                        <p:strVal val="visible"/>
                                      </p:to>
                                    </p:set>
                                    <p:animEffect transition="in" filter="wipe(left)">
                                      <p:cBhvr>
                                        <p:cTn id="25" dur="500"/>
                                        <p:tgtEl>
                                          <p:spTgt spid="13">
                                            <p:txEl>
                                              <p:pRg st="2" end="2"/>
                                            </p:txEl>
                                          </p:spTgt>
                                        </p:tgtEl>
                                      </p:cBhvr>
                                    </p:animEffect>
                                  </p:childTnLst>
                                </p:cTn>
                              </p:par>
                              <p:par>
                                <p:cTn id="26" presetID="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3">
                                            <p:txEl>
                                              <p:pRg st="3" end="3"/>
                                            </p:txEl>
                                          </p:spTgt>
                                        </p:tgtEl>
                                        <p:attrNameLst>
                                          <p:attrName>style.visibility</p:attrName>
                                        </p:attrNameLst>
                                      </p:cBhvr>
                                      <p:to>
                                        <p:strVal val="visible"/>
                                      </p:to>
                                    </p:set>
                                    <p:animEffect transition="in" filter="wipe(left)">
                                      <p:cBhvr>
                                        <p:cTn id="34" dur="500"/>
                                        <p:tgtEl>
                                          <p:spTgt spid="13">
                                            <p:txEl>
                                              <p:pRg st="3" end="3"/>
                                            </p:txEl>
                                          </p:spTgt>
                                        </p:tgtEl>
                                      </p:cBhvr>
                                    </p:animEffect>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0" name="Freeform 10"/>
          <p:cNvSpPr/>
          <p:nvPr/>
        </p:nvSpPr>
        <p:spPr>
          <a:xfrm>
            <a:off x="-228600" y="-544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p:cNvSpPr/>
          <p:nvPr/>
        </p:nvSpPr>
        <p:spPr>
          <a:xfrm rot="4358653">
            <a:off x="17051544" y="8829284"/>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2">
            <a:extLst>
              <a:ext uri="{FF2B5EF4-FFF2-40B4-BE49-F238E27FC236}">
                <a16:creationId xmlns:a16="http://schemas.microsoft.com/office/drawing/2014/main" id="{CF7C0BE7-CF20-B57C-F91B-D638AA882D06}"/>
              </a:ext>
            </a:extLst>
          </p:cNvPr>
          <p:cNvSpPr/>
          <p:nvPr/>
        </p:nvSpPr>
        <p:spPr>
          <a:xfrm>
            <a:off x="2060626" y="1669560"/>
            <a:ext cx="14489825" cy="7055340"/>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6">
              <a:duotone>
                <a:schemeClr val="accent5">
                  <a:shade val="45000"/>
                  <a:satMod val="135000"/>
                </a:schemeClr>
                <a:prstClr val="white"/>
              </a:duotone>
              <a:extLst>
                <a:ext uri="{96DAC541-7B7A-43D3-8B79-37D633B846F1}">
                  <asvg:svgBlip xmlns:asvg="http://schemas.microsoft.com/office/drawing/2016/SVG/main" r:embed="rId7"/>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 name="Freeform 4">
            <a:extLst>
              <a:ext uri="{FF2B5EF4-FFF2-40B4-BE49-F238E27FC236}">
                <a16:creationId xmlns:a16="http://schemas.microsoft.com/office/drawing/2014/main" id="{0D9F8CFF-5CE5-FB31-5A46-0073F72A3721}"/>
              </a:ext>
            </a:extLst>
          </p:cNvPr>
          <p:cNvSpPr/>
          <p:nvPr/>
        </p:nvSpPr>
        <p:spPr>
          <a:xfrm>
            <a:off x="2028490" y="2247900"/>
            <a:ext cx="1162004" cy="1162004"/>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5" name="Freeform 5">
            <a:extLst>
              <a:ext uri="{FF2B5EF4-FFF2-40B4-BE49-F238E27FC236}">
                <a16:creationId xmlns:a16="http://schemas.microsoft.com/office/drawing/2014/main" id="{08B0C680-2ADA-96A4-CCA3-BA604DD71B16}"/>
              </a:ext>
            </a:extLst>
          </p:cNvPr>
          <p:cNvSpPr/>
          <p:nvPr/>
        </p:nvSpPr>
        <p:spPr>
          <a:xfrm>
            <a:off x="15442562" y="6818888"/>
            <a:ext cx="1162004" cy="1162004"/>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6" name="Freeform 6">
            <a:extLst>
              <a:ext uri="{FF2B5EF4-FFF2-40B4-BE49-F238E27FC236}">
                <a16:creationId xmlns:a16="http://schemas.microsoft.com/office/drawing/2014/main" id="{F232054E-A906-FAA8-6C26-0B18FFD60334}"/>
              </a:ext>
            </a:extLst>
          </p:cNvPr>
          <p:cNvSpPr/>
          <p:nvPr/>
        </p:nvSpPr>
        <p:spPr>
          <a:xfrm>
            <a:off x="14087682" y="1034686"/>
            <a:ext cx="2139692" cy="2139692"/>
          </a:xfrm>
          <a:custGeom>
            <a:avLst/>
            <a:gdLst/>
            <a:ahLst/>
            <a:cxnLst/>
            <a:rect l="l" t="t" r="r" b="b"/>
            <a:pathLst>
              <a:path w="2139692" h="2139692">
                <a:moveTo>
                  <a:pt x="0" y="0"/>
                </a:moveTo>
                <a:lnTo>
                  <a:pt x="2139692" y="0"/>
                </a:lnTo>
                <a:lnTo>
                  <a:pt x="2139692" y="2139692"/>
                </a:lnTo>
                <a:lnTo>
                  <a:pt x="0" y="21396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7" name="TextBox 11">
            <a:extLst>
              <a:ext uri="{FF2B5EF4-FFF2-40B4-BE49-F238E27FC236}">
                <a16:creationId xmlns:a16="http://schemas.microsoft.com/office/drawing/2014/main" id="{A8E8267F-C07F-E347-AF6D-D069BEA67C48}"/>
              </a:ext>
            </a:extLst>
          </p:cNvPr>
          <p:cNvSpPr txBox="1"/>
          <p:nvPr/>
        </p:nvSpPr>
        <p:spPr>
          <a:xfrm>
            <a:off x="4078705" y="2767479"/>
            <a:ext cx="10744200" cy="4733412"/>
          </a:xfrm>
          <a:prstGeom prst="rect">
            <a:avLst/>
          </a:prstGeom>
        </p:spPr>
        <p:txBody>
          <a:bodyPr wrap="square" lIns="0" tIns="0" rIns="0" bIns="0" rtlCol="0" anchor="t">
            <a:spAutoFit/>
          </a:bodyPr>
          <a:lstStyle/>
          <a:p>
            <a:pPr algn="ctr">
              <a:lnSpc>
                <a:spcPct val="150000"/>
              </a:lnSpc>
            </a:pPr>
            <a:r>
              <a:rPr lang="en-US" sz="5000" b="1">
                <a:solidFill>
                  <a:srgbClr val="C00000"/>
                </a:solidFill>
                <a:latin typeface="Arial" panose="020B0604020202020204" pitchFamily="34" charset="0"/>
                <a:cs typeface="Arial" panose="020B0604020202020204" pitchFamily="34" charset="0"/>
              </a:rPr>
              <a:t>KẾT LUẬN</a:t>
            </a:r>
          </a:p>
          <a:p>
            <a:pPr algn="just">
              <a:lnSpc>
                <a:spcPct val="150000"/>
              </a:lnSpc>
            </a:pPr>
            <a:r>
              <a:rPr lang="vi-VN" sz="4000">
                <a:latin typeface="Arial" panose="020B0604020202020204" pitchFamily="34" charset="0"/>
                <a:cs typeface="Arial" panose="020B0604020202020204" pitchFamily="34" charset="0"/>
              </a:rPr>
              <a:t>Việc tham gia hoạt động chung có thể tạo ra những trải nghiệm đáng nhớ và thêm hiểu biết lẫn nhau. Điều này giúp giảm bớt căng thẳng và tạo ra một môi trường tích cực, thân thiện. </a:t>
            </a:r>
            <a:endParaRPr lang="vi-VN" sz="4000" dirty="0">
              <a:latin typeface="Arial" panose="020B0604020202020204" pitchFamily="34" charset="0"/>
              <a:cs typeface="Arial" panose="020B0604020202020204" pitchFamily="34" charset="0"/>
            </a:endParaRPr>
          </a:p>
        </p:txBody>
      </p:sp>
      <p:sp>
        <p:nvSpPr>
          <p:cNvPr id="8" name="Freeform 12">
            <a:extLst>
              <a:ext uri="{FF2B5EF4-FFF2-40B4-BE49-F238E27FC236}">
                <a16:creationId xmlns:a16="http://schemas.microsoft.com/office/drawing/2014/main" id="{A7548374-F58D-EB68-8648-9DD46A65C0BD}"/>
              </a:ext>
            </a:extLst>
          </p:cNvPr>
          <p:cNvSpPr/>
          <p:nvPr/>
        </p:nvSpPr>
        <p:spPr>
          <a:xfrm>
            <a:off x="598424" y="5507277"/>
            <a:ext cx="2641689" cy="4812380"/>
          </a:xfrm>
          <a:custGeom>
            <a:avLst/>
            <a:gdLst/>
            <a:ahLst/>
            <a:cxnLst/>
            <a:rect l="l" t="t" r="r" b="b"/>
            <a:pathLst>
              <a:path w="6818953" h="12059241">
                <a:moveTo>
                  <a:pt x="0" y="0"/>
                </a:moveTo>
                <a:lnTo>
                  <a:pt x="6818953" y="0"/>
                </a:lnTo>
                <a:lnTo>
                  <a:pt x="6818953" y="12059241"/>
                </a:lnTo>
                <a:lnTo>
                  <a:pt x="0" y="120592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25472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3C484DA6-1C78-460A-96A5-BCCAFD97F7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FD459E3-80BF-0A38-B07F-062AB51B3183}"/>
              </a:ext>
            </a:extLst>
          </p:cNvPr>
          <p:cNvSpPr/>
          <p:nvPr/>
        </p:nvSpPr>
        <p:spPr>
          <a:xfrm>
            <a:off x="1371600" y="1028700"/>
            <a:ext cx="15887700" cy="838200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2">
              <a:duotone>
                <a:schemeClr val="accent1">
                  <a:shade val="45000"/>
                  <a:satMod val="135000"/>
                </a:schemeClr>
                <a:prstClr val="white"/>
              </a:duotone>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Freeform 7">
            <a:extLst>
              <a:ext uri="{FF2B5EF4-FFF2-40B4-BE49-F238E27FC236}">
                <a16:creationId xmlns:a16="http://schemas.microsoft.com/office/drawing/2014/main" id="{943881A5-B7AC-832A-49ED-D86D1E282AF8}"/>
              </a:ext>
            </a:extLst>
          </p:cNvPr>
          <p:cNvSpPr/>
          <p:nvPr/>
        </p:nvSpPr>
        <p:spPr>
          <a:xfrm>
            <a:off x="15744539" y="-319958"/>
            <a:ext cx="1514761" cy="2057400"/>
          </a:xfrm>
          <a:custGeom>
            <a:avLst/>
            <a:gdLst/>
            <a:ahLst/>
            <a:cxnLst/>
            <a:rect l="l" t="t" r="r" b="b"/>
            <a:pathLst>
              <a:path w="1514761" h="2057400">
                <a:moveTo>
                  <a:pt x="0" y="0"/>
                </a:moveTo>
                <a:lnTo>
                  <a:pt x="1514761" y="0"/>
                </a:lnTo>
                <a:lnTo>
                  <a:pt x="1514761"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Freeform 8">
            <a:extLst>
              <a:ext uri="{FF2B5EF4-FFF2-40B4-BE49-F238E27FC236}">
                <a16:creationId xmlns:a16="http://schemas.microsoft.com/office/drawing/2014/main" id="{65ADFFFA-06B5-E1F3-5F13-145FA37ECDCF}"/>
              </a:ext>
            </a:extLst>
          </p:cNvPr>
          <p:cNvSpPr/>
          <p:nvPr/>
        </p:nvSpPr>
        <p:spPr>
          <a:xfrm rot="699790">
            <a:off x="5888597" y="8136016"/>
            <a:ext cx="1927763" cy="3422065"/>
          </a:xfrm>
          <a:custGeom>
            <a:avLst/>
            <a:gdLst/>
            <a:ahLst/>
            <a:cxnLst/>
            <a:rect l="l" t="t" r="r" b="b"/>
            <a:pathLst>
              <a:path w="1927763" h="3422065">
                <a:moveTo>
                  <a:pt x="0" y="0"/>
                </a:moveTo>
                <a:lnTo>
                  <a:pt x="1927763" y="0"/>
                </a:lnTo>
                <a:lnTo>
                  <a:pt x="1927763" y="3422065"/>
                </a:lnTo>
                <a:lnTo>
                  <a:pt x="0" y="34220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Picture 10">
            <a:extLst>
              <a:ext uri="{FF2B5EF4-FFF2-40B4-BE49-F238E27FC236}">
                <a16:creationId xmlns:a16="http://schemas.microsoft.com/office/drawing/2014/main" id="{FEBAB31E-1909-AA1C-B8B5-7F98DFF1663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443" y="6295946"/>
            <a:ext cx="5207465" cy="4192009"/>
          </a:xfrm>
          <a:prstGeom prst="rect">
            <a:avLst/>
          </a:prstGeom>
        </p:spPr>
      </p:pic>
      <p:sp>
        <p:nvSpPr>
          <p:cNvPr id="10" name="TextBox 12">
            <a:extLst>
              <a:ext uri="{FF2B5EF4-FFF2-40B4-BE49-F238E27FC236}">
                <a16:creationId xmlns:a16="http://schemas.microsoft.com/office/drawing/2014/main" id="{6C95C788-62D9-F014-06A0-F4E94BE8358B}"/>
              </a:ext>
            </a:extLst>
          </p:cNvPr>
          <p:cNvSpPr txBox="1"/>
          <p:nvPr/>
        </p:nvSpPr>
        <p:spPr>
          <a:xfrm>
            <a:off x="3443395" y="2019300"/>
            <a:ext cx="11744110" cy="4515082"/>
          </a:xfrm>
          <a:prstGeom prst="rect">
            <a:avLst/>
          </a:prstGeom>
        </p:spPr>
        <p:txBody>
          <a:bodyPr wrap="square" lIns="0" tIns="0" rIns="0" bIns="0" rtlCol="0" anchor="t">
            <a:spAutoFit/>
          </a:bodyPr>
          <a:lstStyle/>
          <a:p>
            <a:pPr lvl="0" algn="ctr">
              <a:lnSpc>
                <a:spcPct val="150000"/>
              </a:lnSpc>
              <a:spcBef>
                <a:spcPct val="0"/>
              </a:spcBef>
            </a:pPr>
            <a:r>
              <a:rPr lang="vi-VN" sz="6800" b="1">
                <a:solidFill>
                  <a:srgbClr val="1F497D">
                    <a:lumMod val="50000"/>
                  </a:srgbClr>
                </a:solidFill>
                <a:latin typeface="Arial" panose="020B0604020202020204" pitchFamily="34" charset="0"/>
                <a:cs typeface="Arial" panose="020B0604020202020204" pitchFamily="34" charset="0"/>
              </a:rPr>
              <a:t>Hoạt động 3</a:t>
            </a:r>
            <a:r>
              <a:rPr lang="en-US" sz="6800" b="1">
                <a:solidFill>
                  <a:srgbClr val="1F497D">
                    <a:lumMod val="50000"/>
                  </a:srgbClr>
                </a:solidFill>
                <a:latin typeface="Arial" panose="020B0604020202020204" pitchFamily="34" charset="0"/>
                <a:cs typeface="Arial" panose="020B0604020202020204" pitchFamily="34" charset="0"/>
              </a:rPr>
              <a:t>:</a:t>
            </a:r>
          </a:p>
          <a:p>
            <a:pPr lvl="0" algn="ctr">
              <a:lnSpc>
                <a:spcPct val="150000"/>
              </a:lnSpc>
              <a:spcBef>
                <a:spcPct val="0"/>
              </a:spcBef>
            </a:pPr>
            <a:r>
              <a:rPr lang="vi-VN" sz="6800" b="1">
                <a:solidFill>
                  <a:srgbClr val="1F497D">
                    <a:lumMod val="50000"/>
                  </a:srgbClr>
                </a:solidFill>
                <a:latin typeface="Arial" panose="020B0604020202020204" pitchFamily="34" charset="0"/>
                <a:cs typeface="Arial" panose="020B0604020202020204" pitchFamily="34" charset="0"/>
              </a:rPr>
              <a:t>Nhận diện mâu thuẫn trong mối quan hệ bạn bè</a:t>
            </a:r>
            <a:endParaRPr kumimoji="0" lang="vi-VN"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52354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7" name="Freeform 17"/>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8" name="Freeform 18"/>
          <p:cNvSpPr/>
          <p:nvPr/>
        </p:nvSpPr>
        <p:spPr>
          <a:xfrm>
            <a:off x="0" y="0"/>
            <a:ext cx="1357359" cy="1224241"/>
          </a:xfrm>
          <a:custGeom>
            <a:avLst/>
            <a:gdLst/>
            <a:ahLst/>
            <a:cxnLst/>
            <a:rect l="l" t="t" r="r" b="b"/>
            <a:pathLst>
              <a:path w="2731444" h="3366957">
                <a:moveTo>
                  <a:pt x="0" y="0"/>
                </a:moveTo>
                <a:lnTo>
                  <a:pt x="2731444" y="0"/>
                </a:lnTo>
                <a:lnTo>
                  <a:pt x="2731444" y="3366957"/>
                </a:lnTo>
                <a:lnTo>
                  <a:pt x="0" y="33669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9F5C3CC-BBF5-B38A-4C3A-1D21A11583D1}"/>
              </a:ext>
            </a:extLst>
          </p:cNvPr>
          <p:cNvSpPr txBox="1"/>
          <p:nvPr/>
        </p:nvSpPr>
        <p:spPr>
          <a:xfrm>
            <a:off x="2529377" y="943729"/>
            <a:ext cx="13527236" cy="1998176"/>
          </a:xfrm>
          <a:prstGeom prst="rect">
            <a:avLst/>
          </a:prstGeom>
          <a:noFill/>
        </p:spPr>
        <p:txBody>
          <a:bodyPr wrap="square">
            <a:spAutoFit/>
          </a:bodyPr>
          <a:lstStyle/>
          <a:p>
            <a:pPr lvl="0" algn="ctr">
              <a:lnSpc>
                <a:spcPct val="150000"/>
              </a:lnSpc>
              <a:spcAft>
                <a:spcPts val="1000"/>
              </a:spcAft>
              <a:defRPr/>
            </a:pPr>
            <a:r>
              <a:rPr lang="vi-VN" sz="4400" b="1">
                <a:solidFill>
                  <a:srgbClr val="C00000"/>
                </a:solidFill>
                <a:ea typeface="Calibri" panose="020F0502020204030204" pitchFamily="34" charset="0"/>
                <a:cs typeface="Arial" panose="020B0604020202020204" pitchFamily="34" charset="0"/>
              </a:rPr>
              <a:t>Nhiệm vụ 1: Kể lại tình huống em có mâu thuẫn với bạn và cách giải quyết của em</a:t>
            </a:r>
            <a:endParaRPr kumimoji="0" lang="en-US" sz="4400" b="0" i="0" u="none" strike="noStrike" kern="1200" cap="none" spc="0" normalizeH="0" baseline="0" noProof="0" dirty="0">
              <a:ln>
                <a:noFill/>
              </a:ln>
              <a:solidFill>
                <a:srgbClr val="C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B65BFE5B-8D8E-3B50-11E2-47A413A70F3E}"/>
              </a:ext>
            </a:extLst>
          </p:cNvPr>
          <p:cNvGrpSpPr/>
          <p:nvPr/>
        </p:nvGrpSpPr>
        <p:grpSpPr>
          <a:xfrm>
            <a:off x="990600" y="2453828"/>
            <a:ext cx="10058400" cy="6026189"/>
            <a:chOff x="555725" y="2160147"/>
            <a:chExt cx="10058400" cy="6026189"/>
          </a:xfrm>
        </p:grpSpPr>
        <p:grpSp>
          <p:nvGrpSpPr>
            <p:cNvPr id="7" name="Group 6">
              <a:extLst>
                <a:ext uri="{FF2B5EF4-FFF2-40B4-BE49-F238E27FC236}">
                  <a16:creationId xmlns:a16="http://schemas.microsoft.com/office/drawing/2014/main" id="{FE1098BB-6873-5A04-4B6E-B0CDA3D792F4}"/>
                </a:ext>
              </a:extLst>
            </p:cNvPr>
            <p:cNvGrpSpPr/>
            <p:nvPr/>
          </p:nvGrpSpPr>
          <p:grpSpPr>
            <a:xfrm>
              <a:off x="1201204" y="3010548"/>
              <a:ext cx="9412921" cy="5175788"/>
              <a:chOff x="1201204" y="3010548"/>
              <a:chExt cx="9412921" cy="5175788"/>
            </a:xfrm>
          </p:grpSpPr>
          <p:sp>
            <p:nvSpPr>
              <p:cNvPr id="9" name="Freeform 3">
                <a:extLst>
                  <a:ext uri="{FF2B5EF4-FFF2-40B4-BE49-F238E27FC236}">
                    <a16:creationId xmlns:a16="http://schemas.microsoft.com/office/drawing/2014/main" id="{4C8F6122-DB03-3E73-E0EF-E8CD8B8274C3}"/>
                  </a:ext>
                </a:extLst>
              </p:cNvPr>
              <p:cNvSpPr/>
              <p:nvPr/>
            </p:nvSpPr>
            <p:spPr>
              <a:xfrm>
                <a:off x="1201204" y="3010548"/>
                <a:ext cx="9412921" cy="5175788"/>
              </a:xfrm>
              <a:prstGeom prst="wedgeRectCallout">
                <a:avLst>
                  <a:gd name="adj1" fmla="val 62711"/>
                  <a:gd name="adj2" fmla="val 38895"/>
                </a:avLst>
              </a:prstGeom>
              <a:solidFill>
                <a:schemeClr val="bg1"/>
              </a:solidFill>
              <a:ln>
                <a:solidFill>
                  <a:srgbClr val="FFC0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A3CB0C1B-688A-E4FD-CBF8-D647904F1B16}"/>
                  </a:ext>
                </a:extLst>
              </p:cNvPr>
              <p:cNvSpPr txBox="1"/>
              <p:nvPr/>
            </p:nvSpPr>
            <p:spPr>
              <a:xfrm>
                <a:off x="1928524" y="3277902"/>
                <a:ext cx="7958279" cy="464107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200" b="1"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THẢO LUẬN THEO CẶP</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Các em hãy kể lại với bạn tình huống mà em có mâu thuẫn và cách giải quyết theo gợi ý thực hiện cho sẵn dưới đây</a:t>
                </a:r>
                <a:endParaRPr kumimoji="0" lang="en-US" sz="4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8" name="Picture 7">
              <a:extLst>
                <a:ext uri="{FF2B5EF4-FFF2-40B4-BE49-F238E27FC236}">
                  <a16:creationId xmlns:a16="http://schemas.microsoft.com/office/drawing/2014/main" id="{E853AE85-8FDA-1527-8980-307A75A119B3}"/>
                </a:ext>
              </a:extLst>
            </p:cNvPr>
            <p:cNvPicPr>
              <a:picLocks noChangeAspect="1"/>
            </p:cNvPicPr>
            <p:nvPr/>
          </p:nvPicPr>
          <p:blipFill rotWithShape="1">
            <a:blip r:embed="rId6">
              <a:extLst>
                <a:ext uri="{28A0092B-C50C-407E-A947-70E740481C1C}">
                  <a14:useLocalDpi xmlns:a14="http://schemas.microsoft.com/office/drawing/2010/main" val="0"/>
                </a:ext>
              </a:extLst>
            </a:blip>
            <a:srcRect t="5850" r="65971" b="41170"/>
            <a:stretch/>
          </p:blipFill>
          <p:spPr>
            <a:xfrm rot="20608254">
              <a:off x="555725" y="2160147"/>
              <a:ext cx="1337957" cy="1712585"/>
            </a:xfrm>
            <a:prstGeom prst="rect">
              <a:avLst/>
            </a:prstGeom>
          </p:spPr>
        </p:pic>
      </p:grpSp>
      <p:pic>
        <p:nvPicPr>
          <p:cNvPr id="11" name="Picture 10">
            <a:extLst>
              <a:ext uri="{FF2B5EF4-FFF2-40B4-BE49-F238E27FC236}">
                <a16:creationId xmlns:a16="http://schemas.microsoft.com/office/drawing/2014/main" id="{868474CD-0A47-95A7-B388-9288CA83EBB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743234" y="6197092"/>
            <a:ext cx="3997885" cy="4089908"/>
          </a:xfrm>
          <a:prstGeom prst="rect">
            <a:avLst/>
          </a:prstGeom>
        </p:spPr>
      </p:pic>
    </p:spTree>
    <p:extLst>
      <p:ext uri="{BB962C8B-B14F-4D97-AF65-F5344CB8AC3E}">
        <p14:creationId xmlns:p14="http://schemas.microsoft.com/office/powerpoint/2010/main" val="20089871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17" name="Freeform 17"/>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8" name="Freeform 18"/>
          <p:cNvSpPr/>
          <p:nvPr/>
        </p:nvSpPr>
        <p:spPr>
          <a:xfrm>
            <a:off x="381000" y="114300"/>
            <a:ext cx="1357359" cy="1224241"/>
          </a:xfrm>
          <a:custGeom>
            <a:avLst/>
            <a:gdLst/>
            <a:ahLst/>
            <a:cxnLst/>
            <a:rect l="l" t="t" r="r" b="b"/>
            <a:pathLst>
              <a:path w="2731444" h="3366957">
                <a:moveTo>
                  <a:pt x="0" y="0"/>
                </a:moveTo>
                <a:lnTo>
                  <a:pt x="2731444" y="0"/>
                </a:lnTo>
                <a:lnTo>
                  <a:pt x="2731444" y="3366957"/>
                </a:lnTo>
                <a:lnTo>
                  <a:pt x="0" y="33669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A3E56701-2862-0DA8-1C77-FC8DBF829C87}"/>
              </a:ext>
            </a:extLst>
          </p:cNvPr>
          <p:cNvGrpSpPr/>
          <p:nvPr/>
        </p:nvGrpSpPr>
        <p:grpSpPr>
          <a:xfrm>
            <a:off x="1249474" y="1569996"/>
            <a:ext cx="5057338" cy="4029108"/>
            <a:chOff x="-200400" y="1785448"/>
            <a:chExt cx="5057338" cy="4029108"/>
          </a:xfrm>
        </p:grpSpPr>
        <p:sp>
          <p:nvSpPr>
            <p:cNvPr id="21" name="Line Callout 1 (Border and Accent Bar) 3">
              <a:extLst>
                <a:ext uri="{FF2B5EF4-FFF2-40B4-BE49-F238E27FC236}">
                  <a16:creationId xmlns:a16="http://schemas.microsoft.com/office/drawing/2014/main" id="{23670B68-0E53-A105-2CEE-E66A67C468BE}"/>
                </a:ext>
              </a:extLst>
            </p:cNvPr>
            <p:cNvSpPr/>
            <p:nvPr/>
          </p:nvSpPr>
          <p:spPr>
            <a:xfrm>
              <a:off x="-200400" y="2385557"/>
              <a:ext cx="5057338" cy="3428999"/>
            </a:xfrm>
            <a:prstGeom prst="roundRect">
              <a:avLst/>
            </a:prstGeom>
            <a:solidFill>
              <a:schemeClr val="bg1"/>
            </a:solidFill>
            <a:ln>
              <a:solidFill>
                <a:schemeClr val="accent6">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5000" b="1">
                  <a:solidFill>
                    <a:schemeClr val="accent6">
                      <a:lumMod val="50000"/>
                    </a:schemeClr>
                  </a:solidFill>
                  <a:latin typeface="Arial" panose="020B0604020202020204" pitchFamily="34" charset="0"/>
                  <a:cs typeface="Arial" panose="020B0604020202020204" pitchFamily="34" charset="0"/>
                </a:rPr>
                <a:t>GỢI Ý </a:t>
              </a:r>
            </a:p>
            <a:p>
              <a:pPr algn="ctr">
                <a:lnSpc>
                  <a:spcPct val="150000"/>
                </a:lnSpc>
              </a:pPr>
              <a:r>
                <a:rPr lang="en-US" sz="5000" b="1">
                  <a:solidFill>
                    <a:schemeClr val="accent6">
                      <a:lumMod val="50000"/>
                    </a:schemeClr>
                  </a:solidFill>
                  <a:latin typeface="Arial" panose="020B0604020202020204" pitchFamily="34" charset="0"/>
                  <a:cs typeface="Arial" panose="020B0604020202020204" pitchFamily="34" charset="0"/>
                </a:rPr>
                <a:t>THỰC HIỆN</a:t>
              </a:r>
              <a:endParaRPr lang="en-US" sz="5000" b="1" dirty="0">
                <a:solidFill>
                  <a:schemeClr val="accent6">
                    <a:lumMod val="50000"/>
                  </a:schemeClr>
                </a:solidFill>
                <a:latin typeface="Arial" panose="020B0604020202020204" pitchFamily="34" charset="0"/>
                <a:cs typeface="Arial" panose="020B0604020202020204" pitchFamily="34" charset="0"/>
              </a:endParaRPr>
            </a:p>
          </p:txBody>
        </p:sp>
        <p:pic>
          <p:nvPicPr>
            <p:cNvPr id="22" name="Picture 2">
              <a:extLst>
                <a:ext uri="{FF2B5EF4-FFF2-40B4-BE49-F238E27FC236}">
                  <a16:creationId xmlns:a16="http://schemas.microsoft.com/office/drawing/2014/main" id="{85059177-DB0D-8F41-DB48-206A2E69298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933840" y="1785448"/>
              <a:ext cx="788857" cy="810974"/>
            </a:xfrm>
            <a:prstGeom prst="rect">
              <a:avLst/>
            </a:prstGeom>
          </p:spPr>
        </p:pic>
      </p:grpSp>
      <p:sp>
        <p:nvSpPr>
          <p:cNvPr id="38" name="Speech Bubble: Rectangle with Corners Rounded 37">
            <a:extLst>
              <a:ext uri="{FF2B5EF4-FFF2-40B4-BE49-F238E27FC236}">
                <a16:creationId xmlns:a16="http://schemas.microsoft.com/office/drawing/2014/main" id="{EB3A78FD-6141-860D-B651-83DB423E4D6B}"/>
              </a:ext>
            </a:extLst>
          </p:cNvPr>
          <p:cNvSpPr/>
          <p:nvPr/>
        </p:nvSpPr>
        <p:spPr>
          <a:xfrm>
            <a:off x="8153398" y="3113672"/>
            <a:ext cx="9074921" cy="1998176"/>
          </a:xfrm>
          <a:prstGeom prst="wedgeRoundRectCallout">
            <a:avLst>
              <a:gd name="adj1" fmla="val -56226"/>
              <a:gd name="adj2" fmla="val 52939"/>
              <a:gd name="adj3" fmla="val 16667"/>
            </a:avLst>
          </a:prstGeom>
          <a:solidFill>
            <a:schemeClr val="bg1"/>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Phản ứng của bạn và bản thân em khi xảy ra mâu thuẫn</a:t>
            </a:r>
          </a:p>
        </p:txBody>
      </p:sp>
      <p:sp>
        <p:nvSpPr>
          <p:cNvPr id="39" name="Speech Bubble: Rectangle with Corners Rounded 38">
            <a:extLst>
              <a:ext uri="{FF2B5EF4-FFF2-40B4-BE49-F238E27FC236}">
                <a16:creationId xmlns:a16="http://schemas.microsoft.com/office/drawing/2014/main" id="{34699654-9519-E0CF-0C98-10FD2D048518}"/>
              </a:ext>
            </a:extLst>
          </p:cNvPr>
          <p:cNvSpPr/>
          <p:nvPr/>
        </p:nvSpPr>
        <p:spPr>
          <a:xfrm>
            <a:off x="8153398" y="5481267"/>
            <a:ext cx="9074921" cy="1998175"/>
          </a:xfrm>
          <a:prstGeom prst="wedgeRoundRectCallout">
            <a:avLst>
              <a:gd name="adj1" fmla="val -56362"/>
              <a:gd name="adj2" fmla="val -36560"/>
              <a:gd name="adj3" fmla="val 16667"/>
            </a:avLst>
          </a:prstGeom>
          <a:solidFill>
            <a:schemeClr val="bg1"/>
          </a:solid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a:solidFill>
                  <a:schemeClr val="tx1"/>
                </a:solidFill>
                <a:latin typeface="Arial" panose="020B0604020202020204" pitchFamily="34" charset="0"/>
                <a:cs typeface="Arial" panose="020B0604020202020204" pitchFamily="34" charset="0"/>
              </a:rPr>
              <a:t>Lời nói, hành động của em để giải quyết tình huống này</a:t>
            </a:r>
          </a:p>
        </p:txBody>
      </p:sp>
      <p:sp>
        <p:nvSpPr>
          <p:cNvPr id="40" name="Speech Bubble: Rectangle with Corners Rounded 39">
            <a:extLst>
              <a:ext uri="{FF2B5EF4-FFF2-40B4-BE49-F238E27FC236}">
                <a16:creationId xmlns:a16="http://schemas.microsoft.com/office/drawing/2014/main" id="{19B01AD1-8F1A-A0CC-707F-B81EB1DE8A1A}"/>
              </a:ext>
            </a:extLst>
          </p:cNvPr>
          <p:cNvSpPr/>
          <p:nvPr/>
        </p:nvSpPr>
        <p:spPr>
          <a:xfrm>
            <a:off x="8153399" y="7848862"/>
            <a:ext cx="9074921" cy="1998175"/>
          </a:xfrm>
          <a:prstGeom prst="wedgeRoundRectCallout">
            <a:avLst>
              <a:gd name="adj1" fmla="val -57178"/>
              <a:gd name="adj2" fmla="val -45264"/>
              <a:gd name="adj3" fmla="val 16667"/>
            </a:avLst>
          </a:prstGeom>
          <a:solidFill>
            <a:schemeClr val="bg1"/>
          </a:solid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Cảm xúc, suy nghĩ của em trước và sau khi giải quyết mâu thuẫn</a:t>
            </a:r>
            <a:endParaRPr lang="en-US" sz="3600">
              <a:solidFill>
                <a:schemeClr val="tx1"/>
              </a:solidFill>
              <a:latin typeface="Arial" panose="020B0604020202020204" pitchFamily="34" charset="0"/>
              <a:cs typeface="Arial" panose="020B0604020202020204" pitchFamily="34" charset="0"/>
            </a:endParaRPr>
          </a:p>
        </p:txBody>
      </p:sp>
      <p:sp>
        <p:nvSpPr>
          <p:cNvPr id="41" name="Speech Bubble: Rectangle with Corners Rounded 40">
            <a:extLst>
              <a:ext uri="{FF2B5EF4-FFF2-40B4-BE49-F238E27FC236}">
                <a16:creationId xmlns:a16="http://schemas.microsoft.com/office/drawing/2014/main" id="{700B3893-0EE1-1295-1D15-491FAB0734E3}"/>
              </a:ext>
            </a:extLst>
          </p:cNvPr>
          <p:cNvSpPr/>
          <p:nvPr/>
        </p:nvSpPr>
        <p:spPr>
          <a:xfrm>
            <a:off x="8153398" y="741040"/>
            <a:ext cx="9074921" cy="1998176"/>
          </a:xfrm>
          <a:prstGeom prst="wedgeRoundRectCallout">
            <a:avLst>
              <a:gd name="adj1" fmla="val -56766"/>
              <a:gd name="adj2" fmla="val 55390"/>
              <a:gd name="adj3" fmla="val 16667"/>
            </a:avLst>
          </a:prstGeom>
          <a:solidFill>
            <a:schemeClr val="bg1"/>
          </a:solid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a:solidFill>
                  <a:schemeClr val="tx1"/>
                </a:solidFill>
                <a:latin typeface="Arial" panose="020B0604020202020204" pitchFamily="34" charset="0"/>
                <a:cs typeface="Arial" panose="020B0604020202020204" pitchFamily="34" charset="0"/>
              </a:rPr>
              <a:t>Hoàn cảnh xảy ra mâu thuẫn, nguyên nhân, biểu hiện của mâu thuẫn</a:t>
            </a:r>
          </a:p>
        </p:txBody>
      </p:sp>
      <p:pic>
        <p:nvPicPr>
          <p:cNvPr id="42" name="Picture 10">
            <a:extLst>
              <a:ext uri="{FF2B5EF4-FFF2-40B4-BE49-F238E27FC236}">
                <a16:creationId xmlns:a16="http://schemas.microsoft.com/office/drawing/2014/main" id="{1EF957F6-AEC3-FBDE-C93F-0EDD8DB1F98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227703" y="6210099"/>
            <a:ext cx="5010686" cy="4033603"/>
          </a:xfrm>
          <a:prstGeom prst="rect">
            <a:avLst/>
          </a:prstGeom>
        </p:spPr>
      </p:pic>
    </p:spTree>
    <p:extLst>
      <p:ext uri="{BB962C8B-B14F-4D97-AF65-F5344CB8AC3E}">
        <p14:creationId xmlns:p14="http://schemas.microsoft.com/office/powerpoint/2010/main" val="41109568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right)">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down)">
                                      <p:cBhvr>
                                        <p:cTn id="25" dur="500"/>
                                        <p:tgtEl>
                                          <p:spTgt spid="3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down)">
                                      <p:cBhvr>
                                        <p:cTn id="3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0CE78A6A-9A18-DA3C-349D-E0C272D500F7}"/>
            </a:ext>
          </a:extLst>
        </p:cNvPr>
        <p:cNvGrpSpPr/>
        <p:nvPr/>
      </p:nvGrpSpPr>
      <p:grpSpPr>
        <a:xfrm>
          <a:off x="0" y="0"/>
          <a:ext cx="0" cy="0"/>
          <a:chOff x="0" y="0"/>
          <a:chExt cx="0" cy="0"/>
        </a:xfrm>
      </p:grpSpPr>
      <p:sp>
        <p:nvSpPr>
          <p:cNvPr id="9" name="Freeform 9">
            <a:extLst>
              <a:ext uri="{FF2B5EF4-FFF2-40B4-BE49-F238E27FC236}">
                <a16:creationId xmlns:a16="http://schemas.microsoft.com/office/drawing/2014/main" id="{B6C8E71C-2DD1-6514-A68A-DDD62530D6FC}"/>
              </a:ext>
            </a:extLst>
          </p:cNvPr>
          <p:cNvSpPr/>
          <p:nvPr/>
        </p:nvSpPr>
        <p:spPr>
          <a:xfrm>
            <a:off x="16535400" y="-32657"/>
            <a:ext cx="2133600" cy="1905000"/>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a:extLst>
              <a:ext uri="{FF2B5EF4-FFF2-40B4-BE49-F238E27FC236}">
                <a16:creationId xmlns:a16="http://schemas.microsoft.com/office/drawing/2014/main" id="{E456BA58-F892-8BAB-891A-49284AB3FF58}"/>
              </a:ext>
            </a:extLst>
          </p:cNvPr>
          <p:cNvSpPr/>
          <p:nvPr/>
        </p:nvSpPr>
        <p:spPr>
          <a:xfrm>
            <a:off x="38100" y="0"/>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 name="TextBox 1">
            <a:extLst>
              <a:ext uri="{FF2B5EF4-FFF2-40B4-BE49-F238E27FC236}">
                <a16:creationId xmlns:a16="http://schemas.microsoft.com/office/drawing/2014/main" id="{B8DFC763-603D-7606-590C-D305BE9D3176}"/>
              </a:ext>
            </a:extLst>
          </p:cNvPr>
          <p:cNvSpPr txBox="1"/>
          <p:nvPr/>
        </p:nvSpPr>
        <p:spPr>
          <a:xfrm>
            <a:off x="1752600" y="680359"/>
            <a:ext cx="14782799" cy="1998176"/>
          </a:xfrm>
          <a:prstGeom prst="rect">
            <a:avLst/>
          </a:prstGeom>
          <a:noFill/>
        </p:spPr>
        <p:txBody>
          <a:bodyPr wrap="square" rtlCol="0">
            <a:spAutoFit/>
          </a:bodyPr>
          <a:lstStyle/>
          <a:p>
            <a:pPr algn="ctr" defTabSz="1828800">
              <a:lnSpc>
                <a:spcPct val="150000"/>
              </a:lnSpc>
              <a:buClr>
                <a:srgbClr val="000000"/>
              </a:buClr>
            </a:pPr>
            <a:r>
              <a:rPr lang="en-US" sz="4400" b="1" u="sng" kern="0">
                <a:solidFill>
                  <a:srgbClr val="000000"/>
                </a:solidFill>
                <a:latin typeface="Arial"/>
                <a:cs typeface="Arial"/>
                <a:sym typeface="Arial"/>
              </a:rPr>
              <a:t>THAM KHẢO:</a:t>
            </a:r>
            <a:r>
              <a:rPr lang="en-US" sz="4400" b="1" kern="0">
                <a:solidFill>
                  <a:srgbClr val="000000"/>
                </a:solidFill>
                <a:latin typeface="Arial"/>
                <a:cs typeface="Arial"/>
                <a:sym typeface="Arial"/>
              </a:rPr>
              <a:t> Mời các em xem thêm video </a:t>
            </a:r>
            <a:r>
              <a:rPr lang="vi-VN" sz="4400" b="1" kern="0">
                <a:solidFill>
                  <a:srgbClr val="000000"/>
                </a:solidFill>
                <a:cs typeface="Arial"/>
                <a:sym typeface="Arial"/>
              </a:rPr>
              <a:t>về kĩ năng giải quyết xung đột, mâu thuẫn</a:t>
            </a:r>
            <a:endParaRPr lang="en-US" sz="4400" b="1" kern="0">
              <a:solidFill>
                <a:srgbClr val="000000"/>
              </a:solidFill>
              <a:latin typeface="Arial"/>
              <a:cs typeface="Arial"/>
              <a:sym typeface="Arial"/>
            </a:endParaRPr>
          </a:p>
        </p:txBody>
      </p:sp>
      <p:pic>
        <p:nvPicPr>
          <p:cNvPr id="4" name="Kỹ năng giải quyết xung đột, mâu thuẫn - HatBuiNho">
            <a:hlinkClick r:id="" action="ppaction://media"/>
            <a:extLst>
              <a:ext uri="{FF2B5EF4-FFF2-40B4-BE49-F238E27FC236}">
                <a16:creationId xmlns:a16="http://schemas.microsoft.com/office/drawing/2014/main" id="{E418DC16-6798-D7F0-F0CB-64FF46D956A4}"/>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453426" y="3226073"/>
            <a:ext cx="11381145" cy="6396897"/>
          </a:xfrm>
          <a:prstGeom prst="rect">
            <a:avLst/>
          </a:prstGeom>
          <a:ln>
            <a:noFill/>
          </a:ln>
          <a:effectLst/>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1505246994"/>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0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052C0D46-3ABE-8C46-B1C5-B2B53B0F7CB1}"/>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4DB21880-4067-793C-926A-12A64A724A0F}"/>
              </a:ext>
            </a:extLst>
          </p:cNvPr>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CC51B5FC-6491-BBE6-C098-FD30FF5F08CB}"/>
              </a:ext>
            </a:extLst>
          </p:cNvPr>
          <p:cNvSpPr/>
          <p:nvPr/>
        </p:nvSpPr>
        <p:spPr>
          <a:xfrm>
            <a:off x="281045" y="242549"/>
            <a:ext cx="861955" cy="1134494"/>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AB2F9C3-D409-BF2D-3D62-31A712218C68}"/>
              </a:ext>
            </a:extLst>
          </p:cNvPr>
          <p:cNvPicPr>
            <a:picLocks noChangeAspect="1"/>
          </p:cNvPicPr>
          <p:nvPr/>
        </p:nvPicPr>
        <p:blipFill>
          <a:blip r:embed="rId7">
            <a:grayscl/>
          </a:blip>
          <a:srcRect t="7037" b="7037"/>
          <a:stretch>
            <a:fillRect/>
          </a:stretch>
        </p:blipFill>
        <p:spPr>
          <a:xfrm>
            <a:off x="958363" y="1409700"/>
            <a:ext cx="16371254" cy="8877300"/>
          </a:xfrm>
          <a:prstGeom prst="rect">
            <a:avLst/>
          </a:prstGeom>
        </p:spPr>
      </p:pic>
      <p:sp>
        <p:nvSpPr>
          <p:cNvPr id="5" name="Rectangle 4">
            <a:extLst>
              <a:ext uri="{FF2B5EF4-FFF2-40B4-BE49-F238E27FC236}">
                <a16:creationId xmlns:a16="http://schemas.microsoft.com/office/drawing/2014/main" id="{0141C65A-46FA-22D8-E8EF-C4C4E82E7E64}"/>
              </a:ext>
            </a:extLst>
          </p:cNvPr>
          <p:cNvSpPr/>
          <p:nvPr/>
        </p:nvSpPr>
        <p:spPr>
          <a:xfrm>
            <a:off x="1904986" y="2287283"/>
            <a:ext cx="14478005" cy="6595460"/>
          </a:xfrm>
          <a:prstGeom prst="rect">
            <a:avLst/>
          </a:prstGeom>
        </p:spPr>
        <p:txBody>
          <a:bodyPr wrap="square">
            <a:spAutoFit/>
          </a:bodyPr>
          <a:lstStyle/>
          <a:p>
            <a:pPr marL="571500" indent="-571500" algn="just">
              <a:lnSpc>
                <a:spcPct val="150000"/>
              </a:lnSpc>
              <a:spcBef>
                <a:spcPts val="300"/>
              </a:spcBef>
              <a:spcAft>
                <a:spcPts val="300"/>
              </a:spcAft>
              <a:buFont typeface="Wingdings" panose="05000000000000000000" pitchFamily="2" charset="2"/>
              <a:buChar char="Ø"/>
            </a:pPr>
            <a:r>
              <a:rPr lang="vi-VN" sz="4000">
                <a:latin typeface="Arial" panose="020B0604020202020204" pitchFamily="34" charset="0"/>
                <a:ea typeface="Calibri" panose="020F0502020204030204" pitchFamily="34" charset="0"/>
                <a:cs typeface="Arial" panose="020B0604020202020204" pitchFamily="34" charset="0"/>
              </a:rPr>
              <a:t>Các em học sinh ở lứa tuổi học đường là lứa tuổi mới lớn, tâm sinh lí đang phát triển. </a:t>
            </a:r>
            <a:endParaRPr lang="en-US" sz="400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Ø"/>
            </a:pPr>
            <a:r>
              <a:rPr lang="vi-VN" sz="4000">
                <a:latin typeface="Arial" panose="020B0604020202020204" pitchFamily="34" charset="0"/>
                <a:ea typeface="Calibri" panose="020F0502020204030204" pitchFamily="34" charset="0"/>
                <a:cs typeface="Arial" panose="020B0604020202020204" pitchFamily="34" charset="0"/>
              </a:rPr>
              <a:t>Vì vậy, mối quan hệ bạn bè, cách cư xử giữa mọi người xung quanh là khá nhạy cảm. </a:t>
            </a:r>
            <a:endParaRPr lang="en-US" sz="400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spcBef>
                <a:spcPts val="300"/>
              </a:spcBef>
              <a:spcAft>
                <a:spcPts val="300"/>
              </a:spcAft>
              <a:buFont typeface="Wingdings" panose="05000000000000000000" pitchFamily="2" charset="2"/>
              <a:buChar char="Ø"/>
            </a:pPr>
            <a:r>
              <a:rPr lang="vi-VN" sz="4000">
                <a:latin typeface="Arial" panose="020B0604020202020204" pitchFamily="34" charset="0"/>
                <a:ea typeface="Calibri" panose="020F0502020204030204" pitchFamily="34" charset="0"/>
                <a:cs typeface="Arial" panose="020B0604020202020204" pitchFamily="34" charset="0"/>
              </a:rPr>
              <a:t>Đôi khi chỉ cần những hành động không vừa lòng nhau một chút có thể dẫn đến mâu thuẫn, xô xát không đáng có và để lại những hậu quả nghiêm trọng.</a:t>
            </a:r>
          </a:p>
        </p:txBody>
      </p:sp>
      <p:grpSp>
        <p:nvGrpSpPr>
          <p:cNvPr id="8" name="Group 7">
            <a:extLst>
              <a:ext uri="{FF2B5EF4-FFF2-40B4-BE49-F238E27FC236}">
                <a16:creationId xmlns:a16="http://schemas.microsoft.com/office/drawing/2014/main" id="{DE326232-3CDE-7E0A-079A-C7F6DA932416}"/>
              </a:ext>
            </a:extLst>
          </p:cNvPr>
          <p:cNvGrpSpPr/>
          <p:nvPr/>
        </p:nvGrpSpPr>
        <p:grpSpPr>
          <a:xfrm>
            <a:off x="5904418" y="759588"/>
            <a:ext cx="6479144" cy="1360323"/>
            <a:chOff x="2078673" y="1010321"/>
            <a:chExt cx="6479144" cy="1360323"/>
          </a:xfrm>
        </p:grpSpPr>
        <p:sp>
          <p:nvSpPr>
            <p:cNvPr id="9" name="Freeform 6">
              <a:extLst>
                <a:ext uri="{FF2B5EF4-FFF2-40B4-BE49-F238E27FC236}">
                  <a16:creationId xmlns:a16="http://schemas.microsoft.com/office/drawing/2014/main" id="{297AC902-5BB9-A6F9-01C6-4BC7328C0491}"/>
                </a:ext>
              </a:extLst>
            </p:cNvPr>
            <p:cNvSpPr/>
            <p:nvPr/>
          </p:nvSpPr>
          <p:spPr>
            <a:xfrm>
              <a:off x="2078673" y="1010321"/>
              <a:ext cx="6479144" cy="1360323"/>
            </a:xfrm>
            <a:custGeom>
              <a:avLst/>
              <a:gdLst/>
              <a:ahLst/>
              <a:cxnLst/>
              <a:rect l="l" t="t" r="r" b="b"/>
              <a:pathLst>
                <a:path w="2175804" h="376692">
                  <a:moveTo>
                    <a:pt x="47794" y="0"/>
                  </a:moveTo>
                  <a:lnTo>
                    <a:pt x="2128010" y="0"/>
                  </a:lnTo>
                  <a:cubicBezTo>
                    <a:pt x="2140686" y="0"/>
                    <a:pt x="2152842" y="5035"/>
                    <a:pt x="2161805" y="13999"/>
                  </a:cubicBezTo>
                  <a:cubicBezTo>
                    <a:pt x="2170768" y="22962"/>
                    <a:pt x="2175804" y="35118"/>
                    <a:pt x="2175804" y="47794"/>
                  </a:cubicBezTo>
                  <a:lnTo>
                    <a:pt x="2175804" y="328898"/>
                  </a:lnTo>
                  <a:cubicBezTo>
                    <a:pt x="2175804" y="341574"/>
                    <a:pt x="2170768" y="353730"/>
                    <a:pt x="2161805" y="362694"/>
                  </a:cubicBezTo>
                  <a:cubicBezTo>
                    <a:pt x="2152842" y="371657"/>
                    <a:pt x="2140686" y="376692"/>
                    <a:pt x="2128010" y="376692"/>
                  </a:cubicBezTo>
                  <a:lnTo>
                    <a:pt x="47794" y="376692"/>
                  </a:lnTo>
                  <a:cubicBezTo>
                    <a:pt x="35118" y="376692"/>
                    <a:pt x="22962" y="371657"/>
                    <a:pt x="13999" y="362694"/>
                  </a:cubicBezTo>
                  <a:cubicBezTo>
                    <a:pt x="5035" y="353730"/>
                    <a:pt x="0" y="341574"/>
                    <a:pt x="0" y="328898"/>
                  </a:cubicBezTo>
                  <a:lnTo>
                    <a:pt x="0" y="47794"/>
                  </a:lnTo>
                  <a:cubicBezTo>
                    <a:pt x="0" y="35118"/>
                    <a:pt x="5035" y="22962"/>
                    <a:pt x="13999" y="13999"/>
                  </a:cubicBezTo>
                  <a:cubicBezTo>
                    <a:pt x="22962" y="5035"/>
                    <a:pt x="35118" y="0"/>
                    <a:pt x="47794" y="0"/>
                  </a:cubicBezTo>
                  <a:close/>
                </a:path>
              </a:pathLst>
            </a:custGeom>
            <a:solidFill>
              <a:schemeClr val="bg1"/>
            </a:solidFill>
            <a:ln>
              <a:solidFill>
                <a:schemeClr val="accent5">
                  <a:lumMod val="50000"/>
                </a:schemeClr>
              </a:solidFill>
            </a:ln>
          </p:spPr>
          <p:txBody>
            <a:bodyPr/>
            <a:lstStyle/>
            <a:p>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63160080-7152-8C05-101C-EF4DD56BA67A}"/>
                </a:ext>
              </a:extLst>
            </p:cNvPr>
            <p:cNvSpPr txBox="1"/>
            <p:nvPr/>
          </p:nvSpPr>
          <p:spPr>
            <a:xfrm>
              <a:off x="2452270" y="1269952"/>
              <a:ext cx="5731949" cy="923330"/>
            </a:xfrm>
            <a:prstGeom prst="rect">
              <a:avLst/>
            </a:prstGeom>
            <a:noFill/>
          </p:spPr>
          <p:txBody>
            <a:bodyPr wrap="square">
              <a:spAutoFit/>
            </a:bodyPr>
            <a:lstStyle/>
            <a:p>
              <a:pPr marL="0" marR="0" algn="ctr">
                <a:spcBef>
                  <a:spcPts val="0"/>
                </a:spcBef>
                <a:spcAft>
                  <a:spcPts val="0"/>
                </a:spcAft>
              </a:pPr>
              <a:r>
                <a:rPr lang="en-US" sz="5400" b="1">
                  <a:solidFill>
                    <a:srgbClr val="C00000"/>
                  </a:solidFill>
                  <a:latin typeface="Arial" panose="020B0604020202020204" pitchFamily="34" charset="0"/>
                  <a:ea typeface="Calibri" panose="020F0502020204030204" pitchFamily="34" charset="0"/>
                  <a:cs typeface="Arial" panose="020B0604020202020204" pitchFamily="34" charset="0"/>
                </a:rPr>
                <a:t>KẾT LUẬN</a:t>
              </a:r>
              <a:endParaRPr lang="en-US" sz="5400" b="1"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grpSp>
      <p:pic>
        <p:nvPicPr>
          <p:cNvPr id="15" name="Picture 14" descr="A group of boys in a classroom&#10;&#10;Description automatically generated">
            <a:extLst>
              <a:ext uri="{FF2B5EF4-FFF2-40B4-BE49-F238E27FC236}">
                <a16:creationId xmlns:a16="http://schemas.microsoft.com/office/drawing/2014/main" id="{7FBFE577-C51C-E50E-47C6-596A455E4A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01723" y="8267700"/>
            <a:ext cx="3586276" cy="2019300"/>
          </a:xfrm>
          <a:prstGeom prst="rect">
            <a:avLst/>
          </a:prstGeom>
        </p:spPr>
      </p:pic>
    </p:spTree>
    <p:extLst>
      <p:ext uri="{BB962C8B-B14F-4D97-AF65-F5344CB8AC3E}">
        <p14:creationId xmlns:p14="http://schemas.microsoft.com/office/powerpoint/2010/main" val="540766140"/>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933BE090-3E7D-2365-ADF5-2F41D7F0D3E1}"/>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51E2777B-2504-4806-D02F-8D3A857667B2}"/>
              </a:ext>
            </a:extLst>
          </p:cNvPr>
          <p:cNvSpPr/>
          <p:nvPr/>
        </p:nvSpPr>
        <p:spPr>
          <a:xfrm>
            <a:off x="-5443" y="-22398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a:extLst>
              <a:ext uri="{FF2B5EF4-FFF2-40B4-BE49-F238E27FC236}">
                <a16:creationId xmlns:a16="http://schemas.microsoft.com/office/drawing/2014/main" id="{B67BD5D4-06C8-B4B0-36AE-4A477B9FEF02}"/>
              </a:ext>
            </a:extLst>
          </p:cNvPr>
          <p:cNvSpPr/>
          <p:nvPr/>
        </p:nvSpPr>
        <p:spPr>
          <a:xfrm rot="4358653">
            <a:off x="17089646" y="-267575"/>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DAA77F67-EBC3-8188-6ECD-4591AF92DD0D}"/>
              </a:ext>
            </a:extLst>
          </p:cNvPr>
          <p:cNvSpPr txBox="1"/>
          <p:nvPr/>
        </p:nvSpPr>
        <p:spPr>
          <a:xfrm>
            <a:off x="1371600" y="652800"/>
            <a:ext cx="15544800"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2: Trao đổi về những nguyên nhân dẫn đến mâu thuẫn trong quan hệ với các bạn</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Rounded Rectangle 1">
            <a:extLst>
              <a:ext uri="{FF2B5EF4-FFF2-40B4-BE49-F238E27FC236}">
                <a16:creationId xmlns:a16="http://schemas.microsoft.com/office/drawing/2014/main" id="{C868F883-B4AD-E6F9-BB59-83CE7E51D40F}"/>
              </a:ext>
            </a:extLst>
          </p:cNvPr>
          <p:cNvSpPr/>
          <p:nvPr/>
        </p:nvSpPr>
        <p:spPr>
          <a:xfrm>
            <a:off x="2008414" y="3286495"/>
            <a:ext cx="8202385" cy="4362602"/>
          </a:xfrm>
          <a:prstGeom prst="rect">
            <a:avLst/>
          </a:prstGeom>
          <a:solidFill>
            <a:srgbClr val="FFFFFF"/>
          </a:solidFill>
          <a:ln w="19050" cap="flat" cmpd="sng" algn="ctr">
            <a:noFill/>
            <a:prstDash val="dash"/>
          </a:ln>
          <a:effectLst/>
        </p:spPr>
        <p:txBody>
          <a:bodyPr rtlCol="0" anchor="ctr"/>
          <a:lstStyle/>
          <a:p>
            <a:pPr algn="ctr" defTabSz="1828800">
              <a:lnSpc>
                <a:spcPct val="150000"/>
              </a:lnSpc>
            </a:pPr>
            <a:r>
              <a:rPr lang="en-US" sz="4000" kern="0">
                <a:solidFill>
                  <a:srgbClr val="000000"/>
                </a:solidFill>
                <a:latin typeface="Arial"/>
                <a:cs typeface="Arial" panose="020B0604020202020204" pitchFamily="34" charset="0"/>
                <a:sym typeface="Arial"/>
              </a:rPr>
              <a:t>Các cặp trao đổi với nhau về những nguyên nhân dẫn đến mâu thuẫn trong quan hệ với các bạn</a:t>
            </a:r>
          </a:p>
        </p:txBody>
      </p:sp>
      <p:sp>
        <p:nvSpPr>
          <p:cNvPr id="7" name="Rounded Rectangle 1">
            <a:extLst>
              <a:ext uri="{FF2B5EF4-FFF2-40B4-BE49-F238E27FC236}">
                <a16:creationId xmlns:a16="http://schemas.microsoft.com/office/drawing/2014/main" id="{CBE65DE3-E5EC-8781-8F7B-8E27DFB2B307}"/>
              </a:ext>
            </a:extLst>
          </p:cNvPr>
          <p:cNvSpPr/>
          <p:nvPr/>
        </p:nvSpPr>
        <p:spPr>
          <a:xfrm>
            <a:off x="1793081" y="8080959"/>
            <a:ext cx="14470178" cy="1557354"/>
          </a:xfrm>
          <a:prstGeom prst="roundRect">
            <a:avLst/>
          </a:prstGeom>
          <a:solidFill>
            <a:srgbClr val="CDEBDC">
              <a:lumMod val="25000"/>
            </a:srgbClr>
          </a:solidFill>
          <a:ln w="19050" cap="flat" cmpd="sng" algn="ctr">
            <a:noFill/>
            <a:prstDash val="solid"/>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a:ln>
                  <a:noFill/>
                </a:ln>
                <a:solidFill>
                  <a:srgbClr val="FFFFFF"/>
                </a:solidFill>
                <a:effectLst/>
                <a:uLnTx/>
                <a:uFillTx/>
                <a:latin typeface="Arial"/>
                <a:cs typeface="Arial" panose="020B0604020202020204" pitchFamily="34" charset="0"/>
                <a:sym typeface="Arial"/>
              </a:rPr>
              <a:t>THẢO LUẬN THEO CẶP</a:t>
            </a:r>
            <a:endParaRPr kumimoji="0" lang="vi-VN" sz="4000" b="1" i="0" u="none" strike="noStrike" kern="0" cap="none" spc="0" normalizeH="0" baseline="0" noProof="0" dirty="0">
              <a:ln>
                <a:noFill/>
              </a:ln>
              <a:solidFill>
                <a:srgbClr val="FFFFFF"/>
              </a:solidFill>
              <a:effectLst/>
              <a:uLnTx/>
              <a:uFillTx/>
              <a:cs typeface="Arial" panose="020B0604020202020204" pitchFamily="34" charset="0"/>
              <a:sym typeface="Arial"/>
            </a:endParaRPr>
          </a:p>
        </p:txBody>
      </p:sp>
      <p:pic>
        <p:nvPicPr>
          <p:cNvPr id="8" name="Picture 7">
            <a:extLst>
              <a:ext uri="{FF2B5EF4-FFF2-40B4-BE49-F238E27FC236}">
                <a16:creationId xmlns:a16="http://schemas.microsoft.com/office/drawing/2014/main" id="{BF52260F-2CD9-2E6F-03D1-AEAB70C116BE}"/>
              </a:ext>
            </a:extLst>
          </p:cNvPr>
          <p:cNvPicPr>
            <a:picLocks noChangeAspect="1"/>
          </p:cNvPicPr>
          <p:nvPr/>
        </p:nvPicPr>
        <p:blipFill>
          <a:blip r:embed="rId6"/>
          <a:stretch>
            <a:fillRect/>
          </a:stretch>
        </p:blipFill>
        <p:spPr>
          <a:xfrm>
            <a:off x="1371600" y="2650976"/>
            <a:ext cx="1692184" cy="1318736"/>
          </a:xfrm>
          <a:prstGeom prst="rect">
            <a:avLst/>
          </a:prstGeom>
        </p:spPr>
      </p:pic>
      <p:pic>
        <p:nvPicPr>
          <p:cNvPr id="9" name="Picture 9">
            <a:extLst>
              <a:ext uri="{FF2B5EF4-FFF2-40B4-BE49-F238E27FC236}">
                <a16:creationId xmlns:a16="http://schemas.microsoft.com/office/drawing/2014/main" id="{87372FA6-B536-82B6-3C03-D3F5B67DF17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717135" y="2988799"/>
            <a:ext cx="5372100" cy="4660298"/>
          </a:xfrm>
          <a:prstGeom prst="rect">
            <a:avLst/>
          </a:prstGeom>
        </p:spPr>
      </p:pic>
    </p:spTree>
    <p:extLst>
      <p:ext uri="{BB962C8B-B14F-4D97-AF65-F5344CB8AC3E}">
        <p14:creationId xmlns:p14="http://schemas.microsoft.com/office/powerpoint/2010/main" val="18565994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BD473991-58AA-00B3-E598-B29E51E5BC30}"/>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13DEF7FB-89C7-49B1-DE43-06489ED5E094}"/>
              </a:ext>
            </a:extLst>
          </p:cNvPr>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 name="Freeform 14">
            <a:extLst>
              <a:ext uri="{FF2B5EF4-FFF2-40B4-BE49-F238E27FC236}">
                <a16:creationId xmlns:a16="http://schemas.microsoft.com/office/drawing/2014/main" id="{3EB4B2BA-E05C-3DAA-B496-58D9A5DC017B}"/>
              </a:ext>
            </a:extLst>
          </p:cNvPr>
          <p:cNvSpPr/>
          <p:nvPr/>
        </p:nvSpPr>
        <p:spPr>
          <a:xfrm rot="461708">
            <a:off x="-171696" y="-104276"/>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4">
              <a:extLst>
                <a:ext uri="{96DAC541-7B7A-43D3-8B79-37D633B846F1}">
                  <asvg:svgBlip xmlns:asvg="http://schemas.microsoft.com/office/drawing/2016/SVG/main" r:embed="rId5"/>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009ED3A5-4296-216E-54B7-113E62AD3691}"/>
              </a:ext>
            </a:extLst>
          </p:cNvPr>
          <p:cNvSpPr/>
          <p:nvPr/>
        </p:nvSpPr>
        <p:spPr>
          <a:xfrm>
            <a:off x="609603" y="4256084"/>
            <a:ext cx="3962398" cy="22663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tx1"/>
                </a:solidFill>
                <a:latin typeface="Arial" panose="020B0604020202020204" pitchFamily="34" charset="0"/>
                <a:cs typeface="Arial" panose="020B0604020202020204" pitchFamily="34" charset="0"/>
              </a:rPr>
              <a:t>Bất đồng ý kiến</a:t>
            </a:r>
          </a:p>
        </p:txBody>
      </p:sp>
      <p:sp>
        <p:nvSpPr>
          <p:cNvPr id="3" name="Rectangle: Rounded Corners 2">
            <a:extLst>
              <a:ext uri="{FF2B5EF4-FFF2-40B4-BE49-F238E27FC236}">
                <a16:creationId xmlns:a16="http://schemas.microsoft.com/office/drawing/2014/main" id="{678F5B65-EB91-82E4-C06E-02A5A3872DF6}"/>
              </a:ext>
            </a:extLst>
          </p:cNvPr>
          <p:cNvSpPr/>
          <p:nvPr/>
        </p:nvSpPr>
        <p:spPr>
          <a:xfrm>
            <a:off x="4898278" y="4243205"/>
            <a:ext cx="4228012" cy="22663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tx1"/>
                </a:solidFill>
                <a:latin typeface="Arial" panose="020B0604020202020204" pitchFamily="34" charset="0"/>
                <a:cs typeface="Arial" panose="020B0604020202020204" pitchFamily="34" charset="0"/>
              </a:rPr>
              <a:t>Trêu đùa quá mức</a:t>
            </a:r>
          </a:p>
        </p:txBody>
      </p:sp>
      <p:sp>
        <p:nvSpPr>
          <p:cNvPr id="7" name="Rectangle: Rounded Corners 6">
            <a:extLst>
              <a:ext uri="{FF2B5EF4-FFF2-40B4-BE49-F238E27FC236}">
                <a16:creationId xmlns:a16="http://schemas.microsoft.com/office/drawing/2014/main" id="{9FE15E57-7750-A18D-A6B3-5DAF7550B31F}"/>
              </a:ext>
            </a:extLst>
          </p:cNvPr>
          <p:cNvSpPr/>
          <p:nvPr/>
        </p:nvSpPr>
        <p:spPr>
          <a:xfrm>
            <a:off x="9457101" y="4232319"/>
            <a:ext cx="4204562" cy="22901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tx1"/>
                </a:solidFill>
                <a:latin typeface="Arial" panose="020B0604020202020204" pitchFamily="34" charset="0"/>
                <a:cs typeface="Arial" panose="020B0604020202020204" pitchFamily="34" charset="0"/>
              </a:rPr>
              <a:t>Không giữ lời hứa</a:t>
            </a:r>
          </a:p>
        </p:txBody>
      </p:sp>
      <p:sp>
        <p:nvSpPr>
          <p:cNvPr id="11" name="Rectangle: Rounded Corners 10">
            <a:extLst>
              <a:ext uri="{FF2B5EF4-FFF2-40B4-BE49-F238E27FC236}">
                <a16:creationId xmlns:a16="http://schemas.microsoft.com/office/drawing/2014/main" id="{EB0651F1-CFA8-42D4-9AA7-54B190D8D1CF}"/>
              </a:ext>
            </a:extLst>
          </p:cNvPr>
          <p:cNvSpPr/>
          <p:nvPr/>
        </p:nvSpPr>
        <p:spPr>
          <a:xfrm>
            <a:off x="13992475" y="4210025"/>
            <a:ext cx="3685923" cy="2290156"/>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tx1"/>
                </a:solidFill>
                <a:latin typeface="Arial" panose="020B0604020202020204" pitchFamily="34" charset="0"/>
                <a:cs typeface="Arial" panose="020B0604020202020204" pitchFamily="34" charset="0"/>
              </a:rPr>
              <a:t>Hiểu lầm</a:t>
            </a:r>
          </a:p>
        </p:txBody>
      </p:sp>
      <p:cxnSp>
        <p:nvCxnSpPr>
          <p:cNvPr id="12" name="Straight Arrow Connector 11">
            <a:extLst>
              <a:ext uri="{FF2B5EF4-FFF2-40B4-BE49-F238E27FC236}">
                <a16:creationId xmlns:a16="http://schemas.microsoft.com/office/drawing/2014/main" id="{27277F57-4F46-9553-BF23-4AD7FE7D4C2F}"/>
              </a:ext>
            </a:extLst>
          </p:cNvPr>
          <p:cNvCxnSpPr>
            <a:cxnSpLocks/>
          </p:cNvCxnSpPr>
          <p:nvPr/>
        </p:nvCxnSpPr>
        <p:spPr>
          <a:xfrm>
            <a:off x="2465184" y="3278652"/>
            <a:ext cx="0" cy="97743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1D98768-56CF-8BFC-4787-EACF16D4B075}"/>
              </a:ext>
            </a:extLst>
          </p:cNvPr>
          <p:cNvCxnSpPr>
            <a:cxnSpLocks/>
            <a:endCxn id="3" idx="0"/>
          </p:cNvCxnSpPr>
          <p:nvPr/>
        </p:nvCxnSpPr>
        <p:spPr>
          <a:xfrm flipH="1">
            <a:off x="7012284" y="3273148"/>
            <a:ext cx="29437" cy="9700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0A02AE9-45D3-FB88-A2F4-17E1958779F6}"/>
              </a:ext>
            </a:extLst>
          </p:cNvPr>
          <p:cNvCxnSpPr>
            <a:cxnSpLocks/>
            <a:endCxn id="7" idx="0"/>
          </p:cNvCxnSpPr>
          <p:nvPr/>
        </p:nvCxnSpPr>
        <p:spPr>
          <a:xfrm>
            <a:off x="11559382" y="3239968"/>
            <a:ext cx="0" cy="9923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B6F9BB3-1B58-098D-17D7-AD5CB627C278}"/>
              </a:ext>
            </a:extLst>
          </p:cNvPr>
          <p:cNvCxnSpPr>
            <a:cxnSpLocks/>
            <a:endCxn id="11" idx="0"/>
          </p:cNvCxnSpPr>
          <p:nvPr/>
        </p:nvCxnSpPr>
        <p:spPr>
          <a:xfrm>
            <a:off x="15822816" y="3239968"/>
            <a:ext cx="12621" cy="9700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994FF888-3ADB-14AC-00D1-EDC12EB1BECC}"/>
              </a:ext>
            </a:extLst>
          </p:cNvPr>
          <p:cNvSpPr/>
          <p:nvPr/>
        </p:nvSpPr>
        <p:spPr>
          <a:xfrm>
            <a:off x="1066800" y="931371"/>
            <a:ext cx="16154399" cy="2347281"/>
          </a:xfrm>
          <a:prstGeom prst="roundRect">
            <a:avLst/>
          </a:prstGeom>
          <a:solidFill>
            <a:schemeClr val="bg1"/>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4000" b="1">
                <a:solidFill>
                  <a:srgbClr val="1F497D">
                    <a:lumMod val="50000"/>
                  </a:srgbClr>
                </a:solidFill>
                <a:latin typeface="Arial" panose="020B0604020202020204" pitchFamily="34" charset="0"/>
                <a:cs typeface="Arial" panose="020B0604020202020204" pitchFamily="34" charset="0"/>
              </a:rPr>
              <a:t>Gợi ý: </a:t>
            </a:r>
            <a:r>
              <a:rPr lang="en-US" sz="4000">
                <a:solidFill>
                  <a:srgbClr val="1F497D">
                    <a:lumMod val="50000"/>
                  </a:srgbClr>
                </a:solidFill>
                <a:latin typeface="Arial" panose="020B0604020202020204" pitchFamily="34" charset="0"/>
                <a:cs typeface="Arial" panose="020B0604020202020204" pitchFamily="34" charset="0"/>
              </a:rPr>
              <a:t>Một số </a:t>
            </a:r>
            <a:r>
              <a:rPr lang="vi-VN" sz="4000">
                <a:solidFill>
                  <a:srgbClr val="1F497D">
                    <a:lumMod val="50000"/>
                  </a:srgbClr>
                </a:solidFill>
                <a:latin typeface="Arial" panose="020B0604020202020204" pitchFamily="34" charset="0"/>
                <a:cs typeface="Arial" panose="020B0604020202020204" pitchFamily="34" charset="0"/>
              </a:rPr>
              <a:t>nguyên nhân dẫn đến mâu thuẫn trong quan hệ với các bạn</a:t>
            </a:r>
            <a:r>
              <a:rPr lang="en-US" sz="4000">
                <a:solidFill>
                  <a:srgbClr val="1F497D">
                    <a:lumMod val="50000"/>
                  </a:srgbClr>
                </a:solidFill>
                <a:latin typeface="Arial" panose="020B0604020202020204" pitchFamily="34" charset="0"/>
                <a:cs typeface="Arial" panose="020B0604020202020204" pitchFamily="34" charset="0"/>
              </a:rPr>
              <a:t> có thể kể đến như:</a:t>
            </a:r>
            <a:endParaRPr lang="en-US" sz="4000" dirty="0">
              <a:solidFill>
                <a:srgbClr val="1F497D">
                  <a:lumMod val="50000"/>
                </a:srgbClr>
              </a:solidFill>
              <a:latin typeface="Arial" panose="020B0604020202020204" pitchFamily="34" charset="0"/>
              <a:cs typeface="Arial" panose="020B0604020202020204" pitchFamily="34" charset="0"/>
            </a:endParaRPr>
          </a:p>
        </p:txBody>
      </p:sp>
      <p:pic>
        <p:nvPicPr>
          <p:cNvPr id="35" name="Picture 34" descr="Cartoon girls in blue dresses talking&#10;&#10;Description automatically generated">
            <a:extLst>
              <a:ext uri="{FF2B5EF4-FFF2-40B4-BE49-F238E27FC236}">
                <a16:creationId xmlns:a16="http://schemas.microsoft.com/office/drawing/2014/main" id="{72BC51C1-178A-AC4F-0FBA-010AB52645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269" y="6659725"/>
            <a:ext cx="3429000" cy="3429000"/>
          </a:xfrm>
          <a:prstGeom prst="rect">
            <a:avLst/>
          </a:prstGeom>
        </p:spPr>
      </p:pic>
      <p:pic>
        <p:nvPicPr>
          <p:cNvPr id="37" name="Picture 36" descr="A cartoon of a child and child&#10;&#10;Description automatically generated">
            <a:extLst>
              <a:ext uri="{FF2B5EF4-FFF2-40B4-BE49-F238E27FC236}">
                <a16:creationId xmlns:a16="http://schemas.microsoft.com/office/drawing/2014/main" id="{6AC8C64A-8667-FA4E-2BB3-BAFF5EE4EE94}"/>
              </a:ext>
            </a:extLst>
          </p:cNvPr>
          <p:cNvPicPr>
            <a:picLocks noChangeAspect="1"/>
          </p:cNvPicPr>
          <p:nvPr/>
        </p:nvPicPr>
        <p:blipFill rotWithShape="1">
          <a:blip r:embed="rId7">
            <a:extLst>
              <a:ext uri="{28A0092B-C50C-407E-A947-70E740481C1C}">
                <a14:useLocalDpi xmlns:a14="http://schemas.microsoft.com/office/drawing/2010/main" val="0"/>
              </a:ext>
            </a:extLst>
          </a:blip>
          <a:srcRect l="14333" t="18000" r="12526" b="12689"/>
          <a:stretch/>
        </p:blipFill>
        <p:spPr>
          <a:xfrm>
            <a:off x="9687802" y="6739836"/>
            <a:ext cx="3743159" cy="3547164"/>
          </a:xfrm>
          <a:prstGeom prst="rect">
            <a:avLst/>
          </a:prstGeom>
        </p:spPr>
      </p:pic>
      <p:pic>
        <p:nvPicPr>
          <p:cNvPr id="49" name="Picture 48" descr="A cartoon of a child and a child&#10;&#10;Description automatically generated">
            <a:extLst>
              <a:ext uri="{FF2B5EF4-FFF2-40B4-BE49-F238E27FC236}">
                <a16:creationId xmlns:a16="http://schemas.microsoft.com/office/drawing/2014/main" id="{698A5A4C-E7C2-2330-88BD-1AB8D9EF6A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57150" y="6874912"/>
            <a:ext cx="3972833" cy="2998625"/>
          </a:xfrm>
          <a:prstGeom prst="rect">
            <a:avLst/>
          </a:prstGeom>
        </p:spPr>
      </p:pic>
      <p:pic>
        <p:nvPicPr>
          <p:cNvPr id="51" name="Picture 50" descr="A cartoon of two people&#10;&#10;Description automatically generated">
            <a:extLst>
              <a:ext uri="{FF2B5EF4-FFF2-40B4-BE49-F238E27FC236}">
                <a16:creationId xmlns:a16="http://schemas.microsoft.com/office/drawing/2014/main" id="{F1435A61-F9CA-2FF4-E37D-E0CE8756207C}"/>
              </a:ext>
            </a:extLst>
          </p:cNvPr>
          <p:cNvPicPr>
            <a:picLocks noChangeAspect="1"/>
          </p:cNvPicPr>
          <p:nvPr/>
        </p:nvPicPr>
        <p:blipFill rotWithShape="1">
          <a:blip r:embed="rId9">
            <a:extLst>
              <a:ext uri="{28A0092B-C50C-407E-A947-70E740481C1C}">
                <a14:useLocalDpi xmlns:a14="http://schemas.microsoft.com/office/drawing/2010/main" val="0"/>
              </a:ext>
            </a:extLst>
          </a:blip>
          <a:srcRect t="26237" b="10799"/>
          <a:stretch/>
        </p:blipFill>
        <p:spPr>
          <a:xfrm>
            <a:off x="13596548" y="7050559"/>
            <a:ext cx="4204562" cy="2647330"/>
          </a:xfrm>
          <a:prstGeom prst="rect">
            <a:avLst/>
          </a:prstGeom>
        </p:spPr>
      </p:pic>
    </p:spTree>
    <p:extLst>
      <p:ext uri="{BB962C8B-B14F-4D97-AF65-F5344CB8AC3E}">
        <p14:creationId xmlns:p14="http://schemas.microsoft.com/office/powerpoint/2010/main" val="308718814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par>
                                <p:cTn id="17" presetID="16" presetClass="entr" presetSubtype="21"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500"/>
                            </p:stCondLst>
                            <p:childTnLst>
                              <p:par>
                                <p:cTn id="26" presetID="16" presetClass="entr" presetSubtype="37"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outVertical)">
                                      <p:cBhvr>
                                        <p:cTn id="28" dur="500"/>
                                        <p:tgtEl>
                                          <p:spTgt spid="3"/>
                                        </p:tgtEl>
                                      </p:cBhvr>
                                    </p:animEffect>
                                  </p:childTnLst>
                                </p:cTn>
                              </p:par>
                              <p:par>
                                <p:cTn id="29" presetID="16" presetClass="entr" presetSubtype="37"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barn(outVertical)">
                                      <p:cBhvr>
                                        <p:cTn id="31" dur="500"/>
                                        <p:tgtEl>
                                          <p:spTgt spid="4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up)">
                                      <p:cBhvr>
                                        <p:cTn id="36" dur="500"/>
                                        <p:tgtEl>
                                          <p:spTgt spid="16"/>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par>
                                <p:cTn id="41" presetID="16" presetClass="entr" presetSubtype="21"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barn(inVertical)">
                                      <p:cBhvr>
                                        <p:cTn id="43" dur="500"/>
                                        <p:tgtEl>
                                          <p:spTgt spid="3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par>
                          <p:cTn id="49" fill="hold">
                            <p:stCondLst>
                              <p:cond delay="500"/>
                            </p:stCondLst>
                            <p:childTnLst>
                              <p:par>
                                <p:cTn id="50" presetID="16" presetClass="entr" presetSubtype="37"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outVertical)">
                                      <p:cBhvr>
                                        <p:cTn id="52" dur="500"/>
                                        <p:tgtEl>
                                          <p:spTgt spid="11"/>
                                        </p:tgtEl>
                                      </p:cBhvr>
                                    </p:animEffect>
                                  </p:childTnLst>
                                </p:cTn>
                              </p:par>
                              <p:par>
                                <p:cTn id="53" presetID="16" presetClass="entr" presetSubtype="37"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barn(outVertical)">
                                      <p:cBhvr>
                                        <p:cTn id="5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11" grpId="0" animBg="1"/>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1B29E897-AE3D-2F0E-0100-5F904362C1B4}"/>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8660EB0C-F426-8E13-60F4-02B7692871A6}"/>
              </a:ext>
            </a:extLst>
          </p:cNvPr>
          <p:cNvSpPr/>
          <p:nvPr/>
        </p:nvSpPr>
        <p:spPr>
          <a:xfrm rot="17894905" flipH="1">
            <a:off x="17225030" y="129798"/>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 name="Freeform 14">
            <a:extLst>
              <a:ext uri="{FF2B5EF4-FFF2-40B4-BE49-F238E27FC236}">
                <a16:creationId xmlns:a16="http://schemas.microsoft.com/office/drawing/2014/main" id="{D62B01D3-1715-8ED5-9F07-553159BF31AB}"/>
              </a:ext>
            </a:extLst>
          </p:cNvPr>
          <p:cNvSpPr/>
          <p:nvPr/>
        </p:nvSpPr>
        <p:spPr>
          <a:xfrm rot="461708">
            <a:off x="-171696" y="-104276"/>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4">
              <a:extLst>
                <a:ext uri="{96DAC541-7B7A-43D3-8B79-37D633B846F1}">
                  <asvg:svgBlip xmlns:asvg="http://schemas.microsoft.com/office/drawing/2016/SVG/main" r:embed="rId5"/>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AFDE4E65-0A9B-FF32-2608-F766B25D105D}"/>
              </a:ext>
            </a:extLst>
          </p:cNvPr>
          <p:cNvSpPr/>
          <p:nvPr/>
        </p:nvSpPr>
        <p:spPr>
          <a:xfrm>
            <a:off x="799734" y="4119892"/>
            <a:ext cx="4929980" cy="22663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tx1"/>
                </a:solidFill>
                <a:latin typeface="Arial" panose="020B0604020202020204" pitchFamily="34" charset="0"/>
                <a:cs typeface="Arial" panose="020B0604020202020204" pitchFamily="34" charset="0"/>
              </a:rPr>
              <a:t>Ghen tị</a:t>
            </a:r>
          </a:p>
        </p:txBody>
      </p:sp>
      <p:sp>
        <p:nvSpPr>
          <p:cNvPr id="7" name="Rectangle: Rounded Corners 6">
            <a:extLst>
              <a:ext uri="{FF2B5EF4-FFF2-40B4-BE49-F238E27FC236}">
                <a16:creationId xmlns:a16="http://schemas.microsoft.com/office/drawing/2014/main" id="{A7D31792-8E1C-952A-4A0C-0135F5171CB2}"/>
              </a:ext>
            </a:extLst>
          </p:cNvPr>
          <p:cNvSpPr/>
          <p:nvPr/>
        </p:nvSpPr>
        <p:spPr>
          <a:xfrm>
            <a:off x="6426044" y="4119892"/>
            <a:ext cx="5461156" cy="22663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a:solidFill>
                  <a:schemeClr val="tx1"/>
                </a:solidFill>
                <a:latin typeface="Arial" panose="020B0604020202020204" pitchFamily="34" charset="0"/>
                <a:cs typeface="Arial" panose="020B0604020202020204" pitchFamily="34" charset="0"/>
              </a:rPr>
              <a:t>Khác biệt về suy nghĩ, tính cách, quan điểm</a:t>
            </a:r>
          </a:p>
        </p:txBody>
      </p:sp>
      <p:sp>
        <p:nvSpPr>
          <p:cNvPr id="11" name="Rectangle: Rounded Corners 10">
            <a:extLst>
              <a:ext uri="{FF2B5EF4-FFF2-40B4-BE49-F238E27FC236}">
                <a16:creationId xmlns:a16="http://schemas.microsoft.com/office/drawing/2014/main" id="{5FDE82C2-9859-C510-D37D-CE7365F6F5BD}"/>
              </a:ext>
            </a:extLst>
          </p:cNvPr>
          <p:cNvSpPr/>
          <p:nvPr/>
        </p:nvSpPr>
        <p:spPr>
          <a:xfrm>
            <a:off x="12558287" y="4119892"/>
            <a:ext cx="4929980" cy="22663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a:solidFill>
                  <a:schemeClr val="tx1"/>
                </a:solidFill>
                <a:latin typeface="Arial" panose="020B0604020202020204" pitchFamily="34" charset="0"/>
                <a:cs typeface="Arial" panose="020B0604020202020204" pitchFamily="34" charset="0"/>
              </a:rPr>
              <a:t>Không tôn trọng giới tính của bạn</a:t>
            </a:r>
          </a:p>
        </p:txBody>
      </p:sp>
      <p:cxnSp>
        <p:nvCxnSpPr>
          <p:cNvPr id="13" name="Straight Arrow Connector 12">
            <a:extLst>
              <a:ext uri="{FF2B5EF4-FFF2-40B4-BE49-F238E27FC236}">
                <a16:creationId xmlns:a16="http://schemas.microsoft.com/office/drawing/2014/main" id="{2767E1BB-2BE5-D523-7087-9416EE4FE051}"/>
              </a:ext>
            </a:extLst>
          </p:cNvPr>
          <p:cNvCxnSpPr>
            <a:cxnSpLocks/>
          </p:cNvCxnSpPr>
          <p:nvPr/>
        </p:nvCxnSpPr>
        <p:spPr>
          <a:xfrm flipH="1">
            <a:off x="3312717" y="3149835"/>
            <a:ext cx="12621" cy="9700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7AF0D8F-292A-0B6A-47B0-AF9618CCFAF3}"/>
              </a:ext>
            </a:extLst>
          </p:cNvPr>
          <p:cNvCxnSpPr>
            <a:cxnSpLocks/>
            <a:stCxn id="18" idx="2"/>
            <a:endCxn id="7" idx="0"/>
          </p:cNvCxnSpPr>
          <p:nvPr/>
        </p:nvCxnSpPr>
        <p:spPr>
          <a:xfrm>
            <a:off x="9144000" y="3278652"/>
            <a:ext cx="12622" cy="8412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9346618-4949-46BE-D538-F39A69204252}"/>
              </a:ext>
            </a:extLst>
          </p:cNvPr>
          <p:cNvCxnSpPr>
            <a:cxnSpLocks/>
            <a:endCxn id="11" idx="0"/>
          </p:cNvCxnSpPr>
          <p:nvPr/>
        </p:nvCxnSpPr>
        <p:spPr>
          <a:xfrm>
            <a:off x="15023277" y="3278652"/>
            <a:ext cx="0" cy="8412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AAA6CA26-DA12-DEB6-D982-9A2F30C58A54}"/>
              </a:ext>
            </a:extLst>
          </p:cNvPr>
          <p:cNvSpPr/>
          <p:nvPr/>
        </p:nvSpPr>
        <p:spPr>
          <a:xfrm>
            <a:off x="1066800" y="931371"/>
            <a:ext cx="16154399" cy="2347281"/>
          </a:xfrm>
          <a:prstGeom prst="roundRect">
            <a:avLst/>
          </a:prstGeom>
          <a:solidFill>
            <a:schemeClr val="bg1"/>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defRPr/>
            </a:pPr>
            <a:r>
              <a:rPr lang="en-US" sz="4000" b="1">
                <a:solidFill>
                  <a:srgbClr val="1F497D">
                    <a:lumMod val="50000"/>
                  </a:srgbClr>
                </a:solidFill>
                <a:latin typeface="Arial" panose="020B0604020202020204" pitchFamily="34" charset="0"/>
                <a:cs typeface="Arial" panose="020B0604020202020204" pitchFamily="34" charset="0"/>
              </a:rPr>
              <a:t>Gợi ý: </a:t>
            </a:r>
            <a:r>
              <a:rPr lang="en-US" sz="4000">
                <a:solidFill>
                  <a:srgbClr val="1F497D">
                    <a:lumMod val="50000"/>
                  </a:srgbClr>
                </a:solidFill>
                <a:latin typeface="Arial" panose="020B0604020202020204" pitchFamily="34" charset="0"/>
                <a:cs typeface="Arial" panose="020B0604020202020204" pitchFamily="34" charset="0"/>
              </a:rPr>
              <a:t>Một số </a:t>
            </a:r>
            <a:r>
              <a:rPr lang="vi-VN" sz="4000">
                <a:solidFill>
                  <a:srgbClr val="1F497D">
                    <a:lumMod val="50000"/>
                  </a:srgbClr>
                </a:solidFill>
                <a:latin typeface="Arial" panose="020B0604020202020204" pitchFamily="34" charset="0"/>
                <a:cs typeface="Arial" panose="020B0604020202020204" pitchFamily="34" charset="0"/>
              </a:rPr>
              <a:t>nguyên nhân dẫn đến mâu thuẫn trong quan hệ với các bạn</a:t>
            </a:r>
            <a:r>
              <a:rPr lang="en-US" sz="4000">
                <a:solidFill>
                  <a:srgbClr val="1F497D">
                    <a:lumMod val="50000"/>
                  </a:srgbClr>
                </a:solidFill>
                <a:latin typeface="Arial" panose="020B0604020202020204" pitchFamily="34" charset="0"/>
                <a:cs typeface="Arial" panose="020B0604020202020204" pitchFamily="34" charset="0"/>
              </a:rPr>
              <a:t> có thể kể đến như:</a:t>
            </a:r>
            <a:endParaRPr lang="en-US" sz="4000" dirty="0">
              <a:solidFill>
                <a:srgbClr val="1F497D">
                  <a:lumMod val="50000"/>
                </a:srgbClr>
              </a:solidFill>
              <a:latin typeface="Arial" panose="020B0604020202020204" pitchFamily="34" charset="0"/>
              <a:cs typeface="Arial" panose="020B0604020202020204" pitchFamily="34" charset="0"/>
            </a:endParaRPr>
          </a:p>
        </p:txBody>
      </p:sp>
      <p:pic>
        <p:nvPicPr>
          <p:cNvPr id="43" name="Picture 42" descr="A group of people with their arms crossed&#10;&#10;Description automatically generated">
            <a:extLst>
              <a:ext uri="{FF2B5EF4-FFF2-40B4-BE49-F238E27FC236}">
                <a16:creationId xmlns:a16="http://schemas.microsoft.com/office/drawing/2014/main" id="{C0559653-984C-01E3-C36B-542BCD4E0E2F}"/>
              </a:ext>
            </a:extLst>
          </p:cNvPr>
          <p:cNvPicPr>
            <a:picLocks noChangeAspect="1"/>
          </p:cNvPicPr>
          <p:nvPr/>
        </p:nvPicPr>
        <p:blipFill rotWithShape="1">
          <a:blip r:embed="rId6">
            <a:extLst>
              <a:ext uri="{28A0092B-C50C-407E-A947-70E740481C1C}">
                <a14:useLocalDpi xmlns:a14="http://schemas.microsoft.com/office/drawing/2010/main" val="0"/>
              </a:ext>
            </a:extLst>
          </a:blip>
          <a:srcRect l="4000" t="32564" r="4260" b="6637"/>
          <a:stretch/>
        </p:blipFill>
        <p:spPr>
          <a:xfrm>
            <a:off x="469776" y="6386282"/>
            <a:ext cx="5589895" cy="3704663"/>
          </a:xfrm>
          <a:prstGeom prst="rect">
            <a:avLst/>
          </a:prstGeom>
        </p:spPr>
      </p:pic>
      <p:pic>
        <p:nvPicPr>
          <p:cNvPr id="45" name="Picture 44" descr="A group of people with speech bubbles&#10;&#10;Description automatically generated">
            <a:extLst>
              <a:ext uri="{FF2B5EF4-FFF2-40B4-BE49-F238E27FC236}">
                <a16:creationId xmlns:a16="http://schemas.microsoft.com/office/drawing/2014/main" id="{40469280-FD27-785F-00F4-4E5301F663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75505" y="6667500"/>
            <a:ext cx="4536989" cy="3273179"/>
          </a:xfrm>
          <a:prstGeom prst="rect">
            <a:avLst/>
          </a:prstGeom>
        </p:spPr>
      </p:pic>
      <p:pic>
        <p:nvPicPr>
          <p:cNvPr id="47" name="Picture 46" descr="A person and person standing next to each other&#10;&#10;Description automatically generated">
            <a:extLst>
              <a:ext uri="{FF2B5EF4-FFF2-40B4-BE49-F238E27FC236}">
                <a16:creationId xmlns:a16="http://schemas.microsoft.com/office/drawing/2014/main" id="{8FF015CE-F9F9-E94D-350F-551C7F7ADC08}"/>
              </a:ext>
            </a:extLst>
          </p:cNvPr>
          <p:cNvPicPr>
            <a:picLocks noChangeAspect="1"/>
          </p:cNvPicPr>
          <p:nvPr/>
        </p:nvPicPr>
        <p:blipFill rotWithShape="1">
          <a:blip r:embed="rId8">
            <a:extLst>
              <a:ext uri="{28A0092B-C50C-407E-A947-70E740481C1C}">
                <a14:useLocalDpi xmlns:a14="http://schemas.microsoft.com/office/drawing/2010/main" val="0"/>
              </a:ext>
            </a:extLst>
          </a:blip>
          <a:srcRect l="9125" t="21801" r="7204"/>
          <a:stretch/>
        </p:blipFill>
        <p:spPr>
          <a:xfrm>
            <a:off x="13259494" y="6794001"/>
            <a:ext cx="3527566" cy="3296944"/>
          </a:xfrm>
          <a:prstGeom prst="rect">
            <a:avLst/>
          </a:prstGeom>
        </p:spPr>
      </p:pic>
    </p:spTree>
    <p:extLst>
      <p:ext uri="{BB962C8B-B14F-4D97-AF65-F5344CB8AC3E}">
        <p14:creationId xmlns:p14="http://schemas.microsoft.com/office/powerpoint/2010/main" val="225269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par>
                                <p:cTn id="12" presetID="16" presetClass="entr" presetSubtype="37"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barn(outVertical)">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barn(inVertical)">
                                      <p:cBhvr>
                                        <p:cTn id="26" dur="500"/>
                                        <p:tgtEl>
                                          <p:spTgt spid="4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500"/>
                            </p:stCondLst>
                            <p:childTnLst>
                              <p:par>
                                <p:cTn id="33" presetID="16" presetClass="entr" presetSubtype="37"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outVertical)">
                                      <p:cBhvr>
                                        <p:cTn id="35" dur="500"/>
                                        <p:tgtEl>
                                          <p:spTgt spid="11"/>
                                        </p:tgtEl>
                                      </p:cBhvr>
                                    </p:animEffect>
                                  </p:childTnLst>
                                </p:cTn>
                              </p:par>
                              <p:par>
                                <p:cTn id="36" presetID="16" presetClass="entr" presetSubtype="37"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barn(outVertical)">
                                      <p:cBhvr>
                                        <p:cTn id="3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7D7C7B0A-09B7-2A32-DE01-9390FED26EF2}"/>
            </a:ext>
          </a:extLst>
        </p:cNvPr>
        <p:cNvGrpSpPr/>
        <p:nvPr/>
      </p:nvGrpSpPr>
      <p:grpSpPr>
        <a:xfrm>
          <a:off x="0" y="0"/>
          <a:ext cx="0" cy="0"/>
          <a:chOff x="0" y="0"/>
          <a:chExt cx="0" cy="0"/>
        </a:xfrm>
      </p:grpSpPr>
      <p:sp>
        <p:nvSpPr>
          <p:cNvPr id="9" name="Freeform 9">
            <a:extLst>
              <a:ext uri="{FF2B5EF4-FFF2-40B4-BE49-F238E27FC236}">
                <a16:creationId xmlns:a16="http://schemas.microsoft.com/office/drawing/2014/main" id="{0D45305A-3A23-62F9-C006-9E44D5649DB5}"/>
              </a:ext>
            </a:extLst>
          </p:cNvPr>
          <p:cNvSpPr/>
          <p:nvPr/>
        </p:nvSpPr>
        <p:spPr>
          <a:xfrm>
            <a:off x="16535400" y="-32657"/>
            <a:ext cx="2133600" cy="1905000"/>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 name="Freeform 16">
            <a:extLst>
              <a:ext uri="{FF2B5EF4-FFF2-40B4-BE49-F238E27FC236}">
                <a16:creationId xmlns:a16="http://schemas.microsoft.com/office/drawing/2014/main" id="{D66D92C0-550D-0230-F1D5-8929689A64C9}"/>
              </a:ext>
            </a:extLst>
          </p:cNvPr>
          <p:cNvSpPr/>
          <p:nvPr/>
        </p:nvSpPr>
        <p:spPr>
          <a:xfrm>
            <a:off x="38100" y="0"/>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154049BE-C160-90BE-70DD-15A9C6EEBBA9}"/>
              </a:ext>
            </a:extLst>
          </p:cNvPr>
          <p:cNvGrpSpPr/>
          <p:nvPr/>
        </p:nvGrpSpPr>
        <p:grpSpPr>
          <a:xfrm>
            <a:off x="1465896" y="1197164"/>
            <a:ext cx="15348462" cy="8238211"/>
            <a:chOff x="0" y="-47625"/>
            <a:chExt cx="4042393" cy="2088500"/>
          </a:xfrm>
        </p:grpSpPr>
        <p:sp>
          <p:nvSpPr>
            <p:cNvPr id="17" name="Freeform 4">
              <a:extLst>
                <a:ext uri="{FF2B5EF4-FFF2-40B4-BE49-F238E27FC236}">
                  <a16:creationId xmlns:a16="http://schemas.microsoft.com/office/drawing/2014/main" id="{2C5D09DB-4D1F-9871-FC11-05B5516EE11C}"/>
                </a:ext>
              </a:extLst>
            </p:cNvPr>
            <p:cNvSpPr/>
            <p:nvPr/>
          </p:nvSpPr>
          <p:spPr>
            <a:xfrm>
              <a:off x="0" y="6256"/>
              <a:ext cx="4042393" cy="2034619"/>
            </a:xfrm>
            <a:custGeom>
              <a:avLst/>
              <a:gdLst/>
              <a:ahLst/>
              <a:cxnLst/>
              <a:rect l="l" t="t" r="r" b="b"/>
              <a:pathLst>
                <a:path w="4042393" h="1979773">
                  <a:moveTo>
                    <a:pt x="25725" y="0"/>
                  </a:moveTo>
                  <a:lnTo>
                    <a:pt x="4016668" y="0"/>
                  </a:lnTo>
                  <a:cubicBezTo>
                    <a:pt x="4030876" y="0"/>
                    <a:pt x="4042393" y="11517"/>
                    <a:pt x="4042393" y="25725"/>
                  </a:cubicBezTo>
                  <a:lnTo>
                    <a:pt x="4042393" y="1954048"/>
                  </a:lnTo>
                  <a:cubicBezTo>
                    <a:pt x="4042393" y="1968255"/>
                    <a:pt x="4030876" y="1979773"/>
                    <a:pt x="4016668" y="1979773"/>
                  </a:cubicBezTo>
                  <a:lnTo>
                    <a:pt x="25725" y="1979773"/>
                  </a:lnTo>
                  <a:cubicBezTo>
                    <a:pt x="11517" y="1979773"/>
                    <a:pt x="0" y="1968255"/>
                    <a:pt x="0" y="1954048"/>
                  </a:cubicBezTo>
                  <a:lnTo>
                    <a:pt x="0" y="25725"/>
                  </a:lnTo>
                  <a:cubicBezTo>
                    <a:pt x="0" y="11517"/>
                    <a:pt x="11517" y="0"/>
                    <a:pt x="25725" y="0"/>
                  </a:cubicBezTo>
                  <a:close/>
                </a:path>
              </a:pathLst>
            </a:custGeom>
            <a:solidFill>
              <a:srgbClr val="FFF4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D3463A6E-0736-7509-5410-64633A75D899}"/>
                </a:ext>
              </a:extLst>
            </p:cNvPr>
            <p:cNvSpPr txBox="1"/>
            <p:nvPr/>
          </p:nvSpPr>
          <p:spPr>
            <a:xfrm>
              <a:off x="0" y="-47625"/>
              <a:ext cx="812800" cy="8604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19" name="Rectangle 18">
            <a:extLst>
              <a:ext uri="{FF2B5EF4-FFF2-40B4-BE49-F238E27FC236}">
                <a16:creationId xmlns:a16="http://schemas.microsoft.com/office/drawing/2014/main" id="{0FB2721E-28BF-6A0A-8F92-EA82FE89EFB5}"/>
              </a:ext>
            </a:extLst>
          </p:cNvPr>
          <p:cNvSpPr/>
          <p:nvPr/>
        </p:nvSpPr>
        <p:spPr>
          <a:xfrm>
            <a:off x="2647830" y="7098527"/>
            <a:ext cx="12661456" cy="1824923"/>
          </a:xfrm>
          <a:prstGeom prst="rect">
            <a:avLst/>
          </a:prstGeom>
        </p:spPr>
        <p:txBody>
          <a:bodyPr wrap="square">
            <a:spAutoFit/>
          </a:bodyPr>
          <a:lstStyle/>
          <a:p>
            <a:pPr marL="571500" lvl="0" indent="-571500" algn="ctr">
              <a:lnSpc>
                <a:spcPct val="150000"/>
              </a:lnSpc>
              <a:spcBef>
                <a:spcPts val="300"/>
              </a:spcBef>
              <a:spcAft>
                <a:spcPts val="300"/>
              </a:spcAft>
              <a:buFont typeface="Wingdings" panose="05000000000000000000" pitchFamily="2" charset="2"/>
              <a:buChar char="Ø"/>
            </a:pPr>
            <a:r>
              <a:rPr kumimoji="0" lang="en-US" sz="4000" b="1"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Các em có thể quan sát và tham khảo thêm video trên</a:t>
            </a: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lang="vi-VN" sz="4000" b="1">
                <a:solidFill>
                  <a:prstClr val="black"/>
                </a:solidFill>
                <a:latin typeface="Arial" panose="020B0604020202020204" pitchFamily="34" charset="0"/>
                <a:ea typeface="Calibri" panose="020F0502020204030204" pitchFamily="34" charset="0"/>
                <a:cs typeface="Arial" panose="020B0604020202020204" pitchFamily="34" charset="0"/>
              </a:rPr>
              <a:t>về xử lí mâu thuẫn trong làm việc nhóm</a:t>
            </a: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30F5AA57-35C8-4A86-DBBC-D62C16AC3E68}"/>
              </a:ext>
            </a:extLst>
          </p:cNvPr>
          <p:cNvGrpSpPr/>
          <p:nvPr/>
        </p:nvGrpSpPr>
        <p:grpSpPr>
          <a:xfrm>
            <a:off x="5702744" y="649320"/>
            <a:ext cx="6501512" cy="1400865"/>
            <a:chOff x="5843364" y="885741"/>
            <a:chExt cx="6501512" cy="1400865"/>
          </a:xfrm>
        </p:grpSpPr>
        <p:pic>
          <p:nvPicPr>
            <p:cNvPr id="21" name="Picture 9">
              <a:extLst>
                <a:ext uri="{FF2B5EF4-FFF2-40B4-BE49-F238E27FC236}">
                  <a16:creationId xmlns:a16="http://schemas.microsoft.com/office/drawing/2014/main" id="{D98E559F-6702-20AB-F74E-A921086BF5A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93481" y="885741"/>
              <a:ext cx="6451395" cy="1400865"/>
            </a:xfrm>
            <a:prstGeom prst="rect">
              <a:avLst/>
            </a:prstGeom>
          </p:spPr>
        </p:pic>
        <p:sp>
          <p:nvSpPr>
            <p:cNvPr id="22" name="TextBox 21">
              <a:extLst>
                <a:ext uri="{FF2B5EF4-FFF2-40B4-BE49-F238E27FC236}">
                  <a16:creationId xmlns:a16="http://schemas.microsoft.com/office/drawing/2014/main" id="{0572735E-9E13-5B1A-5472-2D1A18ADA932}"/>
                </a:ext>
              </a:extLst>
            </p:cNvPr>
            <p:cNvSpPr txBox="1"/>
            <p:nvPr/>
          </p:nvSpPr>
          <p:spPr>
            <a:xfrm>
              <a:off x="5843364" y="1078343"/>
              <a:ext cx="6477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THAM KHẢO</a:t>
              </a:r>
              <a:endParaRPr kumimoji="0" lang="en-US" sz="56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pic>
        <p:nvPicPr>
          <p:cNvPr id="23" name="Picture 3">
            <a:extLst>
              <a:ext uri="{FF2B5EF4-FFF2-40B4-BE49-F238E27FC236}">
                <a16:creationId xmlns:a16="http://schemas.microsoft.com/office/drawing/2014/main" id="{44D06B04-6532-4BFB-53F6-B0A582414FB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28600" y="7460591"/>
            <a:ext cx="2101555" cy="2775857"/>
          </a:xfrm>
          <a:prstGeom prst="rect">
            <a:avLst/>
          </a:prstGeom>
        </p:spPr>
      </p:pic>
      <p:pic>
        <p:nvPicPr>
          <p:cNvPr id="2" name="Xử lý mâu thuẫn trong làm việc nhóm">
            <a:hlinkClick r:id="" action="ppaction://media"/>
            <a:extLst>
              <a:ext uri="{FF2B5EF4-FFF2-40B4-BE49-F238E27FC236}">
                <a16:creationId xmlns:a16="http://schemas.microsoft.com/office/drawing/2014/main" id="{EDE15437-4382-B839-7103-C55FD3080417}"/>
              </a:ext>
            </a:extLst>
          </p:cNvPr>
          <p:cNvPicPr>
            <a:picLocks noChangeAspect="1"/>
          </p:cNvPicPr>
          <p:nvPr>
            <a:videoFile r:link="rId1"/>
            <p:extLst>
              <p:ext uri="{DAA4B4D4-6D71-4841-9C94-3DE7FCFB9230}">
                <p14:media xmlns:p14="http://schemas.microsoft.com/office/powerpoint/2010/main" r:embed="rId2">
                  <p14:trim st="30000" end="41411"/>
                </p14:media>
              </p:ext>
            </p:extLst>
          </p:nvPr>
        </p:nvPicPr>
        <p:blipFill>
          <a:blip r:embed="rId12"/>
          <a:stretch>
            <a:fillRect/>
          </a:stretch>
        </p:blipFill>
        <p:spPr>
          <a:xfrm>
            <a:off x="5596241" y="2857500"/>
            <a:ext cx="7087771" cy="3986871"/>
          </a:xfrm>
          <a:prstGeom prst="rect">
            <a:avLst/>
          </a:prstGeom>
        </p:spPr>
      </p:pic>
    </p:spTree>
    <p:extLst>
      <p:ext uri="{BB962C8B-B14F-4D97-AF65-F5344CB8AC3E}">
        <p14:creationId xmlns:p14="http://schemas.microsoft.com/office/powerpoint/2010/main" val="13756444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16" presetClass="entr" presetSubtype="21"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3" fill="hold" display="0">
                  <p:stCondLst>
                    <p:cond delay="indefinite"/>
                  </p:stCondLst>
                </p:cTn>
                <p:tgtEl>
                  <p:spTgt spid="2"/>
                </p:tgtEl>
              </p:cMediaNode>
            </p:video>
          </p:childTnLst>
        </p:cTn>
      </p:par>
    </p:tnLst>
    <p:bldLst>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5F5A87-8C9A-1E7A-6816-CFD755C31F2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group of people with their faces on their faces&#10;&#10;Description automatically generated">
            <a:extLst>
              <a:ext uri="{FF2B5EF4-FFF2-40B4-BE49-F238E27FC236}">
                <a16:creationId xmlns:a16="http://schemas.microsoft.com/office/drawing/2014/main" id="{049B7DD3-A5E8-8417-168C-7E7701492DFD}"/>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2440" r="653" b="-1"/>
          <a:stretch/>
        </p:blipFill>
        <p:spPr>
          <a:xfrm>
            <a:off x="20" y="1923"/>
            <a:ext cx="18287980" cy="10285077"/>
          </a:xfrm>
          <a:prstGeom prst="rect">
            <a:avLst/>
          </a:prstGeom>
        </p:spPr>
      </p:pic>
      <p:grpSp>
        <p:nvGrpSpPr>
          <p:cNvPr id="5" name="Group 4">
            <a:extLst>
              <a:ext uri="{FF2B5EF4-FFF2-40B4-BE49-F238E27FC236}">
                <a16:creationId xmlns:a16="http://schemas.microsoft.com/office/drawing/2014/main" id="{F66B549A-2943-AD8B-8E3B-CDAF081C8BFA}"/>
              </a:ext>
            </a:extLst>
          </p:cNvPr>
          <p:cNvGrpSpPr/>
          <p:nvPr/>
        </p:nvGrpSpPr>
        <p:grpSpPr>
          <a:xfrm>
            <a:off x="3846738" y="2038312"/>
            <a:ext cx="10594523" cy="6210376"/>
            <a:chOff x="281696" y="-1903638"/>
            <a:chExt cx="10594523" cy="6210376"/>
          </a:xfrm>
        </p:grpSpPr>
        <p:sp>
          <p:nvSpPr>
            <p:cNvPr id="7" name="Round Same Side Corner Rectangle 3">
              <a:extLst>
                <a:ext uri="{FF2B5EF4-FFF2-40B4-BE49-F238E27FC236}">
                  <a16:creationId xmlns:a16="http://schemas.microsoft.com/office/drawing/2014/main" id="{ABB6D74B-9355-FEB5-D2E6-E36B6819F877}"/>
                </a:ext>
              </a:extLst>
            </p:cNvPr>
            <p:cNvSpPr/>
            <p:nvPr/>
          </p:nvSpPr>
          <p:spPr>
            <a:xfrm rot="5400000">
              <a:off x="2473770" y="-4095712"/>
              <a:ext cx="6210376" cy="10594523"/>
            </a:xfrm>
            <a:prstGeom prst="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9AAA711-3491-5F1C-26FD-03C04973BADF}"/>
                </a:ext>
              </a:extLst>
            </p:cNvPr>
            <p:cNvSpPr txBox="1"/>
            <p:nvPr/>
          </p:nvSpPr>
          <p:spPr>
            <a:xfrm>
              <a:off x="892658" y="-1719155"/>
              <a:ext cx="9372599" cy="5841407"/>
            </a:xfrm>
            <a:prstGeom prst="rect">
              <a:avLst/>
            </a:prstGeom>
            <a:noFill/>
          </p:spPr>
          <p:txBody>
            <a:bodyPr wrap="square" rtlCol="0">
              <a:spAutoFit/>
            </a:bodyPr>
            <a:lstStyle/>
            <a:p>
              <a:pPr algn="ctr">
                <a:lnSpc>
                  <a:spcPct val="150000"/>
                </a:lnSpc>
              </a:pPr>
              <a:r>
                <a:rPr lang="en-US" sz="5400" b="1">
                  <a:solidFill>
                    <a:srgbClr val="C00000"/>
                  </a:solidFill>
                  <a:latin typeface="Arial" panose="020B0604020202020204" pitchFamily="34" charset="0"/>
                  <a:cs typeface="Arial" panose="020B0604020202020204" pitchFamily="34" charset="0"/>
                </a:rPr>
                <a:t>KẾT LUẬN</a:t>
              </a:r>
            </a:p>
            <a:p>
              <a:pPr algn="just">
                <a:lnSpc>
                  <a:spcPct val="150000"/>
                </a:lnSpc>
              </a:pPr>
              <a:r>
                <a:rPr lang="vi-VN" sz="4000">
                  <a:latin typeface="Arial" panose="020B0604020202020204" pitchFamily="34" charset="0"/>
                  <a:cs typeface="Arial" panose="020B0604020202020204" pitchFamily="34" charset="0"/>
                </a:rPr>
                <a:t>Thay vì cứ cố để mâu thuẫn xảy ra rồi mới nghĩ cách để giải quyết thì ngay từ ban đầu hãy biết cách kiềm chế bản thân để không xảy ra mâu thuẫn sẽ tốt hơn rất nhiều. </a:t>
              </a:r>
              <a:endParaRPr lang="en-US" sz="4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3679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0EAB5454-4987-91A4-B7F5-82E87D87D05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B49F139-8ED3-3203-4CC4-92DDAC5EBB11}"/>
              </a:ext>
            </a:extLst>
          </p:cNvPr>
          <p:cNvSpPr/>
          <p:nvPr/>
        </p:nvSpPr>
        <p:spPr>
          <a:xfrm>
            <a:off x="1371600" y="1028700"/>
            <a:ext cx="15887700" cy="838200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2">
              <a:duotone>
                <a:schemeClr val="accent1">
                  <a:shade val="45000"/>
                  <a:satMod val="135000"/>
                </a:schemeClr>
                <a:prstClr val="white"/>
              </a:duotone>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Freeform 7">
            <a:extLst>
              <a:ext uri="{FF2B5EF4-FFF2-40B4-BE49-F238E27FC236}">
                <a16:creationId xmlns:a16="http://schemas.microsoft.com/office/drawing/2014/main" id="{F40699BA-511C-9C5D-079C-5AE7C8DE9C8C}"/>
              </a:ext>
            </a:extLst>
          </p:cNvPr>
          <p:cNvSpPr/>
          <p:nvPr/>
        </p:nvSpPr>
        <p:spPr>
          <a:xfrm>
            <a:off x="15744539" y="-319958"/>
            <a:ext cx="1514761" cy="2057400"/>
          </a:xfrm>
          <a:custGeom>
            <a:avLst/>
            <a:gdLst/>
            <a:ahLst/>
            <a:cxnLst/>
            <a:rect l="l" t="t" r="r" b="b"/>
            <a:pathLst>
              <a:path w="1514761" h="2057400">
                <a:moveTo>
                  <a:pt x="0" y="0"/>
                </a:moveTo>
                <a:lnTo>
                  <a:pt x="1514761" y="0"/>
                </a:lnTo>
                <a:lnTo>
                  <a:pt x="1514761"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 name="Freeform 8">
            <a:extLst>
              <a:ext uri="{FF2B5EF4-FFF2-40B4-BE49-F238E27FC236}">
                <a16:creationId xmlns:a16="http://schemas.microsoft.com/office/drawing/2014/main" id="{65ADD7BB-B1DB-6E37-6CB1-7BD0FF3BAFA7}"/>
              </a:ext>
            </a:extLst>
          </p:cNvPr>
          <p:cNvSpPr/>
          <p:nvPr/>
        </p:nvSpPr>
        <p:spPr>
          <a:xfrm rot="699790">
            <a:off x="5888597" y="8136016"/>
            <a:ext cx="1927763" cy="3422065"/>
          </a:xfrm>
          <a:custGeom>
            <a:avLst/>
            <a:gdLst/>
            <a:ahLst/>
            <a:cxnLst/>
            <a:rect l="l" t="t" r="r" b="b"/>
            <a:pathLst>
              <a:path w="1927763" h="3422065">
                <a:moveTo>
                  <a:pt x="0" y="0"/>
                </a:moveTo>
                <a:lnTo>
                  <a:pt x="1927763" y="0"/>
                </a:lnTo>
                <a:lnTo>
                  <a:pt x="1927763" y="3422065"/>
                </a:lnTo>
                <a:lnTo>
                  <a:pt x="0" y="34220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9" name="Picture 10">
            <a:extLst>
              <a:ext uri="{FF2B5EF4-FFF2-40B4-BE49-F238E27FC236}">
                <a16:creationId xmlns:a16="http://schemas.microsoft.com/office/drawing/2014/main" id="{AA8AEA5A-1B3A-C1B6-7069-589C5315F19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443" y="6295946"/>
            <a:ext cx="5207465" cy="4192009"/>
          </a:xfrm>
          <a:prstGeom prst="rect">
            <a:avLst/>
          </a:prstGeom>
        </p:spPr>
      </p:pic>
      <p:sp>
        <p:nvSpPr>
          <p:cNvPr id="10" name="TextBox 12">
            <a:extLst>
              <a:ext uri="{FF2B5EF4-FFF2-40B4-BE49-F238E27FC236}">
                <a16:creationId xmlns:a16="http://schemas.microsoft.com/office/drawing/2014/main" id="{FADBBAF0-6190-93DB-7BFC-A64B1DBE5AC8}"/>
              </a:ext>
            </a:extLst>
          </p:cNvPr>
          <p:cNvSpPr txBox="1"/>
          <p:nvPr/>
        </p:nvSpPr>
        <p:spPr>
          <a:xfrm>
            <a:off x="3443395" y="2095500"/>
            <a:ext cx="11744110" cy="4515082"/>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vi-VN"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Hoạt động</a:t>
            </a:r>
            <a:r>
              <a:rPr kumimoji="0" lang="en-US"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 4:</a:t>
            </a:r>
          </a:p>
          <a:p>
            <a:pPr lvl="0" algn="ctr">
              <a:lnSpc>
                <a:spcPct val="150000"/>
              </a:lnSpc>
              <a:spcBef>
                <a:spcPct val="0"/>
              </a:spcBef>
            </a:pPr>
            <a:r>
              <a:rPr lang="vi-VN" sz="6800" b="1">
                <a:solidFill>
                  <a:srgbClr val="1F497D">
                    <a:lumMod val="50000"/>
                  </a:srgbClr>
                </a:solidFill>
                <a:latin typeface="Arial" panose="020B0604020202020204" pitchFamily="34" charset="0"/>
                <a:cs typeface="Arial" panose="020B0604020202020204" pitchFamily="34" charset="0"/>
              </a:rPr>
              <a:t>Hợp tác với mọi người trong hoạt động</a:t>
            </a:r>
            <a:endParaRPr kumimoji="0" lang="vi-VN"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44546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563C870A-8421-BC12-F4FD-95D3F3DE5A3E}"/>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F65663E9-0B6D-1D62-68E8-667BCA3CA623}"/>
              </a:ext>
            </a:extLst>
          </p:cNvPr>
          <p:cNvSpPr/>
          <p:nvPr/>
        </p:nvSpPr>
        <p:spPr>
          <a:xfrm rot="-1358851">
            <a:off x="17021738" y="-3113"/>
            <a:ext cx="1183044" cy="1472661"/>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8" name="Freeform 18">
            <a:extLst>
              <a:ext uri="{FF2B5EF4-FFF2-40B4-BE49-F238E27FC236}">
                <a16:creationId xmlns:a16="http://schemas.microsoft.com/office/drawing/2014/main" id="{EB494AC3-C2C4-77E8-9A86-E9127A551AC4}"/>
              </a:ext>
            </a:extLst>
          </p:cNvPr>
          <p:cNvSpPr/>
          <p:nvPr/>
        </p:nvSpPr>
        <p:spPr>
          <a:xfrm>
            <a:off x="0" y="0"/>
            <a:ext cx="1357359" cy="1224241"/>
          </a:xfrm>
          <a:custGeom>
            <a:avLst/>
            <a:gdLst/>
            <a:ahLst/>
            <a:cxnLst/>
            <a:rect l="l" t="t" r="r" b="b"/>
            <a:pathLst>
              <a:path w="2731444" h="3366957">
                <a:moveTo>
                  <a:pt x="0" y="0"/>
                </a:moveTo>
                <a:lnTo>
                  <a:pt x="2731444" y="0"/>
                </a:lnTo>
                <a:lnTo>
                  <a:pt x="2731444" y="3366957"/>
                </a:lnTo>
                <a:lnTo>
                  <a:pt x="0" y="33669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67AD3EC-CE4C-7542-A8A8-BBBE40C9F0B9}"/>
              </a:ext>
            </a:extLst>
          </p:cNvPr>
          <p:cNvSpPr txBox="1"/>
          <p:nvPr/>
        </p:nvSpPr>
        <p:spPr>
          <a:xfrm>
            <a:off x="2172225" y="443487"/>
            <a:ext cx="13943549"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1: Thực hành hợp tác với mọi người để thực hiện hoạt động trong các tình huống</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7AC68B68-0EF9-0098-3142-DF555776D74B}"/>
              </a:ext>
            </a:extLst>
          </p:cNvPr>
          <p:cNvGrpSpPr/>
          <p:nvPr/>
        </p:nvGrpSpPr>
        <p:grpSpPr>
          <a:xfrm>
            <a:off x="2650374" y="5143498"/>
            <a:ext cx="13411198" cy="904921"/>
            <a:chOff x="3029863" y="1823688"/>
            <a:chExt cx="12362538" cy="1262412"/>
          </a:xfrm>
        </p:grpSpPr>
        <p:cxnSp>
          <p:nvCxnSpPr>
            <p:cNvPr id="13" name="Straight Connector 12">
              <a:extLst>
                <a:ext uri="{FF2B5EF4-FFF2-40B4-BE49-F238E27FC236}">
                  <a16:creationId xmlns:a16="http://schemas.microsoft.com/office/drawing/2014/main" id="{460771BF-748A-6735-BC12-FCF18775E60B}"/>
                </a:ext>
              </a:extLst>
            </p:cNvPr>
            <p:cNvCxnSpPr>
              <a:cxnSpLocks/>
            </p:cNvCxnSpPr>
            <p:nvPr/>
          </p:nvCxnSpPr>
          <p:spPr>
            <a:xfrm>
              <a:off x="9144000" y="1823688"/>
              <a:ext cx="0" cy="12624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831138B-9007-15B7-910E-7B4CD059744B}"/>
                </a:ext>
              </a:extLst>
            </p:cNvPr>
            <p:cNvCxnSpPr>
              <a:cxnSpLocks/>
            </p:cNvCxnSpPr>
            <p:nvPr/>
          </p:nvCxnSpPr>
          <p:spPr>
            <a:xfrm>
              <a:off x="3029863" y="2400300"/>
              <a:ext cx="123625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753085C-601A-8712-7B1D-88880372D999}"/>
                </a:ext>
              </a:extLst>
            </p:cNvPr>
            <p:cNvCxnSpPr>
              <a:cxnSpLocks/>
            </p:cNvCxnSpPr>
            <p:nvPr/>
          </p:nvCxnSpPr>
          <p:spPr>
            <a:xfrm>
              <a:off x="3029863" y="2400300"/>
              <a:ext cx="0" cy="6858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4606D1A-E92F-28EA-5D9D-F71C90A4BD22}"/>
                </a:ext>
              </a:extLst>
            </p:cNvPr>
            <p:cNvCxnSpPr>
              <a:cxnSpLocks/>
            </p:cNvCxnSpPr>
            <p:nvPr/>
          </p:nvCxnSpPr>
          <p:spPr>
            <a:xfrm>
              <a:off x="15392401" y="2400300"/>
              <a:ext cx="0" cy="64454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4204E7F0-434D-92D3-61D7-345D7CE417C3}"/>
              </a:ext>
            </a:extLst>
          </p:cNvPr>
          <p:cNvGrpSpPr/>
          <p:nvPr/>
        </p:nvGrpSpPr>
        <p:grpSpPr>
          <a:xfrm>
            <a:off x="1147062" y="2308060"/>
            <a:ext cx="15955359" cy="2835440"/>
            <a:chOff x="-570990" y="1516223"/>
            <a:chExt cx="15955359" cy="2835440"/>
          </a:xfrm>
        </p:grpSpPr>
        <p:sp>
          <p:nvSpPr>
            <p:cNvPr id="20" name="Speech Bubble: Rectangle with Corners Rounded 19">
              <a:extLst>
                <a:ext uri="{FF2B5EF4-FFF2-40B4-BE49-F238E27FC236}">
                  <a16:creationId xmlns:a16="http://schemas.microsoft.com/office/drawing/2014/main" id="{47137466-098B-E205-DA5C-1B2066833976}"/>
                </a:ext>
              </a:extLst>
            </p:cNvPr>
            <p:cNvSpPr/>
            <p:nvPr/>
          </p:nvSpPr>
          <p:spPr>
            <a:xfrm>
              <a:off x="-108527" y="1902914"/>
              <a:ext cx="15492896" cy="2448749"/>
            </a:xfrm>
            <a:prstGeom prst="wedgeRoundRectCallout">
              <a:avLst>
                <a:gd name="adj1" fmla="val -26405"/>
                <a:gd name="adj2" fmla="val 46900"/>
                <a:gd name="adj3" fmla="val 16667"/>
              </a:avLst>
            </a:prstGeom>
            <a:solidFill>
              <a:schemeClr val="bg1"/>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4000" b="1">
                  <a:solidFill>
                    <a:schemeClr val="tx2">
                      <a:lumMod val="50000"/>
                    </a:schemeClr>
                  </a:solidFill>
                  <a:latin typeface="Arial" panose="020B0604020202020204" pitchFamily="34" charset="0"/>
                  <a:ea typeface="Calibri" panose="020F0502020204030204" pitchFamily="34" charset="0"/>
                  <a:cs typeface="Arial" panose="020B0604020202020204" pitchFamily="34" charset="0"/>
                </a:rPr>
                <a:t>HOẠT ĐỘNG NHÓM: </a:t>
              </a:r>
              <a:r>
                <a:rPr lang="en-US" sz="4000">
                  <a:solidFill>
                    <a:srgbClr val="000000"/>
                  </a:solidFill>
                  <a:latin typeface="Arial" panose="020B0604020202020204" pitchFamily="34" charset="0"/>
                  <a:ea typeface="Calibri" panose="020F0502020204030204" pitchFamily="34" charset="0"/>
                  <a:cs typeface="Arial" panose="020B0604020202020204" pitchFamily="34" charset="0"/>
                </a:rPr>
                <a:t>Cả lớp chia thành 6 nhóm, mỗi nhóm hãy thảo luận với nhau và thực hiện các nhiệm vụ sau: </a:t>
              </a:r>
              <a:endParaRPr lang="en-US" sz="4000" dirty="0">
                <a:latin typeface="Arial" panose="020B0604020202020204" pitchFamily="34" charset="0"/>
                <a:cs typeface="Arial" panose="020B0604020202020204" pitchFamily="34" charset="0"/>
              </a:endParaRPr>
            </a:p>
          </p:txBody>
        </p:sp>
        <p:pic>
          <p:nvPicPr>
            <p:cNvPr id="21" name="Picture 4">
              <a:extLst>
                <a:ext uri="{FF2B5EF4-FFF2-40B4-BE49-F238E27FC236}">
                  <a16:creationId xmlns:a16="http://schemas.microsoft.com/office/drawing/2014/main" id="{EB600E0E-58B5-4F47-3329-D673B68C690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0555803">
              <a:off x="-570990" y="1516223"/>
              <a:ext cx="1235460" cy="698597"/>
            </a:xfrm>
            <a:prstGeom prst="rect">
              <a:avLst/>
            </a:prstGeom>
          </p:spPr>
        </p:pic>
      </p:grpSp>
      <p:sp>
        <p:nvSpPr>
          <p:cNvPr id="22" name="Rectangle 21">
            <a:extLst>
              <a:ext uri="{FF2B5EF4-FFF2-40B4-BE49-F238E27FC236}">
                <a16:creationId xmlns:a16="http://schemas.microsoft.com/office/drawing/2014/main" id="{4CB5F24A-6E48-F87F-5ED0-A2162F435882}"/>
              </a:ext>
            </a:extLst>
          </p:cNvPr>
          <p:cNvSpPr/>
          <p:nvPr/>
        </p:nvSpPr>
        <p:spPr>
          <a:xfrm>
            <a:off x="525099" y="6048419"/>
            <a:ext cx="5489162" cy="3780071"/>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latin typeface="Arial" panose="020B0604020202020204" pitchFamily="34" charset="0"/>
                <a:cs typeface="Arial" panose="020B0604020202020204" pitchFamily="34" charset="0"/>
              </a:rPr>
              <a:t>Nhóm 1, 2: </a:t>
            </a:r>
            <a:r>
              <a:rPr lang="vi-VN" sz="3600">
                <a:solidFill>
                  <a:schemeClr val="tx1"/>
                </a:solidFill>
                <a:latin typeface="Arial" panose="020B0604020202020204" pitchFamily="34" charset="0"/>
                <a:cs typeface="Arial" panose="020B0604020202020204" pitchFamily="34" charset="0"/>
              </a:rPr>
              <a:t>Thực hành thể hiện hợp tác với mọi người để thực hiện hoạt động trong </a:t>
            </a:r>
            <a:r>
              <a:rPr lang="vi-VN" sz="3600" i="1">
                <a:solidFill>
                  <a:schemeClr val="tx1"/>
                </a:solidFill>
                <a:latin typeface="Arial" panose="020B0604020202020204" pitchFamily="34" charset="0"/>
                <a:cs typeface="Arial" panose="020B0604020202020204" pitchFamily="34" charset="0"/>
              </a:rPr>
              <a:t>Tình huống </a:t>
            </a:r>
            <a:r>
              <a:rPr lang="en-US" sz="3600" i="1">
                <a:solidFill>
                  <a:schemeClr val="tx1"/>
                </a:solidFill>
                <a:latin typeface="Arial" panose="020B0604020202020204" pitchFamily="34" charset="0"/>
                <a:cs typeface="Arial" panose="020B0604020202020204" pitchFamily="34" charset="0"/>
              </a:rPr>
              <a:t>1</a:t>
            </a:r>
            <a:endParaRPr lang="vi-VN" sz="3600" i="1">
              <a:solidFill>
                <a:schemeClr val="tx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02A6C9DA-E1DE-0D1A-8204-B49A463E3410}"/>
              </a:ext>
            </a:extLst>
          </p:cNvPr>
          <p:cNvSpPr/>
          <p:nvPr/>
        </p:nvSpPr>
        <p:spPr>
          <a:xfrm>
            <a:off x="6472242" y="6048417"/>
            <a:ext cx="5489163" cy="3795096"/>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latin typeface="Arial" panose="020B0604020202020204" pitchFamily="34" charset="0"/>
                <a:cs typeface="Arial" panose="020B0604020202020204" pitchFamily="34" charset="0"/>
              </a:rPr>
              <a:t>Nhóm 3, 4</a:t>
            </a:r>
            <a:r>
              <a:rPr lang="vi-VN" sz="3600">
                <a:solidFill>
                  <a:schemeClr val="tx1"/>
                </a:solidFill>
                <a:latin typeface="Arial" panose="020B0604020202020204" pitchFamily="34" charset="0"/>
                <a:cs typeface="Arial" panose="020B0604020202020204" pitchFamily="34" charset="0"/>
              </a:rPr>
              <a:t>: Thực hành thể hiện hợp tác với mọi người để thực hiện hoạt động trong </a:t>
            </a:r>
            <a:r>
              <a:rPr lang="vi-VN" sz="3600" i="1">
                <a:solidFill>
                  <a:schemeClr val="tx1"/>
                </a:solidFill>
                <a:latin typeface="Arial" panose="020B0604020202020204" pitchFamily="34" charset="0"/>
                <a:cs typeface="Arial" panose="020B0604020202020204" pitchFamily="34" charset="0"/>
              </a:rPr>
              <a:t>Tình huống </a:t>
            </a:r>
            <a:r>
              <a:rPr lang="en-US" sz="3600" i="1">
                <a:solidFill>
                  <a:schemeClr val="tx1"/>
                </a:solidFill>
                <a:latin typeface="Arial" panose="020B0604020202020204" pitchFamily="34" charset="0"/>
                <a:cs typeface="Arial" panose="020B0604020202020204" pitchFamily="34" charset="0"/>
              </a:rPr>
              <a:t>2</a:t>
            </a:r>
            <a:endParaRPr lang="vi-VN" sz="3600" i="1">
              <a:solidFill>
                <a:schemeClr val="tx1"/>
              </a:solidFill>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0A2304C6-0F0C-4D4E-C21C-07FF57EE7440}"/>
              </a:ext>
            </a:extLst>
          </p:cNvPr>
          <p:cNvSpPr/>
          <p:nvPr/>
        </p:nvSpPr>
        <p:spPr>
          <a:xfrm>
            <a:off x="12423375" y="6048417"/>
            <a:ext cx="5339526" cy="3780073"/>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latin typeface="Arial" panose="020B0604020202020204" pitchFamily="34" charset="0"/>
                <a:cs typeface="Arial" panose="020B0604020202020204" pitchFamily="34" charset="0"/>
              </a:rPr>
              <a:t>Nhóm 5, 6: </a:t>
            </a:r>
            <a:r>
              <a:rPr lang="vi-VN" sz="3600">
                <a:solidFill>
                  <a:schemeClr val="tx1"/>
                </a:solidFill>
                <a:latin typeface="Arial" panose="020B0604020202020204" pitchFamily="34" charset="0"/>
                <a:cs typeface="Arial" panose="020B0604020202020204" pitchFamily="34" charset="0"/>
              </a:rPr>
              <a:t>Thực hành thể hiện hợp tác với mọi người để thực hiện hoạt động trong </a:t>
            </a:r>
            <a:r>
              <a:rPr lang="vi-VN" sz="3600" i="1">
                <a:solidFill>
                  <a:schemeClr val="tx1"/>
                </a:solidFill>
                <a:latin typeface="Arial" panose="020B0604020202020204" pitchFamily="34" charset="0"/>
                <a:cs typeface="Arial" panose="020B0604020202020204" pitchFamily="34" charset="0"/>
              </a:rPr>
              <a:t>Tình huống </a:t>
            </a:r>
            <a:r>
              <a:rPr lang="en-US" sz="3600" i="1">
                <a:solidFill>
                  <a:schemeClr val="tx1"/>
                </a:solidFill>
                <a:latin typeface="Arial" panose="020B0604020202020204" pitchFamily="34" charset="0"/>
                <a:cs typeface="Arial" panose="020B0604020202020204" pitchFamily="34" charset="0"/>
              </a:rPr>
              <a:t>3</a:t>
            </a:r>
            <a:endParaRPr lang="vi-VN" sz="3600" i="1">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1606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1+#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animBg="1"/>
      <p:bldP spid="23" grpId="0" animBg="1"/>
      <p:bldP spid="2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7C52F951-0D22-F665-E1F5-E5D20CCEDC68}"/>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7414CEBC-ACC7-DD0F-15F8-0FF96E4485E6}"/>
              </a:ext>
            </a:extLst>
          </p:cNvPr>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DF1D860F-FEAF-D953-AFB3-75A1C1D69D04}"/>
              </a:ext>
            </a:extLst>
          </p:cNvPr>
          <p:cNvSpPr/>
          <p:nvPr/>
        </p:nvSpPr>
        <p:spPr>
          <a:xfrm>
            <a:off x="381000" y="231183"/>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330D28F-C0C8-C385-9A17-C65B91C2BC39}"/>
              </a:ext>
            </a:extLst>
          </p:cNvPr>
          <p:cNvSpPr txBox="1"/>
          <p:nvPr/>
        </p:nvSpPr>
        <p:spPr>
          <a:xfrm>
            <a:off x="1298477" y="832672"/>
            <a:ext cx="15691046" cy="830997"/>
          </a:xfrm>
          <a:prstGeom prst="rect">
            <a:avLst/>
          </a:prstGeom>
          <a:noFill/>
        </p:spPr>
        <p:txBody>
          <a:bodyPr wrap="square" rtlCol="0">
            <a:spAutoFit/>
          </a:bodyPr>
          <a:lstStyle/>
          <a:p>
            <a:pPr algn="ctr"/>
            <a:r>
              <a:rPr lang="en-US" sz="4800" b="1">
                <a:solidFill>
                  <a:srgbClr val="C00000"/>
                </a:solidFill>
                <a:latin typeface="Arial" panose="020B0604020202020204" pitchFamily="34" charset="0"/>
                <a:cs typeface="Arial" panose="020B0604020202020204" pitchFamily="34" charset="0"/>
              </a:rPr>
              <a:t>TÌNH HUỐNG ĐƯA RA</a:t>
            </a:r>
            <a:endParaRPr lang="en-US" sz="4800" i="1">
              <a:latin typeface="Arial" panose="020B0604020202020204" pitchFamily="34" charset="0"/>
              <a:cs typeface="Arial" panose="020B0604020202020204" pitchFamily="34" charset="0"/>
            </a:endParaRPr>
          </a:p>
        </p:txBody>
      </p:sp>
      <p:sp>
        <p:nvSpPr>
          <p:cNvPr id="9" name="Freeform 4">
            <a:extLst>
              <a:ext uri="{FF2B5EF4-FFF2-40B4-BE49-F238E27FC236}">
                <a16:creationId xmlns:a16="http://schemas.microsoft.com/office/drawing/2014/main" id="{A9C06B04-A4D7-79E8-AD17-2FCB45144448}"/>
              </a:ext>
            </a:extLst>
          </p:cNvPr>
          <p:cNvSpPr/>
          <p:nvPr/>
        </p:nvSpPr>
        <p:spPr>
          <a:xfrm>
            <a:off x="709259" y="2167058"/>
            <a:ext cx="9951697" cy="74676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5">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BE92142-9787-AA38-889A-C7CCC5A983BF}"/>
              </a:ext>
            </a:extLst>
          </p:cNvPr>
          <p:cNvSpPr txBox="1"/>
          <p:nvPr/>
        </p:nvSpPr>
        <p:spPr>
          <a:xfrm>
            <a:off x="1078351" y="2582032"/>
            <a:ext cx="9213512" cy="6637651"/>
          </a:xfrm>
          <a:prstGeom prst="rect">
            <a:avLst/>
          </a:prstGeom>
          <a:noFill/>
        </p:spPr>
        <p:txBody>
          <a:bodyPr wrap="square">
            <a:spAutoFit/>
          </a:bodyPr>
          <a:lstStyle/>
          <a:p>
            <a:pPr algn="just">
              <a:lnSpc>
                <a:spcPct val="150000"/>
              </a:lnSpc>
            </a:pPr>
            <a:r>
              <a:rPr lang="vi-VN" sz="3600">
                <a:solidFill>
                  <a:srgbClr val="000000"/>
                </a:solidFill>
                <a:latin typeface="Arial" panose="020B0604020202020204" pitchFamily="34" charset="0"/>
                <a:ea typeface="Calibri" panose="020F0502020204030204" pitchFamily="34" charset="0"/>
                <a:cs typeface="Arial" panose="020B0604020202020204" pitchFamily="34" charset="0"/>
              </a:rPr>
              <a:t>Nhóm Duy được phân công thực hiện một dự án học tập môn Lịch sử. Duy là nhóm trưởng nhận nhiệm vụ tìm hiểu về các địa danh lịch sử ở địa phương, Bình sẽ thu thập thông tin về truyền thống của quê hương, Ngọc có nhiệm vụ tổng hợp và viết báo cáo. Sắp đến ngày nộp bài nhưng Bình và Ngọc vẫn chưa hoàn thành nhiệm vụ của mình.</a:t>
            </a:r>
            <a:endParaRPr lang="vi-VN" sz="3600" i="1">
              <a:solidFill>
                <a:srgbClr val="FF0000"/>
              </a:solidFill>
              <a:latin typeface="Arial" panose="020B0604020202020204" pitchFamily="34" charset="0"/>
              <a:ea typeface="Calibri" panose="020F050202020403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2DC9A627-0669-2E25-8315-CC1E050C9E33}"/>
              </a:ext>
            </a:extLst>
          </p:cNvPr>
          <p:cNvGrpSpPr/>
          <p:nvPr/>
        </p:nvGrpSpPr>
        <p:grpSpPr>
          <a:xfrm>
            <a:off x="11049000" y="2471858"/>
            <a:ext cx="6688827" cy="6858000"/>
            <a:chOff x="11049000" y="2471858"/>
            <a:chExt cx="6688827" cy="6858000"/>
          </a:xfrm>
        </p:grpSpPr>
        <p:grpSp>
          <p:nvGrpSpPr>
            <p:cNvPr id="13" name="Group 12">
              <a:extLst>
                <a:ext uri="{FF2B5EF4-FFF2-40B4-BE49-F238E27FC236}">
                  <a16:creationId xmlns:a16="http://schemas.microsoft.com/office/drawing/2014/main" id="{DBE6D4A1-DD79-A66D-FC6A-7EF1DD902F45}"/>
                </a:ext>
              </a:extLst>
            </p:cNvPr>
            <p:cNvGrpSpPr/>
            <p:nvPr/>
          </p:nvGrpSpPr>
          <p:grpSpPr>
            <a:xfrm>
              <a:off x="11049000" y="2471858"/>
              <a:ext cx="6688827" cy="6858000"/>
              <a:chOff x="11427737" y="2543097"/>
              <a:chExt cx="6237895" cy="6858000"/>
            </a:xfrm>
          </p:grpSpPr>
          <p:sp>
            <p:nvSpPr>
              <p:cNvPr id="15" name="Freeform 7">
                <a:extLst>
                  <a:ext uri="{FF2B5EF4-FFF2-40B4-BE49-F238E27FC236}">
                    <a16:creationId xmlns:a16="http://schemas.microsoft.com/office/drawing/2014/main" id="{990D8808-EA9F-1DD8-C720-FB621188B779}"/>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5">
                  <a:lumMod val="60000"/>
                  <a:lumOff val="40000"/>
                </a:schemeClr>
              </a:solidFill>
              <a:ln>
                <a:noFill/>
              </a:ln>
            </p:spPr>
            <p:txBody>
              <a:bodyPr/>
              <a:lstStyle/>
              <a:p>
                <a:endParaRPr lang="en-US">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C73AB1DF-0A99-82F4-311F-32FAEB6F631B}"/>
                  </a:ext>
                </a:extLst>
              </p:cNvPr>
              <p:cNvGrpSpPr/>
              <p:nvPr/>
            </p:nvGrpSpPr>
            <p:grpSpPr>
              <a:xfrm>
                <a:off x="11876329" y="3024050"/>
                <a:ext cx="5427420" cy="1713528"/>
                <a:chOff x="1663018" y="3251983"/>
                <a:chExt cx="5427420" cy="1713528"/>
              </a:xfrm>
            </p:grpSpPr>
            <p:sp>
              <p:nvSpPr>
                <p:cNvPr id="18" name="Freeform 10">
                  <a:extLst>
                    <a:ext uri="{FF2B5EF4-FFF2-40B4-BE49-F238E27FC236}">
                      <a16:creationId xmlns:a16="http://schemas.microsoft.com/office/drawing/2014/main" id="{69936A9E-22CD-80F9-9F4C-F123BF5652CF}"/>
                    </a:ext>
                  </a:extLst>
                </p:cNvPr>
                <p:cNvSpPr/>
                <p:nvPr/>
              </p:nvSpPr>
              <p:spPr>
                <a:xfrm>
                  <a:off x="1663018" y="3251983"/>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DFE2CD6-7E4A-A27D-9387-3A31D50F9379}"/>
                    </a:ext>
                  </a:extLst>
                </p:cNvPr>
                <p:cNvSpPr txBox="1"/>
                <p:nvPr/>
              </p:nvSpPr>
              <p:spPr>
                <a:xfrm>
                  <a:off x="2320391" y="3724026"/>
                  <a:ext cx="4112672" cy="769441"/>
                </a:xfrm>
                <a:prstGeom prst="rect">
                  <a:avLst/>
                </a:prstGeom>
                <a:noFill/>
              </p:spPr>
              <p:txBody>
                <a:bodyPr wrap="square" rtlCol="0">
                  <a:spAutoFit/>
                </a:bodyPr>
                <a:lstStyle/>
                <a:p>
                  <a:pPr algn="ctr"/>
                  <a:r>
                    <a:rPr lang="pt-BR" sz="4400" b="1">
                      <a:latin typeface="Arial" panose="020B0604020202020204" pitchFamily="34" charset="0"/>
                      <a:cs typeface="Arial" panose="020B0604020202020204" pitchFamily="34" charset="0"/>
                    </a:rPr>
                    <a:t>TÌNH HUỐNG 1</a:t>
                  </a:r>
                  <a:endParaRPr lang="en-US" sz="4400" b="1" dirty="0">
                    <a:latin typeface="Arial" panose="020B0604020202020204" pitchFamily="34" charset="0"/>
                    <a:cs typeface="Arial" panose="020B0604020202020204" pitchFamily="34" charset="0"/>
                  </a:endParaRPr>
                </a:p>
              </p:txBody>
            </p:sp>
          </p:grpSp>
        </p:grpSp>
        <p:pic>
          <p:nvPicPr>
            <p:cNvPr id="21" name="Picture 20" descr="A group of people sitting around a table&#10;&#10;Description automatically generated">
              <a:extLst>
                <a:ext uri="{FF2B5EF4-FFF2-40B4-BE49-F238E27FC236}">
                  <a16:creationId xmlns:a16="http://schemas.microsoft.com/office/drawing/2014/main" id="{545B8649-DD80-2E72-78AF-CC72385225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39600" y="5295900"/>
              <a:ext cx="4703092" cy="3509231"/>
            </a:xfrm>
            <a:prstGeom prst="rect">
              <a:avLst/>
            </a:prstGeom>
          </p:spPr>
        </p:pic>
      </p:grpSp>
    </p:spTree>
    <p:extLst>
      <p:ext uri="{BB962C8B-B14F-4D97-AF65-F5344CB8AC3E}">
        <p14:creationId xmlns:p14="http://schemas.microsoft.com/office/powerpoint/2010/main" val="13955832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539C7DE3-1137-AD78-66F1-A65D768B7AC7}"/>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B4720AC7-859F-0716-6901-D56E61CF3ACC}"/>
              </a:ext>
            </a:extLst>
          </p:cNvPr>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4FBF4DC4-4531-FBF1-C6F7-CED7A83229CB}"/>
              </a:ext>
            </a:extLst>
          </p:cNvPr>
          <p:cNvSpPr/>
          <p:nvPr/>
        </p:nvSpPr>
        <p:spPr>
          <a:xfrm>
            <a:off x="381000" y="231183"/>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B19ABB8-A174-E40A-F8EF-8EC55B87F6C1}"/>
              </a:ext>
            </a:extLst>
          </p:cNvPr>
          <p:cNvSpPr txBox="1"/>
          <p:nvPr/>
        </p:nvSpPr>
        <p:spPr>
          <a:xfrm>
            <a:off x="1298477" y="832672"/>
            <a:ext cx="15691046" cy="830997"/>
          </a:xfrm>
          <a:prstGeom prst="rect">
            <a:avLst/>
          </a:prstGeom>
          <a:noFill/>
        </p:spPr>
        <p:txBody>
          <a:bodyPr wrap="square" rtlCol="0">
            <a:spAutoFit/>
          </a:bodyPr>
          <a:lstStyle/>
          <a:p>
            <a:pPr algn="ctr"/>
            <a:r>
              <a:rPr lang="en-US" sz="4800" b="1">
                <a:solidFill>
                  <a:srgbClr val="C00000"/>
                </a:solidFill>
                <a:latin typeface="Arial" panose="020B0604020202020204" pitchFamily="34" charset="0"/>
                <a:cs typeface="Arial" panose="020B0604020202020204" pitchFamily="34" charset="0"/>
              </a:rPr>
              <a:t>TÌNH HUỐNG ĐƯA RA</a:t>
            </a:r>
            <a:endParaRPr lang="en-US" sz="4800" i="1">
              <a:latin typeface="Arial" panose="020B0604020202020204" pitchFamily="34" charset="0"/>
              <a:cs typeface="Arial" panose="020B0604020202020204" pitchFamily="34" charset="0"/>
            </a:endParaRPr>
          </a:p>
        </p:txBody>
      </p:sp>
      <p:sp>
        <p:nvSpPr>
          <p:cNvPr id="9" name="Freeform 4">
            <a:extLst>
              <a:ext uri="{FF2B5EF4-FFF2-40B4-BE49-F238E27FC236}">
                <a16:creationId xmlns:a16="http://schemas.microsoft.com/office/drawing/2014/main" id="{A6F68A87-2408-1262-6CB8-C8D1BB10810E}"/>
              </a:ext>
            </a:extLst>
          </p:cNvPr>
          <p:cNvSpPr/>
          <p:nvPr/>
        </p:nvSpPr>
        <p:spPr>
          <a:xfrm>
            <a:off x="709259" y="2167058"/>
            <a:ext cx="9951697" cy="74676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5">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5E5A15D-E51B-19CD-7FC7-067B68358CFD}"/>
              </a:ext>
            </a:extLst>
          </p:cNvPr>
          <p:cNvSpPr txBox="1"/>
          <p:nvPr/>
        </p:nvSpPr>
        <p:spPr>
          <a:xfrm>
            <a:off x="1195082" y="2400220"/>
            <a:ext cx="8980049" cy="7001276"/>
          </a:xfrm>
          <a:prstGeom prst="rect">
            <a:avLst/>
          </a:prstGeom>
          <a:noFill/>
        </p:spPr>
        <p:txBody>
          <a:bodyPr wrap="square">
            <a:spAutoFit/>
          </a:bodyPr>
          <a:lstStyle/>
          <a:p>
            <a:pPr algn="just">
              <a:lnSpc>
                <a:spcPct val="150000"/>
              </a:lnSpc>
            </a:pPr>
            <a:r>
              <a:rPr lang="vi-VN" sz="3800">
                <a:solidFill>
                  <a:srgbClr val="000000"/>
                </a:solidFill>
                <a:latin typeface="Arial" panose="020B0604020202020204" pitchFamily="34" charset="0"/>
                <a:ea typeface="Calibri" panose="020F0502020204030204" pitchFamily="34" charset="0"/>
                <a:cs typeface="Arial" panose="020B0604020202020204" pitchFamily="34" charset="0"/>
              </a:rPr>
              <a:t>Đoàn Thanh niên nhà trường tổ chức buổi sinh hoạt với chủ đề “Vẻ đẹp Việt Nam” dưới hình thức biểu diễn nghệ thuật, theo đó mỗi lớp phải có một tiết mục. Phương có khả năng hát rất tốt và muốn tham gia nhưng để có thể đạt được giải cao thì Phương cần một số bạn phụ họa cho tiết mục</a:t>
            </a:r>
            <a:r>
              <a:rPr lang="en-US" sz="380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vi-VN" sz="3800" i="1">
              <a:solidFill>
                <a:srgbClr val="FF0000"/>
              </a:solidFill>
              <a:latin typeface="Arial" panose="020B0604020202020204" pitchFamily="34" charset="0"/>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D585A566-2DCF-735E-4827-246C5953E6A1}"/>
              </a:ext>
            </a:extLst>
          </p:cNvPr>
          <p:cNvGrpSpPr/>
          <p:nvPr/>
        </p:nvGrpSpPr>
        <p:grpSpPr>
          <a:xfrm>
            <a:off x="11049000" y="2471858"/>
            <a:ext cx="6688827" cy="6858000"/>
            <a:chOff x="11049000" y="2471858"/>
            <a:chExt cx="6688827" cy="6858000"/>
          </a:xfrm>
        </p:grpSpPr>
        <p:grpSp>
          <p:nvGrpSpPr>
            <p:cNvPr id="13" name="Group 12">
              <a:extLst>
                <a:ext uri="{FF2B5EF4-FFF2-40B4-BE49-F238E27FC236}">
                  <a16:creationId xmlns:a16="http://schemas.microsoft.com/office/drawing/2014/main" id="{F5FDF9EE-C69A-D2DD-B045-62BEF9B5664D}"/>
                </a:ext>
              </a:extLst>
            </p:cNvPr>
            <p:cNvGrpSpPr/>
            <p:nvPr/>
          </p:nvGrpSpPr>
          <p:grpSpPr>
            <a:xfrm>
              <a:off x="11049000" y="2471858"/>
              <a:ext cx="6688827" cy="6858000"/>
              <a:chOff x="11427737" y="2543097"/>
              <a:chExt cx="6237895" cy="6858000"/>
            </a:xfrm>
          </p:grpSpPr>
          <p:sp>
            <p:nvSpPr>
              <p:cNvPr id="15" name="Freeform 7">
                <a:extLst>
                  <a:ext uri="{FF2B5EF4-FFF2-40B4-BE49-F238E27FC236}">
                    <a16:creationId xmlns:a16="http://schemas.microsoft.com/office/drawing/2014/main" id="{D4166F63-3E10-AF32-DF0A-CF39250A616C}"/>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5">
                  <a:lumMod val="60000"/>
                  <a:lumOff val="40000"/>
                </a:schemeClr>
              </a:solidFill>
              <a:ln>
                <a:noFill/>
              </a:ln>
            </p:spPr>
            <p:txBody>
              <a:bodyPr/>
              <a:lstStyle/>
              <a:p>
                <a:endParaRPr lang="en-US">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F9382CDD-0F69-588E-40A1-68D6404A7D3D}"/>
                  </a:ext>
                </a:extLst>
              </p:cNvPr>
              <p:cNvGrpSpPr/>
              <p:nvPr/>
            </p:nvGrpSpPr>
            <p:grpSpPr>
              <a:xfrm>
                <a:off x="11876329" y="3024050"/>
                <a:ext cx="5427420" cy="1713528"/>
                <a:chOff x="1663018" y="3251983"/>
                <a:chExt cx="5427420" cy="1713528"/>
              </a:xfrm>
            </p:grpSpPr>
            <p:sp>
              <p:nvSpPr>
                <p:cNvPr id="18" name="Freeform 10">
                  <a:extLst>
                    <a:ext uri="{FF2B5EF4-FFF2-40B4-BE49-F238E27FC236}">
                      <a16:creationId xmlns:a16="http://schemas.microsoft.com/office/drawing/2014/main" id="{FE9EA44A-6332-2C66-DA80-A0C22E1A1152}"/>
                    </a:ext>
                  </a:extLst>
                </p:cNvPr>
                <p:cNvSpPr/>
                <p:nvPr/>
              </p:nvSpPr>
              <p:spPr>
                <a:xfrm>
                  <a:off x="1663018" y="3251983"/>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74B729D4-C8F3-791D-2999-E3C2417F65CB}"/>
                    </a:ext>
                  </a:extLst>
                </p:cNvPr>
                <p:cNvSpPr txBox="1"/>
                <p:nvPr/>
              </p:nvSpPr>
              <p:spPr>
                <a:xfrm>
                  <a:off x="2320391" y="3724026"/>
                  <a:ext cx="4112672" cy="769441"/>
                </a:xfrm>
                <a:prstGeom prst="rect">
                  <a:avLst/>
                </a:prstGeom>
                <a:noFill/>
              </p:spPr>
              <p:txBody>
                <a:bodyPr wrap="square" rtlCol="0">
                  <a:spAutoFit/>
                </a:bodyPr>
                <a:lstStyle/>
                <a:p>
                  <a:pPr algn="ctr"/>
                  <a:r>
                    <a:rPr lang="pt-BR" sz="4400" b="1">
                      <a:latin typeface="Arial" panose="020B0604020202020204" pitchFamily="34" charset="0"/>
                      <a:cs typeface="Arial" panose="020B0604020202020204" pitchFamily="34" charset="0"/>
                    </a:rPr>
                    <a:t>TÌNH HUỐNG 2</a:t>
                  </a:r>
                  <a:endParaRPr lang="en-US" sz="4400" b="1" dirty="0">
                    <a:latin typeface="Arial" panose="020B0604020202020204" pitchFamily="34" charset="0"/>
                    <a:cs typeface="Arial" panose="020B0604020202020204" pitchFamily="34" charset="0"/>
                  </a:endParaRPr>
                </a:p>
              </p:txBody>
            </p:sp>
          </p:grpSp>
        </p:grpSp>
        <p:pic>
          <p:nvPicPr>
            <p:cNvPr id="4" name="Picture 3" descr="Cartoon kids singing and dancing&#10;&#10;Description automatically generated">
              <a:extLst>
                <a:ext uri="{FF2B5EF4-FFF2-40B4-BE49-F238E27FC236}">
                  <a16:creationId xmlns:a16="http://schemas.microsoft.com/office/drawing/2014/main" id="{C8973C6C-3466-4F65-D134-0B767095B8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32129" y="5002484"/>
              <a:ext cx="6122568" cy="4285798"/>
            </a:xfrm>
            <a:prstGeom prst="rect">
              <a:avLst/>
            </a:prstGeom>
          </p:spPr>
        </p:pic>
      </p:grpSp>
    </p:spTree>
    <p:extLst>
      <p:ext uri="{BB962C8B-B14F-4D97-AF65-F5344CB8AC3E}">
        <p14:creationId xmlns:p14="http://schemas.microsoft.com/office/powerpoint/2010/main" val="346629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9A82F411-543F-A2E2-E839-5AFA35948AA4}"/>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BD95D025-B05A-2159-6F20-630AE7610EDC}"/>
              </a:ext>
            </a:extLst>
          </p:cNvPr>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9B314F77-285D-1B86-8F87-84A846A4A2F7}"/>
              </a:ext>
            </a:extLst>
          </p:cNvPr>
          <p:cNvSpPr/>
          <p:nvPr/>
        </p:nvSpPr>
        <p:spPr>
          <a:xfrm>
            <a:off x="381000" y="231183"/>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92B17D5-4112-632D-CFBF-F671A647162D}"/>
              </a:ext>
            </a:extLst>
          </p:cNvPr>
          <p:cNvSpPr txBox="1"/>
          <p:nvPr/>
        </p:nvSpPr>
        <p:spPr>
          <a:xfrm>
            <a:off x="1298477" y="832672"/>
            <a:ext cx="15691046" cy="830997"/>
          </a:xfrm>
          <a:prstGeom prst="rect">
            <a:avLst/>
          </a:prstGeom>
          <a:noFill/>
        </p:spPr>
        <p:txBody>
          <a:bodyPr wrap="square" rtlCol="0">
            <a:spAutoFit/>
          </a:bodyPr>
          <a:lstStyle/>
          <a:p>
            <a:pPr algn="ctr"/>
            <a:r>
              <a:rPr lang="en-US" sz="4800" b="1">
                <a:solidFill>
                  <a:srgbClr val="C00000"/>
                </a:solidFill>
                <a:latin typeface="Arial" panose="020B0604020202020204" pitchFamily="34" charset="0"/>
                <a:cs typeface="Arial" panose="020B0604020202020204" pitchFamily="34" charset="0"/>
              </a:rPr>
              <a:t>TÌNH HUỐNG ĐƯA RA</a:t>
            </a:r>
            <a:endParaRPr lang="en-US" sz="4800" i="1">
              <a:latin typeface="Arial" panose="020B0604020202020204" pitchFamily="34" charset="0"/>
              <a:cs typeface="Arial" panose="020B0604020202020204" pitchFamily="34" charset="0"/>
            </a:endParaRPr>
          </a:p>
        </p:txBody>
      </p:sp>
      <p:sp>
        <p:nvSpPr>
          <p:cNvPr id="9" name="Freeform 4">
            <a:extLst>
              <a:ext uri="{FF2B5EF4-FFF2-40B4-BE49-F238E27FC236}">
                <a16:creationId xmlns:a16="http://schemas.microsoft.com/office/drawing/2014/main" id="{DEC64F2B-3E9C-8413-29F9-8719D47B96DA}"/>
              </a:ext>
            </a:extLst>
          </p:cNvPr>
          <p:cNvSpPr/>
          <p:nvPr/>
        </p:nvSpPr>
        <p:spPr>
          <a:xfrm>
            <a:off x="709259" y="2019300"/>
            <a:ext cx="9951697" cy="77724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5">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B6A4576-48A1-700D-423C-B96C56BB0DB7}"/>
              </a:ext>
            </a:extLst>
          </p:cNvPr>
          <p:cNvSpPr txBox="1"/>
          <p:nvPr/>
        </p:nvSpPr>
        <p:spPr>
          <a:xfrm>
            <a:off x="1242955" y="2166534"/>
            <a:ext cx="8913416" cy="7468648"/>
          </a:xfrm>
          <a:prstGeom prst="rect">
            <a:avLst/>
          </a:prstGeom>
          <a:noFill/>
        </p:spPr>
        <p:txBody>
          <a:bodyPr wrap="square">
            <a:spAutoFit/>
          </a:bodyPr>
          <a:lstStyle/>
          <a:p>
            <a:pPr algn="just">
              <a:lnSpc>
                <a:spcPct val="150000"/>
              </a:lnSpc>
            </a:pPr>
            <a:r>
              <a:rPr lang="vi-VN" sz="3600">
                <a:solidFill>
                  <a:srgbClr val="000000"/>
                </a:solidFill>
                <a:latin typeface="Arial" panose="020B0604020202020204" pitchFamily="34" charset="0"/>
                <a:ea typeface="Calibri" panose="020F0502020204030204" pitchFamily="34" charset="0"/>
                <a:cs typeface="Arial" panose="020B0604020202020204" pitchFamily="34" charset="0"/>
              </a:rPr>
              <a:t>Nhi tham gia tổ chức một chương trình thiện nguyện ở địa phương. Ban tổ chức họp để phân công nhiệm vụ cho từng thành viên. Nhi được phân công vào nhóm có nhiệm vụ truyền thông về chương trình để thu hút người dân địa phương tham gia. Tuy nhiên, nhiều bạn trong nhóm trước đây chưa tham gia các hoạt động cộng đồng nên còn bất ngờ.</a:t>
            </a:r>
            <a:endParaRPr lang="vi-VN" sz="3600" i="1">
              <a:solidFill>
                <a:srgbClr val="FF0000"/>
              </a:solidFill>
              <a:latin typeface="Arial" panose="020B0604020202020204" pitchFamily="34" charset="0"/>
              <a:ea typeface="Calibri" panose="020F050202020403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F11DAC9A-32C7-7163-EC77-4077F60091C1}"/>
              </a:ext>
            </a:extLst>
          </p:cNvPr>
          <p:cNvGrpSpPr/>
          <p:nvPr/>
        </p:nvGrpSpPr>
        <p:grpSpPr>
          <a:xfrm>
            <a:off x="11049000" y="2471858"/>
            <a:ext cx="6688827" cy="6858000"/>
            <a:chOff x="11049000" y="2471858"/>
            <a:chExt cx="6688827" cy="6858000"/>
          </a:xfrm>
        </p:grpSpPr>
        <p:grpSp>
          <p:nvGrpSpPr>
            <p:cNvPr id="13" name="Group 12">
              <a:extLst>
                <a:ext uri="{FF2B5EF4-FFF2-40B4-BE49-F238E27FC236}">
                  <a16:creationId xmlns:a16="http://schemas.microsoft.com/office/drawing/2014/main" id="{86DFABF6-F553-EDA3-FC63-1A3513519C13}"/>
                </a:ext>
              </a:extLst>
            </p:cNvPr>
            <p:cNvGrpSpPr/>
            <p:nvPr/>
          </p:nvGrpSpPr>
          <p:grpSpPr>
            <a:xfrm>
              <a:off x="11049000" y="2471858"/>
              <a:ext cx="6688827" cy="6858000"/>
              <a:chOff x="11427737" y="2543097"/>
              <a:chExt cx="6237895" cy="6858000"/>
            </a:xfrm>
          </p:grpSpPr>
          <p:sp>
            <p:nvSpPr>
              <p:cNvPr id="15" name="Freeform 7">
                <a:extLst>
                  <a:ext uri="{FF2B5EF4-FFF2-40B4-BE49-F238E27FC236}">
                    <a16:creationId xmlns:a16="http://schemas.microsoft.com/office/drawing/2014/main" id="{4B613C8D-4189-6AD3-07C0-306F230C7B3E}"/>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5">
                  <a:lumMod val="60000"/>
                  <a:lumOff val="40000"/>
                </a:schemeClr>
              </a:solidFill>
              <a:ln>
                <a:noFill/>
              </a:ln>
            </p:spPr>
            <p:txBody>
              <a:bodyPr/>
              <a:lstStyle/>
              <a:p>
                <a:endParaRPr lang="en-US">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07CE1A18-91F7-2977-47B0-866FC434867D}"/>
                  </a:ext>
                </a:extLst>
              </p:cNvPr>
              <p:cNvGrpSpPr/>
              <p:nvPr/>
            </p:nvGrpSpPr>
            <p:grpSpPr>
              <a:xfrm>
                <a:off x="11876329" y="3024050"/>
                <a:ext cx="5427420" cy="1713528"/>
                <a:chOff x="1663018" y="3251983"/>
                <a:chExt cx="5427420" cy="1713528"/>
              </a:xfrm>
            </p:grpSpPr>
            <p:sp>
              <p:nvSpPr>
                <p:cNvPr id="18" name="Freeform 10">
                  <a:extLst>
                    <a:ext uri="{FF2B5EF4-FFF2-40B4-BE49-F238E27FC236}">
                      <a16:creationId xmlns:a16="http://schemas.microsoft.com/office/drawing/2014/main" id="{74C73EF7-0FE4-0881-7DEF-60FB3974300D}"/>
                    </a:ext>
                  </a:extLst>
                </p:cNvPr>
                <p:cNvSpPr/>
                <p:nvPr/>
              </p:nvSpPr>
              <p:spPr>
                <a:xfrm>
                  <a:off x="1663018" y="3251983"/>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1B52E248-D6C4-B688-79E3-EB9872CBBDA7}"/>
                    </a:ext>
                  </a:extLst>
                </p:cNvPr>
                <p:cNvSpPr txBox="1"/>
                <p:nvPr/>
              </p:nvSpPr>
              <p:spPr>
                <a:xfrm>
                  <a:off x="2320391" y="3724026"/>
                  <a:ext cx="4112672" cy="769441"/>
                </a:xfrm>
                <a:prstGeom prst="rect">
                  <a:avLst/>
                </a:prstGeom>
                <a:noFill/>
              </p:spPr>
              <p:txBody>
                <a:bodyPr wrap="square" rtlCol="0">
                  <a:spAutoFit/>
                </a:bodyPr>
                <a:lstStyle/>
                <a:p>
                  <a:pPr algn="ctr"/>
                  <a:r>
                    <a:rPr lang="pt-BR" sz="4400" b="1">
                      <a:latin typeface="Arial" panose="020B0604020202020204" pitchFamily="34" charset="0"/>
                      <a:cs typeface="Arial" panose="020B0604020202020204" pitchFamily="34" charset="0"/>
                    </a:rPr>
                    <a:t>TÌNH HUỐNG 3</a:t>
                  </a:r>
                  <a:endParaRPr lang="en-US" sz="4400" b="1" dirty="0">
                    <a:latin typeface="Arial" panose="020B0604020202020204" pitchFamily="34" charset="0"/>
                    <a:cs typeface="Arial" panose="020B0604020202020204" pitchFamily="34" charset="0"/>
                  </a:endParaRPr>
                </a:p>
              </p:txBody>
            </p:sp>
          </p:grpSp>
        </p:grpSp>
        <p:pic>
          <p:nvPicPr>
            <p:cNvPr id="6" name="Picture 5" descr="A group of people standing together&#10;&#10;Description automatically generated">
              <a:extLst>
                <a:ext uri="{FF2B5EF4-FFF2-40B4-BE49-F238E27FC236}">
                  <a16:creationId xmlns:a16="http://schemas.microsoft.com/office/drawing/2014/main" id="{7F6E781C-280C-AFA8-D8B1-806E9D3DD6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34914" y="4666338"/>
              <a:ext cx="4409974" cy="4409974"/>
            </a:xfrm>
            <a:prstGeom prst="rect">
              <a:avLst/>
            </a:prstGeom>
          </p:spPr>
        </p:pic>
      </p:grpSp>
    </p:spTree>
    <p:extLst>
      <p:ext uri="{BB962C8B-B14F-4D97-AF65-F5344CB8AC3E}">
        <p14:creationId xmlns:p14="http://schemas.microsoft.com/office/powerpoint/2010/main" val="48719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506F47BD-2C87-E19C-9E44-6B8A1672DB9D}"/>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D8761A00-AE1F-9C4C-A91F-732CE1E2B64E}"/>
              </a:ext>
            </a:extLst>
          </p:cNvPr>
          <p:cNvSpPr/>
          <p:nvPr/>
        </p:nvSpPr>
        <p:spPr>
          <a:xfrm>
            <a:off x="-228600" y="-544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a:extLst>
              <a:ext uri="{FF2B5EF4-FFF2-40B4-BE49-F238E27FC236}">
                <a16:creationId xmlns:a16="http://schemas.microsoft.com/office/drawing/2014/main" id="{27CEFE1D-9345-21A3-1148-05E54A3DD761}"/>
              </a:ext>
            </a:extLst>
          </p:cNvPr>
          <p:cNvSpPr/>
          <p:nvPr/>
        </p:nvSpPr>
        <p:spPr>
          <a:xfrm rot="4358653">
            <a:off x="17089646" y="-75230"/>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7DCDB53-FDB8-893C-AC1B-3F904E05A2E8}"/>
              </a:ext>
            </a:extLst>
          </p:cNvPr>
          <p:cNvSpPr txBox="1"/>
          <p:nvPr/>
        </p:nvSpPr>
        <p:spPr>
          <a:xfrm>
            <a:off x="2133600" y="586743"/>
            <a:ext cx="14020799" cy="830997"/>
          </a:xfrm>
          <a:prstGeom prst="rect">
            <a:avLst/>
          </a:prstGeom>
          <a:noFill/>
        </p:spPr>
        <p:txBody>
          <a:bodyPr wrap="square" rtlCol="0">
            <a:spAutoFit/>
          </a:bodyPr>
          <a:lstStyle/>
          <a:p>
            <a:pPr algn="ctr"/>
            <a:r>
              <a:rPr lang="en-US" sz="4800" b="1">
                <a:solidFill>
                  <a:schemeClr val="tx2">
                    <a:lumMod val="50000"/>
                  </a:schemeClr>
                </a:solidFill>
                <a:latin typeface="Arial" panose="020B0604020202020204" pitchFamily="34" charset="0"/>
                <a:cs typeface="Arial" panose="020B0604020202020204" pitchFamily="34" charset="0"/>
              </a:rPr>
              <a:t>GỢI Ý CÁCH XỬ LÍ TÌNH HUỐNG</a:t>
            </a:r>
            <a:endParaRPr lang="en-US" sz="4800" b="1" dirty="0">
              <a:solidFill>
                <a:schemeClr val="tx2">
                  <a:lumMod val="50000"/>
                </a:schemeClr>
              </a:solidFill>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FBE371F5-A8D3-6319-AC2F-3387DD087C3D}"/>
              </a:ext>
            </a:extLst>
          </p:cNvPr>
          <p:cNvSpPr/>
          <p:nvPr/>
        </p:nvSpPr>
        <p:spPr>
          <a:xfrm>
            <a:off x="685800" y="1693288"/>
            <a:ext cx="16916400" cy="2114568"/>
          </a:xfrm>
          <a:prstGeom prst="roundRect">
            <a:avLst/>
          </a:prstGeom>
          <a:solidFill>
            <a:schemeClr val="bg1"/>
          </a:solidFill>
          <a:ln w="38100">
            <a:solidFill>
              <a:schemeClr val="tx2">
                <a:lumMod val="50000"/>
              </a:schemeClr>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b="1">
                <a:solidFill>
                  <a:schemeClr val="tx2">
                    <a:lumMod val="50000"/>
                  </a:schemeClr>
                </a:solidFill>
                <a:latin typeface="Arial" panose="020B0604020202020204" pitchFamily="34" charset="0"/>
                <a:cs typeface="Arial" panose="020B0604020202020204" pitchFamily="34" charset="0"/>
              </a:rPr>
              <a:t>	</a:t>
            </a:r>
            <a:r>
              <a:rPr lang="vi-VN" sz="3600" b="1">
                <a:solidFill>
                  <a:schemeClr val="tx2">
                    <a:lumMod val="50000"/>
                  </a:schemeClr>
                </a:solidFill>
                <a:latin typeface="Arial" panose="020B0604020202020204" pitchFamily="34" charset="0"/>
                <a:cs typeface="Arial" panose="020B0604020202020204" pitchFamily="34" charset="0"/>
              </a:rPr>
              <a:t>Tình huống </a:t>
            </a:r>
            <a:r>
              <a:rPr lang="en-US" sz="3600" b="1">
                <a:solidFill>
                  <a:schemeClr val="tx2">
                    <a:lumMod val="50000"/>
                  </a:schemeClr>
                </a:solidFill>
                <a:latin typeface="Arial" panose="020B0604020202020204" pitchFamily="34" charset="0"/>
                <a:cs typeface="Arial" panose="020B0604020202020204" pitchFamily="34" charset="0"/>
              </a:rPr>
              <a:t>1</a:t>
            </a:r>
            <a:r>
              <a:rPr lang="vi-VN" sz="3600" b="1">
                <a:solidFill>
                  <a:schemeClr val="tx2">
                    <a:lumMod val="50000"/>
                  </a:schemeClr>
                </a:solidFill>
                <a:latin typeface="Arial" panose="020B0604020202020204" pitchFamily="34" charset="0"/>
                <a:cs typeface="Arial" panose="020B0604020202020204" pitchFamily="34" charset="0"/>
              </a:rPr>
              <a:t>: </a:t>
            </a:r>
            <a:r>
              <a:rPr lang="vi-VN" sz="3600">
                <a:solidFill>
                  <a:schemeClr val="tx1">
                    <a:lumMod val="95000"/>
                    <a:lumOff val="5000"/>
                  </a:schemeClr>
                </a:solidFill>
                <a:cs typeface="Arial" panose="020B0604020202020204" pitchFamily="34" charset="0"/>
              </a:rPr>
              <a:t>Bình và Ngọc sắp xếp thời gian để hoàn thành đúng nhiệm vụ, khó khăn báo cáo nhóm trưởng để cùng thực hiện hoặc nhận được sự hỗ trợ</a:t>
            </a:r>
            <a:r>
              <a:rPr lang="en-US" sz="3600">
                <a:solidFill>
                  <a:schemeClr val="tx1">
                    <a:lumMod val="95000"/>
                    <a:lumOff val="5000"/>
                  </a:schemeClr>
                </a:solidFill>
                <a:cs typeface="Arial" panose="020B0604020202020204" pitchFamily="34" charset="0"/>
              </a:rPr>
              <a:t>.</a:t>
            </a:r>
            <a:endParaRPr lang="en-US" sz="3600">
              <a:solidFill>
                <a:schemeClr val="tx1">
                  <a:lumMod val="95000"/>
                  <a:lumOff val="5000"/>
                </a:schemeClr>
              </a:solidFill>
              <a:latin typeface="Arial" panose="020B0604020202020204" pitchFamily="34"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45DD8059-0AD5-6902-0FFA-07F4C148A16C}"/>
              </a:ext>
            </a:extLst>
          </p:cNvPr>
          <p:cNvSpPr/>
          <p:nvPr/>
        </p:nvSpPr>
        <p:spPr>
          <a:xfrm>
            <a:off x="685800" y="4123046"/>
            <a:ext cx="16916400" cy="2735207"/>
          </a:xfrm>
          <a:prstGeom prst="roundRect">
            <a:avLst/>
          </a:prstGeom>
          <a:solidFill>
            <a:schemeClr val="bg1"/>
          </a:solidFill>
          <a:ln w="38100">
            <a:solidFill>
              <a:schemeClr val="accent2">
                <a:lumMod val="50000"/>
              </a:schemeClr>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b="1">
                <a:solidFill>
                  <a:schemeClr val="accent2">
                    <a:lumMod val="50000"/>
                  </a:schemeClr>
                </a:solidFill>
                <a:latin typeface="Arial" panose="020B0604020202020204" pitchFamily="34" charset="0"/>
                <a:cs typeface="Arial" panose="020B0604020202020204" pitchFamily="34" charset="0"/>
              </a:rPr>
              <a:t>	</a:t>
            </a:r>
            <a:r>
              <a:rPr lang="vi-VN" sz="3600" b="1">
                <a:solidFill>
                  <a:schemeClr val="accent2">
                    <a:lumMod val="50000"/>
                  </a:schemeClr>
                </a:solidFill>
                <a:latin typeface="Arial" panose="020B0604020202020204" pitchFamily="34" charset="0"/>
                <a:cs typeface="Arial" panose="020B0604020202020204" pitchFamily="34" charset="0"/>
              </a:rPr>
              <a:t>Tình huống </a:t>
            </a:r>
            <a:r>
              <a:rPr lang="en-US" sz="3600" b="1">
                <a:solidFill>
                  <a:schemeClr val="accent2">
                    <a:lumMod val="50000"/>
                  </a:schemeClr>
                </a:solidFill>
                <a:latin typeface="Arial" panose="020B0604020202020204" pitchFamily="34" charset="0"/>
                <a:cs typeface="Arial" panose="020B0604020202020204" pitchFamily="34" charset="0"/>
              </a:rPr>
              <a:t>2</a:t>
            </a:r>
            <a:r>
              <a:rPr lang="vi-VN" sz="3600" b="1">
                <a:solidFill>
                  <a:schemeClr val="accent2">
                    <a:lumMod val="50000"/>
                  </a:schemeClr>
                </a:solidFill>
                <a:latin typeface="Arial" panose="020B0604020202020204" pitchFamily="34" charset="0"/>
                <a:cs typeface="Arial" panose="020B0604020202020204" pitchFamily="34" charset="0"/>
              </a:rPr>
              <a:t>: </a:t>
            </a:r>
            <a:r>
              <a:rPr lang="vi-VN" sz="3600">
                <a:solidFill>
                  <a:schemeClr val="tx1"/>
                </a:solidFill>
                <a:latin typeface="Arial" panose="020B0604020202020204" pitchFamily="34" charset="0"/>
                <a:cs typeface="Arial" panose="020B0604020202020204" pitchFamily="34" charset="0"/>
              </a:rPr>
              <a:t>Phương giải thích với các bạn về ý nghĩa của việc tham gia buổi sinh hoạt “Vẻ đẹp Việt Nam” và mời mọi người tham gia múa phụ họa cho tiết mục của mình.</a:t>
            </a:r>
            <a:endParaRPr lang="en-US" sz="3600">
              <a:solidFill>
                <a:schemeClr val="tx1"/>
              </a:solidFill>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99C62DEF-B4AF-3458-1CAE-DF8ADE76AB62}"/>
              </a:ext>
            </a:extLst>
          </p:cNvPr>
          <p:cNvSpPr/>
          <p:nvPr/>
        </p:nvSpPr>
        <p:spPr>
          <a:xfrm>
            <a:off x="685800" y="7173443"/>
            <a:ext cx="16916402" cy="2735207"/>
          </a:xfrm>
          <a:prstGeom prst="roundRect">
            <a:avLst/>
          </a:prstGeom>
          <a:solidFill>
            <a:schemeClr val="bg1"/>
          </a:solidFill>
          <a:ln w="38100">
            <a:solidFill>
              <a:schemeClr val="accent3">
                <a:lumMod val="50000"/>
              </a:schemeClr>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600" b="1">
                <a:solidFill>
                  <a:schemeClr val="accent3">
                    <a:lumMod val="50000"/>
                  </a:schemeClr>
                </a:solidFill>
                <a:latin typeface="Arial" panose="020B0604020202020204" pitchFamily="34" charset="0"/>
                <a:cs typeface="Arial" panose="020B0604020202020204" pitchFamily="34" charset="0"/>
              </a:rPr>
              <a:t>	</a:t>
            </a:r>
            <a:r>
              <a:rPr lang="vi-VN" sz="3600" b="1">
                <a:solidFill>
                  <a:schemeClr val="accent3">
                    <a:lumMod val="50000"/>
                  </a:schemeClr>
                </a:solidFill>
                <a:latin typeface="Arial" panose="020B0604020202020204" pitchFamily="34" charset="0"/>
                <a:cs typeface="Arial" panose="020B0604020202020204" pitchFamily="34" charset="0"/>
              </a:rPr>
              <a:t>Tình huống </a:t>
            </a:r>
            <a:r>
              <a:rPr lang="en-US" sz="3600" b="1">
                <a:solidFill>
                  <a:schemeClr val="accent3">
                    <a:lumMod val="50000"/>
                  </a:schemeClr>
                </a:solidFill>
                <a:latin typeface="Arial" panose="020B0604020202020204" pitchFamily="34" charset="0"/>
                <a:cs typeface="Arial" panose="020B0604020202020204" pitchFamily="34" charset="0"/>
              </a:rPr>
              <a:t>3</a:t>
            </a:r>
            <a:r>
              <a:rPr lang="vi-VN" sz="3600" b="1">
                <a:solidFill>
                  <a:schemeClr val="accent3">
                    <a:lumMod val="50000"/>
                  </a:schemeClr>
                </a:solidFill>
                <a:latin typeface="Arial" panose="020B0604020202020204" pitchFamily="34" charset="0"/>
                <a:cs typeface="Arial" panose="020B0604020202020204" pitchFamily="34" charset="0"/>
              </a:rPr>
              <a:t>: </a:t>
            </a:r>
            <a:r>
              <a:rPr lang="vi-VN" sz="3600">
                <a:solidFill>
                  <a:schemeClr val="tx1"/>
                </a:solidFill>
                <a:latin typeface="Arial" panose="020B0604020202020204" pitchFamily="34" charset="0"/>
                <a:cs typeface="Arial" panose="020B0604020202020204" pitchFamily="34" charset="0"/>
              </a:rPr>
              <a:t>Nhi hướng dẫn các bạn những công việc cần làm như tìm kiếm tài liệu, hình ảnh trên các trang mạng, nguồn tin nào và phân công nhiệm vụ phù hợp với năng lực của các bạn.</a:t>
            </a:r>
            <a:endParaRPr lang="en-US" sz="36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3447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animBg="1"/>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60CCBE63-D6D6-D65B-C3FD-8942CE176AE5}"/>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96F28EDA-D153-FABA-4562-5BF1A3830827}"/>
              </a:ext>
            </a:extLst>
          </p:cNvPr>
          <p:cNvSpPr/>
          <p:nvPr/>
        </p:nvSpPr>
        <p:spPr>
          <a:xfrm>
            <a:off x="-5443" y="-22398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a:extLst>
              <a:ext uri="{FF2B5EF4-FFF2-40B4-BE49-F238E27FC236}">
                <a16:creationId xmlns:a16="http://schemas.microsoft.com/office/drawing/2014/main" id="{48C6570A-AEAB-ABB4-DF55-AD2AB9F93E8D}"/>
              </a:ext>
            </a:extLst>
          </p:cNvPr>
          <p:cNvSpPr/>
          <p:nvPr/>
        </p:nvSpPr>
        <p:spPr>
          <a:xfrm rot="4358653">
            <a:off x="17089646" y="-267575"/>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712" name="Pentagon 1">
            <a:extLst>
              <a:ext uri="{FF2B5EF4-FFF2-40B4-BE49-F238E27FC236}">
                <a16:creationId xmlns:a16="http://schemas.microsoft.com/office/drawing/2014/main" id="{C7E529E8-7718-E012-F2C4-BE1F25587881}"/>
              </a:ext>
            </a:extLst>
          </p:cNvPr>
          <p:cNvSpPr/>
          <p:nvPr/>
        </p:nvSpPr>
        <p:spPr>
          <a:xfrm>
            <a:off x="0" y="653144"/>
            <a:ext cx="7096600" cy="1404256"/>
          </a:xfrm>
          <a:prstGeom prst="homePlate">
            <a:avLst>
              <a:gd name="adj" fmla="val 33353"/>
            </a:avLst>
          </a:prstGeom>
          <a:solidFill>
            <a:srgbClr val="1C3026">
              <a:lumMod val="90000"/>
              <a:lumOff val="10000"/>
            </a:srgbClr>
          </a:solidFill>
          <a:ln w="25400" cap="flat" cmpd="sng" algn="ctr">
            <a:noFill/>
            <a:prstDash val="solid"/>
          </a:ln>
          <a:effectLst/>
        </p:spPr>
        <p:txBody>
          <a:bodyPr rtlCol="0" anchor="ctr"/>
          <a:lstStyle/>
          <a:p>
            <a:pPr marL="0" marR="0" lvl="0" indent="0" algn="ctr" defTabSz="1828800" eaLnBrk="1" fontAlgn="auto" latinLnBrk="0" hangingPunct="1">
              <a:lnSpc>
                <a:spcPct val="100000"/>
              </a:lnSpc>
              <a:spcBef>
                <a:spcPts val="0"/>
              </a:spcBef>
              <a:spcAft>
                <a:spcPts val="0"/>
              </a:spcAft>
              <a:buClrTx/>
              <a:buSzTx/>
              <a:buFontTx/>
              <a:buNone/>
              <a:tabLst/>
              <a:defRPr/>
            </a:pPr>
            <a:r>
              <a:rPr kumimoji="0" lang="en-US" sz="5600" b="1" i="0" u="none" strike="noStrike" kern="0" cap="none" spc="0" normalizeH="0" baseline="0" noProof="0">
                <a:ln>
                  <a:noFill/>
                </a:ln>
                <a:solidFill>
                  <a:srgbClr val="FFFFFF"/>
                </a:solidFill>
                <a:effectLst/>
                <a:uLnTx/>
                <a:uFillTx/>
                <a:latin typeface="Arial"/>
                <a:cs typeface="Arial"/>
                <a:sym typeface="Arial"/>
              </a:rPr>
              <a:t>KẾT LUẬN</a:t>
            </a:r>
            <a:endParaRPr kumimoji="0" lang="en-US" sz="5600" b="0" i="0" u="none" strike="noStrike" kern="0" cap="none" spc="0" normalizeH="0" baseline="0" noProof="0">
              <a:ln>
                <a:noFill/>
              </a:ln>
              <a:solidFill>
                <a:srgbClr val="FFFFFF"/>
              </a:solidFill>
              <a:effectLst/>
              <a:uLnTx/>
              <a:uFillTx/>
              <a:latin typeface="Arial"/>
              <a:cs typeface="Arial"/>
              <a:sym typeface="Arial"/>
            </a:endParaRPr>
          </a:p>
        </p:txBody>
      </p:sp>
      <p:grpSp>
        <p:nvGrpSpPr>
          <p:cNvPr id="862" name="Group 861">
            <a:extLst>
              <a:ext uri="{FF2B5EF4-FFF2-40B4-BE49-F238E27FC236}">
                <a16:creationId xmlns:a16="http://schemas.microsoft.com/office/drawing/2014/main" id="{920E206C-4BE5-F803-9D3E-5F253FC71E3E}"/>
              </a:ext>
            </a:extLst>
          </p:cNvPr>
          <p:cNvGrpSpPr/>
          <p:nvPr/>
        </p:nvGrpSpPr>
        <p:grpSpPr>
          <a:xfrm>
            <a:off x="8264773" y="2308713"/>
            <a:ext cx="9550680" cy="6893594"/>
            <a:chOff x="3755511" y="1110832"/>
            <a:chExt cx="4775340" cy="3446797"/>
          </a:xfrm>
        </p:grpSpPr>
        <p:grpSp>
          <p:nvGrpSpPr>
            <p:cNvPr id="863" name="Group 862">
              <a:extLst>
                <a:ext uri="{FF2B5EF4-FFF2-40B4-BE49-F238E27FC236}">
                  <a16:creationId xmlns:a16="http://schemas.microsoft.com/office/drawing/2014/main" id="{F20AB58F-366B-A3CF-BF86-0D0CB3B649FA}"/>
                </a:ext>
              </a:extLst>
            </p:cNvPr>
            <p:cNvGrpSpPr/>
            <p:nvPr/>
          </p:nvGrpSpPr>
          <p:grpSpPr>
            <a:xfrm>
              <a:off x="3755511" y="1298075"/>
              <a:ext cx="4602659" cy="3259554"/>
              <a:chOff x="-640591" y="1897744"/>
              <a:chExt cx="4602659" cy="3259554"/>
            </a:xfrm>
          </p:grpSpPr>
          <p:sp>
            <p:nvSpPr>
              <p:cNvPr id="867" name="Rectangle: Rounded Corners 866">
                <a:extLst>
                  <a:ext uri="{FF2B5EF4-FFF2-40B4-BE49-F238E27FC236}">
                    <a16:creationId xmlns:a16="http://schemas.microsoft.com/office/drawing/2014/main" id="{ADB6CC96-9F5F-5049-DA46-074F185E13C4}"/>
                  </a:ext>
                </a:extLst>
              </p:cNvPr>
              <p:cNvSpPr/>
              <p:nvPr/>
            </p:nvSpPr>
            <p:spPr>
              <a:xfrm>
                <a:off x="-640591" y="1897744"/>
                <a:ext cx="4602659" cy="3259554"/>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828800">
                  <a:defRPr/>
                </a:pPr>
                <a:endParaRPr lang="en-US" sz="3600" kern="0">
                  <a:solidFill>
                    <a:srgbClr val="071C30"/>
                  </a:solidFill>
                  <a:latin typeface="Arial"/>
                  <a:cs typeface="Arial"/>
                  <a:sym typeface="Arial"/>
                </a:endParaRPr>
              </a:p>
            </p:txBody>
          </p:sp>
          <p:sp>
            <p:nvSpPr>
              <p:cNvPr id="868" name="TextBox 867">
                <a:extLst>
                  <a:ext uri="{FF2B5EF4-FFF2-40B4-BE49-F238E27FC236}">
                    <a16:creationId xmlns:a16="http://schemas.microsoft.com/office/drawing/2014/main" id="{39EE3661-CD8B-D7B7-E141-6559544D7A26}"/>
                  </a:ext>
                </a:extLst>
              </p:cNvPr>
              <p:cNvSpPr txBox="1"/>
              <p:nvPr/>
            </p:nvSpPr>
            <p:spPr>
              <a:xfrm>
                <a:off x="-368693" y="2215784"/>
                <a:ext cx="4052732" cy="2623475"/>
              </a:xfrm>
              <a:prstGeom prst="rect">
                <a:avLst/>
              </a:prstGeom>
              <a:noFill/>
            </p:spPr>
            <p:txBody>
              <a:bodyPr wrap="square">
                <a:spAutoFit/>
              </a:bodyPr>
              <a:lstStyle/>
              <a:p>
                <a:pPr algn="just" defTabSz="1828800">
                  <a:lnSpc>
                    <a:spcPct val="150000"/>
                  </a:lnSpc>
                  <a:defRPr/>
                </a:pPr>
                <a:r>
                  <a:rPr lang="vi-VN" sz="3800" kern="0">
                    <a:solidFill>
                      <a:sysClr val="windowText" lastClr="000000"/>
                    </a:solidFill>
                    <a:cs typeface="Arial"/>
                    <a:sym typeface="Arial"/>
                  </a:rPr>
                  <a:t>Thực hành hợp tác với mọi người để thực hiện các hoạt động trong các tình huống khác nhau là kỹ năng quan trọng để đạt được hiệu quả cao và xây dựng mối quan hệ tốt trong công việc cũng như cuộc sống.</a:t>
                </a:r>
                <a:endParaRPr lang="vi-VN" sz="3800" kern="0">
                  <a:solidFill>
                    <a:srgbClr val="FF0000"/>
                  </a:solidFill>
                  <a:cs typeface="Arial"/>
                  <a:sym typeface="Arial"/>
                </a:endParaRPr>
              </a:p>
            </p:txBody>
          </p:sp>
        </p:grpSp>
        <p:grpSp>
          <p:nvGrpSpPr>
            <p:cNvPr id="864" name="Google Shape;630;p34">
              <a:extLst>
                <a:ext uri="{FF2B5EF4-FFF2-40B4-BE49-F238E27FC236}">
                  <a16:creationId xmlns:a16="http://schemas.microsoft.com/office/drawing/2014/main" id="{A4F81D20-F2DA-2700-2CB5-288564785763}"/>
                </a:ext>
              </a:extLst>
            </p:cNvPr>
            <p:cNvGrpSpPr/>
            <p:nvPr/>
          </p:nvGrpSpPr>
          <p:grpSpPr>
            <a:xfrm>
              <a:off x="8005144" y="1110832"/>
              <a:ext cx="525707" cy="465411"/>
              <a:chOff x="267472" y="3284240"/>
              <a:chExt cx="608847" cy="545541"/>
            </a:xfrm>
          </p:grpSpPr>
          <p:sp>
            <p:nvSpPr>
              <p:cNvPr id="865" name="Google Shape;631;p34">
                <a:extLst>
                  <a:ext uri="{FF2B5EF4-FFF2-40B4-BE49-F238E27FC236}">
                    <a16:creationId xmlns:a16="http://schemas.microsoft.com/office/drawing/2014/main" id="{8EB2336A-4FDD-4070-D14B-055BD9D24A8F}"/>
                  </a:ext>
                </a:extLst>
              </p:cNvPr>
              <p:cNvSpPr/>
              <p:nvPr/>
            </p:nvSpPr>
            <p:spPr>
              <a:xfrm rot="2515456">
                <a:off x="267472" y="3284240"/>
                <a:ext cx="608847" cy="545541"/>
              </a:xfrm>
              <a:prstGeom prst="wedgeEllipseCallout">
                <a:avLst>
                  <a:gd name="adj1" fmla="val -20833"/>
                  <a:gd name="adj2" fmla="val 62500"/>
                </a:avLst>
              </a:prstGeom>
              <a:solidFill>
                <a:srgbClr val="FFE599"/>
              </a:solidFill>
              <a:ln>
                <a:noFill/>
              </a:ln>
            </p:spPr>
            <p:txBody>
              <a:bodyPr spcFirstLastPara="1" wrap="square" lIns="182850" tIns="182850" rIns="182850" bIns="182850" anchor="ctr" anchorCtr="0">
                <a:noAutofit/>
              </a:bodyPr>
              <a:lstStyle/>
              <a:p>
                <a:pPr defTabSz="1828800">
                  <a:defRPr/>
                </a:pPr>
                <a:endParaRPr sz="3600" kern="0">
                  <a:solidFill>
                    <a:sysClr val="windowText" lastClr="000000"/>
                  </a:solidFill>
                  <a:latin typeface="Arial"/>
                  <a:cs typeface="Arial"/>
                  <a:sym typeface="Arial"/>
                </a:endParaRPr>
              </a:p>
            </p:txBody>
          </p:sp>
          <p:sp>
            <p:nvSpPr>
              <p:cNvPr id="866" name="Google Shape;632;p34">
                <a:extLst>
                  <a:ext uri="{FF2B5EF4-FFF2-40B4-BE49-F238E27FC236}">
                    <a16:creationId xmlns:a16="http://schemas.microsoft.com/office/drawing/2014/main" id="{8949190C-32E1-5496-BED0-EF9728732667}"/>
                  </a:ext>
                </a:extLst>
              </p:cNvPr>
              <p:cNvSpPr/>
              <p:nvPr/>
            </p:nvSpPr>
            <p:spPr>
              <a:xfrm rot="1928159">
                <a:off x="480942" y="3404092"/>
                <a:ext cx="219096" cy="293318"/>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82850" tIns="182850" rIns="182850" bIns="182850" anchor="ctr" anchorCtr="0">
                <a:noAutofit/>
              </a:bodyPr>
              <a:lstStyle/>
              <a:p>
                <a:pPr defTabSz="1828800">
                  <a:defRPr/>
                </a:pPr>
                <a:endParaRPr sz="3600" kern="0">
                  <a:solidFill>
                    <a:sysClr val="windowText" lastClr="000000"/>
                  </a:solidFill>
                  <a:latin typeface="Arial"/>
                  <a:cs typeface="Arial"/>
                  <a:sym typeface="Arial"/>
                </a:endParaRPr>
              </a:p>
            </p:txBody>
          </p:sp>
        </p:grpSp>
      </p:grpSp>
      <p:grpSp>
        <p:nvGrpSpPr>
          <p:cNvPr id="869" name="Google Shape;440;p28">
            <a:extLst>
              <a:ext uri="{FF2B5EF4-FFF2-40B4-BE49-F238E27FC236}">
                <a16:creationId xmlns:a16="http://schemas.microsoft.com/office/drawing/2014/main" id="{F0932156-0787-AEC3-BDA7-65AE99F7894A}"/>
              </a:ext>
            </a:extLst>
          </p:cNvPr>
          <p:cNvGrpSpPr/>
          <p:nvPr/>
        </p:nvGrpSpPr>
        <p:grpSpPr>
          <a:xfrm>
            <a:off x="817909" y="2771105"/>
            <a:ext cx="4429980" cy="6362006"/>
            <a:chOff x="624596" y="982906"/>
            <a:chExt cx="2001980" cy="3181003"/>
          </a:xfrm>
        </p:grpSpPr>
        <p:sp>
          <p:nvSpPr>
            <p:cNvPr id="870" name="Google Shape;441;p28">
              <a:extLst>
                <a:ext uri="{FF2B5EF4-FFF2-40B4-BE49-F238E27FC236}">
                  <a16:creationId xmlns:a16="http://schemas.microsoft.com/office/drawing/2014/main" id="{19748271-B119-8E6E-AE8A-D3509FAB0C8B}"/>
                </a:ext>
              </a:extLst>
            </p:cNvPr>
            <p:cNvSpPr/>
            <p:nvPr/>
          </p:nvSpPr>
          <p:spPr>
            <a:xfrm>
              <a:off x="692176" y="1142009"/>
              <a:ext cx="1934400" cy="3021900"/>
            </a:xfrm>
            <a:prstGeom prst="roundRect">
              <a:avLst>
                <a:gd name="adj" fmla="val 4313"/>
              </a:avLst>
            </a:prstGeom>
            <a:solidFill>
              <a:srgbClr val="FFF2CC"/>
            </a:solidFill>
            <a:ln>
              <a:noFill/>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71" name="Google Shape;442;p28">
              <a:extLst>
                <a:ext uri="{FF2B5EF4-FFF2-40B4-BE49-F238E27FC236}">
                  <a16:creationId xmlns:a16="http://schemas.microsoft.com/office/drawing/2014/main" id="{E767C88C-9BAB-1CEF-6DA6-65C768598EDB}"/>
                </a:ext>
              </a:extLst>
            </p:cNvPr>
            <p:cNvSpPr/>
            <p:nvPr/>
          </p:nvSpPr>
          <p:spPr>
            <a:xfrm>
              <a:off x="624596" y="982906"/>
              <a:ext cx="1881817" cy="2984405"/>
            </a:xfrm>
            <a:custGeom>
              <a:avLst/>
              <a:gdLst/>
              <a:ahLst/>
              <a:cxnLst/>
              <a:rect l="l" t="t" r="r" b="b"/>
              <a:pathLst>
                <a:path w="53747" h="74336" extrusionOk="0">
                  <a:moveTo>
                    <a:pt x="52246" y="65"/>
                  </a:moveTo>
                  <a:cubicBezTo>
                    <a:pt x="53040" y="65"/>
                    <a:pt x="53682" y="711"/>
                    <a:pt x="53682" y="1501"/>
                  </a:cubicBezTo>
                  <a:lnTo>
                    <a:pt x="53682" y="72835"/>
                  </a:lnTo>
                  <a:cubicBezTo>
                    <a:pt x="53682" y="73625"/>
                    <a:pt x="53040" y="74268"/>
                    <a:pt x="52246" y="74268"/>
                  </a:cubicBezTo>
                  <a:lnTo>
                    <a:pt x="1501" y="74268"/>
                  </a:lnTo>
                  <a:cubicBezTo>
                    <a:pt x="711" y="74268"/>
                    <a:pt x="65" y="73625"/>
                    <a:pt x="65" y="72835"/>
                  </a:cubicBezTo>
                  <a:lnTo>
                    <a:pt x="65" y="1501"/>
                  </a:lnTo>
                  <a:cubicBezTo>
                    <a:pt x="65" y="711"/>
                    <a:pt x="711" y="65"/>
                    <a:pt x="1501" y="65"/>
                  </a:cubicBezTo>
                  <a:close/>
                  <a:moveTo>
                    <a:pt x="1501" y="1"/>
                  </a:moveTo>
                  <a:cubicBezTo>
                    <a:pt x="676" y="1"/>
                    <a:pt x="0" y="675"/>
                    <a:pt x="0" y="1501"/>
                  </a:cubicBezTo>
                  <a:lnTo>
                    <a:pt x="0" y="72835"/>
                  </a:lnTo>
                  <a:cubicBezTo>
                    <a:pt x="0" y="73660"/>
                    <a:pt x="676" y="74336"/>
                    <a:pt x="1501" y="74336"/>
                  </a:cubicBezTo>
                  <a:lnTo>
                    <a:pt x="52246" y="74336"/>
                  </a:lnTo>
                  <a:cubicBezTo>
                    <a:pt x="53076" y="74336"/>
                    <a:pt x="53747" y="73660"/>
                    <a:pt x="53747" y="72835"/>
                  </a:cubicBezTo>
                  <a:lnTo>
                    <a:pt x="53747" y="1501"/>
                  </a:lnTo>
                  <a:cubicBezTo>
                    <a:pt x="53747" y="675"/>
                    <a:pt x="53076" y="1"/>
                    <a:pt x="52246" y="1"/>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grpSp>
        <p:nvGrpSpPr>
          <p:cNvPr id="872" name="Google Shape;443;p28">
            <a:extLst>
              <a:ext uri="{FF2B5EF4-FFF2-40B4-BE49-F238E27FC236}">
                <a16:creationId xmlns:a16="http://schemas.microsoft.com/office/drawing/2014/main" id="{1BBCD1D1-01B8-0659-D5D9-849316B4D1A9}"/>
              </a:ext>
            </a:extLst>
          </p:cNvPr>
          <p:cNvGrpSpPr/>
          <p:nvPr/>
        </p:nvGrpSpPr>
        <p:grpSpPr>
          <a:xfrm>
            <a:off x="-5240" y="9600127"/>
            <a:ext cx="7633518" cy="523449"/>
            <a:chOff x="0" y="4397412"/>
            <a:chExt cx="4600713" cy="150450"/>
          </a:xfrm>
        </p:grpSpPr>
        <p:sp>
          <p:nvSpPr>
            <p:cNvPr id="873" name="Google Shape;444;p28">
              <a:extLst>
                <a:ext uri="{FF2B5EF4-FFF2-40B4-BE49-F238E27FC236}">
                  <a16:creationId xmlns:a16="http://schemas.microsoft.com/office/drawing/2014/main" id="{D040082D-4608-E0B7-7B73-E5D75D76ED68}"/>
                </a:ext>
              </a:extLst>
            </p:cNvPr>
            <p:cNvSpPr/>
            <p:nvPr/>
          </p:nvSpPr>
          <p:spPr>
            <a:xfrm>
              <a:off x="0" y="4397412"/>
              <a:ext cx="4600713" cy="2416"/>
            </a:xfrm>
            <a:custGeom>
              <a:avLst/>
              <a:gdLst/>
              <a:ahLst/>
              <a:cxnLst/>
              <a:rect l="l" t="t" r="r" b="b"/>
              <a:pathLst>
                <a:path w="131402" h="69" extrusionOk="0">
                  <a:moveTo>
                    <a:pt x="0" y="1"/>
                  </a:moveTo>
                  <a:lnTo>
                    <a:pt x="0" y="69"/>
                  </a:lnTo>
                  <a:lnTo>
                    <a:pt x="131401" y="69"/>
                  </a:lnTo>
                  <a:lnTo>
                    <a:pt x="131401"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74" name="Google Shape;445;p28">
              <a:extLst>
                <a:ext uri="{FF2B5EF4-FFF2-40B4-BE49-F238E27FC236}">
                  <a16:creationId xmlns:a16="http://schemas.microsoft.com/office/drawing/2014/main" id="{A125A107-3A5E-0864-EC4D-AC1C58146A2C}"/>
                </a:ext>
              </a:extLst>
            </p:cNvPr>
            <p:cNvSpPr/>
            <p:nvPr/>
          </p:nvSpPr>
          <p:spPr>
            <a:xfrm>
              <a:off x="755786" y="4545586"/>
              <a:ext cx="305519" cy="2276"/>
            </a:xfrm>
            <a:custGeom>
              <a:avLst/>
              <a:gdLst/>
              <a:ahLst/>
              <a:cxnLst/>
              <a:rect l="l" t="t" r="r" b="b"/>
              <a:pathLst>
                <a:path w="8726" h="65" extrusionOk="0">
                  <a:moveTo>
                    <a:pt x="0" y="0"/>
                  </a:moveTo>
                  <a:lnTo>
                    <a:pt x="0" y="65"/>
                  </a:lnTo>
                  <a:lnTo>
                    <a:pt x="8726" y="65"/>
                  </a:lnTo>
                  <a:lnTo>
                    <a:pt x="8726" y="0"/>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75" name="Google Shape;446;p28">
              <a:extLst>
                <a:ext uri="{FF2B5EF4-FFF2-40B4-BE49-F238E27FC236}">
                  <a16:creationId xmlns:a16="http://schemas.microsoft.com/office/drawing/2014/main" id="{7D02DE95-7AD4-7272-552F-FCD582802813}"/>
                </a:ext>
              </a:extLst>
            </p:cNvPr>
            <p:cNvSpPr/>
            <p:nvPr/>
          </p:nvSpPr>
          <p:spPr>
            <a:xfrm>
              <a:off x="1619552" y="4536412"/>
              <a:ext cx="497808" cy="2276"/>
            </a:xfrm>
            <a:custGeom>
              <a:avLst/>
              <a:gdLst/>
              <a:ahLst/>
              <a:cxnLst/>
              <a:rect l="l" t="t" r="r" b="b"/>
              <a:pathLst>
                <a:path w="14218" h="65" extrusionOk="0">
                  <a:moveTo>
                    <a:pt x="0" y="0"/>
                  </a:moveTo>
                  <a:lnTo>
                    <a:pt x="0" y="65"/>
                  </a:lnTo>
                  <a:lnTo>
                    <a:pt x="14217" y="65"/>
                  </a:lnTo>
                  <a:lnTo>
                    <a:pt x="14217" y="0"/>
                  </a:lnTo>
                  <a:close/>
                </a:path>
              </a:pathLst>
            </a:custGeom>
            <a:solidFill>
              <a:srgbClr val="EBEBEB"/>
            </a:solidFill>
            <a:ln w="9525" cap="flat" cmpd="sng">
              <a:solidFill>
                <a:srgbClr val="434343"/>
              </a:solidFill>
              <a:prstDash val="solid"/>
              <a:round/>
              <a:headEnd type="none" w="sm" len="sm"/>
              <a:tailEnd type="none" w="sm" len="sm"/>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76" name="Google Shape;447;p28">
              <a:extLst>
                <a:ext uri="{FF2B5EF4-FFF2-40B4-BE49-F238E27FC236}">
                  <a16:creationId xmlns:a16="http://schemas.microsoft.com/office/drawing/2014/main" id="{01989B4B-DE0B-359D-9AAB-363297CA62CB}"/>
                </a:ext>
              </a:extLst>
            </p:cNvPr>
            <p:cNvSpPr/>
            <p:nvPr/>
          </p:nvSpPr>
          <p:spPr>
            <a:xfrm>
              <a:off x="1070481" y="4460119"/>
              <a:ext cx="175833" cy="2311"/>
            </a:xfrm>
            <a:custGeom>
              <a:avLst/>
              <a:gdLst/>
              <a:ahLst/>
              <a:cxnLst/>
              <a:rect l="l" t="t" r="r" b="b"/>
              <a:pathLst>
                <a:path w="5022" h="66" extrusionOk="0">
                  <a:moveTo>
                    <a:pt x="1" y="1"/>
                  </a:moveTo>
                  <a:lnTo>
                    <a:pt x="1" y="65"/>
                  </a:lnTo>
                  <a:lnTo>
                    <a:pt x="5022" y="65"/>
                  </a:lnTo>
                  <a:lnTo>
                    <a:pt x="5022"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sp>
          <p:nvSpPr>
            <p:cNvPr id="877" name="Google Shape;448;p28">
              <a:extLst>
                <a:ext uri="{FF2B5EF4-FFF2-40B4-BE49-F238E27FC236}">
                  <a16:creationId xmlns:a16="http://schemas.microsoft.com/office/drawing/2014/main" id="{7490939C-0F8A-9635-68A9-C80EAA27BA13}"/>
                </a:ext>
              </a:extLst>
            </p:cNvPr>
            <p:cNvSpPr/>
            <p:nvPr/>
          </p:nvSpPr>
          <p:spPr>
            <a:xfrm>
              <a:off x="2732853" y="4514424"/>
              <a:ext cx="418259" cy="2276"/>
            </a:xfrm>
            <a:custGeom>
              <a:avLst/>
              <a:gdLst/>
              <a:ahLst/>
              <a:cxnLst/>
              <a:rect l="l" t="t" r="r" b="b"/>
              <a:pathLst>
                <a:path w="11946" h="65" extrusionOk="0">
                  <a:moveTo>
                    <a:pt x="0" y="0"/>
                  </a:moveTo>
                  <a:lnTo>
                    <a:pt x="0" y="65"/>
                  </a:lnTo>
                  <a:lnTo>
                    <a:pt x="11946" y="65"/>
                  </a:lnTo>
                  <a:lnTo>
                    <a:pt x="11946" y="0"/>
                  </a:lnTo>
                  <a:close/>
                </a:path>
              </a:pathLst>
            </a:custGeom>
            <a:solidFill>
              <a:srgbClr val="EBEBEB"/>
            </a:solidFill>
            <a:ln w="9525" cap="flat" cmpd="sng">
              <a:solidFill>
                <a:srgbClr val="000000"/>
              </a:solidFill>
              <a:prstDash val="solid"/>
              <a:round/>
              <a:headEnd type="none" w="sm" len="sm"/>
              <a:tailEnd type="none" w="sm" len="sm"/>
            </a:ln>
          </p:spPr>
          <p:txBody>
            <a:bodyPr spcFirstLastPara="1" wrap="square" lIns="182850" tIns="182850" rIns="182850" bIns="182850" anchor="ctr" anchorCtr="0">
              <a:noAutofit/>
            </a:bodyPr>
            <a:lstStyle/>
            <a:p>
              <a:pPr defTabSz="1828800">
                <a:buClr>
                  <a:srgbClr val="000000"/>
                </a:buClr>
              </a:pPr>
              <a:endParaRPr sz="2800" kern="0">
                <a:solidFill>
                  <a:srgbClr val="000000"/>
                </a:solidFill>
                <a:latin typeface="Arial"/>
                <a:cs typeface="Arial"/>
                <a:sym typeface="Arial"/>
              </a:endParaRPr>
            </a:p>
          </p:txBody>
        </p:sp>
      </p:grpSp>
      <p:pic>
        <p:nvPicPr>
          <p:cNvPr id="878" name="Picture 10">
            <a:extLst>
              <a:ext uri="{FF2B5EF4-FFF2-40B4-BE49-F238E27FC236}">
                <a16:creationId xmlns:a16="http://schemas.microsoft.com/office/drawing/2014/main" id="{F9078FFF-D5C8-F69D-BA55-632EDC0AC1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01038" y="5005689"/>
            <a:ext cx="5801254" cy="4670010"/>
          </a:xfrm>
          <a:prstGeom prst="rect">
            <a:avLst/>
          </a:prstGeom>
        </p:spPr>
      </p:pic>
    </p:spTree>
    <p:extLst>
      <p:ext uri="{BB962C8B-B14F-4D97-AF65-F5344CB8AC3E}">
        <p14:creationId xmlns:p14="http://schemas.microsoft.com/office/powerpoint/2010/main" val="27194821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9"/>
                                        </p:tgtEl>
                                        <p:attrNameLst>
                                          <p:attrName>style.visibility</p:attrName>
                                        </p:attrNameLst>
                                      </p:cBhvr>
                                      <p:to>
                                        <p:strVal val="visible"/>
                                      </p:to>
                                    </p:set>
                                    <p:animEffect transition="in" filter="fade">
                                      <p:cBhvr>
                                        <p:cTn id="7" dur="500"/>
                                        <p:tgtEl>
                                          <p:spTgt spid="869"/>
                                        </p:tgtEl>
                                      </p:cBhvr>
                                    </p:animEffect>
                                  </p:childTnLst>
                                </p:cTn>
                              </p:par>
                              <p:par>
                                <p:cTn id="8" presetID="10" presetClass="entr" presetSubtype="0" fill="hold" nodeType="withEffect">
                                  <p:stCondLst>
                                    <p:cond delay="0"/>
                                  </p:stCondLst>
                                  <p:childTnLst>
                                    <p:set>
                                      <p:cBhvr>
                                        <p:cTn id="9" dur="1" fill="hold">
                                          <p:stCondLst>
                                            <p:cond delay="0"/>
                                          </p:stCondLst>
                                        </p:cTn>
                                        <p:tgtEl>
                                          <p:spTgt spid="872"/>
                                        </p:tgtEl>
                                        <p:attrNameLst>
                                          <p:attrName>style.visibility</p:attrName>
                                        </p:attrNameLst>
                                      </p:cBhvr>
                                      <p:to>
                                        <p:strVal val="visible"/>
                                      </p:to>
                                    </p:set>
                                    <p:animEffect transition="in" filter="fade">
                                      <p:cBhvr>
                                        <p:cTn id="10" dur="500"/>
                                        <p:tgtEl>
                                          <p:spTgt spid="872"/>
                                        </p:tgtEl>
                                      </p:cBhvr>
                                    </p:animEffect>
                                  </p:childTnLst>
                                </p:cTn>
                              </p:par>
                              <p:par>
                                <p:cTn id="11" presetID="10" presetClass="entr" presetSubtype="0" fill="hold" nodeType="withEffect">
                                  <p:stCondLst>
                                    <p:cond delay="0"/>
                                  </p:stCondLst>
                                  <p:childTnLst>
                                    <p:set>
                                      <p:cBhvr>
                                        <p:cTn id="12" dur="1" fill="hold">
                                          <p:stCondLst>
                                            <p:cond delay="0"/>
                                          </p:stCondLst>
                                        </p:cTn>
                                        <p:tgtEl>
                                          <p:spTgt spid="878"/>
                                        </p:tgtEl>
                                        <p:attrNameLst>
                                          <p:attrName>style.visibility</p:attrName>
                                        </p:attrNameLst>
                                      </p:cBhvr>
                                      <p:to>
                                        <p:strVal val="visible"/>
                                      </p:to>
                                    </p:set>
                                    <p:animEffect transition="in" filter="fade">
                                      <p:cBhvr>
                                        <p:cTn id="13" dur="500"/>
                                        <p:tgtEl>
                                          <p:spTgt spid="87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12"/>
                                        </p:tgtEl>
                                        <p:attrNameLst>
                                          <p:attrName>style.visibility</p:attrName>
                                        </p:attrNameLst>
                                      </p:cBhvr>
                                      <p:to>
                                        <p:strVal val="visible"/>
                                      </p:to>
                                    </p:set>
                                    <p:animEffect transition="in" filter="fade">
                                      <p:cBhvr>
                                        <p:cTn id="16" dur="500"/>
                                        <p:tgtEl>
                                          <p:spTgt spid="71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862"/>
                                        </p:tgtEl>
                                        <p:attrNameLst>
                                          <p:attrName>style.visibility</p:attrName>
                                        </p:attrNameLst>
                                      </p:cBhvr>
                                      <p:to>
                                        <p:strVal val="visible"/>
                                      </p:to>
                                    </p:set>
                                    <p:animEffect transition="in" filter="barn(inVertical)">
                                      <p:cBhvr>
                                        <p:cTn id="21" dur="500"/>
                                        <p:tgtEl>
                                          <p:spTgt spid="8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E70E111A-C217-268C-7A68-3620C917B664}"/>
            </a:ext>
          </a:extLst>
        </p:cNvPr>
        <p:cNvGrpSpPr/>
        <p:nvPr/>
      </p:nvGrpSpPr>
      <p:grpSpPr>
        <a:xfrm>
          <a:off x="0" y="0"/>
          <a:ext cx="0" cy="0"/>
          <a:chOff x="0" y="0"/>
          <a:chExt cx="0" cy="0"/>
        </a:xfrm>
      </p:grpSpPr>
      <p:sp>
        <p:nvSpPr>
          <p:cNvPr id="9" name="Freeform 9">
            <a:extLst>
              <a:ext uri="{FF2B5EF4-FFF2-40B4-BE49-F238E27FC236}">
                <a16:creationId xmlns:a16="http://schemas.microsoft.com/office/drawing/2014/main" id="{F3315915-AEAD-BC5F-393D-AA897192F613}"/>
              </a:ext>
            </a:extLst>
          </p:cNvPr>
          <p:cNvSpPr/>
          <p:nvPr/>
        </p:nvSpPr>
        <p:spPr>
          <a:xfrm>
            <a:off x="0" y="48185"/>
            <a:ext cx="1790700" cy="1409700"/>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6" name="Freeform 16">
            <a:extLst>
              <a:ext uri="{FF2B5EF4-FFF2-40B4-BE49-F238E27FC236}">
                <a16:creationId xmlns:a16="http://schemas.microsoft.com/office/drawing/2014/main" id="{814D19B9-C4AC-E67E-3B42-C923825C14BE}"/>
              </a:ext>
            </a:extLst>
          </p:cNvPr>
          <p:cNvSpPr/>
          <p:nvPr/>
        </p:nvSpPr>
        <p:spPr>
          <a:xfrm>
            <a:off x="17324614" y="181535"/>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 name="Freeform 5">
            <a:extLst>
              <a:ext uri="{FF2B5EF4-FFF2-40B4-BE49-F238E27FC236}">
                <a16:creationId xmlns:a16="http://schemas.microsoft.com/office/drawing/2014/main" id="{2EFDD30B-B3B9-2B34-2487-A49968E56C5A}"/>
              </a:ext>
            </a:extLst>
          </p:cNvPr>
          <p:cNvSpPr/>
          <p:nvPr/>
        </p:nvSpPr>
        <p:spPr>
          <a:xfrm rot="10800000">
            <a:off x="6781799" y="2735840"/>
            <a:ext cx="10451593" cy="7010401"/>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3">
              <a:lumMod val="20000"/>
              <a:lumOff val="80000"/>
            </a:schemeClr>
          </a:solidFill>
        </p:spPr>
        <p:txBody>
          <a:bodyPr/>
          <a:lstStyle/>
          <a:p>
            <a:endParaRPr lang="en-US">
              <a:latin typeface="Arial" panose="020B0604020202020204" pitchFamily="34" charset="0"/>
              <a:cs typeface="Arial" panose="020B0604020202020204" pitchFamily="34" charset="0"/>
            </a:endParaRPr>
          </a:p>
        </p:txBody>
      </p:sp>
      <p:sp>
        <p:nvSpPr>
          <p:cNvPr id="7" name="Freeform 12">
            <a:extLst>
              <a:ext uri="{FF2B5EF4-FFF2-40B4-BE49-F238E27FC236}">
                <a16:creationId xmlns:a16="http://schemas.microsoft.com/office/drawing/2014/main" id="{CDA0F89D-C1D5-8712-D76A-9E62E77BC3FE}"/>
              </a:ext>
            </a:extLst>
          </p:cNvPr>
          <p:cNvSpPr/>
          <p:nvPr/>
        </p:nvSpPr>
        <p:spPr>
          <a:xfrm rot="10800000">
            <a:off x="1337576" y="2735839"/>
            <a:ext cx="4945207" cy="7010404"/>
          </a:xfrm>
          <a:custGeom>
            <a:avLst/>
            <a:gdLst/>
            <a:ahLst/>
            <a:cxnLst/>
            <a:rect l="l" t="t" r="r" b="b"/>
            <a:pathLst>
              <a:path w="1302441" h="2167467">
                <a:moveTo>
                  <a:pt x="79843" y="0"/>
                </a:moveTo>
                <a:lnTo>
                  <a:pt x="1222599" y="0"/>
                </a:lnTo>
                <a:cubicBezTo>
                  <a:pt x="1266695" y="0"/>
                  <a:pt x="1302441" y="35747"/>
                  <a:pt x="1302441" y="79843"/>
                </a:cubicBezTo>
                <a:lnTo>
                  <a:pt x="1302441" y="2087624"/>
                </a:lnTo>
                <a:cubicBezTo>
                  <a:pt x="1302441" y="2131720"/>
                  <a:pt x="1266695" y="2167467"/>
                  <a:pt x="1222599" y="2167467"/>
                </a:cubicBezTo>
                <a:lnTo>
                  <a:pt x="79843" y="2167467"/>
                </a:lnTo>
                <a:cubicBezTo>
                  <a:pt x="35747" y="2167467"/>
                  <a:pt x="0" y="2131720"/>
                  <a:pt x="0" y="2087624"/>
                </a:cubicBezTo>
                <a:lnTo>
                  <a:pt x="0" y="79843"/>
                </a:lnTo>
                <a:cubicBezTo>
                  <a:pt x="0" y="35747"/>
                  <a:pt x="35747" y="0"/>
                  <a:pt x="79843" y="0"/>
                </a:cubicBezTo>
                <a:close/>
              </a:path>
            </a:pathLst>
          </a:custGeom>
          <a:solidFill>
            <a:schemeClr val="accent5">
              <a:lumMod val="60000"/>
              <a:lumOff val="40000"/>
            </a:schemeClr>
          </a:solidFill>
        </p:spPr>
        <p:txBody>
          <a:bodyPr/>
          <a:lstStyle/>
          <a:p>
            <a:endParaRPr lang="en-US">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50ED76A-F44A-E4F6-5329-1DE59D8BE469}"/>
              </a:ext>
            </a:extLst>
          </p:cNvPr>
          <p:cNvSpPr txBox="1"/>
          <p:nvPr/>
        </p:nvSpPr>
        <p:spPr>
          <a:xfrm>
            <a:off x="7976888" y="3212615"/>
            <a:ext cx="8333749" cy="6056851"/>
          </a:xfrm>
          <a:prstGeom prst="rect">
            <a:avLst/>
          </a:prstGeom>
          <a:noFill/>
        </p:spPr>
        <p:txBody>
          <a:bodyPr wrap="square">
            <a:spAutoFit/>
          </a:bodyPr>
          <a:lstStyle/>
          <a:p>
            <a:pPr algn="just">
              <a:lnSpc>
                <a:spcPct val="200000"/>
              </a:lnSpc>
            </a:pPr>
            <a:r>
              <a:rPr lang="en-US" sz="4000">
                <a:latin typeface="Arial" panose="020B0604020202020204" pitchFamily="34" charset="0"/>
                <a:ea typeface="Calibri" panose="020F0502020204030204" pitchFamily="34" charset="0"/>
                <a:cs typeface="Arial" panose="020B0604020202020204" pitchFamily="34" charset="0"/>
              </a:rPr>
              <a:t>Các em hãy </a:t>
            </a:r>
            <a:r>
              <a:rPr lang="vi-VN" sz="4000">
                <a:latin typeface="Arial" panose="020B0604020202020204" pitchFamily="34" charset="0"/>
                <a:ea typeface="Calibri" panose="020F0502020204030204" pitchFamily="34" charset="0"/>
                <a:cs typeface="Arial" panose="020B0604020202020204" pitchFamily="34" charset="0"/>
              </a:rPr>
              <a:t>báo cáo kết quả thực hiện hợp tác với mọi người để thực hiện hoạt động trong các tình huống giao tiếp hằng ngày</a:t>
            </a:r>
            <a:r>
              <a:rPr lang="en-US" sz="4000">
                <a:latin typeface="Arial" panose="020B0604020202020204" pitchFamily="34" charset="0"/>
                <a:ea typeface="Calibri" panose="020F0502020204030204" pitchFamily="34" charset="0"/>
                <a:cs typeface="Arial" panose="020B0604020202020204" pitchFamily="34" charset="0"/>
              </a:rPr>
              <a:t> dựa theo gợi ý cho sẵn dưới đây</a:t>
            </a:r>
            <a:endParaRPr lang="en-US" sz="4000" i="1">
              <a:latin typeface="Arial" panose="020B0604020202020204" pitchFamily="34" charset="0"/>
              <a:ea typeface="Calibri" panose="020F0502020204030204" pitchFamily="34" charset="0"/>
              <a:cs typeface="Arial" panose="020B0604020202020204" pitchFamily="34" charset="0"/>
            </a:endParaRPr>
          </a:p>
        </p:txBody>
      </p:sp>
      <p:pic>
        <p:nvPicPr>
          <p:cNvPr id="11" name="Picture 11">
            <a:extLst>
              <a:ext uri="{FF2B5EF4-FFF2-40B4-BE49-F238E27FC236}">
                <a16:creationId xmlns:a16="http://schemas.microsoft.com/office/drawing/2014/main" id="{6209D1AC-517E-3F01-A44D-92F98DBD2CF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37577" y="5075857"/>
            <a:ext cx="4978746" cy="4424861"/>
          </a:xfrm>
          <a:prstGeom prst="rect">
            <a:avLst/>
          </a:prstGeom>
        </p:spPr>
      </p:pic>
      <p:sp>
        <p:nvSpPr>
          <p:cNvPr id="14" name="TextBox 13">
            <a:extLst>
              <a:ext uri="{FF2B5EF4-FFF2-40B4-BE49-F238E27FC236}">
                <a16:creationId xmlns:a16="http://schemas.microsoft.com/office/drawing/2014/main" id="{D895CF37-0F9C-C8F3-967B-5B251CA241F0}"/>
              </a:ext>
            </a:extLst>
          </p:cNvPr>
          <p:cNvSpPr txBox="1"/>
          <p:nvPr/>
        </p:nvSpPr>
        <p:spPr>
          <a:xfrm>
            <a:off x="3060104" y="458797"/>
            <a:ext cx="12167791"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2: Chia sẻ kinh nghiệm hợp tác hiệu quả với mọi người</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9" name="Freeform 9">
            <a:extLst>
              <a:ext uri="{FF2B5EF4-FFF2-40B4-BE49-F238E27FC236}">
                <a16:creationId xmlns:a16="http://schemas.microsoft.com/office/drawing/2014/main" id="{712E3DEA-879A-60AC-35FC-3CBEC6C3B6F2}"/>
              </a:ext>
            </a:extLst>
          </p:cNvPr>
          <p:cNvSpPr/>
          <p:nvPr/>
        </p:nvSpPr>
        <p:spPr>
          <a:xfrm rot="844814" flipH="1">
            <a:off x="17216147" y="9232329"/>
            <a:ext cx="891930" cy="908325"/>
          </a:xfrm>
          <a:custGeom>
            <a:avLst/>
            <a:gdLst/>
            <a:ahLst/>
            <a:cxnLst/>
            <a:rect l="l" t="t" r="r" b="b"/>
            <a:pathLst>
              <a:path w="1160768" h="1173976">
                <a:moveTo>
                  <a:pt x="1160768" y="0"/>
                </a:moveTo>
                <a:lnTo>
                  <a:pt x="0" y="0"/>
                </a:lnTo>
                <a:lnTo>
                  <a:pt x="0" y="1173976"/>
                </a:lnTo>
                <a:lnTo>
                  <a:pt x="1160768" y="1173976"/>
                </a:lnTo>
                <a:lnTo>
                  <a:pt x="116076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30682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p:bldP spid="1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533A46CB-D760-90F4-EA09-063BAE5DB4E8}"/>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6B631AF3-01B2-36FA-1688-A691E216055F}"/>
              </a:ext>
            </a:extLst>
          </p:cNvPr>
          <p:cNvSpPr/>
          <p:nvPr/>
        </p:nvSpPr>
        <p:spPr>
          <a:xfrm rot="7344268" flipH="1">
            <a:off x="16648268" y="1158451"/>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Freeform 3">
            <a:extLst>
              <a:ext uri="{FF2B5EF4-FFF2-40B4-BE49-F238E27FC236}">
                <a16:creationId xmlns:a16="http://schemas.microsoft.com/office/drawing/2014/main" id="{897F7528-2C3F-38CB-F0B1-88AD30701324}"/>
              </a:ext>
            </a:extLst>
          </p:cNvPr>
          <p:cNvSpPr/>
          <p:nvPr/>
        </p:nvSpPr>
        <p:spPr>
          <a:xfrm>
            <a:off x="1143000" y="1714500"/>
            <a:ext cx="16001999" cy="7480095"/>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EBF5F9"/>
          </a:solidFill>
        </p:spPr>
        <p:txBody>
          <a:bodyPr/>
          <a:lstStyle/>
          <a:p>
            <a:endParaRPr lang="en-US">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340ABEDB-77E8-11A9-AA16-CEF0517B4722}"/>
              </a:ext>
            </a:extLst>
          </p:cNvPr>
          <p:cNvGrpSpPr/>
          <p:nvPr/>
        </p:nvGrpSpPr>
        <p:grpSpPr>
          <a:xfrm>
            <a:off x="5427254" y="1092405"/>
            <a:ext cx="8060145" cy="1244189"/>
            <a:chOff x="5404565" y="1270945"/>
            <a:chExt cx="8060145" cy="1244189"/>
          </a:xfrm>
        </p:grpSpPr>
        <p:pic>
          <p:nvPicPr>
            <p:cNvPr id="7" name="Picture 9">
              <a:extLst>
                <a:ext uri="{FF2B5EF4-FFF2-40B4-BE49-F238E27FC236}">
                  <a16:creationId xmlns:a16="http://schemas.microsoft.com/office/drawing/2014/main" id="{05CA5176-2916-F809-139B-8B82960534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404565" y="1270945"/>
              <a:ext cx="8060145" cy="1244189"/>
            </a:xfrm>
            <a:prstGeom prst="rect">
              <a:avLst/>
            </a:prstGeom>
          </p:spPr>
        </p:pic>
        <p:sp>
          <p:nvSpPr>
            <p:cNvPr id="11" name="TextBox 10">
              <a:extLst>
                <a:ext uri="{FF2B5EF4-FFF2-40B4-BE49-F238E27FC236}">
                  <a16:creationId xmlns:a16="http://schemas.microsoft.com/office/drawing/2014/main" id="{6EDBA822-B73A-3F98-4169-8AF830F36B51}"/>
                </a:ext>
              </a:extLst>
            </p:cNvPr>
            <p:cNvSpPr txBox="1"/>
            <p:nvPr/>
          </p:nvSpPr>
          <p:spPr>
            <a:xfrm>
              <a:off x="5796373" y="1434579"/>
              <a:ext cx="7276528" cy="923330"/>
            </a:xfrm>
            <a:prstGeom prst="rect">
              <a:avLst/>
            </a:prstGeom>
            <a:noFill/>
          </p:spPr>
          <p:txBody>
            <a:bodyPr wrap="square" rtlCol="0">
              <a:spAutoFit/>
            </a:bodyPr>
            <a:lstStyle/>
            <a:p>
              <a:pPr algn="ctr"/>
              <a:r>
                <a:rPr lang="en-US" sz="5400" b="1">
                  <a:solidFill>
                    <a:srgbClr val="C00000"/>
                  </a:solidFill>
                  <a:latin typeface="Arial" panose="020B0604020202020204" pitchFamily="34" charset="0"/>
                  <a:cs typeface="Arial" panose="020B0604020202020204" pitchFamily="34" charset="0"/>
                </a:rPr>
                <a:t>GỢI Ý THỰC HIỆN</a:t>
              </a:r>
              <a:endParaRPr lang="en-US" sz="5400" b="1" dirty="0">
                <a:solidFill>
                  <a:srgbClr val="C00000"/>
                </a:solidFill>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CEB2CFC2-7520-1595-4435-BA0E8C9B4493}"/>
              </a:ext>
            </a:extLst>
          </p:cNvPr>
          <p:cNvSpPr txBox="1"/>
          <p:nvPr/>
        </p:nvSpPr>
        <p:spPr>
          <a:xfrm>
            <a:off x="7136229" y="2591576"/>
            <a:ext cx="9308295" cy="6056851"/>
          </a:xfrm>
          <a:prstGeom prst="rect">
            <a:avLst/>
          </a:prstGeom>
          <a:noFill/>
        </p:spPr>
        <p:txBody>
          <a:bodyPr wrap="square">
            <a:spAutoFit/>
          </a:bodyPr>
          <a:lstStyle/>
          <a:p>
            <a:pPr marL="571500" indent="-571500" algn="just">
              <a:lnSpc>
                <a:spcPct val="200000"/>
              </a:lnSpc>
              <a:buFont typeface="Courier New" panose="02070309020205020404" pitchFamily="49" charset="0"/>
              <a:buChar char="o"/>
            </a:pP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Thuận lợi</a:t>
            </a:r>
            <a:r>
              <a:rPr lang="en-US" sz="4000">
                <a:solidFill>
                  <a:srgbClr val="000000"/>
                </a:solidFill>
                <a:latin typeface="Arial" panose="020B0604020202020204" pitchFamily="34" charset="0"/>
                <a:ea typeface="Calibri" panose="020F0502020204030204" pitchFamily="34" charset="0"/>
                <a:cs typeface="Arial" panose="020B0604020202020204" pitchFamily="34" charset="0"/>
              </a:rPr>
              <a:t>, k</a:t>
            </a: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hó khăn.</a:t>
            </a:r>
          </a:p>
          <a:p>
            <a:pPr marL="571500" indent="-571500" algn="just">
              <a:lnSpc>
                <a:spcPct val="200000"/>
              </a:lnSpc>
              <a:buFont typeface="Courier New" panose="02070309020205020404" pitchFamily="49" charset="0"/>
              <a:buChar char="o"/>
            </a:pP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Kế hoạch thực hiện hợp tác với mọi người để thực hiện hoạt động trong các tình huống giao tiếp hằng ngày trong thời gian tới</a:t>
            </a:r>
            <a:r>
              <a:rPr lang="en-US" sz="400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vi-VN" sz="400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A581326A-E988-144E-996A-61AD8B9FD3F8}"/>
              </a:ext>
            </a:extLst>
          </p:cNvPr>
          <p:cNvGrpSpPr/>
          <p:nvPr/>
        </p:nvGrpSpPr>
        <p:grpSpPr>
          <a:xfrm>
            <a:off x="1810361" y="3693019"/>
            <a:ext cx="4658507" cy="3853963"/>
            <a:chOff x="1956615" y="3684942"/>
            <a:chExt cx="4658507" cy="3853963"/>
          </a:xfrm>
        </p:grpSpPr>
        <p:grpSp>
          <p:nvGrpSpPr>
            <p:cNvPr id="16" name="Group 8">
              <a:extLst>
                <a:ext uri="{FF2B5EF4-FFF2-40B4-BE49-F238E27FC236}">
                  <a16:creationId xmlns:a16="http://schemas.microsoft.com/office/drawing/2014/main" id="{A2847FF6-56A9-7AD9-CEF3-2EF448079922}"/>
                </a:ext>
              </a:extLst>
            </p:cNvPr>
            <p:cNvGrpSpPr/>
            <p:nvPr/>
          </p:nvGrpSpPr>
          <p:grpSpPr>
            <a:xfrm>
              <a:off x="1956615" y="3684942"/>
              <a:ext cx="4658507" cy="3853963"/>
              <a:chOff x="0" y="0"/>
              <a:chExt cx="1100661" cy="893945"/>
            </a:xfrm>
          </p:grpSpPr>
          <p:sp>
            <p:nvSpPr>
              <p:cNvPr id="18" name="Freeform 9">
                <a:extLst>
                  <a:ext uri="{FF2B5EF4-FFF2-40B4-BE49-F238E27FC236}">
                    <a16:creationId xmlns:a16="http://schemas.microsoft.com/office/drawing/2014/main" id="{11C84A67-59E2-0277-71A1-3BDC8A803582}"/>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a:latin typeface="Arial" panose="020B0604020202020204" pitchFamily="34" charset="0"/>
                  <a:cs typeface="Arial" panose="020B0604020202020204" pitchFamily="34" charset="0"/>
                </a:endParaRPr>
              </a:p>
            </p:txBody>
          </p:sp>
          <p:sp>
            <p:nvSpPr>
              <p:cNvPr id="19" name="TextBox 10">
                <a:extLst>
                  <a:ext uri="{FF2B5EF4-FFF2-40B4-BE49-F238E27FC236}">
                    <a16:creationId xmlns:a16="http://schemas.microsoft.com/office/drawing/2014/main" id="{78DB8D55-F90D-7B26-64A1-461BDAFA1289}"/>
                  </a:ext>
                </a:extLst>
              </p:cNvPr>
              <p:cNvSpPr txBox="1"/>
              <p:nvPr/>
            </p:nvSpPr>
            <p:spPr>
              <a:xfrm>
                <a:off x="0" y="0"/>
                <a:ext cx="812800" cy="812800"/>
              </a:xfrm>
              <a:prstGeom prst="rect">
                <a:avLst/>
              </a:prstGeom>
            </p:spPr>
            <p:txBody>
              <a:bodyPr lIns="50800" tIns="50800" rIns="50800" bIns="50800" rtlCol="0" anchor="ctr"/>
              <a:lstStyle/>
              <a:p>
                <a:pPr algn="ctr">
                  <a:lnSpc>
                    <a:spcPts val="3089"/>
                  </a:lnSpc>
                </a:pPr>
                <a:endParaRPr>
                  <a:latin typeface="Arial" panose="020B0604020202020204" pitchFamily="34" charset="0"/>
                  <a:cs typeface="Arial" panose="020B0604020202020204" pitchFamily="34" charset="0"/>
                </a:endParaRPr>
              </a:p>
            </p:txBody>
          </p:sp>
        </p:grpSp>
        <p:pic>
          <p:nvPicPr>
            <p:cNvPr id="17" name="Picture 16" descr="A cartoon of a child reading a book&#10;&#10;Description automatically generated">
              <a:extLst>
                <a:ext uri="{FF2B5EF4-FFF2-40B4-BE49-F238E27FC236}">
                  <a16:creationId xmlns:a16="http://schemas.microsoft.com/office/drawing/2014/main" id="{EA4F4F26-4B3C-D9FD-370D-B2EE8BFFB8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80312" y="3840327"/>
              <a:ext cx="3424620" cy="3543191"/>
            </a:xfrm>
            <a:prstGeom prst="rect">
              <a:avLst/>
            </a:prstGeom>
          </p:spPr>
        </p:pic>
      </p:grpSp>
      <p:pic>
        <p:nvPicPr>
          <p:cNvPr id="20" name="Picture 12">
            <a:extLst>
              <a:ext uri="{FF2B5EF4-FFF2-40B4-BE49-F238E27FC236}">
                <a16:creationId xmlns:a16="http://schemas.microsoft.com/office/drawing/2014/main" id="{534F40C6-5F1F-B49D-392A-750A61B93AA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900267">
            <a:off x="1034474" y="1006217"/>
            <a:ext cx="454815" cy="1337692"/>
          </a:xfrm>
          <a:prstGeom prst="rect">
            <a:avLst/>
          </a:prstGeom>
        </p:spPr>
      </p:pic>
      <p:sp>
        <p:nvSpPr>
          <p:cNvPr id="9" name="Freeform 14">
            <a:extLst>
              <a:ext uri="{FF2B5EF4-FFF2-40B4-BE49-F238E27FC236}">
                <a16:creationId xmlns:a16="http://schemas.microsoft.com/office/drawing/2014/main" id="{12B60DF4-BD52-5C9F-C0FF-875B20409BA0}"/>
              </a:ext>
            </a:extLst>
          </p:cNvPr>
          <p:cNvSpPr/>
          <p:nvPr/>
        </p:nvSpPr>
        <p:spPr>
          <a:xfrm rot="461708">
            <a:off x="240336" y="8809961"/>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9">
              <a:extLst>
                <a:ext uri="{96DAC541-7B7A-43D3-8B79-37D633B846F1}">
                  <asvg:svgBlip xmlns:asvg="http://schemas.microsoft.com/office/drawing/2016/SVG/main" r:embed="rId10"/>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86865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wipe(left)">
                                      <p:cBhvr>
                                        <p:cTn id="18" dur="500"/>
                                        <p:tgtEl>
                                          <p:spTgt spid="12">
                                            <p:txEl>
                                              <p:pRg st="0" end="0"/>
                                            </p:txEl>
                                          </p:spTgt>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wipe(left)">
                                      <p:cBhvr>
                                        <p:cTn id="22"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8" name="Picture 4" descr="Kỹ năng hợp tác là gì​? Tầm quan trọng của kỹ năng cộng tác | Ghi chú trực  tuyến">
            <a:extLst>
              <a:ext uri="{FF2B5EF4-FFF2-40B4-BE49-F238E27FC236}">
                <a16:creationId xmlns:a16="http://schemas.microsoft.com/office/drawing/2014/main" id="{E50FA120-2181-C0CB-ED0D-F4DFD927E6E7}"/>
              </a:ext>
            </a:extLst>
          </p:cNvPr>
          <p:cNvPicPr>
            <a:picLocks noChangeAspect="1" noChangeArrowheads="1"/>
          </p:cNvPicPr>
          <p:nvPr/>
        </p:nvPicPr>
        <p:blipFill rotWithShape="1">
          <a:blip r:embed="rId2">
            <a:alphaModFix amt="85000"/>
            <a:extLst>
              <a:ext uri="{28A0092B-C50C-407E-A947-70E740481C1C}">
                <a14:useLocalDpi xmlns:a14="http://schemas.microsoft.com/office/drawing/2010/main" val="0"/>
              </a:ext>
            </a:extLst>
          </a:blip>
          <a:srcRect t="5081"/>
          <a:stretch/>
        </p:blipFill>
        <p:spPr bwMode="auto">
          <a:xfrm>
            <a:off x="20" y="1923"/>
            <a:ext cx="18287980" cy="10285077"/>
          </a:xfrm>
          <a:prstGeom prst="rect">
            <a:avLst/>
          </a:prstGeom>
          <a:noFill/>
          <a:extLst>
            <a:ext uri="{909E8E84-426E-40DD-AFC4-6F175D3DCCD1}">
              <a14:hiddenFill xmlns:a14="http://schemas.microsoft.com/office/drawing/2010/main">
                <a:solidFill>
                  <a:srgbClr val="FFFFFF"/>
                </a:solidFill>
              </a14:hiddenFill>
            </a:ext>
          </a:extLst>
        </p:spPr>
      </p:pic>
      <p:sp>
        <p:nvSpPr>
          <p:cNvPr id="2" name="Pentagon 12">
            <a:extLst>
              <a:ext uri="{FF2B5EF4-FFF2-40B4-BE49-F238E27FC236}">
                <a16:creationId xmlns:a16="http://schemas.microsoft.com/office/drawing/2014/main" id="{732931E9-9BD8-6485-9CEB-95BCC304125F}"/>
              </a:ext>
            </a:extLst>
          </p:cNvPr>
          <p:cNvSpPr/>
          <p:nvPr/>
        </p:nvSpPr>
        <p:spPr>
          <a:xfrm>
            <a:off x="1" y="3848100"/>
            <a:ext cx="6174486" cy="1752600"/>
          </a:xfrm>
          <a:prstGeom prst="homePlate">
            <a:avLst/>
          </a:prstGeom>
          <a:solidFill>
            <a:srgbClr val="FFFD87"/>
          </a:solidFill>
          <a:ln>
            <a:solidFill>
              <a:srgbClr val="FFFD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002060"/>
                </a:solidFill>
                <a:latin typeface="Arial" panose="020B0604020202020204" pitchFamily="34" charset="0"/>
                <a:cs typeface="Arial" panose="020B0604020202020204" pitchFamily="34" charset="0"/>
                <a:sym typeface="Arial"/>
              </a:rPr>
              <a:t>KẾT LUẬN</a:t>
            </a:r>
          </a:p>
        </p:txBody>
      </p:sp>
      <p:grpSp>
        <p:nvGrpSpPr>
          <p:cNvPr id="3" name="Group 2">
            <a:extLst>
              <a:ext uri="{FF2B5EF4-FFF2-40B4-BE49-F238E27FC236}">
                <a16:creationId xmlns:a16="http://schemas.microsoft.com/office/drawing/2014/main" id="{026AB1E0-846A-142B-4082-50396CB46DD9}"/>
              </a:ext>
            </a:extLst>
          </p:cNvPr>
          <p:cNvGrpSpPr/>
          <p:nvPr/>
        </p:nvGrpSpPr>
        <p:grpSpPr>
          <a:xfrm>
            <a:off x="8153420" y="952500"/>
            <a:ext cx="10134580" cy="3582721"/>
            <a:chOff x="8132520" y="952499"/>
            <a:chExt cx="10134580" cy="3582721"/>
          </a:xfrm>
        </p:grpSpPr>
        <p:sp>
          <p:nvSpPr>
            <p:cNvPr id="4" name="Round Same Side Corner Rectangle 3">
              <a:extLst>
                <a:ext uri="{FF2B5EF4-FFF2-40B4-BE49-F238E27FC236}">
                  <a16:creationId xmlns:a16="http://schemas.microsoft.com/office/drawing/2014/main" id="{D14B9E14-FA18-9584-DB14-5543623B7231}"/>
                </a:ext>
              </a:extLst>
            </p:cNvPr>
            <p:cNvSpPr/>
            <p:nvPr/>
          </p:nvSpPr>
          <p:spPr>
            <a:xfrm rot="16200000">
              <a:off x="11408449" y="-2323430"/>
              <a:ext cx="3582721" cy="10134580"/>
            </a:xfrm>
            <a:prstGeom prst="round2Same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sym typeface="Arial"/>
              </a:endParaRPr>
            </a:p>
          </p:txBody>
        </p:sp>
        <p:sp>
          <p:nvSpPr>
            <p:cNvPr id="5" name="TextBox 4">
              <a:extLst>
                <a:ext uri="{FF2B5EF4-FFF2-40B4-BE49-F238E27FC236}">
                  <a16:creationId xmlns:a16="http://schemas.microsoft.com/office/drawing/2014/main" id="{D5B7AB0B-1493-14EB-52EF-C41B1C0BC967}"/>
                </a:ext>
              </a:extLst>
            </p:cNvPr>
            <p:cNvSpPr txBox="1"/>
            <p:nvPr/>
          </p:nvSpPr>
          <p:spPr>
            <a:xfrm>
              <a:off x="8665904" y="1295160"/>
              <a:ext cx="9067810" cy="2748253"/>
            </a:xfrm>
            <a:prstGeom prst="rect">
              <a:avLst/>
            </a:prstGeom>
            <a:noFill/>
          </p:spPr>
          <p:txBody>
            <a:bodyPr wrap="square" rtlCol="0">
              <a:spAutoFit/>
            </a:bodyPr>
            <a:lstStyle/>
            <a:p>
              <a:pPr algn="just">
                <a:lnSpc>
                  <a:spcPct val="150000"/>
                </a:lnSpc>
              </a:pPr>
              <a:r>
                <a:rPr lang="vi-VN" sz="4000">
                  <a:solidFill>
                    <a:prstClr val="black"/>
                  </a:solidFill>
                  <a:latin typeface="Arial" panose="020B0604020202020204" pitchFamily="34" charset="0"/>
                  <a:cs typeface="Arial" panose="020B0604020202020204" pitchFamily="34" charset="0"/>
                  <a:sym typeface="Arial"/>
                </a:rPr>
                <a:t>Kĩ năng hợp tác không chỉ đơn giản là làm việc cùng nhau, mà còn là học cách hiểu và tôn trọng lẫn nhau. </a:t>
              </a:r>
            </a:p>
          </p:txBody>
        </p:sp>
      </p:grpSp>
      <p:grpSp>
        <p:nvGrpSpPr>
          <p:cNvPr id="6" name="Group 5">
            <a:extLst>
              <a:ext uri="{FF2B5EF4-FFF2-40B4-BE49-F238E27FC236}">
                <a16:creationId xmlns:a16="http://schemas.microsoft.com/office/drawing/2014/main" id="{A7C3B1BF-E0A8-37FB-4543-42338A833F41}"/>
              </a:ext>
            </a:extLst>
          </p:cNvPr>
          <p:cNvGrpSpPr/>
          <p:nvPr/>
        </p:nvGrpSpPr>
        <p:grpSpPr>
          <a:xfrm>
            <a:off x="8131648" y="5217953"/>
            <a:ext cx="10134601" cy="4386316"/>
            <a:chOff x="8132499" y="148907"/>
            <a:chExt cx="10134601" cy="4386316"/>
          </a:xfrm>
        </p:grpSpPr>
        <p:sp>
          <p:nvSpPr>
            <p:cNvPr id="7" name="Round Same Side Corner Rectangle 3">
              <a:extLst>
                <a:ext uri="{FF2B5EF4-FFF2-40B4-BE49-F238E27FC236}">
                  <a16:creationId xmlns:a16="http://schemas.microsoft.com/office/drawing/2014/main" id="{224389D7-AEFE-0BA6-7C0D-7A402F05E31A}"/>
                </a:ext>
              </a:extLst>
            </p:cNvPr>
            <p:cNvSpPr/>
            <p:nvPr/>
          </p:nvSpPr>
          <p:spPr>
            <a:xfrm rot="16200000">
              <a:off x="11006642" y="-2725236"/>
              <a:ext cx="4386316" cy="10134601"/>
            </a:xfrm>
            <a:prstGeom prst="round2Same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sym typeface="Arial"/>
              </a:endParaRPr>
            </a:p>
          </p:txBody>
        </p:sp>
        <p:sp>
          <p:nvSpPr>
            <p:cNvPr id="8" name="TextBox 7">
              <a:extLst>
                <a:ext uri="{FF2B5EF4-FFF2-40B4-BE49-F238E27FC236}">
                  <a16:creationId xmlns:a16="http://schemas.microsoft.com/office/drawing/2014/main" id="{F5B64CEB-11EF-BF5E-357F-456170A8FB8A}"/>
                </a:ext>
              </a:extLst>
            </p:cNvPr>
            <p:cNvSpPr txBox="1"/>
            <p:nvPr/>
          </p:nvSpPr>
          <p:spPr>
            <a:xfrm>
              <a:off x="8589687" y="506272"/>
              <a:ext cx="9220204" cy="3671583"/>
            </a:xfrm>
            <a:prstGeom prst="rect">
              <a:avLst/>
            </a:prstGeom>
            <a:noFill/>
          </p:spPr>
          <p:txBody>
            <a:bodyPr wrap="square" rtlCol="0">
              <a:spAutoFit/>
            </a:bodyPr>
            <a:lstStyle/>
            <a:p>
              <a:pPr algn="just">
                <a:lnSpc>
                  <a:spcPct val="150000"/>
                </a:lnSpc>
              </a:pPr>
              <a:r>
                <a:rPr lang="vi-VN" sz="4000">
                  <a:solidFill>
                    <a:prstClr val="black"/>
                  </a:solidFill>
                  <a:latin typeface="Arial" panose="020B0604020202020204" pitchFamily="34" charset="0"/>
                  <a:cs typeface="Arial" panose="020B0604020202020204" pitchFamily="34" charset="0"/>
                  <a:sym typeface="Arial"/>
                </a:rPr>
                <a:t>Rèn luyện kĩ năng mềm này chính là chìa khóa giúp đạt được hiệu quả tốt nhất trong mọi mối quan hệ trong công việc, bạn bè, gia đình và cuộc sống.</a:t>
              </a:r>
            </a:p>
          </p:txBody>
        </p:sp>
      </p:grpSp>
    </p:spTree>
  </p:cSld>
  <p:clrMapOvr>
    <a:masterClrMapping/>
  </p:clrMapOvr>
  <p:transition spd="med">
    <p:cover/>
  </p:transition>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C4F182D2-A969-9D58-142E-5706255970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556AFC9-5EAB-83E6-2542-4C26BBF07CB0}"/>
              </a:ext>
            </a:extLst>
          </p:cNvPr>
          <p:cNvSpPr/>
          <p:nvPr/>
        </p:nvSpPr>
        <p:spPr>
          <a:xfrm>
            <a:off x="1371600" y="1028700"/>
            <a:ext cx="15887700" cy="838200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2">
              <a:duotone>
                <a:schemeClr val="accent1">
                  <a:shade val="45000"/>
                  <a:satMod val="135000"/>
                </a:schemeClr>
                <a:prstClr val="white"/>
              </a:duotone>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Freeform 7">
            <a:extLst>
              <a:ext uri="{FF2B5EF4-FFF2-40B4-BE49-F238E27FC236}">
                <a16:creationId xmlns:a16="http://schemas.microsoft.com/office/drawing/2014/main" id="{624C3420-D358-95FD-E91B-CC3AD0DF9FA3}"/>
              </a:ext>
            </a:extLst>
          </p:cNvPr>
          <p:cNvSpPr/>
          <p:nvPr/>
        </p:nvSpPr>
        <p:spPr>
          <a:xfrm>
            <a:off x="15744539" y="-319958"/>
            <a:ext cx="1514761" cy="2057400"/>
          </a:xfrm>
          <a:custGeom>
            <a:avLst/>
            <a:gdLst/>
            <a:ahLst/>
            <a:cxnLst/>
            <a:rect l="l" t="t" r="r" b="b"/>
            <a:pathLst>
              <a:path w="1514761" h="2057400">
                <a:moveTo>
                  <a:pt x="0" y="0"/>
                </a:moveTo>
                <a:lnTo>
                  <a:pt x="1514761" y="0"/>
                </a:lnTo>
                <a:lnTo>
                  <a:pt x="1514761"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 name="Freeform 8">
            <a:extLst>
              <a:ext uri="{FF2B5EF4-FFF2-40B4-BE49-F238E27FC236}">
                <a16:creationId xmlns:a16="http://schemas.microsoft.com/office/drawing/2014/main" id="{6DB3DBF4-6193-E3E5-58FB-0D33ECE98521}"/>
              </a:ext>
            </a:extLst>
          </p:cNvPr>
          <p:cNvSpPr/>
          <p:nvPr/>
        </p:nvSpPr>
        <p:spPr>
          <a:xfrm rot="699790">
            <a:off x="5888597" y="8136016"/>
            <a:ext cx="1927763" cy="3422065"/>
          </a:xfrm>
          <a:custGeom>
            <a:avLst/>
            <a:gdLst/>
            <a:ahLst/>
            <a:cxnLst/>
            <a:rect l="l" t="t" r="r" b="b"/>
            <a:pathLst>
              <a:path w="1927763" h="3422065">
                <a:moveTo>
                  <a:pt x="0" y="0"/>
                </a:moveTo>
                <a:lnTo>
                  <a:pt x="1927763" y="0"/>
                </a:lnTo>
                <a:lnTo>
                  <a:pt x="1927763" y="3422065"/>
                </a:lnTo>
                <a:lnTo>
                  <a:pt x="0" y="342206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9" name="Picture 10">
            <a:extLst>
              <a:ext uri="{FF2B5EF4-FFF2-40B4-BE49-F238E27FC236}">
                <a16:creationId xmlns:a16="http://schemas.microsoft.com/office/drawing/2014/main" id="{EDEFF665-6B1F-F753-9018-9039CA060B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443" y="6295946"/>
            <a:ext cx="5207465" cy="4192009"/>
          </a:xfrm>
          <a:prstGeom prst="rect">
            <a:avLst/>
          </a:prstGeom>
        </p:spPr>
      </p:pic>
      <p:sp>
        <p:nvSpPr>
          <p:cNvPr id="10" name="TextBox 12">
            <a:extLst>
              <a:ext uri="{FF2B5EF4-FFF2-40B4-BE49-F238E27FC236}">
                <a16:creationId xmlns:a16="http://schemas.microsoft.com/office/drawing/2014/main" id="{F7E8B843-AF4D-537F-F50A-3C5470E8E48C}"/>
              </a:ext>
            </a:extLst>
          </p:cNvPr>
          <p:cNvSpPr txBox="1"/>
          <p:nvPr/>
        </p:nvSpPr>
        <p:spPr>
          <a:xfrm>
            <a:off x="3443395" y="2095500"/>
            <a:ext cx="11744110" cy="4515082"/>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vi-VN"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Hoạt động</a:t>
            </a:r>
            <a:r>
              <a:rPr kumimoji="0" lang="en-US"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 5:</a:t>
            </a:r>
          </a:p>
          <a:p>
            <a:pPr lvl="0" algn="ctr">
              <a:lnSpc>
                <a:spcPct val="150000"/>
              </a:lnSpc>
              <a:spcBef>
                <a:spcPct val="0"/>
              </a:spcBef>
            </a:pPr>
            <a:r>
              <a:rPr lang="vi-VN" sz="6800" b="1">
                <a:solidFill>
                  <a:srgbClr val="1F497D">
                    <a:lumMod val="50000"/>
                  </a:srgbClr>
                </a:solidFill>
                <a:latin typeface="Arial" panose="020B0604020202020204" pitchFamily="34" charset="0"/>
                <a:cs typeface="Arial" panose="020B0604020202020204" pitchFamily="34" charset="0"/>
              </a:rPr>
              <a:t>Giải quyết mâu thuẫn trong mối quan hệ với các bạn</a:t>
            </a:r>
            <a:endParaRPr kumimoji="0" lang="vi-VN" sz="68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4464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60CCBE63-D6D6-D65B-C3FD-8942CE176AE5}"/>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96F28EDA-D153-FABA-4562-5BF1A3830827}"/>
              </a:ext>
            </a:extLst>
          </p:cNvPr>
          <p:cNvSpPr/>
          <p:nvPr/>
        </p:nvSpPr>
        <p:spPr>
          <a:xfrm>
            <a:off x="-5443" y="-223984"/>
            <a:ext cx="1614054" cy="1614054"/>
          </a:xfrm>
          <a:custGeom>
            <a:avLst/>
            <a:gdLst/>
            <a:ahLst/>
            <a:cxnLst/>
            <a:rect l="l" t="t" r="r" b="b"/>
            <a:pathLst>
              <a:path w="1614054" h="1614054">
                <a:moveTo>
                  <a:pt x="0" y="0"/>
                </a:moveTo>
                <a:lnTo>
                  <a:pt x="1614054" y="0"/>
                </a:lnTo>
                <a:lnTo>
                  <a:pt x="1614054" y="1614054"/>
                </a:lnTo>
                <a:lnTo>
                  <a:pt x="0" y="16140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3" name="Freeform 13">
            <a:extLst>
              <a:ext uri="{FF2B5EF4-FFF2-40B4-BE49-F238E27FC236}">
                <a16:creationId xmlns:a16="http://schemas.microsoft.com/office/drawing/2014/main" id="{48C6570A-AEAB-ABB4-DF55-AD2AB9F93E8D}"/>
              </a:ext>
            </a:extLst>
          </p:cNvPr>
          <p:cNvSpPr/>
          <p:nvPr/>
        </p:nvSpPr>
        <p:spPr>
          <a:xfrm rot="4358653">
            <a:off x="17089646" y="-267575"/>
            <a:ext cx="872709" cy="1323946"/>
          </a:xfrm>
          <a:custGeom>
            <a:avLst/>
            <a:gdLst/>
            <a:ahLst/>
            <a:cxnLst/>
            <a:rect l="l" t="t" r="r" b="b"/>
            <a:pathLst>
              <a:path w="1551861" h="2107791">
                <a:moveTo>
                  <a:pt x="0" y="0"/>
                </a:moveTo>
                <a:lnTo>
                  <a:pt x="1551862" y="0"/>
                </a:lnTo>
                <a:lnTo>
                  <a:pt x="1551862" y="2107791"/>
                </a:lnTo>
                <a:lnTo>
                  <a:pt x="0" y="2107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F3262FBC-3345-01B2-2D33-5C8DA54FC96B}"/>
              </a:ext>
            </a:extLst>
          </p:cNvPr>
          <p:cNvSpPr txBox="1"/>
          <p:nvPr/>
        </p:nvSpPr>
        <p:spPr>
          <a:xfrm>
            <a:off x="2095500" y="495286"/>
            <a:ext cx="14097000" cy="1998176"/>
          </a:xfrm>
          <a:prstGeom prst="rect">
            <a:avLst/>
          </a:prstGeom>
          <a:noFill/>
        </p:spPr>
        <p:txBody>
          <a:bodyPr wrap="square">
            <a:spAutoFit/>
          </a:bodyPr>
          <a:lstStyle/>
          <a:p>
            <a:pPr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1: Trao đổi về cách giải quyết mâu thuẫn trong mối quan hệ với các bạn</a:t>
            </a:r>
            <a:endParaRPr lang="en-US" sz="4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 name="Picture 7">
            <a:extLst>
              <a:ext uri="{FF2B5EF4-FFF2-40B4-BE49-F238E27FC236}">
                <a16:creationId xmlns:a16="http://schemas.microsoft.com/office/drawing/2014/main" id="{145DBF7F-F9EA-72DA-97B4-A38DABBCD1F7}"/>
              </a:ext>
            </a:extLst>
          </p:cNvPr>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58200" y="2971800"/>
            <a:ext cx="9220200" cy="6705614"/>
          </a:xfrm>
          <a:prstGeom prst="rect">
            <a:avLst/>
          </a:prstGeom>
        </p:spPr>
      </p:pic>
      <p:sp>
        <p:nvSpPr>
          <p:cNvPr id="3" name="TextBox 2">
            <a:extLst>
              <a:ext uri="{FF2B5EF4-FFF2-40B4-BE49-F238E27FC236}">
                <a16:creationId xmlns:a16="http://schemas.microsoft.com/office/drawing/2014/main" id="{E4135D9D-FF68-DABA-3DFD-6EA87F7AA60C}"/>
              </a:ext>
            </a:extLst>
          </p:cNvPr>
          <p:cNvSpPr txBox="1"/>
          <p:nvPr/>
        </p:nvSpPr>
        <p:spPr>
          <a:xfrm>
            <a:off x="10114652" y="3967255"/>
            <a:ext cx="5907296" cy="3671583"/>
          </a:xfrm>
          <a:prstGeom prst="rect">
            <a:avLst/>
          </a:prstGeom>
          <a:noFill/>
        </p:spPr>
        <p:txBody>
          <a:bodyPr wrap="square" rtlCol="0">
            <a:spAutoFit/>
          </a:bodyPr>
          <a:lstStyle/>
          <a:p>
            <a:pPr algn="just">
              <a:lnSpc>
                <a:spcPct val="150000"/>
              </a:lnSpc>
            </a:pPr>
            <a:r>
              <a:rPr lang="en-US" sz="4000">
                <a:solidFill>
                  <a:srgbClr val="000000"/>
                </a:solidFill>
                <a:latin typeface="Arial" panose="020B0604020202020204" pitchFamily="34" charset="0"/>
                <a:ea typeface="Calibri" panose="020F0502020204030204" pitchFamily="34" charset="0"/>
                <a:cs typeface="Arial" panose="020B0604020202020204" pitchFamily="34" charset="0"/>
              </a:rPr>
              <a:t>Các cặp hãy trao đổi với nhau về cách giải quyết mâu thuẫn trong mối quan hệ với các bạn.</a:t>
            </a:r>
            <a:endParaRPr lang="vi-VN" sz="400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4" name="Rounded Rectangle 21">
            <a:extLst>
              <a:ext uri="{FF2B5EF4-FFF2-40B4-BE49-F238E27FC236}">
                <a16:creationId xmlns:a16="http://schemas.microsoft.com/office/drawing/2014/main" id="{80105036-8783-06DA-67A7-F0E6087727D9}"/>
              </a:ext>
            </a:extLst>
          </p:cNvPr>
          <p:cNvSpPr/>
          <p:nvPr/>
        </p:nvSpPr>
        <p:spPr>
          <a:xfrm>
            <a:off x="1174907" y="2933700"/>
            <a:ext cx="6292693" cy="1936483"/>
          </a:xfrm>
          <a:prstGeom prst="roundRect">
            <a:avLst/>
          </a:prstGeom>
          <a:solidFill>
            <a:srgbClr val="E5F3F7"/>
          </a:solidFill>
          <a:ln w="57150">
            <a:solidFill>
              <a:schemeClr val="accent5">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4400" b="1">
                <a:solidFill>
                  <a:schemeClr val="tx2">
                    <a:lumMod val="50000"/>
                  </a:schemeClr>
                </a:solidFill>
                <a:latin typeface="Arial" panose="020B0604020202020204" pitchFamily="34" charset="0"/>
                <a:cs typeface="Arial" panose="020B0604020202020204" pitchFamily="34" charset="0"/>
              </a:rPr>
              <a:t>Thảo luận theo cặp </a:t>
            </a:r>
            <a:endParaRPr lang="en-US" sz="4400" b="1" dirty="0">
              <a:solidFill>
                <a:schemeClr val="tx2">
                  <a:lumMod val="50000"/>
                </a:schemeClr>
              </a:solidFill>
              <a:latin typeface="Arial" panose="020B0604020202020204" pitchFamily="34" charset="0"/>
              <a:cs typeface="Arial" panose="020B0604020202020204" pitchFamily="34" charset="0"/>
            </a:endParaRPr>
          </a:p>
        </p:txBody>
      </p:sp>
      <p:pic>
        <p:nvPicPr>
          <p:cNvPr id="5" name="Picture 14">
            <a:extLst>
              <a:ext uri="{FF2B5EF4-FFF2-40B4-BE49-F238E27FC236}">
                <a16:creationId xmlns:a16="http://schemas.microsoft.com/office/drawing/2014/main" id="{C099365F-4814-B096-B60B-C0058BD6768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805438" y="5571180"/>
            <a:ext cx="4391114" cy="4782401"/>
          </a:xfrm>
          <a:prstGeom prst="rect">
            <a:avLst/>
          </a:prstGeom>
        </p:spPr>
      </p:pic>
    </p:spTree>
    <p:extLst>
      <p:ext uri="{BB962C8B-B14F-4D97-AF65-F5344CB8AC3E}">
        <p14:creationId xmlns:p14="http://schemas.microsoft.com/office/powerpoint/2010/main" val="33287816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 grpId="0"/>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B3C48888-7823-32F4-776D-14F2CEB53258}"/>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77A4F28D-5A3D-8833-9DF4-C9DC39B40B3F}"/>
              </a:ext>
            </a:extLst>
          </p:cNvPr>
          <p:cNvSpPr/>
          <p:nvPr/>
        </p:nvSpPr>
        <p:spPr>
          <a:xfrm rot="17894905" flipH="1">
            <a:off x="165653" y="9299216"/>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1EBC1A26-598E-4144-8430-773298172D78}"/>
              </a:ext>
            </a:extLst>
          </p:cNvPr>
          <p:cNvGrpSpPr/>
          <p:nvPr/>
        </p:nvGrpSpPr>
        <p:grpSpPr>
          <a:xfrm>
            <a:off x="381000" y="154793"/>
            <a:ext cx="14773275" cy="2778907"/>
            <a:chOff x="236221" y="-505968"/>
            <a:chExt cx="14773275" cy="2778907"/>
          </a:xfrm>
        </p:grpSpPr>
        <p:sp>
          <p:nvSpPr>
            <p:cNvPr id="5" name="Line Callout 1 (Border and Accent Bar) 3">
              <a:extLst>
                <a:ext uri="{FF2B5EF4-FFF2-40B4-BE49-F238E27FC236}">
                  <a16:creationId xmlns:a16="http://schemas.microsoft.com/office/drawing/2014/main" id="{D9943640-396E-B591-6E88-A7E6C8699810}"/>
                </a:ext>
              </a:extLst>
            </p:cNvPr>
            <p:cNvSpPr/>
            <p:nvPr/>
          </p:nvSpPr>
          <p:spPr>
            <a:xfrm>
              <a:off x="236221" y="-13061"/>
              <a:ext cx="14173200" cy="2286000"/>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Gợi ý: </a:t>
              </a:r>
              <a:r>
                <a:rPr kumimoji="0" lang="en-US"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Một số </a:t>
              </a:r>
              <a:r>
                <a:rPr kumimoji="0" lang="vi-VN"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giải quyết mâu thuẫn trong mối quan hệ với các bạn</a:t>
              </a:r>
              <a:r>
                <a:rPr kumimoji="0" lang="en-US"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 có thể kể đến như:</a:t>
              </a:r>
              <a:endParaRPr kumimoji="0" lang="en-US" sz="4000" b="0" i="0" u="none" strike="noStrike" kern="1200" cap="none" spc="0" normalizeH="0" baseline="0" noProof="0" dirty="0">
                <a:ln>
                  <a:noFill/>
                </a:ln>
                <a:solidFill>
                  <a:srgbClr val="1F497D">
                    <a:lumMod val="50000"/>
                  </a:srgbClr>
                </a:solidFill>
                <a:effectLst/>
                <a:uLnTx/>
                <a:uFillTx/>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51DE7A11-DE7F-601E-7F82-31FF61B5D9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09346" y="-505968"/>
              <a:ext cx="1200150" cy="1200150"/>
            </a:xfrm>
            <a:prstGeom prst="rect">
              <a:avLst/>
            </a:prstGeom>
          </p:spPr>
        </p:pic>
      </p:grpSp>
      <p:sp>
        <p:nvSpPr>
          <p:cNvPr id="9" name="Freeform 14">
            <a:extLst>
              <a:ext uri="{FF2B5EF4-FFF2-40B4-BE49-F238E27FC236}">
                <a16:creationId xmlns:a16="http://schemas.microsoft.com/office/drawing/2014/main" id="{F4093E39-7434-47B4-D9FF-EA08F3A5BA37}"/>
              </a:ext>
            </a:extLst>
          </p:cNvPr>
          <p:cNvSpPr/>
          <p:nvPr/>
        </p:nvSpPr>
        <p:spPr>
          <a:xfrm rot="461708">
            <a:off x="16529313" y="117603"/>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93A903ED-B1D6-1719-814D-699DF8620FE1}"/>
              </a:ext>
            </a:extLst>
          </p:cNvPr>
          <p:cNvSpPr/>
          <p:nvPr/>
        </p:nvSpPr>
        <p:spPr>
          <a:xfrm>
            <a:off x="825949" y="3426607"/>
            <a:ext cx="4904017" cy="2707494"/>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Kiểm soát cảm xúc của bản thân</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3EC78585-1960-92DD-81C6-6E207D3EBAC5}"/>
              </a:ext>
            </a:extLst>
          </p:cNvPr>
          <p:cNvSpPr/>
          <p:nvPr/>
        </p:nvSpPr>
        <p:spPr>
          <a:xfrm>
            <a:off x="6466115" y="3426607"/>
            <a:ext cx="5355769" cy="2707494"/>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Tìm hiểu nguyên nhân dẫn đến mâu thuẫn</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152345C1-C95D-4382-32D5-090F59455449}"/>
              </a:ext>
            </a:extLst>
          </p:cNvPr>
          <p:cNvSpPr/>
          <p:nvPr/>
        </p:nvSpPr>
        <p:spPr>
          <a:xfrm>
            <a:off x="12566198" y="3426607"/>
            <a:ext cx="4895854" cy="2707494"/>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Lắng nghe, tôn trọng ý kiến của bạn</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0242" name="Picture 2" descr="Kỹ năng kiểm soát cảm xúc mang đến lợi ích gì trong công việc? | Phòng khám  đa khoa Thuận Đức | phongkhamthuanduc.com">
            <a:extLst>
              <a:ext uri="{FF2B5EF4-FFF2-40B4-BE49-F238E27FC236}">
                <a16:creationId xmlns:a16="http://schemas.microsoft.com/office/drawing/2014/main" id="{DCD87A51-B915-AAF6-7631-D8711E973C1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392" y="6621565"/>
            <a:ext cx="4904017" cy="3269345"/>
          </a:xfrm>
          <a:prstGeom prst="rect">
            <a:avLst/>
          </a:prstGeom>
          <a:ln>
            <a:noFill/>
          </a:ln>
          <a:effectLst>
            <a:outerShdw blurRad="292100" dist="139700" dir="2700000" algn="tl" rotWithShape="0">
              <a:srgbClr val="333333">
                <a:alpha val="65000"/>
              </a:srgbClr>
            </a:outerShdw>
          </a:effectLst>
        </p:spPr>
      </p:pic>
      <p:pic>
        <p:nvPicPr>
          <p:cNvPr id="14" name="Picture 13" descr="A cartoon of two men crying&#10;&#10;Description automatically generated">
            <a:extLst>
              <a:ext uri="{FF2B5EF4-FFF2-40B4-BE49-F238E27FC236}">
                <a16:creationId xmlns:a16="http://schemas.microsoft.com/office/drawing/2014/main" id="{82F71282-738B-58A2-230D-8067B1A1C817}"/>
              </a:ext>
            </a:extLst>
          </p:cNvPr>
          <p:cNvPicPr>
            <a:picLocks noChangeAspect="1"/>
          </p:cNvPicPr>
          <p:nvPr/>
        </p:nvPicPr>
        <p:blipFill rotWithShape="1">
          <a:blip r:embed="rId8">
            <a:extLst>
              <a:ext uri="{28A0092B-C50C-407E-A947-70E740481C1C}">
                <a14:useLocalDpi xmlns:a14="http://schemas.microsoft.com/office/drawing/2010/main" val="0"/>
              </a:ext>
            </a:extLst>
          </a:blip>
          <a:srcRect b="8270"/>
          <a:stretch/>
        </p:blipFill>
        <p:spPr>
          <a:xfrm>
            <a:off x="6771881" y="6627008"/>
            <a:ext cx="4744236" cy="3263902"/>
          </a:xfrm>
          <a:prstGeom prst="rect">
            <a:avLst/>
          </a:prstGeom>
          <a:ln>
            <a:noFill/>
          </a:ln>
          <a:effectLst>
            <a:outerShdw blurRad="292100" dist="139700" dir="2700000" algn="tl" rotWithShape="0">
              <a:srgbClr val="333333">
                <a:alpha val="65000"/>
              </a:srgbClr>
            </a:outerShdw>
          </a:effectLst>
        </p:spPr>
      </p:pic>
      <p:pic>
        <p:nvPicPr>
          <p:cNvPr id="10246" name="Picture 6" descr="Tầm Quan Trọng Của Kỹ Năng Lắng Nghe Trong Giao Tiếp">
            <a:extLst>
              <a:ext uri="{FF2B5EF4-FFF2-40B4-BE49-F238E27FC236}">
                <a16:creationId xmlns:a16="http://schemas.microsoft.com/office/drawing/2014/main" id="{5919CB7B-02CD-9848-5D1B-1A0A38036B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66198" y="6627008"/>
            <a:ext cx="4895853" cy="32639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466561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242"/>
                                        </p:tgtEl>
                                        <p:attrNameLst>
                                          <p:attrName>style.visibility</p:attrName>
                                        </p:attrNameLst>
                                      </p:cBhvr>
                                      <p:to>
                                        <p:strVal val="visible"/>
                                      </p:to>
                                    </p:set>
                                    <p:anim calcmode="lin" valueType="num">
                                      <p:cBhvr additive="base">
                                        <p:cTn id="16" dur="500" fill="hold"/>
                                        <p:tgtEl>
                                          <p:spTgt spid="10242"/>
                                        </p:tgtEl>
                                        <p:attrNameLst>
                                          <p:attrName>ppt_x</p:attrName>
                                        </p:attrNameLst>
                                      </p:cBhvr>
                                      <p:tavLst>
                                        <p:tav tm="0">
                                          <p:val>
                                            <p:strVal val="0-#ppt_w/2"/>
                                          </p:val>
                                        </p:tav>
                                        <p:tav tm="100000">
                                          <p:val>
                                            <p:strVal val="#ppt_x"/>
                                          </p:val>
                                        </p:tav>
                                      </p:tavLst>
                                    </p:anim>
                                    <p:anim calcmode="lin" valueType="num">
                                      <p:cBhvr additive="base">
                                        <p:cTn id="17"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0246"/>
                                        </p:tgtEl>
                                        <p:attrNameLst>
                                          <p:attrName>style.visibility</p:attrName>
                                        </p:attrNameLst>
                                      </p:cBhvr>
                                      <p:to>
                                        <p:strVal val="visible"/>
                                      </p:to>
                                    </p:set>
                                    <p:anim calcmode="lin" valueType="num">
                                      <p:cBhvr additive="base">
                                        <p:cTn id="36" dur="500" fill="hold"/>
                                        <p:tgtEl>
                                          <p:spTgt spid="10246"/>
                                        </p:tgtEl>
                                        <p:attrNameLst>
                                          <p:attrName>ppt_x</p:attrName>
                                        </p:attrNameLst>
                                      </p:cBhvr>
                                      <p:tavLst>
                                        <p:tav tm="0">
                                          <p:val>
                                            <p:strVal val="1+#ppt_w/2"/>
                                          </p:val>
                                        </p:tav>
                                        <p:tav tm="100000">
                                          <p:val>
                                            <p:strVal val="#ppt_x"/>
                                          </p:val>
                                        </p:tav>
                                      </p:tavLst>
                                    </p:anim>
                                    <p:anim calcmode="lin" valueType="num">
                                      <p:cBhvr additive="base">
                                        <p:cTn id="37" dur="500" fill="hold"/>
                                        <p:tgtEl>
                                          <p:spTgt spid="102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CAF69481-75F9-6DEF-6FF4-2785D2AB2944}"/>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05AE7819-E6AF-69B4-C883-6DDCE977AC13}"/>
              </a:ext>
            </a:extLst>
          </p:cNvPr>
          <p:cNvSpPr/>
          <p:nvPr/>
        </p:nvSpPr>
        <p:spPr>
          <a:xfrm rot="17894905" flipH="1">
            <a:off x="165653" y="9299216"/>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0732D98B-6157-DF88-9EA4-A2C6830CAB45}"/>
              </a:ext>
            </a:extLst>
          </p:cNvPr>
          <p:cNvGrpSpPr/>
          <p:nvPr/>
        </p:nvGrpSpPr>
        <p:grpSpPr>
          <a:xfrm>
            <a:off x="381000" y="154793"/>
            <a:ext cx="14773275" cy="2778907"/>
            <a:chOff x="236221" y="-505968"/>
            <a:chExt cx="14773275" cy="2778907"/>
          </a:xfrm>
        </p:grpSpPr>
        <p:sp>
          <p:nvSpPr>
            <p:cNvPr id="5" name="Line Callout 1 (Border and Accent Bar) 3">
              <a:extLst>
                <a:ext uri="{FF2B5EF4-FFF2-40B4-BE49-F238E27FC236}">
                  <a16:creationId xmlns:a16="http://schemas.microsoft.com/office/drawing/2014/main" id="{A90D95D1-EDC2-2D2E-C4C4-1AA277918E4D}"/>
                </a:ext>
              </a:extLst>
            </p:cNvPr>
            <p:cNvSpPr/>
            <p:nvPr/>
          </p:nvSpPr>
          <p:spPr>
            <a:xfrm>
              <a:off x="236221" y="-13061"/>
              <a:ext cx="14173200" cy="2286000"/>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Gợi ý: </a:t>
              </a:r>
              <a:r>
                <a:rPr kumimoji="0" lang="en-US"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Một số </a:t>
              </a:r>
              <a:r>
                <a:rPr kumimoji="0" lang="vi-VN"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giải quyết mâu thuẫn trong mối quan hệ với các bạn</a:t>
              </a:r>
              <a:r>
                <a:rPr kumimoji="0" lang="en-US"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 có thể kể đến như:</a:t>
              </a:r>
              <a:endParaRPr kumimoji="0" lang="en-US" sz="4000" b="0" i="0" u="none" strike="noStrike" kern="1200" cap="none" spc="0" normalizeH="0" baseline="0" noProof="0" dirty="0">
                <a:ln>
                  <a:noFill/>
                </a:ln>
                <a:solidFill>
                  <a:srgbClr val="1F497D">
                    <a:lumMod val="50000"/>
                  </a:srgbClr>
                </a:solidFill>
                <a:effectLst/>
                <a:uLnTx/>
                <a:uFillTx/>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541ADA2E-3F93-4D85-D1DB-6B9F5FA496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09346" y="-505968"/>
              <a:ext cx="1200150" cy="1200150"/>
            </a:xfrm>
            <a:prstGeom prst="rect">
              <a:avLst/>
            </a:prstGeom>
          </p:spPr>
        </p:pic>
      </p:grpSp>
      <p:sp>
        <p:nvSpPr>
          <p:cNvPr id="9" name="Freeform 14">
            <a:extLst>
              <a:ext uri="{FF2B5EF4-FFF2-40B4-BE49-F238E27FC236}">
                <a16:creationId xmlns:a16="http://schemas.microsoft.com/office/drawing/2014/main" id="{C05EC23B-DD47-DC6B-DBC9-BD8A85AA01DB}"/>
              </a:ext>
            </a:extLst>
          </p:cNvPr>
          <p:cNvSpPr/>
          <p:nvPr/>
        </p:nvSpPr>
        <p:spPr>
          <a:xfrm rot="461708">
            <a:off x="16529313" y="117603"/>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5">
              <a:extLst>
                <a:ext uri="{96DAC541-7B7A-43D3-8B79-37D633B846F1}">
                  <asvg:svgBlip xmlns:asvg="http://schemas.microsoft.com/office/drawing/2016/SVG/main" r:embed="rId6"/>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8C5A4B55-6619-2DDA-BF46-2398C0B16D5F}"/>
              </a:ext>
            </a:extLst>
          </p:cNvPr>
          <p:cNvSpPr/>
          <p:nvPr/>
        </p:nvSpPr>
        <p:spPr>
          <a:xfrm>
            <a:off x="600073" y="3543301"/>
            <a:ext cx="5267327" cy="2438399"/>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600">
                <a:solidFill>
                  <a:prstClr val="black"/>
                </a:solidFill>
                <a:latin typeface="Arial" panose="020B0604020202020204" pitchFamily="34" charset="0"/>
                <a:cs typeface="Arial" panose="020B0604020202020204" pitchFamily="34" charset="0"/>
              </a:rPr>
              <a:t>Bày tỏ ý kiến của mình</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A99A747C-3953-A20D-DA8D-8BD2B645CCC8}"/>
              </a:ext>
            </a:extLst>
          </p:cNvPr>
          <p:cNvSpPr/>
          <p:nvPr/>
        </p:nvSpPr>
        <p:spPr>
          <a:xfrm>
            <a:off x="6248400" y="3543301"/>
            <a:ext cx="5267327" cy="2438399"/>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600">
                <a:solidFill>
                  <a:prstClr val="black"/>
                </a:solidFill>
                <a:latin typeface="Arial" panose="020B0604020202020204" pitchFamily="34" charset="0"/>
                <a:cs typeface="Arial" panose="020B0604020202020204" pitchFamily="34" charset="0"/>
              </a:rPr>
              <a:t>Bao dung, tha thứ</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29460E67-77DF-9303-51D6-AFA3A1EDBABA}"/>
              </a:ext>
            </a:extLst>
          </p:cNvPr>
          <p:cNvSpPr/>
          <p:nvPr/>
        </p:nvSpPr>
        <p:spPr>
          <a:xfrm>
            <a:off x="11896727" y="3543301"/>
            <a:ext cx="5791199" cy="2438399"/>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Tạo niềm tin cho bạn bằng các việc làm cụ thể</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1266" name="Picture 2" descr="Để Lời Góp Ý Là Món Quà Có Thể Tiếp Nhận - YBOX">
            <a:extLst>
              <a:ext uri="{FF2B5EF4-FFF2-40B4-BE49-F238E27FC236}">
                <a16:creationId xmlns:a16="http://schemas.microsoft.com/office/drawing/2014/main" id="{1CD5713E-65CD-A6B4-228C-B13F40E3C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714" r="5144"/>
          <a:stretch/>
        </p:blipFill>
        <p:spPr bwMode="auto">
          <a:xfrm>
            <a:off x="600073" y="6424617"/>
            <a:ext cx="5267327" cy="3376492"/>
          </a:xfrm>
          <a:prstGeom prst="rect">
            <a:avLst/>
          </a:prstGeom>
          <a:ln>
            <a:noFill/>
          </a:ln>
          <a:effectLst>
            <a:outerShdw blurRad="292100" dist="139700" dir="2700000" algn="tl" rotWithShape="0">
              <a:srgbClr val="333333">
                <a:alpha val="65000"/>
              </a:srgbClr>
            </a:outerShdw>
          </a:effectLst>
        </p:spPr>
      </p:pic>
      <p:pic>
        <p:nvPicPr>
          <p:cNvPr id="11" name="Picture 10" descr="A cartoon of two women&#10;&#10;Description automatically generated">
            <a:extLst>
              <a:ext uri="{FF2B5EF4-FFF2-40B4-BE49-F238E27FC236}">
                <a16:creationId xmlns:a16="http://schemas.microsoft.com/office/drawing/2014/main" id="{6F452AF8-2B4E-D6FD-4208-E23F4510E8A3}"/>
              </a:ext>
            </a:extLst>
          </p:cNvPr>
          <p:cNvPicPr>
            <a:picLocks noChangeAspect="1"/>
          </p:cNvPicPr>
          <p:nvPr/>
        </p:nvPicPr>
        <p:blipFill rotWithShape="1">
          <a:blip r:embed="rId8">
            <a:extLst>
              <a:ext uri="{28A0092B-C50C-407E-A947-70E740481C1C}">
                <a14:useLocalDpi xmlns:a14="http://schemas.microsoft.com/office/drawing/2010/main" val="0"/>
              </a:ext>
            </a:extLst>
          </a:blip>
          <a:srcRect t="6787" b="8270"/>
          <a:stretch/>
        </p:blipFill>
        <p:spPr>
          <a:xfrm>
            <a:off x="6286500" y="6424617"/>
            <a:ext cx="5301424" cy="3377401"/>
          </a:xfrm>
          <a:prstGeom prst="rect">
            <a:avLst/>
          </a:prstGeom>
          <a:ln>
            <a:noFill/>
          </a:ln>
          <a:effectLst>
            <a:outerShdw blurRad="292100" dist="139700" dir="2700000" algn="tl" rotWithShape="0">
              <a:srgbClr val="333333">
                <a:alpha val="65000"/>
              </a:srgbClr>
            </a:outerShdw>
          </a:effectLst>
        </p:spPr>
      </p:pic>
      <p:pic>
        <p:nvPicPr>
          <p:cNvPr id="11268" name="Picture 4" descr="Cách tạo niềm tin khi là người mới trong đội ngũ - VnExpress Kinh doanh">
            <a:extLst>
              <a:ext uri="{FF2B5EF4-FFF2-40B4-BE49-F238E27FC236}">
                <a16:creationId xmlns:a16="http://schemas.microsoft.com/office/drawing/2014/main" id="{162CDE1C-D7BF-7E0C-8908-5D776279FB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007024" y="6424617"/>
            <a:ext cx="5357739" cy="33764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180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1268"/>
                                        </p:tgtEl>
                                        <p:attrNameLst>
                                          <p:attrName>style.visibility</p:attrName>
                                        </p:attrNameLst>
                                      </p:cBhvr>
                                      <p:to>
                                        <p:strVal val="visible"/>
                                      </p:to>
                                    </p:set>
                                    <p:anim calcmode="lin" valueType="num">
                                      <p:cBhvr additive="base">
                                        <p:cTn id="31" dur="500" fill="hold"/>
                                        <p:tgtEl>
                                          <p:spTgt spid="11268"/>
                                        </p:tgtEl>
                                        <p:attrNameLst>
                                          <p:attrName>ppt_x</p:attrName>
                                        </p:attrNameLst>
                                      </p:cBhvr>
                                      <p:tavLst>
                                        <p:tav tm="0">
                                          <p:val>
                                            <p:strVal val="1+#ppt_w/2"/>
                                          </p:val>
                                        </p:tav>
                                        <p:tav tm="100000">
                                          <p:val>
                                            <p:strVal val="#ppt_x"/>
                                          </p:val>
                                        </p:tav>
                                      </p:tavLst>
                                    </p:anim>
                                    <p:anim calcmode="lin" valueType="num">
                                      <p:cBhvr additive="base">
                                        <p:cTn id="32" dur="500" fill="hold"/>
                                        <p:tgtEl>
                                          <p:spTgt spid="11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7E403DCA-07D8-F444-3DB9-748216BBE010}"/>
            </a:ext>
          </a:extLst>
        </p:cNvPr>
        <p:cNvGrpSpPr/>
        <p:nvPr/>
      </p:nvGrpSpPr>
      <p:grpSpPr>
        <a:xfrm>
          <a:off x="0" y="0"/>
          <a:ext cx="0" cy="0"/>
          <a:chOff x="0" y="0"/>
          <a:chExt cx="0" cy="0"/>
        </a:xfrm>
      </p:grpSpPr>
      <p:sp>
        <p:nvSpPr>
          <p:cNvPr id="10" name="Freeform 10">
            <a:extLst>
              <a:ext uri="{FF2B5EF4-FFF2-40B4-BE49-F238E27FC236}">
                <a16:creationId xmlns:a16="http://schemas.microsoft.com/office/drawing/2014/main" id="{ED856679-CED1-4A5D-F089-1E1E30C48B9D}"/>
              </a:ext>
            </a:extLst>
          </p:cNvPr>
          <p:cNvSpPr/>
          <p:nvPr/>
        </p:nvSpPr>
        <p:spPr>
          <a:xfrm rot="17894905" flipH="1">
            <a:off x="165653" y="9299216"/>
            <a:ext cx="868839" cy="960245"/>
          </a:xfrm>
          <a:custGeom>
            <a:avLst/>
            <a:gdLst/>
            <a:ahLst/>
            <a:cxnLst/>
            <a:rect l="l" t="t" r="r" b="b"/>
            <a:pathLst>
              <a:path w="1224895" h="1684231">
                <a:moveTo>
                  <a:pt x="1224895" y="0"/>
                </a:moveTo>
                <a:lnTo>
                  <a:pt x="0" y="0"/>
                </a:lnTo>
                <a:lnTo>
                  <a:pt x="0" y="1684231"/>
                </a:lnTo>
                <a:lnTo>
                  <a:pt x="1224895" y="1684231"/>
                </a:lnTo>
                <a:lnTo>
                  <a:pt x="122489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BA2F0262-4420-C2AF-6701-3B33623B346B}"/>
              </a:ext>
            </a:extLst>
          </p:cNvPr>
          <p:cNvGrpSpPr/>
          <p:nvPr/>
        </p:nvGrpSpPr>
        <p:grpSpPr>
          <a:xfrm>
            <a:off x="381000" y="154793"/>
            <a:ext cx="14773275" cy="2778907"/>
            <a:chOff x="236221" y="-505968"/>
            <a:chExt cx="14773275" cy="2778907"/>
          </a:xfrm>
        </p:grpSpPr>
        <p:sp>
          <p:nvSpPr>
            <p:cNvPr id="5" name="Line Callout 1 (Border and Accent Bar) 3">
              <a:extLst>
                <a:ext uri="{FF2B5EF4-FFF2-40B4-BE49-F238E27FC236}">
                  <a16:creationId xmlns:a16="http://schemas.microsoft.com/office/drawing/2014/main" id="{1B30F39C-1D67-E926-2523-7D34F4252669}"/>
                </a:ext>
              </a:extLst>
            </p:cNvPr>
            <p:cNvSpPr/>
            <p:nvPr/>
          </p:nvSpPr>
          <p:spPr>
            <a:xfrm>
              <a:off x="236221" y="-13061"/>
              <a:ext cx="14173200" cy="2286000"/>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Gợi ý: </a:t>
              </a:r>
              <a:r>
                <a:rPr kumimoji="0" lang="en-US"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Một số </a:t>
              </a:r>
              <a:r>
                <a:rPr kumimoji="0" lang="vi-VN"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giải quyết mâu thuẫn trong mối quan hệ với các bạn</a:t>
              </a:r>
              <a:r>
                <a:rPr kumimoji="0" lang="en-US" sz="4000" b="0" i="0" u="none" strike="noStrike" kern="1200" cap="none" spc="0" normalizeH="0" baseline="0" noProof="0">
                  <a:ln>
                    <a:noFill/>
                  </a:ln>
                  <a:solidFill>
                    <a:srgbClr val="1F497D">
                      <a:lumMod val="50000"/>
                    </a:srgbClr>
                  </a:solidFill>
                  <a:effectLst/>
                  <a:uLnTx/>
                  <a:uFillTx/>
                  <a:latin typeface="Arial" panose="020B0604020202020204" pitchFamily="34" charset="0"/>
                  <a:cs typeface="Arial" panose="020B0604020202020204" pitchFamily="34" charset="0"/>
                </a:rPr>
                <a:t> có thể kể đến như:</a:t>
              </a:r>
              <a:endParaRPr kumimoji="0" lang="en-US" sz="4000" b="0" i="0" u="none" strike="noStrike" kern="1200" cap="none" spc="0" normalizeH="0" baseline="0" noProof="0" dirty="0">
                <a:ln>
                  <a:noFill/>
                </a:ln>
                <a:solidFill>
                  <a:srgbClr val="1F497D">
                    <a:lumMod val="50000"/>
                  </a:srgbClr>
                </a:solidFill>
                <a:effectLst/>
                <a:uLnTx/>
                <a:uFillTx/>
                <a:latin typeface="Arial" panose="020B0604020202020204" pitchFamily="34"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2BE7C7DD-C805-21FB-91D5-870805A178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09346" y="-505968"/>
              <a:ext cx="1200150" cy="1200150"/>
            </a:xfrm>
            <a:prstGeom prst="rect">
              <a:avLst/>
            </a:prstGeom>
          </p:spPr>
        </p:pic>
      </p:grpSp>
      <p:sp>
        <p:nvSpPr>
          <p:cNvPr id="9" name="Freeform 14">
            <a:extLst>
              <a:ext uri="{FF2B5EF4-FFF2-40B4-BE49-F238E27FC236}">
                <a16:creationId xmlns:a16="http://schemas.microsoft.com/office/drawing/2014/main" id="{A89E9F5E-F140-C2A3-A505-2D0497771DE8}"/>
              </a:ext>
            </a:extLst>
          </p:cNvPr>
          <p:cNvSpPr/>
          <p:nvPr/>
        </p:nvSpPr>
        <p:spPr>
          <a:xfrm rot="461708">
            <a:off x="16529313" y="117603"/>
            <a:ext cx="1805328" cy="725493"/>
          </a:xfrm>
          <a:custGeom>
            <a:avLst/>
            <a:gdLst/>
            <a:ahLst/>
            <a:cxnLst/>
            <a:rect l="l" t="t" r="r" b="b"/>
            <a:pathLst>
              <a:path w="3237015" h="1022203">
                <a:moveTo>
                  <a:pt x="0" y="0"/>
                </a:moveTo>
                <a:lnTo>
                  <a:pt x="3237015" y="0"/>
                </a:lnTo>
                <a:lnTo>
                  <a:pt x="3237015" y="1022202"/>
                </a:lnTo>
                <a:lnTo>
                  <a:pt x="0" y="1022202"/>
                </a:lnTo>
                <a:lnTo>
                  <a:pt x="0" y="0"/>
                </a:lnTo>
                <a:close/>
              </a:path>
            </a:pathLst>
          </a:custGeom>
          <a:blipFill>
            <a:blip r:embed="rId6">
              <a:extLst>
                <a:ext uri="{96DAC541-7B7A-43D3-8B79-37D633B846F1}">
                  <asvg:svgBlip xmlns:asvg="http://schemas.microsoft.com/office/drawing/2016/SVG/main" r:embed="rId7"/>
                </a:ext>
              </a:extLst>
            </a:blip>
            <a:stretch>
              <a:fillRect l="-2610" b="-393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DDCECBD2-760F-F742-E8C7-0476921C8704}"/>
              </a:ext>
            </a:extLst>
          </p:cNvPr>
          <p:cNvSpPr/>
          <p:nvPr/>
        </p:nvSpPr>
        <p:spPr>
          <a:xfrm>
            <a:off x="1371600" y="3543302"/>
            <a:ext cx="7162800" cy="2286000"/>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3600">
                <a:solidFill>
                  <a:prstClr val="black"/>
                </a:solidFill>
                <a:latin typeface="Arial" panose="020B0604020202020204" pitchFamily="34" charset="0"/>
                <a:cs typeface="Arial" panose="020B0604020202020204" pitchFamily="34" charset="0"/>
              </a:rPr>
              <a:t>Luôn sẵn sàng nói lời xin lỗi</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021CCAF1-C657-D599-188E-409CFE7A8C1D}"/>
              </a:ext>
            </a:extLst>
          </p:cNvPr>
          <p:cNvSpPr/>
          <p:nvPr/>
        </p:nvSpPr>
        <p:spPr>
          <a:xfrm>
            <a:off x="9753600" y="3543302"/>
            <a:ext cx="7162800" cy="2286000"/>
          </a:xfrm>
          <a:prstGeom prst="roundRect">
            <a:avLst/>
          </a:prstGeom>
          <a:solidFill>
            <a:schemeClr val="accent4">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3600">
                <a:solidFill>
                  <a:prstClr val="black"/>
                </a:solidFill>
                <a:latin typeface="Arial" panose="020B0604020202020204" pitchFamily="34" charset="0"/>
                <a:cs typeface="Arial" panose="020B0604020202020204" pitchFamily="34" charset="0"/>
              </a:rPr>
              <a:t>Cẩn thận chọn thời gian thích hợp để nói chuyện</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12290" name="Picture 2" descr="Xin lỗi khách hàng- Cách quay ngược tình thế trong kinh doanh">
            <a:extLst>
              <a:ext uri="{FF2B5EF4-FFF2-40B4-BE49-F238E27FC236}">
                <a16:creationId xmlns:a16="http://schemas.microsoft.com/office/drawing/2014/main" id="{0025C844-903E-4775-CC86-FA66CDA1BF3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6785" y="6256994"/>
            <a:ext cx="5852430" cy="3511458"/>
          </a:xfrm>
          <a:prstGeom prst="rect">
            <a:avLst/>
          </a:prstGeom>
          <a:ln>
            <a:noFill/>
          </a:ln>
          <a:effectLst>
            <a:outerShdw blurRad="292100" dist="139700" dir="2700000" algn="tl" rotWithShape="0">
              <a:srgbClr val="333333">
                <a:alpha val="65000"/>
              </a:srgbClr>
            </a:outerShdw>
          </a:effectLst>
        </p:spPr>
      </p:pic>
      <p:pic>
        <p:nvPicPr>
          <p:cNvPr id="13" name="Picture 12" descr="A cartoon of two people&#10;&#10;Description automatically generated">
            <a:extLst>
              <a:ext uri="{FF2B5EF4-FFF2-40B4-BE49-F238E27FC236}">
                <a16:creationId xmlns:a16="http://schemas.microsoft.com/office/drawing/2014/main" id="{B524FA8A-8679-748B-94A1-01A30EA34B30}"/>
              </a:ext>
            </a:extLst>
          </p:cNvPr>
          <p:cNvPicPr>
            <a:picLocks noChangeAspect="1"/>
          </p:cNvPicPr>
          <p:nvPr/>
        </p:nvPicPr>
        <p:blipFill rotWithShape="1">
          <a:blip r:embed="rId9">
            <a:extLst>
              <a:ext uri="{28A0092B-C50C-407E-A947-70E740481C1C}">
                <a14:useLocalDpi xmlns:a14="http://schemas.microsoft.com/office/drawing/2010/main" val="0"/>
              </a:ext>
            </a:extLst>
          </a:blip>
          <a:srcRect b="11748"/>
          <a:stretch/>
        </p:blipFill>
        <p:spPr>
          <a:xfrm>
            <a:off x="10682405" y="6256994"/>
            <a:ext cx="5305189" cy="35114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12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E7272B04-BBB8-B26B-1945-C51FFC357990}"/>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5E9510C7-727E-F3F3-F342-C4F6E6042AE4}"/>
              </a:ext>
            </a:extLst>
          </p:cNvPr>
          <p:cNvSpPr/>
          <p:nvPr/>
        </p:nvSpPr>
        <p:spPr>
          <a:xfrm>
            <a:off x="1291938" y="1795165"/>
            <a:ext cx="12900551" cy="7691735"/>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940FCAA2-BCE3-A56F-346F-DAB7F4FD9ABA}"/>
              </a:ext>
            </a:extLst>
          </p:cNvPr>
          <p:cNvGrpSpPr/>
          <p:nvPr/>
        </p:nvGrpSpPr>
        <p:grpSpPr>
          <a:xfrm>
            <a:off x="2870890" y="1073675"/>
            <a:ext cx="9742645" cy="1442979"/>
            <a:chOff x="3619170" y="659644"/>
            <a:chExt cx="9742645" cy="1442979"/>
          </a:xfrm>
        </p:grpSpPr>
        <p:pic>
          <p:nvPicPr>
            <p:cNvPr id="7" name="Picture 9">
              <a:extLst>
                <a:ext uri="{FF2B5EF4-FFF2-40B4-BE49-F238E27FC236}">
                  <a16:creationId xmlns:a16="http://schemas.microsoft.com/office/drawing/2014/main" id="{B2CA71DC-055C-C103-BEDB-5A12B67C39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154633" y="659644"/>
              <a:ext cx="8663264" cy="1442979"/>
            </a:xfrm>
            <a:prstGeom prst="rect">
              <a:avLst/>
            </a:prstGeom>
          </p:spPr>
        </p:pic>
        <p:sp>
          <p:nvSpPr>
            <p:cNvPr id="10" name="TextBox 9">
              <a:extLst>
                <a:ext uri="{FF2B5EF4-FFF2-40B4-BE49-F238E27FC236}">
                  <a16:creationId xmlns:a16="http://schemas.microsoft.com/office/drawing/2014/main" id="{3AEC7AE6-55A7-233F-185A-4D9915C1A9E1}"/>
                </a:ext>
              </a:extLst>
            </p:cNvPr>
            <p:cNvSpPr txBox="1"/>
            <p:nvPr/>
          </p:nvSpPr>
          <p:spPr>
            <a:xfrm>
              <a:off x="3619170" y="909026"/>
              <a:ext cx="9742645"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6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KẾT LUẬN</a:t>
              </a:r>
              <a:endParaRPr kumimoji="0" lang="en-US" sz="56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E002A519-F61A-A36F-B3EF-379BC9EB730F}"/>
              </a:ext>
            </a:extLst>
          </p:cNvPr>
          <p:cNvSpPr txBox="1"/>
          <p:nvPr/>
        </p:nvSpPr>
        <p:spPr>
          <a:xfrm>
            <a:off x="2020117" y="2645857"/>
            <a:ext cx="11445913" cy="6441572"/>
          </a:xfrm>
          <a:prstGeom prst="rect">
            <a:avLst/>
          </a:prstGeom>
          <a:noFill/>
        </p:spPr>
        <p:txBody>
          <a:bodyPr wrap="square">
            <a:spAutoFit/>
          </a:bodyPr>
          <a:lstStyle/>
          <a:p>
            <a:pPr marL="571500" lvl="0" indent="-571500" algn="just">
              <a:lnSpc>
                <a:spcPct val="150000"/>
              </a:lnSpc>
              <a:buFont typeface="Wingdings" panose="05000000000000000000" pitchFamily="2" charset="2"/>
              <a:buChar char="Ø"/>
              <a:defRPr/>
            </a:pPr>
            <a:r>
              <a:rPr lang="vi-VN" sz="4000">
                <a:solidFill>
                  <a:srgbClr val="000000"/>
                </a:solidFill>
                <a:ea typeface="Calibri" panose="020F0502020204030204" pitchFamily="34" charset="0"/>
                <a:cs typeface="Arial" panose="020B0604020202020204" pitchFamily="34" charset="0"/>
              </a:rPr>
              <a:t>Khi mâu thuẫn xảy ra, chúng ta cần kiểm soát cảm xúc của bản thân, tìm hiểu nguyên nhân dẫ đến mâu thuẫn, lắng nghe, tôn trọng ý kiến của bạn và tìm cách giải quyết. </a:t>
            </a:r>
            <a:endParaRPr lang="en-US" sz="4000">
              <a:solidFill>
                <a:srgbClr val="000000"/>
              </a:solidFill>
              <a:ea typeface="Calibri" panose="020F0502020204030204" pitchFamily="34" charset="0"/>
              <a:cs typeface="Arial" panose="020B0604020202020204" pitchFamily="34" charset="0"/>
            </a:endParaRPr>
          </a:p>
          <a:p>
            <a:pPr marL="571500" lvl="0" indent="-571500" algn="just">
              <a:lnSpc>
                <a:spcPct val="150000"/>
              </a:lnSpc>
              <a:buFont typeface="Wingdings" panose="05000000000000000000" pitchFamily="2" charset="2"/>
              <a:buChar char="Ø"/>
              <a:defRPr/>
            </a:pPr>
            <a:r>
              <a:rPr lang="vi-VN" sz="4000">
                <a:solidFill>
                  <a:srgbClr val="000000"/>
                </a:solidFill>
                <a:ea typeface="Calibri" panose="020F0502020204030204" pitchFamily="34" charset="0"/>
                <a:cs typeface="Arial" panose="020B0604020202020204" pitchFamily="34" charset="0"/>
              </a:rPr>
              <a:t>Hãy lựa chọn cách giải quyết phù hợp với tình huống xảy ra mâu thuẫn và phù hợp với bản thân mình.</a:t>
            </a:r>
            <a:endParaRPr kumimoji="0" lang="vi-VN" sz="40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3" name="Picture 10">
            <a:extLst>
              <a:ext uri="{FF2B5EF4-FFF2-40B4-BE49-F238E27FC236}">
                <a16:creationId xmlns:a16="http://schemas.microsoft.com/office/drawing/2014/main" id="{3917191F-8EEC-903B-E2EA-227B1CC5F9E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226955" y="7851124"/>
            <a:ext cx="4709734" cy="2472610"/>
          </a:xfrm>
          <a:prstGeom prst="rect">
            <a:avLst/>
          </a:prstGeom>
        </p:spPr>
      </p:pic>
      <p:sp>
        <p:nvSpPr>
          <p:cNvPr id="14" name="Freeform 9">
            <a:extLst>
              <a:ext uri="{FF2B5EF4-FFF2-40B4-BE49-F238E27FC236}">
                <a16:creationId xmlns:a16="http://schemas.microsoft.com/office/drawing/2014/main" id="{29EC8F69-01F9-9AD4-C72E-42FBCC853FC0}"/>
              </a:ext>
            </a:extLst>
          </p:cNvPr>
          <p:cNvSpPr/>
          <p:nvPr/>
        </p:nvSpPr>
        <p:spPr>
          <a:xfrm rot="844814" flipH="1">
            <a:off x="522147" y="8119353"/>
            <a:ext cx="1522667" cy="1592476"/>
          </a:xfrm>
          <a:custGeom>
            <a:avLst/>
            <a:gdLst/>
            <a:ahLst/>
            <a:cxnLst/>
            <a:rect l="l" t="t" r="r" b="b"/>
            <a:pathLst>
              <a:path w="1160768" h="1173976">
                <a:moveTo>
                  <a:pt x="1160768" y="0"/>
                </a:moveTo>
                <a:lnTo>
                  <a:pt x="0" y="0"/>
                </a:lnTo>
                <a:lnTo>
                  <a:pt x="0" y="1173976"/>
                </a:lnTo>
                <a:lnTo>
                  <a:pt x="1160768" y="1173976"/>
                </a:lnTo>
                <a:lnTo>
                  <a:pt x="1160768"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54F26C2B-B460-A027-3E3F-24352E16463B}"/>
              </a:ext>
            </a:extLst>
          </p:cNvPr>
          <p:cNvSpPr/>
          <p:nvPr/>
        </p:nvSpPr>
        <p:spPr>
          <a:xfrm>
            <a:off x="625968" y="1111893"/>
            <a:ext cx="1166755" cy="1134494"/>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7" name="Freeform 17">
            <a:extLst>
              <a:ext uri="{FF2B5EF4-FFF2-40B4-BE49-F238E27FC236}">
                <a16:creationId xmlns:a16="http://schemas.microsoft.com/office/drawing/2014/main" id="{83DFC8DC-B069-F6BC-A475-2AFE5A3181E5}"/>
              </a:ext>
            </a:extLst>
          </p:cNvPr>
          <p:cNvSpPr/>
          <p:nvPr/>
        </p:nvSpPr>
        <p:spPr>
          <a:xfrm rot="-1358851">
            <a:off x="13123847" y="518494"/>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477387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barn(outVertical)">
                                      <p:cBhvr>
                                        <p:cTn id="15" dur="500"/>
                                        <p:tgtEl>
                                          <p:spTgt spid="1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barn(outVertical)">
                                      <p:cBhvr>
                                        <p:cTn id="20"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58001305-2898-4DD0-C9E4-A097B231EA27}"/>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F6470557-19DE-248A-43C8-26BC6FC1C638}"/>
              </a:ext>
            </a:extLst>
          </p:cNvPr>
          <p:cNvSpPr/>
          <p:nvPr/>
        </p:nvSpPr>
        <p:spPr>
          <a:xfrm rot="-1358851">
            <a:off x="17021738" y="-3113"/>
            <a:ext cx="1183044" cy="1472661"/>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 name="Freeform 18">
            <a:extLst>
              <a:ext uri="{FF2B5EF4-FFF2-40B4-BE49-F238E27FC236}">
                <a16:creationId xmlns:a16="http://schemas.microsoft.com/office/drawing/2014/main" id="{3893BAF5-9CA0-0A30-799A-558811A4A4B0}"/>
              </a:ext>
            </a:extLst>
          </p:cNvPr>
          <p:cNvSpPr/>
          <p:nvPr/>
        </p:nvSpPr>
        <p:spPr>
          <a:xfrm>
            <a:off x="0" y="0"/>
            <a:ext cx="1357359" cy="1224241"/>
          </a:xfrm>
          <a:custGeom>
            <a:avLst/>
            <a:gdLst/>
            <a:ahLst/>
            <a:cxnLst/>
            <a:rect l="l" t="t" r="r" b="b"/>
            <a:pathLst>
              <a:path w="2731444" h="3366957">
                <a:moveTo>
                  <a:pt x="0" y="0"/>
                </a:moveTo>
                <a:lnTo>
                  <a:pt x="2731444" y="0"/>
                </a:lnTo>
                <a:lnTo>
                  <a:pt x="2731444" y="3366957"/>
                </a:lnTo>
                <a:lnTo>
                  <a:pt x="0" y="33669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50A3C19-E32C-61BC-41C1-0D60443AE4D8}"/>
              </a:ext>
            </a:extLst>
          </p:cNvPr>
          <p:cNvSpPr txBox="1"/>
          <p:nvPr/>
        </p:nvSpPr>
        <p:spPr>
          <a:xfrm>
            <a:off x="2172225" y="443487"/>
            <a:ext cx="13943549" cy="1998176"/>
          </a:xfrm>
          <a:prstGeom prst="rect">
            <a:avLst/>
          </a:prstGeom>
          <a:noFill/>
        </p:spPr>
        <p:txBody>
          <a:bodyPr wrap="square">
            <a:spAutoFit/>
          </a:bodyPr>
          <a:lstStyle/>
          <a:p>
            <a:pPr lvl="0" algn="ctr">
              <a:lnSpc>
                <a:spcPct val="150000"/>
              </a:lnSpc>
              <a:spcAft>
                <a:spcPts val="1000"/>
              </a:spcAft>
            </a:pPr>
            <a:r>
              <a:rPr lang="vi-VN" sz="4400" b="1">
                <a:solidFill>
                  <a:srgbClr val="C00000"/>
                </a:solidFill>
                <a:latin typeface="Arial" panose="020B0604020202020204" pitchFamily="34" charset="0"/>
                <a:ea typeface="Calibri" panose="020F0502020204030204" pitchFamily="34" charset="0"/>
                <a:cs typeface="Arial" panose="020B0604020202020204" pitchFamily="34" charset="0"/>
              </a:rPr>
              <a:t>Nhiệm vụ 2: Thực hành giải quyết mâu thuẫn trong mối quan hệ với các bạn ở tình huống</a:t>
            </a:r>
            <a:endParaRPr kumimoji="0" lang="en-US" sz="4400" b="0" i="0" u="none" strike="noStrike" kern="1200" cap="none" spc="0" normalizeH="0" baseline="0" noProof="0" dirty="0">
              <a:ln>
                <a:noFill/>
              </a:ln>
              <a:solidFill>
                <a:srgbClr val="C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49C530C4-2772-3021-FA95-38BA63C7D06D}"/>
              </a:ext>
            </a:extLst>
          </p:cNvPr>
          <p:cNvGrpSpPr/>
          <p:nvPr/>
        </p:nvGrpSpPr>
        <p:grpSpPr>
          <a:xfrm>
            <a:off x="1147062" y="2308060"/>
            <a:ext cx="15955359" cy="2835440"/>
            <a:chOff x="-570990" y="1516223"/>
            <a:chExt cx="15955359" cy="2835440"/>
          </a:xfrm>
        </p:grpSpPr>
        <p:sp>
          <p:nvSpPr>
            <p:cNvPr id="20" name="Speech Bubble: Rectangle with Corners Rounded 19">
              <a:extLst>
                <a:ext uri="{FF2B5EF4-FFF2-40B4-BE49-F238E27FC236}">
                  <a16:creationId xmlns:a16="http://schemas.microsoft.com/office/drawing/2014/main" id="{38A93EEC-D2CA-E864-486A-8D4643F08E29}"/>
                </a:ext>
              </a:extLst>
            </p:cNvPr>
            <p:cNvSpPr/>
            <p:nvPr/>
          </p:nvSpPr>
          <p:spPr>
            <a:xfrm>
              <a:off x="-108527" y="1902914"/>
              <a:ext cx="15492896" cy="2448749"/>
            </a:xfrm>
            <a:prstGeom prst="wedgeRoundRectCallout">
              <a:avLst>
                <a:gd name="adj1" fmla="val -26405"/>
                <a:gd name="adj2" fmla="val 46900"/>
                <a:gd name="adj3" fmla="val 16667"/>
              </a:avLst>
            </a:prstGeom>
            <a:solidFill>
              <a:schemeClr val="bg1"/>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a:ln>
                    <a:noFill/>
                  </a:ln>
                  <a:solidFill>
                    <a:srgbClr val="1F497D">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HOẠT ĐỘNG NHÓM: </a:t>
              </a:r>
              <a:r>
                <a:rPr kumimoji="0" lang="en-US" sz="40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Cả lớp chia thành 4 nhóm, mỗi nhóm hãy thảo luận với nhau và thực hiện các nhiệm vụ sau: </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pic>
          <p:nvPicPr>
            <p:cNvPr id="21" name="Picture 4">
              <a:extLst>
                <a:ext uri="{FF2B5EF4-FFF2-40B4-BE49-F238E27FC236}">
                  <a16:creationId xmlns:a16="http://schemas.microsoft.com/office/drawing/2014/main" id="{7B5F6B58-6D1A-718B-76FD-520EC174718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0555803">
              <a:off x="-570990" y="1516223"/>
              <a:ext cx="1235460" cy="698597"/>
            </a:xfrm>
            <a:prstGeom prst="rect">
              <a:avLst/>
            </a:prstGeom>
          </p:spPr>
        </p:pic>
      </p:grpSp>
      <p:grpSp>
        <p:nvGrpSpPr>
          <p:cNvPr id="2" name="Group 1">
            <a:extLst>
              <a:ext uri="{FF2B5EF4-FFF2-40B4-BE49-F238E27FC236}">
                <a16:creationId xmlns:a16="http://schemas.microsoft.com/office/drawing/2014/main" id="{FF19A640-702B-4306-1727-3785FB5B2144}"/>
              </a:ext>
            </a:extLst>
          </p:cNvPr>
          <p:cNvGrpSpPr/>
          <p:nvPr/>
        </p:nvGrpSpPr>
        <p:grpSpPr>
          <a:xfrm>
            <a:off x="4894387" y="5130908"/>
            <a:ext cx="8499224" cy="1066800"/>
            <a:chOff x="3029863" y="1823688"/>
            <a:chExt cx="12362538" cy="1262412"/>
          </a:xfrm>
        </p:grpSpPr>
        <p:cxnSp>
          <p:nvCxnSpPr>
            <p:cNvPr id="3" name="Straight Connector 2">
              <a:extLst>
                <a:ext uri="{FF2B5EF4-FFF2-40B4-BE49-F238E27FC236}">
                  <a16:creationId xmlns:a16="http://schemas.microsoft.com/office/drawing/2014/main" id="{35BE2DAB-B734-3302-EF2F-4F8C58CCDB53}"/>
                </a:ext>
              </a:extLst>
            </p:cNvPr>
            <p:cNvCxnSpPr>
              <a:cxnSpLocks/>
            </p:cNvCxnSpPr>
            <p:nvPr/>
          </p:nvCxnSpPr>
          <p:spPr>
            <a:xfrm>
              <a:off x="9144000" y="1823688"/>
              <a:ext cx="0" cy="5766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345BB486-DB59-35E2-6410-A4667CB79040}"/>
                </a:ext>
              </a:extLst>
            </p:cNvPr>
            <p:cNvCxnSpPr>
              <a:cxnSpLocks/>
            </p:cNvCxnSpPr>
            <p:nvPr/>
          </p:nvCxnSpPr>
          <p:spPr>
            <a:xfrm>
              <a:off x="3029863" y="2400300"/>
              <a:ext cx="123625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0A3F581-7687-82B8-0EC0-365DE809F445}"/>
                </a:ext>
              </a:extLst>
            </p:cNvPr>
            <p:cNvCxnSpPr>
              <a:cxnSpLocks/>
            </p:cNvCxnSpPr>
            <p:nvPr/>
          </p:nvCxnSpPr>
          <p:spPr>
            <a:xfrm>
              <a:off x="3029863" y="2400300"/>
              <a:ext cx="0" cy="6858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2FE9F8E-2315-06C5-75D3-C1CE028E5CFE}"/>
                </a:ext>
              </a:extLst>
            </p:cNvPr>
            <p:cNvCxnSpPr>
              <a:cxnSpLocks/>
            </p:cNvCxnSpPr>
            <p:nvPr/>
          </p:nvCxnSpPr>
          <p:spPr>
            <a:xfrm>
              <a:off x="15392401" y="2400300"/>
              <a:ext cx="0" cy="64454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Rectangle 7">
            <a:extLst>
              <a:ext uri="{FF2B5EF4-FFF2-40B4-BE49-F238E27FC236}">
                <a16:creationId xmlns:a16="http://schemas.microsoft.com/office/drawing/2014/main" id="{A08CBD77-CE5C-CE11-84CD-E289FA4296EA}"/>
              </a:ext>
            </a:extLst>
          </p:cNvPr>
          <p:cNvSpPr/>
          <p:nvPr/>
        </p:nvSpPr>
        <p:spPr>
          <a:xfrm>
            <a:off x="1146764" y="6092847"/>
            <a:ext cx="7463834" cy="3743121"/>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latin typeface="Arial" panose="020B0604020202020204" pitchFamily="34" charset="0"/>
                <a:cs typeface="Arial" panose="020B0604020202020204" pitchFamily="34" charset="0"/>
              </a:rPr>
              <a:t>Nhóm 1,2: </a:t>
            </a:r>
            <a:endParaRPr lang="en-US" sz="3600" b="1">
              <a:solidFill>
                <a:schemeClr val="tx1"/>
              </a:solidFill>
              <a:latin typeface="Arial" panose="020B0604020202020204" pitchFamily="34" charset="0"/>
              <a:cs typeface="Arial" panose="020B0604020202020204" pitchFamily="34" charset="0"/>
            </a:endParaRPr>
          </a:p>
          <a:p>
            <a:pPr algn="ctr">
              <a:lnSpc>
                <a:spcPct val="150000"/>
              </a:lnSpc>
            </a:pPr>
            <a:r>
              <a:rPr lang="vi-VN" sz="3600">
                <a:solidFill>
                  <a:schemeClr val="tx1"/>
                </a:solidFill>
                <a:latin typeface="Arial" panose="020B0604020202020204" pitchFamily="34" charset="0"/>
                <a:cs typeface="Arial" panose="020B0604020202020204" pitchFamily="34" charset="0"/>
              </a:rPr>
              <a:t>Thực hành giải quyết mâu thuẫn trong mối quan hệ với các bạn trong </a:t>
            </a:r>
            <a:r>
              <a:rPr lang="en-US" sz="3600" i="1">
                <a:solidFill>
                  <a:schemeClr val="tx1"/>
                </a:solidFill>
                <a:latin typeface="Arial" panose="020B0604020202020204" pitchFamily="34" charset="0"/>
                <a:cs typeface="Arial" panose="020B0604020202020204" pitchFamily="34" charset="0"/>
              </a:rPr>
              <a:t>T</a:t>
            </a:r>
            <a:r>
              <a:rPr lang="vi-VN" sz="3600" i="1">
                <a:solidFill>
                  <a:schemeClr val="tx1"/>
                </a:solidFill>
                <a:latin typeface="Arial" panose="020B0604020202020204" pitchFamily="34" charset="0"/>
                <a:cs typeface="Arial" panose="020B0604020202020204" pitchFamily="34" charset="0"/>
              </a:rPr>
              <a:t>ình huống </a:t>
            </a:r>
            <a:r>
              <a:rPr lang="en-US" sz="3600" i="1">
                <a:solidFill>
                  <a:schemeClr val="tx1"/>
                </a:solidFill>
                <a:latin typeface="Arial" panose="020B0604020202020204" pitchFamily="34" charset="0"/>
                <a:cs typeface="Arial" panose="020B0604020202020204" pitchFamily="34" charset="0"/>
              </a:rPr>
              <a:t>1</a:t>
            </a:r>
            <a:endParaRPr lang="en-US" sz="3600" i="1" dirty="0">
              <a:solidFill>
                <a:schemeClr val="tx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2C298419-79EA-F9DD-6C83-FC04A48A6D4F}"/>
              </a:ext>
            </a:extLst>
          </p:cNvPr>
          <p:cNvSpPr/>
          <p:nvPr/>
        </p:nvSpPr>
        <p:spPr>
          <a:xfrm>
            <a:off x="9829800" y="6119391"/>
            <a:ext cx="7311434" cy="3723417"/>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3600" b="1">
                <a:solidFill>
                  <a:schemeClr val="tx1"/>
                </a:solidFill>
                <a:latin typeface="Arial" panose="020B0604020202020204" pitchFamily="34" charset="0"/>
                <a:cs typeface="Arial" panose="020B0604020202020204" pitchFamily="34" charset="0"/>
              </a:rPr>
              <a:t>Nhóm </a:t>
            </a:r>
            <a:r>
              <a:rPr lang="en-US" sz="3600" b="1">
                <a:solidFill>
                  <a:schemeClr val="tx1"/>
                </a:solidFill>
                <a:latin typeface="Arial" panose="020B0604020202020204" pitchFamily="34" charset="0"/>
                <a:cs typeface="Arial" panose="020B0604020202020204" pitchFamily="34" charset="0"/>
              </a:rPr>
              <a:t>3,4</a:t>
            </a:r>
            <a:r>
              <a:rPr lang="vi-VN" sz="3600" b="1">
                <a:solidFill>
                  <a:schemeClr val="tx1"/>
                </a:solidFill>
                <a:latin typeface="Arial" panose="020B0604020202020204" pitchFamily="34" charset="0"/>
                <a:cs typeface="Arial" panose="020B0604020202020204" pitchFamily="34" charset="0"/>
              </a:rPr>
              <a:t>: </a:t>
            </a:r>
            <a:endParaRPr lang="en-US" sz="3600" b="1">
              <a:solidFill>
                <a:schemeClr val="tx1"/>
              </a:solidFill>
              <a:latin typeface="Arial" panose="020B0604020202020204" pitchFamily="34" charset="0"/>
              <a:cs typeface="Arial" panose="020B0604020202020204" pitchFamily="34" charset="0"/>
            </a:endParaRPr>
          </a:p>
          <a:p>
            <a:pPr algn="ctr">
              <a:lnSpc>
                <a:spcPct val="150000"/>
              </a:lnSpc>
            </a:pPr>
            <a:r>
              <a:rPr lang="vi-VN" sz="3600">
                <a:solidFill>
                  <a:schemeClr val="tx1"/>
                </a:solidFill>
                <a:latin typeface="Arial" panose="020B0604020202020204" pitchFamily="34" charset="0"/>
                <a:cs typeface="Arial" panose="020B0604020202020204" pitchFamily="34" charset="0"/>
              </a:rPr>
              <a:t>Thực hành giải quyết mâu thuẫn trong mối quan hệ với các bạn trong </a:t>
            </a:r>
            <a:r>
              <a:rPr lang="en-US" sz="3600" i="1">
                <a:solidFill>
                  <a:schemeClr val="tx1"/>
                </a:solidFill>
                <a:latin typeface="Arial" panose="020B0604020202020204" pitchFamily="34" charset="0"/>
                <a:cs typeface="Arial" panose="020B0604020202020204" pitchFamily="34" charset="0"/>
              </a:rPr>
              <a:t>T</a:t>
            </a:r>
            <a:r>
              <a:rPr lang="vi-VN" sz="3600" i="1">
                <a:solidFill>
                  <a:schemeClr val="tx1"/>
                </a:solidFill>
                <a:latin typeface="Arial" panose="020B0604020202020204" pitchFamily="34" charset="0"/>
                <a:cs typeface="Arial" panose="020B0604020202020204" pitchFamily="34" charset="0"/>
              </a:rPr>
              <a:t>ình huống </a:t>
            </a:r>
            <a:r>
              <a:rPr lang="en-US" sz="3600" i="1">
                <a:solidFill>
                  <a:schemeClr val="tx1"/>
                </a:solidFill>
                <a:latin typeface="Arial" panose="020B0604020202020204" pitchFamily="34" charset="0"/>
                <a:cs typeface="Arial" panose="020B0604020202020204" pitchFamily="34" charset="0"/>
              </a:rPr>
              <a:t>2</a:t>
            </a:r>
            <a:endParaRPr lang="en-US" sz="36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97565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2F4CAB8F-DC02-DBBF-8984-E8969D791EAC}"/>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4BB927D2-3B79-8421-E21C-2AEC3D7F8C84}"/>
              </a:ext>
            </a:extLst>
          </p:cNvPr>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632DE64C-8CB5-FECB-E625-5022E05A49C3}"/>
              </a:ext>
            </a:extLst>
          </p:cNvPr>
          <p:cNvSpPr/>
          <p:nvPr/>
        </p:nvSpPr>
        <p:spPr>
          <a:xfrm>
            <a:off x="381000" y="231183"/>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8AD6CC8-F94B-40EF-C118-22E4DED32461}"/>
              </a:ext>
            </a:extLst>
          </p:cNvPr>
          <p:cNvSpPr txBox="1"/>
          <p:nvPr/>
        </p:nvSpPr>
        <p:spPr>
          <a:xfrm>
            <a:off x="1298477" y="832672"/>
            <a:ext cx="1569104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00000"/>
                </a:solidFill>
                <a:effectLst/>
                <a:uLnTx/>
                <a:uFillTx/>
                <a:latin typeface="Arial" panose="020B0604020202020204" pitchFamily="34" charset="0"/>
                <a:cs typeface="Arial" panose="020B0604020202020204" pitchFamily="34" charset="0"/>
              </a:rPr>
              <a:t>TÌNH HUỐNG ĐƯA RA</a:t>
            </a:r>
            <a:endParaRPr kumimoji="0" lang="en-US" sz="4800" b="0" i="1"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 name="Freeform 4">
            <a:extLst>
              <a:ext uri="{FF2B5EF4-FFF2-40B4-BE49-F238E27FC236}">
                <a16:creationId xmlns:a16="http://schemas.microsoft.com/office/drawing/2014/main" id="{C32357C9-793D-7059-6F6F-54663D8CDFCB}"/>
              </a:ext>
            </a:extLst>
          </p:cNvPr>
          <p:cNvSpPr/>
          <p:nvPr/>
        </p:nvSpPr>
        <p:spPr>
          <a:xfrm>
            <a:off x="550173" y="2167058"/>
            <a:ext cx="10110783" cy="74676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3">
              <a:lumMod val="20000"/>
              <a:lumOff val="8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BF07A0E-0FE5-F970-55B4-2DAF62E5B4D3}"/>
              </a:ext>
            </a:extLst>
          </p:cNvPr>
          <p:cNvSpPr txBox="1"/>
          <p:nvPr/>
        </p:nvSpPr>
        <p:spPr>
          <a:xfrm>
            <a:off x="970874" y="2582032"/>
            <a:ext cx="9265753" cy="6637651"/>
          </a:xfrm>
          <a:prstGeom prst="rect">
            <a:avLst/>
          </a:prstGeom>
          <a:noFill/>
        </p:spPr>
        <p:txBody>
          <a:bodyPr wrap="square">
            <a:spAutoFit/>
          </a:bodyPr>
          <a:lstStyle/>
          <a:p>
            <a:pPr lvl="0" algn="just">
              <a:lnSpc>
                <a:spcPct val="150000"/>
              </a:lnSpc>
            </a:pPr>
            <a:r>
              <a:rPr lang="vi-VN" sz="3600">
                <a:solidFill>
                  <a:srgbClr val="000000"/>
                </a:solidFill>
                <a:latin typeface="Arial" panose="020B0604020202020204" pitchFamily="34" charset="0"/>
                <a:ea typeface="Calibri" panose="020F0502020204030204" pitchFamily="34" charset="0"/>
                <a:cs typeface="Arial" panose="020B0604020202020204" pitchFamily="34" charset="0"/>
              </a:rPr>
              <a:t>An dành rất nhiều thời gian cho các trang mạng xã hội và được nhiều người biết tới với những bài đăng rất nhiều lượt thích, chia sẻ, bình luận. Dũng nhận thấy việc này ảnh hưởng đến học tập của bạn nên đã góp ý nhưng An không nghe và cho rằng Dũng chỉ đang ghen tị với mình. Vì vậy mà mâu thuẫn giữa hai người bạn thân ngày càng gay gắt</a:t>
            </a:r>
            <a:r>
              <a:rPr lang="en-US" sz="3600">
                <a:solidFill>
                  <a:srgbClr val="000000"/>
                </a:solidFill>
                <a:latin typeface="Arial" panose="020B0604020202020204" pitchFamily="34" charset="0"/>
                <a:ea typeface="Calibri" panose="020F0502020204030204" pitchFamily="34" charset="0"/>
                <a:cs typeface="Arial" panose="020B0604020202020204" pitchFamily="34" charset="0"/>
              </a:rPr>
              <a:t>.</a:t>
            </a:r>
            <a:endParaRPr kumimoji="0" lang="vi-VN" sz="3600" b="0" i="1" u="none" strike="noStrike" kern="1200" cap="none" spc="0" normalizeH="0" baseline="0" noProof="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E988118A-8B20-72EB-70F8-376B53981D57}"/>
              </a:ext>
            </a:extLst>
          </p:cNvPr>
          <p:cNvGrpSpPr/>
          <p:nvPr/>
        </p:nvGrpSpPr>
        <p:grpSpPr>
          <a:xfrm>
            <a:off x="11049000" y="2471858"/>
            <a:ext cx="6688827" cy="6858000"/>
            <a:chOff x="11049000" y="2471858"/>
            <a:chExt cx="6688827" cy="6858000"/>
          </a:xfrm>
        </p:grpSpPr>
        <p:grpSp>
          <p:nvGrpSpPr>
            <p:cNvPr id="13" name="Group 12">
              <a:extLst>
                <a:ext uri="{FF2B5EF4-FFF2-40B4-BE49-F238E27FC236}">
                  <a16:creationId xmlns:a16="http://schemas.microsoft.com/office/drawing/2014/main" id="{BA34CECD-F736-A9AE-097F-98049D59290B}"/>
                </a:ext>
              </a:extLst>
            </p:cNvPr>
            <p:cNvGrpSpPr/>
            <p:nvPr/>
          </p:nvGrpSpPr>
          <p:grpSpPr>
            <a:xfrm>
              <a:off x="11049000" y="2471858"/>
              <a:ext cx="6688827" cy="6858000"/>
              <a:chOff x="11427737" y="2543097"/>
              <a:chExt cx="6237895" cy="6858000"/>
            </a:xfrm>
          </p:grpSpPr>
          <p:sp>
            <p:nvSpPr>
              <p:cNvPr id="15" name="Freeform 7">
                <a:extLst>
                  <a:ext uri="{FF2B5EF4-FFF2-40B4-BE49-F238E27FC236}">
                    <a16:creationId xmlns:a16="http://schemas.microsoft.com/office/drawing/2014/main" id="{F46F2571-224F-B5E2-56C5-EE782CCC83AB}"/>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3">
                  <a:lumMod val="60000"/>
                  <a:lumOff val="4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9E24857D-3C3B-985E-F1FA-1B7DD2DC62ED}"/>
                  </a:ext>
                </a:extLst>
              </p:cNvPr>
              <p:cNvGrpSpPr/>
              <p:nvPr/>
            </p:nvGrpSpPr>
            <p:grpSpPr>
              <a:xfrm>
                <a:off x="11876329" y="3024050"/>
                <a:ext cx="5427420" cy="1713528"/>
                <a:chOff x="1663018" y="3251983"/>
                <a:chExt cx="5427420" cy="1713528"/>
              </a:xfrm>
            </p:grpSpPr>
            <p:sp>
              <p:nvSpPr>
                <p:cNvPr id="18" name="Freeform 10">
                  <a:extLst>
                    <a:ext uri="{FF2B5EF4-FFF2-40B4-BE49-F238E27FC236}">
                      <a16:creationId xmlns:a16="http://schemas.microsoft.com/office/drawing/2014/main" id="{3D44BF42-F409-3B0D-5379-B99FE0AD9986}"/>
                    </a:ext>
                  </a:extLst>
                </p:cNvPr>
                <p:cNvSpPr/>
                <p:nvPr/>
              </p:nvSpPr>
              <p:spPr>
                <a:xfrm>
                  <a:off x="1663018" y="3251983"/>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1628019-7067-51AB-5C4C-7E1230880558}"/>
                    </a:ext>
                  </a:extLst>
                </p:cNvPr>
                <p:cNvSpPr txBox="1"/>
                <p:nvPr/>
              </p:nvSpPr>
              <p:spPr>
                <a:xfrm>
                  <a:off x="2320391" y="3724026"/>
                  <a:ext cx="411267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TÌNH HUỐNG 1</a:t>
                  </a:r>
                  <a:endParaRPr kumimoji="0" lang="en-US" sz="4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pic>
          <p:nvPicPr>
            <p:cNvPr id="4" name="Picture 3">
              <a:extLst>
                <a:ext uri="{FF2B5EF4-FFF2-40B4-BE49-F238E27FC236}">
                  <a16:creationId xmlns:a16="http://schemas.microsoft.com/office/drawing/2014/main" id="{B93B419B-0A8A-7643-5C1B-FA231DB5C1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308012" y="4855594"/>
              <a:ext cx="4336875" cy="4336875"/>
            </a:xfrm>
            <a:prstGeom prst="rect">
              <a:avLst/>
            </a:prstGeom>
          </p:spPr>
        </p:pic>
      </p:grpSp>
    </p:spTree>
    <p:extLst>
      <p:ext uri="{BB962C8B-B14F-4D97-AF65-F5344CB8AC3E}">
        <p14:creationId xmlns:p14="http://schemas.microsoft.com/office/powerpoint/2010/main" val="399977668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37C3484A-710B-4C20-720F-13E6D27EF9FA}"/>
            </a:ext>
          </a:extLst>
        </p:cNvPr>
        <p:cNvGrpSpPr/>
        <p:nvPr/>
      </p:nvGrpSpPr>
      <p:grpSpPr>
        <a:xfrm>
          <a:off x="0" y="0"/>
          <a:ext cx="0" cy="0"/>
          <a:chOff x="0" y="0"/>
          <a:chExt cx="0" cy="0"/>
        </a:xfrm>
      </p:grpSpPr>
      <p:sp>
        <p:nvSpPr>
          <p:cNvPr id="17" name="Freeform 17">
            <a:extLst>
              <a:ext uri="{FF2B5EF4-FFF2-40B4-BE49-F238E27FC236}">
                <a16:creationId xmlns:a16="http://schemas.microsoft.com/office/drawing/2014/main" id="{57484858-714D-04A9-1BDB-E41C9B898039}"/>
              </a:ext>
            </a:extLst>
          </p:cNvPr>
          <p:cNvSpPr/>
          <p:nvPr/>
        </p:nvSpPr>
        <p:spPr>
          <a:xfrm rot="-1358851">
            <a:off x="16318784" y="-170936"/>
            <a:ext cx="2090583" cy="2311376"/>
          </a:xfrm>
          <a:custGeom>
            <a:avLst/>
            <a:gdLst/>
            <a:ahLst/>
            <a:cxnLst/>
            <a:rect l="l" t="t" r="r" b="b"/>
            <a:pathLst>
              <a:path w="2939054" h="4461563">
                <a:moveTo>
                  <a:pt x="0" y="0"/>
                </a:moveTo>
                <a:lnTo>
                  <a:pt x="2939054" y="0"/>
                </a:lnTo>
                <a:lnTo>
                  <a:pt x="2939054" y="4461562"/>
                </a:lnTo>
                <a:lnTo>
                  <a:pt x="0" y="446156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 name="Freeform 6">
            <a:extLst>
              <a:ext uri="{FF2B5EF4-FFF2-40B4-BE49-F238E27FC236}">
                <a16:creationId xmlns:a16="http://schemas.microsoft.com/office/drawing/2014/main" id="{60811B6B-0073-D35F-3E37-27BA558D91CE}"/>
              </a:ext>
            </a:extLst>
          </p:cNvPr>
          <p:cNvSpPr/>
          <p:nvPr/>
        </p:nvSpPr>
        <p:spPr>
          <a:xfrm>
            <a:off x="381000" y="231183"/>
            <a:ext cx="861955" cy="1028699"/>
          </a:xfrm>
          <a:custGeom>
            <a:avLst/>
            <a:gdLst/>
            <a:ahLst/>
            <a:cxnLst/>
            <a:rect l="l" t="t" r="r" b="b"/>
            <a:pathLst>
              <a:path w="1500511" h="1491133">
                <a:moveTo>
                  <a:pt x="0" y="0"/>
                </a:moveTo>
                <a:lnTo>
                  <a:pt x="1500511" y="0"/>
                </a:lnTo>
                <a:lnTo>
                  <a:pt x="1500511" y="1491133"/>
                </a:lnTo>
                <a:lnTo>
                  <a:pt x="0" y="149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A9C1C9B-9B31-4EB9-377C-54263D288536}"/>
              </a:ext>
            </a:extLst>
          </p:cNvPr>
          <p:cNvSpPr txBox="1"/>
          <p:nvPr/>
        </p:nvSpPr>
        <p:spPr>
          <a:xfrm>
            <a:off x="1298477" y="832672"/>
            <a:ext cx="1569104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C00000"/>
                </a:solidFill>
                <a:effectLst/>
                <a:uLnTx/>
                <a:uFillTx/>
                <a:latin typeface="Arial" panose="020B0604020202020204" pitchFamily="34" charset="0"/>
                <a:cs typeface="Arial" panose="020B0604020202020204" pitchFamily="34" charset="0"/>
              </a:rPr>
              <a:t>TÌNH HUỐNG ĐƯA RA</a:t>
            </a:r>
            <a:endParaRPr kumimoji="0" lang="en-US" sz="4800" b="0" i="1"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 name="Freeform 4">
            <a:extLst>
              <a:ext uri="{FF2B5EF4-FFF2-40B4-BE49-F238E27FC236}">
                <a16:creationId xmlns:a16="http://schemas.microsoft.com/office/drawing/2014/main" id="{D12135A5-A7D2-7DFA-FA94-D8E77EDFC736}"/>
              </a:ext>
            </a:extLst>
          </p:cNvPr>
          <p:cNvSpPr/>
          <p:nvPr/>
        </p:nvSpPr>
        <p:spPr>
          <a:xfrm>
            <a:off x="702129" y="2310443"/>
            <a:ext cx="9718175" cy="718083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3">
              <a:lumMod val="20000"/>
              <a:lumOff val="8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0B225F01-B831-EEAB-6AAF-DFB8B68F2C1A}"/>
              </a:ext>
            </a:extLst>
          </p:cNvPr>
          <p:cNvSpPr txBox="1"/>
          <p:nvPr/>
        </p:nvSpPr>
        <p:spPr>
          <a:xfrm>
            <a:off x="1267793" y="3141737"/>
            <a:ext cx="8586845" cy="5518242"/>
          </a:xfrm>
          <a:prstGeom prst="rect">
            <a:avLst/>
          </a:prstGeom>
          <a:noFill/>
        </p:spPr>
        <p:txBody>
          <a:bodyPr wrap="square">
            <a:spAutoFit/>
          </a:bodyPr>
          <a:lstStyle/>
          <a:p>
            <a:pPr lvl="0" algn="just">
              <a:lnSpc>
                <a:spcPct val="150000"/>
              </a:lnSpc>
            </a:pPr>
            <a:r>
              <a:rPr lang="vi-VN" sz="4000">
                <a:solidFill>
                  <a:srgbClr val="000000"/>
                </a:solidFill>
                <a:latin typeface="Arial" panose="020B0604020202020204" pitchFamily="34" charset="0"/>
                <a:ea typeface="Calibri" panose="020F0502020204030204" pitchFamily="34" charset="0"/>
                <a:cs typeface="Arial" panose="020B0604020202020204" pitchFamily="34" charset="0"/>
              </a:rPr>
              <a:t>Nhóm bạn của My rất thân nhau. Tuy nhiên, My thường hay bị các bạn trêu đùa quá đà. Nhiều lúc My cảm thấy không được tôn trọng, bị xúc phạm khi các bạn không quan tâm đến cảm xúc, suy nghĩ của mình.</a:t>
            </a:r>
            <a:endParaRPr kumimoji="0" lang="vi-VN" sz="4000" b="0" i="1" u="none" strike="noStrike" kern="1200" cap="none" spc="0" normalizeH="0" baseline="0" noProof="0">
              <a:ln>
                <a:noFill/>
              </a:ln>
              <a:solidFill>
                <a:srgbClr val="FF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ADBEC2DA-F6BA-5530-0DCD-8FEB0FDCD108}"/>
              </a:ext>
            </a:extLst>
          </p:cNvPr>
          <p:cNvGrpSpPr/>
          <p:nvPr/>
        </p:nvGrpSpPr>
        <p:grpSpPr>
          <a:xfrm>
            <a:off x="11125200" y="2471858"/>
            <a:ext cx="6688827" cy="6858000"/>
            <a:chOff x="11049000" y="2471858"/>
            <a:chExt cx="6688827" cy="6858000"/>
          </a:xfrm>
        </p:grpSpPr>
        <p:grpSp>
          <p:nvGrpSpPr>
            <p:cNvPr id="13" name="Group 12">
              <a:extLst>
                <a:ext uri="{FF2B5EF4-FFF2-40B4-BE49-F238E27FC236}">
                  <a16:creationId xmlns:a16="http://schemas.microsoft.com/office/drawing/2014/main" id="{2A631219-1D42-2F09-FEDB-5771117A2277}"/>
                </a:ext>
              </a:extLst>
            </p:cNvPr>
            <p:cNvGrpSpPr/>
            <p:nvPr/>
          </p:nvGrpSpPr>
          <p:grpSpPr>
            <a:xfrm>
              <a:off x="11049000" y="2471858"/>
              <a:ext cx="6688827" cy="6858000"/>
              <a:chOff x="11427737" y="2543097"/>
              <a:chExt cx="6237895" cy="6858000"/>
            </a:xfrm>
          </p:grpSpPr>
          <p:sp>
            <p:nvSpPr>
              <p:cNvPr id="15" name="Freeform 7">
                <a:extLst>
                  <a:ext uri="{FF2B5EF4-FFF2-40B4-BE49-F238E27FC236}">
                    <a16:creationId xmlns:a16="http://schemas.microsoft.com/office/drawing/2014/main" id="{F260D789-D624-34E1-41D8-00D29850B066}"/>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3">
                  <a:lumMod val="60000"/>
                  <a:lumOff val="40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23E8DBD1-0406-5063-A072-945FE08D9913}"/>
                  </a:ext>
                </a:extLst>
              </p:cNvPr>
              <p:cNvGrpSpPr/>
              <p:nvPr/>
            </p:nvGrpSpPr>
            <p:grpSpPr>
              <a:xfrm>
                <a:off x="11876329" y="3024050"/>
                <a:ext cx="5427420" cy="1713528"/>
                <a:chOff x="1663018" y="3251983"/>
                <a:chExt cx="5427420" cy="1713528"/>
              </a:xfrm>
            </p:grpSpPr>
            <p:sp>
              <p:nvSpPr>
                <p:cNvPr id="18" name="Freeform 10">
                  <a:extLst>
                    <a:ext uri="{FF2B5EF4-FFF2-40B4-BE49-F238E27FC236}">
                      <a16:creationId xmlns:a16="http://schemas.microsoft.com/office/drawing/2014/main" id="{7DFB184C-81CE-A564-F03C-8870E12CAFF7}"/>
                    </a:ext>
                  </a:extLst>
                </p:cNvPr>
                <p:cNvSpPr/>
                <p:nvPr/>
              </p:nvSpPr>
              <p:spPr>
                <a:xfrm>
                  <a:off x="1663018" y="3251983"/>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B7688926-FA0D-C4E3-EA85-6284868D460B}"/>
                    </a:ext>
                  </a:extLst>
                </p:cNvPr>
                <p:cNvSpPr txBox="1"/>
                <p:nvPr/>
              </p:nvSpPr>
              <p:spPr>
                <a:xfrm>
                  <a:off x="2320391" y="3724026"/>
                  <a:ext cx="411267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TÌNH HUỐNG 2</a:t>
                  </a:r>
                  <a:endParaRPr kumimoji="0" lang="en-US" sz="4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pic>
          <p:nvPicPr>
            <p:cNvPr id="4" name="Picture 3" descr="A group of kids in school uniforms&#10;&#10;Description automatically generated">
              <a:extLst>
                <a:ext uri="{FF2B5EF4-FFF2-40B4-BE49-F238E27FC236}">
                  <a16:creationId xmlns:a16="http://schemas.microsoft.com/office/drawing/2014/main" id="{9D22BFFE-B24B-39C1-A26C-6442C99F8DE7}"/>
                </a:ext>
              </a:extLst>
            </p:cNvPr>
            <p:cNvPicPr>
              <a:picLocks noChangeAspect="1"/>
            </p:cNvPicPr>
            <p:nvPr/>
          </p:nvPicPr>
          <p:blipFill rotWithShape="1">
            <a:blip r:embed="rId6">
              <a:extLst>
                <a:ext uri="{28A0092B-C50C-407E-A947-70E740481C1C}">
                  <a14:useLocalDpi xmlns:a14="http://schemas.microsoft.com/office/drawing/2010/main" val="0"/>
                </a:ext>
              </a:extLst>
            </a:blip>
            <a:srcRect l="13158" r="8799"/>
            <a:stretch/>
          </p:blipFill>
          <p:spPr>
            <a:xfrm>
              <a:off x="12155636" y="4909699"/>
              <a:ext cx="4833887" cy="4176799"/>
            </a:xfrm>
            <a:prstGeom prst="rect">
              <a:avLst/>
            </a:prstGeom>
          </p:spPr>
        </p:pic>
      </p:grpSp>
    </p:spTree>
    <p:extLst>
      <p:ext uri="{BB962C8B-B14F-4D97-AF65-F5344CB8AC3E}">
        <p14:creationId xmlns:p14="http://schemas.microsoft.com/office/powerpoint/2010/main" val="14926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a:extLst>
            <a:ext uri="{FF2B5EF4-FFF2-40B4-BE49-F238E27FC236}">
              <a16:creationId xmlns:a16="http://schemas.microsoft.com/office/drawing/2014/main" id="{ED82CBA8-188D-D032-2B03-0BC81FACE2ED}"/>
            </a:ext>
          </a:extLst>
        </p:cNvPr>
        <p:cNvGrpSpPr/>
        <p:nvPr/>
      </p:nvGrpSpPr>
      <p:grpSpPr>
        <a:xfrm>
          <a:off x="0" y="0"/>
          <a:ext cx="0" cy="0"/>
          <a:chOff x="0" y="0"/>
          <a:chExt cx="0" cy="0"/>
        </a:xfrm>
      </p:grpSpPr>
      <p:sp>
        <p:nvSpPr>
          <p:cNvPr id="9" name="Freeform 9">
            <a:extLst>
              <a:ext uri="{FF2B5EF4-FFF2-40B4-BE49-F238E27FC236}">
                <a16:creationId xmlns:a16="http://schemas.microsoft.com/office/drawing/2014/main" id="{AE95A749-ECB3-C856-4815-7F05B8FC2D60}"/>
              </a:ext>
            </a:extLst>
          </p:cNvPr>
          <p:cNvSpPr/>
          <p:nvPr/>
        </p:nvSpPr>
        <p:spPr>
          <a:xfrm>
            <a:off x="16475911" y="29325"/>
            <a:ext cx="1941534" cy="1323602"/>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sp>
        <p:nvSpPr>
          <p:cNvPr id="16" name="Freeform 16">
            <a:extLst>
              <a:ext uri="{FF2B5EF4-FFF2-40B4-BE49-F238E27FC236}">
                <a16:creationId xmlns:a16="http://schemas.microsoft.com/office/drawing/2014/main" id="{DDCC5B7B-6DA3-812E-B13D-E622AB14CB0F}"/>
              </a:ext>
            </a:extLst>
          </p:cNvPr>
          <p:cNvSpPr/>
          <p:nvPr/>
        </p:nvSpPr>
        <p:spPr>
          <a:xfrm>
            <a:off x="0" y="61982"/>
            <a:ext cx="990600" cy="1142999"/>
          </a:xfrm>
          <a:custGeom>
            <a:avLst/>
            <a:gdLst/>
            <a:ahLst/>
            <a:cxnLst/>
            <a:rect l="l" t="t" r="r" b="b"/>
            <a:pathLst>
              <a:path w="1678576" h="1528203">
                <a:moveTo>
                  <a:pt x="0" y="0"/>
                </a:moveTo>
                <a:lnTo>
                  <a:pt x="1678576" y="0"/>
                </a:lnTo>
                <a:lnTo>
                  <a:pt x="1678576" y="1528204"/>
                </a:lnTo>
                <a:lnTo>
                  <a:pt x="0" y="15282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1EF85D7B-1737-C8C4-42B4-7D46B6C61015}"/>
              </a:ext>
            </a:extLst>
          </p:cNvPr>
          <p:cNvGrpSpPr/>
          <p:nvPr/>
        </p:nvGrpSpPr>
        <p:grpSpPr>
          <a:xfrm>
            <a:off x="915363" y="2425288"/>
            <a:ext cx="7913672" cy="6555238"/>
            <a:chOff x="849329" y="2935148"/>
            <a:chExt cx="7913672" cy="6555238"/>
          </a:xfrm>
        </p:grpSpPr>
        <p:sp>
          <p:nvSpPr>
            <p:cNvPr id="23" name="Freeform 3">
              <a:extLst>
                <a:ext uri="{FF2B5EF4-FFF2-40B4-BE49-F238E27FC236}">
                  <a16:creationId xmlns:a16="http://schemas.microsoft.com/office/drawing/2014/main" id="{BF1BA119-604F-D3AE-5060-38562415FB5B}"/>
                </a:ext>
              </a:extLst>
            </p:cNvPr>
            <p:cNvSpPr/>
            <p:nvPr/>
          </p:nvSpPr>
          <p:spPr>
            <a:xfrm>
              <a:off x="849329" y="3977895"/>
              <a:ext cx="7913672" cy="5512491"/>
            </a:xfrm>
            <a:custGeom>
              <a:avLst/>
              <a:gdLst/>
              <a:ahLst/>
              <a:cxnLst/>
              <a:rect l="l" t="t" r="r" b="b"/>
              <a:pathLst>
                <a:path w="1866430" h="1298564">
                  <a:moveTo>
                    <a:pt x="55716" y="0"/>
                  </a:moveTo>
                  <a:lnTo>
                    <a:pt x="1810714" y="0"/>
                  </a:lnTo>
                  <a:cubicBezTo>
                    <a:pt x="1825490" y="0"/>
                    <a:pt x="1839662" y="5870"/>
                    <a:pt x="1850111" y="16319"/>
                  </a:cubicBezTo>
                  <a:cubicBezTo>
                    <a:pt x="1860560" y="26768"/>
                    <a:pt x="1866430" y="40939"/>
                    <a:pt x="1866430" y="55716"/>
                  </a:cubicBezTo>
                  <a:lnTo>
                    <a:pt x="1866430" y="1242848"/>
                  </a:lnTo>
                  <a:cubicBezTo>
                    <a:pt x="1866430" y="1257625"/>
                    <a:pt x="1860560" y="1271797"/>
                    <a:pt x="1850111" y="1282245"/>
                  </a:cubicBezTo>
                  <a:cubicBezTo>
                    <a:pt x="1839662" y="1292694"/>
                    <a:pt x="1825490" y="1298564"/>
                    <a:pt x="1810714" y="1298564"/>
                  </a:cubicBezTo>
                  <a:lnTo>
                    <a:pt x="55716" y="1298564"/>
                  </a:lnTo>
                  <a:cubicBezTo>
                    <a:pt x="40939" y="1298564"/>
                    <a:pt x="26768" y="1292694"/>
                    <a:pt x="16319" y="1282245"/>
                  </a:cubicBezTo>
                  <a:cubicBezTo>
                    <a:pt x="5870" y="1271797"/>
                    <a:pt x="0" y="1257625"/>
                    <a:pt x="0" y="1242848"/>
                  </a:cubicBezTo>
                  <a:lnTo>
                    <a:pt x="0" y="55716"/>
                  </a:lnTo>
                  <a:cubicBezTo>
                    <a:pt x="0" y="40939"/>
                    <a:pt x="5870" y="26768"/>
                    <a:pt x="16319" y="16319"/>
                  </a:cubicBezTo>
                  <a:cubicBezTo>
                    <a:pt x="26768" y="5870"/>
                    <a:pt x="40939" y="0"/>
                    <a:pt x="55716" y="0"/>
                  </a:cubicBezTo>
                  <a:close/>
                </a:path>
              </a:pathLst>
            </a:custGeom>
            <a:solidFill>
              <a:srgbClr val="FFF4D1"/>
            </a:solidFill>
          </p:spPr>
          <p:txBody>
            <a:bodyPr/>
            <a:lstStyle/>
            <a:p>
              <a:endParaRPr lang="en-US">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4E0218DE-9288-9060-2B3E-E391F43AED03}"/>
                </a:ext>
              </a:extLst>
            </p:cNvPr>
            <p:cNvSpPr txBox="1"/>
            <p:nvPr/>
          </p:nvSpPr>
          <p:spPr>
            <a:xfrm>
              <a:off x="1326147" y="4603858"/>
              <a:ext cx="6960036" cy="4594912"/>
            </a:xfrm>
            <a:prstGeom prst="rect">
              <a:avLst/>
            </a:prstGeom>
            <a:noFill/>
          </p:spPr>
          <p:txBody>
            <a:bodyPr wrap="square">
              <a:spAutoFit/>
            </a:bodyPr>
            <a:lstStyle/>
            <a:p>
              <a:pPr marR="0" algn="just">
                <a:lnSpc>
                  <a:spcPct val="150000"/>
                </a:lnSpc>
                <a:spcBef>
                  <a:spcPts val="0"/>
                </a:spcBef>
                <a:spcAft>
                  <a:spcPts val="0"/>
                </a:spcAft>
              </a:pPr>
              <a:r>
                <a:rPr lang="vi-VN" sz="4000" b="1">
                  <a:latin typeface="Arial" panose="020B0604020202020204" pitchFamily="34" charset="0"/>
                  <a:cs typeface="Arial" panose="020B0604020202020204" pitchFamily="34" charset="0"/>
                </a:rPr>
                <a:t>Tình huống 1: </a:t>
              </a:r>
              <a:r>
                <a:rPr lang="vi-VN" sz="4000">
                  <a:latin typeface="Arial" panose="020B0604020202020204" pitchFamily="34" charset="0"/>
                  <a:cs typeface="Arial" panose="020B0604020202020204" pitchFamily="34" charset="0"/>
                </a:rPr>
                <a:t>An và Dũng cần bình tĩnh, nói chuyện nhẹ nhàng với nhau. Hai bạn cần nói suy nghĩ của mình để đối phương thấu hiểu. </a:t>
              </a:r>
            </a:p>
          </p:txBody>
        </p:sp>
        <p:grpSp>
          <p:nvGrpSpPr>
            <p:cNvPr id="25" name="Group 24">
              <a:extLst>
                <a:ext uri="{FF2B5EF4-FFF2-40B4-BE49-F238E27FC236}">
                  <a16:creationId xmlns:a16="http://schemas.microsoft.com/office/drawing/2014/main" id="{DBA74EFB-1B43-790E-2FCA-DF277E96B6B4}"/>
                </a:ext>
              </a:extLst>
            </p:cNvPr>
            <p:cNvGrpSpPr/>
            <p:nvPr/>
          </p:nvGrpSpPr>
          <p:grpSpPr>
            <a:xfrm>
              <a:off x="3260056" y="2935148"/>
              <a:ext cx="2712014" cy="1612329"/>
              <a:chOff x="3260056" y="2935148"/>
              <a:chExt cx="2712014" cy="1612329"/>
            </a:xfrm>
          </p:grpSpPr>
          <p:grpSp>
            <p:nvGrpSpPr>
              <p:cNvPr id="26" name="Group 25">
                <a:extLst>
                  <a:ext uri="{FF2B5EF4-FFF2-40B4-BE49-F238E27FC236}">
                    <a16:creationId xmlns:a16="http://schemas.microsoft.com/office/drawing/2014/main" id="{750A056E-0825-5645-44E5-F304E48E1FD0}"/>
                  </a:ext>
                </a:extLst>
              </p:cNvPr>
              <p:cNvGrpSpPr/>
              <p:nvPr/>
            </p:nvGrpSpPr>
            <p:grpSpPr>
              <a:xfrm>
                <a:off x="3817005" y="2935148"/>
                <a:ext cx="1978318" cy="1612329"/>
                <a:chOff x="3355682" y="2997771"/>
                <a:chExt cx="3257544" cy="2679123"/>
              </a:xfrm>
            </p:grpSpPr>
            <p:grpSp>
              <p:nvGrpSpPr>
                <p:cNvPr id="28" name="Group 5">
                  <a:extLst>
                    <a:ext uri="{FF2B5EF4-FFF2-40B4-BE49-F238E27FC236}">
                      <a16:creationId xmlns:a16="http://schemas.microsoft.com/office/drawing/2014/main" id="{12CDEB9E-8CD9-8290-9979-7A37D2A629AC}"/>
                    </a:ext>
                  </a:extLst>
                </p:cNvPr>
                <p:cNvGrpSpPr/>
                <p:nvPr/>
              </p:nvGrpSpPr>
              <p:grpSpPr>
                <a:xfrm>
                  <a:off x="3981728" y="2997771"/>
                  <a:ext cx="2631498" cy="2679123"/>
                  <a:chOff x="0" y="0"/>
                  <a:chExt cx="812800" cy="827510"/>
                </a:xfrm>
              </p:grpSpPr>
              <p:sp>
                <p:nvSpPr>
                  <p:cNvPr id="32" name="Freeform 6">
                    <a:extLst>
                      <a:ext uri="{FF2B5EF4-FFF2-40B4-BE49-F238E27FC236}">
                        <a16:creationId xmlns:a16="http://schemas.microsoft.com/office/drawing/2014/main" id="{68D95BA7-B294-393E-21CB-0AC3681D4A6E}"/>
                      </a:ext>
                    </a:extLst>
                  </p:cNvPr>
                  <p:cNvSpPr/>
                  <p:nvPr/>
                </p:nvSpPr>
                <p:spPr>
                  <a:xfrm>
                    <a:off x="-5509" y="0"/>
                    <a:ext cx="823818" cy="827510"/>
                  </a:xfrm>
                  <a:custGeom>
                    <a:avLst/>
                    <a:gdLst/>
                    <a:ahLst/>
                    <a:cxnLst/>
                    <a:rect l="l" t="t" r="r" b="b"/>
                    <a:pathLst>
                      <a:path w="823818" h="827510">
                        <a:moveTo>
                          <a:pt x="411909" y="0"/>
                        </a:moveTo>
                        <a:cubicBezTo>
                          <a:pt x="639697" y="1019"/>
                          <a:pt x="823818" y="185964"/>
                          <a:pt x="823818" y="413755"/>
                        </a:cubicBezTo>
                        <a:cubicBezTo>
                          <a:pt x="823818" y="641546"/>
                          <a:pt x="639697" y="826491"/>
                          <a:pt x="411909" y="827510"/>
                        </a:cubicBezTo>
                        <a:cubicBezTo>
                          <a:pt x="184121" y="826491"/>
                          <a:pt x="0" y="641546"/>
                          <a:pt x="0" y="413755"/>
                        </a:cubicBezTo>
                        <a:cubicBezTo>
                          <a:pt x="0" y="185964"/>
                          <a:pt x="184121" y="1019"/>
                          <a:pt x="411909" y="0"/>
                        </a:cubicBezTo>
                        <a:close/>
                      </a:path>
                    </a:pathLst>
                  </a:custGeom>
                  <a:solidFill>
                    <a:srgbClr val="F6C2C2"/>
                  </a:solidFill>
                  <a:ln w="38100">
                    <a:solidFill>
                      <a:srgbClr val="FFFFFF"/>
                    </a:solidFill>
                  </a:ln>
                </p:spPr>
                <p:txBody>
                  <a:bodyPr/>
                  <a:lstStyle/>
                  <a:p>
                    <a:endParaRPr lang="en-US">
                      <a:latin typeface="Arial" panose="020B0604020202020204" pitchFamily="34" charset="0"/>
                      <a:cs typeface="Arial" panose="020B0604020202020204" pitchFamily="34" charset="0"/>
                    </a:endParaRPr>
                  </a:p>
                </p:txBody>
              </p:sp>
              <p:sp>
                <p:nvSpPr>
                  <p:cNvPr id="33" name="TextBox 7">
                    <a:extLst>
                      <a:ext uri="{FF2B5EF4-FFF2-40B4-BE49-F238E27FC236}">
                        <a16:creationId xmlns:a16="http://schemas.microsoft.com/office/drawing/2014/main" id="{B88AB3AC-918B-EDB7-DD5A-4354A0955C2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0B37672A-CB51-DDD0-BDD9-5B9E6D2F07A7}"/>
                    </a:ext>
                  </a:extLst>
                </p:cNvPr>
                <p:cNvGrpSpPr/>
                <p:nvPr/>
              </p:nvGrpSpPr>
              <p:grpSpPr>
                <a:xfrm>
                  <a:off x="3355682" y="2997771"/>
                  <a:ext cx="2631498" cy="2631498"/>
                  <a:chOff x="0" y="0"/>
                  <a:chExt cx="812800" cy="812800"/>
                </a:xfrm>
              </p:grpSpPr>
              <p:sp>
                <p:nvSpPr>
                  <p:cNvPr id="30" name="Freeform 9">
                    <a:extLst>
                      <a:ext uri="{FF2B5EF4-FFF2-40B4-BE49-F238E27FC236}">
                        <a16:creationId xmlns:a16="http://schemas.microsoft.com/office/drawing/2014/main" id="{94CD9CC1-F25C-3B8B-663C-88B79D56D4D8}"/>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4D1"/>
                  </a:solidFill>
                  <a:ln w="38100">
                    <a:solidFill>
                      <a:srgbClr val="FFFFFF"/>
                    </a:solidFill>
                  </a:ln>
                </p:spPr>
                <p:txBody>
                  <a:bodyPr/>
                  <a:lstStyle/>
                  <a:p>
                    <a:endParaRPr lang="en-US">
                      <a:latin typeface="Arial" panose="020B0604020202020204" pitchFamily="34" charset="0"/>
                      <a:cs typeface="Arial" panose="020B0604020202020204" pitchFamily="34" charset="0"/>
                    </a:endParaRPr>
                  </a:p>
                </p:txBody>
              </p:sp>
              <p:sp>
                <p:nvSpPr>
                  <p:cNvPr id="31" name="TextBox 10">
                    <a:extLst>
                      <a:ext uri="{FF2B5EF4-FFF2-40B4-BE49-F238E27FC236}">
                        <a16:creationId xmlns:a16="http://schemas.microsoft.com/office/drawing/2014/main" id="{14E2C98E-19A6-76B2-9A75-6423A223176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latin typeface="Arial" panose="020B0604020202020204" pitchFamily="34" charset="0"/>
                      <a:cs typeface="Arial" panose="020B0604020202020204" pitchFamily="34" charset="0"/>
                    </a:endParaRPr>
                  </a:p>
                </p:txBody>
              </p:sp>
            </p:grpSp>
          </p:grpSp>
          <p:sp>
            <p:nvSpPr>
              <p:cNvPr id="27" name="TextBox 26">
                <a:extLst>
                  <a:ext uri="{FF2B5EF4-FFF2-40B4-BE49-F238E27FC236}">
                    <a16:creationId xmlns:a16="http://schemas.microsoft.com/office/drawing/2014/main" id="{F4C597CA-B87E-5E4E-E685-E53E1C5B65DE}"/>
                  </a:ext>
                </a:extLst>
              </p:cNvPr>
              <p:cNvSpPr txBox="1"/>
              <p:nvPr/>
            </p:nvSpPr>
            <p:spPr>
              <a:xfrm>
                <a:off x="3260056" y="3342261"/>
                <a:ext cx="2712014" cy="769441"/>
              </a:xfrm>
              <a:prstGeom prst="rect">
                <a:avLst/>
              </a:prstGeom>
            </p:spPr>
            <p:txBody>
              <a:bodyPr lIns="0" tIns="0" rIns="0" bIns="0" rtlCol="0" anchor="t">
                <a:spAutoFit/>
              </a:bodyPr>
              <a:lstStyle/>
              <a:p>
                <a:pPr algn="ctr"/>
                <a:r>
                  <a:rPr lang="en-US" sz="5000" b="1">
                    <a:solidFill>
                      <a:schemeClr val="tx2">
                        <a:lumMod val="50000"/>
                      </a:schemeClr>
                    </a:solidFill>
                    <a:latin typeface="Arial" panose="020B0604020202020204" pitchFamily="34" charset="0"/>
                    <a:cs typeface="Arial" panose="020B0604020202020204" pitchFamily="34" charset="0"/>
                  </a:rPr>
                  <a:t>01</a:t>
                </a:r>
                <a:endParaRPr lang="en-US" sz="5000" b="1" dirty="0">
                  <a:solidFill>
                    <a:schemeClr val="tx2">
                      <a:lumMod val="50000"/>
                    </a:schemeClr>
                  </a:solidFill>
                  <a:latin typeface="Arial" panose="020B0604020202020204" pitchFamily="34" charset="0"/>
                  <a:cs typeface="Arial" panose="020B0604020202020204" pitchFamily="34" charset="0"/>
                </a:endParaRPr>
              </a:p>
            </p:txBody>
          </p:sp>
        </p:grpSp>
      </p:grpSp>
      <p:grpSp>
        <p:nvGrpSpPr>
          <p:cNvPr id="34" name="Group 33">
            <a:extLst>
              <a:ext uri="{FF2B5EF4-FFF2-40B4-BE49-F238E27FC236}">
                <a16:creationId xmlns:a16="http://schemas.microsoft.com/office/drawing/2014/main" id="{A0DC934C-5A34-D4BA-5A4E-ADA19D420A3C}"/>
              </a:ext>
            </a:extLst>
          </p:cNvPr>
          <p:cNvGrpSpPr/>
          <p:nvPr/>
        </p:nvGrpSpPr>
        <p:grpSpPr>
          <a:xfrm>
            <a:off x="9458967" y="2369530"/>
            <a:ext cx="7913672" cy="6610995"/>
            <a:chOff x="849329" y="2935148"/>
            <a:chExt cx="7913672" cy="6610995"/>
          </a:xfrm>
        </p:grpSpPr>
        <p:sp>
          <p:nvSpPr>
            <p:cNvPr id="35" name="Freeform 3">
              <a:extLst>
                <a:ext uri="{FF2B5EF4-FFF2-40B4-BE49-F238E27FC236}">
                  <a16:creationId xmlns:a16="http://schemas.microsoft.com/office/drawing/2014/main" id="{143F6876-DC63-D63D-E56C-DFD9705FE4A1}"/>
                </a:ext>
              </a:extLst>
            </p:cNvPr>
            <p:cNvSpPr/>
            <p:nvPr/>
          </p:nvSpPr>
          <p:spPr>
            <a:xfrm>
              <a:off x="849329" y="4033653"/>
              <a:ext cx="7913672" cy="5512490"/>
            </a:xfrm>
            <a:custGeom>
              <a:avLst/>
              <a:gdLst/>
              <a:ahLst/>
              <a:cxnLst/>
              <a:rect l="l" t="t" r="r" b="b"/>
              <a:pathLst>
                <a:path w="1866430" h="1298564">
                  <a:moveTo>
                    <a:pt x="55716" y="0"/>
                  </a:moveTo>
                  <a:lnTo>
                    <a:pt x="1810714" y="0"/>
                  </a:lnTo>
                  <a:cubicBezTo>
                    <a:pt x="1825490" y="0"/>
                    <a:pt x="1839662" y="5870"/>
                    <a:pt x="1850111" y="16319"/>
                  </a:cubicBezTo>
                  <a:cubicBezTo>
                    <a:pt x="1860560" y="26768"/>
                    <a:pt x="1866430" y="40939"/>
                    <a:pt x="1866430" y="55716"/>
                  </a:cubicBezTo>
                  <a:lnTo>
                    <a:pt x="1866430" y="1242848"/>
                  </a:lnTo>
                  <a:cubicBezTo>
                    <a:pt x="1866430" y="1257625"/>
                    <a:pt x="1860560" y="1271797"/>
                    <a:pt x="1850111" y="1282245"/>
                  </a:cubicBezTo>
                  <a:cubicBezTo>
                    <a:pt x="1839662" y="1292694"/>
                    <a:pt x="1825490" y="1298564"/>
                    <a:pt x="1810714" y="1298564"/>
                  </a:cubicBezTo>
                  <a:lnTo>
                    <a:pt x="55716" y="1298564"/>
                  </a:lnTo>
                  <a:cubicBezTo>
                    <a:pt x="40939" y="1298564"/>
                    <a:pt x="26768" y="1292694"/>
                    <a:pt x="16319" y="1282245"/>
                  </a:cubicBezTo>
                  <a:cubicBezTo>
                    <a:pt x="5870" y="1271797"/>
                    <a:pt x="0" y="1257625"/>
                    <a:pt x="0" y="1242848"/>
                  </a:cubicBezTo>
                  <a:lnTo>
                    <a:pt x="0" y="55716"/>
                  </a:lnTo>
                  <a:cubicBezTo>
                    <a:pt x="0" y="40939"/>
                    <a:pt x="5870" y="26768"/>
                    <a:pt x="16319" y="16319"/>
                  </a:cubicBezTo>
                  <a:cubicBezTo>
                    <a:pt x="26768" y="5870"/>
                    <a:pt x="40939" y="0"/>
                    <a:pt x="55716" y="0"/>
                  </a:cubicBezTo>
                  <a:close/>
                </a:path>
              </a:pathLst>
            </a:custGeom>
            <a:solidFill>
              <a:srgbClr val="FFF4D1"/>
            </a:solidFill>
          </p:spPr>
          <p:txBody>
            <a:bodyPr/>
            <a:lstStyle/>
            <a:p>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65761B75-B1F1-1EE7-6DBA-26F775E14012}"/>
                </a:ext>
              </a:extLst>
            </p:cNvPr>
            <p:cNvSpPr txBox="1"/>
            <p:nvPr/>
          </p:nvSpPr>
          <p:spPr>
            <a:xfrm>
              <a:off x="1360416" y="4954590"/>
              <a:ext cx="6891497" cy="3671583"/>
            </a:xfrm>
            <a:prstGeom prst="rect">
              <a:avLst/>
            </a:prstGeom>
            <a:noFill/>
          </p:spPr>
          <p:txBody>
            <a:bodyPr wrap="square">
              <a:spAutoFit/>
            </a:bodyPr>
            <a:lstStyle/>
            <a:p>
              <a:pPr marR="0" algn="just">
                <a:lnSpc>
                  <a:spcPct val="150000"/>
                </a:lnSpc>
                <a:spcBef>
                  <a:spcPts val="0"/>
                </a:spcBef>
                <a:spcAft>
                  <a:spcPts val="0"/>
                </a:spcAft>
              </a:pPr>
              <a:r>
                <a:rPr lang="vi-VN" sz="4000" b="1">
                  <a:latin typeface="Arial" panose="020B0604020202020204" pitchFamily="34" charset="0"/>
                  <a:cs typeface="Arial" panose="020B0604020202020204" pitchFamily="34" charset="0"/>
                </a:rPr>
                <a:t>Tình huống 2: </a:t>
              </a:r>
              <a:r>
                <a:rPr lang="vi-VN" sz="4000">
                  <a:latin typeface="Arial" panose="020B0604020202020204" pitchFamily="34" charset="0"/>
                  <a:cs typeface="Arial" panose="020B0604020202020204" pitchFamily="34" charset="0"/>
                </a:rPr>
                <a:t>My cần nói chuyện với các bạn, bày tỏ cảm xúc của bản thân để các bạn biết và rút kinh nghiệm.</a:t>
              </a:r>
            </a:p>
          </p:txBody>
        </p:sp>
        <p:grpSp>
          <p:nvGrpSpPr>
            <p:cNvPr id="37" name="Group 36">
              <a:extLst>
                <a:ext uri="{FF2B5EF4-FFF2-40B4-BE49-F238E27FC236}">
                  <a16:creationId xmlns:a16="http://schemas.microsoft.com/office/drawing/2014/main" id="{D866B97E-E8E8-B34C-5921-211EED5AEA7D}"/>
                </a:ext>
              </a:extLst>
            </p:cNvPr>
            <p:cNvGrpSpPr/>
            <p:nvPr/>
          </p:nvGrpSpPr>
          <p:grpSpPr>
            <a:xfrm>
              <a:off x="3260056" y="2935148"/>
              <a:ext cx="2712014" cy="1612329"/>
              <a:chOff x="3260056" y="2935148"/>
              <a:chExt cx="2712014" cy="1612329"/>
            </a:xfrm>
          </p:grpSpPr>
          <p:grpSp>
            <p:nvGrpSpPr>
              <p:cNvPr id="38" name="Group 37">
                <a:extLst>
                  <a:ext uri="{FF2B5EF4-FFF2-40B4-BE49-F238E27FC236}">
                    <a16:creationId xmlns:a16="http://schemas.microsoft.com/office/drawing/2014/main" id="{92D4FB1D-7C72-441C-C7DD-2E468001FFA9}"/>
                  </a:ext>
                </a:extLst>
              </p:cNvPr>
              <p:cNvGrpSpPr/>
              <p:nvPr/>
            </p:nvGrpSpPr>
            <p:grpSpPr>
              <a:xfrm>
                <a:off x="3817005" y="2935148"/>
                <a:ext cx="1978318" cy="1612329"/>
                <a:chOff x="3355682" y="2997771"/>
                <a:chExt cx="3257544" cy="2679123"/>
              </a:xfrm>
            </p:grpSpPr>
            <p:grpSp>
              <p:nvGrpSpPr>
                <p:cNvPr id="40" name="Group 5">
                  <a:extLst>
                    <a:ext uri="{FF2B5EF4-FFF2-40B4-BE49-F238E27FC236}">
                      <a16:creationId xmlns:a16="http://schemas.microsoft.com/office/drawing/2014/main" id="{FBCA6064-AB64-1B68-4617-1DFEE4A8BF64}"/>
                    </a:ext>
                  </a:extLst>
                </p:cNvPr>
                <p:cNvGrpSpPr/>
                <p:nvPr/>
              </p:nvGrpSpPr>
              <p:grpSpPr>
                <a:xfrm>
                  <a:off x="3981728" y="2997771"/>
                  <a:ext cx="2631498" cy="2679123"/>
                  <a:chOff x="0" y="0"/>
                  <a:chExt cx="812800" cy="827510"/>
                </a:xfrm>
              </p:grpSpPr>
              <p:sp>
                <p:nvSpPr>
                  <p:cNvPr id="44" name="Freeform 6">
                    <a:extLst>
                      <a:ext uri="{FF2B5EF4-FFF2-40B4-BE49-F238E27FC236}">
                        <a16:creationId xmlns:a16="http://schemas.microsoft.com/office/drawing/2014/main" id="{5036EDED-F9A4-8E3D-08A0-A3AE6D8F37E7}"/>
                      </a:ext>
                    </a:extLst>
                  </p:cNvPr>
                  <p:cNvSpPr/>
                  <p:nvPr/>
                </p:nvSpPr>
                <p:spPr>
                  <a:xfrm>
                    <a:off x="-5509" y="0"/>
                    <a:ext cx="823818" cy="827510"/>
                  </a:xfrm>
                  <a:custGeom>
                    <a:avLst/>
                    <a:gdLst/>
                    <a:ahLst/>
                    <a:cxnLst/>
                    <a:rect l="l" t="t" r="r" b="b"/>
                    <a:pathLst>
                      <a:path w="823818" h="827510">
                        <a:moveTo>
                          <a:pt x="411909" y="0"/>
                        </a:moveTo>
                        <a:cubicBezTo>
                          <a:pt x="639697" y="1019"/>
                          <a:pt x="823818" y="185964"/>
                          <a:pt x="823818" y="413755"/>
                        </a:cubicBezTo>
                        <a:cubicBezTo>
                          <a:pt x="823818" y="641546"/>
                          <a:pt x="639697" y="826491"/>
                          <a:pt x="411909" y="827510"/>
                        </a:cubicBezTo>
                        <a:cubicBezTo>
                          <a:pt x="184121" y="826491"/>
                          <a:pt x="0" y="641546"/>
                          <a:pt x="0" y="413755"/>
                        </a:cubicBezTo>
                        <a:cubicBezTo>
                          <a:pt x="0" y="185964"/>
                          <a:pt x="184121" y="1019"/>
                          <a:pt x="411909" y="0"/>
                        </a:cubicBezTo>
                        <a:close/>
                      </a:path>
                    </a:pathLst>
                  </a:custGeom>
                  <a:solidFill>
                    <a:srgbClr val="F6C2C2"/>
                  </a:solidFill>
                  <a:ln w="38100">
                    <a:solidFill>
                      <a:srgbClr val="FFFFFF"/>
                    </a:solidFill>
                  </a:ln>
                </p:spPr>
                <p:txBody>
                  <a:bodyPr/>
                  <a:lstStyle/>
                  <a:p>
                    <a:endParaRPr lang="en-US">
                      <a:latin typeface="Arial" panose="020B0604020202020204" pitchFamily="34" charset="0"/>
                      <a:cs typeface="Arial" panose="020B0604020202020204" pitchFamily="34" charset="0"/>
                    </a:endParaRPr>
                  </a:p>
                </p:txBody>
              </p:sp>
              <p:sp>
                <p:nvSpPr>
                  <p:cNvPr id="45" name="TextBox 7">
                    <a:extLst>
                      <a:ext uri="{FF2B5EF4-FFF2-40B4-BE49-F238E27FC236}">
                        <a16:creationId xmlns:a16="http://schemas.microsoft.com/office/drawing/2014/main" id="{F5724826-3A99-8675-3B5A-38BDCF61BAAD}"/>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latin typeface="Arial" panose="020B0604020202020204" pitchFamily="34" charset="0"/>
                      <a:cs typeface="Arial" panose="020B0604020202020204" pitchFamily="34" charset="0"/>
                    </a:endParaRPr>
                  </a:p>
                </p:txBody>
              </p:sp>
            </p:grpSp>
            <p:grpSp>
              <p:nvGrpSpPr>
                <p:cNvPr id="41" name="Group 40">
                  <a:extLst>
                    <a:ext uri="{FF2B5EF4-FFF2-40B4-BE49-F238E27FC236}">
                      <a16:creationId xmlns:a16="http://schemas.microsoft.com/office/drawing/2014/main" id="{485F77CB-721F-9567-DBAA-C8F55ED9495E}"/>
                    </a:ext>
                  </a:extLst>
                </p:cNvPr>
                <p:cNvGrpSpPr/>
                <p:nvPr/>
              </p:nvGrpSpPr>
              <p:grpSpPr>
                <a:xfrm>
                  <a:off x="3355682" y="2997771"/>
                  <a:ext cx="2631498" cy="2631498"/>
                  <a:chOff x="0" y="0"/>
                  <a:chExt cx="812800" cy="812800"/>
                </a:xfrm>
              </p:grpSpPr>
              <p:sp>
                <p:nvSpPr>
                  <p:cNvPr id="42" name="Freeform 9">
                    <a:extLst>
                      <a:ext uri="{FF2B5EF4-FFF2-40B4-BE49-F238E27FC236}">
                        <a16:creationId xmlns:a16="http://schemas.microsoft.com/office/drawing/2014/main" id="{6DFE37DC-60F6-6A65-CA20-544BEA2AA88D}"/>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4D1"/>
                  </a:solidFill>
                  <a:ln w="38100">
                    <a:solidFill>
                      <a:srgbClr val="FFFFFF"/>
                    </a:solidFill>
                  </a:ln>
                </p:spPr>
                <p:txBody>
                  <a:bodyPr/>
                  <a:lstStyle/>
                  <a:p>
                    <a:endParaRPr lang="en-US">
                      <a:latin typeface="Arial" panose="020B0604020202020204" pitchFamily="34" charset="0"/>
                      <a:cs typeface="Arial" panose="020B0604020202020204" pitchFamily="34" charset="0"/>
                    </a:endParaRPr>
                  </a:p>
                </p:txBody>
              </p:sp>
              <p:sp>
                <p:nvSpPr>
                  <p:cNvPr id="43" name="TextBox 10">
                    <a:extLst>
                      <a:ext uri="{FF2B5EF4-FFF2-40B4-BE49-F238E27FC236}">
                        <a16:creationId xmlns:a16="http://schemas.microsoft.com/office/drawing/2014/main" id="{983817D4-109A-7A6F-197B-FEF88779141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latin typeface="Arial" panose="020B0604020202020204" pitchFamily="34" charset="0"/>
                      <a:cs typeface="Arial" panose="020B0604020202020204" pitchFamily="34" charset="0"/>
                    </a:endParaRPr>
                  </a:p>
                </p:txBody>
              </p:sp>
            </p:grpSp>
          </p:grpSp>
          <p:sp>
            <p:nvSpPr>
              <p:cNvPr id="39" name="TextBox 26">
                <a:extLst>
                  <a:ext uri="{FF2B5EF4-FFF2-40B4-BE49-F238E27FC236}">
                    <a16:creationId xmlns:a16="http://schemas.microsoft.com/office/drawing/2014/main" id="{E30F6E22-EDDE-423B-C7AF-A929D42FE92E}"/>
                  </a:ext>
                </a:extLst>
              </p:cNvPr>
              <p:cNvSpPr txBox="1"/>
              <p:nvPr/>
            </p:nvSpPr>
            <p:spPr>
              <a:xfrm>
                <a:off x="3260056" y="3342261"/>
                <a:ext cx="2712014" cy="769441"/>
              </a:xfrm>
              <a:prstGeom prst="rect">
                <a:avLst/>
              </a:prstGeom>
            </p:spPr>
            <p:txBody>
              <a:bodyPr lIns="0" tIns="0" rIns="0" bIns="0" rtlCol="0" anchor="t">
                <a:spAutoFit/>
              </a:bodyPr>
              <a:lstStyle/>
              <a:p>
                <a:pPr algn="ctr"/>
                <a:r>
                  <a:rPr lang="en-US" sz="5000" b="1">
                    <a:solidFill>
                      <a:schemeClr val="tx2">
                        <a:lumMod val="50000"/>
                      </a:schemeClr>
                    </a:solidFill>
                    <a:latin typeface="Arial" panose="020B0604020202020204" pitchFamily="34" charset="0"/>
                    <a:cs typeface="Arial" panose="020B0604020202020204" pitchFamily="34" charset="0"/>
                  </a:rPr>
                  <a:t>02</a:t>
                </a:r>
                <a:endParaRPr lang="en-US" sz="5000" b="1" dirty="0">
                  <a:solidFill>
                    <a:schemeClr val="tx2">
                      <a:lumMod val="50000"/>
                    </a:schemeClr>
                  </a:solidFill>
                  <a:latin typeface="Arial" panose="020B0604020202020204" pitchFamily="34" charset="0"/>
                  <a:cs typeface="Arial" panose="020B0604020202020204" pitchFamily="34" charset="0"/>
                </a:endParaRPr>
              </a:p>
            </p:txBody>
          </p:sp>
        </p:grpSp>
      </p:grpSp>
      <p:pic>
        <p:nvPicPr>
          <p:cNvPr id="46" name="Picture 2">
            <a:extLst>
              <a:ext uri="{FF2B5EF4-FFF2-40B4-BE49-F238E27FC236}">
                <a16:creationId xmlns:a16="http://schemas.microsoft.com/office/drawing/2014/main" id="{602FDC05-E557-FA72-2316-4DB1AE66E1C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706335" y="8054272"/>
            <a:ext cx="2875330" cy="2185250"/>
          </a:xfrm>
          <a:prstGeom prst="rect">
            <a:avLst/>
          </a:prstGeom>
        </p:spPr>
      </p:pic>
      <p:grpSp>
        <p:nvGrpSpPr>
          <p:cNvPr id="2" name="Group 1">
            <a:extLst>
              <a:ext uri="{FF2B5EF4-FFF2-40B4-BE49-F238E27FC236}">
                <a16:creationId xmlns:a16="http://schemas.microsoft.com/office/drawing/2014/main" id="{0012A2A1-4C30-EE3C-DB32-C4D0DEEA7DDF}"/>
              </a:ext>
            </a:extLst>
          </p:cNvPr>
          <p:cNvGrpSpPr/>
          <p:nvPr/>
        </p:nvGrpSpPr>
        <p:grpSpPr>
          <a:xfrm>
            <a:off x="3200400" y="-19173"/>
            <a:ext cx="12442344" cy="1787501"/>
            <a:chOff x="3200400" y="-19173"/>
            <a:chExt cx="12442344" cy="1787501"/>
          </a:xfrm>
        </p:grpSpPr>
        <p:sp>
          <p:nvSpPr>
            <p:cNvPr id="3" name="Freeform 3">
              <a:extLst>
                <a:ext uri="{FF2B5EF4-FFF2-40B4-BE49-F238E27FC236}">
                  <a16:creationId xmlns:a16="http://schemas.microsoft.com/office/drawing/2014/main" id="{0D121190-85BE-1BDA-4920-3EFF6552429A}"/>
                </a:ext>
              </a:extLst>
            </p:cNvPr>
            <p:cNvSpPr/>
            <p:nvPr/>
          </p:nvSpPr>
          <p:spPr>
            <a:xfrm>
              <a:off x="3200400" y="-19173"/>
              <a:ext cx="12416085" cy="1787501"/>
            </a:xfrm>
            <a:custGeom>
              <a:avLst/>
              <a:gdLst/>
              <a:ahLst/>
              <a:cxnLst/>
              <a:rect l="l" t="t" r="r" b="b"/>
              <a:pathLst>
                <a:path w="7315200" h="1991047">
                  <a:moveTo>
                    <a:pt x="0" y="0"/>
                  </a:moveTo>
                  <a:lnTo>
                    <a:pt x="7315200" y="0"/>
                  </a:lnTo>
                  <a:lnTo>
                    <a:pt x="7315200" y="1991046"/>
                  </a:lnTo>
                  <a:lnTo>
                    <a:pt x="0" y="1991046"/>
                  </a:lnTo>
                  <a:lnTo>
                    <a:pt x="0" y="0"/>
                  </a:lnTo>
                  <a:close/>
                </a:path>
              </a:pathLst>
            </a:custGeom>
            <a:blipFill>
              <a:blip r:embed="rId8">
                <a:duotone>
                  <a:schemeClr val="accent5">
                    <a:shade val="45000"/>
                    <a:satMod val="135000"/>
                  </a:schemeClr>
                  <a:prstClr val="white"/>
                </a:duotone>
                <a:extLst>
                  <a:ext uri="{96DAC541-7B7A-43D3-8B79-37D633B846F1}">
                    <asvg:svgBlip xmlns:asvg="http://schemas.microsoft.com/office/drawing/2016/SVG/main" r:embed="rId9"/>
                  </a:ext>
                </a:extLst>
              </a:blip>
              <a:stretch>
                <a:fillRect t="-34305" b="-32863"/>
              </a:stretch>
            </a:blipFill>
          </p:spPr>
          <p:txBody>
            <a:bodyPr/>
            <a:lstStyle/>
            <a:p>
              <a:endParaRPr lang="en-US">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C6E81925-8689-D33E-69D4-A44D62004436}"/>
                </a:ext>
              </a:extLst>
            </p:cNvPr>
            <p:cNvSpPr/>
            <p:nvPr/>
          </p:nvSpPr>
          <p:spPr>
            <a:xfrm>
              <a:off x="3423268" y="511027"/>
              <a:ext cx="12219476" cy="830997"/>
            </a:xfrm>
            <a:prstGeom prst="rect">
              <a:avLst/>
            </a:prstGeom>
          </p:spPr>
          <p:txBody>
            <a:bodyPr wrap="square">
              <a:spAutoFit/>
            </a:bodyPr>
            <a:lstStyle/>
            <a:p>
              <a:pPr algn="ctr"/>
              <a:r>
                <a:rPr lang="en-US" sz="4800" b="1">
                  <a:solidFill>
                    <a:schemeClr val="tx2">
                      <a:lumMod val="50000"/>
                    </a:schemeClr>
                  </a:solidFill>
                  <a:latin typeface="Arial" panose="020B0604020202020204" pitchFamily="34" charset="0"/>
                  <a:cs typeface="Arial" panose="020B0604020202020204" pitchFamily="34" charset="0"/>
                </a:rPr>
                <a:t>GỢI Ý CÁCH XỬ LÍ TÌNH HUỐNG</a:t>
              </a:r>
              <a:endParaRPr lang="en-US" sz="4800" i="1">
                <a:solidFill>
                  <a:schemeClr val="tx2">
                    <a:lumMod val="5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8519049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ppt_x"/>
                                          </p:val>
                                        </p:tav>
                                        <p:tav tm="100000">
                                          <p:val>
                                            <p:strVal val="#ppt_x"/>
                                          </p:val>
                                        </p:tav>
                                      </p:tavLst>
                                    </p:anim>
                                    <p:anim calcmode="lin" valueType="num">
                                      <p:cBhvr additive="base">
                                        <p:cTn id="1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E7E0"/>
        </a:solidFill>
        <a:effectLst/>
      </p:bgPr>
    </p:bg>
    <p:spTree>
      <p:nvGrpSpPr>
        <p:cNvPr id="1" name=""/>
        <p:cNvGrpSpPr/>
        <p:nvPr/>
      </p:nvGrpSpPr>
      <p:grpSpPr>
        <a:xfrm>
          <a:off x="0" y="0"/>
          <a:ext cx="0" cy="0"/>
          <a:chOff x="0" y="0"/>
          <a:chExt cx="0" cy="0"/>
        </a:xfrm>
      </p:grpSpPr>
      <p:sp>
        <p:nvSpPr>
          <p:cNvPr id="4" name="Freeform 4"/>
          <p:cNvSpPr/>
          <p:nvPr/>
        </p:nvSpPr>
        <p:spPr>
          <a:xfrm>
            <a:off x="16306800" y="6828812"/>
            <a:ext cx="2483968" cy="3470887"/>
          </a:xfrm>
          <a:custGeom>
            <a:avLst/>
            <a:gdLst/>
            <a:ahLst/>
            <a:cxnLst/>
            <a:rect l="l" t="t" r="r" b="b"/>
            <a:pathLst>
              <a:path w="5624763" h="8049751">
                <a:moveTo>
                  <a:pt x="0" y="0"/>
                </a:moveTo>
                <a:lnTo>
                  <a:pt x="5624764" y="0"/>
                </a:lnTo>
                <a:lnTo>
                  <a:pt x="5624764" y="8049751"/>
                </a:lnTo>
                <a:lnTo>
                  <a:pt x="0" y="8049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399062" y="-21167"/>
            <a:ext cx="7315200" cy="2112906"/>
          </a:xfrm>
          <a:custGeom>
            <a:avLst/>
            <a:gdLst/>
            <a:ahLst/>
            <a:cxnLst/>
            <a:rect l="l" t="t" r="r" b="b"/>
            <a:pathLst>
              <a:path w="7315200" h="2112906">
                <a:moveTo>
                  <a:pt x="0" y="0"/>
                </a:moveTo>
                <a:lnTo>
                  <a:pt x="7315200" y="0"/>
                </a:lnTo>
                <a:lnTo>
                  <a:pt x="7315200" y="2112906"/>
                </a:lnTo>
                <a:lnTo>
                  <a:pt x="0" y="21129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304800" y="8648700"/>
            <a:ext cx="1503218" cy="1503218"/>
          </a:xfrm>
          <a:custGeom>
            <a:avLst/>
            <a:gdLst/>
            <a:ahLst/>
            <a:cxnLst/>
            <a:rect l="l" t="t" r="r" b="b"/>
            <a:pathLst>
              <a:path w="1503218" h="1503218">
                <a:moveTo>
                  <a:pt x="0" y="0"/>
                </a:moveTo>
                <a:lnTo>
                  <a:pt x="1503218" y="0"/>
                </a:lnTo>
                <a:lnTo>
                  <a:pt x="1503218" y="1503218"/>
                </a:lnTo>
                <a:lnTo>
                  <a:pt x="0" y="1503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15"/>
          <p:cNvSpPr/>
          <p:nvPr/>
        </p:nvSpPr>
        <p:spPr>
          <a:xfrm>
            <a:off x="16764000" y="-21167"/>
            <a:ext cx="1674599" cy="1674599"/>
          </a:xfrm>
          <a:custGeom>
            <a:avLst/>
            <a:gdLst/>
            <a:ahLst/>
            <a:cxnLst/>
            <a:rect l="l" t="t" r="r" b="b"/>
            <a:pathLst>
              <a:path w="1674599" h="1674599">
                <a:moveTo>
                  <a:pt x="0" y="0"/>
                </a:moveTo>
                <a:lnTo>
                  <a:pt x="1674600" y="0"/>
                </a:lnTo>
                <a:lnTo>
                  <a:pt x="1674600" y="1674599"/>
                </a:lnTo>
                <a:lnTo>
                  <a:pt x="0" y="16745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 name="TextBox 1">
            <a:extLst>
              <a:ext uri="{FF2B5EF4-FFF2-40B4-BE49-F238E27FC236}">
                <a16:creationId xmlns:a16="http://schemas.microsoft.com/office/drawing/2014/main" id="{11D1195E-88FD-7728-26FD-553A000C8E35}"/>
              </a:ext>
            </a:extLst>
          </p:cNvPr>
          <p:cNvSpPr txBox="1"/>
          <p:nvPr/>
        </p:nvSpPr>
        <p:spPr>
          <a:xfrm>
            <a:off x="914400" y="3408056"/>
            <a:ext cx="16459200" cy="3470887"/>
          </a:xfrm>
          <a:prstGeom prst="rect">
            <a:avLst/>
          </a:prstGeom>
          <a:noFill/>
        </p:spPr>
        <p:txBody>
          <a:bodyPr wrap="square" rtlCol="0">
            <a:spAutoFit/>
          </a:bodyPr>
          <a:lstStyle/>
          <a:p>
            <a:pPr algn="ctr">
              <a:lnSpc>
                <a:spcPct val="150000"/>
              </a:lnSpc>
            </a:pPr>
            <a:r>
              <a:rPr lang="en-US" sz="7800" b="1">
                <a:solidFill>
                  <a:schemeClr val="accent2">
                    <a:lumMod val="75000"/>
                  </a:schemeClr>
                </a:solidFill>
                <a:latin typeface="Arial" panose="020B0604020202020204" pitchFamily="34" charset="0"/>
                <a:cs typeface="Arial" panose="020B0604020202020204" pitchFamily="34" charset="0"/>
              </a:rPr>
              <a:t>BÀI HỌC KẾT THÚC, CẢM ƠN CÁC EM ĐÃ LẮNG NGHE!</a:t>
            </a:r>
            <a:endParaRPr lang="en-VN" sz="78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64313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1179</TotalTime>
  <Words>3248</Words>
  <Application>Microsoft Office PowerPoint</Application>
  <PresentationFormat>Custom</PresentationFormat>
  <Paragraphs>205</Paragraphs>
  <Slides>63</Slides>
  <Notes>4</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Wingdings</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and Brown Illustrative Graduation Class Presentation</dc:title>
  <dc:creator>Linh Phan</dc:creator>
  <cp:lastModifiedBy>Linh Phan</cp:lastModifiedBy>
  <cp:revision>20</cp:revision>
  <dcterms:created xsi:type="dcterms:W3CDTF">2006-08-16T00:00:00Z</dcterms:created>
  <dcterms:modified xsi:type="dcterms:W3CDTF">2024-06-21T06:39:48Z</dcterms:modified>
  <dc:identifier>DAFq6bYuFHk</dc:identifier>
</cp:coreProperties>
</file>