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Stwgvg9iZ/3lcDq6kTNfQ6a87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935B25-810E-4AF2-B4BE-DBA1D3083145}">
  <a:tblStyle styleId="{B3935B25-810E-4AF2-B4BE-DBA1D3083145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6E8"/>
          </a:solidFill>
        </a:fill>
      </a:tcStyle>
    </a:wholeTbl>
    <a:band1H>
      <a:tcTxStyle/>
      <a:tcStyle>
        <a:tcBdr/>
        <a:fill>
          <a:solidFill>
            <a:srgbClr val="DDED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ED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ề và Nội dung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Ảnh Toàn cảnh cùng với Chú thích">
  <p:cSld name="Ảnh Toàn cảnh cùng với Chú thích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9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Chú thích">
  <p:cSld name="Tiêu đề và Chú thích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ích dẫn cùng với Chú thích">
  <p:cSld name="Trích dẫn cùng với Chú thích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nh Thiếp">
  <p:cSld name="Danh Thiếp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ột">
  <p:cSld name="3 Cộ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ột Hình ảnh">
  <p:cSld name="3 Cột Hình ảnh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08" name="Google Shape;208;p24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0" name="Google Shape;210;p24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1" name="Google Shape;211;p24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3" name="Google Shape;213;p24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4" name="Google Shape;214;p24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Văn bản Dọc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Dọc và Văn bản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1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êu đề Bản chiếu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1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61" name="Google Shape;61;p11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7" name="Google Shape;67;p11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1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11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1" name="Google Shape;71;p11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11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11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9" name="Google Shape;79;p11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1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11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1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8" name="Google Shape;88;p11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11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11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5" name="Google Shape;95;p11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11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11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0" name="Google Shape;100;p11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1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5" name="Google Shape;105;p11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11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9" name="Google Shape;109;p11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11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4" name="Google Shape;114;p11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1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Đầu trang của Phần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i Nội dung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ép so sánh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ỉ Tiêu đề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ống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ội dung với Chú thích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̉nh với Chú thích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8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9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" name="Google Shape;11;p9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2" name="Google Shape;12;p9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9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9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9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9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9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8" name="Google Shape;18;p9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9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9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9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9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" name="Google Shape;23;p9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4" name="Google Shape;24;p9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5" name="Google Shape;25;p9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9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9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9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9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0" name="Google Shape;30;p9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9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9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9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4" name="Google Shape;34;p9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9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9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9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9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0" name="Google Shape;40;p9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9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9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9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4" name="Google Shape;44;p9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9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6" name="Google Shape;46;p9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9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8" name="Google Shape;48;p9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9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" name="Google Shape;50;p9"/>
          <p:cNvSpPr txBox="1"/>
          <p:nvPr/>
        </p:nvSpPr>
        <p:spPr>
          <a:xfrm>
            <a:off x="1544161" y="126940"/>
            <a:ext cx="1041923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CHỦ ĐỀ 1: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PHÁT HUY TRUYỀN THỐNG NHÀ TRƯỜNG </a:t>
            </a:r>
            <a:endParaRPr sz="2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p9"/>
          <p:cNvSpPr/>
          <p:nvPr/>
        </p:nvSpPr>
        <p:spPr>
          <a:xfrm>
            <a:off x="-31751" y="-15779"/>
            <a:ext cx="2105026" cy="2269934"/>
          </a:xfrm>
          <a:prstGeom prst="ellipse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"/>
          <p:cNvPicPr preferRelativeResize="0"/>
          <p:nvPr/>
        </p:nvPicPr>
        <p:blipFill rotWithShape="1">
          <a:blip r:embed="rId3">
            <a:alphaModFix/>
          </a:blip>
          <a:srcRect l="30645" t="22795" r="31451" b="14264"/>
          <a:stretch/>
        </p:blipFill>
        <p:spPr>
          <a:xfrm>
            <a:off x="3529781" y="1192161"/>
            <a:ext cx="5889522" cy="5501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">
            <a:hlinkClick r:id="rId3" action="ppaction://hlinksldjump"/>
          </p:cNvPr>
          <p:cNvSpPr/>
          <p:nvPr/>
        </p:nvSpPr>
        <p:spPr>
          <a:xfrm>
            <a:off x="2468122" y="1467379"/>
            <a:ext cx="6812501" cy="46513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Tìm hiểu nội quy của trường, lớp, quy định của cộng đồng </a:t>
            </a:r>
            <a:endParaRPr sz="1800" b="1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40" name="Google Shape;240;p2"/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241" name="Google Shape;241;p2"/>
            <p:cNvGrpSpPr/>
            <p:nvPr/>
          </p:nvGrpSpPr>
          <p:grpSpPr>
            <a:xfrm rot="10800000" flipH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242" name="Google Shape;242;p2"/>
              <p:cNvSpPr/>
              <p:nvPr/>
            </p:nvSpPr>
            <p:spPr>
              <a:xfrm>
                <a:off x="2075" y="1646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253" y="1642"/>
                <a:ext cx="516" cy="169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254" y="1643"/>
                <a:ext cx="516" cy="1690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334" y="1643"/>
                <a:ext cx="1097" cy="1690"/>
              </a:xfrm>
              <a:prstGeom prst="ellipse">
                <a:avLst/>
              </a:prstGeom>
              <a:gradFill>
                <a:gsLst>
                  <a:gs pos="0">
                    <a:srgbClr val="8BBD41"/>
                  </a:gs>
                  <a:gs pos="50000">
                    <a:schemeClr val="hlink"/>
                  </a:gs>
                  <a:gs pos="100000">
                    <a:srgbClr val="8BBD41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337" y="1643"/>
                <a:ext cx="1096" cy="1690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48" name="Google Shape;248;p2"/>
            <p:cNvSpPr txBox="1"/>
            <p:nvPr/>
          </p:nvSpPr>
          <p:spPr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/>
            </a:p>
          </p:txBody>
        </p:sp>
      </p:grpSp>
      <p:sp>
        <p:nvSpPr>
          <p:cNvPr id="249" name="Google Shape;249;p2">
            <a:hlinkClick r:id="rId3" action="ppaction://hlinksldjump"/>
          </p:cNvPr>
          <p:cNvSpPr/>
          <p:nvPr/>
        </p:nvSpPr>
        <p:spPr>
          <a:xfrm>
            <a:off x="3608439" y="1983528"/>
            <a:ext cx="806243" cy="2116524"/>
          </a:xfrm>
          <a:prstGeom prst="roundRect">
            <a:avLst>
              <a:gd name="adj" fmla="val 50000"/>
            </a:avLst>
          </a:prstGeom>
          <a:solidFill>
            <a:srgbClr val="FDDCAF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lớp</a:t>
            </a: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">
            <a:hlinkClick r:id="rId3" action="ppaction://hlinksldjump"/>
          </p:cNvPr>
          <p:cNvSpPr/>
          <p:nvPr/>
        </p:nvSpPr>
        <p:spPr>
          <a:xfrm>
            <a:off x="4571999" y="4990793"/>
            <a:ext cx="2851355" cy="465137"/>
          </a:xfrm>
          <a:prstGeom prst="roundRect">
            <a:avLst>
              <a:gd name="adj" fmla="val 50000"/>
            </a:avLst>
          </a:prstGeom>
          <a:solidFill>
            <a:srgbClr val="CDFFFE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 làm</a:t>
            </a:r>
            <a:endParaRPr/>
          </a:p>
        </p:txBody>
      </p:sp>
      <p:sp>
        <p:nvSpPr>
          <p:cNvPr id="251" name="Google Shape;251;p2">
            <a:hlinkClick r:id="rId3" action="ppaction://hlinksldjump"/>
          </p:cNvPr>
          <p:cNvSpPr/>
          <p:nvPr/>
        </p:nvSpPr>
        <p:spPr>
          <a:xfrm>
            <a:off x="4571999" y="5486962"/>
            <a:ext cx="2851355" cy="465137"/>
          </a:xfrm>
          <a:prstGeom prst="roundRect">
            <a:avLst>
              <a:gd name="adj" fmla="val 50000"/>
            </a:avLst>
          </a:prstGeom>
          <a:solidFill>
            <a:srgbClr val="CDFFFE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nên làm</a:t>
            </a:r>
            <a:endParaRPr/>
          </a:p>
        </p:txBody>
      </p:sp>
      <p:sp>
        <p:nvSpPr>
          <p:cNvPr id="252" name="Google Shape;252;p2">
            <a:hlinkClick r:id="rId3" action="ppaction://hlinksldjump"/>
          </p:cNvPr>
          <p:cNvSpPr/>
          <p:nvPr/>
        </p:nvSpPr>
        <p:spPr>
          <a:xfrm>
            <a:off x="3618272" y="4665944"/>
            <a:ext cx="806243" cy="1579972"/>
          </a:xfrm>
          <a:prstGeom prst="roundRect">
            <a:avLst>
              <a:gd name="adj" fmla="val 50000"/>
            </a:avLst>
          </a:prstGeom>
          <a:solidFill>
            <a:srgbClr val="FDDCAF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công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cộng</a:t>
            </a: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2"/>
          <p:cNvSpPr txBox="1"/>
          <p:nvPr/>
        </p:nvSpPr>
        <p:spPr>
          <a:xfrm>
            <a:off x="4513006" y="2303126"/>
            <a:ext cx="527009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+ Quy tắc giao tiếp, ứng xử  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+ Quy định trong học tập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+ Quy định về trang phục 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+ Quy định về thái độ tham gia hoạt động chung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+ Quy định về bảo vệ tài sản và môi trường.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>
            <a:hlinkClick r:id="rId3" action="ppaction://hlinksldjump"/>
          </p:cNvPr>
          <p:cNvSpPr/>
          <p:nvPr/>
        </p:nvSpPr>
        <p:spPr>
          <a:xfrm>
            <a:off x="2509282" y="1860339"/>
            <a:ext cx="7892788" cy="46513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thực hiện tốt nội quy, quy định của trường lớp, cộng đồng</a:t>
            </a:r>
            <a:endParaRPr sz="2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9" name="Google Shape;259;p3"/>
          <p:cNvGrpSpPr/>
          <p:nvPr/>
        </p:nvGrpSpPr>
        <p:grpSpPr>
          <a:xfrm>
            <a:off x="1742141" y="1763706"/>
            <a:ext cx="812415" cy="606392"/>
            <a:chOff x="3212828" y="3397132"/>
            <a:chExt cx="1248697" cy="904335"/>
          </a:xfrm>
        </p:grpSpPr>
        <p:grpSp>
          <p:nvGrpSpPr>
            <p:cNvPr id="260" name="Google Shape;260;p3"/>
            <p:cNvGrpSpPr/>
            <p:nvPr/>
          </p:nvGrpSpPr>
          <p:grpSpPr>
            <a:xfrm rot="10800000" flipH="1">
              <a:off x="3212828" y="3397132"/>
              <a:ext cx="1248697" cy="904335"/>
              <a:chOff x="2075" y="1577"/>
              <a:chExt cx="1615" cy="1821"/>
            </a:xfrm>
          </p:grpSpPr>
          <p:sp>
            <p:nvSpPr>
              <p:cNvPr id="261" name="Google Shape;261;p3"/>
              <p:cNvSpPr/>
              <p:nvPr/>
            </p:nvSpPr>
            <p:spPr>
              <a:xfrm>
                <a:off x="2075" y="1646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21FFFE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21FFFE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2253" y="1577"/>
                <a:ext cx="516" cy="182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21FFFE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2254" y="1578"/>
                <a:ext cx="516" cy="1820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21FFFE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2334" y="1578"/>
                <a:ext cx="1097" cy="1820"/>
              </a:xfrm>
              <a:prstGeom prst="ellipse">
                <a:avLst/>
              </a:prstGeom>
              <a:gradFill>
                <a:gsLst>
                  <a:gs pos="0">
                    <a:srgbClr val="8BBD41"/>
                  </a:gs>
                  <a:gs pos="50000">
                    <a:schemeClr val="hlink"/>
                  </a:gs>
                  <a:gs pos="100000">
                    <a:srgbClr val="8BBD41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21FFFE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2337" y="1578"/>
                <a:ext cx="1096" cy="1820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21FFFE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67" name="Google Shape;267;p3"/>
            <p:cNvSpPr txBox="1"/>
            <p:nvPr/>
          </p:nvSpPr>
          <p:spPr>
            <a:xfrm>
              <a:off x="3620183" y="3558067"/>
              <a:ext cx="611049" cy="6425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rgbClr val="21FFFE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200" b="1">
                <a:solidFill>
                  <a:srgbClr val="21FFFE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8" name="Google Shape;268;p3">
            <a:hlinkClick r:id="rId3" action="ppaction://hlinksldjump"/>
          </p:cNvPr>
          <p:cNvSpPr/>
          <p:nvPr/>
        </p:nvSpPr>
        <p:spPr>
          <a:xfrm>
            <a:off x="2878795" y="2508405"/>
            <a:ext cx="3217205" cy="465137"/>
          </a:xfrm>
          <a:prstGeom prst="roundRect">
            <a:avLst>
              <a:gd name="adj" fmla="val 50000"/>
            </a:avLst>
          </a:prstGeom>
          <a:solidFill>
            <a:srgbClr val="FDDCAF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Biện pháp của tập thể lớp:</a:t>
            </a:r>
            <a:endParaRPr/>
          </a:p>
        </p:txBody>
      </p:sp>
      <p:sp>
        <p:nvSpPr>
          <p:cNvPr id="269" name="Google Shape;269;p3">
            <a:hlinkClick r:id="rId3" action="ppaction://hlinksldjump"/>
          </p:cNvPr>
          <p:cNvSpPr/>
          <p:nvPr/>
        </p:nvSpPr>
        <p:spPr>
          <a:xfrm>
            <a:off x="2859131" y="4056134"/>
            <a:ext cx="3118473" cy="465137"/>
          </a:xfrm>
          <a:prstGeom prst="roundRect">
            <a:avLst>
              <a:gd name="adj" fmla="val 50000"/>
            </a:avLst>
          </a:prstGeom>
          <a:solidFill>
            <a:srgbClr val="FDDCAF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Biện pháp của cá nhân:</a:t>
            </a:r>
            <a:endParaRPr/>
          </a:p>
        </p:txBody>
      </p:sp>
      <p:sp>
        <p:nvSpPr>
          <p:cNvPr id="270" name="Google Shape;270;p3"/>
          <p:cNvSpPr txBox="1"/>
          <p:nvPr/>
        </p:nvSpPr>
        <p:spPr>
          <a:xfrm>
            <a:off x="3154508" y="4549886"/>
            <a:ext cx="680392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Tuân thủ nội quy.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Hoàn thành các nhiệm vụ được giao.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Tích cực tham gia hoạt động được giao.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Xác định cách khắc phục những điểm yếu.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"/>
          <p:cNvSpPr txBox="1"/>
          <p:nvPr/>
        </p:nvSpPr>
        <p:spPr>
          <a:xfrm>
            <a:off x="3154509" y="2992050"/>
            <a:ext cx="560603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Xây dựng tiêu chí thi đua.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Theo dõi việc thực hiện nội quy cá nhân.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">
            <a:hlinkClick r:id="rId3" action="ppaction://hlinksldjump"/>
          </p:cNvPr>
          <p:cNvSpPr/>
          <p:nvPr/>
        </p:nvSpPr>
        <p:spPr>
          <a:xfrm>
            <a:off x="2468122" y="1467379"/>
            <a:ext cx="6812501" cy="46513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truyền thống nhà trường</a:t>
            </a:r>
            <a:endParaRPr/>
          </a:p>
        </p:txBody>
      </p:sp>
      <p:grpSp>
        <p:nvGrpSpPr>
          <p:cNvPr id="277" name="Google Shape;277;p4"/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278" name="Google Shape;278;p4"/>
            <p:cNvGrpSpPr/>
            <p:nvPr/>
          </p:nvGrpSpPr>
          <p:grpSpPr>
            <a:xfrm rot="10800000" flipH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2075" y="1646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2253" y="1642"/>
                <a:ext cx="516" cy="169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2254" y="1643"/>
                <a:ext cx="516" cy="1690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2334" y="1643"/>
                <a:ext cx="1097" cy="1690"/>
              </a:xfrm>
              <a:prstGeom prst="ellipse">
                <a:avLst/>
              </a:prstGeom>
              <a:gradFill>
                <a:gsLst>
                  <a:gs pos="0">
                    <a:srgbClr val="8BBD41"/>
                  </a:gs>
                  <a:gs pos="50000">
                    <a:schemeClr val="hlink"/>
                  </a:gs>
                  <a:gs pos="100000">
                    <a:srgbClr val="8BBD41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2337" y="1643"/>
                <a:ext cx="1096" cy="1690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85" name="Google Shape;285;p4"/>
            <p:cNvSpPr txBox="1"/>
            <p:nvPr/>
          </p:nvSpPr>
          <p:spPr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 sz="2000" b="1">
                <a:solidFill>
                  <a:srgbClr val="21FFFE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6" name="Google Shape;286;p4"/>
          <p:cNvSpPr txBox="1"/>
          <p:nvPr/>
        </p:nvSpPr>
        <p:spPr>
          <a:xfrm>
            <a:off x="2592054" y="2136338"/>
            <a:ext cx="7682656" cy="3139321"/>
          </a:xfrm>
          <a:prstGeom prst="rect">
            <a:avLst/>
          </a:prstGeom>
          <a:solidFill>
            <a:srgbClr val="FDDCA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Noto Sans Symbols"/>
              <a:buChar char="❖"/>
            </a:pPr>
            <a:r>
              <a:rPr lang="en-US" sz="2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Truyền thống dạy tốt, học tốt.</a:t>
            </a:r>
            <a:endParaRPr sz="2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Noto Sans Symbols"/>
              <a:buChar char="❖"/>
            </a:pPr>
            <a:r>
              <a:rPr lang="en-US" sz="2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Truyền thống hoạt động của Đoàn thanh niên, phong trào văn hóa, văn nghệ, thể thao.</a:t>
            </a:r>
            <a:endParaRPr sz="2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Noto Sans Symbols"/>
              <a:buChar char="❖"/>
            </a:pPr>
            <a:r>
              <a:rPr lang="en-US" sz="2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Truyền thống tương thân tương ái – Uống nước nhớ nguồn.</a:t>
            </a:r>
            <a:endParaRPr sz="2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Noto Sans Symbols"/>
              <a:buChar char="❖"/>
            </a:pPr>
            <a:r>
              <a:rPr lang="en-US" sz="2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Truyền thống tham gia các hoạt động thiện nguyện, tình nguyện, giúp đỡ học sinh có hoàn cảnh khó khăn, gia đình khó khăn tại địa phương,...</a:t>
            </a:r>
            <a:endParaRPr sz="2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Noto Sans Symbols"/>
              <a:buChar char="❖"/>
            </a:pPr>
            <a:r>
              <a:rPr lang="en-US" sz="2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Truyền thống noi gương, học tập những tấm gương thầy cô, học sinh hoạt động nghiên cứu khoa học tích cực, nghiêm túc.</a:t>
            </a:r>
            <a:endParaRPr sz="2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>
            <a:hlinkClick r:id="rId3" action="ppaction://hlinksldjump"/>
          </p:cNvPr>
          <p:cNvSpPr/>
          <p:nvPr/>
        </p:nvSpPr>
        <p:spPr>
          <a:xfrm>
            <a:off x="2468122" y="1467379"/>
            <a:ext cx="7128162" cy="46513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Thực hiện nội quy của trường, lớp và quy định của cộng đồng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2" name="Google Shape;292;p5"/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293" name="Google Shape;293;p5"/>
            <p:cNvGrpSpPr/>
            <p:nvPr/>
          </p:nvGrpSpPr>
          <p:grpSpPr>
            <a:xfrm rot="10800000" flipH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294" name="Google Shape;294;p5"/>
              <p:cNvSpPr/>
              <p:nvPr/>
            </p:nvSpPr>
            <p:spPr>
              <a:xfrm>
                <a:off x="2075" y="1646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2253" y="1642"/>
                <a:ext cx="516" cy="169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2254" y="1643"/>
                <a:ext cx="516" cy="1690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2334" y="1643"/>
                <a:ext cx="1097" cy="1690"/>
              </a:xfrm>
              <a:prstGeom prst="ellipse">
                <a:avLst/>
              </a:prstGeom>
              <a:gradFill>
                <a:gsLst>
                  <a:gs pos="0">
                    <a:srgbClr val="8BBD41"/>
                  </a:gs>
                  <a:gs pos="50000">
                    <a:schemeClr val="hlink"/>
                  </a:gs>
                  <a:gs pos="100000">
                    <a:srgbClr val="8BBD41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2337" y="1643"/>
                <a:ext cx="1096" cy="1690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00" name="Google Shape;300;p5"/>
            <p:cNvSpPr txBox="1"/>
            <p:nvPr/>
          </p:nvSpPr>
          <p:spPr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</a:t>
              </a:r>
              <a:endParaRPr sz="2000" b="1">
                <a:solidFill>
                  <a:srgbClr val="21FFFE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aphicFrame>
        <p:nvGraphicFramePr>
          <p:cNvPr id="301" name="Google Shape;301;p5"/>
          <p:cNvGraphicFramePr/>
          <p:nvPr/>
        </p:nvGraphicFramePr>
        <p:xfrm>
          <a:off x="835854" y="2917863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{B3935B25-810E-4AF2-B4BE-DBA1D3083145}</a:tableStyleId>
              </a:tblPr>
              <a:tblGrid>
                <a:gridCol w="619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Những việc làm tốt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Những việc làm chưa tốt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750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en-US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ý thức rèn luyện, có ý thức tổ chức kỉ luật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en-US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Thực hiện đúng nội quy của nhà trường, của lớp đề ra Tham gia phát biểu xây dựng bài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en-US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Tham gia góp ý xây dựng kế hoạch của lớp, góp ý xây dựng trong những giờ sinh hoạt lớp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en-US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Dân chủ nhưng cần có tổ chức, có ý thức xây dựng tập thể lớp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en-US" sz="20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ý thức rèn luyện, có ý thức tổ chức kỉ luật</a:t>
                      </a:r>
                      <a:endParaRPr sz="2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Kỉ luật nội quy trường lớp và cá nhân chưa thống nhất với nhau.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Chưa gắn kết được mối quan hệ giữa cá nhân với địa phương.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Chưa đặt ra kỉ luật cho chính mình.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Chưa lên được kế hoạch làm việc cho từng ngày.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2" name="Google Shape;302;p5"/>
          <p:cNvSpPr/>
          <p:nvPr/>
        </p:nvSpPr>
        <p:spPr>
          <a:xfrm>
            <a:off x="5591011" y="1963548"/>
            <a:ext cx="3215148" cy="1946787"/>
          </a:xfrm>
          <a:prstGeom prst="wedgeEllipseCallout">
            <a:avLst>
              <a:gd name="adj1" fmla="val -68628"/>
              <a:gd name="adj2" fmla="val 65948"/>
            </a:avLst>
          </a:prstGeom>
          <a:solidFill>
            <a:srgbClr val="FDDCAF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Chia sẻ những việc làm tốt, chưa tốt trong việc thực hiện nội quy trường lớp và quy định của cộng đồng.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">
            <a:hlinkClick r:id="rId3" action="ppaction://hlinksldjump"/>
          </p:cNvPr>
          <p:cNvSpPr/>
          <p:nvPr/>
        </p:nvSpPr>
        <p:spPr>
          <a:xfrm>
            <a:off x="2468122" y="1467379"/>
            <a:ext cx="6812501" cy="46513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Một số biện pháp thu hút các bạn vào hoạt động chung</a:t>
            </a:r>
            <a:r>
              <a:rPr lang="en-US" sz="18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8" name="Google Shape;308;p6"/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309" name="Google Shape;309;p6"/>
            <p:cNvGrpSpPr/>
            <p:nvPr/>
          </p:nvGrpSpPr>
          <p:grpSpPr>
            <a:xfrm rot="10800000" flipH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310" name="Google Shape;310;p6"/>
              <p:cNvSpPr/>
              <p:nvPr/>
            </p:nvSpPr>
            <p:spPr>
              <a:xfrm>
                <a:off x="2075" y="1646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2253" y="1642"/>
                <a:ext cx="516" cy="169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2254" y="1643"/>
                <a:ext cx="516" cy="1690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2334" y="1643"/>
                <a:ext cx="1097" cy="1690"/>
              </a:xfrm>
              <a:prstGeom prst="ellipse">
                <a:avLst/>
              </a:prstGeom>
              <a:gradFill>
                <a:gsLst>
                  <a:gs pos="0">
                    <a:srgbClr val="8BBD41"/>
                  </a:gs>
                  <a:gs pos="50000">
                    <a:schemeClr val="hlink"/>
                  </a:gs>
                  <a:gs pos="100000">
                    <a:srgbClr val="8BBD41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2337" y="1643"/>
                <a:ext cx="1096" cy="1690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16" name="Google Shape;316;p6"/>
            <p:cNvSpPr txBox="1"/>
            <p:nvPr/>
          </p:nvSpPr>
          <p:spPr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</a:t>
              </a:r>
              <a:endParaRPr sz="2000" b="1">
                <a:solidFill>
                  <a:srgbClr val="21FFFE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17" name="Google Shape;317;p6"/>
          <p:cNvSpPr txBox="1"/>
          <p:nvPr/>
        </p:nvSpPr>
        <p:spPr>
          <a:xfrm>
            <a:off x="2592054" y="2136338"/>
            <a:ext cx="7682656" cy="1323439"/>
          </a:xfrm>
          <a:prstGeom prst="rect">
            <a:avLst/>
          </a:prstGeom>
          <a:solidFill>
            <a:srgbClr val="FDDCA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Động viên, thuyết phục người khác tham gia.</a:t>
            </a:r>
            <a:endParaRPr sz="2000">
              <a:solidFill>
                <a:srgbClr val="0C0C0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Hỗ trợ khi bạn gặp khó khăn trong quá trình hoạt động.</a:t>
            </a:r>
            <a:endParaRPr sz="2000">
              <a:solidFill>
                <a:srgbClr val="0C0C0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Mời các bạn tham gia thiết kế và chuẩn bị hoạt động.</a:t>
            </a:r>
            <a:endParaRPr sz="2000">
              <a:solidFill>
                <a:srgbClr val="0C0C0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Phân công trách nhiệm phù hợp với sở thích và khả năng của các bạn.</a:t>
            </a:r>
            <a:endParaRPr sz="2000">
              <a:solidFill>
                <a:srgbClr val="0C0C0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">
            <a:hlinkClick r:id="rId3" action="ppaction://hlinksldjump"/>
          </p:cNvPr>
          <p:cNvSpPr/>
          <p:nvPr/>
        </p:nvSpPr>
        <p:spPr>
          <a:xfrm>
            <a:off x="2468121" y="1339560"/>
            <a:ext cx="8101555" cy="165927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Lựa chọn các biện pháp phù hợp để thu hút bạn vào hoạt động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chung trong tình huống sau đây: </a:t>
            </a:r>
            <a:r>
              <a:rPr lang="en-US" sz="22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được phân công chủ đề văn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nghệ cho hoạt động sinh hoạt dưới cờ, một số bạn có khả năng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văn nghệ nhưng không muốn tham gia.</a:t>
            </a:r>
            <a:endParaRPr/>
          </a:p>
        </p:txBody>
      </p:sp>
      <p:grpSp>
        <p:nvGrpSpPr>
          <p:cNvPr id="323" name="Google Shape;323;p7"/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324" name="Google Shape;324;p7"/>
            <p:cNvGrpSpPr/>
            <p:nvPr/>
          </p:nvGrpSpPr>
          <p:grpSpPr>
            <a:xfrm rot="10800000" flipH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325" name="Google Shape;325;p7"/>
              <p:cNvSpPr/>
              <p:nvPr/>
            </p:nvSpPr>
            <p:spPr>
              <a:xfrm>
                <a:off x="2075" y="1646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2253" y="1642"/>
                <a:ext cx="516" cy="169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2254" y="1643"/>
                <a:ext cx="516" cy="1690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2334" y="1643"/>
                <a:ext cx="1097" cy="1690"/>
              </a:xfrm>
              <a:prstGeom prst="ellipse">
                <a:avLst/>
              </a:prstGeom>
              <a:gradFill>
                <a:gsLst>
                  <a:gs pos="0">
                    <a:srgbClr val="8BBD41"/>
                  </a:gs>
                  <a:gs pos="50000">
                    <a:schemeClr val="hlink"/>
                  </a:gs>
                  <a:gs pos="100000">
                    <a:srgbClr val="8BBD41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2337" y="1643"/>
                <a:ext cx="1096" cy="1690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31" name="Google Shape;331;p7"/>
            <p:cNvSpPr txBox="1"/>
            <p:nvPr/>
          </p:nvSpPr>
          <p:spPr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21FFF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6</a:t>
              </a:r>
              <a:endParaRPr sz="2000" b="1">
                <a:solidFill>
                  <a:srgbClr val="21FFFE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32" name="Google Shape;332;p7"/>
          <p:cNvSpPr txBox="1"/>
          <p:nvPr/>
        </p:nvSpPr>
        <p:spPr>
          <a:xfrm>
            <a:off x="2363565" y="3429000"/>
            <a:ext cx="8174269" cy="1785104"/>
          </a:xfrm>
          <a:prstGeom prst="rect">
            <a:avLst/>
          </a:prstGeom>
          <a:solidFill>
            <a:srgbClr val="FDDCA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rPr>
              <a:t>Động viên, thuyết phục bạn tham gia hoạt động văn nghệ.</a:t>
            </a:r>
            <a:endParaRPr sz="2200">
              <a:solidFill>
                <a:srgbClr val="0C0C0C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rPr>
              <a:t>Cùng các bạn tham gia thiết kế và chuẩn bị cho tiết mục văn nghệ.</a:t>
            </a:r>
            <a:endParaRPr sz="2200">
              <a:solidFill>
                <a:srgbClr val="0C0C0C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rPr>
              <a:t>Cùng các bạn luyện tập hát, múa.</a:t>
            </a:r>
            <a:endParaRPr sz="2200">
              <a:solidFill>
                <a:srgbClr val="0C0C0C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rPr>
              <a:t>Phân công nhiệm vụ theo sở thích của từng bạn: hát bè, hát đơn, múa phụ họa,....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Vòng tròn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623</Words>
  <Application>Microsoft Office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Noto Sans Symbols</vt:lpstr>
      <vt:lpstr>Times</vt:lpstr>
      <vt:lpstr>Times New Roman</vt:lpstr>
      <vt:lpstr>Twentieth Century</vt:lpstr>
      <vt:lpstr>Vòng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Bách Sa</dc:creator>
  <cp:lastModifiedBy>Administrator</cp:lastModifiedBy>
  <cp:revision>1</cp:revision>
  <dcterms:created xsi:type="dcterms:W3CDTF">2022-08-27T06:19:11Z</dcterms:created>
  <dcterms:modified xsi:type="dcterms:W3CDTF">2025-09-26T08:08:49Z</dcterms:modified>
</cp:coreProperties>
</file>