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7" r:id="rId2"/>
    <p:sldId id="258" r:id="rId3"/>
    <p:sldId id="404" r:id="rId4"/>
    <p:sldId id="338" r:id="rId5"/>
    <p:sldId id="399" r:id="rId6"/>
    <p:sldId id="260" r:id="rId7"/>
    <p:sldId id="265" r:id="rId8"/>
    <p:sldId id="261" r:id="rId9"/>
    <p:sldId id="268" r:id="rId10"/>
    <p:sldId id="267" r:id="rId11"/>
    <p:sldId id="262" r:id="rId12"/>
    <p:sldId id="402"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6"/>
      </p:cViewPr>
      <p:guideLst/>
    </p:cSldViewPr>
  </p:slideViewPr>
  <p:notesTextViewPr>
    <p:cViewPr>
      <p:scale>
        <a:sx n="1" d="1"/>
        <a:sy n="1" d="1"/>
      </p:scale>
      <p:origin x="0" y="0"/>
    </p:cViewPr>
  </p:notesTextViewPr>
  <p:notesViewPr>
    <p:cSldViewPr snapToGrid="0">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E2CB8-097E-45C8-B185-AA0D75617EC0}" type="datetimeFigureOut">
              <a:rPr lang="en-US" smtClean="0"/>
              <a:t>10/10/2025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BA2D9-624E-4C0F-BA39-FB1C2E20B100}" type="slidenum">
              <a:rPr lang="en-US" smtClean="0"/>
              <a:t>‹#›</a:t>
            </a:fld>
            <a:endParaRPr lang="en-US"/>
          </a:p>
        </p:txBody>
      </p:sp>
    </p:spTree>
    <p:extLst>
      <p:ext uri="{BB962C8B-B14F-4D97-AF65-F5344CB8AC3E}">
        <p14:creationId xmlns:p14="http://schemas.microsoft.com/office/powerpoint/2010/main" val="165644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a:prstGeom prst="rect">
            <a:avLst/>
          </a:prstGeom>
        </p:spPr>
        <p:txBody>
          <a:bodyPr anchor="b">
            <a:normAutofit/>
          </a:bodyPr>
          <a:lstStyle>
            <a:lvl1pPr algn="l">
              <a:defRPr sz="4800"/>
            </a:lvl1pPr>
          </a:lstStyle>
          <a:p>
            <a:r>
              <a:rPr lang="vi-VN"/>
              <a:t>Bấm để sửa kiểu tiêu đề Bản cái</a:t>
            </a:r>
            <a:endParaRPr lang="en-US" dirty="0"/>
          </a:p>
        </p:txBody>
      </p:sp>
      <p:sp>
        <p:nvSpPr>
          <p:cNvPr id="3" name="Subtitle 2"/>
          <p:cNvSpPr>
            <a:spLocks noGrp="1"/>
          </p:cNvSpPr>
          <p:nvPr>
            <p:ph type="subTitle" idx="1"/>
          </p:nvPr>
        </p:nvSpPr>
        <p:spPr>
          <a:xfrm>
            <a:off x="1876424" y="3602038"/>
            <a:ext cx="8791575" cy="1655762"/>
          </a:xfrm>
          <a:prstGeom prst="rect">
            <a:avLst/>
          </a:prstGeom>
        </p:spPr>
        <p:txBody>
          <a:bodyPr>
            <a:normAutofit/>
          </a:bodyPr>
          <a:lstStyle>
            <a:lvl1pPr marL="0" indent="0" algn="l">
              <a:buNone/>
              <a:defRPr sz="2000" cap="all" baseline="0">
                <a:solidFill>
                  <a:schemeClr val="tx2"/>
                </a:solidFill>
                <a:latin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7077511" y="5410201"/>
            <a:ext cx="2743200" cy="365125"/>
          </a:xfrm>
          <a:prstGeom prst="rect">
            <a:avLst/>
          </a:prstGeom>
        </p:spPr>
        <p:txBody>
          <a:bodyPr/>
          <a:lstStyle/>
          <a:p>
            <a:fld id="{48A87A34-81AB-432B-8DAE-1953F412C126}" type="datetimeFigureOut">
              <a:rPr lang="en-US" dirty="0"/>
              <a:t>10/10/2025</a:t>
            </a:fld>
            <a:endParaRPr lang="en-US" dirty="0"/>
          </a:p>
        </p:txBody>
      </p:sp>
      <p:sp>
        <p:nvSpPr>
          <p:cNvPr id="5" name="Footer Placeholder 4"/>
          <p:cNvSpPr>
            <a:spLocks noGrp="1"/>
          </p:cNvSpPr>
          <p:nvPr>
            <p:ph type="ftr" sz="quarter" idx="11"/>
          </p:nvPr>
        </p:nvSpPr>
        <p:spPr>
          <a:xfrm>
            <a:off x="1876424" y="5410201"/>
            <a:ext cx="5124886"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a:prstGeom prst="rect">
            <a:avLst/>
          </a:prstGeom>
        </p:spPr>
        <p:txBody>
          <a:bodyPr anchor="b">
            <a:normAutofit/>
          </a:bodyPr>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atin typeface="Times New Roman" panose="02020603050405020304" pitchFamily="18" charset="0"/>
              </a:defRPr>
            </a:lvl1pPr>
          </a:lstStyle>
          <a:p>
            <a:pPr marL="0" lvl="0" indent="0">
              <a:buNone/>
            </a:pPr>
            <a:r>
              <a:rPr lang="vi-VN"/>
              <a:t>Bấm biểu tượng để thêm hình ảnh</a:t>
            </a:r>
            <a:endParaRPr lang="en-US" dirty="0"/>
          </a:p>
        </p:txBody>
      </p:sp>
      <p:sp>
        <p:nvSpPr>
          <p:cNvPr id="4" name="Text Placeholder 3"/>
          <p:cNvSpPr>
            <a:spLocks noGrp="1"/>
          </p:cNvSpPr>
          <p:nvPr>
            <p:ph type="body" sz="half" idx="2"/>
          </p:nvPr>
        </p:nvSpPr>
        <p:spPr>
          <a:xfrm>
            <a:off x="1141364" y="5124020"/>
            <a:ext cx="9910859" cy="682472"/>
          </a:xfrm>
          <a:prstGeom prst="rect">
            <a:avLst/>
          </a:prstGeom>
        </p:spPr>
        <p:txBody>
          <a:bodyPr>
            <a:normAutofit/>
          </a:bodyPr>
          <a:lstStyle>
            <a:lvl1pPr marL="0" indent="0">
              <a:buNone/>
              <a:defRPr sz="16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a:prstGeom prst="rect">
            <a:avLst/>
          </a:prstGeom>
        </p:spPr>
        <p:txBody>
          <a:bodyPr anchor="ctr">
            <a:normAutofit/>
          </a:bodyPr>
          <a:lstStyle>
            <a:lvl1pPr>
              <a:defRPr sz="3600"/>
            </a:lvl1pPr>
          </a:lstStyle>
          <a:p>
            <a:r>
              <a:rPr lang="vi-VN"/>
              <a:t>Bấm để sửa kiểu tiêu đề Bản cái</a:t>
            </a:r>
            <a:endParaRPr lang="en-US" dirty="0"/>
          </a:p>
        </p:txBody>
      </p:sp>
      <p:sp>
        <p:nvSpPr>
          <p:cNvPr id="4" name="Text Placeholder 3"/>
          <p:cNvSpPr>
            <a:spLocks noGrp="1"/>
          </p:cNvSpPr>
          <p:nvPr>
            <p:ph type="body" sz="half" idx="2"/>
          </p:nvPr>
        </p:nvSpPr>
        <p:spPr>
          <a:xfrm>
            <a:off x="1141410" y="4419599"/>
            <a:ext cx="9904459" cy="1371599"/>
          </a:xfrm>
          <a:prstGeom prst="rect">
            <a:avLst/>
          </a:prstGeom>
        </p:spPr>
        <p:txBody>
          <a:bodyPr anchor="ctr">
            <a:normAutofit/>
          </a:bodyPr>
          <a:lstStyle>
            <a:lvl1pPr marL="0" indent="0">
              <a:buNone/>
              <a:defRPr sz="18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a:prstGeom prst="rect">
            <a:avLst/>
          </a:prstGeom>
        </p:spPr>
        <p:txBody>
          <a:bodyPr anchor="ctr">
            <a:normAutofit/>
          </a:bodyPr>
          <a:lstStyle>
            <a:lvl1pPr>
              <a:defRPr sz="3600"/>
            </a:lvl1pPr>
          </a:lstStyle>
          <a:p>
            <a:r>
              <a:rPr lang="vi-VN"/>
              <a:t>Bấm để sửa kiểu tiêu đề Bản cái</a:t>
            </a:r>
            <a:endParaRPr lang="en-US" dirty="0"/>
          </a:p>
        </p:txBody>
      </p:sp>
      <p:sp>
        <p:nvSpPr>
          <p:cNvPr id="12" name="Text Placeholder 3"/>
          <p:cNvSpPr>
            <a:spLocks noGrp="1"/>
          </p:cNvSpPr>
          <p:nvPr>
            <p:ph type="body" sz="half" idx="13"/>
          </p:nvPr>
        </p:nvSpPr>
        <p:spPr>
          <a:xfrm>
            <a:off x="1720644" y="3365557"/>
            <a:ext cx="8752299" cy="548968"/>
          </a:xfrm>
          <a:prstGeom prst="rect">
            <a:avLst/>
          </a:prstGeom>
        </p:spPr>
        <p:txBody>
          <a:bodyPr anchor="t">
            <a:normAutofit/>
          </a:bodyPr>
          <a:lstStyle>
            <a:lvl1pPr marL="0" indent="0">
              <a:buNone/>
              <a:defRPr sz="14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4" name="Text Placeholder 3"/>
          <p:cNvSpPr>
            <a:spLocks noGrp="1"/>
          </p:cNvSpPr>
          <p:nvPr>
            <p:ph type="body" sz="half" idx="2"/>
          </p:nvPr>
        </p:nvSpPr>
        <p:spPr>
          <a:xfrm>
            <a:off x="1141411" y="4309919"/>
            <a:ext cx="9906002" cy="1489496"/>
          </a:xfrm>
          <a:prstGeom prst="rect">
            <a:avLst/>
          </a:prstGeom>
        </p:spPr>
        <p:txBody>
          <a:bodyPr anchor="ctr">
            <a:normAutofit/>
          </a:bodyPr>
          <a:lstStyle>
            <a:lvl1pPr marL="0" indent="0">
              <a:buNone/>
              <a:defRPr sz="18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a:prstGeom prst="rect">
            <a:avLst/>
          </a:prstGeom>
        </p:spPr>
        <p:txBody>
          <a:bodyPr anchor="b">
            <a:normAutofit/>
          </a:bodyPr>
          <a:lstStyle>
            <a:lvl1pPr>
              <a:defRPr sz="3600"/>
            </a:lvl1pPr>
          </a:lstStyle>
          <a:p>
            <a:r>
              <a:rPr lang="vi-VN"/>
              <a:t>Bấm để sửa kiểu tiêu đề Bản cái</a:t>
            </a:r>
            <a:endParaRPr lang="en-US" dirty="0"/>
          </a:p>
        </p:txBody>
      </p:sp>
      <p:sp>
        <p:nvSpPr>
          <p:cNvPr id="4" name="Text Placeholder 3"/>
          <p:cNvSpPr>
            <a:spLocks noGrp="1"/>
          </p:cNvSpPr>
          <p:nvPr>
            <p:ph type="body" sz="half" idx="2"/>
          </p:nvPr>
        </p:nvSpPr>
        <p:spPr>
          <a:xfrm>
            <a:off x="1141364" y="4657655"/>
            <a:ext cx="9904505" cy="1140644"/>
          </a:xfrm>
          <a:prstGeom prst="rect">
            <a:avLst/>
          </a:prstGeom>
        </p:spPr>
        <p:txBody>
          <a:bodyPr anchor="t">
            <a:normAutofit/>
          </a:bodyPr>
          <a:lstStyle>
            <a:lvl1pPr marL="0" indent="0">
              <a:buNone/>
              <a:defRPr sz="18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a:prstGeom prst="rect">
            <a:avLst/>
          </a:prstGeom>
        </p:spPr>
        <p:txBody>
          <a:bodyPr/>
          <a:lstStyle/>
          <a:p>
            <a:r>
              <a:rPr lang="vi-VN"/>
              <a:t>Bấm để sửa kiểu tiêu đề Bản cái</a:t>
            </a:r>
            <a:endParaRPr lang="en-US" dirty="0"/>
          </a:p>
        </p:txBody>
      </p:sp>
      <p:sp>
        <p:nvSpPr>
          <p:cNvPr id="7" name="Text Placeholder 2"/>
          <p:cNvSpPr>
            <a:spLocks noGrp="1"/>
          </p:cNvSpPr>
          <p:nvPr>
            <p:ph type="body" idx="1"/>
          </p:nvPr>
        </p:nvSpPr>
        <p:spPr>
          <a:xfrm>
            <a:off x="1141410" y="2674463"/>
            <a:ext cx="3196899" cy="685800"/>
          </a:xfrm>
          <a:prstGeom prst="rect">
            <a:avLst/>
          </a:prstGeom>
        </p:spPr>
        <p:txBody>
          <a:bodyPr anchor="b">
            <a:noAutofit/>
          </a:bodyPr>
          <a:lstStyle>
            <a:lvl1pPr marL="0" indent="0">
              <a:lnSpc>
                <a:spcPct val="90000"/>
              </a:lnSpc>
              <a:buNone/>
              <a:defRPr sz="24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8" name="Text Placeholder 3"/>
          <p:cNvSpPr>
            <a:spLocks noGrp="1"/>
          </p:cNvSpPr>
          <p:nvPr>
            <p:ph type="body" sz="half" idx="15"/>
          </p:nvPr>
        </p:nvSpPr>
        <p:spPr>
          <a:xfrm>
            <a:off x="1127918" y="3360263"/>
            <a:ext cx="3208735" cy="2430936"/>
          </a:xfrm>
          <a:prstGeom prst="rect">
            <a:avLst/>
          </a:prstGeom>
        </p:spPr>
        <p:txBody>
          <a:bodyPr anchor="t">
            <a:normAutofit/>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9" name="Text Placeholder 4"/>
          <p:cNvSpPr>
            <a:spLocks noGrp="1"/>
          </p:cNvSpPr>
          <p:nvPr>
            <p:ph type="body" sz="quarter" idx="3"/>
          </p:nvPr>
        </p:nvSpPr>
        <p:spPr>
          <a:xfrm>
            <a:off x="4514766" y="2677635"/>
            <a:ext cx="3184385" cy="685800"/>
          </a:xfrm>
          <a:prstGeom prst="rect">
            <a:avLst/>
          </a:prstGeom>
        </p:spPr>
        <p:txBody>
          <a:bodyPr anchor="b">
            <a:noAutofit/>
          </a:bodyPr>
          <a:lstStyle>
            <a:lvl1pPr marL="0" indent="0">
              <a:lnSpc>
                <a:spcPct val="90000"/>
              </a:lnSpc>
              <a:buNone/>
              <a:defRPr sz="24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10" name="Text Placeholder 3"/>
          <p:cNvSpPr>
            <a:spLocks noGrp="1"/>
          </p:cNvSpPr>
          <p:nvPr>
            <p:ph type="body" sz="half" idx="16"/>
          </p:nvPr>
        </p:nvSpPr>
        <p:spPr>
          <a:xfrm>
            <a:off x="4504213" y="3363435"/>
            <a:ext cx="3195830" cy="2430936"/>
          </a:xfrm>
          <a:prstGeom prst="rect">
            <a:avLst/>
          </a:prstGeom>
        </p:spPr>
        <p:txBody>
          <a:bodyPr anchor="t">
            <a:normAutofit/>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11" name="Text Placeholder 4"/>
          <p:cNvSpPr>
            <a:spLocks noGrp="1"/>
          </p:cNvSpPr>
          <p:nvPr>
            <p:ph type="body" sz="quarter" idx="13"/>
          </p:nvPr>
        </p:nvSpPr>
        <p:spPr>
          <a:xfrm>
            <a:off x="7852442" y="2674463"/>
            <a:ext cx="3194968" cy="685800"/>
          </a:xfrm>
          <a:prstGeom prst="rect">
            <a:avLst/>
          </a:prstGeom>
        </p:spPr>
        <p:txBody>
          <a:bodyPr anchor="b">
            <a:noAutofit/>
          </a:bodyPr>
          <a:lstStyle>
            <a:lvl1pPr marL="0" indent="0">
              <a:lnSpc>
                <a:spcPct val="90000"/>
              </a:lnSpc>
              <a:buNone/>
              <a:defRPr sz="24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12" name="Text Placeholder 3"/>
          <p:cNvSpPr>
            <a:spLocks noGrp="1"/>
          </p:cNvSpPr>
          <p:nvPr>
            <p:ph type="body" sz="half" idx="17"/>
          </p:nvPr>
        </p:nvSpPr>
        <p:spPr>
          <a:xfrm>
            <a:off x="7852442" y="3360263"/>
            <a:ext cx="3194968" cy="2430936"/>
          </a:xfrm>
          <a:prstGeom prst="rect">
            <a:avLst/>
          </a:prstGeom>
        </p:spPr>
        <p:txBody>
          <a:bodyPr anchor="t">
            <a:normAutofit/>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a:prstGeom prst="rect">
            <a:avLst/>
          </a:prstGeom>
        </p:spPr>
        <p:txBody>
          <a:bodyPr/>
          <a:lstStyle/>
          <a:p>
            <a:r>
              <a:rPr lang="vi-VN"/>
              <a:t>Bấm để sửa kiểu tiêu đề Bản cái</a:t>
            </a:r>
            <a:endParaRPr lang="en-US" dirty="0"/>
          </a:p>
        </p:txBody>
      </p:sp>
      <p:sp>
        <p:nvSpPr>
          <p:cNvPr id="19" name="Text Placeholder 2"/>
          <p:cNvSpPr>
            <a:spLocks noGrp="1"/>
          </p:cNvSpPr>
          <p:nvPr>
            <p:ph type="body" idx="1"/>
          </p:nvPr>
        </p:nvSpPr>
        <p:spPr>
          <a:xfrm>
            <a:off x="1141413" y="4404596"/>
            <a:ext cx="3195240" cy="576262"/>
          </a:xfrm>
          <a:prstGeom prst="rect">
            <a:avLst/>
          </a:prstGeom>
        </p:spPr>
        <p:txBody>
          <a:bodyPr anchor="b">
            <a:noAutofit/>
          </a:bodyPr>
          <a:lstStyle>
            <a:lvl1pPr marL="0" indent="0">
              <a:lnSpc>
                <a:spcPct val="90000"/>
              </a:lnSpc>
              <a:buNone/>
              <a:defRPr sz="20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atin typeface="Times New Roman" panose="02020603050405020304" pitchFamily="18" charset="0"/>
              </a:defRPr>
            </a:lvl1pPr>
          </a:lstStyle>
          <a:p>
            <a:pPr marL="0" lvl="0" indent="0">
              <a:buNone/>
            </a:pPr>
            <a:r>
              <a:rPr lang="vi-VN"/>
              <a:t>Bấm biểu tượng để thêm hình ảnh</a:t>
            </a:r>
            <a:endParaRPr lang="en-US" dirty="0"/>
          </a:p>
        </p:txBody>
      </p:sp>
      <p:sp>
        <p:nvSpPr>
          <p:cNvPr id="21" name="Text Placeholder 3"/>
          <p:cNvSpPr>
            <a:spLocks noGrp="1"/>
          </p:cNvSpPr>
          <p:nvPr>
            <p:ph type="body" sz="half" idx="18"/>
          </p:nvPr>
        </p:nvSpPr>
        <p:spPr>
          <a:xfrm>
            <a:off x="1141413" y="4980858"/>
            <a:ext cx="3195240" cy="817843"/>
          </a:xfrm>
          <a:prstGeom prst="rect">
            <a:avLst/>
          </a:prstGeom>
        </p:spPr>
        <p:txBody>
          <a:bodyPr anchor="t">
            <a:normAutofit/>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22" name="Text Placeholder 4"/>
          <p:cNvSpPr>
            <a:spLocks noGrp="1"/>
          </p:cNvSpPr>
          <p:nvPr>
            <p:ph type="body" sz="quarter" idx="3"/>
          </p:nvPr>
        </p:nvSpPr>
        <p:spPr>
          <a:xfrm>
            <a:off x="4489053" y="4404596"/>
            <a:ext cx="3200400" cy="576262"/>
          </a:xfrm>
          <a:prstGeom prst="rect">
            <a:avLst/>
          </a:prstGeom>
        </p:spPr>
        <p:txBody>
          <a:bodyPr anchor="b">
            <a:noAutofit/>
          </a:bodyPr>
          <a:lstStyle>
            <a:lvl1pPr marL="0" indent="0">
              <a:lnSpc>
                <a:spcPct val="90000"/>
              </a:lnSpc>
              <a:buNone/>
              <a:defRPr sz="20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atin typeface="Times New Roman" panose="02020603050405020304" pitchFamily="18" charset="0"/>
              </a:defRPr>
            </a:lvl1pPr>
          </a:lstStyle>
          <a:p>
            <a:pPr marL="0" lvl="0" indent="0">
              <a:buNone/>
            </a:pPr>
            <a:r>
              <a:rPr lang="vi-VN"/>
              <a:t>Bấm biểu tượng để thêm hình ảnh</a:t>
            </a:r>
            <a:endParaRPr lang="en-US" dirty="0"/>
          </a:p>
        </p:txBody>
      </p:sp>
      <p:sp>
        <p:nvSpPr>
          <p:cNvPr id="24" name="Text Placeholder 3"/>
          <p:cNvSpPr>
            <a:spLocks noGrp="1"/>
          </p:cNvSpPr>
          <p:nvPr>
            <p:ph type="body" sz="half" idx="19"/>
          </p:nvPr>
        </p:nvSpPr>
        <p:spPr>
          <a:xfrm>
            <a:off x="4487593" y="4980857"/>
            <a:ext cx="3200400" cy="810342"/>
          </a:xfrm>
          <a:prstGeom prst="rect">
            <a:avLst/>
          </a:prstGeom>
        </p:spPr>
        <p:txBody>
          <a:bodyPr anchor="t">
            <a:normAutofit/>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25" name="Text Placeholder 4"/>
          <p:cNvSpPr>
            <a:spLocks noGrp="1"/>
          </p:cNvSpPr>
          <p:nvPr>
            <p:ph type="body" sz="quarter" idx="13"/>
          </p:nvPr>
        </p:nvSpPr>
        <p:spPr>
          <a:xfrm>
            <a:off x="7852567" y="4404595"/>
            <a:ext cx="3190741" cy="576262"/>
          </a:xfrm>
          <a:prstGeom prst="rect">
            <a:avLst/>
          </a:prstGeom>
        </p:spPr>
        <p:txBody>
          <a:bodyPr anchor="b">
            <a:noAutofit/>
          </a:bodyPr>
          <a:lstStyle>
            <a:lvl1pPr marL="0" indent="0">
              <a:lnSpc>
                <a:spcPct val="90000"/>
              </a:lnSpc>
              <a:buNone/>
              <a:defRPr sz="20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atin typeface="Times New Roman" panose="02020603050405020304" pitchFamily="18" charset="0"/>
              </a:defRPr>
            </a:lvl1pPr>
          </a:lstStyle>
          <a:p>
            <a:pPr marL="0" lvl="0" indent="0">
              <a:buNone/>
            </a:pPr>
            <a:r>
              <a:rPr lang="vi-VN"/>
              <a:t>Bấm biểu tượng để thêm hình ảnh</a:t>
            </a:r>
            <a:endParaRPr lang="en-US" dirty="0"/>
          </a:p>
        </p:txBody>
      </p:sp>
      <p:sp>
        <p:nvSpPr>
          <p:cNvPr id="27" name="Text Placeholder 3"/>
          <p:cNvSpPr>
            <a:spLocks noGrp="1"/>
          </p:cNvSpPr>
          <p:nvPr>
            <p:ph type="body" sz="half" idx="20"/>
          </p:nvPr>
        </p:nvSpPr>
        <p:spPr>
          <a:xfrm>
            <a:off x="7852442" y="4980854"/>
            <a:ext cx="3194968" cy="810345"/>
          </a:xfrm>
          <a:prstGeom prst="rect">
            <a:avLst/>
          </a:prstGeom>
        </p:spPr>
        <p:txBody>
          <a:bodyPr anchor="t">
            <a:normAutofit/>
          </a:bodyPr>
          <a:lstStyle>
            <a:lvl1pPr marL="0" indent="0">
              <a:buNone/>
              <a:defRPr sz="14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Chỉnh sửa kiểu văn bản của Bản cái</a:t>
            </a:r>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141412" y="2249487"/>
            <a:ext cx="9905999" cy="3541714"/>
          </a:xfrm>
          <a:prstGeom prst="rect">
            <a:avLst/>
          </a:prstGeom>
        </p:spPr>
        <p:txBody>
          <a:bodyPr vert="eaVert" ancho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a:prstGeom prst="rect">
            <a:avLst/>
          </a:prstGeo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141410" y="609599"/>
            <a:ext cx="7748590" cy="5181601"/>
          </a:xfrm>
          <a:prstGeom prst="rect">
            <a:avLst/>
          </a:prstGeom>
        </p:spPr>
        <p:txBody>
          <a:bodyPr vert="eaVe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2"/>
        <p:cNvGrpSpPr/>
        <p:nvPr/>
      </p:nvGrpSpPr>
      <p:grpSpPr>
        <a:xfrm>
          <a:off x="0" y="0"/>
          <a:ext cx="0" cy="0"/>
          <a:chOff x="0" y="0"/>
          <a:chExt cx="0" cy="0"/>
        </a:xfrm>
      </p:grpSpPr>
      <p:sp>
        <p:nvSpPr>
          <p:cNvPr id="83" name="Google Shape;83;p7"/>
          <p:cNvSpPr/>
          <p:nvPr/>
        </p:nvSpPr>
        <p:spPr>
          <a:xfrm rot="-659658" flipH="1">
            <a:off x="-1227689" y="267520"/>
            <a:ext cx="13656244" cy="6830277"/>
          </a:xfrm>
          <a:prstGeom prst="ellipse">
            <a:avLst/>
          </a:prstGeom>
          <a:no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84" name="Google Shape;84;p7"/>
          <p:cNvSpPr txBox="1">
            <a:spLocks noGrp="1"/>
          </p:cNvSpPr>
          <p:nvPr>
            <p:ph type="title"/>
          </p:nvPr>
        </p:nvSpPr>
        <p:spPr>
          <a:xfrm>
            <a:off x="1379500" y="1710433"/>
            <a:ext cx="4527200" cy="977600"/>
          </a:xfrm>
          <a:prstGeom prst="rect">
            <a:avLst/>
          </a:prstGeom>
        </p:spPr>
        <p:txBody>
          <a:bodyPr spcFirstLastPara="1" wrap="square" lIns="121897" tIns="121897" rIns="121897" bIns="121897" anchor="ctr" anchorCtr="0">
            <a:noAutofit/>
          </a:bodyPr>
          <a:lstStyle>
            <a:lvl1pPr lvl="0" algn="r"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5" name="Google Shape;85;p7"/>
          <p:cNvSpPr txBox="1">
            <a:spLocks noGrp="1"/>
          </p:cNvSpPr>
          <p:nvPr>
            <p:ph type="subTitle" idx="1"/>
          </p:nvPr>
        </p:nvSpPr>
        <p:spPr>
          <a:xfrm>
            <a:off x="1379500" y="3642351"/>
            <a:ext cx="4527200" cy="15052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Clr>
                <a:schemeClr val="dk1"/>
              </a:buClr>
              <a:buSzPts val="1400"/>
              <a:buNone/>
              <a:defRPr sz="2100"/>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6" name="Google Shape;86;p7"/>
          <p:cNvSpPr txBox="1">
            <a:spLocks noGrp="1"/>
          </p:cNvSpPr>
          <p:nvPr>
            <p:ph type="subTitle" idx="2"/>
          </p:nvPr>
        </p:nvSpPr>
        <p:spPr>
          <a:xfrm>
            <a:off x="1379433" y="3012351"/>
            <a:ext cx="4527200" cy="630000"/>
          </a:xfrm>
          <a:prstGeom prst="rect">
            <a:avLst/>
          </a:prstGeom>
        </p:spPr>
        <p:txBody>
          <a:bodyPr spcFirstLastPara="1" wrap="square" lIns="121897" tIns="121897" rIns="121897" bIns="121897" anchor="ctr" anchorCtr="0">
            <a:noAutofit/>
          </a:bodyPr>
          <a:lstStyle>
            <a:lvl1pPr lvl="0" algn="r" rtl="0">
              <a:lnSpc>
                <a:spcPct val="100000"/>
              </a:lnSpc>
              <a:spcBef>
                <a:spcPts val="0"/>
              </a:spcBef>
              <a:spcAft>
                <a:spcPts val="0"/>
              </a:spcAft>
              <a:buClr>
                <a:schemeClr val="dk1"/>
              </a:buClr>
              <a:buSzPts val="1400"/>
              <a:buNone/>
              <a:defRPr sz="2700" b="1">
                <a:latin typeface="Montserrat"/>
                <a:ea typeface="Montserrat"/>
                <a:cs typeface="Montserrat"/>
                <a:sym typeface="Montserrat"/>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87" name="Google Shape;87;p7"/>
          <p:cNvSpPr/>
          <p:nvPr/>
        </p:nvSpPr>
        <p:spPr>
          <a:xfrm>
            <a:off x="571967" y="4843000"/>
            <a:ext cx="481200" cy="469200"/>
          </a:xfrm>
          <a:prstGeom prst="star7">
            <a:avLst>
              <a:gd name="adj" fmla="val 22689"/>
              <a:gd name="hf" fmla="val 102572"/>
              <a:gd name="vf" fmla="val 105210"/>
            </a:avLst>
          </a:prstGeom>
          <a:solidFill>
            <a:schemeClr val="accen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88" name="Google Shape;88;p7"/>
          <p:cNvSpPr/>
          <p:nvPr/>
        </p:nvSpPr>
        <p:spPr>
          <a:xfrm>
            <a:off x="6843916" y="512067"/>
            <a:ext cx="548800" cy="548800"/>
          </a:xfrm>
          <a:prstGeom prst="star4">
            <a:avLst>
              <a:gd name="adj" fmla="val 12500"/>
            </a:avLst>
          </a:prstGeom>
          <a:solidFill>
            <a:schemeClr val="accent5"/>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89" name="Google Shape;89;p7"/>
          <p:cNvSpPr/>
          <p:nvPr/>
        </p:nvSpPr>
        <p:spPr>
          <a:xfrm>
            <a:off x="11305428" y="2325633"/>
            <a:ext cx="271200" cy="271200"/>
          </a:xfrm>
          <a:prstGeom prst="star4">
            <a:avLst>
              <a:gd name="adj" fmla="val 12500"/>
            </a:avLst>
          </a:pr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90" name="Google Shape;90;p7"/>
          <p:cNvGrpSpPr/>
          <p:nvPr/>
        </p:nvGrpSpPr>
        <p:grpSpPr>
          <a:xfrm>
            <a:off x="2054127" y="857661"/>
            <a:ext cx="764259" cy="522696"/>
            <a:chOff x="10657499" y="458629"/>
            <a:chExt cx="485100" cy="331800"/>
          </a:xfrm>
        </p:grpSpPr>
        <p:sp>
          <p:nvSpPr>
            <p:cNvPr id="91" name="Google Shape;91;p7"/>
            <p:cNvSpPr/>
            <p:nvPr/>
          </p:nvSpPr>
          <p:spPr>
            <a:xfrm rot="-782472">
              <a:off x="10761777" y="486263"/>
              <a:ext cx="276532" cy="276532"/>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718568">
              <a:off x="10662222" y="576994"/>
              <a:ext cx="475653" cy="95084"/>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7"/>
          <p:cNvSpPr/>
          <p:nvPr/>
        </p:nvSpPr>
        <p:spPr>
          <a:xfrm>
            <a:off x="5765128" y="5685167"/>
            <a:ext cx="271200" cy="271200"/>
          </a:xfrm>
          <a:prstGeom prst="star4">
            <a:avLst>
              <a:gd name="adj" fmla="val 12500"/>
            </a:avLst>
          </a:pr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94" name="Google Shape;94;p7"/>
          <p:cNvSpPr/>
          <p:nvPr/>
        </p:nvSpPr>
        <p:spPr>
          <a:xfrm>
            <a:off x="676961" y="312333"/>
            <a:ext cx="271200" cy="271200"/>
          </a:xfrm>
          <a:prstGeom prst="star4">
            <a:avLst>
              <a:gd name="adj" fmla="val 12500"/>
            </a:avLst>
          </a:prstGeom>
          <a:solidFill>
            <a:schemeClr val="lt2"/>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95" name="Google Shape;95;p7"/>
          <p:cNvGrpSpPr/>
          <p:nvPr/>
        </p:nvGrpSpPr>
        <p:grpSpPr>
          <a:xfrm flipH="1">
            <a:off x="10761901" y="708815"/>
            <a:ext cx="633023" cy="432932"/>
            <a:chOff x="10657499" y="458629"/>
            <a:chExt cx="485100" cy="331800"/>
          </a:xfrm>
        </p:grpSpPr>
        <p:sp>
          <p:nvSpPr>
            <p:cNvPr id="96" name="Google Shape;96;p7"/>
            <p:cNvSpPr/>
            <p:nvPr/>
          </p:nvSpPr>
          <p:spPr>
            <a:xfrm rot="-782472">
              <a:off x="10761777" y="486263"/>
              <a:ext cx="276532" cy="276532"/>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7"/>
            <p:cNvSpPr/>
            <p:nvPr/>
          </p:nvSpPr>
          <p:spPr>
            <a:xfrm rot="-718568">
              <a:off x="10662222" y="576994"/>
              <a:ext cx="475653" cy="95084"/>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7"/>
          <p:cNvSpPr/>
          <p:nvPr/>
        </p:nvSpPr>
        <p:spPr>
          <a:xfrm rot="3680042" flipH="1">
            <a:off x="7668482" y="-354075"/>
            <a:ext cx="3986637" cy="6880008"/>
          </a:xfrm>
          <a:prstGeom prst="ellipse">
            <a:avLst/>
          </a:prstGeom>
          <a:noFill/>
          <a:ln w="9525" cap="flat" cmpd="sng">
            <a:solidFill>
              <a:schemeClr val="dk2"/>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162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vi-VN"/>
              <a:t>Bấm để sửa kiểu tiêu đề Bản cái</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a:prstGeom prst="rect">
            <a:avLst/>
          </a:prstGeom>
        </p:spPr>
        <p:txBody>
          <a:bodyPr anchor="b">
            <a:normAutofit/>
          </a:bodyPr>
          <a:lstStyle>
            <a:lvl1pPr>
              <a:defRPr sz="3600"/>
            </a:lvl1pPr>
          </a:lstStyle>
          <a:p>
            <a:r>
              <a:rPr lang="vi-VN"/>
              <a:t>Bấm để sửa kiểu tiêu đề Bản cái</a:t>
            </a:r>
            <a:endParaRPr lang="en-US" dirty="0"/>
          </a:p>
        </p:txBody>
      </p:sp>
      <p:sp>
        <p:nvSpPr>
          <p:cNvPr id="3" name="Text Placeholder 2"/>
          <p:cNvSpPr>
            <a:spLocks noGrp="1"/>
          </p:cNvSpPr>
          <p:nvPr>
            <p:ph type="body" idx="1"/>
          </p:nvPr>
        </p:nvSpPr>
        <p:spPr>
          <a:xfrm>
            <a:off x="1141411" y="4424362"/>
            <a:ext cx="9906000" cy="1374776"/>
          </a:xfrm>
          <a:prstGeom prst="rect">
            <a:avLst/>
          </a:prstGeom>
        </p:spPr>
        <p:txBody>
          <a:bodyPr>
            <a:normAutofit/>
          </a:bodyPr>
          <a:lstStyle>
            <a:lvl1pPr marL="0" indent="0">
              <a:buNone/>
              <a:defRPr sz="1800" cap="all" baseline="0">
                <a:solidFill>
                  <a:schemeClr val="tx1">
                    <a:tint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1141410" y="2249486"/>
            <a:ext cx="4878389" cy="3541714"/>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2249486"/>
            <a:ext cx="4875211" cy="3541714"/>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a:prstGeom prst="rect">
            <a:avLst/>
          </a:prstGeo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1370019" y="2249486"/>
            <a:ext cx="4649783" cy="823912"/>
          </a:xfrm>
          <a:prstGeom prst="rect">
            <a:avLst/>
          </a:prstGeom>
        </p:spPr>
        <p:txBody>
          <a:bodyPr anchor="b"/>
          <a:lstStyle>
            <a:lvl1pPr marL="0" indent="0">
              <a:lnSpc>
                <a:spcPct val="90000"/>
              </a:lnSpc>
              <a:buNone/>
              <a:defRPr sz="24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ontent Placeholder 3"/>
          <p:cNvSpPr>
            <a:spLocks noGrp="1"/>
          </p:cNvSpPr>
          <p:nvPr>
            <p:ph sz="half" idx="2"/>
          </p:nvPr>
        </p:nvSpPr>
        <p:spPr>
          <a:xfrm>
            <a:off x="1141410" y="3073397"/>
            <a:ext cx="4878391" cy="2717801"/>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400808" y="2249485"/>
            <a:ext cx="4646602" cy="823912"/>
          </a:xfrm>
          <a:prstGeom prst="rect">
            <a:avLst/>
          </a:prstGeom>
        </p:spPr>
        <p:txBody>
          <a:bodyPr anchor="b"/>
          <a:lstStyle>
            <a:lvl1pPr marL="0" indent="0">
              <a:lnSpc>
                <a:spcPct val="90000"/>
              </a:lnSpc>
              <a:buNone/>
              <a:defRPr sz="2400" b="0" cap="all" baseline="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ontent Placeholder 5"/>
          <p:cNvSpPr>
            <a:spLocks noGrp="1"/>
          </p:cNvSpPr>
          <p:nvPr>
            <p:ph sz="quarter" idx="4"/>
          </p:nvPr>
        </p:nvSpPr>
        <p:spPr>
          <a:xfrm>
            <a:off x="6172200" y="3073397"/>
            <a:ext cx="4875210" cy="2717801"/>
          </a:xfrm>
          <a:prstGeom prst="rect">
            <a:avLst/>
          </a:prstGeom>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8" name="Footer Placeholder 7"/>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vi-VN"/>
              <a:t>Bấm để sửa kiểu tiêu đề Bản cái</a:t>
            </a:r>
            <a:endParaRPr lang="en-US" dirty="0"/>
          </a:p>
        </p:txBody>
      </p:sp>
      <p:sp>
        <p:nvSpPr>
          <p:cNvPr id="3" name="Date Placeholder 2"/>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4" name="Footer Placeholder 3"/>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3" name="Footer Placeholder 2"/>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a:prstGeom prst="rect">
            <a:avLst/>
          </a:prstGeo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56200" y="592666"/>
            <a:ext cx="5891209" cy="5198534"/>
          </a:xfrm>
          <a:prstGeom prst="rect">
            <a:avLst/>
          </a:prstGeom>
        </p:spPr>
        <p:txBody>
          <a:bodyPr anchor="ct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1146705" y="2249486"/>
            <a:ext cx="3856037" cy="3541714"/>
          </a:xfrm>
          <a:prstGeom prst="rect">
            <a:avLst/>
          </a:prstGeom>
        </p:spPr>
        <p:txBody>
          <a:bodyPr/>
          <a:lstStyle>
            <a:lvl1pPr marL="0" indent="0">
              <a:buNone/>
              <a:defRPr sz="16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a:prstGeom prst="rect">
            <a:avLst/>
          </a:prstGeo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atin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1141410" y="2249486"/>
            <a:ext cx="5934511" cy="3541714"/>
          </a:xfrm>
          <a:prstGeom prst="rect">
            <a:avLst/>
          </a:prstGeom>
        </p:spPr>
        <p:txBody>
          <a:bodyPr/>
          <a:lstStyle>
            <a:lvl1pPr marL="0" indent="0">
              <a:buNone/>
              <a:defRPr sz="1600">
                <a:latin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Date Placeholder 4"/>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10/10/2025</a:t>
            </a:fld>
            <a:endParaRPr lang="en-US" dirty="0"/>
          </a:p>
        </p:txBody>
      </p:sp>
      <p:sp>
        <p:nvSpPr>
          <p:cNvPr id="6" name="Footer Placeholder 5"/>
          <p:cNvSpPr>
            <a:spLocks noGrp="1"/>
          </p:cNvSpPr>
          <p:nvPr>
            <p:ph type="ftr" sz="quarter" idx="11"/>
          </p:nvPr>
        </p:nvSpPr>
        <p:spPr>
          <a:xfrm>
            <a:off x="1141411" y="5883275"/>
            <a:ext cx="6239309"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276321" y="5883274"/>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4000" b="-14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48" name="Hộp Văn bản 47">
            <a:extLst>
              <a:ext uri="{FF2B5EF4-FFF2-40B4-BE49-F238E27FC236}">
                <a16:creationId xmlns:a16="http://schemas.microsoft.com/office/drawing/2014/main" id="{28AE90DA-435F-4247-89AF-D39D237A25B9}"/>
              </a:ext>
            </a:extLst>
          </p:cNvPr>
          <p:cNvSpPr txBox="1"/>
          <p:nvPr userDrawn="1"/>
        </p:nvSpPr>
        <p:spPr>
          <a:xfrm>
            <a:off x="1544161" y="126940"/>
            <a:ext cx="10419239" cy="954107"/>
          </a:xfrm>
          <a:prstGeom prst="rect">
            <a:avLst/>
          </a:prstGeom>
          <a:noFill/>
        </p:spPr>
        <p:txBody>
          <a:bodyPr wrap="square" rtlCol="0">
            <a:spAutoFit/>
          </a:bodyPr>
          <a:lstStyle/>
          <a:p>
            <a:pPr algn="ctr"/>
            <a:r>
              <a:rPr lang="en-US" sz="2800" b="1" kern="1200">
                <a:solidFill>
                  <a:srgbClr val="002060"/>
                </a:solidFill>
                <a:effectLst/>
                <a:latin typeface="+mn-lt"/>
                <a:ea typeface="+mn-ea"/>
                <a:cs typeface="+mn-cs"/>
              </a:rPr>
              <a:t>CHỦ ĐỀ 2:</a:t>
            </a:r>
            <a:r>
              <a:rPr lang="en-US" sz="2800" b="1" kern="1200">
                <a:solidFill>
                  <a:srgbClr val="FF0000"/>
                </a:solidFill>
                <a:effectLst/>
                <a:latin typeface="+mn-lt"/>
                <a:ea typeface="+mn-ea"/>
                <a:cs typeface="+mn-cs"/>
              </a:rPr>
              <a:t> </a:t>
            </a:r>
          </a:p>
          <a:p>
            <a:pPr algn="ctr"/>
            <a:r>
              <a:rPr lang="en-US" sz="2800" b="1" kern="1200">
                <a:solidFill>
                  <a:srgbClr val="FF0000"/>
                </a:solidFill>
                <a:effectLst/>
                <a:latin typeface="+mn-lt"/>
                <a:ea typeface="+mn-ea"/>
                <a:cs typeface="+mn-cs"/>
              </a:rPr>
              <a:t>KHÁM PHÁ BẢN THÂN</a:t>
            </a:r>
            <a:r>
              <a:rPr lang="vi-VN" sz="2800" b="1" kern="1200">
                <a:solidFill>
                  <a:srgbClr val="FF0000"/>
                </a:solidFill>
                <a:effectLst/>
                <a:latin typeface="+mn-lt"/>
                <a:ea typeface="+mn-ea"/>
                <a:cs typeface="+mn-cs"/>
              </a:rPr>
              <a:t> </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51" name="Hình Bầu dục 50">
            <a:extLst>
              <a:ext uri="{FF2B5EF4-FFF2-40B4-BE49-F238E27FC236}">
                <a16:creationId xmlns:a16="http://schemas.microsoft.com/office/drawing/2014/main" id="{663F5D25-21BB-499E-9523-8C0A12CA37E8}"/>
              </a:ext>
            </a:extLst>
          </p:cNvPr>
          <p:cNvSpPr/>
          <p:nvPr userDrawn="1"/>
        </p:nvSpPr>
        <p:spPr>
          <a:xfrm>
            <a:off x="-31751" y="-15779"/>
            <a:ext cx="2105026" cy="2269934"/>
          </a:xfrm>
          <a:prstGeom prst="ellipse">
            <a:avLst/>
          </a:prstGeom>
          <a:blipFill dpi="0" rotWithShape="1">
            <a:blip r:embed="rId21">
              <a:extLst>
                <a:ext uri="{28A0092B-C50C-407E-A947-70E740481C1C}">
                  <a14:useLocalDpi xmlns:a14="http://schemas.microsoft.com/office/drawing/2010/main" val="0"/>
                </a:ext>
              </a:extLst>
            </a:blip>
            <a:srcRect/>
            <a:stretch>
              <a:fillRect/>
            </a:stretch>
          </a:blipFill>
          <a:scene3d>
            <a:camera prst="orthographicFront">
              <a:rot lat="1800103" lon="19792290" rev="21089282"/>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F36A532-2C96-4664-8E2E-3F561411C7E1}"/>
              </a:ext>
            </a:extLst>
          </p:cNvPr>
          <p:cNvPicPr>
            <a:picLocks noChangeAspect="1"/>
          </p:cNvPicPr>
          <p:nvPr/>
        </p:nvPicPr>
        <p:blipFill rotWithShape="1">
          <a:blip r:embed="rId2"/>
          <a:srcRect l="30484" t="20358" r="31694" b="11254"/>
          <a:stretch/>
        </p:blipFill>
        <p:spPr>
          <a:xfrm>
            <a:off x="3411794" y="1084006"/>
            <a:ext cx="5673212" cy="5769983"/>
          </a:xfrm>
          <a:prstGeom prst="rect">
            <a:avLst/>
          </a:prstGeom>
        </p:spPr>
      </p:pic>
    </p:spTree>
    <p:extLst>
      <p:ext uri="{BB962C8B-B14F-4D97-AF65-F5344CB8AC3E}">
        <p14:creationId xmlns:p14="http://schemas.microsoft.com/office/powerpoint/2010/main" val="114596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14">
            <a:extLst>
              <a:ext uri="{FF2B5EF4-FFF2-40B4-BE49-F238E27FC236}">
                <a16:creationId xmlns:a16="http://schemas.microsoft.com/office/drawing/2014/main" id="{440B39B5-BE29-5BC8-E1F8-DD1086C83838}"/>
              </a:ext>
            </a:extLst>
          </p:cNvPr>
          <p:cNvSpPr/>
          <p:nvPr/>
        </p:nvSpPr>
        <p:spPr>
          <a:xfrm>
            <a:off x="129653" y="1142240"/>
            <a:ext cx="11932693" cy="5387437"/>
          </a:xfrm>
          <a:prstGeom prst="rect">
            <a:avLst/>
          </a:prstGeom>
          <a:solidFill>
            <a:schemeClr val="tx1"/>
          </a:solidFill>
          <a:ln>
            <a:solidFill>
              <a:schemeClr val="bg1">
                <a:lumMod val="65000"/>
                <a:lumOff val="35000"/>
              </a:schemeClr>
            </a:solidFill>
          </a:ln>
        </p:spPr>
        <p:txBody>
          <a:bodyPr wrap="square">
            <a:spAutoFit/>
          </a:bodyPr>
          <a:lstStyle/>
          <a:p>
            <a:pPr algn="just">
              <a:lnSpc>
                <a:spcPct val="107000"/>
              </a:lnSpc>
              <a:spcAft>
                <a:spcPts val="0"/>
              </a:spcAft>
            </a:pPr>
            <a:r>
              <a:rPr lang="en-US" dirty="0">
                <a:solidFill>
                  <a:schemeClr val="bg1">
                    <a:lumMod val="95000"/>
                    <a:lumOff val="5000"/>
                  </a:schemeClr>
                </a:solidFill>
                <a:latin typeface="+mj-lt"/>
                <a:ea typeface="Arial" panose="020B0604020202020204" pitchFamily="34" charset="0"/>
                <a:cs typeface="Times New Roman" panose="02020603050405020304" pitchFamily="18" charset="0"/>
              </a:rPr>
              <a:t>	</a:t>
            </a:r>
            <a:r>
              <a:rPr lang="en-US" sz="3600" dirty="0">
                <a:solidFill>
                  <a:schemeClr val="bg1">
                    <a:lumMod val="95000"/>
                    <a:lumOff val="5000"/>
                  </a:schemeClr>
                </a:solidFill>
                <a:latin typeface="Times New Roman" panose="02020603050405020304" pitchFamily="18" charset="0"/>
                <a:ea typeface="Arial" panose="020B0604020202020204" pitchFamily="34" charset="0"/>
                <a:cs typeface="Times New Roman" panose="02020603050405020304" pitchFamily="18" charset="0"/>
              </a:rPr>
              <a:t>H</a:t>
            </a:r>
            <a:r>
              <a:rPr lang="vi-VN" sz="3600" dirty="0">
                <a:solidFill>
                  <a:schemeClr val="bg1">
                    <a:lumMod val="95000"/>
                    <a:lumOff val="5000"/>
                  </a:schemeClr>
                </a:solidFill>
                <a:latin typeface="Times New Roman" panose="02020603050405020304" pitchFamily="18" charset="0"/>
                <a:ea typeface="Arial" panose="020B0604020202020204" pitchFamily="34" charset="0"/>
                <a:cs typeface="Times New Roman" panose="02020603050405020304" pitchFamily="18" charset="0"/>
              </a:rPr>
              <a:t>ình thức bên ngoài rất quan trọng. Một món đồ có hình thức đẹp đẽ sẽ khiến người khác cảm thấy yêu thích. Cũng như một người có vẻ ngoài đẹp đẽ, sẽ dễ dàng gây thiện cảm cho mọi người xung quanh. Nhưng hình thức bên ngoài lại không quyết định tất cả. Nhiều món đồ bên ngoài rất đẹp, nhưng chất lượng lại không được tốt. Rất nhiều người có hình thức đẹp đẽ, ăn mặc sang trọng nhưng họ lại là một người xấu </a:t>
            </a:r>
            <a:r>
              <a:rPr lang="vi-VN" sz="3600" dirty="0" err="1">
                <a:solidFill>
                  <a:schemeClr val="bg1">
                    <a:lumMod val="95000"/>
                    <a:lumOff val="5000"/>
                  </a:schemeClr>
                </a:solidFill>
                <a:latin typeface="Times New Roman" panose="02020603050405020304" pitchFamily="18" charset="0"/>
                <a:ea typeface="Arial" panose="020B0604020202020204" pitchFamily="34" charset="0"/>
                <a:cs typeface="Times New Roman" panose="02020603050405020304" pitchFamily="18" charset="0"/>
              </a:rPr>
              <a:t>xấu</a:t>
            </a:r>
            <a:r>
              <a:rPr lang="vi-VN" sz="3600" dirty="0">
                <a:solidFill>
                  <a:schemeClr val="bg1">
                    <a:lumMod val="95000"/>
                    <a:lumOff val="5000"/>
                  </a:schemeClr>
                </a:solidFill>
                <a:latin typeface="Times New Roman" panose="02020603050405020304" pitchFamily="18" charset="0"/>
                <a:ea typeface="Arial" panose="020B0604020202020204" pitchFamily="34" charset="0"/>
                <a:cs typeface="Times New Roman" panose="02020603050405020304" pitchFamily="18" charset="0"/>
              </a:rPr>
              <a:t>, ích kỉ. Bởi vậy, chúng ta nên chú trọng vào chất lượng, vẻ đẹp bên trong.</a:t>
            </a:r>
            <a:endParaRPr lang="en-US" sz="3600" dirty="0">
              <a:solidFill>
                <a:schemeClr val="bg1">
                  <a:lumMod val="95000"/>
                  <a:lumOff val="5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Hình chữ nhật 15">
            <a:extLst>
              <a:ext uri="{FF2B5EF4-FFF2-40B4-BE49-F238E27FC236}">
                <a16:creationId xmlns:a16="http://schemas.microsoft.com/office/drawing/2014/main" id="{728F243B-E8F9-15C8-7A9C-9B0BF3C49DF1}"/>
              </a:ext>
            </a:extLst>
          </p:cNvPr>
          <p:cNvSpPr/>
          <p:nvPr/>
        </p:nvSpPr>
        <p:spPr>
          <a:xfrm>
            <a:off x="3461835" y="328323"/>
            <a:ext cx="5268330" cy="646331"/>
          </a:xfrm>
          <a:prstGeom prst="rect">
            <a:avLst/>
          </a:prstGeom>
          <a:solidFill>
            <a:srgbClr val="0000CC"/>
          </a:solidFill>
        </p:spPr>
        <p:txBody>
          <a:bodyPr wrap="square">
            <a:spAutoFit/>
          </a:bodyPr>
          <a:lstStyle/>
          <a:p>
            <a:pPr algn="ctr"/>
            <a:r>
              <a:rPr lang="vi-VN" sz="3600" dirty="0">
                <a:latin typeface="+mj-lt"/>
                <a:ea typeface="Arial" panose="020B0604020202020204" pitchFamily="34" charset="0"/>
                <a:cs typeface="Times New Roman" panose="02020603050405020304" pitchFamily="18" charset="0"/>
              </a:rPr>
              <a:t>Tốt gỗ hơn tốt nước sơn:</a:t>
            </a:r>
            <a:endParaRPr lang="en-US" sz="3600" dirty="0"/>
          </a:p>
        </p:txBody>
      </p:sp>
    </p:spTree>
    <p:extLst>
      <p:ext uri="{BB962C8B-B14F-4D97-AF65-F5344CB8AC3E}">
        <p14:creationId xmlns:p14="http://schemas.microsoft.com/office/powerpoint/2010/main" val="145737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2">
            <a:hlinkClick r:id="rId2" action="ppaction://hlinksldjump"/>
            <a:extLst>
              <a:ext uri="{FF2B5EF4-FFF2-40B4-BE49-F238E27FC236}">
                <a16:creationId xmlns:a16="http://schemas.microsoft.com/office/drawing/2014/main" id="{DC8DEBC1-471E-4053-8467-2DC679B85278}"/>
              </a:ext>
            </a:extLst>
          </p:cNvPr>
          <p:cNvSpPr>
            <a:spLocks noChangeArrowheads="1"/>
          </p:cNvSpPr>
          <p:nvPr/>
        </p:nvSpPr>
        <p:spPr bwMode="gray">
          <a:xfrm>
            <a:off x="403817" y="154092"/>
            <a:ext cx="11384365" cy="855406"/>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en-US" sz="3200" b="1" dirty="0">
                <a:latin typeface="Times New Roman" panose="02020603050405020304" pitchFamily="18" charset="0"/>
                <a:cs typeface="Times New Roman" panose="02020603050405020304" pitchFamily="18" charset="0"/>
              </a:rPr>
              <a:t>4. </a:t>
            </a:r>
            <a:r>
              <a:rPr lang="vi-VN" sz="3200" b="1" dirty="0">
                <a:latin typeface="Times New Roman" panose="02020603050405020304" pitchFamily="18" charset="0"/>
                <a:cs typeface="Times New Roman" panose="02020603050405020304" pitchFamily="18" charset="0"/>
              </a:rPr>
              <a:t>Lập và thực hiện kế hoạch rèn luyện phát huy điểm mạnh, </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hạn chế điểm yếu của bản thân</a:t>
            </a:r>
            <a:endParaRPr lang="en-US" sz="3200" b="1" dirty="0">
              <a:latin typeface="Times New Roman" panose="02020603050405020304" pitchFamily="18" charset="0"/>
              <a:cs typeface="Times New Roman" panose="02020603050405020304" pitchFamily="18" charset="0"/>
            </a:endParaRPr>
          </a:p>
        </p:txBody>
      </p:sp>
      <p:graphicFrame>
        <p:nvGraphicFramePr>
          <p:cNvPr id="14" name="Bảng 13">
            <a:extLst>
              <a:ext uri="{FF2B5EF4-FFF2-40B4-BE49-F238E27FC236}">
                <a16:creationId xmlns:a16="http://schemas.microsoft.com/office/drawing/2014/main" id="{C6E493AC-54C5-4DB3-8E17-9A1C52107BBE}"/>
              </a:ext>
            </a:extLst>
          </p:cNvPr>
          <p:cNvGraphicFramePr>
            <a:graphicFrameLocks noGrp="1"/>
          </p:cNvGraphicFramePr>
          <p:nvPr>
            <p:extLst>
              <p:ext uri="{D42A27DB-BD31-4B8C-83A1-F6EECF244321}">
                <p14:modId xmlns:p14="http://schemas.microsoft.com/office/powerpoint/2010/main" val="1231367530"/>
              </p:ext>
            </p:extLst>
          </p:nvPr>
        </p:nvGraphicFramePr>
        <p:xfrm>
          <a:off x="204716" y="1009498"/>
          <a:ext cx="11798197" cy="5532504"/>
        </p:xfrm>
        <a:graphic>
          <a:graphicData uri="http://schemas.openxmlformats.org/drawingml/2006/table">
            <a:tbl>
              <a:tblPr>
                <a:tableStyleId>{5C22544A-7EE6-4342-B048-85BDC9FD1C3A}</a:tableStyleId>
              </a:tblPr>
              <a:tblGrid>
                <a:gridCol w="1581731">
                  <a:extLst>
                    <a:ext uri="{9D8B030D-6E8A-4147-A177-3AD203B41FA5}">
                      <a16:colId xmlns:a16="http://schemas.microsoft.com/office/drawing/2014/main" val="2683667410"/>
                    </a:ext>
                  </a:extLst>
                </a:gridCol>
                <a:gridCol w="8004696">
                  <a:extLst>
                    <a:ext uri="{9D8B030D-6E8A-4147-A177-3AD203B41FA5}">
                      <a16:colId xmlns:a16="http://schemas.microsoft.com/office/drawing/2014/main" val="3662001017"/>
                    </a:ext>
                  </a:extLst>
                </a:gridCol>
                <a:gridCol w="2211770">
                  <a:extLst>
                    <a:ext uri="{9D8B030D-6E8A-4147-A177-3AD203B41FA5}">
                      <a16:colId xmlns:a16="http://schemas.microsoft.com/office/drawing/2014/main" val="497780448"/>
                    </a:ext>
                  </a:extLst>
                </a:gridCol>
              </a:tblGrid>
              <a:tr h="682824">
                <a:tc>
                  <a:txBody>
                    <a:bodyPr/>
                    <a:lstStyle/>
                    <a:p>
                      <a:pPr algn="ctr">
                        <a:lnSpc>
                          <a:spcPct val="107000"/>
                        </a:lnSpc>
                        <a:spcAft>
                          <a:spcPts val="0"/>
                        </a:spcAft>
                      </a:pPr>
                      <a:r>
                        <a:rPr lang="vi-VN" sz="2000" dirty="0">
                          <a:effectLst/>
                          <a:latin typeface="+mj-lt"/>
                        </a:rPr>
                        <a:t>Điểm mạnh của bản thân</a:t>
                      </a:r>
                      <a:endParaRPr lang="en-US" sz="2000"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algn="ctr">
                        <a:lnSpc>
                          <a:spcPct val="107000"/>
                        </a:lnSpc>
                        <a:spcAft>
                          <a:spcPts val="0"/>
                        </a:spcAft>
                      </a:pPr>
                      <a:r>
                        <a:rPr lang="vi-VN" sz="2000" dirty="0">
                          <a:effectLst/>
                          <a:latin typeface="+mj-lt"/>
                        </a:rPr>
                        <a:t>Việc cần làm để phát huy</a:t>
                      </a:r>
                      <a:endParaRPr lang="en-US" sz="2000"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algn="ctr">
                        <a:lnSpc>
                          <a:spcPct val="107000"/>
                        </a:lnSpc>
                        <a:spcAft>
                          <a:spcPts val="0"/>
                        </a:spcAft>
                      </a:pPr>
                      <a:r>
                        <a:rPr lang="vi-VN" sz="2000" dirty="0">
                          <a:effectLst/>
                          <a:latin typeface="+mj-lt"/>
                        </a:rPr>
                        <a:t>Thời gian thực hiện</a:t>
                      </a:r>
                      <a:endParaRPr lang="en-US" sz="2000" dirty="0">
                        <a:effectLst/>
                        <a:latin typeface="+mj-lt"/>
                      </a:endParaRPr>
                    </a:p>
                    <a:p>
                      <a:pPr algn="ctr">
                        <a:lnSpc>
                          <a:spcPct val="107000"/>
                        </a:lnSpc>
                        <a:spcAft>
                          <a:spcPts val="0"/>
                        </a:spcAft>
                      </a:pPr>
                      <a:r>
                        <a:rPr lang="vi-VN" sz="2000" dirty="0">
                          <a:effectLst/>
                          <a:latin typeface="+mj-lt"/>
                        </a:rPr>
                        <a:t>Từ...đến....</a:t>
                      </a:r>
                      <a:endParaRPr lang="en-US" sz="2000"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extLst>
                  <a:ext uri="{0D108BD9-81ED-4DB2-BD59-A6C34878D82A}">
                    <a16:rowId xmlns:a16="http://schemas.microsoft.com/office/drawing/2014/main" val="3482733822"/>
                  </a:ext>
                </a:extLst>
              </a:tr>
              <a:tr h="1016674">
                <a:tc>
                  <a:txBody>
                    <a:bodyPr/>
                    <a:lstStyle/>
                    <a:p>
                      <a:pPr algn="ctr">
                        <a:lnSpc>
                          <a:spcPct val="107000"/>
                        </a:lnSpc>
                        <a:spcAft>
                          <a:spcPts val="0"/>
                        </a:spcAft>
                      </a:pPr>
                      <a:r>
                        <a:rPr lang="vi-VN" sz="2000">
                          <a:effectLst/>
                          <a:latin typeface="+mj-lt"/>
                        </a:rPr>
                        <a:t>Ví dụ:</a:t>
                      </a:r>
                      <a:endParaRPr lang="en-US" sz="2000">
                        <a:effectLst/>
                        <a:latin typeface="+mj-lt"/>
                      </a:endParaRPr>
                    </a:p>
                    <a:p>
                      <a:pPr algn="ctr">
                        <a:lnSpc>
                          <a:spcPct val="107000"/>
                        </a:lnSpc>
                        <a:spcAft>
                          <a:spcPts val="0"/>
                        </a:spcAft>
                      </a:pPr>
                      <a:r>
                        <a:rPr lang="vi-VN" sz="2000">
                          <a:effectLst/>
                          <a:latin typeface="+mj-lt"/>
                        </a:rPr>
                        <a:t> chăm chỉ</a:t>
                      </a:r>
                      <a:endParaRPr lang="en-US" sz="200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Chăm chỉ học tập.</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Chăm chỉ làm việc lớp, việc trường, việc nhà.</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a:t>
                      </a:r>
                      <a:endParaRPr lang="en-US" sz="2000" u="none" strike="noStrike"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algn="ctr">
                        <a:lnSpc>
                          <a:spcPct val="107000"/>
                        </a:lnSpc>
                        <a:spcAft>
                          <a:spcPts val="0"/>
                        </a:spcAft>
                      </a:pPr>
                      <a:r>
                        <a:rPr lang="vi-VN" sz="2000" dirty="0">
                          <a:effectLst/>
                          <a:latin typeface="+mj-lt"/>
                        </a:rPr>
                        <a:t> </a:t>
                      </a:r>
                      <a:endParaRPr lang="en-US" sz="2000"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extLst>
                  <a:ext uri="{0D108BD9-81ED-4DB2-BD59-A6C34878D82A}">
                    <a16:rowId xmlns:a16="http://schemas.microsoft.com/office/drawing/2014/main" val="3129051582"/>
                  </a:ext>
                </a:extLst>
              </a:tr>
              <a:tr h="723780">
                <a:tc>
                  <a:txBody>
                    <a:bodyPr/>
                    <a:lstStyle/>
                    <a:p>
                      <a:pPr algn="ctr">
                        <a:lnSpc>
                          <a:spcPct val="107000"/>
                        </a:lnSpc>
                        <a:spcAft>
                          <a:spcPts val="0"/>
                        </a:spcAft>
                      </a:pPr>
                      <a:r>
                        <a:rPr lang="vi-VN" sz="2000">
                          <a:effectLst/>
                          <a:latin typeface="+mj-lt"/>
                        </a:rPr>
                        <a:t>Điểm yếu của bản thân</a:t>
                      </a:r>
                      <a:endParaRPr lang="en-US" sz="200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algn="ctr">
                        <a:lnSpc>
                          <a:spcPct val="107000"/>
                        </a:lnSpc>
                        <a:spcAft>
                          <a:spcPts val="0"/>
                        </a:spcAft>
                      </a:pPr>
                      <a:r>
                        <a:rPr lang="vi-VN" sz="2000" dirty="0">
                          <a:effectLst/>
                          <a:latin typeface="+mj-lt"/>
                        </a:rPr>
                        <a:t>Việc cần làm để hạn chế</a:t>
                      </a:r>
                      <a:endParaRPr lang="en-US" sz="2000"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algn="ctr">
                        <a:lnSpc>
                          <a:spcPct val="107000"/>
                        </a:lnSpc>
                        <a:spcAft>
                          <a:spcPts val="0"/>
                        </a:spcAft>
                      </a:pPr>
                      <a:r>
                        <a:rPr lang="vi-VN" sz="2000" dirty="0">
                          <a:effectLst/>
                          <a:latin typeface="+mj-lt"/>
                        </a:rPr>
                        <a:t>Thời gian thực hiện</a:t>
                      </a:r>
                      <a:endParaRPr lang="en-US" sz="2000" dirty="0">
                        <a:effectLst/>
                        <a:latin typeface="+mj-lt"/>
                      </a:endParaRPr>
                    </a:p>
                    <a:p>
                      <a:pPr algn="ctr">
                        <a:lnSpc>
                          <a:spcPct val="107000"/>
                        </a:lnSpc>
                        <a:spcAft>
                          <a:spcPts val="0"/>
                        </a:spcAft>
                      </a:pPr>
                      <a:r>
                        <a:rPr lang="vi-VN" sz="2000" dirty="0">
                          <a:effectLst/>
                          <a:latin typeface="+mj-lt"/>
                        </a:rPr>
                        <a:t>Từ...đến....</a:t>
                      </a:r>
                      <a:endParaRPr lang="en-US" sz="2000"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extLst>
                  <a:ext uri="{0D108BD9-81ED-4DB2-BD59-A6C34878D82A}">
                    <a16:rowId xmlns:a16="http://schemas.microsoft.com/office/drawing/2014/main" val="3193685903"/>
                  </a:ext>
                </a:extLst>
              </a:tr>
              <a:tr h="2914486">
                <a:tc>
                  <a:txBody>
                    <a:bodyPr/>
                    <a:lstStyle/>
                    <a:p>
                      <a:pPr algn="ctr">
                        <a:lnSpc>
                          <a:spcPct val="107000"/>
                        </a:lnSpc>
                        <a:spcAft>
                          <a:spcPts val="0"/>
                        </a:spcAft>
                      </a:pPr>
                      <a:r>
                        <a:rPr lang="vi-VN" sz="2000">
                          <a:effectLst/>
                          <a:latin typeface="+mj-lt"/>
                        </a:rPr>
                        <a:t>Ví dụ 1: </a:t>
                      </a:r>
                      <a:endParaRPr lang="en-US" sz="2000">
                        <a:effectLst/>
                        <a:latin typeface="+mj-lt"/>
                      </a:endParaRPr>
                    </a:p>
                    <a:p>
                      <a:pPr algn="ctr">
                        <a:lnSpc>
                          <a:spcPct val="107000"/>
                        </a:lnSpc>
                        <a:spcAft>
                          <a:spcPts val="0"/>
                        </a:spcAft>
                      </a:pPr>
                      <a:r>
                        <a:rPr lang="vi-VN" sz="2000">
                          <a:effectLst/>
                          <a:latin typeface="+mj-lt"/>
                        </a:rPr>
                        <a:t>Nhút nhát</a:t>
                      </a:r>
                      <a:endParaRPr lang="en-US" sz="2000">
                        <a:effectLst/>
                        <a:latin typeface="+mj-lt"/>
                      </a:endParaRPr>
                    </a:p>
                    <a:p>
                      <a:pPr algn="ctr">
                        <a:lnSpc>
                          <a:spcPct val="107000"/>
                        </a:lnSpc>
                        <a:spcAft>
                          <a:spcPts val="0"/>
                        </a:spcAft>
                      </a:pPr>
                      <a:r>
                        <a:rPr lang="vi-VN" sz="2000">
                          <a:effectLst/>
                          <a:latin typeface="+mj-lt"/>
                        </a:rPr>
                        <a:t> </a:t>
                      </a:r>
                      <a:endParaRPr lang="en-US" sz="2000">
                        <a:effectLst/>
                        <a:latin typeface="+mj-lt"/>
                      </a:endParaRPr>
                    </a:p>
                    <a:p>
                      <a:pPr algn="ctr">
                        <a:lnSpc>
                          <a:spcPct val="107000"/>
                        </a:lnSpc>
                        <a:spcAft>
                          <a:spcPts val="0"/>
                        </a:spcAft>
                      </a:pPr>
                      <a:r>
                        <a:rPr lang="vi-VN" sz="2000">
                          <a:effectLst/>
                          <a:latin typeface="+mj-lt"/>
                        </a:rPr>
                        <a:t> </a:t>
                      </a:r>
                      <a:endParaRPr lang="en-US" sz="2000">
                        <a:effectLst/>
                        <a:latin typeface="+mj-lt"/>
                      </a:endParaRPr>
                    </a:p>
                    <a:p>
                      <a:pPr algn="ctr">
                        <a:lnSpc>
                          <a:spcPct val="107000"/>
                        </a:lnSpc>
                        <a:spcAft>
                          <a:spcPts val="0"/>
                        </a:spcAft>
                      </a:pPr>
                      <a:r>
                        <a:rPr lang="vi-VN" sz="2000">
                          <a:effectLst/>
                          <a:latin typeface="+mj-lt"/>
                        </a:rPr>
                        <a:t> </a:t>
                      </a:r>
                      <a:endParaRPr lang="en-US" sz="2000">
                        <a:effectLst/>
                        <a:latin typeface="+mj-lt"/>
                      </a:endParaRPr>
                    </a:p>
                    <a:p>
                      <a:pPr algn="ctr">
                        <a:lnSpc>
                          <a:spcPct val="107000"/>
                        </a:lnSpc>
                        <a:spcAft>
                          <a:spcPts val="0"/>
                        </a:spcAft>
                      </a:pPr>
                      <a:r>
                        <a:rPr lang="vi-VN" sz="2000">
                          <a:effectLst/>
                          <a:latin typeface="+mj-lt"/>
                        </a:rPr>
                        <a:t>Ví dụ 2: </a:t>
                      </a:r>
                      <a:endParaRPr lang="en-US" sz="2000">
                        <a:effectLst/>
                        <a:latin typeface="+mj-lt"/>
                      </a:endParaRPr>
                    </a:p>
                    <a:p>
                      <a:pPr algn="ctr">
                        <a:lnSpc>
                          <a:spcPct val="107000"/>
                        </a:lnSpc>
                        <a:spcAft>
                          <a:spcPts val="0"/>
                        </a:spcAft>
                      </a:pPr>
                      <a:r>
                        <a:rPr lang="vi-VN" sz="2000">
                          <a:effectLst/>
                          <a:latin typeface="+mj-lt"/>
                        </a:rPr>
                        <a:t>Hiếu thắng</a:t>
                      </a:r>
                      <a:endParaRPr lang="en-US" sz="200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Tăng cường giao tiếp với bạn bè và mọi người.</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Tham gia nhiều hoạt động tập thể, hoạt động xã hội.</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Lắng nghe nhu cầu, mong muốn của người khác.</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Suy nghĩ, cân nhắc xem nhu cầu, mong muốn của họ có chính đáng không.</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Tìm cách dung hòa giữa nhu cầu, mong muốn chính đáng của mình với nhu cầu, mong muốn chính đáng của họ.</a:t>
                      </a:r>
                      <a:endParaRPr lang="en-US" sz="2000" u="none" strike="noStrike" dirty="0">
                        <a:effectLst/>
                        <a:latin typeface="+mj-lt"/>
                      </a:endParaRPr>
                    </a:p>
                    <a:p>
                      <a:pPr marL="342900" lvl="0" indent="-342900" algn="just">
                        <a:lnSpc>
                          <a:spcPct val="107000"/>
                        </a:lnSpc>
                        <a:spcAft>
                          <a:spcPts val="0"/>
                        </a:spcAft>
                        <a:buFont typeface="Arial" panose="020B0604020202020204" pitchFamily="34" charset="0"/>
                        <a:buChar char="●"/>
                      </a:pPr>
                      <a:r>
                        <a:rPr lang="vi-VN" sz="2000" u="none" strike="noStrike" dirty="0">
                          <a:effectLst/>
                          <a:latin typeface="+mj-lt"/>
                        </a:rPr>
                        <a:t>........</a:t>
                      </a:r>
                      <a:endParaRPr lang="en-US" sz="2000" u="none" strike="noStrike"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tc>
                  <a:txBody>
                    <a:bodyPr/>
                    <a:lstStyle/>
                    <a:p>
                      <a:pPr algn="just">
                        <a:lnSpc>
                          <a:spcPct val="107000"/>
                        </a:lnSpc>
                        <a:spcAft>
                          <a:spcPts val="0"/>
                        </a:spcAft>
                      </a:pPr>
                      <a:r>
                        <a:rPr lang="vi-VN" sz="2000" dirty="0">
                          <a:effectLst/>
                          <a:latin typeface="+mj-lt"/>
                        </a:rPr>
                        <a:t> </a:t>
                      </a:r>
                      <a:endParaRPr lang="en-US" sz="2000" dirty="0">
                        <a:effectLst/>
                        <a:latin typeface="+mj-lt"/>
                        <a:ea typeface="Arial" panose="020B0604020202020204" pitchFamily="34" charset="0"/>
                        <a:cs typeface="Times New Roman" panose="02020603050405020304" pitchFamily="18" charset="0"/>
                      </a:endParaRPr>
                    </a:p>
                  </a:txBody>
                  <a:tcPr marL="48054" marR="48054" marT="48054" marB="48054">
                    <a:solidFill>
                      <a:schemeClr val="tx1"/>
                    </a:solidFill>
                  </a:tcPr>
                </a:tc>
                <a:extLst>
                  <a:ext uri="{0D108BD9-81ED-4DB2-BD59-A6C34878D82A}">
                    <a16:rowId xmlns:a16="http://schemas.microsoft.com/office/drawing/2014/main" val="1344886595"/>
                  </a:ext>
                </a:extLst>
              </a:tr>
            </a:tbl>
          </a:graphicData>
        </a:graphic>
      </p:graphicFrame>
    </p:spTree>
    <p:extLst>
      <p:ext uri="{BB962C8B-B14F-4D97-AF65-F5344CB8AC3E}">
        <p14:creationId xmlns:p14="http://schemas.microsoft.com/office/powerpoint/2010/main" val="380318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ài học về tư duy tích cực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292" y="0"/>
            <a:ext cx="11910646"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82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2">
            <a:hlinkClick r:id="rId2" action="ppaction://hlinksldjump"/>
            <a:extLst>
              <a:ext uri="{FF2B5EF4-FFF2-40B4-BE49-F238E27FC236}">
                <a16:creationId xmlns:a16="http://schemas.microsoft.com/office/drawing/2014/main" id="{DC8DEBC1-471E-4053-8467-2DC679B85278}"/>
              </a:ext>
            </a:extLst>
          </p:cNvPr>
          <p:cNvSpPr>
            <a:spLocks noChangeArrowheads="1"/>
          </p:cNvSpPr>
          <p:nvPr/>
        </p:nvSpPr>
        <p:spPr bwMode="gray">
          <a:xfrm>
            <a:off x="1857309" y="1002242"/>
            <a:ext cx="8477382"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pPr eaLnBrk="0" hangingPunct="0"/>
            <a:r>
              <a:rPr lang="en-US" sz="3200" b="1" dirty="0">
                <a:latin typeface="+mj-lt"/>
              </a:rPr>
              <a:t>1. </a:t>
            </a:r>
            <a:r>
              <a:rPr lang="vi-VN" sz="3200" b="1" dirty="0">
                <a:latin typeface="+mj-lt"/>
              </a:rPr>
              <a:t>XÁC ĐỊNH TÍNH CÁCH CỦA BẢN THÂN</a:t>
            </a:r>
            <a:endParaRPr lang="en-US" sz="3200" b="1" dirty="0">
              <a:solidFill>
                <a:srgbClr val="FF0000"/>
              </a:solidFill>
              <a:latin typeface="+mj-lt"/>
            </a:endParaRPr>
          </a:p>
        </p:txBody>
      </p:sp>
      <p:sp>
        <p:nvSpPr>
          <p:cNvPr id="14" name="AutoShape 52">
            <a:hlinkClick r:id="rId2" action="ppaction://hlinksldjump"/>
            <a:extLst>
              <a:ext uri="{FF2B5EF4-FFF2-40B4-BE49-F238E27FC236}">
                <a16:creationId xmlns:a16="http://schemas.microsoft.com/office/drawing/2014/main" id="{1274431B-AE96-4D3C-B0F7-C8C0DA4C6E9F}"/>
              </a:ext>
            </a:extLst>
          </p:cNvPr>
          <p:cNvSpPr>
            <a:spLocks noChangeArrowheads="1"/>
          </p:cNvSpPr>
          <p:nvPr/>
        </p:nvSpPr>
        <p:spPr bwMode="gray">
          <a:xfrm>
            <a:off x="334189" y="2200273"/>
            <a:ext cx="2777500" cy="759110"/>
          </a:xfrm>
          <a:prstGeom prst="roundRect">
            <a:avLst>
              <a:gd name="adj" fmla="val 50000"/>
            </a:avLst>
          </a:prstGeom>
          <a:solidFill>
            <a:srgbClr val="7030A0"/>
          </a:solidFill>
          <a:ln>
            <a:headEnd/>
            <a:tailEnd/>
          </a:ln>
        </p:spPr>
        <p:style>
          <a:lnRef idx="2">
            <a:schemeClr val="accent6"/>
          </a:lnRef>
          <a:fillRef idx="1">
            <a:schemeClr val="lt1"/>
          </a:fillRef>
          <a:effectRef idx="0">
            <a:schemeClr val="accent6"/>
          </a:effectRef>
          <a:fontRef idx="minor">
            <a:schemeClr val="dk1"/>
          </a:fontRef>
        </p:style>
        <p:txBody>
          <a:bodyPr wrap="none" anchor="ctr"/>
          <a:lstStyle/>
          <a:p>
            <a:pPr algn="ctr" eaLnBrk="0" hangingPunct="0"/>
            <a:r>
              <a:rPr lang="en-US" sz="3200" b="1" dirty="0" err="1">
                <a:solidFill>
                  <a:schemeClr val="tx1"/>
                </a:solidFill>
                <a:latin typeface="Times New Roman" panose="02020603050405020304" pitchFamily="18" charset="0"/>
                <a:cs typeface="Times New Roman" panose="02020603050405020304" pitchFamily="18" charset="0"/>
              </a:rPr>
              <a:t>Cách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0" name="AutoShape 52">
            <a:hlinkClick r:id="rId2" action="ppaction://hlinksldjump"/>
            <a:extLst>
              <a:ext uri="{FF2B5EF4-FFF2-40B4-BE49-F238E27FC236}">
                <a16:creationId xmlns:a16="http://schemas.microsoft.com/office/drawing/2014/main" id="{87BA2720-C0D3-45FF-AAB9-85A0DC33DA30}"/>
              </a:ext>
            </a:extLst>
          </p:cNvPr>
          <p:cNvSpPr>
            <a:spLocks noChangeArrowheads="1"/>
          </p:cNvSpPr>
          <p:nvPr/>
        </p:nvSpPr>
        <p:spPr bwMode="gray">
          <a:xfrm>
            <a:off x="848664" y="5036499"/>
            <a:ext cx="11011241" cy="724677"/>
          </a:xfrm>
          <a:prstGeom prst="roundRect">
            <a:avLst>
              <a:gd name="adj" fmla="val 50000"/>
            </a:avLst>
          </a:prstGeom>
          <a:solidFill>
            <a:srgbClr val="0000CC"/>
          </a:solidFill>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vi-VN" sz="3200" dirty="0">
                <a:solidFill>
                  <a:schemeClr val="tx1"/>
                </a:solidFill>
                <a:latin typeface="+mj-lt"/>
              </a:rPr>
              <a:t>Chia sẻ về những điểm mạnh, điểm yếu trong tính cách của em.</a:t>
            </a:r>
            <a:endParaRPr lang="en-US" sz="3200" dirty="0">
              <a:solidFill>
                <a:schemeClr val="tx1"/>
              </a:solidFill>
              <a:latin typeface="+mj-lt"/>
            </a:endParaRPr>
          </a:p>
        </p:txBody>
      </p:sp>
      <p:sp>
        <p:nvSpPr>
          <p:cNvPr id="31" name="Hộp Văn bản 30">
            <a:extLst>
              <a:ext uri="{FF2B5EF4-FFF2-40B4-BE49-F238E27FC236}">
                <a16:creationId xmlns:a16="http://schemas.microsoft.com/office/drawing/2014/main" id="{207F4B54-978D-4D03-BC6B-87658C0B576B}"/>
              </a:ext>
            </a:extLst>
          </p:cNvPr>
          <p:cNvSpPr txBox="1"/>
          <p:nvPr/>
        </p:nvSpPr>
        <p:spPr>
          <a:xfrm>
            <a:off x="3111689" y="1618956"/>
            <a:ext cx="8884693" cy="3046988"/>
          </a:xfrm>
          <a:prstGeom prst="rect">
            <a:avLst/>
          </a:prstGeom>
          <a:noFill/>
        </p:spPr>
        <p:txBody>
          <a:bodyPr wrap="square" rtlCol="0">
            <a:spAutoFit/>
          </a:bodyPr>
          <a:lstStyle/>
          <a:p>
            <a:pPr algn="just"/>
            <a:r>
              <a:rPr lang="vi-VN" sz="3200" dirty="0">
                <a:solidFill>
                  <a:schemeClr val="bg1">
                    <a:lumMod val="95000"/>
                    <a:lumOff val="5000"/>
                  </a:schemeClr>
                </a:solidFill>
                <a:latin typeface="+mj-lt"/>
              </a:rPr>
              <a:t>- Căn cứ vào những hành vi, thói quen, cách ứng xử,…của bản thân trong cuộc sống hằng ngày.</a:t>
            </a:r>
            <a:endParaRPr lang="en-US" sz="3200" dirty="0">
              <a:solidFill>
                <a:schemeClr val="bg1">
                  <a:lumMod val="95000"/>
                  <a:lumOff val="5000"/>
                </a:schemeClr>
              </a:solidFill>
              <a:latin typeface="+mj-lt"/>
            </a:endParaRPr>
          </a:p>
          <a:p>
            <a:pPr algn="just"/>
            <a:r>
              <a:rPr lang="vi-VN" sz="3200" dirty="0">
                <a:solidFill>
                  <a:schemeClr val="bg1">
                    <a:lumMod val="95000"/>
                    <a:lumOff val="5000"/>
                  </a:schemeClr>
                </a:solidFill>
                <a:latin typeface="+mj-lt"/>
              </a:rPr>
              <a:t>- Căn cứ vào kết quả học tập, lao động, giao tiếp, hoạt động xã hội của bản thân.</a:t>
            </a:r>
            <a:endParaRPr lang="en-US" sz="3200" dirty="0">
              <a:solidFill>
                <a:schemeClr val="bg1">
                  <a:lumMod val="95000"/>
                  <a:lumOff val="5000"/>
                </a:schemeClr>
              </a:solidFill>
              <a:latin typeface="+mj-lt"/>
            </a:endParaRPr>
          </a:p>
          <a:p>
            <a:pPr algn="just"/>
            <a:r>
              <a:rPr lang="vi-VN" sz="3200" dirty="0">
                <a:solidFill>
                  <a:schemeClr val="bg1">
                    <a:lumMod val="95000"/>
                    <a:lumOff val="5000"/>
                  </a:schemeClr>
                </a:solidFill>
                <a:latin typeface="+mj-lt"/>
              </a:rPr>
              <a:t>- Căn cứ vào nhận xét của những người xung quanh về mình.</a:t>
            </a:r>
            <a:endParaRPr lang="en-US" sz="3200" dirty="0">
              <a:solidFill>
                <a:schemeClr val="bg1">
                  <a:lumMod val="95000"/>
                  <a:lumOff val="5000"/>
                </a:schemeClr>
              </a:solidFill>
              <a:latin typeface="+mj-lt"/>
            </a:endParaRPr>
          </a:p>
        </p:txBody>
      </p:sp>
    </p:spTree>
    <p:extLst>
      <p:ext uri="{BB962C8B-B14F-4D97-AF65-F5344CB8AC3E}">
        <p14:creationId xmlns:p14="http://schemas.microsoft.com/office/powerpoint/2010/main" val="52060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99293"/>
            <a:ext cx="12192000" cy="6858000"/>
          </a:xfrm>
          <a:prstGeom prst="rect">
            <a:avLst/>
          </a:prstGeom>
        </p:spPr>
      </p:pic>
      <p:sp>
        <p:nvSpPr>
          <p:cNvPr id="7" name="Subtitle 2"/>
          <p:cNvSpPr>
            <a:spLocks noGrp="1"/>
          </p:cNvSpPr>
          <p:nvPr/>
        </p:nvSpPr>
        <p:spPr>
          <a:xfrm>
            <a:off x="378823" y="609600"/>
            <a:ext cx="10907485" cy="3527122"/>
          </a:xfrm>
          <a:prstGeom prst="rect">
            <a:avLst/>
          </a:prstGeom>
          <a:solidFill>
            <a:srgbClr val="0000CC"/>
          </a:solidFill>
        </p:spPr>
        <p:txBody>
          <a:bodyPr vert="horz" lIns="91440" tIns="45720" rIns="91440" bIns="45720" rtlCol="0" anchor="t">
            <a:noAutofit/>
          </a:bodyPr>
          <a:lstStyle>
            <a:lvl1pPr marL="0" indent="0" algn="r" defTabSz="457200" rtl="0" eaLnBrk="1" latinLnBrk="0" hangingPunct="1">
              <a:spcBef>
                <a:spcPts val="1000"/>
              </a:spcBef>
              <a:spcAft>
                <a:spcPts val="0"/>
              </a:spcAft>
              <a:buClr>
                <a:schemeClr val="accent1"/>
              </a:buClr>
              <a:buSzPct val="80000"/>
              <a:buFont typeface="Wingdings 3" panose="05040102010807070707"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panose="05040102010807070707"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panose="05040102010807070707"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panose="05040102010807070707" charset="2"/>
              <a:buNone/>
              <a:defRPr sz="1200" kern="1200">
                <a:solidFill>
                  <a:schemeClr val="tx1">
                    <a:tint val="75000"/>
                  </a:schemeClr>
                </a:solidFill>
                <a:latin typeface="+mn-lt"/>
                <a:ea typeface="+mn-ea"/>
                <a:cs typeface="+mn-cs"/>
              </a:defRPr>
            </a:lvl9pPr>
          </a:lstStyle>
          <a:p>
            <a:pPr algn="ctr"/>
            <a:r>
              <a:rPr lang="en-US" sz="4400" dirty="0" err="1">
                <a:solidFill>
                  <a:srgbClr val="FFFF00"/>
                </a:solidFill>
                <a:latin typeface="Times New Roman" panose="02020603050405020304" pitchFamily="18" charset="0"/>
                <a:cs typeface="Times New Roman" panose="02020603050405020304" pitchFamily="18" charset="0"/>
              </a:rPr>
              <a:t>Sinh</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hoạt</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theo</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chủ</a:t>
            </a:r>
            <a:r>
              <a:rPr lang="en-US" sz="4400" dirty="0">
                <a:solidFill>
                  <a:srgbClr val="FFFF00"/>
                </a:solidFill>
                <a:latin typeface="Times New Roman" panose="02020603050405020304" pitchFamily="18" charset="0"/>
                <a:cs typeface="Times New Roman" panose="02020603050405020304" pitchFamily="18" charset="0"/>
              </a:rPr>
              <a:t> </a:t>
            </a:r>
            <a:r>
              <a:rPr lang="en-US" sz="4400" dirty="0" err="1">
                <a:solidFill>
                  <a:srgbClr val="FFFF00"/>
                </a:solidFill>
                <a:latin typeface="Times New Roman" panose="02020603050405020304" pitchFamily="18" charset="0"/>
                <a:cs typeface="Times New Roman" panose="02020603050405020304" pitchFamily="18" charset="0"/>
              </a:rPr>
              <a:t>đề</a:t>
            </a:r>
            <a:r>
              <a:rPr lang="vi-VN" sz="4400" dirty="0">
                <a:solidFill>
                  <a:srgbClr val="FFFF00"/>
                </a:solidFill>
                <a:latin typeface="Times New Roman" panose="02020603050405020304" pitchFamily="18" charset="0"/>
                <a:cs typeface="Times New Roman" panose="02020603050405020304" pitchFamily="18" charset="0"/>
              </a:rPr>
              <a:t> 1</a:t>
            </a:r>
            <a:r>
              <a:rPr lang="en-US" sz="4400" dirty="0">
                <a:solidFill>
                  <a:srgbClr val="FFFF00"/>
                </a:solidFill>
                <a:latin typeface="Times New Roman" panose="02020603050405020304" pitchFamily="18" charset="0"/>
                <a:cs typeface="Times New Roman" panose="02020603050405020304" pitchFamily="18" charset="0"/>
              </a:rPr>
              <a:t>: </a:t>
            </a:r>
            <a:endParaRPr lang="vi-VN" sz="4400" dirty="0">
              <a:solidFill>
                <a:srgbClr val="FFFF00"/>
              </a:solidFill>
              <a:latin typeface="Times New Roman" panose="02020603050405020304" pitchFamily="18" charset="0"/>
              <a:cs typeface="Times New Roman" panose="02020603050405020304" pitchFamily="18" charset="0"/>
            </a:endParaRPr>
          </a:p>
          <a:p>
            <a:pPr algn="ctr"/>
            <a:r>
              <a:rPr lang="en-US" sz="4400" dirty="0">
                <a:solidFill>
                  <a:srgbClr val="FF0000"/>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Chia </a:t>
            </a:r>
            <a:r>
              <a:rPr lang="en-US" sz="4400" dirty="0" err="1">
                <a:solidFill>
                  <a:schemeClr val="tx1"/>
                </a:solidFill>
                <a:latin typeface="Times New Roman" panose="02020603050405020304" pitchFamily="18" charset="0"/>
                <a:cs typeface="Times New Roman" panose="02020603050405020304" pitchFamily="18" charset="0"/>
              </a:rPr>
              <a:t>sẻ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kế</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rèn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luyện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điểm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mạnh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phục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điểm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yếu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bản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thân</a:t>
            </a:r>
            <a:r>
              <a:rPr lang="en-US" sz="4400" dirty="0">
                <a:solidFill>
                  <a:schemeClr val="tx1"/>
                </a:solidFill>
                <a:latin typeface="Times New Roman" panose="02020603050405020304" pitchFamily="18" charset="0"/>
                <a:cs typeface="Times New Roman" panose="02020603050405020304" pitchFamily="18" charset="0"/>
              </a:rPr>
              <a:t>”</a:t>
            </a:r>
          </a:p>
          <a:p>
            <a:pPr algn="ctr"/>
            <a:r>
              <a:rPr lang="en-US" sz="4400" i="1" dirty="0">
                <a:solidFill>
                  <a:schemeClr val="tx1"/>
                </a:solidFill>
                <a:latin typeface="Times New Roman" panose="02020603050405020304" pitchFamily="18" charset="0"/>
                <a:cs typeface="Times New Roman" panose="02020603050405020304" pitchFamily="18" charset="0"/>
              </a:rPr>
              <a:t>.</a:t>
            </a:r>
          </a:p>
        </p:txBody>
      </p:sp>
      <p:sp>
        <p:nvSpPr>
          <p:cNvPr id="9" name="Horizontal Scroll 8"/>
          <p:cNvSpPr/>
          <p:nvPr/>
        </p:nvSpPr>
        <p:spPr>
          <a:xfrm>
            <a:off x="937846" y="3105920"/>
            <a:ext cx="9859107" cy="2861125"/>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latin typeface="Times New Roman" panose="02020603050405020304" pitchFamily="18" charset="0"/>
                <a:cs typeface="Times New Roman" panose="02020603050405020304" pitchFamily="18" charset="0"/>
              </a:rPr>
              <a:t>Các em hãy ghi lại điểm mạnh, điểm yếu của mình. Sau đó chia sẽ với các bạn trong lớp.</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ạt động trải nghiệm 10: Khám phá bản thân Trải nghiệm hướng nghiệp lớp 10  trang 12 sách Kết nối tri thức với cuộc sống - Puboki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097" y="-1"/>
            <a:ext cx="11897524" cy="67146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118745" y="1063376"/>
            <a:ext cx="11389360" cy="4154984"/>
          </a:xfrm>
          <a:prstGeom prst="rect">
            <a:avLst/>
          </a:prstGeom>
          <a:solidFill>
            <a:srgbClr val="0000CC"/>
          </a:solidFill>
        </p:spPr>
        <p:txBody>
          <a:bodyPr wrap="square" rtlCol="0" anchor="t">
            <a:spAutoFit/>
          </a:bodyPr>
          <a:lstStyle/>
          <a:p>
            <a:pPr lvl="0"/>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a:t>
            </a:r>
          </a:p>
          <a:p>
            <a:pPr lvl="0"/>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tốt</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=&gt;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hảo</a:t>
            </a:r>
            <a:r>
              <a:rPr lang="en-US" sz="4400" dirty="0">
                <a:latin typeface="Times New Roman" panose="02020603050405020304" pitchFamily="18" charset="0"/>
                <a:cs typeface="Times New Roman" panose="02020603050405020304" pitchFamily="18" charset="0"/>
              </a:rPr>
              <a:t>. Ai </a:t>
            </a:r>
            <a:r>
              <a:rPr lang="en-US" sz="4400" dirty="0" err="1">
                <a:latin typeface="Times New Roman" panose="02020603050405020304" pitchFamily="18" charset="0"/>
                <a:cs typeface="Times New Roman" panose="02020603050405020304" pitchFamily="18" charset="0"/>
              </a:rPr>
              <a:t>cũng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52">
            <a:hlinkClick r:id="rId2" action="ppaction://hlinksldjump"/>
            <a:extLst>
              <a:ext uri="{FF2B5EF4-FFF2-40B4-BE49-F238E27FC236}">
                <a16:creationId xmlns:a16="http://schemas.microsoft.com/office/drawing/2014/main" id="{1274431B-AE96-4D3C-B0F7-C8C0DA4C6E9F}"/>
              </a:ext>
            </a:extLst>
          </p:cNvPr>
          <p:cNvSpPr>
            <a:spLocks noChangeArrowheads="1"/>
          </p:cNvSpPr>
          <p:nvPr/>
        </p:nvSpPr>
        <p:spPr bwMode="gray">
          <a:xfrm>
            <a:off x="1731359" y="1324554"/>
            <a:ext cx="9418861"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en-US" sz="3600" b="1" dirty="0">
                <a:latin typeface="Times New Roman" panose="02020603050405020304" pitchFamily="18" charset="0"/>
                <a:cs typeface="Times New Roman" panose="02020603050405020304" pitchFamily="18" charset="0"/>
              </a:rPr>
              <a:t>2.C</a:t>
            </a:r>
            <a:r>
              <a:rPr lang="vi-VN" sz="3600" b="1" dirty="0">
                <a:latin typeface="Times New Roman" panose="02020603050405020304" pitchFamily="18" charset="0"/>
                <a:cs typeface="Times New Roman" panose="02020603050405020304" pitchFamily="18" charset="0"/>
              </a:rPr>
              <a:t>ách điều chỉnh tư duy theo hướng tích cực</a:t>
            </a:r>
            <a:endParaRPr lang="en-US" sz="3600" b="1" dirty="0">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2EEEF9CC-6691-4A97-9BD7-3A95562AC632}"/>
              </a:ext>
            </a:extLst>
          </p:cNvPr>
          <p:cNvSpPr txBox="1"/>
          <p:nvPr/>
        </p:nvSpPr>
        <p:spPr>
          <a:xfrm>
            <a:off x="846017" y="2455615"/>
            <a:ext cx="10631750" cy="3416320"/>
          </a:xfrm>
          <a:prstGeom prst="rect">
            <a:avLst/>
          </a:prstGeom>
          <a:solidFill>
            <a:schemeClr val="tx1"/>
          </a:solidFill>
        </p:spPr>
        <p:txBody>
          <a:bodyPr wrap="square" rtlCol="0">
            <a:spAutoFit/>
          </a:bodyPr>
          <a:lstStyle/>
          <a:p>
            <a:pPr lvl="0" algn="just"/>
            <a:r>
              <a:rPr lang="en-US" sz="3600" dirty="0">
                <a:solidFill>
                  <a:srgbClr val="0000CC"/>
                </a:solidFill>
                <a:latin typeface="+mj-lt"/>
              </a:rPr>
              <a:t>- </a:t>
            </a:r>
            <a:r>
              <a:rPr lang="vi-VN" sz="3600" dirty="0">
                <a:solidFill>
                  <a:srgbClr val="0000CC"/>
                </a:solidFill>
                <a:latin typeface="+mj-lt"/>
              </a:rPr>
              <a:t>Cần bình tĩnh, không nóng vội.</a:t>
            </a:r>
            <a:endParaRPr lang="en-US" sz="3600" dirty="0">
              <a:solidFill>
                <a:srgbClr val="0000CC"/>
              </a:solidFill>
              <a:latin typeface="+mj-lt"/>
            </a:endParaRPr>
          </a:p>
          <a:p>
            <a:pPr lvl="0" algn="just"/>
            <a:r>
              <a:rPr lang="en-US" sz="3600" dirty="0">
                <a:solidFill>
                  <a:srgbClr val="0000CC"/>
                </a:solidFill>
                <a:latin typeface="+mj-lt"/>
              </a:rPr>
              <a:t>- </a:t>
            </a:r>
            <a:r>
              <a:rPr lang="vi-VN" sz="3600" dirty="0">
                <a:solidFill>
                  <a:srgbClr val="0000CC"/>
                </a:solidFill>
                <a:latin typeface="+mj-lt"/>
              </a:rPr>
              <a:t>Đặt mình vào vị trí của người khác để thấu hiểu, nhìn nhận, đánh giá sự việc, hiện tượng, động cơ hành động của người khác với ý nghĩa tốt đẹp, thái độ khách quan, khoan dung, cảm thông, không định kiến, không mang tính phán xét.</a:t>
            </a:r>
            <a:endParaRPr lang="en-US" sz="3600" dirty="0">
              <a:solidFill>
                <a:srgbClr val="0000CC"/>
              </a:solidFill>
              <a:latin typeface="+mj-lt"/>
            </a:endParaRPr>
          </a:p>
        </p:txBody>
      </p:sp>
    </p:spTree>
    <p:extLst>
      <p:ext uri="{BB962C8B-B14F-4D97-AF65-F5344CB8AC3E}">
        <p14:creationId xmlns:p14="http://schemas.microsoft.com/office/powerpoint/2010/main" val="36251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2">
            <a:hlinkClick r:id="rId2" action="ppaction://hlinksldjump"/>
            <a:extLst>
              <a:ext uri="{FF2B5EF4-FFF2-40B4-BE49-F238E27FC236}">
                <a16:creationId xmlns:a16="http://schemas.microsoft.com/office/drawing/2014/main" id="{DC8DEBC1-471E-4053-8467-2DC679B85278}"/>
              </a:ext>
            </a:extLst>
          </p:cNvPr>
          <p:cNvSpPr>
            <a:spLocks noChangeArrowheads="1"/>
          </p:cNvSpPr>
          <p:nvPr/>
        </p:nvSpPr>
        <p:spPr bwMode="gray">
          <a:xfrm>
            <a:off x="2468122" y="1467379"/>
            <a:ext cx="6812501" cy="465137"/>
          </a:xfrm>
          <a:prstGeom prst="roundRect">
            <a:avLst>
              <a:gd name="adj" fmla="val 50000"/>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p>
            <a:r>
              <a:rPr lang="en-US" sz="3600" b="1" dirty="0">
                <a:latin typeface="+mj-lt"/>
              </a:rPr>
              <a:t>3. </a:t>
            </a:r>
            <a:r>
              <a:rPr lang="vi-VN" sz="3600" b="1" dirty="0">
                <a:latin typeface="+mj-lt"/>
              </a:rPr>
              <a:t>Tìm hiểu về quan điểm sống</a:t>
            </a:r>
            <a:endParaRPr lang="en-US" sz="3600" dirty="0">
              <a:latin typeface="+mj-lt"/>
              <a:cs typeface="Times New Roman" panose="02020603050405020304" pitchFamily="18" charset="0"/>
            </a:endParaRPr>
          </a:p>
        </p:txBody>
      </p:sp>
      <p:sp>
        <p:nvSpPr>
          <p:cNvPr id="31" name="Hộp Văn bản 30">
            <a:extLst>
              <a:ext uri="{FF2B5EF4-FFF2-40B4-BE49-F238E27FC236}">
                <a16:creationId xmlns:a16="http://schemas.microsoft.com/office/drawing/2014/main" id="{207F4B54-978D-4D03-BC6B-87658C0B576B}"/>
              </a:ext>
            </a:extLst>
          </p:cNvPr>
          <p:cNvSpPr txBox="1"/>
          <p:nvPr/>
        </p:nvSpPr>
        <p:spPr>
          <a:xfrm>
            <a:off x="2592053" y="2136338"/>
            <a:ext cx="7288925" cy="2554545"/>
          </a:xfrm>
          <a:prstGeom prst="rect">
            <a:avLst/>
          </a:prstGeom>
          <a:solidFill>
            <a:srgbClr val="0000CC"/>
          </a:solidFill>
        </p:spPr>
        <p:txBody>
          <a:bodyPr wrap="square" rtlCol="0">
            <a:spAutoFit/>
          </a:bodyPr>
          <a:lstStyle/>
          <a:p>
            <a:pPr marL="285750" lvl="0" indent="-28575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niệm</a:t>
            </a:r>
            <a:endParaRPr lang="en-US" sz="40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Ví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a:t>
            </a:r>
            <a:endParaRPr lang="en-US" sz="4000" dirty="0">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v"/>
            </a:pPr>
            <a:r>
              <a:rPr lang="en-US" sz="4000" dirty="0">
                <a:latin typeface="Times New Roman" panose="02020603050405020304" pitchFamily="18" charset="0"/>
                <a:cs typeface="Times New Roman" panose="02020603050405020304" pitchFamily="18" charset="0"/>
              </a:rPr>
              <a:t>Quan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endParaRPr lang="en-US" sz="4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49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ộp Văn bản 30">
            <a:extLst>
              <a:ext uri="{FF2B5EF4-FFF2-40B4-BE49-F238E27FC236}">
                <a16:creationId xmlns:a16="http://schemas.microsoft.com/office/drawing/2014/main" id="{207F4B54-978D-4D03-BC6B-87658C0B576B}"/>
              </a:ext>
            </a:extLst>
          </p:cNvPr>
          <p:cNvSpPr txBox="1"/>
          <p:nvPr/>
        </p:nvSpPr>
        <p:spPr>
          <a:xfrm>
            <a:off x="324091" y="2541453"/>
            <a:ext cx="11543817" cy="3416320"/>
          </a:xfrm>
          <a:prstGeom prst="rect">
            <a:avLst/>
          </a:prstGeom>
          <a:solidFill>
            <a:schemeClr val="tx1"/>
          </a:solidFill>
          <a:ln>
            <a:solidFill>
              <a:schemeClr val="bg1">
                <a:lumMod val="65000"/>
                <a:lumOff val="35000"/>
              </a:schemeClr>
            </a:solidFill>
          </a:ln>
        </p:spPr>
        <p:txBody>
          <a:bodyPr wrap="square" rtlCol="0">
            <a:spAutoFit/>
          </a:bodyPr>
          <a:lstStyle/>
          <a:p>
            <a:pPr algn="just"/>
            <a:r>
              <a:rPr lang="vi-VN" dirty="0">
                <a:solidFill>
                  <a:schemeClr val="bg1">
                    <a:lumMod val="95000"/>
                    <a:lumOff val="5000"/>
                  </a:schemeClr>
                </a:solidFill>
                <a:latin typeface="+mj-lt"/>
              </a:rPr>
              <a:t> </a:t>
            </a:r>
            <a:r>
              <a:rPr lang="en-US" dirty="0">
                <a:solidFill>
                  <a:schemeClr val="bg1">
                    <a:lumMod val="95000"/>
                    <a:lumOff val="5000"/>
                  </a:schemeClr>
                </a:solidFill>
                <a:latin typeface="+mj-lt"/>
              </a:rPr>
              <a:t>	</a:t>
            </a:r>
            <a:r>
              <a:rPr lang="en-US" sz="3600" dirty="0">
                <a:solidFill>
                  <a:schemeClr val="bg1">
                    <a:lumMod val="95000"/>
                    <a:lumOff val="5000"/>
                  </a:schemeClr>
                </a:solidFill>
                <a:latin typeface="Times New Roman" panose="02020603050405020304" pitchFamily="18" charset="0"/>
                <a:cs typeface="Times New Roman" panose="02020603050405020304" pitchFamily="18" charset="0"/>
              </a:rPr>
              <a:t>T</a:t>
            </a:r>
            <a:r>
              <a:rPr lang="vi-VN" sz="3600" dirty="0">
                <a:solidFill>
                  <a:schemeClr val="bg1">
                    <a:lumMod val="95000"/>
                    <a:lumOff val="5000"/>
                  </a:schemeClr>
                </a:solidFill>
                <a:latin typeface="Times New Roman" panose="02020603050405020304" pitchFamily="18" charset="0"/>
                <a:cs typeface="Times New Roman" panose="02020603050405020304" pitchFamily="18" charset="0"/>
              </a:rPr>
              <a:t>ầm quan trọng của ý chí trong việc thực hiện những ước mơ, những khát vọng. Việc to lớn như thế nào khó khăn đến cỡ nào, chỉ cần bản thân chúng ta có ý chí, có nghị lực, kiên cường vượt qua mọi thử thách gian lao, quyết không bỏ cuộc thì chắc chắn sẽ có được thành công, được kết quả tốt đẹp ngoài mong đợi.</a:t>
            </a:r>
            <a:endParaRPr lang="en-US" sz="3600" dirty="0">
              <a:solidFill>
                <a:schemeClr val="bg1">
                  <a:lumMod val="95000"/>
                  <a:lumOff val="5000"/>
                </a:schemeClr>
              </a:solidFill>
              <a:latin typeface="Times New Roman" panose="02020603050405020304" pitchFamily="18" charset="0"/>
              <a:cs typeface="Times New Roman" panose="02020603050405020304" pitchFamily="18" charset="0"/>
            </a:endParaRPr>
          </a:p>
        </p:txBody>
      </p:sp>
      <p:sp>
        <p:nvSpPr>
          <p:cNvPr id="2" name="Hình chữ nhật 1">
            <a:extLst>
              <a:ext uri="{FF2B5EF4-FFF2-40B4-BE49-F238E27FC236}">
                <a16:creationId xmlns:a16="http://schemas.microsoft.com/office/drawing/2014/main" id="{DCD51D08-24ED-493A-871F-543215BB205A}"/>
              </a:ext>
            </a:extLst>
          </p:cNvPr>
          <p:cNvSpPr/>
          <p:nvPr/>
        </p:nvSpPr>
        <p:spPr>
          <a:xfrm>
            <a:off x="4596914" y="1556206"/>
            <a:ext cx="2998170" cy="646331"/>
          </a:xfrm>
          <a:prstGeom prst="rect">
            <a:avLst/>
          </a:prstGeom>
          <a:solidFill>
            <a:srgbClr val="0000CC"/>
          </a:solidFill>
        </p:spPr>
        <p:txBody>
          <a:bodyPr wrap="square">
            <a:spAutoFit/>
          </a:bodyPr>
          <a:lstStyle/>
          <a:p>
            <a:pPr algn="ctr"/>
            <a:r>
              <a:rPr lang="vi-VN" sz="3600" dirty="0">
                <a:latin typeface="+mj-lt"/>
              </a:rPr>
              <a:t>Có chí thì nên:</a:t>
            </a:r>
            <a:endParaRPr lang="en-US" sz="3600" dirty="0">
              <a:latin typeface="+mj-lt"/>
            </a:endParaRPr>
          </a:p>
        </p:txBody>
      </p:sp>
    </p:spTree>
    <p:extLst>
      <p:ext uri="{BB962C8B-B14F-4D97-AF65-F5344CB8AC3E}">
        <p14:creationId xmlns:p14="http://schemas.microsoft.com/office/powerpoint/2010/main" val="141806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1140042D-CC15-46BC-9E3E-8AC97C7A02A8}"/>
              </a:ext>
            </a:extLst>
          </p:cNvPr>
          <p:cNvSpPr txBox="1"/>
          <p:nvPr/>
        </p:nvSpPr>
        <p:spPr>
          <a:xfrm>
            <a:off x="262075" y="2853712"/>
            <a:ext cx="11667850" cy="2862322"/>
          </a:xfrm>
          <a:prstGeom prst="rect">
            <a:avLst/>
          </a:prstGeom>
          <a:solidFill>
            <a:schemeClr val="tx1"/>
          </a:solidFill>
          <a:ln>
            <a:solidFill>
              <a:schemeClr val="bg1"/>
            </a:solidFill>
          </a:ln>
        </p:spPr>
        <p:txBody>
          <a:bodyPr wrap="square" rtlCol="0">
            <a:spAutoFit/>
          </a:bodyPr>
          <a:lstStyle/>
          <a:p>
            <a:pPr algn="just"/>
            <a:r>
              <a:rPr lang="en-US" dirty="0">
                <a:solidFill>
                  <a:schemeClr val="bg1">
                    <a:lumMod val="95000"/>
                    <a:lumOff val="5000"/>
                  </a:schemeClr>
                </a:solidFill>
                <a:latin typeface="+mj-lt"/>
              </a:rPr>
              <a:t>	</a:t>
            </a:r>
            <a:r>
              <a:rPr lang="en-US" sz="3600" dirty="0">
                <a:solidFill>
                  <a:schemeClr val="bg1">
                    <a:lumMod val="95000"/>
                    <a:lumOff val="5000"/>
                  </a:schemeClr>
                </a:solidFill>
                <a:latin typeface="Times New Roman" panose="02020603050405020304" pitchFamily="18" charset="0"/>
                <a:cs typeface="Times New Roman" panose="02020603050405020304" pitchFamily="18" charset="0"/>
              </a:rPr>
              <a:t>Đ</a:t>
            </a:r>
            <a:r>
              <a:rPr lang="vi-VN" sz="3600" dirty="0">
                <a:solidFill>
                  <a:schemeClr val="bg1">
                    <a:lumMod val="95000"/>
                    <a:lumOff val="5000"/>
                  </a:schemeClr>
                </a:solidFill>
                <a:latin typeface="Times New Roman" panose="02020603050405020304" pitchFamily="18" charset="0"/>
                <a:cs typeface="Times New Roman" panose="02020603050405020304" pitchFamily="18" charset="0"/>
              </a:rPr>
              <a:t>ể có được thành công, trước đó con người đã phải nếm trải những thất bại. Chính nhờ có thất bại mà chúng ta mới có thêm kinh nghiệm, học thêm kiến thức để từ đó hoàn thiện mình hơn. Thất bại cũng giống như “người mẹ hiện” dạy dỗ con người trưởng thành.</a:t>
            </a:r>
            <a:endParaRPr lang="en-US" sz="3600" dirty="0">
              <a:solidFill>
                <a:schemeClr val="bg1">
                  <a:lumMod val="95000"/>
                  <a:lumOff val="5000"/>
                </a:schemeClr>
              </a:solidFill>
              <a:latin typeface="Times New Roman" panose="02020603050405020304" pitchFamily="18" charset="0"/>
              <a:cs typeface="Times New Roman" panose="02020603050405020304" pitchFamily="18" charset="0"/>
            </a:endParaRPr>
          </a:p>
        </p:txBody>
      </p:sp>
      <p:sp>
        <p:nvSpPr>
          <p:cNvPr id="4" name="Hình chữ nhật 2">
            <a:extLst>
              <a:ext uri="{FF2B5EF4-FFF2-40B4-BE49-F238E27FC236}">
                <a16:creationId xmlns:a16="http://schemas.microsoft.com/office/drawing/2014/main" id="{95840B3C-9017-4A9E-8E0A-0D8C32BEA3D4}"/>
              </a:ext>
            </a:extLst>
          </p:cNvPr>
          <p:cNvSpPr/>
          <p:nvPr/>
        </p:nvSpPr>
        <p:spPr>
          <a:xfrm>
            <a:off x="3044654" y="1926797"/>
            <a:ext cx="6385950" cy="646331"/>
          </a:xfrm>
          <a:prstGeom prst="rect">
            <a:avLst/>
          </a:prstGeom>
          <a:solidFill>
            <a:srgbClr val="0000CC"/>
          </a:solidFill>
        </p:spPr>
        <p:txBody>
          <a:bodyPr wrap="square">
            <a:spAutoFit/>
          </a:bodyPr>
          <a:lstStyle/>
          <a:p>
            <a:pPr algn="ctr"/>
            <a:r>
              <a:rPr lang="vi-VN" sz="3600" dirty="0">
                <a:latin typeface="+mj-lt"/>
              </a:rPr>
              <a:t>Thất bại là mẹ của thành công: </a:t>
            </a:r>
            <a:endParaRPr lang="en-US" sz="3600" dirty="0">
              <a:latin typeface="+mj-lt"/>
            </a:endParaRPr>
          </a:p>
        </p:txBody>
      </p:sp>
    </p:spTree>
    <p:extLst>
      <p:ext uri="{BB962C8B-B14F-4D97-AF65-F5344CB8AC3E}">
        <p14:creationId xmlns:p14="http://schemas.microsoft.com/office/powerpoint/2010/main" val="7415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òng tròn">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TM04033919[[fn=Vòng tròn]]</Template>
  <TotalTime>190</TotalTime>
  <Words>755</Words>
  <Application>Microsoft Office PowerPoint</Application>
  <PresentationFormat>Widescreen</PresentationFormat>
  <Paragraphs>58</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Montserrat</vt:lpstr>
      <vt:lpstr>Times New Roman</vt:lpstr>
      <vt:lpstr>Tw Cen MT</vt:lpstr>
      <vt:lpstr>Wingdings</vt:lpstr>
      <vt:lpstr>Vòng tròn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Bách Sa</dc:creator>
  <cp:lastModifiedBy>Administrator</cp:lastModifiedBy>
  <cp:revision>16</cp:revision>
  <dcterms:created xsi:type="dcterms:W3CDTF">2022-08-27T06:19:11Z</dcterms:created>
  <dcterms:modified xsi:type="dcterms:W3CDTF">2025-10-10T14:19:20Z</dcterms:modified>
</cp:coreProperties>
</file>