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57" r:id="rId4"/>
    <p:sldId id="258" r:id="rId5"/>
    <p:sldId id="286" r:id="rId6"/>
    <p:sldId id="271" r:id="rId7"/>
    <p:sldId id="272" r:id="rId8"/>
    <p:sldId id="259" r:id="rId9"/>
    <p:sldId id="260" r:id="rId10"/>
    <p:sldId id="276" r:id="rId11"/>
    <p:sldId id="270" r:id="rId12"/>
    <p:sldId id="278" r:id="rId13"/>
    <p:sldId id="262" r:id="rId14"/>
    <p:sldId id="273" r:id="rId15"/>
    <p:sldId id="264" r:id="rId16"/>
    <p:sldId id="265" r:id="rId17"/>
    <p:sldId id="279" r:id="rId18"/>
    <p:sldId id="290" r:id="rId19"/>
    <p:sldId id="291" r:id="rId20"/>
    <p:sldId id="292" r:id="rId21"/>
    <p:sldId id="280" r:id="rId22"/>
    <p:sldId id="284" r:id="rId23"/>
    <p:sldId id="281" r:id="rId24"/>
    <p:sldId id="285" r:id="rId25"/>
    <p:sldId id="287" r:id="rId26"/>
    <p:sldId id="282" r:id="rId27"/>
    <p:sldId id="288" r:id="rId28"/>
    <p:sldId id="283" r:id="rId29"/>
    <p:sldId id="27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t>11/20/2025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35" y="1189990"/>
            <a:ext cx="10460990" cy="3069590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  <a:b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TRỌNG ĐIỂM </a:t>
            </a:r>
            <a:b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ĐÀ NẴNG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lắp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ráp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ô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tô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1428115"/>
            <a:ext cx="11932693" cy="519493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THACO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đầu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tại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tế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mở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Chu Lai (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Nam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2003.</a:t>
            </a:r>
          </a:p>
          <a:p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xuất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lắp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ráp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ô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tô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xe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tải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xe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bus,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xe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du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lịch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xe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chuyên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Tổng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vốn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đầu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&gt;80.500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tỷ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&gt;8.700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lao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góp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hơn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50%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ngân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Nam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tạo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chuỗi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trị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ô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tô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endParaRPr lang="en-US" sz="3200" dirty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  <p:bldP spid="3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6534654"/>
              </p:ext>
            </p:extLst>
          </p:nvPr>
        </p:nvGraphicFramePr>
        <p:xfrm>
          <a:off x="0" y="963295"/>
          <a:ext cx="12197715" cy="5894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7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422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600" b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 1,2: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TP Đà Nẵng có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dựng?</a:t>
                      </a:r>
                      <a:endParaRPr lang="en-US" sz="3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3600" dirty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244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600" i="1" kern="1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 3,4: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TP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chủng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550"/>
            <a:ext cx="8596630" cy="66421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xây dựng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48615"/>
            <a:ext cx="8596668" cy="1320800"/>
          </a:xfrm>
        </p:spPr>
        <p:txBody>
          <a:bodyPr/>
          <a:lstStyle/>
          <a:p>
            <a:r>
              <a:rPr lang="pt-BR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</a:t>
            </a:r>
            <a:r>
              <a:rPr lang="en-US" altLang="pt-BR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t-BR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nghiệp vật liệu xây dựng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024" y="1488440"/>
            <a:ext cx="11546005" cy="388048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Nguồn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khoáng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dồi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dào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cao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sét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vôi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phẩm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xi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măng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gạch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liệu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nung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kính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sứ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bê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tông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,…</a:t>
            </a:r>
          </a:p>
          <a:p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Đáp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ứng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địa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phương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ứng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tỉnh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miền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Trung.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TP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Nẵng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máy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xi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măng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gạch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ốp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lát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sứ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kính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xây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dựng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463" y="3439437"/>
            <a:ext cx="10295466" cy="1089210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vật liệu xây dựng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675" y="4528647"/>
            <a:ext cx="11514666" cy="198133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1411941" y="-242047"/>
            <a:ext cx="9654988" cy="3954237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73" y="240030"/>
            <a:ext cx="10107207" cy="1320800"/>
          </a:xfrm>
        </p:spPr>
        <p:txBody>
          <a:bodyPr>
            <a:normAutofit/>
          </a:bodyPr>
          <a:lstStyle/>
          <a:p>
            <a:pPr algn="l"/>
            <a:r>
              <a:rPr lang="en-US" alt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pt-B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pt-B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t-B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nghiệp </a:t>
            </a:r>
            <a:r>
              <a:rPr lang="en-US" altLang="pt-B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dệt may</a:t>
            </a:r>
          </a:p>
        </p:txBody>
      </p:sp>
      <p:sp>
        <p:nvSpPr>
          <p:cNvPr id="4" name="Cloud Callout 3"/>
          <p:cNvSpPr/>
          <p:nvPr/>
        </p:nvSpPr>
        <p:spPr>
          <a:xfrm rot="10800000" flipV="1">
            <a:off x="978684" y="1369693"/>
            <a:ext cx="9776012" cy="4456954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may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 Đà Nẵng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877570"/>
            <a:ext cx="11004939" cy="182118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pt-BR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 Đà Nẵng</a:t>
            </a:r>
            <a:r>
              <a:rPr lang="pt-BR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nhiều thương hiệu dệt may nổi tiếng như: Công ty Dệt May Hòa Thọ, Tơ tằm, lụa Mã Châu</a:t>
            </a:r>
            <a:r>
              <a:rPr lang="en-US" altLang="pt-BR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 Xuyên,....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Lụa tơ tằm truyền thống của Quảng Nam trên hành trình khôi phục lại thương hiệu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9385"/>
            <a:ext cx="12191365" cy="41586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/>
        </p:nvSpPr>
        <p:spPr>
          <a:xfrm>
            <a:off x="336973" y="240030"/>
            <a:ext cx="1010720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pt-B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pt-B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pt-B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t-B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nghiệp </a:t>
            </a:r>
            <a:r>
              <a:rPr lang="en-US" altLang="pt-B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dệt may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433" y="786245"/>
            <a:ext cx="11782567" cy="466725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Vẻ đẹp mượt mà của làng lụa Xứ Quả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3010"/>
            <a:ext cx="12192000" cy="4364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526415" y="109268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pt-B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pt-B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pt-B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t-B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nghiệp </a:t>
            </a:r>
            <a:r>
              <a:rPr lang="en-US" altLang="pt-B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dệt may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94640"/>
            <a:ext cx="8596668" cy="1320800"/>
          </a:xfrm>
        </p:spPr>
        <p:txBody>
          <a:bodyPr/>
          <a:lstStyle/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Công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dệt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may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536065"/>
            <a:ext cx="11182359" cy="450532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triển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hút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chục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nghìn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lao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algn="just"/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cụm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Phú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Ninh, Duy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Xuyên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Quế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Sơn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</a:t>
            </a:r>
          </a:p>
          <a:p>
            <a:pPr algn="just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Kim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ngạch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xuất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khẩu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2020: 748,5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triệu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USD (&gt;30%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tổng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xuất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khẩu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TP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).</a:t>
            </a:r>
          </a:p>
          <a:p>
            <a:pPr algn="just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Góp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phần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chuyển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dịch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cấu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tế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thôn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Công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 khí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tàu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88759"/>
            <a:ext cx="11305400" cy="388077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phẩm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khí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tàu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thuyền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cấu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thép</a:t>
            </a:r>
            <a:endParaRPr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CN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trọng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điểm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KCN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Núi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Thành (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Nam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</a:p>
          <a:p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Vai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trò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triển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nặng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hỗ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trợ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tế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biển</a:t>
            </a:r>
            <a:endParaRPr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họa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xưởng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tàu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cẩu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máy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móc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khí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nặng</a:t>
            </a:r>
            <a:endParaRPr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endParaRPr lang="en-US" sz="3200" dirty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68680"/>
            <a:ext cx="12192000" cy="626427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211" y="232410"/>
            <a:ext cx="8596668" cy="1320800"/>
          </a:xfrm>
        </p:spPr>
        <p:txBody>
          <a:bodyPr/>
          <a:lstStyle/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Công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khí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tàu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8659557"/>
              </p:ext>
            </p:extLst>
          </p:nvPr>
        </p:nvGraphicFramePr>
        <p:xfrm>
          <a:off x="32385" y="0"/>
          <a:ext cx="12078970" cy="6995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3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2775">
                <a:tc>
                  <a:txBody>
                    <a:bodyPr/>
                    <a:lstStyle/>
                    <a:p>
                      <a:pPr algn="just" font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NHÓM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1,2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en-US" sz="3600" b="1" i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3600" b="1" i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KT-XH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TP Đà Nẵng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3020">
                <a:tc>
                  <a:txBody>
                    <a:bodyPr/>
                    <a:lstStyle/>
                    <a:p>
                      <a:pPr algn="just" fontAlgn="ctr"/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NHÓM</a:t>
                      </a:r>
                      <a:r>
                        <a:rPr lang="en-US" sz="32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3,4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en-US" sz="3600" b="1" i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3600" b="1" i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TP Đà Nẵng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6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5565" y="814070"/>
            <a:ext cx="12267565" cy="63398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5039" y="177165"/>
            <a:ext cx="8596668" cy="1320800"/>
          </a:xfrm>
        </p:spPr>
        <p:txBody>
          <a:bodyPr/>
          <a:lstStyle/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Công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khí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tàu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45" y="609600"/>
            <a:ext cx="9276080" cy="13208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nghệ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thông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tin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4" y="1576705"/>
            <a:ext cx="11073177" cy="44646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Ngành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mũi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nhọn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chuyển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đổi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thị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thông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minh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algn="just"/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Trung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tâm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tại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viên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phần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Đà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Nẵng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Khu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CNTT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trung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algn="just"/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Tăng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trưởng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lao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CNTT: 18.880 (2014) → 35.050 (2019).</a:t>
            </a:r>
          </a:p>
          <a:p>
            <a:pPr algn="just"/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trung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phần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dữ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liệu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hệ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thống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quản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lý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ứng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web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di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89" y="414020"/>
            <a:ext cx="8596668" cy="13208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nghệ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thông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tin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6025"/>
            <a:ext cx="12111355" cy="575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6.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Chế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biến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thủy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740535"/>
            <a:ext cx="11250598" cy="4300855"/>
          </a:xfrm>
          <a:solidFill>
            <a:schemeClr val="bg1"/>
          </a:solidFill>
        </p:spPr>
        <p:txBody>
          <a:bodyPr/>
          <a:lstStyle/>
          <a:p>
            <a:pPr algn="just"/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Đà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Nẵng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chế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hải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mắm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dịch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tàu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algn="just"/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Nam: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chế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lâm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gỗ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dầu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phẩm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xuất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khẩu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algn="just"/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triển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gắn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tế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biển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nghệ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cao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marL="0" indent="0" algn="just">
              <a:buNone/>
            </a:pPr>
            <a:endParaRPr lang="en-US" sz="3600" dirty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17805"/>
            <a:ext cx="8596668" cy="1320800"/>
          </a:xfrm>
        </p:spPr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6.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Chế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biến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thủy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3276" r="23276"/>
          <a:stretch>
            <a:fillRect/>
          </a:stretch>
        </p:blipFill>
        <p:spPr>
          <a:xfrm>
            <a:off x="0" y="1118235"/>
            <a:ext cx="12192635" cy="5673725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176020"/>
            <a:ext cx="12192000" cy="568261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677334" y="21780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6. </a:t>
            </a: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Chế biến thủy sản – nông sản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Ngành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hóa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lượng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4" y="1664970"/>
            <a:ext cx="10837121" cy="4376420"/>
          </a:xfrm>
          <a:solidFill>
            <a:schemeClr val="bg1"/>
          </a:solidFill>
        </p:spPr>
        <p:txBody>
          <a:bodyPr/>
          <a:lstStyle/>
          <a:p>
            <a:pPr algn="just"/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xuất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hóa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sơn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liệu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nhựa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phân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algn="just"/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Cung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cấp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liệu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phục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đời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dân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algn="just"/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hướng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phát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triển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sạch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nghệ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cao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thân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thiện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môi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50" y="1161415"/>
            <a:ext cx="12122150" cy="569658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7800" y="174625"/>
            <a:ext cx="8596630" cy="986155"/>
          </a:xfrm>
        </p:spPr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Ngành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hóa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lượng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658" y="350293"/>
            <a:ext cx="9491345" cy="1320800"/>
          </a:xfrm>
        </p:spPr>
        <p:txBody>
          <a:bodyPr/>
          <a:lstStyle/>
          <a:p>
            <a:pPr algn="ctr"/>
            <a:r>
              <a:rPr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khu</a:t>
            </a:r>
            <a:r>
              <a:rPr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trọng</a:t>
            </a:r>
            <a:r>
              <a:rPr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điểm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638" y="1151842"/>
            <a:ext cx="11750723" cy="411162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/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KCN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Hòa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Khánh –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Đà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Nẵng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khí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máy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robot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endParaRPr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KCN Liên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Chiểu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Đà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Nẵng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nghệ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cao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phòng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thí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nghiệm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dây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chuyền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đại</a:t>
            </a:r>
            <a:endParaRPr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KCN Tam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Thăng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Nam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Chế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phẩm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kho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lạnh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dây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chuyền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chế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biến</a:t>
            </a:r>
            <a:endParaRPr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KCN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Núi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Thành –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Nam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tàu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xưởng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đóng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tàu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cẩu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máy</a:t>
            </a:r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CNC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11236760" cy="388077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may)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fontAlgn="base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fontAlgn="base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 ở TP Đà Nẵng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45" y="1047115"/>
            <a:ext cx="9154795" cy="13208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đóng vai trò quan trọng trong phát triển kinh tế -xã hội của Đà Nẵng:</a:t>
            </a:r>
            <a:b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24" y="2368023"/>
            <a:ext cx="10981266" cy="2718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Thúc đẩy tăng trưởng kinh tế.</a:t>
            </a:r>
            <a:b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Nâng cao năng suất lao động.</a:t>
            </a:r>
            <a:b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Tạo việc làm, thu nhập.</a:t>
            </a:r>
            <a:b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Chuyển dịch cơ cấu kinh tế.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45" y="609600"/>
            <a:ext cx="8923655" cy="13208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như:</a:t>
            </a:r>
            <a:b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885" y="1699260"/>
            <a:ext cx="10981055" cy="44030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xuất-lắp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ráp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tô.</a:t>
            </a:r>
            <a:b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liệu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dựng.</a:t>
            </a:r>
            <a:b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Công nghiệp dệt may.</a:t>
            </a:r>
            <a:b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Công nghiệp cơ khí - đóng tàu.</a:t>
            </a:r>
            <a:b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Chế biến thủy sản - nông sản. </a:t>
            </a:r>
            <a:b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Công nghệ thông tin và điện tử</a:t>
            </a:r>
            <a:b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Hóa chất-năng lượng.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90170"/>
            <a:ext cx="12106910" cy="6767830"/>
            <a:chOff x="-3364" y="-4241"/>
            <a:chExt cx="3852672" cy="2884380"/>
          </a:xfrm>
        </p:grpSpPr>
        <p:pic>
          <p:nvPicPr>
            <p:cNvPr id="5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3364" y="-4241"/>
              <a:ext cx="3852672" cy="2884380"/>
            </a:xfrm>
            <a:prstGeom prst="rect">
              <a:avLst/>
            </a:prstGeom>
          </p:spPr>
        </p:pic>
        <p:sp>
          <p:nvSpPr>
            <p:cNvPr id="6" name="Shape 37549"/>
            <p:cNvSpPr/>
            <p:nvPr/>
          </p:nvSpPr>
          <p:spPr>
            <a:xfrm>
              <a:off x="3" y="6"/>
              <a:ext cx="3848519" cy="2478951"/>
            </a:xfrm>
            <a:custGeom>
              <a:avLst/>
              <a:gdLst/>
              <a:ahLst/>
              <a:cxnLst/>
              <a:rect l="0" t="0" r="0" b="0"/>
              <a:pathLst>
                <a:path w="3848519" h="2478951">
                  <a:moveTo>
                    <a:pt x="121069" y="0"/>
                  </a:moveTo>
                  <a:cubicBezTo>
                    <a:pt x="54204" y="0"/>
                    <a:pt x="0" y="54204"/>
                    <a:pt x="0" y="121069"/>
                  </a:cubicBezTo>
                  <a:lnTo>
                    <a:pt x="0" y="2357882"/>
                  </a:lnTo>
                  <a:cubicBezTo>
                    <a:pt x="0" y="2424747"/>
                    <a:pt x="54204" y="2478951"/>
                    <a:pt x="121069" y="2478951"/>
                  </a:cubicBezTo>
                  <a:lnTo>
                    <a:pt x="3727450" y="2478951"/>
                  </a:lnTo>
                  <a:cubicBezTo>
                    <a:pt x="3794315" y="2478951"/>
                    <a:pt x="3848519" y="2424747"/>
                    <a:pt x="3848519" y="2357882"/>
                  </a:cubicBezTo>
                  <a:lnTo>
                    <a:pt x="3848519" y="121069"/>
                  </a:lnTo>
                  <a:cubicBezTo>
                    <a:pt x="3848519" y="54204"/>
                    <a:pt x="3794315" y="0"/>
                    <a:pt x="3727450" y="0"/>
                  </a:cubicBezTo>
                  <a:lnTo>
                    <a:pt x="121069" y="0"/>
                  </a:lnTo>
                  <a:close/>
                </a:path>
              </a:pathLst>
            </a:custGeom>
            <a:ln w="5042" cap="flat">
              <a:miter lim="100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54" y="581660"/>
            <a:ext cx="8596668" cy="1320800"/>
          </a:xfrm>
        </p:spPr>
        <p:txBody>
          <a:bodyPr/>
          <a:lstStyle/>
          <a:p>
            <a:pPr algn="l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</a:p>
        </p:txBody>
      </p:sp>
      <p:sp>
        <p:nvSpPr>
          <p:cNvPr id="4" name="Oval 3"/>
          <p:cNvSpPr/>
          <p:nvPr/>
        </p:nvSpPr>
        <p:spPr>
          <a:xfrm rot="10800000" flipV="1">
            <a:off x="1954529" y="1902534"/>
            <a:ext cx="7073153" cy="437380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THACO?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ldLvl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355" y="83185"/>
            <a:ext cx="10408920" cy="3635376"/>
            <a:chOff x="-4304" y="-2792"/>
            <a:chExt cx="5385815" cy="2397066"/>
          </a:xfrm>
        </p:grpSpPr>
        <p:pic>
          <p:nvPicPr>
            <p:cNvPr id="5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4304" y="-2792"/>
              <a:ext cx="2636520" cy="2017776"/>
            </a:xfrm>
            <a:prstGeom prst="rect">
              <a:avLst/>
            </a:prstGeom>
          </p:spPr>
        </p:pic>
        <p:sp>
          <p:nvSpPr>
            <p:cNvPr id="6" name="Shape 37614"/>
            <p:cNvSpPr/>
            <p:nvPr/>
          </p:nvSpPr>
          <p:spPr>
            <a:xfrm>
              <a:off x="1" y="0"/>
              <a:ext cx="2631021" cy="2014842"/>
            </a:xfrm>
            <a:custGeom>
              <a:avLst/>
              <a:gdLst/>
              <a:ahLst/>
              <a:cxnLst/>
              <a:rect l="0" t="0" r="0" b="0"/>
              <a:pathLst>
                <a:path w="2631021" h="2014842">
                  <a:moveTo>
                    <a:pt x="0" y="0"/>
                  </a:moveTo>
                  <a:lnTo>
                    <a:pt x="0" y="1805394"/>
                  </a:lnTo>
                  <a:cubicBezTo>
                    <a:pt x="0" y="1921078"/>
                    <a:pt x="93777" y="2014842"/>
                    <a:pt x="209448" y="2014842"/>
                  </a:cubicBezTo>
                  <a:lnTo>
                    <a:pt x="2631021" y="2014842"/>
                  </a:lnTo>
                  <a:lnTo>
                    <a:pt x="2631021" y="132283"/>
                  </a:lnTo>
                  <a:cubicBezTo>
                    <a:pt x="2631021" y="59220"/>
                    <a:pt x="2571801" y="0"/>
                    <a:pt x="2498738" y="0"/>
                  </a:cubicBezTo>
                  <a:lnTo>
                    <a:pt x="0" y="0"/>
                  </a:lnTo>
                  <a:close/>
                </a:path>
              </a:pathLst>
            </a:custGeom>
            <a:ln w="7772" cap="flat">
              <a:miter lim="100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7" name="Picture 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748039" y="25655"/>
              <a:ext cx="2633472" cy="2011680"/>
            </a:xfrm>
            <a:prstGeom prst="rect">
              <a:avLst/>
            </a:prstGeom>
          </p:spPr>
        </p:pic>
        <p:sp>
          <p:nvSpPr>
            <p:cNvPr id="8" name="Shape 37617"/>
            <p:cNvSpPr/>
            <p:nvPr/>
          </p:nvSpPr>
          <p:spPr>
            <a:xfrm>
              <a:off x="2750101" y="21205"/>
              <a:ext cx="2631021" cy="2014842"/>
            </a:xfrm>
            <a:custGeom>
              <a:avLst/>
              <a:gdLst/>
              <a:ahLst/>
              <a:cxnLst/>
              <a:rect l="0" t="0" r="0" b="0"/>
              <a:pathLst>
                <a:path w="2631021" h="2014842">
                  <a:moveTo>
                    <a:pt x="0" y="0"/>
                  </a:moveTo>
                  <a:lnTo>
                    <a:pt x="0" y="1805394"/>
                  </a:lnTo>
                  <a:cubicBezTo>
                    <a:pt x="0" y="1921078"/>
                    <a:pt x="93777" y="2014842"/>
                    <a:pt x="209448" y="2014842"/>
                  </a:cubicBezTo>
                  <a:lnTo>
                    <a:pt x="2631021" y="2014842"/>
                  </a:lnTo>
                  <a:lnTo>
                    <a:pt x="2631021" y="132283"/>
                  </a:lnTo>
                  <a:cubicBezTo>
                    <a:pt x="2631021" y="59220"/>
                    <a:pt x="2571801" y="0"/>
                    <a:pt x="2498738" y="0"/>
                  </a:cubicBezTo>
                  <a:lnTo>
                    <a:pt x="0" y="0"/>
                  </a:lnTo>
                  <a:close/>
                </a:path>
              </a:pathLst>
            </a:custGeom>
            <a:ln w="7772" cap="flat">
              <a:miter lim="100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96649" y="2040930"/>
              <a:ext cx="1643646" cy="2030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400" b="1" spc="-1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xưởng</a:t>
              </a:r>
              <a:r>
                <a:rPr lang="en-US" sz="2400" b="1" spc="-1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lắp</a:t>
              </a:r>
              <a:r>
                <a:rPr lang="en-US" sz="2400" b="1" spc="-1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ráp</a:t>
              </a:r>
              <a:r>
                <a:rPr lang="en-US" sz="2400" b="1" spc="-1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ôtô</a:t>
              </a:r>
              <a:endPara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98244" y="2093646"/>
              <a:ext cx="2261675" cy="3006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400" b="1" spc="-1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xưởng</a:t>
              </a:r>
              <a:r>
                <a:rPr lang="en-US" sz="2400" b="1" spc="-1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lắp</a:t>
              </a:r>
              <a:r>
                <a:rPr lang="en-US" sz="2400" b="1" spc="-1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ráp</a:t>
              </a:r>
              <a:r>
                <a:rPr lang="en-US" sz="2400" b="1" spc="-1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r>
                <a:rPr lang="en-US" sz="2400" b="1" spc="-1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bus/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tải</a:t>
              </a:r>
              <a:endPara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14400" y="3718560"/>
            <a:ext cx="10965180" cy="3075305"/>
            <a:chOff x="-2905" y="-2552"/>
            <a:chExt cx="5384026" cy="2294920"/>
          </a:xfrm>
        </p:grpSpPr>
        <p:pic>
          <p:nvPicPr>
            <p:cNvPr id="12" name="Picture 1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2905" y="-2552"/>
              <a:ext cx="2633473" cy="2017776"/>
            </a:xfrm>
            <a:prstGeom prst="rect">
              <a:avLst/>
            </a:prstGeom>
          </p:spPr>
        </p:pic>
        <p:sp>
          <p:nvSpPr>
            <p:cNvPr id="13" name="Shape 40268"/>
            <p:cNvSpPr/>
            <p:nvPr/>
          </p:nvSpPr>
          <p:spPr>
            <a:xfrm>
              <a:off x="0" y="8"/>
              <a:ext cx="2631021" cy="2014842"/>
            </a:xfrm>
            <a:custGeom>
              <a:avLst/>
              <a:gdLst/>
              <a:ahLst/>
              <a:cxnLst/>
              <a:rect l="0" t="0" r="0" b="0"/>
              <a:pathLst>
                <a:path w="2631021" h="2014842">
                  <a:moveTo>
                    <a:pt x="0" y="0"/>
                  </a:moveTo>
                  <a:lnTo>
                    <a:pt x="0" y="1805394"/>
                  </a:lnTo>
                  <a:cubicBezTo>
                    <a:pt x="0" y="1921078"/>
                    <a:pt x="93777" y="2014842"/>
                    <a:pt x="209448" y="2014842"/>
                  </a:cubicBezTo>
                  <a:lnTo>
                    <a:pt x="2631021" y="2014842"/>
                  </a:lnTo>
                  <a:lnTo>
                    <a:pt x="2631021" y="132283"/>
                  </a:lnTo>
                  <a:cubicBezTo>
                    <a:pt x="2631021" y="59220"/>
                    <a:pt x="2571801" y="0"/>
                    <a:pt x="2498738" y="0"/>
                  </a:cubicBezTo>
                  <a:lnTo>
                    <a:pt x="0" y="0"/>
                  </a:lnTo>
                  <a:close/>
                </a:path>
              </a:pathLst>
            </a:custGeom>
            <a:ln w="7772" cap="flat">
              <a:miter lim="100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4" name="Picture 1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746390" y="23863"/>
              <a:ext cx="2633472" cy="2011680"/>
            </a:xfrm>
            <a:prstGeom prst="rect">
              <a:avLst/>
            </a:prstGeom>
          </p:spPr>
        </p:pic>
        <p:sp>
          <p:nvSpPr>
            <p:cNvPr id="15" name="Shape 40271"/>
            <p:cNvSpPr/>
            <p:nvPr/>
          </p:nvSpPr>
          <p:spPr>
            <a:xfrm>
              <a:off x="2750100" y="10"/>
              <a:ext cx="2631021" cy="2036051"/>
            </a:xfrm>
            <a:custGeom>
              <a:avLst/>
              <a:gdLst/>
              <a:ahLst/>
              <a:cxnLst/>
              <a:rect l="0" t="0" r="0" b="0"/>
              <a:pathLst>
                <a:path w="2631021" h="2036051">
                  <a:moveTo>
                    <a:pt x="0" y="0"/>
                  </a:moveTo>
                  <a:lnTo>
                    <a:pt x="0" y="1826603"/>
                  </a:lnTo>
                  <a:cubicBezTo>
                    <a:pt x="0" y="1942275"/>
                    <a:pt x="93777" y="2036051"/>
                    <a:pt x="209448" y="2036051"/>
                  </a:cubicBezTo>
                  <a:lnTo>
                    <a:pt x="2631021" y="2036051"/>
                  </a:lnTo>
                  <a:lnTo>
                    <a:pt x="2631021" y="132283"/>
                  </a:lnTo>
                  <a:cubicBezTo>
                    <a:pt x="2631021" y="59220"/>
                    <a:pt x="2571801" y="0"/>
                    <a:pt x="2498738" y="0"/>
                  </a:cubicBezTo>
                  <a:lnTo>
                    <a:pt x="0" y="0"/>
                  </a:lnTo>
                  <a:close/>
                </a:path>
              </a:pathLst>
            </a:custGeom>
            <a:ln w="7772" cap="flat">
              <a:miter lim="100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2105" y="1983085"/>
              <a:ext cx="2089214" cy="2030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Khu</a:t>
              </a:r>
              <a:r>
                <a:rPr lang="en-US" sz="2400" b="1" spc="-1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trưng</a:t>
              </a:r>
              <a:r>
                <a:rPr lang="en-US" sz="2400" b="1" spc="-1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bày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  <a:r>
                <a:rPr lang="en-US" sz="2400" b="1" spc="-1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bán</a:t>
              </a:r>
              <a:r>
                <a:rPr lang="en-US" sz="2400" b="1" spc="-1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1" spc="-1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spc="-1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endPara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356208" y="1983085"/>
              <a:ext cx="1646687" cy="3092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spc="-1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cao</a:t>
              </a:r>
              <a:r>
                <a:rPr lang="en-US" sz="2400" b="1" spc="-1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đẳng</a:t>
              </a:r>
              <a:r>
                <a:rPr lang="en-US" sz="2400" b="1" spc="-55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Thaco</a:t>
              </a:r>
              <a:endPara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897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51*550"/>
  <p:tag name="TABLE_ENDDRAG_RECT" val="2*0*951*5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11*464"/>
  <p:tag name="TABLE_ENDDRAG_RECT" val="23*75*911*464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</TotalTime>
  <Words>1202</Words>
  <Application>Microsoft Office PowerPoint</Application>
  <PresentationFormat>Widescreen</PresentationFormat>
  <Paragraphs>91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Times New Roman</vt:lpstr>
      <vt:lpstr>Trebuchet MS</vt:lpstr>
      <vt:lpstr>Wingdings 3</vt:lpstr>
      <vt:lpstr>Facet</vt:lpstr>
      <vt:lpstr>CHỦ ĐỀ 4 CÔNG NGHIỆP TRỌNG ĐIỂM  THÀNH PHỐ ĐÀ NẴNG</vt:lpstr>
      <vt:lpstr>PowerPoint Presentation</vt:lpstr>
      <vt:lpstr>Công nghiệp đóng vai trò quan trọng trong phát triển kinh tế -xã hội của Đà Nẵng:    </vt:lpstr>
      <vt:lpstr>Những ngành công nghiệp được xem là Công nghiệp trọng điểm như: </vt:lpstr>
      <vt:lpstr>PowerPoint Presentation</vt:lpstr>
      <vt:lpstr>1. Công nghiệp lắp ráp ô tô</vt:lpstr>
      <vt:lpstr>PowerPoint Presentation</vt:lpstr>
      <vt:lpstr>PowerPoint Presentation</vt:lpstr>
      <vt:lpstr>PowerPoint Presentation</vt:lpstr>
      <vt:lpstr>1. Công nghiệp lắp ráp ô tô</vt:lpstr>
      <vt:lpstr>2. Công nghiệp vật liệu xây dựng</vt:lpstr>
      <vt:lpstr>2. Công nghiệp vật liệu xây dựng</vt:lpstr>
      <vt:lpstr>Công nghiệp vật liệu xây dựng</vt:lpstr>
      <vt:lpstr>3. Công nghiệp dệt may</vt:lpstr>
      <vt:lpstr>PowerPoint Presentation</vt:lpstr>
      <vt:lpstr>PowerPoint Presentation</vt:lpstr>
      <vt:lpstr>3. Công nghiệp dệt may</vt:lpstr>
      <vt:lpstr>4. Công nghiệp cơ khí - đóng tàu</vt:lpstr>
      <vt:lpstr>4. Công nghiệp cơ khí - đóng tàu</vt:lpstr>
      <vt:lpstr>4. Công nghiệp cơ khí - đóng tàu</vt:lpstr>
      <vt:lpstr>5. Công nghệ thông tin và điện tử</vt:lpstr>
      <vt:lpstr>5. Công nghệ thông tin và điện tử</vt:lpstr>
      <vt:lpstr>6. Chế biến thủy sản – nông sản</vt:lpstr>
      <vt:lpstr>6. Chế biến thủy sản – nông sản</vt:lpstr>
      <vt:lpstr>PowerPoint Presentation</vt:lpstr>
      <vt:lpstr>7. Ngành hóa chất – năng lượng</vt:lpstr>
      <vt:lpstr>7. Ngành hóa chất – năng lượng</vt:lpstr>
      <vt:lpstr>Các khu công nghiệp trọng điểm</vt:lpstr>
      <vt:lpstr>Vận dụng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4 NGÀNH CÔNG NGHIỆP TRỌNG ĐIỂM  TỈNH QUẢNG NAM</dc:title>
  <dc:creator>Admin</dc:creator>
  <cp:lastModifiedBy>Administrator</cp:lastModifiedBy>
  <cp:revision>21</cp:revision>
  <dcterms:created xsi:type="dcterms:W3CDTF">2023-03-31T00:55:00Z</dcterms:created>
  <dcterms:modified xsi:type="dcterms:W3CDTF">2025-11-20T14:19:37Z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46CC8882C81F40D5A360EBD3C7954AD6_13</vt:lpwstr>
  </property>
  <property fmtid="{D5CDD505-2E9C-101B-9397-08002B2CF9AE}" pid="3" name="KSOProductBuildVer">
    <vt:lpwstr>1033-12.2.0.23131</vt:lpwstr>
  </property>
</Properties>
</file>