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49"/>
  </p:notesMasterIdLst>
  <p:sldIdLst>
    <p:sldId id="336" r:id="rId2"/>
    <p:sldId id="391" r:id="rId3"/>
    <p:sldId id="446" r:id="rId4"/>
    <p:sldId id="444" r:id="rId5"/>
    <p:sldId id="443" r:id="rId6"/>
    <p:sldId id="447" r:id="rId7"/>
    <p:sldId id="395" r:id="rId8"/>
    <p:sldId id="448" r:id="rId9"/>
    <p:sldId id="453" r:id="rId10"/>
    <p:sldId id="449" r:id="rId11"/>
    <p:sldId id="454" r:id="rId12"/>
    <p:sldId id="455" r:id="rId13"/>
    <p:sldId id="450" r:id="rId14"/>
    <p:sldId id="456" r:id="rId15"/>
    <p:sldId id="467" r:id="rId16"/>
    <p:sldId id="457" r:id="rId17"/>
    <p:sldId id="451" r:id="rId18"/>
    <p:sldId id="458" r:id="rId19"/>
    <p:sldId id="452" r:id="rId20"/>
    <p:sldId id="445" r:id="rId21"/>
    <p:sldId id="466" r:id="rId22"/>
    <p:sldId id="465" r:id="rId23"/>
    <p:sldId id="461" r:id="rId24"/>
    <p:sldId id="462" r:id="rId25"/>
    <p:sldId id="468" r:id="rId26"/>
    <p:sldId id="469" r:id="rId27"/>
    <p:sldId id="463" r:id="rId28"/>
    <p:sldId id="464" r:id="rId29"/>
    <p:sldId id="459" r:id="rId30"/>
    <p:sldId id="470" r:id="rId31"/>
    <p:sldId id="471" r:id="rId32"/>
    <p:sldId id="476" r:id="rId33"/>
    <p:sldId id="472" r:id="rId34"/>
    <p:sldId id="460" r:id="rId35"/>
    <p:sldId id="477" r:id="rId36"/>
    <p:sldId id="478" r:id="rId37"/>
    <p:sldId id="474" r:id="rId38"/>
    <p:sldId id="482" r:id="rId39"/>
    <p:sldId id="481" r:id="rId40"/>
    <p:sldId id="483" r:id="rId41"/>
    <p:sldId id="486" r:id="rId42"/>
    <p:sldId id="485" r:id="rId43"/>
    <p:sldId id="484" r:id="rId44"/>
    <p:sldId id="479" r:id="rId45"/>
    <p:sldId id="480" r:id="rId46"/>
    <p:sldId id="473" r:id="rId47"/>
    <p:sldId id="289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BB8E12-1499-4748-82B6-9E8D31907F1F}">
          <p14:sldIdLst>
            <p14:sldId id="336"/>
            <p14:sldId id="391"/>
            <p14:sldId id="446"/>
            <p14:sldId id="444"/>
            <p14:sldId id="443"/>
            <p14:sldId id="447"/>
            <p14:sldId id="395"/>
            <p14:sldId id="448"/>
            <p14:sldId id="453"/>
            <p14:sldId id="449"/>
            <p14:sldId id="454"/>
            <p14:sldId id="455"/>
            <p14:sldId id="450"/>
            <p14:sldId id="456"/>
            <p14:sldId id="467"/>
            <p14:sldId id="457"/>
            <p14:sldId id="451"/>
            <p14:sldId id="458"/>
            <p14:sldId id="452"/>
            <p14:sldId id="445"/>
            <p14:sldId id="466"/>
            <p14:sldId id="465"/>
            <p14:sldId id="461"/>
            <p14:sldId id="462"/>
            <p14:sldId id="468"/>
            <p14:sldId id="469"/>
            <p14:sldId id="463"/>
            <p14:sldId id="464"/>
            <p14:sldId id="459"/>
            <p14:sldId id="470"/>
            <p14:sldId id="471"/>
            <p14:sldId id="476"/>
            <p14:sldId id="472"/>
            <p14:sldId id="460"/>
            <p14:sldId id="477"/>
            <p14:sldId id="478"/>
            <p14:sldId id="474"/>
            <p14:sldId id="482"/>
            <p14:sldId id="481"/>
            <p14:sldId id="483"/>
            <p14:sldId id="486"/>
            <p14:sldId id="485"/>
            <p14:sldId id="484"/>
            <p14:sldId id="479"/>
            <p14:sldId id="480"/>
            <p14:sldId id="473"/>
          </p14:sldIdLst>
        </p14:section>
        <p14:section name="Untitled Section" id="{3B58D306-D478-4B2F-A32A-7D74E912701E}">
          <p14:sldIdLst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006C3"/>
    <a:srgbClr val="FFFF99"/>
    <a:srgbClr val="3ADCF2"/>
    <a:srgbClr val="FF5050"/>
    <a:srgbClr val="FFFF69"/>
    <a:srgbClr val="93F46C"/>
    <a:srgbClr val="DEBBA6"/>
    <a:srgbClr val="F98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9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2C435-DC8E-45EF-B8F1-F81EF2F62400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A3B66-91D6-4396-8E33-8EB8D1B34F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40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A3B66-91D6-4396-8E33-8EB8D1B34F19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91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33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60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19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50D91-C1E3-437D-B0EC-1BAAF19701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0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39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12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408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177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5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78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240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980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D7F29-9208-47B8-BFAE-221977015D0A}" type="datetimeFigureOut">
              <a:rPr lang="en-US" smtClean="0"/>
              <a:t>9/14/2024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D0139-1AA7-4312-B087-4C77B2E5B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0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flower-wallpapers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81000" y="838200"/>
            <a:ext cx="8153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fontAlgn="base" hangingPunct="0">
              <a:spcAft>
                <a:spcPct val="0"/>
              </a:spcAft>
            </a:pP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</a:rPr>
              <a:t>CHÀO MỪNG QUÝ THẦY CÔ  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</a:rPr>
              <a:t>GIÁO  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itchFamily="18" charset="0"/>
              </a:rPr>
              <a:t>VỀ DỰ 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</a:rPr>
              <a:t>GIỜ  THĂM LỚP!</a:t>
            </a:r>
            <a:endParaRPr lang="en-US" dirty="0" smtClean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09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90691"/>
            <a:ext cx="8534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715" indent="179705" algn="just"/>
            <a:r>
              <a:rPr lang="en-US" sz="3600" spc="-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-6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6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6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6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</a:t>
            </a:r>
            <a:r>
              <a:rPr lang="vi-V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vi-VN" sz="36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nôi</a:t>
            </a:r>
            <a:r>
              <a:rPr lang="vi-VN" sz="3600" spc="-1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mạng,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khốc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liệt.</a:t>
            </a:r>
            <a:r>
              <a:rPr lang="vi-VN" sz="3600" spc="2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biệt,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súng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1858,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vi-VN" sz="36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quốc.</a:t>
            </a:r>
            <a:endParaRPr lang="vi-VN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715" indent="179705" algn="just"/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600" spc="-7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28/3/1930,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36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6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6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lập.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36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vi-VN" sz="3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sau,</a:t>
            </a:r>
            <a:r>
              <a:rPr lang="vi-VN" sz="36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vi-VN" sz="36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tỉnh,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vi-VN" sz="3600" spc="7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 </a:t>
            </a:r>
            <a:r>
              <a:rPr lang="vi-V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vi-VN" sz="36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vi-VN" sz="360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vi-VN" sz="36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vi-VN" sz="36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Tám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vi-VN" sz="3600" spc="-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65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48677"/>
            <a:ext cx="8534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715" indent="179705" algn="just"/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vi-VN" sz="4000" spc="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(1945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4000" i="1" spc="2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1954),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dân,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diện.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trường,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núi,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chiếm,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bỉ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chiêu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an,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tề,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vi-VN" sz="40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dội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Gò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Cà,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Gò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Nổi,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Bồ</a:t>
            </a:r>
            <a:r>
              <a:rPr lang="vi-VN" sz="4000" spc="-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  <a:endParaRPr lang="vi-VN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0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8686800" cy="6900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179705" algn="just">
              <a:lnSpc>
                <a:spcPct val="115900"/>
              </a:lnSpc>
              <a:spcBef>
                <a:spcPts val="140"/>
              </a:spcBef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vi-VN" sz="3200" spc="10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vi-VN" sz="32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(1954</a:t>
            </a:r>
            <a:r>
              <a:rPr lang="vi-VN" sz="32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spc="-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200" i="1" spc="-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1975),</a:t>
            </a:r>
            <a:r>
              <a:rPr lang="vi-VN" sz="32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vi-VN" sz="32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tịch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ra,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bám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“một</a:t>
            </a:r>
            <a:r>
              <a:rPr lang="vi-VN" sz="3200" spc="-4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tấc</a:t>
            </a:r>
            <a:r>
              <a:rPr lang="vi-VN" sz="3200" spc="-3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vi-VN" sz="3200" spc="-4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đi,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spc="-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vi-VN" sz="3200" spc="-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vi-VN" sz="3200" spc="-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rời”,</a:t>
            </a:r>
            <a:r>
              <a:rPr lang="vi-VN" sz="3200" spc="-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châm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“hai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chân,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giáp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công”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lập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dội.</a:t>
            </a:r>
            <a:r>
              <a:rPr lang="vi-VN" sz="32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32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(1965);</a:t>
            </a:r>
            <a:r>
              <a:rPr lang="vi-VN" sz="32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Khâm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Ngok-</a:t>
            </a:r>
            <a:r>
              <a:rPr lang="vi-VN" sz="32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Ta-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Vát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(1968); Gò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 (1969);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Đốc (1971);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Dơi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(1972);</a:t>
            </a:r>
            <a:r>
              <a:rPr lang="vi-VN" sz="32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Nổng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Thoàng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(1972);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2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vi-VN" sz="3200" spc="-2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Phước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(1974);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(1974)…</a:t>
            </a:r>
            <a:endParaRPr lang="vi-VN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4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4020155-8DCD-80CE-71C4-371721990C49}"/>
              </a:ext>
            </a:extLst>
          </p:cNvPr>
          <p:cNvSpPr/>
          <p:nvPr/>
        </p:nvSpPr>
        <p:spPr>
          <a:xfrm>
            <a:off x="152400" y="1371600"/>
            <a:ext cx="8915400" cy="3352800"/>
          </a:xfrm>
          <a:prstGeom prst="roundRect">
            <a:avLst>
              <a:gd name="adj" fmla="val 492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405" algn="just">
              <a:lnSpc>
                <a:spcPct val="100000"/>
              </a:lnSpc>
              <a:spcBef>
                <a:spcPts val="560"/>
              </a:spcBef>
              <a:tabLst>
                <a:tab pos="356235" algn="l"/>
              </a:tabLst>
            </a:pP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2.Những</a:t>
            </a:r>
            <a:r>
              <a:rPr lang="en-US" sz="5400" b="1" spc="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5400" b="1" spc="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5400" b="1" spc="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5400" b="1" spc="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5400" b="1" spc="1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5400" b="1" spc="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5400" b="1" spc="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-2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endParaRPr lang="en-US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66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4020155-8DCD-80CE-71C4-371721990C49}"/>
              </a:ext>
            </a:extLst>
          </p:cNvPr>
          <p:cNvSpPr/>
          <p:nvPr/>
        </p:nvSpPr>
        <p:spPr>
          <a:xfrm>
            <a:off x="152400" y="1371600"/>
            <a:ext cx="8915400" cy="1752600"/>
          </a:xfrm>
          <a:prstGeom prst="roundRect">
            <a:avLst>
              <a:gd name="adj" fmla="val 492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>
              <a:buClr>
                <a:srgbClr val="00AEEF"/>
              </a:buClr>
              <a:buSzPts val="1150"/>
              <a:tabLst>
                <a:tab pos="1185545" algn="l"/>
              </a:tabLst>
            </a:pP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2.1.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Chiến thắng Bồ Bồ </a:t>
            </a:r>
            <a:r>
              <a:rPr lang="vi-VN" sz="5400" b="1" spc="-10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(19/7/1954)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55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0" y="685800"/>
            <a:ext cx="9144000" cy="48006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thông tin, tư liệu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ý nghĩa của chiến thắng Bồ Bồ.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9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200" y="152400"/>
            <a:ext cx="8763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buClr>
                <a:srgbClr val="00AEEF"/>
              </a:buClr>
              <a:buSzPts val="1150"/>
              <a:tabLst>
                <a:tab pos="1185545" algn="l"/>
              </a:tabLst>
            </a:pP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2.1.</a:t>
            </a:r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Chiến 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thắng Bồ Bồ </a:t>
            </a:r>
            <a:r>
              <a:rPr lang="vi-VN" sz="3600" b="1" spc="-10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(19/7/1954)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12700" marR="5080" indent="179705" algn="just"/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6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 là tên</a:t>
            </a:r>
            <a:r>
              <a:rPr lang="vi-VN" sz="36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 của một điểm</a:t>
            </a:r>
            <a:r>
              <a:rPr lang="vi-VN" sz="36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 của dãy núi</a:t>
            </a:r>
            <a:r>
              <a:rPr lang="vi-VN" sz="36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 Sơn, nay thuộc</a:t>
            </a:r>
            <a:r>
              <a:rPr lang="vi-VN" sz="36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 Điện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Tiến,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Bàn.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phẳng,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thăng.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này,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6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bốt,</a:t>
            </a:r>
            <a:r>
              <a:rPr lang="vi-VN" sz="36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pháo…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vi-VN" sz="36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nam,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Bàn,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6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vi-VN" sz="36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6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vi-VN" sz="36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vi-VN" sz="36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(Đà</a:t>
            </a:r>
            <a:r>
              <a:rPr lang="vi-VN" sz="36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Nẵng).</a:t>
            </a:r>
            <a:endParaRPr lang="vi-VN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2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0"/>
            <a:ext cx="8839200" cy="7094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9/6/1954,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35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Bồ Bồ.</a:t>
            </a:r>
            <a:r>
              <a:rPr lang="vi-VN" sz="35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 hợp với</a:t>
            </a:r>
            <a:r>
              <a:rPr lang="vi-VN" sz="35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 trường Điện</a:t>
            </a:r>
            <a:r>
              <a:rPr lang="vi-VN" sz="35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 Phủ, quân</a:t>
            </a:r>
            <a:r>
              <a:rPr lang="vi-VN" sz="35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dân ta</a:t>
            </a:r>
            <a:r>
              <a:rPr lang="vi-VN" sz="35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tấn 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dồn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dập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sự,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trị,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35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vi-VN" sz="35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khốn.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vãn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đó,</a:t>
            </a:r>
            <a:r>
              <a:rPr lang="vi-VN" sz="35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vi-VN" sz="35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5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vi-VN" sz="35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Nẵng,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quân,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quân,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pháo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binh,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vi-VN" sz="35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“Con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báo”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“Theo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dầu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loang”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mất.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500" spc="-6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500" spc="-6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17/7/1954,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tái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Bồ,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vi-VN" sz="35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5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lớn.</a:t>
            </a:r>
            <a:endParaRPr lang="en-US" sz="3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03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89154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248285"/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chấn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32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(7/5/1954),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ủy,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tỉnh. Trong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rạng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20/7/1954,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loạt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Bồ.</a:t>
            </a:r>
            <a:r>
              <a:rPr lang="vi-VN" sz="32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giằng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liệt,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vi-VN" sz="32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khăn,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vi-VN" sz="32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vi-VN" sz="32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Hoàng,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2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vi-VN" sz="32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Huân,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vi-VN" sz="32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vi-VN" sz="32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Bàng…Với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vi-VN" sz="32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thắng,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bẻ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gãy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sz="32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địch,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Bồ,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mang,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hốt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vi-VN" sz="32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vi-VN" sz="32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vi-VN" sz="3200" spc="-1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vi-VN" sz="32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sống.</a:t>
            </a:r>
            <a:endParaRPr lang="vi-VN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19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716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4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"/>
            <a:ext cx="8534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715" indent="179705" algn="just"/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hơn 3 giờ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 đấu, quân ta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kết thúc trận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 và chiến thắng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vang,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địch,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tên,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40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khác,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khí,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đạn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dược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40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khác.</a:t>
            </a:r>
            <a:r>
              <a:rPr lang="vi-VN" sz="4000" spc="-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650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lân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000" spc="-2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81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0" y="685800"/>
            <a:ext cx="9144000" cy="48006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nêu ý nghĩa của chiến thắng Bồ Bồ.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4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715" indent="179705" algn="just"/>
            <a:r>
              <a:rPr lang="vi-VN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-6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bẻ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gãy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“Con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báo”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vi-VN" sz="44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Pháp,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 thời góp phần</a:t>
            </a:r>
            <a:r>
              <a:rPr lang="vi-VN" sz="44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 cả nước kết</a:t>
            </a:r>
            <a:r>
              <a:rPr lang="vi-VN" sz="44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 cuộc kháng chiến</a:t>
            </a:r>
            <a:r>
              <a:rPr lang="vi-VN" sz="44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thực dân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lược.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“Điện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Phủ”</a:t>
            </a:r>
            <a:r>
              <a:rPr lang="vi-VN" sz="44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Pháp.</a:t>
            </a:r>
            <a:endParaRPr lang="vi-VN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20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8915399" cy="670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75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4020155-8DCD-80CE-71C4-371721990C49}"/>
              </a:ext>
            </a:extLst>
          </p:cNvPr>
          <p:cNvSpPr/>
          <p:nvPr/>
        </p:nvSpPr>
        <p:spPr>
          <a:xfrm>
            <a:off x="152400" y="2209800"/>
            <a:ext cx="8915400" cy="1752600"/>
          </a:xfrm>
          <a:prstGeom prst="roundRect">
            <a:avLst>
              <a:gd name="adj" fmla="val 492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405" algn="ctr">
              <a:lnSpc>
                <a:spcPct val="100000"/>
              </a:lnSpc>
              <a:spcBef>
                <a:spcPts val="420"/>
              </a:spcBef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2.2.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4800" b="1" spc="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4800" b="1" spc="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800" b="1" spc="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b="1" spc="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(26/5/1965)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8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0" y="685800"/>
            <a:ext cx="9144000" cy="48006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thông tin, tư liệu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ý nghĩa của chiến thắng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15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41493"/>
            <a:ext cx="8763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 algn="just"/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4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trọc</a:t>
            </a:r>
            <a:r>
              <a:rPr lang="en-US" sz="4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4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4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spc="-1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48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ranh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8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48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8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Ngãi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8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48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48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1.200m,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500m,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8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50m,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sz="48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6km,</a:t>
            </a:r>
            <a:r>
              <a:rPr lang="en-US" sz="48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</a:t>
            </a:r>
            <a:r>
              <a:rPr lang="en-US" sz="48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4km,</a:t>
            </a:r>
            <a:r>
              <a:rPr lang="en-US" sz="48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4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8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spc="-25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mỏm</a:t>
            </a:r>
            <a:r>
              <a:rPr lang="en-US" sz="4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4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4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4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4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4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4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4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200m.</a:t>
            </a:r>
            <a:endParaRPr lang="en-US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98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763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350" indent="179705"/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8/3/1965,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38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Nẵng.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7/5/1965,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Lai.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17/5/1965, </a:t>
            </a:r>
            <a:r>
              <a:rPr lang="vi-VN" sz="38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3800" spc="-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38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vi-VN" sz="38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Lai.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3800" spc="-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Mỹ,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3800" spc="-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vi-VN" sz="38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38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vi-VN" sz="38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38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8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vi-VN" sz="38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vi-VN" sz="38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8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800" spc="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8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vi-VN" sz="3800" spc="-2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sz="38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vi-VN" sz="38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vi-VN" sz="38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này.</a:t>
            </a:r>
            <a:endParaRPr lang="vi-VN" sz="3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77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104537"/>
            <a:ext cx="86868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 algn="just"/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lưỡng,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25/5/1965,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vi-VN" sz="38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38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vi-VN" sz="38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8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kích.</a:t>
            </a:r>
            <a:r>
              <a:rPr lang="vi-VN" sz="38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sz="38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giờ,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vi-VN" sz="38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vi-VN" sz="38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pháo</a:t>
            </a:r>
            <a:r>
              <a:rPr lang="vi-VN" sz="38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38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đầu.</a:t>
            </a:r>
            <a:r>
              <a:rPr lang="vi-VN" sz="38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vi-VN" sz="38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vi-VN" sz="38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hình,</a:t>
            </a:r>
            <a:r>
              <a:rPr lang="vi-VN" sz="38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vi-VN" sz="38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vi-VN" sz="38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tiêu,</a:t>
            </a:r>
            <a:r>
              <a:rPr lang="vi-VN" sz="3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hỏa</a:t>
            </a:r>
            <a:r>
              <a:rPr lang="vi-VN" sz="3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địch.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3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mỏm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49,</a:t>
            </a:r>
            <a:r>
              <a:rPr lang="vi-VN" sz="3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vi-VN" sz="3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chiến,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vi-VN" sz="38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vi-VN" sz="38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“Quyết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chiến,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lược”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cắm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</a:t>
            </a:r>
            <a:r>
              <a:rPr lang="vi-VN" sz="38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vi-VN" sz="38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thắng. Toàn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8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gọn.</a:t>
            </a:r>
            <a:endParaRPr lang="vi-VN" sz="3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0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8991" y="1753170"/>
            <a:ext cx="7886700" cy="3263504"/>
          </a:xfrm>
          <a:prstGeom prst="rect">
            <a:avLst/>
          </a:prstGeom>
          <a:noFill/>
        </p:spPr>
        <p:txBody>
          <a:bodyPr vert="horz" wrap="none" lIns="68580" tIns="34290" rIns="68580" bIns="34290" numCol="1" rtlCol="0">
            <a:prstTxWarp prst="textPlain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4050" b="1" dirty="0" smtClean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</a:t>
            </a:r>
            <a:r>
              <a:rPr lang="en-US" sz="4050" b="1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169039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990600" y="685800"/>
            <a:ext cx="7467600" cy="48006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nêu ý nghĩa của chiến thắng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26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76200"/>
            <a:ext cx="8686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 algn="just"/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36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mốc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thất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bại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viễn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Mỹ,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ngời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đánh,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Nam.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6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lợi,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kèn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Mỹ.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Khẩu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 “Tìm Mỹ</a:t>
            </a:r>
            <a:r>
              <a:rPr lang="vi-VN" sz="36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 đánh,</a:t>
            </a:r>
            <a:r>
              <a:rPr lang="vi-VN" sz="36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 Mỹ là</a:t>
            </a:r>
            <a:r>
              <a:rPr lang="vi-VN" sz="36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diệt” dâng cao</a:t>
            </a:r>
            <a:r>
              <a:rPr lang="vi-VN" sz="36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khắp</a:t>
            </a:r>
            <a:r>
              <a:rPr lang="vi-VN" sz="36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chiến trường,</a:t>
            </a:r>
            <a:r>
              <a:rPr lang="vi-VN" sz="3600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vi-VN" sz="36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sau. </a:t>
            </a:r>
            <a:endParaRPr lang="vi-VN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9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80702"/>
            <a:ext cx="8686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/>
            <a:r>
              <a:rPr lang="vi-VN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13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44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44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4400" spc="1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Nam,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vi-VN" sz="4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vi-VN" sz="4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nhiều,</a:t>
            </a:r>
            <a:r>
              <a:rPr lang="vi-VN" sz="44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vi-VN" sz="44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nghĩa,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cường,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vàng,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tuệ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44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44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vi-VN" sz="44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vi-VN" sz="44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tộc.</a:t>
            </a:r>
            <a:endParaRPr lang="vi-VN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54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4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4020155-8DCD-80CE-71C4-371721990C49}"/>
              </a:ext>
            </a:extLst>
          </p:cNvPr>
          <p:cNvSpPr/>
          <p:nvPr/>
        </p:nvSpPr>
        <p:spPr>
          <a:xfrm>
            <a:off x="76200" y="2209800"/>
            <a:ext cx="8915400" cy="1752600"/>
          </a:xfrm>
          <a:prstGeom prst="roundRect">
            <a:avLst>
              <a:gd name="adj" fmla="val 492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2.3.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 thắng Thượng Đức (7/8/1974)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08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609600" y="685800"/>
            <a:ext cx="7848600" cy="48006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 vào thông tin, tư liệu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ý nghĩa của chiến thắng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1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686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 algn="just"/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36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vi-VN" sz="36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Lãnh,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Lộc,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6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45km.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Sơn,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6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vi-VN" sz="36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sông.</a:t>
            </a:r>
            <a:r>
              <a:rPr lang="vi-VN" sz="36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36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6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nước,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vi-VN" sz="3600" spc="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6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vi-VN" sz="36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vi-VN" sz="36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36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vi-VN" sz="3600" spc="1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vi-VN" sz="36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cố,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hoàn.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“Mắt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36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Rồng”,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“cánh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thép”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phạm,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hào,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vi-VN" sz="36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36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vi-VN" sz="36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vi-VN" sz="36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Trung.</a:t>
            </a:r>
            <a:r>
              <a:rPr lang="vi-VN" sz="36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21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686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 algn="just"/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vi-VN" sz="4000" spc="8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“mắt</a:t>
            </a:r>
            <a:r>
              <a:rPr lang="vi-VN" sz="40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ngọc”</a:t>
            </a:r>
            <a:r>
              <a:rPr lang="vi-VN" sz="40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này,</a:t>
            </a:r>
            <a:r>
              <a:rPr lang="vi-VN" sz="40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0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40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0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4000" spc="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vi-VN" sz="40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Minh.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nữa,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40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</a:t>
            </a:r>
            <a:r>
              <a:rPr lang="vi-VN" sz="40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vi-VN" sz="40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vi-VN" sz="40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40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vi-VN" sz="40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Nẵng.</a:t>
            </a:r>
            <a:r>
              <a:rPr lang="en-US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vi-VN" sz="4000" spc="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trọng,</a:t>
            </a:r>
            <a:r>
              <a:rPr lang="vi-VN" sz="4000" spc="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4000" spc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vi-VN" sz="4000" spc="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Lộc,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Bàn,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Vang,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hiếp</a:t>
            </a:r>
            <a:r>
              <a:rPr lang="vi-VN" sz="4000" spc="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4000" spc="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Nẵng.</a:t>
            </a:r>
            <a:endParaRPr lang="vi-VN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 indent="179705" algn="just"/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78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" y="235089"/>
            <a:ext cx="9067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vi-VN" sz="44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vi-VN" sz="44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29/7/1974,</a:t>
            </a:r>
            <a:r>
              <a:rPr lang="vi-VN" sz="44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44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pháo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vi-VN" sz="44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trùm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vi-VN" sz="4400" spc="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vi-VN" sz="4400" spc="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4400" spc="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 </a:t>
            </a:r>
            <a:r>
              <a:rPr lang="vi-VN" sz="4400" spc="-2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loạt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công.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Mặc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phu,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hỏa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vi-VN" sz="44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đầu,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ngoài.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vi-VN" sz="4400" spc="-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kích,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khăn.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vi-VN" sz="44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lại. </a:t>
            </a:r>
            <a:endParaRPr lang="en-US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9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4020155-8DCD-80CE-71C4-371721990C49}"/>
              </a:ext>
            </a:extLst>
          </p:cNvPr>
          <p:cNvSpPr/>
          <p:nvPr/>
        </p:nvSpPr>
        <p:spPr>
          <a:xfrm>
            <a:off x="228600" y="5791200"/>
            <a:ext cx="8807002" cy="990600"/>
          </a:xfrm>
          <a:prstGeom prst="roundRect">
            <a:avLst>
              <a:gd name="adj" fmla="val 492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Em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hãy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biết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đôi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điều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về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ảnh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trên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89154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29136"/>
            <a:ext cx="8839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5080" indent="179705"/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Rạng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7/8/1974,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sườn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vi-VN" sz="4000" spc="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vi-VN" sz="4000" spc="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pháo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đồi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đạn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tấp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4000" spc="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quân địch. Hàng trăm tên lính địch tháo chạy đã bị bắt. Đến 8 giờ 15 phút 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7/8/1974,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sụp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đổ.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000" spc="-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endParaRPr lang="vi-VN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nóc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hầm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40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Đức.</a:t>
            </a:r>
            <a:endParaRPr lang="vi-VN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82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990600" y="685800"/>
            <a:ext cx="7696200" cy="43434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vi-VN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nêu ý nghĩa của chiến thắng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8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86106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000" spc="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thuật,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sự,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ngoặt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4000" spc="-1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Mỹ,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vi-VN" sz="40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trường.</a:t>
            </a:r>
            <a:r>
              <a:rPr lang="vi-VN" sz="4000" spc="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“Chiến</a:t>
            </a:r>
            <a:r>
              <a:rPr lang="vi-VN" sz="40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 Thượng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“cánh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thép”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vi-VN" sz="4000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Nẵng,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vi-VN" sz="4000" spc="-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000" spc="-8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vi-VN" sz="40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40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40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vi-VN" sz="40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vi-VN" sz="40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vi-VN" sz="40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40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vi-VN" sz="4000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4000" spc="-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này.</a:t>
            </a:r>
            <a:r>
              <a:rPr lang="vi-VN" sz="4000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9067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5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"/>
            <a:ext cx="89916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1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762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9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8600"/>
            <a:ext cx="8686799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762000"/>
            <a:ext cx="6324600" cy="5029200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  <p:txBody>
          <a:bodyPr wrap="none" lIns="91440" tIns="45720" rIns="91440" bIns="45720">
            <a:prstTxWarp prst="textArchUpPour">
              <a:avLst/>
            </a:prstTxWarp>
            <a:spAutoFit/>
          </a:bodyPr>
          <a:lstStyle/>
          <a:p>
            <a:pPr algn="ctr"/>
            <a:r>
              <a:rPr lang="en-US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Chúc</a:t>
            </a:r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các</a:t>
            </a:r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em</a:t>
            </a:r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học</a:t>
            </a:r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</a:t>
            </a:r>
            <a:r>
              <a:rPr lang="en-US" sz="54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tốt</a:t>
            </a:r>
            <a:endParaRPr 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954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0"/>
            <a:ext cx="88392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đài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vi-VN" sz="32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200" spc="1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vi-VN" sz="3200" spc="1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vi-VN" sz="3200" spc="17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(Điện</a:t>
            </a:r>
            <a:r>
              <a:rPr lang="vi-VN" sz="3200" spc="1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Thắng,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32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Bàn).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3200" spc="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trai,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rể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vi-VN" sz="3200" spc="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Mỹ.</a:t>
            </a:r>
            <a:r>
              <a:rPr lang="vi-VN" sz="32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spc="125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đài Mẹ Thứ nằm trên đỉnh núi Cấm, thôn Phú Thạnh, xã Tam Phú, thành phố Tam Kỳ, tỉnh Quảng Nam. </a:t>
            </a:r>
            <a:endParaRPr lang="en-US" sz="3200" spc="125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 thành, đưa vào đón khách từ năm 2015,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“địa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 đỏ” thu hút đông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 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 lớp nhân dân trong nước và bạn bè quốc tế đến tham quan, tưởng nhớ công hy sinh của các Mẹ Việt Nam anh hùng cho độc lập, tự 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9136"/>
            <a:ext cx="86868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125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6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13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vi-VN" sz="36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36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vi-VN" sz="36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vi-VN" sz="3600" spc="1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(Điện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Bàn)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nước,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vi-VN" sz="3600" spc="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mạng,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vi-VN" sz="3600" spc="9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“đầu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gió”.</a:t>
            </a:r>
            <a:r>
              <a:rPr lang="vi-VN" sz="3600" spc="1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3600" spc="1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1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Pháp,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Mỹ,</a:t>
            </a:r>
            <a:r>
              <a:rPr lang="vi-VN" sz="3600" spc="1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3600" spc="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3600" spc="14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vi-VN" sz="3600" spc="1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vi-VN" sz="3600" spc="1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trọng,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định,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vi-VN" sz="3600" spc="1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3600" spc="11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vi-VN" sz="3600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vi-VN" sz="3600" spc="16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vi-VN" sz="3600" spc="19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vi-VN" sz="3600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(1945</a:t>
            </a:r>
            <a:r>
              <a:rPr lang="vi-VN" sz="3600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i="1" spc="-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vi-VN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1975).</a:t>
            </a:r>
            <a:r>
              <a:rPr lang="vi-VN" sz="3600" spc="12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spc="12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3600" i="1" spc="1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i="1" spc="1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3600" i="1" spc="12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600" i="1" spc="1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6751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28600" y="248920"/>
            <a:ext cx="8610600" cy="6380480"/>
            <a:chOff x="1306" y="165"/>
            <a:chExt cx="8496" cy="6328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" y="165"/>
              <a:ext cx="8378" cy="6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306" y="165"/>
              <a:ext cx="8496" cy="6328"/>
            </a:xfrm>
            <a:custGeom>
              <a:avLst/>
              <a:gdLst>
                <a:gd name="T0" fmla="+- 0 1533 1306"/>
                <a:gd name="T1" fmla="*/ T0 w 8496"/>
                <a:gd name="T2" fmla="+- 0 166 166"/>
                <a:gd name="T3" fmla="*/ 166 h 6328"/>
                <a:gd name="T4" fmla="+- 0 1462 1306"/>
                <a:gd name="T5" fmla="*/ T4 w 8496"/>
                <a:gd name="T6" fmla="+- 0 177 166"/>
                <a:gd name="T7" fmla="*/ 177 h 6328"/>
                <a:gd name="T8" fmla="+- 0 1399 1306"/>
                <a:gd name="T9" fmla="*/ T8 w 8496"/>
                <a:gd name="T10" fmla="+- 0 209 166"/>
                <a:gd name="T11" fmla="*/ 209 h 6328"/>
                <a:gd name="T12" fmla="+- 0 1350 1306"/>
                <a:gd name="T13" fmla="*/ T12 w 8496"/>
                <a:gd name="T14" fmla="+- 0 258 166"/>
                <a:gd name="T15" fmla="*/ 258 h 6328"/>
                <a:gd name="T16" fmla="+- 0 1318 1306"/>
                <a:gd name="T17" fmla="*/ T16 w 8496"/>
                <a:gd name="T18" fmla="+- 0 321 166"/>
                <a:gd name="T19" fmla="*/ 321 h 6328"/>
                <a:gd name="T20" fmla="+- 0 1306 1306"/>
                <a:gd name="T21" fmla="*/ T20 w 8496"/>
                <a:gd name="T22" fmla="+- 0 392 166"/>
                <a:gd name="T23" fmla="*/ 392 h 6328"/>
                <a:gd name="T24" fmla="+- 0 1306 1306"/>
                <a:gd name="T25" fmla="*/ T24 w 8496"/>
                <a:gd name="T26" fmla="+- 0 6267 166"/>
                <a:gd name="T27" fmla="*/ 6267 h 6328"/>
                <a:gd name="T28" fmla="+- 0 1318 1306"/>
                <a:gd name="T29" fmla="*/ T28 w 8496"/>
                <a:gd name="T30" fmla="+- 0 6338 166"/>
                <a:gd name="T31" fmla="*/ 6338 h 6328"/>
                <a:gd name="T32" fmla="+- 0 1350 1306"/>
                <a:gd name="T33" fmla="*/ T32 w 8496"/>
                <a:gd name="T34" fmla="+- 0 6401 166"/>
                <a:gd name="T35" fmla="*/ 6401 h 6328"/>
                <a:gd name="T36" fmla="+- 0 1399 1306"/>
                <a:gd name="T37" fmla="*/ T36 w 8496"/>
                <a:gd name="T38" fmla="+- 0 6450 166"/>
                <a:gd name="T39" fmla="*/ 6450 h 6328"/>
                <a:gd name="T40" fmla="+- 0 1462 1306"/>
                <a:gd name="T41" fmla="*/ T40 w 8496"/>
                <a:gd name="T42" fmla="+- 0 6482 166"/>
                <a:gd name="T43" fmla="*/ 6482 h 6328"/>
                <a:gd name="T44" fmla="+- 0 1533 1306"/>
                <a:gd name="T45" fmla="*/ T44 w 8496"/>
                <a:gd name="T46" fmla="+- 0 6493 166"/>
                <a:gd name="T47" fmla="*/ 6493 h 6328"/>
                <a:gd name="T48" fmla="+- 0 9575 1306"/>
                <a:gd name="T49" fmla="*/ T48 w 8496"/>
                <a:gd name="T50" fmla="+- 0 6493 166"/>
                <a:gd name="T51" fmla="*/ 6493 h 6328"/>
                <a:gd name="T52" fmla="+- 0 9647 1306"/>
                <a:gd name="T53" fmla="*/ T52 w 8496"/>
                <a:gd name="T54" fmla="+- 0 6482 166"/>
                <a:gd name="T55" fmla="*/ 6482 h 6328"/>
                <a:gd name="T56" fmla="+- 0 9709 1306"/>
                <a:gd name="T57" fmla="*/ T56 w 8496"/>
                <a:gd name="T58" fmla="+- 0 6450 166"/>
                <a:gd name="T59" fmla="*/ 6450 h 6328"/>
                <a:gd name="T60" fmla="+- 0 9758 1306"/>
                <a:gd name="T61" fmla="*/ T60 w 8496"/>
                <a:gd name="T62" fmla="+- 0 6401 166"/>
                <a:gd name="T63" fmla="*/ 6401 h 6328"/>
                <a:gd name="T64" fmla="+- 0 9790 1306"/>
                <a:gd name="T65" fmla="*/ T64 w 8496"/>
                <a:gd name="T66" fmla="+- 0 6338 166"/>
                <a:gd name="T67" fmla="*/ 6338 h 6328"/>
                <a:gd name="T68" fmla="+- 0 9802 1306"/>
                <a:gd name="T69" fmla="*/ T68 w 8496"/>
                <a:gd name="T70" fmla="+- 0 6267 166"/>
                <a:gd name="T71" fmla="*/ 6267 h 6328"/>
                <a:gd name="T72" fmla="+- 0 9802 1306"/>
                <a:gd name="T73" fmla="*/ T72 w 8496"/>
                <a:gd name="T74" fmla="+- 0 392 166"/>
                <a:gd name="T75" fmla="*/ 392 h 6328"/>
                <a:gd name="T76" fmla="+- 0 9790 1306"/>
                <a:gd name="T77" fmla="*/ T76 w 8496"/>
                <a:gd name="T78" fmla="+- 0 321 166"/>
                <a:gd name="T79" fmla="*/ 321 h 6328"/>
                <a:gd name="T80" fmla="+- 0 9758 1306"/>
                <a:gd name="T81" fmla="*/ T80 w 8496"/>
                <a:gd name="T82" fmla="+- 0 258 166"/>
                <a:gd name="T83" fmla="*/ 258 h 6328"/>
                <a:gd name="T84" fmla="+- 0 9709 1306"/>
                <a:gd name="T85" fmla="*/ T84 w 8496"/>
                <a:gd name="T86" fmla="+- 0 209 166"/>
                <a:gd name="T87" fmla="*/ 209 h 6328"/>
                <a:gd name="T88" fmla="+- 0 9647 1306"/>
                <a:gd name="T89" fmla="*/ T88 w 8496"/>
                <a:gd name="T90" fmla="+- 0 177 166"/>
                <a:gd name="T91" fmla="*/ 177 h 6328"/>
                <a:gd name="T92" fmla="+- 0 9575 1306"/>
                <a:gd name="T93" fmla="*/ T92 w 8496"/>
                <a:gd name="T94" fmla="+- 0 166 166"/>
                <a:gd name="T95" fmla="*/ 166 h 6328"/>
                <a:gd name="T96" fmla="+- 0 1533 1306"/>
                <a:gd name="T97" fmla="*/ T96 w 8496"/>
                <a:gd name="T98" fmla="+- 0 166 166"/>
                <a:gd name="T99" fmla="*/ 166 h 632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</a:cxnLst>
              <a:rect l="0" t="0" r="r" b="b"/>
              <a:pathLst>
                <a:path w="8496" h="6328">
                  <a:moveTo>
                    <a:pt x="227" y="0"/>
                  </a:moveTo>
                  <a:lnTo>
                    <a:pt x="156" y="11"/>
                  </a:lnTo>
                  <a:lnTo>
                    <a:pt x="93" y="43"/>
                  </a:lnTo>
                  <a:lnTo>
                    <a:pt x="44" y="92"/>
                  </a:lnTo>
                  <a:lnTo>
                    <a:pt x="12" y="155"/>
                  </a:lnTo>
                  <a:lnTo>
                    <a:pt x="0" y="226"/>
                  </a:lnTo>
                  <a:lnTo>
                    <a:pt x="0" y="6101"/>
                  </a:lnTo>
                  <a:lnTo>
                    <a:pt x="12" y="6172"/>
                  </a:lnTo>
                  <a:lnTo>
                    <a:pt x="44" y="6235"/>
                  </a:lnTo>
                  <a:lnTo>
                    <a:pt x="93" y="6284"/>
                  </a:lnTo>
                  <a:lnTo>
                    <a:pt x="156" y="6316"/>
                  </a:lnTo>
                  <a:lnTo>
                    <a:pt x="227" y="6327"/>
                  </a:lnTo>
                  <a:lnTo>
                    <a:pt x="8269" y="6327"/>
                  </a:lnTo>
                  <a:lnTo>
                    <a:pt x="8341" y="6316"/>
                  </a:lnTo>
                  <a:lnTo>
                    <a:pt x="8403" y="6284"/>
                  </a:lnTo>
                  <a:lnTo>
                    <a:pt x="8452" y="6235"/>
                  </a:lnTo>
                  <a:lnTo>
                    <a:pt x="8484" y="6172"/>
                  </a:lnTo>
                  <a:lnTo>
                    <a:pt x="8496" y="6101"/>
                  </a:lnTo>
                  <a:lnTo>
                    <a:pt x="8496" y="226"/>
                  </a:lnTo>
                  <a:lnTo>
                    <a:pt x="8484" y="155"/>
                  </a:lnTo>
                  <a:lnTo>
                    <a:pt x="8452" y="92"/>
                  </a:lnTo>
                  <a:lnTo>
                    <a:pt x="8403" y="43"/>
                  </a:lnTo>
                  <a:lnTo>
                    <a:pt x="8341" y="11"/>
                  </a:lnTo>
                  <a:lnTo>
                    <a:pt x="8269" y="0"/>
                  </a:lnTo>
                  <a:lnTo>
                    <a:pt x="227" y="0"/>
                  </a:lnTo>
                  <a:close/>
                </a:path>
              </a:pathLst>
            </a:custGeom>
            <a:noFill/>
            <a:ln w="3238">
              <a:solidFill>
                <a:srgbClr val="00AE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210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04020155-8DCD-80CE-71C4-371721990C49}"/>
              </a:ext>
            </a:extLst>
          </p:cNvPr>
          <p:cNvSpPr/>
          <p:nvPr/>
        </p:nvSpPr>
        <p:spPr>
          <a:xfrm>
            <a:off x="152400" y="762000"/>
            <a:ext cx="8915400" cy="5105400"/>
          </a:xfrm>
          <a:prstGeom prst="roundRect">
            <a:avLst>
              <a:gd name="adj" fmla="val 4929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2405" algn="just">
              <a:lnSpc>
                <a:spcPct val="100000"/>
              </a:lnSpc>
            </a:pP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5400" b="1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5400" b="1" spc="-6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5400" b="1" spc="-5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-1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5400" b="1" spc="-1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en-US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5400" b="1" spc="9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1975) ở</a:t>
            </a:r>
            <a:r>
              <a:rPr lang="en-US" sz="5400" b="1" spc="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-2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endParaRPr lang="en-US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>
            <a:extLst>
              <a:ext uri="{FF2B5EF4-FFF2-40B4-BE49-F238E27FC236}">
                <a16:creationId xmlns:a16="http://schemas.microsoft.com/office/drawing/2014/main" id="{411EA1BB-F9DF-0E98-C1E2-FD330FAE186A}"/>
              </a:ext>
            </a:extLst>
          </p:cNvPr>
          <p:cNvSpPr/>
          <p:nvPr/>
        </p:nvSpPr>
        <p:spPr>
          <a:xfrm>
            <a:off x="0" y="685800"/>
            <a:ext cx="9144000" cy="48006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 kê những cột mốc quan trọng ở Quảng Nam trong sự nghiệp giải phóng dân tộc và bảo vệ Tổ quốc (</a:t>
            </a:r>
            <a:r>
              <a:rPr lang="vi-VN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en-US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1975</a:t>
            </a:r>
            <a:r>
              <a:rPr lang="vi-VN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5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6213934</TotalTime>
  <Words>2229</Words>
  <Application>Microsoft Office PowerPoint</Application>
  <PresentationFormat>On-screen Show (4:3)</PresentationFormat>
  <Paragraphs>44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Admin</cp:lastModifiedBy>
  <cp:revision>371</cp:revision>
  <cp:lastPrinted>2007-04-25T23:03:38Z</cp:lastPrinted>
  <dcterms:created xsi:type="dcterms:W3CDTF">2013-08-05T12:45:55Z</dcterms:created>
  <dcterms:modified xsi:type="dcterms:W3CDTF">2024-09-14T10:15:11Z</dcterms:modified>
</cp:coreProperties>
</file>