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79" r:id="rId14"/>
    <p:sldId id="267" r:id="rId15"/>
    <p:sldId id="268" r:id="rId16"/>
    <p:sldId id="282" r:id="rId17"/>
    <p:sldId id="269" r:id="rId18"/>
    <p:sldId id="270" r:id="rId19"/>
    <p:sldId id="271" r:id="rId20"/>
    <p:sldId id="272" r:id="rId21"/>
    <p:sldId id="273" r:id="rId22"/>
    <p:sldId id="281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EC5EA-CE75-4581-8C90-5AA9FA7CD90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B210-F20C-4B08-8DFA-FD0E90DB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B210-F20C-4B08-8DFA-FD0E90DB9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8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B210-F20C-4B08-8DFA-FD0E90DB9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6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921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740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46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1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6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0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0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7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109F-44F9-411D-8498-0137737F5D0A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4FJ0RyG4Dg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JUz9gXkZ9s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21C8DB-A357-2573-A6A9-6C663715C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61626"/>
              </p:ext>
            </p:extLst>
          </p:nvPr>
        </p:nvGraphicFramePr>
        <p:xfrm>
          <a:off x="1887793" y="250723"/>
          <a:ext cx="8450825" cy="1614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0825">
                  <a:extLst>
                    <a:ext uri="{9D8B030D-6E8A-4147-A177-3AD203B41FA5}">
                      <a16:colId xmlns:a16="http://schemas.microsoft.com/office/drawing/2014/main" val="2034797124"/>
                    </a:ext>
                  </a:extLst>
                </a:gridCol>
              </a:tblGrid>
              <a:tr h="1614943">
                <a:tc>
                  <a:txBody>
                    <a:bodyPr/>
                    <a:lstStyle/>
                    <a:p>
                      <a:pPr algn="l">
                        <a:lnSpc>
                          <a:spcPts val="2495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495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b="1" u="sng" kern="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="1" u="sng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u="sng" kern="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="1" u="sng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</a:t>
                      </a:r>
                      <a:r>
                        <a:rPr lang="en-US" sz="3600" b="1" kern="100" spc="-5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kern="100" spc="5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600" b="1" kern="100" spc="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3600" b="1" kern="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5255" algn="ctr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3600" b="1" kern="100" spc="-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PHỐ </a:t>
                      </a:r>
                      <a:r>
                        <a:rPr lang="en-US" sz="3600" b="1" kern="100" spc="-4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NẴNG</a:t>
                      </a:r>
                      <a:endParaRPr lang="en-US" sz="3600" b="1" kern="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79210"/>
                  </a:ext>
                </a:extLst>
              </a:tr>
            </a:tbl>
          </a:graphicData>
        </a:graphic>
      </p:graphicFrame>
      <p:pic>
        <p:nvPicPr>
          <p:cNvPr id="1026" name="Picture 2" descr="Lễ Hội Nghinh Ông – Nghi Lễ Tâm Linh Thiêng Liêng Của Ngư Dân Biển Việt">
            <a:extLst>
              <a:ext uri="{FF2B5EF4-FFF2-40B4-BE49-F238E27FC236}">
                <a16:creationId xmlns:a16="http://schemas.microsoft.com/office/drawing/2014/main" id="{F2424B29-D39A-A494-A76F-C206A58C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6723"/>
            <a:ext cx="6463379" cy="43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n tỏa Tín ngưỡng thờ cúng Hùng Vương">
            <a:extLst>
              <a:ext uri="{FF2B5EF4-FFF2-40B4-BE49-F238E27FC236}">
                <a16:creationId xmlns:a16="http://schemas.microsoft.com/office/drawing/2014/main" id="{1967CBEF-9F90-7EC7-B82D-3E7E67AA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77" y="2374490"/>
            <a:ext cx="5738352" cy="43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7BEB5-EC5F-4D0C-A18B-F1B2BE78D416}"/>
              </a:ext>
            </a:extLst>
          </p:cNvPr>
          <p:cNvSpPr txBox="1"/>
          <p:nvPr/>
        </p:nvSpPr>
        <p:spPr>
          <a:xfrm>
            <a:off x="427704" y="6376444"/>
            <a:ext cx="3377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cúng</a:t>
            </a:r>
            <a:r>
              <a:rPr lang="en-US" sz="2400" dirty="0"/>
              <a:t> </a:t>
            </a:r>
            <a:r>
              <a:rPr lang="en-US" sz="2400" dirty="0" err="1"/>
              <a:t>Nghinh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6E408-1C59-C5BC-1619-F41A3A74D7F6}"/>
              </a:ext>
            </a:extLst>
          </p:cNvPr>
          <p:cNvSpPr txBox="1"/>
          <p:nvPr/>
        </p:nvSpPr>
        <p:spPr>
          <a:xfrm>
            <a:off x="6891083" y="6234102"/>
            <a:ext cx="3377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cúng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37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3791-4366-DD39-7408-BB191836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28" y="0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BE1F9-9DB2-DD53-0B5A-1015F1F0FDFA}"/>
              </a:ext>
            </a:extLst>
          </p:cNvPr>
          <p:cNvSpPr txBox="1"/>
          <p:nvPr/>
        </p:nvSpPr>
        <p:spPr>
          <a:xfrm>
            <a:off x="279128" y="660400"/>
            <a:ext cx="1144092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rõ nét qua việc 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 các anh hùng nghĩa sĩ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Hằng năm, 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địa phương luôn chăm lo hương khói, 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tế, cầu siêu cho các vong 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65CB1-5667-FB70-ED6F-42148221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8" y="2599402"/>
            <a:ext cx="5369504" cy="402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B1FC9-FE89-7735-E7C1-05231D34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27" y="2192900"/>
            <a:ext cx="59150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DD67-756C-B676-D55E-BB330B6F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53" y="170763"/>
            <a:ext cx="8596668" cy="1320800"/>
          </a:xfrm>
        </p:spPr>
        <p:txBody>
          <a:bodyPr/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Thờ cá Ông (Ông ngư)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F012C-569F-8320-69F3-71E701EA878A}"/>
              </a:ext>
            </a:extLst>
          </p:cNvPr>
          <p:cNvSpPr txBox="1"/>
          <p:nvPr/>
        </p:nvSpPr>
        <p:spPr>
          <a:xfrm>
            <a:off x="383457" y="874455"/>
            <a:ext cx="1130819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tâm thức ngư dân vùng biển từ đèo Ngang trở vào, trong đó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ngư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đặt tin tưởng vào loài cá voi vừa “hiền” vừa “thiêng” mà 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cách kính trọng là cá Ông, dù sự cứu người đi biển của cá voi có bóng 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huyền thoại nhiều hơn là hiện thực.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9D503-E6D0-71E5-9D42-369B671C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" y="2936558"/>
            <a:ext cx="6548284" cy="3921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66407-E914-2B52-A857-CCC0BF1CE2EF}"/>
              </a:ext>
            </a:extLst>
          </p:cNvPr>
          <p:cNvSpPr txBox="1"/>
          <p:nvPr/>
        </p:nvSpPr>
        <p:spPr>
          <a:xfrm>
            <a:off x="1661924" y="6396335"/>
            <a:ext cx="32834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Ô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BA523-151F-C99F-49A0-F75DDE8B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039" y="2936559"/>
            <a:ext cx="5762660" cy="3921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5EAC9-B779-7519-E894-89A8DD99A042}"/>
              </a:ext>
            </a:extLst>
          </p:cNvPr>
          <p:cNvSpPr txBox="1"/>
          <p:nvPr/>
        </p:nvSpPr>
        <p:spPr>
          <a:xfrm>
            <a:off x="7217560" y="6225571"/>
            <a:ext cx="39080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Duy Vinh</a:t>
            </a:r>
          </a:p>
        </p:txBody>
      </p:sp>
    </p:spTree>
    <p:extLst>
      <p:ext uri="{BB962C8B-B14F-4D97-AF65-F5344CB8AC3E}">
        <p14:creationId xmlns:p14="http://schemas.microsoft.com/office/powerpoint/2010/main" val="37777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8EA3-EA16-740B-2304-A784CAD2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69" y="156238"/>
            <a:ext cx="8596668" cy="1320800"/>
          </a:xfrm>
        </p:spPr>
        <p:txBody>
          <a:bodyPr/>
          <a:lstStyle/>
          <a:p>
            <a:r>
              <a:rPr lang="pt-B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Thờ cô hồn (âm linh)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05951-CCAE-6410-2774-6C9A2CD219CC}"/>
              </a:ext>
            </a:extLst>
          </p:cNvPr>
          <p:cNvSpPr txBox="1"/>
          <p:nvPr/>
        </p:nvSpPr>
        <p:spPr>
          <a:xfrm>
            <a:off x="352869" y="940109"/>
            <a:ext cx="1157748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miếu thờ, cô hồn phần lớn là những người chết không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nương tựa, những chiến sĩ vô danh, những ngư dân bị sóng gió vùi mất xác,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vong hồn của những tiền nhân không rõ danh tính đi khai phá vùng đất mới.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10A57-1125-0647-F8EA-1DC7A3CB4D67}"/>
              </a:ext>
            </a:extLst>
          </p:cNvPr>
          <p:cNvSpPr txBox="1"/>
          <p:nvPr/>
        </p:nvSpPr>
        <p:spPr>
          <a:xfrm>
            <a:off x="500353" y="3002212"/>
            <a:ext cx="11577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thờ cúng cô hồn là nét đẹp trong đời sống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tâm linh 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thể hiện tính nhân văn sâu sắc. </a:t>
            </a:r>
          </a:p>
        </p:txBody>
      </p:sp>
    </p:spTree>
    <p:extLst>
      <p:ext uri="{BB962C8B-B14F-4D97-AF65-F5344CB8AC3E}">
        <p14:creationId xmlns:p14="http://schemas.microsoft.com/office/powerpoint/2010/main" val="5482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0A04D-5192-A84F-2CDC-068F9C1E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451" y="0"/>
            <a:ext cx="5368412" cy="353889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D26DC9-FEE9-C3B7-A4E7-08301CFD2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096" y="54948"/>
            <a:ext cx="5687961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D84390-4816-1784-11D2-59EC4D090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5" y="3429000"/>
            <a:ext cx="5987845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3E4E8-710E-11FF-5DD1-5F50814E8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394" y="3483949"/>
            <a:ext cx="5776451" cy="33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9AA6-6E74-5078-2060-193119B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4CBC7-A740-79D3-17C6-8D8A09B845D4}"/>
              </a:ext>
            </a:extLst>
          </p:cNvPr>
          <p:cNvSpPr txBox="1"/>
          <p:nvPr/>
        </p:nvSpPr>
        <p:spPr>
          <a:xfrm>
            <a:off x="264925" y="816638"/>
            <a:ext cx="1166215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nhiều làng nghề truyền thống lâu đời, ở đó, duy trì việc 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phụng tổ nghề. Tiêu biểu là, ông tổ nghề đá được làng đá Non Nước thờ 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năm vào ngày mồng 6 tháng Giêng Âm 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78708-0095-4309-81FB-48D5CD4A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32" y="2672687"/>
            <a:ext cx="6543368" cy="402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8BD97-3167-52FB-AD24-D0D0C5AF6288}"/>
              </a:ext>
            </a:extLst>
          </p:cNvPr>
          <p:cNvSpPr txBox="1"/>
          <p:nvPr/>
        </p:nvSpPr>
        <p:spPr>
          <a:xfrm>
            <a:off x="6708672" y="6160525"/>
            <a:ext cx="54833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4170B-41B7-6E86-2FF5-D74D853DF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6" y="2828925"/>
            <a:ext cx="5295763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CC0C-CE4C-54BC-EAEB-93ACB20D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9322072" cy="1320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TÔN GIÁO Ở THÀNH PHỐ ĐÀ NẴNG</a:t>
            </a:r>
            <a:b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2104-B335-5896-C37C-FE9C9159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7038"/>
            <a:ext cx="1048719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Phật đã giữ một vị trí đáng kể trong đời sống tâm linh của người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Phật tác động đến đời sống đạo hữu và người dân thông qua các lễ hội 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 đản, Vu lan,…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biệt, Lễ hội Quán Thế Âm Ngũ Hành Sơn hằng năm 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mô tương đối lớn làm nên nét riêng cho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được xếp hạng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sản văn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vật thể quốc gia năm 2021.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60 giây tóm tắt cuộc đời Đức Phật Thích Ca Mâu Ni #chuabavang">
            <a:hlinkClick r:id="" action="ppaction://media"/>
            <a:extLst>
              <a:ext uri="{FF2B5EF4-FFF2-40B4-BE49-F238E27FC236}">
                <a16:creationId xmlns:a16="http://schemas.microsoft.com/office/drawing/2014/main" id="{4D3D9AC8-12ED-F37C-F47D-EE1087B006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2772" y="0"/>
            <a:ext cx="9490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664D-5A26-69E6-555C-3EDB5686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A8071-F690-EE18-A203-3569E610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5" y="123056"/>
            <a:ext cx="5897788" cy="3195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D1505-AA75-6B3A-FF79-1B710057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78" y="0"/>
            <a:ext cx="5897787" cy="3195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1FCBD-3B62-B3A5-7B73-9725F280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8387"/>
            <a:ext cx="6331974" cy="3539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82C84-B799-4E30-4B03-A41E8C8DE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474" y="3318386"/>
            <a:ext cx="6459794" cy="3539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369C6-F5AC-6E73-7858-BB58A7B80376}"/>
              </a:ext>
            </a:extLst>
          </p:cNvPr>
          <p:cNvSpPr txBox="1"/>
          <p:nvPr/>
        </p:nvSpPr>
        <p:spPr>
          <a:xfrm>
            <a:off x="677334" y="6396335"/>
            <a:ext cx="3437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An </a:t>
            </a:r>
            <a:r>
              <a:rPr lang="en-US" sz="2400" dirty="0" err="1"/>
              <a:t>Lạc</a:t>
            </a:r>
            <a:r>
              <a:rPr lang="en-US" sz="2400" dirty="0"/>
              <a:t>-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51AC4-4A18-AE1A-BA08-AC0972E91B37}"/>
              </a:ext>
            </a:extLst>
          </p:cNvPr>
          <p:cNvSpPr txBox="1"/>
          <p:nvPr/>
        </p:nvSpPr>
        <p:spPr>
          <a:xfrm>
            <a:off x="7259448" y="6447881"/>
            <a:ext cx="370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Lâm- </a:t>
            </a:r>
            <a:r>
              <a:rPr lang="en-US" sz="2400" dirty="0" err="1"/>
              <a:t>Hải</a:t>
            </a:r>
            <a:r>
              <a:rPr lang="en-US" sz="2400" dirty="0"/>
              <a:t> Châu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3FF68-09D0-776C-32CD-BEEB460B3DC9}"/>
              </a:ext>
            </a:extLst>
          </p:cNvPr>
          <p:cNvSpPr txBox="1"/>
          <p:nvPr/>
        </p:nvSpPr>
        <p:spPr>
          <a:xfrm>
            <a:off x="6581605" y="2783052"/>
            <a:ext cx="370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Phúc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- </a:t>
            </a:r>
            <a:r>
              <a:rPr lang="en-US" sz="2400" dirty="0" err="1"/>
              <a:t>Hội</a:t>
            </a:r>
            <a:r>
              <a:rPr lang="en-US" sz="2400" dirty="0"/>
              <a:t>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501F-A2CF-99DB-1CF9-BD31175F0A60}"/>
              </a:ext>
            </a:extLst>
          </p:cNvPr>
          <p:cNvSpPr txBox="1"/>
          <p:nvPr/>
        </p:nvSpPr>
        <p:spPr>
          <a:xfrm>
            <a:off x="1365661" y="2788193"/>
            <a:ext cx="27491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- </a:t>
            </a:r>
            <a:r>
              <a:rPr lang="en-US" sz="2400" dirty="0" err="1"/>
              <a:t>Hội</a:t>
            </a:r>
            <a:r>
              <a:rPr lang="en-US" sz="2400" dirty="0"/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7960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0601-41A6-54FA-D64D-A3E20153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0" y="156238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2) </a:t>
            </a:r>
            <a:r>
              <a:rPr lang="en-US" b="1" dirty="0" err="1">
                <a:solidFill>
                  <a:srgbClr val="002060"/>
                </a:solidFill>
              </a:rPr>
              <a:t>Công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0ECA4-E952-DAD2-323B-B5954830FF0F}"/>
              </a:ext>
            </a:extLst>
          </p:cNvPr>
          <p:cNvSpPr txBox="1"/>
          <p:nvPr/>
        </p:nvSpPr>
        <p:spPr>
          <a:xfrm>
            <a:off x="441360" y="907328"/>
            <a:ext cx="1175064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truyền thuyết, người sáng lập Công giáo là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-su, được sinh ra ở Na-da-rét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(nay thuộc I-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xra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-en). Từ thế kỉ IV, Công giáo được lan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mạnh mẽ và trở 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tôn giáo lớn trên thế giới.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CEFF2-F8D4-6660-E6A0-3596F7BC542E}"/>
              </a:ext>
            </a:extLst>
          </p:cNvPr>
          <p:cNvSpPr txBox="1"/>
          <p:nvPr/>
        </p:nvSpPr>
        <p:spPr>
          <a:xfrm>
            <a:off x="441360" y="2559224"/>
            <a:ext cx="1150483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khoảng thế kỉ XVI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XVII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2ED4D-93BF-8BD9-E866-631D740CC910}"/>
              </a:ext>
            </a:extLst>
          </p:cNvPr>
          <p:cNvSpPr txBox="1"/>
          <p:nvPr/>
        </p:nvSpPr>
        <p:spPr>
          <a:xfrm>
            <a:off x="441360" y="4703563"/>
            <a:ext cx="1150483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18/01/1616 giáo sĩ người Ý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Francisco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Busomi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lập giáo xứ Hội An và xây dựng nhà thờ ở Hội An. Từ đó, các giáo sĩ thường xuyên đến Hội An làm việc và mở rộng phạm vi truyền giáo.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F5938-5B3A-6EC1-16DA-19EC540C0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9" y="109845"/>
            <a:ext cx="5925011" cy="331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ADFB4-9C46-C300-378D-D823C713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11" y="-106926"/>
            <a:ext cx="5715000" cy="3535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C179D-545E-9CE1-E164-1178BD50CDD9}"/>
              </a:ext>
            </a:extLst>
          </p:cNvPr>
          <p:cNvSpPr txBox="1"/>
          <p:nvPr/>
        </p:nvSpPr>
        <p:spPr>
          <a:xfrm>
            <a:off x="780975" y="2967334"/>
            <a:ext cx="36133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E5E71-E54B-A5EA-CA6E-5B997F362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8" y="3533008"/>
            <a:ext cx="6092132" cy="3215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81073-78F8-4359-D331-8EEA034A0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11" y="3642853"/>
            <a:ext cx="5511671" cy="321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736E54-3777-1185-5A40-BF434EEC373F}"/>
              </a:ext>
            </a:extLst>
          </p:cNvPr>
          <p:cNvSpPr txBox="1"/>
          <p:nvPr/>
        </p:nvSpPr>
        <p:spPr>
          <a:xfrm>
            <a:off x="4800241" y="4909748"/>
            <a:ext cx="27586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A39C2-ABF4-F3F4-C218-DC565C60118F}"/>
              </a:ext>
            </a:extLst>
          </p:cNvPr>
          <p:cNvSpPr txBox="1"/>
          <p:nvPr/>
        </p:nvSpPr>
        <p:spPr>
          <a:xfrm>
            <a:off x="7356834" y="3069335"/>
            <a:ext cx="3099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ĐN</a:t>
            </a:r>
          </a:p>
        </p:txBody>
      </p:sp>
    </p:spTree>
    <p:extLst>
      <p:ext uri="{BB962C8B-B14F-4D97-AF65-F5344CB8AC3E}">
        <p14:creationId xmlns:p14="http://schemas.microsoft.com/office/powerpoint/2010/main" val="10048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BCDCEE-9CEB-57FF-EE2F-14DCFCCFCC4C}"/>
              </a:ext>
            </a:extLst>
          </p:cNvPr>
          <p:cNvSpPr txBox="1"/>
          <p:nvPr/>
        </p:nvSpPr>
        <p:spPr>
          <a:xfrm>
            <a:off x="530941" y="235974"/>
            <a:ext cx="923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 NGƯỠNG Ở THÀNH PHỐ ĐÀ NẴNG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A8472BD-70AE-FFEF-0DDA-E5785CD707DC}"/>
              </a:ext>
            </a:extLst>
          </p:cNvPr>
          <p:cNvSpPr/>
          <p:nvPr/>
        </p:nvSpPr>
        <p:spPr>
          <a:xfrm>
            <a:off x="7846143" y="882305"/>
            <a:ext cx="4232786" cy="2276028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124CD-6FC0-2704-77A4-7B46DBC8036A}"/>
              </a:ext>
            </a:extLst>
          </p:cNvPr>
          <p:cNvSpPr txBox="1"/>
          <p:nvPr/>
        </p:nvSpPr>
        <p:spPr>
          <a:xfrm>
            <a:off x="314017" y="865298"/>
            <a:ext cx="115479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6" descr="Chuẩn mực tín ngưỡng thờ cúng tổ tiên của người Việt">
            <a:extLst>
              <a:ext uri="{FF2B5EF4-FFF2-40B4-BE49-F238E27FC236}">
                <a16:creationId xmlns:a16="http://schemas.microsoft.com/office/drawing/2014/main" id="{39C2C3B6-5F93-D052-2A3B-89D691E95E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Chuẩn mực tín ngưỡng thờ cúng tổ tiên của người Việt">
            <a:extLst>
              <a:ext uri="{FF2B5EF4-FFF2-40B4-BE49-F238E27FC236}">
                <a16:creationId xmlns:a16="http://schemas.microsoft.com/office/drawing/2014/main" id="{E29454E9-B19A-9DC2-EA3A-6C532B9C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1" y="3092706"/>
            <a:ext cx="5878461" cy="37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ễ Hội Nghinh Ông - Nét đẹp tín ngưỡng của ngư dân vùng biển">
            <a:extLst>
              <a:ext uri="{FF2B5EF4-FFF2-40B4-BE49-F238E27FC236}">
                <a16:creationId xmlns:a16="http://schemas.microsoft.com/office/drawing/2014/main" id="{27509489-3051-F115-1EB1-AC334274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10" y="2945990"/>
            <a:ext cx="6071419" cy="39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2479CF-D6DD-803E-DAD8-0B6CDB1D7643}"/>
              </a:ext>
            </a:extLst>
          </p:cNvPr>
          <p:cNvSpPr txBox="1"/>
          <p:nvPr/>
        </p:nvSpPr>
        <p:spPr>
          <a:xfrm>
            <a:off x="314632" y="0"/>
            <a:ext cx="1156273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giáo đã góp phần làm cho đời sống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đời sống tâm linh của 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người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 dạng và phong phú. Từ đây, một số thành tựu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văn minh phương Tây đã được chuyển tải vào Việt Nam, trong đó nổi bật 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tạo thành chữ viết theo mẫu tự La tinh của tiếng Việt, sau này được hoàn thiện thành chữ “quốc ngữ”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DFF2C-5EC8-6D9E-5C42-B54FC6D2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6988"/>
            <a:ext cx="6095999" cy="3811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39D79-AD68-301F-7983-7A705F4C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71146"/>
            <a:ext cx="6096000" cy="3686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FA36F-CBCA-3C98-132F-D6B138681FD4}"/>
              </a:ext>
            </a:extLst>
          </p:cNvPr>
          <p:cNvSpPr txBox="1"/>
          <p:nvPr/>
        </p:nvSpPr>
        <p:spPr>
          <a:xfrm>
            <a:off x="795723" y="3198167"/>
            <a:ext cx="28028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1EBE8-5D1D-7EFD-0E66-C5936EB1EC38}"/>
              </a:ext>
            </a:extLst>
          </p:cNvPr>
          <p:cNvSpPr txBox="1"/>
          <p:nvPr/>
        </p:nvSpPr>
        <p:spPr>
          <a:xfrm>
            <a:off x="6341117" y="3249785"/>
            <a:ext cx="37615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2D7438-7EF8-5C98-9F1A-F89A211FDA95}"/>
              </a:ext>
            </a:extLst>
          </p:cNvPr>
          <p:cNvSpPr txBox="1"/>
          <p:nvPr/>
        </p:nvSpPr>
        <p:spPr>
          <a:xfrm>
            <a:off x="306029" y="184044"/>
            <a:ext cx="3484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7DFA5-5ABC-3338-E4B7-F9122DC7A0EF}"/>
              </a:ext>
            </a:extLst>
          </p:cNvPr>
          <p:cNvSpPr txBox="1"/>
          <p:nvPr/>
        </p:nvSpPr>
        <p:spPr>
          <a:xfrm>
            <a:off x="378542" y="768819"/>
            <a:ext cx="1150742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Tin Lành ra đời ở châu Âu vào thế kỉ XVI. Đạo Tin Lành đến Việt 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tiên ở thành phố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năm 1911 – mốc đánh dấu sự truyền bá 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Lành vào Việt Nam với vai trò của Hội Truyền giáo C.M.A.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557BA-B80C-D5FD-CC01-A2418019F941}"/>
              </a:ext>
            </a:extLst>
          </p:cNvPr>
          <p:cNvSpPr txBox="1"/>
          <p:nvPr/>
        </p:nvSpPr>
        <p:spPr>
          <a:xfrm>
            <a:off x="378542" y="2949861"/>
            <a:ext cx="10740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606083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ự Khác Nhau Giữa Công Giáo Và Tin Lành Thú Vị Bạn Cần Biết">
            <a:hlinkClick r:id="" action="ppaction://media"/>
            <a:extLst>
              <a:ext uri="{FF2B5EF4-FFF2-40B4-BE49-F238E27FC236}">
                <a16:creationId xmlns:a16="http://schemas.microsoft.com/office/drawing/2014/main" id="{FED48D29-FEC2-428F-996B-1C0654396C3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7129-8181-58B1-2200-B3351F93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9AFD6E-AB22-988E-5E28-5D03C91EE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1" y="0"/>
            <a:ext cx="1166597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32E1A-6BB0-B3ED-B18E-9C506E5766C9}"/>
              </a:ext>
            </a:extLst>
          </p:cNvPr>
          <p:cNvSpPr txBox="1"/>
          <p:nvPr/>
        </p:nvSpPr>
        <p:spPr>
          <a:xfrm>
            <a:off x="1575895" y="147935"/>
            <a:ext cx="51346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</p:spTree>
    <p:extLst>
      <p:ext uri="{BB962C8B-B14F-4D97-AF65-F5344CB8AC3E}">
        <p14:creationId xmlns:p14="http://schemas.microsoft.com/office/powerpoint/2010/main" val="9500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983C-C463-054A-1427-33DB2AB1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4" y="156238"/>
            <a:ext cx="3348976" cy="81715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44FE9-10ED-D99F-8E84-37A0D3C96610}"/>
              </a:ext>
            </a:extLst>
          </p:cNvPr>
          <p:cNvSpPr txBox="1"/>
          <p:nvPr/>
        </p:nvSpPr>
        <p:spPr>
          <a:xfrm>
            <a:off x="308624" y="870155"/>
            <a:ext cx="1140050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Cao Đài ra đời vào năm 1926 tại ấp Long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Trung, xã Long Thành, huyện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Thành, tỉnh Tây Ninh.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Đạo Cao Đài có hai hệ phái: hệ phái Cao Đài truyền giáo và hệ phái Cao 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Tây 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B0A4-874B-F323-6F14-D05C30DB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" y="3035497"/>
            <a:ext cx="4694903" cy="382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80848-C3FF-5054-D842-C45FD703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19" y="3124200"/>
            <a:ext cx="7019618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90FC6-5BD1-2320-7E87-52FEC18AD205}"/>
              </a:ext>
            </a:extLst>
          </p:cNvPr>
          <p:cNvSpPr txBox="1"/>
          <p:nvPr/>
        </p:nvSpPr>
        <p:spPr>
          <a:xfrm>
            <a:off x="5014451" y="3198167"/>
            <a:ext cx="28611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4E3AE-2B3B-41D4-DB83-2EEAFB8A6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0278"/>
            <a:ext cx="11430000" cy="388077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Các tôn giáo khác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thành phố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nay, ngoài hoạt động nổi bật của các tôn giáo 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trên, còn có Hội Truyền giáo cơ đốc Việt Nam, Giáo hội Cơ đốc phục lâm Việt Nam,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thánh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Báptit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các loại hình tôn giáo trong 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văn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tâm linh của người dân với những hình thức sinh hoạt phong phú,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0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98693E6-B8F9-E323-549A-BCA95B87D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83644"/>
              </p:ext>
            </p:extLst>
          </p:nvPr>
        </p:nvGraphicFramePr>
        <p:xfrm>
          <a:off x="563037" y="582382"/>
          <a:ext cx="4252170" cy="1408650"/>
        </p:xfrm>
        <a:graphic>
          <a:graphicData uri="http://schemas.openxmlformats.org/drawingml/2006/table">
            <a:tbl>
              <a:tblPr/>
              <a:tblGrid>
                <a:gridCol w="4252170">
                  <a:extLst>
                    <a:ext uri="{9D8B030D-6E8A-4147-A177-3AD203B41FA5}">
                      <a16:colId xmlns:a16="http://schemas.microsoft.com/office/drawing/2014/main" val="3443328760"/>
                    </a:ext>
                  </a:extLst>
                </a:gridCol>
              </a:tblGrid>
              <a:tr h="1408650">
                <a:tc>
                  <a:txBody>
                    <a:bodyPr/>
                    <a:lstStyle/>
                    <a:p>
                      <a:pPr algn="l">
                        <a:lnSpc>
                          <a:spcPts val="134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3600" kern="100" spc="105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61281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C72BB32-4326-E7E2-755A-E7FA0AAB5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014188"/>
              </p:ext>
            </p:extLst>
          </p:nvPr>
        </p:nvGraphicFramePr>
        <p:xfrm>
          <a:off x="563037" y="1286707"/>
          <a:ext cx="5372100" cy="1025192"/>
        </p:xfrm>
        <a:graphic>
          <a:graphicData uri="http://schemas.openxmlformats.org/drawingml/2006/table">
            <a:tbl>
              <a:tblPr/>
              <a:tblGrid>
                <a:gridCol w="5372100">
                  <a:extLst>
                    <a:ext uri="{9D8B030D-6E8A-4147-A177-3AD203B41FA5}">
                      <a16:colId xmlns:a16="http://schemas.microsoft.com/office/drawing/2014/main" val="3938543018"/>
                    </a:ext>
                  </a:extLst>
                </a:gridCol>
              </a:tblGrid>
              <a:tr h="1025192">
                <a:tc>
                  <a:txBody>
                    <a:bodyPr/>
                    <a:lstStyle/>
                    <a:p>
                      <a:pPr algn="l">
                        <a:lnSpc>
                          <a:spcPts val="134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69233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3433D6F-04DF-909B-F78C-61AFF1411B6B}"/>
              </a:ext>
            </a:extLst>
          </p:cNvPr>
          <p:cNvSpPr txBox="1"/>
          <p:nvPr/>
        </p:nvSpPr>
        <p:spPr>
          <a:xfrm>
            <a:off x="307257" y="1571972"/>
            <a:ext cx="1168318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quan niệm “Chim có tổ, người có tông”, con cháu phải luôn ghi nhớ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ơn tiền nhân và cầu mong ông bà phù hộ cho tai qua nạn khỏi, làm ăn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đạt. Thờ cúng tổ tiên đã trở thành tín ngưỡng nổi bật, phổ biến, mang giá trị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thiêng liêng và vẻ đẹp nhân văn sâu sắc.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C6CDE2-E0C5-9496-CB99-75C38F2FCA4A}"/>
              </a:ext>
            </a:extLst>
          </p:cNvPr>
          <p:cNvSpPr txBox="1"/>
          <p:nvPr/>
        </p:nvSpPr>
        <p:spPr>
          <a:xfrm>
            <a:off x="430303" y="3485666"/>
            <a:ext cx="1156013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ý thức luôn coi trọng ngày giỗ tổ tiên, ông bà, cha mẹ,… người giàu hay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nghèo cũng đều gắng dành những món ngon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cháu xa gần đều nhớ ngày giỗ chạp để trở về.</a:t>
            </a:r>
          </a:p>
        </p:txBody>
      </p:sp>
    </p:spTree>
    <p:extLst>
      <p:ext uri="{BB962C8B-B14F-4D97-AF65-F5344CB8AC3E}">
        <p14:creationId xmlns:p14="http://schemas.microsoft.com/office/powerpoint/2010/main" val="61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ờ cúng tổ tiên là gì? Thờ cúng tổ tiên bắt nguồn từ đâu? Thờ cúng">
            <a:extLst>
              <a:ext uri="{FF2B5EF4-FFF2-40B4-BE49-F238E27FC236}">
                <a16:creationId xmlns:a16="http://schemas.microsoft.com/office/drawing/2014/main" id="{D2ECE90E-1FC9-E548-FDF7-1089C0C7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8" y="122903"/>
            <a:ext cx="5715001" cy="33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 nghi thức thờ cúng tổ tiên cơ bản của người Việt">
            <a:extLst>
              <a:ext uri="{FF2B5EF4-FFF2-40B4-BE49-F238E27FC236}">
                <a16:creationId xmlns:a16="http://schemas.microsoft.com/office/drawing/2014/main" id="{EAA1F2D1-3768-6832-C5C4-25938629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0"/>
            <a:ext cx="54753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Ý nghĩa của nhà thờ tổ đối với mỗi dòng họ ai cũng nên biết">
            <a:extLst>
              <a:ext uri="{FF2B5EF4-FFF2-40B4-BE49-F238E27FC236}">
                <a16:creationId xmlns:a16="http://schemas.microsoft.com/office/drawing/2014/main" id="{03D8E53C-B300-08CA-2253-298ED655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19" y="3449894"/>
            <a:ext cx="61359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àng lạ miền Trung: Làng có nhiều nhà thờ họ đồ sộ">
            <a:extLst>
              <a:ext uri="{FF2B5EF4-FFF2-40B4-BE49-F238E27FC236}">
                <a16:creationId xmlns:a16="http://schemas.microsoft.com/office/drawing/2014/main" id="{A9784E82-7D31-3C51-8D4F-BB959150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894"/>
            <a:ext cx="57150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F9076-57D5-AA8B-C622-A9BA17E7A361}"/>
              </a:ext>
            </a:extLst>
          </p:cNvPr>
          <p:cNvSpPr txBox="1"/>
          <p:nvPr/>
        </p:nvSpPr>
        <p:spPr>
          <a:xfrm>
            <a:off x="4656188" y="2885449"/>
            <a:ext cx="2880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thờ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6E56C-3977-C760-92AA-DECEA2520830}"/>
              </a:ext>
            </a:extLst>
          </p:cNvPr>
          <p:cNvSpPr txBox="1"/>
          <p:nvPr/>
        </p:nvSpPr>
        <p:spPr>
          <a:xfrm>
            <a:off x="4668019" y="6341099"/>
            <a:ext cx="2376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thờ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3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10643-DA43-87C7-FD44-328F9E50E25B}"/>
              </a:ext>
            </a:extLst>
          </p:cNvPr>
          <p:cNvSpPr txBox="1"/>
          <p:nvPr/>
        </p:nvSpPr>
        <p:spPr>
          <a:xfrm>
            <a:off x="417871" y="196743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Các tín ngưỡng khác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A7870-E264-1263-8D60-3385DC2FD799}"/>
              </a:ext>
            </a:extLst>
          </p:cNvPr>
          <p:cNvSpPr txBox="1"/>
          <p:nvPr/>
        </p:nvSpPr>
        <p:spPr>
          <a:xfrm>
            <a:off x="417871" y="1017036"/>
            <a:ext cx="1135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Việt Nam xưa theo tín ngưỡng đa thần, tôn thờ và tin tưởng sức mạnh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hình và cả sức mạnh vô hình.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F493B-8B31-C330-7CFF-EA5856B67BC3}"/>
              </a:ext>
            </a:extLst>
          </p:cNvPr>
          <p:cNvSpPr txBox="1"/>
          <p:nvPr/>
        </p:nvSpPr>
        <p:spPr>
          <a:xfrm>
            <a:off x="417871" y="2282778"/>
            <a:ext cx="10500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B53DA-7EBB-8239-1430-7578A305D186}"/>
              </a:ext>
            </a:extLst>
          </p:cNvPr>
          <p:cNvSpPr txBox="1"/>
          <p:nvPr/>
        </p:nvSpPr>
        <p:spPr>
          <a:xfrm>
            <a:off x="417871" y="3176723"/>
            <a:ext cx="1135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gia đình còn có tục thờ Thần Tài cùng với Ông Địa, hai vị thần này 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chung trong một khám 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05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CD34-E825-B1CF-123D-90292408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73F7CE-4BFA-5B0C-8E1B-16D8D3187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8" y="0"/>
            <a:ext cx="5680151" cy="3417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D1890-DB61-6092-C45D-015BC4CE6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68" y="0"/>
            <a:ext cx="5537583" cy="3417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72BAF-426A-4181-BD8A-7A40E5D3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40677"/>
            <a:ext cx="5836674" cy="3250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85FFE-47D0-B6FC-BFDB-FAFFB07A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8" y="3440678"/>
            <a:ext cx="5680151" cy="3298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53B27-AE3A-9DB8-E3DA-D47B2A325EAA}"/>
              </a:ext>
            </a:extLst>
          </p:cNvPr>
          <p:cNvSpPr txBox="1"/>
          <p:nvPr/>
        </p:nvSpPr>
        <p:spPr>
          <a:xfrm>
            <a:off x="4734233" y="2846439"/>
            <a:ext cx="2743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Táo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C31BB-EF65-5CDF-8653-2365F806035B}"/>
              </a:ext>
            </a:extLst>
          </p:cNvPr>
          <p:cNvSpPr txBox="1"/>
          <p:nvPr/>
        </p:nvSpPr>
        <p:spPr>
          <a:xfrm>
            <a:off x="4213212" y="5709352"/>
            <a:ext cx="2743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8ADD-DD09-FC2D-3D0A-AEB37F77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90" y="1524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 ngưỡng cộng đồng</a:t>
            </a:r>
            <a:b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Thờ Thành Hoàng</a:t>
            </a:r>
            <a:br>
              <a:rPr lang="vi-VN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A0C14-C4BE-C5F1-D711-BCA161D87478}"/>
              </a:ext>
            </a:extLst>
          </p:cNvPr>
          <p:cNvSpPr txBox="1"/>
          <p:nvPr/>
        </p:nvSpPr>
        <p:spPr>
          <a:xfrm>
            <a:off x="191729" y="1223549"/>
            <a:ext cx="112825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truyền thống “Uống nước nhớ nguồn”,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đã đưa vào thờ ở đình làng các vị tiền hiền có công lập làng, 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hậu hiền có công khai phá, tạo dựng xóm làng, lập chợ,… như những 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dù là không tên hay có tên cụ thể.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828E4-021B-2E69-42AE-9DF955CC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69982"/>
            <a:ext cx="5951590" cy="3584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BC06D-D1F7-CE0F-6A0D-4E030A75B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69982"/>
            <a:ext cx="6095999" cy="3572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1B047-D3AA-3538-EF9F-738AD8238B86}"/>
              </a:ext>
            </a:extLst>
          </p:cNvPr>
          <p:cNvSpPr txBox="1"/>
          <p:nvPr/>
        </p:nvSpPr>
        <p:spPr>
          <a:xfrm>
            <a:off x="7152968" y="3269982"/>
            <a:ext cx="351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23A41-1E38-EC28-9016-45E36FEA05F8}"/>
              </a:ext>
            </a:extLst>
          </p:cNvPr>
          <p:cNvSpPr txBox="1"/>
          <p:nvPr/>
        </p:nvSpPr>
        <p:spPr>
          <a:xfrm>
            <a:off x="2322871" y="6326484"/>
            <a:ext cx="35101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Tuý</a:t>
            </a:r>
            <a:r>
              <a:rPr lang="en-US" sz="2800" dirty="0"/>
              <a:t> Loan</a:t>
            </a:r>
          </a:p>
        </p:txBody>
      </p:sp>
    </p:spTree>
    <p:extLst>
      <p:ext uri="{BB962C8B-B14F-4D97-AF65-F5344CB8AC3E}">
        <p14:creationId xmlns:p14="http://schemas.microsoft.com/office/powerpoint/2010/main" val="38723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4224-7D90-7A97-B386-2D3F16C4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05" y="15623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B47E-374E-2162-7BB0-6C3242A1CB09}"/>
              </a:ext>
            </a:extLst>
          </p:cNvPr>
          <p:cNvSpPr txBox="1"/>
          <p:nvPr/>
        </p:nvSpPr>
        <p:spPr>
          <a:xfrm>
            <a:off x="323373" y="816638"/>
            <a:ext cx="112207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thờ phụng Nữ thần và Mẫu thần là tín ngưỡng chung của các tộc 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và Đông Nam Á. Tuy nhiên, xuất phát từ môi trường tự nhiên, hoàn 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tế – xã hội và truyền thống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việc thờ phụng Nữ thần, Mẫu thần có 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thù riêng ở từng nơi.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493F6-D921-FFDE-4B81-23B59130A63F}"/>
              </a:ext>
            </a:extLst>
          </p:cNvPr>
          <p:cNvSpPr txBox="1"/>
          <p:nvPr/>
        </p:nvSpPr>
        <p:spPr>
          <a:xfrm>
            <a:off x="323373" y="3000532"/>
            <a:ext cx="1105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Riêng 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thể kể đến những vị thần mang tên “Bà” như: Bà Quán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Âm, Bà Ngũ Hành,…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C971F-6313-4247-2144-4CC872FCB30F}"/>
              </a:ext>
            </a:extLst>
          </p:cNvPr>
          <p:cNvSpPr txBox="1"/>
          <p:nvPr/>
        </p:nvSpPr>
        <p:spPr>
          <a:xfrm>
            <a:off x="404489" y="4390554"/>
            <a:ext cx="1105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thờ Mẫu ở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mong ước của người dân về 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gió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gia đạo an vui, đất nước thái bình.</a:t>
            </a:r>
          </a:p>
        </p:txBody>
      </p:sp>
    </p:spTree>
    <p:extLst>
      <p:ext uri="{BB962C8B-B14F-4D97-AF65-F5344CB8AC3E}">
        <p14:creationId xmlns:p14="http://schemas.microsoft.com/office/powerpoint/2010/main" val="12412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CBB74-DCE7-98B5-F82A-B0EFB095C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49"/>
            <a:ext cx="593758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FAF04-EA67-0212-CD48-174F9EC4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46" y="3513803"/>
            <a:ext cx="5584723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59BF9-F69E-F40F-A71C-1351F9225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98550"/>
            <a:ext cx="5801031" cy="3459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17C26-8B1C-7AF8-5A1F-930E28AB7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16" y="1"/>
            <a:ext cx="5642615" cy="3428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43A94-F486-35AA-4608-975130EC1D2D}"/>
              </a:ext>
            </a:extLst>
          </p:cNvPr>
          <p:cNvSpPr txBox="1"/>
          <p:nvPr/>
        </p:nvSpPr>
        <p:spPr>
          <a:xfrm>
            <a:off x="736232" y="3028890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A5F38-EC49-58ED-BAC9-8223FF65245A}"/>
              </a:ext>
            </a:extLst>
          </p:cNvPr>
          <p:cNvSpPr txBox="1"/>
          <p:nvPr/>
        </p:nvSpPr>
        <p:spPr>
          <a:xfrm>
            <a:off x="1080361" y="6457890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22B03-5C29-4167-9E3D-C1C7905CF6EC}"/>
              </a:ext>
            </a:extLst>
          </p:cNvPr>
          <p:cNvSpPr txBox="1"/>
          <p:nvPr/>
        </p:nvSpPr>
        <p:spPr>
          <a:xfrm>
            <a:off x="6703140" y="3313748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Ô</a:t>
            </a:r>
          </a:p>
        </p:txBody>
      </p:sp>
    </p:spTree>
    <p:extLst>
      <p:ext uri="{BB962C8B-B14F-4D97-AF65-F5344CB8AC3E}">
        <p14:creationId xmlns:p14="http://schemas.microsoft.com/office/powerpoint/2010/main" val="18109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497</TotalTime>
  <Words>1482</Words>
  <Application>Microsoft Office PowerPoint</Application>
  <PresentationFormat>Widescreen</PresentationFormat>
  <Paragraphs>79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 ngưỡng cộng đồng a) Thờ Thành Hoàng </vt:lpstr>
      <vt:lpstr>b) Thờ Mẫu</vt:lpstr>
      <vt:lpstr>PowerPoint Presentation</vt:lpstr>
      <vt:lpstr>c) Thờ anh hùng nghĩa sĩ</vt:lpstr>
      <vt:lpstr>d) Thờ cá Ông (Ông ngư)</vt:lpstr>
      <vt:lpstr>e) Thờ cô hồn (âm linh)</vt:lpstr>
      <vt:lpstr>PowerPoint Presentation</vt:lpstr>
      <vt:lpstr>g) Thờ tổ nghề</vt:lpstr>
      <vt:lpstr>II. TÔN GIÁO Ở THÀNH PHỐ ĐÀ NẴNG 1. Phật giáo </vt:lpstr>
      <vt:lpstr>PowerPoint Presentation</vt:lpstr>
      <vt:lpstr>PowerPoint Presentation</vt:lpstr>
      <vt:lpstr>2) Công giáo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4) Đạo Cao Đài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</cp:revision>
  <dcterms:created xsi:type="dcterms:W3CDTF">2025-09-23T14:32:29Z</dcterms:created>
  <dcterms:modified xsi:type="dcterms:W3CDTF">2025-10-03T02:34:17Z</dcterms:modified>
</cp:coreProperties>
</file>