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3"/>
    <p:sldMasterId id="2147483654" r:id="rId4"/>
    <p:sldMasterId id="2147483656" r:id="rId5"/>
  </p:sldMasterIdLst>
  <p:notesMasterIdLst>
    <p:notesMasterId r:id="rId14"/>
  </p:notesMasterIdLst>
  <p:sldIdLst>
    <p:sldId id="270" r:id="rId6"/>
    <p:sldId id="257" r:id="rId7"/>
    <p:sldId id="271" r:id="rId8"/>
    <p:sldId id="272" r:id="rId9"/>
    <p:sldId id="273" r:id="rId10"/>
    <p:sldId id="274" r:id="rId11"/>
    <p:sldId id="262" r:id="rId12"/>
    <p:sldId id="275" r:id="rId13"/>
    <p:sldId id="276" r:id="rId15"/>
    <p:sldId id="277" r:id="rId16"/>
    <p:sldId id="264" r:id="rId17"/>
    <p:sldId id="278" r:id="rId18"/>
    <p:sldId id="279" r:id="rId19"/>
    <p:sldId id="265" r:id="rId20"/>
    <p:sldId id="256" r:id="rId21"/>
    <p:sldId id="258" r:id="rId22"/>
    <p:sldId id="284" r:id="rId23"/>
    <p:sldId id="283" r:id="rId24"/>
    <p:sldId id="269" r:id="rId25"/>
    <p:sldId id="286" r:id="rId26"/>
    <p:sldId id="287" r:id="rId27"/>
    <p:sldId id="288" r:id="rId28"/>
    <p:sldId id="289" r:id="rId29"/>
    <p:sldId id="290" r:id="rId30"/>
    <p:sldId id="291" r:id="rId31"/>
    <p:sldId id="292" r:id="rId32"/>
    <p:sldId id="293" r:id="rId33"/>
    <p:sldId id="280" r:id="rId34"/>
    <p:sldId id="294" r:id="rId35"/>
    <p:sldId id="28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49" d="100"/>
          <a:sy n="49" d="100"/>
        </p:scale>
        <p:origin x="29" y="60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notesMaster" Target="notesMasters/notesMaster1.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C5F86B-8D69-4A20-80E5-36003A8900BE}"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70B234-D92B-407B-AE6C-9CA5B73C998A}"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70B234-D92B-407B-AE6C-9CA5B73C998A}"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70B234-D92B-407B-AE6C-9CA5B73C998A}"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70B234-D92B-407B-AE6C-9CA5B73C998A}"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670B234-D92B-407B-AE6C-9CA5B73C998A}"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7BFCF07B-5A4E-4B23-9472-0CA75A86CE38}"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E74D2-0D8D-465B-8655-F266E7CBDE85}"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BFCF07B-5A4E-4B23-9472-0CA75A86CE38}"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E74D2-0D8D-465B-8655-F266E7CBDE85}"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7BFCF07B-5A4E-4B23-9472-0CA75A86CE38}"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E74D2-0D8D-465B-8655-F266E7CBDE85}"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7BFCF07B-5A4E-4B23-9472-0CA75A86CE38}"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0E74D2-0D8D-465B-8655-F266E7CBDE85}"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jpeg"/><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2.jpeg"/><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4" Type="http://schemas.openxmlformats.org/officeDocument/2006/relationships/theme" Target="../theme/theme4.xml"/><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CF07B-5A4E-4B23-9472-0CA75A86CE38}"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E74D2-0D8D-465B-8655-F266E7CBDE85}"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
            <a:alphaModFix amt="62000"/>
            <a:lum/>
          </a:blip>
          <a:srcRect/>
          <a:stretch>
            <a:fillRect l="-5000" r="-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BA32C21-FD13-4697-ADCD-F9E33DDFF06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2885D699-091F-4322-9983-565B97A178FD}"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08ED132D-452A-49E5-B8CD-EA0C46A12A5F}" type="datetimeFigureOut">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9CB03046-9975-4CD1-8163-35C299AA0868}" type="slidenum">
              <a:rPr kumimoji="0" lang="vi-VN"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fld>
            <a:endParaRPr kumimoji="0" lang="vi-VN"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CF07B-5A4E-4B23-9472-0CA75A86CE38}"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0E74D2-0D8D-465B-8655-F266E7CBDE85}"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3.png"/><Relationship Id="rId1" Type="http://schemas.openxmlformats.org/officeDocument/2006/relationships/image" Target="../media/image2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image" Target="../media/image25.jpeg"/><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9" Type="http://schemas.openxmlformats.org/officeDocument/2006/relationships/slide" Target="slide27.xml"/><Relationship Id="rId8" Type="http://schemas.openxmlformats.org/officeDocument/2006/relationships/slide" Target="slide26.xml"/><Relationship Id="rId7" Type="http://schemas.openxmlformats.org/officeDocument/2006/relationships/slide" Target="slide25.xml"/><Relationship Id="rId6" Type="http://schemas.openxmlformats.org/officeDocument/2006/relationships/slide" Target="slide24.xml"/><Relationship Id="rId5" Type="http://schemas.openxmlformats.org/officeDocument/2006/relationships/slide" Target="slide23.xml"/><Relationship Id="rId4" Type="http://schemas.openxmlformats.org/officeDocument/2006/relationships/slide" Target="slide22.xml"/><Relationship Id="rId3" Type="http://schemas.openxmlformats.org/officeDocument/2006/relationships/slide" Target="slide21.xml"/><Relationship Id="rId2" Type="http://schemas.openxmlformats.org/officeDocument/2006/relationships/image" Target="../media/image30.png"/><Relationship Id="rId19" Type="http://schemas.openxmlformats.org/officeDocument/2006/relationships/notesSlide" Target="../notesSlides/notesSlide4.xml"/><Relationship Id="rId18" Type="http://schemas.openxmlformats.org/officeDocument/2006/relationships/slideLayout" Target="../slideLayouts/slideLayout4.xml"/><Relationship Id="rId17" Type="http://schemas.openxmlformats.org/officeDocument/2006/relationships/slide" Target="slide4.xml"/><Relationship Id="rId16" Type="http://schemas.openxmlformats.org/officeDocument/2006/relationships/image" Target="../media/image34.png"/><Relationship Id="rId15" Type="http://schemas.microsoft.com/office/2007/relationships/media" Target="../media/audio1.wav"/><Relationship Id="rId14" Type="http://schemas.openxmlformats.org/officeDocument/2006/relationships/audio" Target="../media/audio1.wav"/><Relationship Id="rId13" Type="http://schemas.openxmlformats.org/officeDocument/2006/relationships/image" Target="../media/image33.GIF"/><Relationship Id="rId12" Type="http://schemas.openxmlformats.org/officeDocument/2006/relationships/image" Target="../media/image32.GIF"/><Relationship Id="rId11" Type="http://schemas.openxmlformats.org/officeDocument/2006/relationships/image" Target="../media/image31.GIF"/><Relationship Id="rId10" Type="http://schemas.openxmlformats.org/officeDocument/2006/relationships/slide" Target="slide28.xml"/><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png"/><Relationship Id="rId7" Type="http://schemas.openxmlformats.org/officeDocument/2006/relationships/image" Target="../media/image41.png"/><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4" Type="http://schemas.openxmlformats.org/officeDocument/2006/relationships/slideLayout" Target="../slideLayouts/slideLayout5.xml"/><Relationship Id="rId13" Type="http://schemas.openxmlformats.org/officeDocument/2006/relationships/audio" Target="../media/audio4.wav"/><Relationship Id="rId12" Type="http://schemas.openxmlformats.org/officeDocument/2006/relationships/audio" Target="../media/audio3.wav"/><Relationship Id="rId11" Type="http://schemas.openxmlformats.org/officeDocument/2006/relationships/audio" Target="../media/audio2.wav"/><Relationship Id="rId10" Type="http://schemas.openxmlformats.org/officeDocument/2006/relationships/slide" Target="slide20.xml"/><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9" Type="http://schemas.openxmlformats.org/officeDocument/2006/relationships/image" Target="../media/image44.png"/><Relationship Id="rId8" Type="http://schemas.openxmlformats.org/officeDocument/2006/relationships/image" Target="../media/image42.png"/><Relationship Id="rId7" Type="http://schemas.openxmlformats.org/officeDocument/2006/relationships/image" Target="../media/image43.png"/><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4" Type="http://schemas.openxmlformats.org/officeDocument/2006/relationships/slideLayout" Target="../slideLayouts/slideLayout5.xml"/><Relationship Id="rId13" Type="http://schemas.openxmlformats.org/officeDocument/2006/relationships/audio" Target="../media/audio3.wav"/><Relationship Id="rId12" Type="http://schemas.openxmlformats.org/officeDocument/2006/relationships/audio" Target="../media/audio4.wav"/><Relationship Id="rId11" Type="http://schemas.openxmlformats.org/officeDocument/2006/relationships/audio" Target="../media/audio2.wav"/><Relationship Id="rId10" Type="http://schemas.openxmlformats.org/officeDocument/2006/relationships/slide" Target="slide20.xml"/><Relationship Id="rId1" Type="http://schemas.openxmlformats.org/officeDocument/2006/relationships/image" Target="../media/image35.png"/></Relationships>
</file>

<file path=ppt/slides/_rels/slide23.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image" Target="../media/image42.png"/><Relationship Id="rId7" Type="http://schemas.openxmlformats.org/officeDocument/2006/relationships/image" Target="../media/image41.png"/><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4" Type="http://schemas.openxmlformats.org/officeDocument/2006/relationships/slideLayout" Target="../slideLayouts/slideLayout5.xml"/><Relationship Id="rId13" Type="http://schemas.openxmlformats.org/officeDocument/2006/relationships/audio" Target="../media/audio4.wav"/><Relationship Id="rId12" Type="http://schemas.openxmlformats.org/officeDocument/2006/relationships/audio" Target="../media/audio3.wav"/><Relationship Id="rId11" Type="http://schemas.openxmlformats.org/officeDocument/2006/relationships/audio" Target="../media/audio2.wav"/><Relationship Id="rId10" Type="http://schemas.openxmlformats.org/officeDocument/2006/relationships/slide" Target="slide20.xml"/><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5.xml"/><Relationship Id="rId7" Type="http://schemas.openxmlformats.org/officeDocument/2006/relationships/slide" Target="slide20.xml"/><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 Type="http://schemas.openxmlformats.org/officeDocument/2006/relationships/image" Target="../media/image35.png"/></Relationships>
</file>

<file path=ppt/slides/_rels/slide25.xml.rels><?xml version="1.0" encoding="UTF-8" standalone="yes"?>
<Relationships xmlns="http://schemas.openxmlformats.org/package/2006/relationships"><Relationship Id="rId9" Type="http://schemas.openxmlformats.org/officeDocument/2006/relationships/image" Target="../media/image44.png"/><Relationship Id="rId8" Type="http://schemas.openxmlformats.org/officeDocument/2006/relationships/image" Target="../media/image42.png"/><Relationship Id="rId7" Type="http://schemas.openxmlformats.org/officeDocument/2006/relationships/image" Target="../media/image43.png"/><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4" Type="http://schemas.openxmlformats.org/officeDocument/2006/relationships/slideLayout" Target="../slideLayouts/slideLayout5.xml"/><Relationship Id="rId13" Type="http://schemas.openxmlformats.org/officeDocument/2006/relationships/audio" Target="../media/audio3.wav"/><Relationship Id="rId12" Type="http://schemas.openxmlformats.org/officeDocument/2006/relationships/audio" Target="../media/audio4.wav"/><Relationship Id="rId11" Type="http://schemas.openxmlformats.org/officeDocument/2006/relationships/audio" Target="../media/audio2.wav"/><Relationship Id="rId10" Type="http://schemas.openxmlformats.org/officeDocument/2006/relationships/slide" Target="slide20.xml"/><Relationship Id="rId1" Type="http://schemas.openxmlformats.org/officeDocument/2006/relationships/image" Target="../media/image35.png"/></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5.xml"/><Relationship Id="rId7" Type="http://schemas.openxmlformats.org/officeDocument/2006/relationships/slide" Target="slide20.xml"/><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5.xml"/><Relationship Id="rId7" Type="http://schemas.openxmlformats.org/officeDocument/2006/relationships/slide" Target="slide20.xml"/><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 Type="http://schemas.openxmlformats.org/officeDocument/2006/relationships/image" Target="../media/image35.png"/></Relationships>
</file>

<file path=ppt/slides/_rels/slide28.xml.rels><?xml version="1.0" encoding="UTF-8" standalone="yes"?>
<Relationships xmlns="http://schemas.openxmlformats.org/package/2006/relationships"><Relationship Id="rId9" Type="http://schemas.openxmlformats.org/officeDocument/2006/relationships/audio" Target="../media/audio3.wav"/><Relationship Id="rId8" Type="http://schemas.openxmlformats.org/officeDocument/2006/relationships/slide" Target="slide20.xml"/><Relationship Id="rId7" Type="http://schemas.openxmlformats.org/officeDocument/2006/relationships/image" Target="../media/image41.png"/><Relationship Id="rId6" Type="http://schemas.microsoft.com/office/2007/relationships/hdphoto" Target="../media/image40.wdp"/><Relationship Id="rId5" Type="http://schemas.openxmlformats.org/officeDocument/2006/relationships/image" Target="../media/image39.png"/><Relationship Id="rId4" Type="http://schemas.microsoft.com/office/2007/relationships/hdphoto" Target="../media/image38.wdp"/><Relationship Id="rId3" Type="http://schemas.openxmlformats.org/officeDocument/2006/relationships/image" Target="../media/image37.png"/><Relationship Id="rId2" Type="http://schemas.microsoft.com/office/2007/relationships/hdphoto" Target="../media/image36.wdp"/><Relationship Id="rId10" Type="http://schemas.openxmlformats.org/officeDocument/2006/relationships/slideLayout" Target="../slideLayouts/slideLayout5.xml"/><Relationship Id="rId1"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forms.gle/Qv7Z9gAdevuaPqULA" TargetMode="Externa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alphaModFix amt="49000"/>
            </a:blip>
            <a:stretch>
              <a:fillRect t="-17990" b="-15343"/>
            </a:stretch>
          </a:blipFill>
        </p:spPr>
        <p:txBody>
          <a:bodyPr/>
          <a:lstStyle/>
          <a:p>
            <a:endParaRPr lang="en-US"/>
          </a:p>
        </p:txBody>
      </p:sp>
      <p:sp>
        <p:nvSpPr>
          <p:cNvPr id="3" name="TextBox 3"/>
          <p:cNvSpPr txBox="1"/>
          <p:nvPr/>
        </p:nvSpPr>
        <p:spPr>
          <a:xfrm>
            <a:off x="836499" y="1170940"/>
            <a:ext cx="10338047" cy="1410643"/>
          </a:xfrm>
          <a:prstGeom prst="rect">
            <a:avLst/>
          </a:prstGeom>
        </p:spPr>
        <p:txBody>
          <a:bodyPr lIns="0" tIns="0" rIns="0" bIns="0" rtlCol="0" anchor="t">
            <a:spAutoFit/>
          </a:bodyPr>
          <a:lstStyle/>
          <a:p>
            <a:pPr algn="ctr" defTabSz="609600">
              <a:lnSpc>
                <a:spcPts val="5475"/>
              </a:lnSpc>
            </a:pPr>
            <a:r>
              <a:rPr lang="en-US" sz="4680" b="1">
                <a:solidFill>
                  <a:srgbClr val="5C7E28"/>
                </a:solidFill>
                <a:latin typeface="Times New Roman Bold"/>
                <a:ea typeface="Times New Roman Bold"/>
                <a:cs typeface="Times New Roman Bold"/>
                <a:sym typeface="Times New Roman Bold"/>
              </a:rPr>
              <a:t>GIÁO DỤC </a:t>
            </a:r>
            <a:endParaRPr lang="en-US" sz="4680" b="1">
              <a:solidFill>
                <a:srgbClr val="5C7E28"/>
              </a:solidFill>
              <a:latin typeface="Times New Roman Bold"/>
              <a:ea typeface="Times New Roman Bold"/>
              <a:cs typeface="Times New Roman Bold"/>
              <a:sym typeface="Times New Roman Bold"/>
            </a:endParaRPr>
          </a:p>
          <a:p>
            <a:pPr algn="ctr" defTabSz="609600">
              <a:lnSpc>
                <a:spcPts val="5475"/>
              </a:lnSpc>
            </a:pPr>
            <a:r>
              <a:rPr lang="en-US" sz="4680" b="1">
                <a:solidFill>
                  <a:srgbClr val="5C7E28"/>
                </a:solidFill>
                <a:latin typeface="Times New Roman Bold"/>
                <a:ea typeface="Times New Roman Bold"/>
                <a:cs typeface="Times New Roman Bold"/>
                <a:sym typeface="Times New Roman Bold"/>
              </a:rPr>
              <a:t>LỊCH SỬ  ĐỊA  PHƯƠNG</a:t>
            </a:r>
            <a:endParaRPr lang="en-US" sz="4680" b="1">
              <a:solidFill>
                <a:srgbClr val="5C7E28"/>
              </a:solidFill>
              <a:latin typeface="Times New Roman Bold"/>
              <a:ea typeface="Times New Roman Bold"/>
              <a:cs typeface="Times New Roman Bold"/>
              <a:sym typeface="Times New Roman Bold"/>
            </a:endParaRPr>
          </a:p>
        </p:txBody>
      </p:sp>
      <p:sp>
        <p:nvSpPr>
          <p:cNvPr id="4" name="TextBox 4"/>
          <p:cNvSpPr txBox="1"/>
          <p:nvPr/>
        </p:nvSpPr>
        <p:spPr>
          <a:xfrm>
            <a:off x="-343512" y="4375333"/>
            <a:ext cx="12698071" cy="2482667"/>
          </a:xfrm>
          <a:prstGeom prst="rect">
            <a:avLst/>
          </a:prstGeom>
        </p:spPr>
        <p:txBody>
          <a:bodyPr wrap="square" lIns="0" tIns="0" rIns="0" bIns="0" rtlCol="0" anchor="t">
            <a:prstTxWarp prst="textArchUp">
              <a:avLst/>
            </a:prstTxWarp>
            <a:spAutoFit/>
          </a:bodyPr>
          <a:lstStyle/>
          <a:p>
            <a:pPr algn="ctr" defTabSz="609600">
              <a:lnSpc>
                <a:spcPts val="21110"/>
              </a:lnSpc>
              <a:spcBef>
                <a:spcPct val="0"/>
              </a:spcBef>
            </a:pPr>
            <a:r>
              <a:rPr lang="en-US" sz="10000" b="1">
                <a:solidFill>
                  <a:srgbClr val="868730"/>
                </a:solidFill>
                <a:latin typeface="Times New Roman Bold"/>
                <a:ea typeface="Times New Roman Bold"/>
                <a:cs typeface="Times New Roman Bold"/>
                <a:sym typeface="Times New Roman Bold"/>
              </a:rPr>
              <a:t>TP.ĐÀ NẴNG</a:t>
            </a:r>
            <a:endParaRPr lang="en-US" sz="10000" b="1">
              <a:solidFill>
                <a:srgbClr val="868730"/>
              </a:solidFill>
              <a:latin typeface="Times New Roman Bold"/>
              <a:ea typeface="Times New Roman Bold"/>
              <a:cs typeface="Times New Roman Bold"/>
              <a:sym typeface="Times New Roman Bold"/>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D2E65D">
                <a:alpha val="100000"/>
              </a:srgbClr>
            </a:gs>
            <a:gs pos="100000">
              <a:srgbClr val="FDFFE2">
                <a:alpha val="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alphaModFix amt="54000"/>
            </a:blip>
            <a:stretch>
              <a:fillRect/>
            </a:stretch>
          </a:blipFill>
        </p:spPr>
        <p:txBody>
          <a:bodyPr/>
          <a:lstStyle/>
          <a:p>
            <a:endParaRPr lang="en-US"/>
          </a:p>
        </p:txBody>
      </p:sp>
      <p:sp>
        <p:nvSpPr>
          <p:cNvPr id="3" name="Freeform 3"/>
          <p:cNvSpPr/>
          <p:nvPr/>
        </p:nvSpPr>
        <p:spPr>
          <a:xfrm>
            <a:off x="7797133" y="3182113"/>
            <a:ext cx="4228556" cy="3403987"/>
          </a:xfrm>
          <a:custGeom>
            <a:avLst/>
            <a:gdLst/>
            <a:ahLst/>
            <a:cxnLst/>
            <a:rect l="l" t="t" r="r" b="b"/>
            <a:pathLst>
              <a:path w="6342834" h="5105981">
                <a:moveTo>
                  <a:pt x="0" y="0"/>
                </a:moveTo>
                <a:lnTo>
                  <a:pt x="6342834" y="0"/>
                </a:lnTo>
                <a:lnTo>
                  <a:pt x="6342834" y="5105981"/>
                </a:lnTo>
                <a:lnTo>
                  <a:pt x="0" y="5105981"/>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869115" y="824884"/>
            <a:ext cx="10453771" cy="2000548"/>
          </a:xfrm>
          <a:prstGeom prst="rect">
            <a:avLst/>
          </a:prstGeom>
        </p:spPr>
        <p:txBody>
          <a:bodyPr lIns="0" tIns="0" rIns="0" bIns="0" rtlCol="0" anchor="t">
            <a:spAutoFit/>
          </a:bodyPr>
          <a:lstStyle/>
          <a:p>
            <a:pPr defTabSz="609600">
              <a:lnSpc>
                <a:spcPts val="15600"/>
              </a:lnSpc>
            </a:pPr>
            <a:r>
              <a:rPr lang="en-US" sz="13335">
                <a:solidFill>
                  <a:srgbClr val="022B13"/>
                </a:solidFill>
                <a:latin typeface="Times New Roman" panose="02020603050405020304"/>
                <a:ea typeface="Times New Roman" panose="02020603050405020304"/>
                <a:cs typeface="Times New Roman" panose="02020603050405020304"/>
                <a:sym typeface="Times New Roman" panose="02020603050405020304"/>
              </a:rPr>
              <a:t>KHỞI ĐỘNG</a:t>
            </a:r>
            <a:endParaRPr lang="en-US" sz="13335">
              <a:solidFill>
                <a:srgbClr val="022B13"/>
              </a:solidFill>
              <a:latin typeface="Times New Roman" panose="02020603050405020304"/>
              <a:ea typeface="Times New Roman" panose="02020603050405020304"/>
              <a:cs typeface="Times New Roman" panose="02020603050405020304"/>
              <a:sym typeface="Times New Roman" panose="02020603050405020304"/>
            </a:endParaRPr>
          </a:p>
        </p:txBody>
      </p:sp>
      <p:sp>
        <p:nvSpPr>
          <p:cNvPr id="5" name="TextBox 5"/>
          <p:cNvSpPr txBox="1"/>
          <p:nvPr/>
        </p:nvSpPr>
        <p:spPr>
          <a:xfrm>
            <a:off x="1123309" y="4884106"/>
            <a:ext cx="6765264" cy="602729"/>
          </a:xfrm>
          <a:prstGeom prst="rect">
            <a:avLst/>
          </a:prstGeom>
        </p:spPr>
        <p:txBody>
          <a:bodyPr wrap="square" lIns="0" tIns="0" rIns="0" bIns="0" rtlCol="0" anchor="t">
            <a:spAutoFit/>
          </a:bodyPr>
          <a:lstStyle/>
          <a:p>
            <a:pPr defTabSz="609600">
              <a:lnSpc>
                <a:spcPts val="4745"/>
              </a:lnSpc>
            </a:pPr>
            <a:r>
              <a:rPr lang="en-US" sz="5000" b="1">
                <a:solidFill>
                  <a:srgbClr val="FFC700"/>
                </a:solidFill>
                <a:latin typeface="Times New Roman" panose="02020603050405020304" charset="0"/>
                <a:ea typeface="Roca One Heavy"/>
                <a:cs typeface="Times New Roman" panose="02020603050405020304" charset="0"/>
                <a:sym typeface="Roca One Heavy"/>
              </a:rPr>
              <a:t>ĐUỔI HÌNH BẮT CHỮ</a:t>
            </a:r>
            <a:endParaRPr lang="en-US" sz="5000" b="1">
              <a:solidFill>
                <a:srgbClr val="FFC700"/>
              </a:solidFill>
              <a:latin typeface="Times New Roman" panose="02020603050405020304" charset="0"/>
              <a:ea typeface="Roca One Heavy"/>
              <a:cs typeface="Times New Roman" panose="02020603050405020304" charset="0"/>
              <a:sym typeface="Roca One Heavy"/>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ircle(in)">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D2E65D">
                <a:alpha val="100000"/>
              </a:srgbClr>
            </a:gs>
            <a:gs pos="100000">
              <a:srgbClr val="FDFFE2">
                <a:alpha val="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806840" y="0"/>
            <a:ext cx="9330649" cy="5125893"/>
          </a:xfrm>
          <a:custGeom>
            <a:avLst/>
            <a:gdLst/>
            <a:ahLst/>
            <a:cxnLst/>
            <a:rect l="l" t="t" r="r" b="b"/>
            <a:pathLst>
              <a:path w="13995973" h="7688840">
                <a:moveTo>
                  <a:pt x="0" y="0"/>
                </a:moveTo>
                <a:lnTo>
                  <a:pt x="13995973" y="0"/>
                </a:lnTo>
                <a:lnTo>
                  <a:pt x="13995973" y="7688840"/>
                </a:lnTo>
                <a:lnTo>
                  <a:pt x="0" y="7688840"/>
                </a:lnTo>
                <a:lnTo>
                  <a:pt x="0" y="0"/>
                </a:lnTo>
                <a:close/>
              </a:path>
            </a:pathLst>
          </a:custGeom>
          <a:blipFill>
            <a:blip r:embed="rId1"/>
            <a:stretch>
              <a:fillRect t="-1051" b="-1339"/>
            </a:stretch>
          </a:blipFill>
        </p:spPr>
        <p:txBody>
          <a:bodyPr/>
          <a:lstStyle/>
          <a:p>
            <a:endParaRPr lang="en-US"/>
          </a:p>
        </p:txBody>
      </p:sp>
      <p:grpSp>
        <p:nvGrpSpPr>
          <p:cNvPr id="3" name="Group 3"/>
          <p:cNvGrpSpPr/>
          <p:nvPr/>
        </p:nvGrpSpPr>
        <p:grpSpPr>
          <a:xfrm>
            <a:off x="3282736" y="5803496"/>
            <a:ext cx="6157472" cy="803781"/>
            <a:chOff x="0" y="0"/>
            <a:chExt cx="2432582" cy="317543"/>
          </a:xfrm>
        </p:grpSpPr>
        <p:sp>
          <p:nvSpPr>
            <p:cNvPr id="4" name="Freeform 4"/>
            <p:cNvSpPr/>
            <p:nvPr/>
          </p:nvSpPr>
          <p:spPr>
            <a:xfrm>
              <a:off x="0" y="0"/>
              <a:ext cx="2432582" cy="317543"/>
            </a:xfrm>
            <a:custGeom>
              <a:avLst/>
              <a:gdLst/>
              <a:ahLst/>
              <a:cxnLst/>
              <a:rect l="l" t="t" r="r" b="b"/>
              <a:pathLst>
                <a:path w="2432582" h="317543">
                  <a:moveTo>
                    <a:pt x="14250" y="0"/>
                  </a:moveTo>
                  <a:lnTo>
                    <a:pt x="2418332" y="0"/>
                  </a:lnTo>
                  <a:cubicBezTo>
                    <a:pt x="2422111" y="0"/>
                    <a:pt x="2425736" y="1501"/>
                    <a:pt x="2428408" y="4174"/>
                  </a:cubicBezTo>
                  <a:cubicBezTo>
                    <a:pt x="2431080" y="6846"/>
                    <a:pt x="2432582" y="10470"/>
                    <a:pt x="2432582" y="14250"/>
                  </a:cubicBezTo>
                  <a:lnTo>
                    <a:pt x="2432582" y="303293"/>
                  </a:lnTo>
                  <a:cubicBezTo>
                    <a:pt x="2432582" y="311163"/>
                    <a:pt x="2426202" y="317543"/>
                    <a:pt x="2418332" y="317543"/>
                  </a:cubicBezTo>
                  <a:lnTo>
                    <a:pt x="14250" y="317543"/>
                  </a:lnTo>
                  <a:cubicBezTo>
                    <a:pt x="6380" y="317543"/>
                    <a:pt x="0" y="311163"/>
                    <a:pt x="0" y="303293"/>
                  </a:cubicBezTo>
                  <a:lnTo>
                    <a:pt x="0" y="14250"/>
                  </a:lnTo>
                  <a:cubicBezTo>
                    <a:pt x="0" y="6380"/>
                    <a:pt x="6380" y="0"/>
                    <a:pt x="14250" y="0"/>
                  </a:cubicBezTo>
                  <a:close/>
                </a:path>
              </a:pathLst>
            </a:custGeom>
            <a:solidFill>
              <a:srgbClr val="FFC700"/>
            </a:solidFill>
          </p:spPr>
          <p:txBody>
            <a:bodyPr/>
            <a:lstStyle/>
            <a:p>
              <a:endParaRPr lang="en-US"/>
            </a:p>
          </p:txBody>
        </p:sp>
        <p:sp>
          <p:nvSpPr>
            <p:cNvPr id="5" name="TextBox 5"/>
            <p:cNvSpPr txBox="1"/>
            <p:nvPr/>
          </p:nvSpPr>
          <p:spPr>
            <a:xfrm>
              <a:off x="0" y="-95250"/>
              <a:ext cx="2432582" cy="412793"/>
            </a:xfrm>
            <a:prstGeom prst="rect">
              <a:avLst/>
            </a:prstGeom>
          </p:spPr>
          <p:txBody>
            <a:bodyPr lIns="33867" tIns="33867" rIns="33867" bIns="33867" rtlCol="0" anchor="ctr"/>
            <a:lstStyle/>
            <a:p>
              <a:pPr algn="ctr" defTabSz="609600">
                <a:lnSpc>
                  <a:spcPts val="3735"/>
                </a:lnSpc>
              </a:pPr>
              <a:r>
                <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rPr>
                <a:t>LÀNG GỐM THANH HÀ</a:t>
              </a:r>
              <a:endPar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D2E65D">
                <a:alpha val="100000"/>
              </a:srgbClr>
            </a:gs>
            <a:gs pos="100000">
              <a:srgbClr val="FDFFE2">
                <a:alpha val="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311703" y="0"/>
            <a:ext cx="9869952" cy="5551848"/>
          </a:xfrm>
          <a:custGeom>
            <a:avLst/>
            <a:gdLst/>
            <a:ahLst/>
            <a:cxnLst/>
            <a:rect l="l" t="t" r="r" b="b"/>
            <a:pathLst>
              <a:path w="14804928" h="8327772">
                <a:moveTo>
                  <a:pt x="0" y="0"/>
                </a:moveTo>
                <a:lnTo>
                  <a:pt x="14804928" y="0"/>
                </a:lnTo>
                <a:lnTo>
                  <a:pt x="14804928" y="8327772"/>
                </a:lnTo>
                <a:lnTo>
                  <a:pt x="0" y="8327772"/>
                </a:lnTo>
                <a:lnTo>
                  <a:pt x="0" y="0"/>
                </a:lnTo>
                <a:close/>
              </a:path>
            </a:pathLst>
          </a:custGeom>
          <a:blipFill>
            <a:blip r:embed="rId1"/>
            <a:stretch>
              <a:fillRect/>
            </a:stretch>
          </a:blipFill>
        </p:spPr>
        <p:txBody>
          <a:bodyPr/>
          <a:lstStyle/>
          <a:p>
            <a:endParaRPr lang="en-US"/>
          </a:p>
        </p:txBody>
      </p:sp>
      <p:grpSp>
        <p:nvGrpSpPr>
          <p:cNvPr id="3" name="Group 3"/>
          <p:cNvGrpSpPr/>
          <p:nvPr/>
        </p:nvGrpSpPr>
        <p:grpSpPr>
          <a:xfrm>
            <a:off x="3282736" y="5803496"/>
            <a:ext cx="6157472" cy="803781"/>
            <a:chOff x="0" y="0"/>
            <a:chExt cx="2432582" cy="317543"/>
          </a:xfrm>
        </p:grpSpPr>
        <p:sp>
          <p:nvSpPr>
            <p:cNvPr id="4" name="Freeform 4"/>
            <p:cNvSpPr/>
            <p:nvPr/>
          </p:nvSpPr>
          <p:spPr>
            <a:xfrm>
              <a:off x="0" y="0"/>
              <a:ext cx="2432582" cy="317543"/>
            </a:xfrm>
            <a:custGeom>
              <a:avLst/>
              <a:gdLst/>
              <a:ahLst/>
              <a:cxnLst/>
              <a:rect l="l" t="t" r="r" b="b"/>
              <a:pathLst>
                <a:path w="2432582" h="317543">
                  <a:moveTo>
                    <a:pt x="14250" y="0"/>
                  </a:moveTo>
                  <a:lnTo>
                    <a:pt x="2418332" y="0"/>
                  </a:lnTo>
                  <a:cubicBezTo>
                    <a:pt x="2422111" y="0"/>
                    <a:pt x="2425736" y="1501"/>
                    <a:pt x="2428408" y="4174"/>
                  </a:cubicBezTo>
                  <a:cubicBezTo>
                    <a:pt x="2431080" y="6846"/>
                    <a:pt x="2432582" y="10470"/>
                    <a:pt x="2432582" y="14250"/>
                  </a:cubicBezTo>
                  <a:lnTo>
                    <a:pt x="2432582" y="303293"/>
                  </a:lnTo>
                  <a:cubicBezTo>
                    <a:pt x="2432582" y="311163"/>
                    <a:pt x="2426202" y="317543"/>
                    <a:pt x="2418332" y="317543"/>
                  </a:cubicBezTo>
                  <a:lnTo>
                    <a:pt x="14250" y="317543"/>
                  </a:lnTo>
                  <a:cubicBezTo>
                    <a:pt x="6380" y="317543"/>
                    <a:pt x="0" y="311163"/>
                    <a:pt x="0" y="303293"/>
                  </a:cubicBezTo>
                  <a:lnTo>
                    <a:pt x="0" y="14250"/>
                  </a:lnTo>
                  <a:cubicBezTo>
                    <a:pt x="0" y="6380"/>
                    <a:pt x="6380" y="0"/>
                    <a:pt x="14250" y="0"/>
                  </a:cubicBezTo>
                  <a:close/>
                </a:path>
              </a:pathLst>
            </a:custGeom>
            <a:solidFill>
              <a:srgbClr val="FFC700"/>
            </a:solidFill>
          </p:spPr>
          <p:txBody>
            <a:bodyPr/>
            <a:lstStyle/>
            <a:p>
              <a:endParaRPr lang="en-US"/>
            </a:p>
          </p:txBody>
        </p:sp>
        <p:sp>
          <p:nvSpPr>
            <p:cNvPr id="5" name="TextBox 5"/>
            <p:cNvSpPr txBox="1"/>
            <p:nvPr/>
          </p:nvSpPr>
          <p:spPr>
            <a:xfrm>
              <a:off x="0" y="-95250"/>
              <a:ext cx="2432582" cy="412793"/>
            </a:xfrm>
            <a:prstGeom prst="rect">
              <a:avLst/>
            </a:prstGeom>
          </p:spPr>
          <p:txBody>
            <a:bodyPr lIns="33867" tIns="33867" rIns="33867" bIns="33867" rtlCol="0" anchor="ctr"/>
            <a:lstStyle/>
            <a:p>
              <a:pPr algn="ctr" defTabSz="609600">
                <a:lnSpc>
                  <a:spcPts val="3735"/>
                </a:lnSpc>
              </a:pPr>
              <a:r>
                <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rPr>
                <a:t>PHỐ CỔ HỘI AN</a:t>
              </a:r>
              <a:endPar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D2E65D">
                <a:alpha val="100000"/>
              </a:srgbClr>
            </a:gs>
            <a:gs pos="100000">
              <a:srgbClr val="FDFFE2">
                <a:alpha val="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110565" y="0"/>
            <a:ext cx="9930171" cy="5585721"/>
          </a:xfrm>
          <a:custGeom>
            <a:avLst/>
            <a:gdLst/>
            <a:ahLst/>
            <a:cxnLst/>
            <a:rect l="l" t="t" r="r" b="b"/>
            <a:pathLst>
              <a:path w="14895257" h="8378582">
                <a:moveTo>
                  <a:pt x="0" y="0"/>
                </a:moveTo>
                <a:lnTo>
                  <a:pt x="14895257" y="0"/>
                </a:lnTo>
                <a:lnTo>
                  <a:pt x="14895257" y="8378582"/>
                </a:lnTo>
                <a:lnTo>
                  <a:pt x="0" y="8378582"/>
                </a:lnTo>
                <a:lnTo>
                  <a:pt x="0" y="0"/>
                </a:lnTo>
                <a:close/>
              </a:path>
            </a:pathLst>
          </a:custGeom>
          <a:blipFill>
            <a:blip r:embed="rId1"/>
            <a:stretch>
              <a:fillRect/>
            </a:stretch>
          </a:blipFill>
        </p:spPr>
        <p:txBody>
          <a:bodyPr/>
          <a:lstStyle/>
          <a:p>
            <a:endParaRPr lang="en-US"/>
          </a:p>
        </p:txBody>
      </p:sp>
      <p:grpSp>
        <p:nvGrpSpPr>
          <p:cNvPr id="3" name="Group 3"/>
          <p:cNvGrpSpPr/>
          <p:nvPr/>
        </p:nvGrpSpPr>
        <p:grpSpPr>
          <a:xfrm>
            <a:off x="3282736" y="5803496"/>
            <a:ext cx="6157472" cy="803781"/>
            <a:chOff x="0" y="0"/>
            <a:chExt cx="2432582" cy="317543"/>
          </a:xfrm>
        </p:grpSpPr>
        <p:sp>
          <p:nvSpPr>
            <p:cNvPr id="4" name="Freeform 4"/>
            <p:cNvSpPr/>
            <p:nvPr/>
          </p:nvSpPr>
          <p:spPr>
            <a:xfrm>
              <a:off x="0" y="0"/>
              <a:ext cx="2432582" cy="317543"/>
            </a:xfrm>
            <a:custGeom>
              <a:avLst/>
              <a:gdLst/>
              <a:ahLst/>
              <a:cxnLst/>
              <a:rect l="l" t="t" r="r" b="b"/>
              <a:pathLst>
                <a:path w="2432582" h="317543">
                  <a:moveTo>
                    <a:pt x="14250" y="0"/>
                  </a:moveTo>
                  <a:lnTo>
                    <a:pt x="2418332" y="0"/>
                  </a:lnTo>
                  <a:cubicBezTo>
                    <a:pt x="2422111" y="0"/>
                    <a:pt x="2425736" y="1501"/>
                    <a:pt x="2428408" y="4174"/>
                  </a:cubicBezTo>
                  <a:cubicBezTo>
                    <a:pt x="2431080" y="6846"/>
                    <a:pt x="2432582" y="10470"/>
                    <a:pt x="2432582" y="14250"/>
                  </a:cubicBezTo>
                  <a:lnTo>
                    <a:pt x="2432582" y="303293"/>
                  </a:lnTo>
                  <a:cubicBezTo>
                    <a:pt x="2432582" y="311163"/>
                    <a:pt x="2426202" y="317543"/>
                    <a:pt x="2418332" y="317543"/>
                  </a:cubicBezTo>
                  <a:lnTo>
                    <a:pt x="14250" y="317543"/>
                  </a:lnTo>
                  <a:cubicBezTo>
                    <a:pt x="6380" y="317543"/>
                    <a:pt x="0" y="311163"/>
                    <a:pt x="0" y="303293"/>
                  </a:cubicBezTo>
                  <a:lnTo>
                    <a:pt x="0" y="14250"/>
                  </a:lnTo>
                  <a:cubicBezTo>
                    <a:pt x="0" y="6380"/>
                    <a:pt x="6380" y="0"/>
                    <a:pt x="14250" y="0"/>
                  </a:cubicBezTo>
                  <a:close/>
                </a:path>
              </a:pathLst>
            </a:custGeom>
            <a:solidFill>
              <a:srgbClr val="FFC700"/>
            </a:solidFill>
          </p:spPr>
          <p:txBody>
            <a:bodyPr/>
            <a:lstStyle/>
            <a:p>
              <a:endParaRPr lang="en-US"/>
            </a:p>
          </p:txBody>
        </p:sp>
        <p:sp>
          <p:nvSpPr>
            <p:cNvPr id="5" name="TextBox 5"/>
            <p:cNvSpPr txBox="1"/>
            <p:nvPr/>
          </p:nvSpPr>
          <p:spPr>
            <a:xfrm>
              <a:off x="0" y="-95250"/>
              <a:ext cx="2432582" cy="412793"/>
            </a:xfrm>
            <a:prstGeom prst="rect">
              <a:avLst/>
            </a:prstGeom>
          </p:spPr>
          <p:txBody>
            <a:bodyPr lIns="33867" tIns="33867" rIns="33867" bIns="33867" rtlCol="0" anchor="ctr"/>
            <a:lstStyle/>
            <a:p>
              <a:pPr algn="ctr" defTabSz="609600">
                <a:lnSpc>
                  <a:spcPts val="3735"/>
                </a:lnSpc>
              </a:pPr>
              <a:r>
                <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rPr>
                <a:t>CẦU RỒNG</a:t>
              </a:r>
              <a:endPar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D2E65D">
                <a:alpha val="100000"/>
              </a:srgbClr>
            </a:gs>
            <a:gs pos="100000">
              <a:srgbClr val="FDFFE2">
                <a:alpha val="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a:off x="1072796" y="0"/>
            <a:ext cx="10046409" cy="5651105"/>
          </a:xfrm>
          <a:custGeom>
            <a:avLst/>
            <a:gdLst/>
            <a:ahLst/>
            <a:cxnLst/>
            <a:rect l="l" t="t" r="r" b="b"/>
            <a:pathLst>
              <a:path w="15069613" h="8476657">
                <a:moveTo>
                  <a:pt x="0" y="0"/>
                </a:moveTo>
                <a:lnTo>
                  <a:pt x="15069612" y="0"/>
                </a:lnTo>
                <a:lnTo>
                  <a:pt x="15069612" y="8476657"/>
                </a:lnTo>
                <a:lnTo>
                  <a:pt x="0" y="8476657"/>
                </a:lnTo>
                <a:lnTo>
                  <a:pt x="0" y="0"/>
                </a:lnTo>
                <a:close/>
              </a:path>
            </a:pathLst>
          </a:custGeom>
          <a:blipFill>
            <a:blip r:embed="rId1"/>
            <a:stretch>
              <a:fillRect/>
            </a:stretch>
          </a:blipFill>
        </p:spPr>
        <p:txBody>
          <a:bodyPr/>
          <a:lstStyle/>
          <a:p>
            <a:endParaRPr lang="en-US"/>
          </a:p>
        </p:txBody>
      </p:sp>
      <p:grpSp>
        <p:nvGrpSpPr>
          <p:cNvPr id="3" name="Group 3"/>
          <p:cNvGrpSpPr/>
          <p:nvPr/>
        </p:nvGrpSpPr>
        <p:grpSpPr>
          <a:xfrm>
            <a:off x="3282736" y="5803496"/>
            <a:ext cx="6157472" cy="803781"/>
            <a:chOff x="0" y="0"/>
            <a:chExt cx="2432582" cy="317543"/>
          </a:xfrm>
        </p:grpSpPr>
        <p:sp>
          <p:nvSpPr>
            <p:cNvPr id="4" name="Freeform 4"/>
            <p:cNvSpPr/>
            <p:nvPr/>
          </p:nvSpPr>
          <p:spPr>
            <a:xfrm>
              <a:off x="0" y="0"/>
              <a:ext cx="2432582" cy="317543"/>
            </a:xfrm>
            <a:custGeom>
              <a:avLst/>
              <a:gdLst/>
              <a:ahLst/>
              <a:cxnLst/>
              <a:rect l="l" t="t" r="r" b="b"/>
              <a:pathLst>
                <a:path w="2432582" h="317543">
                  <a:moveTo>
                    <a:pt x="14250" y="0"/>
                  </a:moveTo>
                  <a:lnTo>
                    <a:pt x="2418332" y="0"/>
                  </a:lnTo>
                  <a:cubicBezTo>
                    <a:pt x="2422111" y="0"/>
                    <a:pt x="2425736" y="1501"/>
                    <a:pt x="2428408" y="4174"/>
                  </a:cubicBezTo>
                  <a:cubicBezTo>
                    <a:pt x="2431080" y="6846"/>
                    <a:pt x="2432582" y="10470"/>
                    <a:pt x="2432582" y="14250"/>
                  </a:cubicBezTo>
                  <a:lnTo>
                    <a:pt x="2432582" y="303293"/>
                  </a:lnTo>
                  <a:cubicBezTo>
                    <a:pt x="2432582" y="311163"/>
                    <a:pt x="2426202" y="317543"/>
                    <a:pt x="2418332" y="317543"/>
                  </a:cubicBezTo>
                  <a:lnTo>
                    <a:pt x="14250" y="317543"/>
                  </a:lnTo>
                  <a:cubicBezTo>
                    <a:pt x="6380" y="317543"/>
                    <a:pt x="0" y="311163"/>
                    <a:pt x="0" y="303293"/>
                  </a:cubicBezTo>
                  <a:lnTo>
                    <a:pt x="0" y="14250"/>
                  </a:lnTo>
                  <a:cubicBezTo>
                    <a:pt x="0" y="6380"/>
                    <a:pt x="6380" y="0"/>
                    <a:pt x="14250" y="0"/>
                  </a:cubicBezTo>
                  <a:close/>
                </a:path>
              </a:pathLst>
            </a:custGeom>
            <a:solidFill>
              <a:srgbClr val="FFC700"/>
            </a:solidFill>
          </p:spPr>
          <p:txBody>
            <a:bodyPr/>
            <a:lstStyle/>
            <a:p>
              <a:endParaRPr lang="en-US"/>
            </a:p>
          </p:txBody>
        </p:sp>
        <p:sp>
          <p:nvSpPr>
            <p:cNvPr id="5" name="TextBox 5"/>
            <p:cNvSpPr txBox="1"/>
            <p:nvPr/>
          </p:nvSpPr>
          <p:spPr>
            <a:xfrm>
              <a:off x="0" y="-95250"/>
              <a:ext cx="2432582" cy="412793"/>
            </a:xfrm>
            <a:prstGeom prst="rect">
              <a:avLst/>
            </a:prstGeom>
          </p:spPr>
          <p:txBody>
            <a:bodyPr lIns="33867" tIns="33867" rIns="33867" bIns="33867" rtlCol="0" anchor="ctr"/>
            <a:lstStyle/>
            <a:p>
              <a:pPr algn="ctr" defTabSz="609600">
                <a:lnSpc>
                  <a:spcPts val="3735"/>
                </a:lnSpc>
              </a:pPr>
              <a:r>
                <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rPr>
                <a:t>THÁNH ĐỊA MỸ SƠN</a:t>
              </a:r>
              <a:endPar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D2E65D">
                <a:alpha val="100000"/>
              </a:srgbClr>
            </a:gs>
            <a:gs pos="100000">
              <a:srgbClr val="FDFFE2">
                <a:alpha val="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3282736" y="5803496"/>
            <a:ext cx="6157472" cy="803781"/>
            <a:chOff x="0" y="0"/>
            <a:chExt cx="2432582" cy="317543"/>
          </a:xfrm>
        </p:grpSpPr>
        <p:sp>
          <p:nvSpPr>
            <p:cNvPr id="3" name="Freeform 3"/>
            <p:cNvSpPr/>
            <p:nvPr/>
          </p:nvSpPr>
          <p:spPr>
            <a:xfrm>
              <a:off x="0" y="0"/>
              <a:ext cx="2432582" cy="317543"/>
            </a:xfrm>
            <a:custGeom>
              <a:avLst/>
              <a:gdLst/>
              <a:ahLst/>
              <a:cxnLst/>
              <a:rect l="l" t="t" r="r" b="b"/>
              <a:pathLst>
                <a:path w="2432582" h="317543">
                  <a:moveTo>
                    <a:pt x="14250" y="0"/>
                  </a:moveTo>
                  <a:lnTo>
                    <a:pt x="2418332" y="0"/>
                  </a:lnTo>
                  <a:cubicBezTo>
                    <a:pt x="2422111" y="0"/>
                    <a:pt x="2425736" y="1501"/>
                    <a:pt x="2428408" y="4174"/>
                  </a:cubicBezTo>
                  <a:cubicBezTo>
                    <a:pt x="2431080" y="6846"/>
                    <a:pt x="2432582" y="10470"/>
                    <a:pt x="2432582" y="14250"/>
                  </a:cubicBezTo>
                  <a:lnTo>
                    <a:pt x="2432582" y="303293"/>
                  </a:lnTo>
                  <a:cubicBezTo>
                    <a:pt x="2432582" y="311163"/>
                    <a:pt x="2426202" y="317543"/>
                    <a:pt x="2418332" y="317543"/>
                  </a:cubicBezTo>
                  <a:lnTo>
                    <a:pt x="14250" y="317543"/>
                  </a:lnTo>
                  <a:cubicBezTo>
                    <a:pt x="6380" y="317543"/>
                    <a:pt x="0" y="311163"/>
                    <a:pt x="0" y="303293"/>
                  </a:cubicBezTo>
                  <a:lnTo>
                    <a:pt x="0" y="14250"/>
                  </a:lnTo>
                  <a:cubicBezTo>
                    <a:pt x="0" y="6380"/>
                    <a:pt x="6380" y="0"/>
                    <a:pt x="14250" y="0"/>
                  </a:cubicBezTo>
                  <a:close/>
                </a:path>
              </a:pathLst>
            </a:custGeom>
            <a:solidFill>
              <a:srgbClr val="FFC700"/>
            </a:solidFill>
          </p:spPr>
          <p:txBody>
            <a:bodyPr/>
            <a:lstStyle/>
            <a:p>
              <a:endParaRPr lang="en-US"/>
            </a:p>
          </p:txBody>
        </p:sp>
        <p:sp>
          <p:nvSpPr>
            <p:cNvPr id="4" name="TextBox 4"/>
            <p:cNvSpPr txBox="1"/>
            <p:nvPr/>
          </p:nvSpPr>
          <p:spPr>
            <a:xfrm>
              <a:off x="0" y="-95250"/>
              <a:ext cx="2432582" cy="412793"/>
            </a:xfrm>
            <a:prstGeom prst="rect">
              <a:avLst/>
            </a:prstGeom>
          </p:spPr>
          <p:txBody>
            <a:bodyPr lIns="33867" tIns="33867" rIns="33867" bIns="33867" rtlCol="0" anchor="ctr"/>
            <a:lstStyle/>
            <a:p>
              <a:pPr algn="ctr" defTabSz="609600">
                <a:lnSpc>
                  <a:spcPts val="3735"/>
                </a:lnSpc>
              </a:pPr>
              <a:r>
                <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rPr>
                <a:t>THÁNH ĐỊA MỸ SƠN</a:t>
              </a:r>
              <a:endParaRPr lang="en-US" sz="2665">
                <a:solidFill>
                  <a:srgbClr val="000000"/>
                </a:solidFill>
                <a:latin typeface="Times New Roman" panose="02020603050405020304"/>
                <a:ea typeface="Times New Roman" panose="02020603050405020304"/>
                <a:cs typeface="Times New Roman" panose="02020603050405020304"/>
                <a:sym typeface="Times New Roman" panose="02020603050405020304"/>
              </a:endParaRPr>
            </a:p>
          </p:txBody>
        </p:sp>
      </p:grpSp>
      <p:sp>
        <p:nvSpPr>
          <p:cNvPr id="5" name="Freeform 5"/>
          <p:cNvSpPr/>
          <p:nvPr/>
        </p:nvSpPr>
        <p:spPr>
          <a:xfrm>
            <a:off x="1188026" y="0"/>
            <a:ext cx="9834941" cy="5532154"/>
          </a:xfrm>
          <a:custGeom>
            <a:avLst/>
            <a:gdLst/>
            <a:ahLst/>
            <a:cxnLst/>
            <a:rect l="l" t="t" r="r" b="b"/>
            <a:pathLst>
              <a:path w="14752411" h="8298231">
                <a:moveTo>
                  <a:pt x="0" y="0"/>
                </a:moveTo>
                <a:lnTo>
                  <a:pt x="14752412" y="0"/>
                </a:lnTo>
                <a:lnTo>
                  <a:pt x="14752412" y="8298231"/>
                </a:lnTo>
                <a:lnTo>
                  <a:pt x="0" y="8298231"/>
                </a:lnTo>
                <a:lnTo>
                  <a:pt x="0" y="0"/>
                </a:lnTo>
                <a:close/>
              </a:path>
            </a:pathLst>
          </a:custGeom>
          <a:blipFill>
            <a:blip r:embed="rId1"/>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Kinh nghiệm du lịch phố cổ Hội An tự túc chi tiết 2026"/>
          <p:cNvPicPr>
            <a:picLocks noChangeAspect="1"/>
          </p:cNvPicPr>
          <p:nvPr/>
        </p:nvPicPr>
        <p:blipFill>
          <a:blip r:embed="rId1"/>
          <a:srcRect t="7501" r="2" b="22436"/>
          <a:stretch>
            <a:fillRect/>
          </a:stretch>
        </p:blipFill>
        <p:spPr>
          <a:xfrm>
            <a:off x="192526" y="550518"/>
            <a:ext cx="5799477" cy="2783429"/>
          </a:xfrm>
          <a:prstGeom prst="rect">
            <a:avLst/>
          </a:prstGeom>
        </p:spPr>
      </p:pic>
      <p:pic>
        <p:nvPicPr>
          <p:cNvPr id="5" name="Picture 4" descr="Cẩm nang Du lịch Cù Lao Chàm từ A đến Z mới nhất"/>
          <p:cNvPicPr>
            <a:picLocks noChangeAspect="1"/>
          </p:cNvPicPr>
          <p:nvPr/>
        </p:nvPicPr>
        <p:blipFill>
          <a:blip r:embed="rId2"/>
          <a:srcRect t="797" r="-3" b="33874"/>
          <a:stretch>
            <a:fillRect/>
          </a:stretch>
        </p:blipFill>
        <p:spPr>
          <a:xfrm>
            <a:off x="6191622" y="550517"/>
            <a:ext cx="5796945" cy="2783429"/>
          </a:xfrm>
          <a:prstGeom prst="rect">
            <a:avLst/>
          </a:prstGeom>
        </p:spPr>
      </p:pic>
      <p:pic>
        <p:nvPicPr>
          <p:cNvPr id="3" name="Picture 2" descr="Thánh địa Mỹ Sơn - Điểm du lịch hút khách tại Quảng Nam"/>
          <p:cNvPicPr>
            <a:picLocks noChangeAspect="1"/>
          </p:cNvPicPr>
          <p:nvPr/>
        </p:nvPicPr>
        <p:blipFill>
          <a:blip r:embed="rId3"/>
          <a:srcRect l="-1719" t="2209" r="1721" b="25922"/>
          <a:stretch>
            <a:fillRect/>
          </a:stretch>
        </p:blipFill>
        <p:spPr>
          <a:xfrm>
            <a:off x="192525" y="3524054"/>
            <a:ext cx="5799477" cy="2792626"/>
          </a:xfrm>
          <a:prstGeom prst="rect">
            <a:avLst/>
          </a:prstGeom>
        </p:spPr>
      </p:pic>
      <p:pic>
        <p:nvPicPr>
          <p:cNvPr id="6" name="Picture 5" descr="Tượng đài Mẹ Thứ: biểu tượng vĩnh hằng của dân tộc Việt Nam"/>
          <p:cNvPicPr>
            <a:picLocks noChangeAspect="1"/>
          </p:cNvPicPr>
          <p:nvPr/>
        </p:nvPicPr>
        <p:blipFill>
          <a:blip r:embed="rId4"/>
          <a:srcRect l="221" t="21703" r="-224" b="39757"/>
          <a:stretch>
            <a:fillRect/>
          </a:stretch>
        </p:blipFill>
        <p:spPr>
          <a:xfrm>
            <a:off x="6195810" y="3514855"/>
            <a:ext cx="5796945" cy="279262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Cầu tình yêu Đà Nẵng - Điểm du lịch lãng mạn cho cặp đôi"/>
          <p:cNvPicPr>
            <a:picLocks noChangeAspect="1"/>
          </p:cNvPicPr>
          <p:nvPr/>
        </p:nvPicPr>
        <p:blipFill>
          <a:blip r:embed="rId1"/>
          <a:srcRect r="2" b="25040"/>
          <a:stretch>
            <a:fillRect/>
          </a:stretch>
        </p:blipFill>
        <p:spPr>
          <a:xfrm>
            <a:off x="1" y="10"/>
            <a:ext cx="6099048" cy="3428990"/>
          </a:xfrm>
          <a:prstGeom prst="rect">
            <a:avLst/>
          </a:prstGeom>
        </p:spPr>
      </p:pic>
      <p:pic>
        <p:nvPicPr>
          <p:cNvPr id="2" name="Picture 1" descr="Làng Gốm Thanh Hà Hội An: Kinh Nghiệm Tham Quan Làng Nghề 500 Năm Tuổi"/>
          <p:cNvPicPr>
            <a:picLocks noChangeAspect="1"/>
          </p:cNvPicPr>
          <p:nvPr/>
        </p:nvPicPr>
        <p:blipFill>
          <a:blip r:embed="rId2"/>
          <a:srcRect t="11500" r="2" b="13540"/>
          <a:stretch>
            <a:fillRect/>
          </a:stretch>
        </p:blipFill>
        <p:spPr>
          <a:xfrm>
            <a:off x="6092952" y="10"/>
            <a:ext cx="6099048" cy="3428990"/>
          </a:xfrm>
          <a:prstGeom prst="rect">
            <a:avLst/>
          </a:prstGeom>
        </p:spPr>
      </p:pic>
      <p:pic>
        <p:nvPicPr>
          <p:cNvPr id="4" name="Picture 3" descr="Rừng dừa Bảy Mẫu - TOP 5 điều cần biết trước khi KHÁM PHÁ"/>
          <p:cNvPicPr>
            <a:picLocks noChangeAspect="1"/>
          </p:cNvPicPr>
          <p:nvPr/>
        </p:nvPicPr>
        <p:blipFill>
          <a:blip r:embed="rId3"/>
          <a:srcRect t="16424" r="2" b="8615"/>
          <a:stretch>
            <a:fillRect/>
          </a:stretch>
        </p:blipFill>
        <p:spPr>
          <a:xfrm>
            <a:off x="1" y="3429000"/>
            <a:ext cx="6099048" cy="3429000"/>
          </a:xfrm>
          <a:prstGeom prst="rect">
            <a:avLst/>
          </a:prstGeom>
        </p:spPr>
      </p:pic>
      <p:pic>
        <p:nvPicPr>
          <p:cNvPr id="6" name="Picture 5" descr="Cầu Vàng – Wikipedia tiếng Việt"/>
          <p:cNvPicPr>
            <a:picLocks noChangeAspect="1"/>
          </p:cNvPicPr>
          <p:nvPr/>
        </p:nvPicPr>
        <p:blipFill>
          <a:blip r:embed="rId4"/>
          <a:srcRect t="18798" r="2" b="2296"/>
          <a:stretch>
            <a:fillRect/>
          </a:stretch>
        </p:blipFill>
        <p:spPr>
          <a:xfrm>
            <a:off x="6092952" y="3429000"/>
            <a:ext cx="6099048" cy="3429000"/>
          </a:xfrm>
          <a:prstGeom prst="rect">
            <a:avLst/>
          </a:prstGeom>
        </p:spPr>
      </p:pic>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Chùa Linh Ứng Bãi Bụt- linh thiêng trên bán đảo Sơn Trà (Đà Nẵng) -  www.dulichvn.org.vn"/>
          <p:cNvPicPr>
            <a:picLocks noChangeAspect="1"/>
          </p:cNvPicPr>
          <p:nvPr/>
        </p:nvPicPr>
        <p:blipFill>
          <a:blip r:embed="rId1"/>
          <a:srcRect t="15323" r="-2" b="-2"/>
          <a:stretch>
            <a:fillRect/>
          </a:stretch>
        </p:blipFill>
        <p:spPr>
          <a:xfrm>
            <a:off x="-1" y="10"/>
            <a:ext cx="7370057" cy="6857990"/>
          </a:xfrm>
          <a:prstGeom prst="rect">
            <a:avLst/>
          </a:prstGeom>
        </p:spPr>
      </p:pic>
      <p:pic>
        <p:nvPicPr>
          <p:cNvPr id="2" name="Picture 1" descr="Cầu Rồng - Đà Nẵng: Biểu tượng đô thị hát khúc ca vươn ra biển lớn"/>
          <p:cNvPicPr>
            <a:picLocks noChangeAspect="1"/>
          </p:cNvPicPr>
          <p:nvPr/>
        </p:nvPicPr>
        <p:blipFill>
          <a:blip r:embed="rId2"/>
          <a:srcRect l="809" r="6296" b="-4"/>
          <a:stretch>
            <a:fillRect/>
          </a:stretch>
        </p:blipFill>
        <p:spPr>
          <a:xfrm>
            <a:off x="7534656" y="1"/>
            <a:ext cx="4657344" cy="3346704"/>
          </a:xfrm>
          <a:prstGeom prst="rect">
            <a:avLst/>
          </a:prstGeom>
        </p:spPr>
      </p:pic>
      <p:pic>
        <p:nvPicPr>
          <p:cNvPr id="4" name="Picture 3" descr="Chùa Cầu Hội An - Linh hồn của phố Hội mang dấu ấn thời gian"/>
          <p:cNvPicPr>
            <a:picLocks noChangeAspect="1"/>
          </p:cNvPicPr>
          <p:nvPr/>
        </p:nvPicPr>
        <p:blipFill>
          <a:blip r:embed="rId3"/>
          <a:srcRect t="3442" r="-3" b="423"/>
          <a:stretch>
            <a:fillRect/>
          </a:stretch>
        </p:blipFill>
        <p:spPr>
          <a:xfrm>
            <a:off x="7534654" y="3511296"/>
            <a:ext cx="4657346" cy="3346704"/>
          </a:xfrm>
          <a:prstGeom prst="rect">
            <a:avLst/>
          </a:prstGeom>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1"/>
          <a:stretch>
            <a:fillRect/>
          </a:stretch>
        </p:blipFill>
        <p:spPr>
          <a:xfrm>
            <a:off x="0" y="0"/>
            <a:ext cx="12064181" cy="6858000"/>
          </a:xfrm>
          <a:prstGeom prst="rect">
            <a:avLst/>
          </a:prstGeom>
        </p:spPr>
      </p:pic>
      <p:pic>
        <p:nvPicPr>
          <p:cNvPr id="7" name="Picture 6"/>
          <p:cNvPicPr>
            <a:picLocks noChangeAspect="1"/>
          </p:cNvPicPr>
          <p:nvPr/>
        </p:nvPicPr>
        <p:blipFill>
          <a:blip r:embed="rId2"/>
          <a:stretch>
            <a:fillRect/>
          </a:stretch>
        </p:blipFill>
        <p:spPr>
          <a:xfrm>
            <a:off x="1185558" y="0"/>
            <a:ext cx="9437426" cy="15180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5450249"/>
            <a:ext cx="2733039" cy="598032"/>
          </a:xfrm>
        </p:spPr>
        <p:txBody>
          <a:bodyPr vert="horz" lIns="91440" tIns="45720" rIns="91440" bIns="45720" rtlCol="0" anchor="ctr">
            <a:normAutofit fontScale="90000"/>
          </a:bodyPr>
          <a:lstStyle/>
          <a:p>
            <a:pPr algn="ctr"/>
            <a:r>
              <a:rPr lang="en-US" sz="3600" kern="1200">
                <a:solidFill>
                  <a:schemeClr val="tx1"/>
                </a:solidFill>
                <a:latin typeface="Times New Roman" panose="02020603050405020304" charset="0"/>
                <a:cs typeface="Times New Roman" panose="02020603050405020304" charset="0"/>
              </a:rPr>
              <a:t>1. ĐÀ NẴNG </a:t>
            </a:r>
            <a:br>
              <a:rPr lang="en-US" sz="3600" kern="1200">
                <a:solidFill>
                  <a:schemeClr val="tx1"/>
                </a:solidFill>
                <a:latin typeface="Times New Roman" panose="02020603050405020304" charset="0"/>
                <a:cs typeface="Times New Roman" panose="02020603050405020304" charset="0"/>
              </a:rPr>
            </a:br>
            <a:r>
              <a:rPr lang="en-US" sz="3600" kern="1200">
                <a:solidFill>
                  <a:schemeClr val="tx1"/>
                </a:solidFill>
                <a:latin typeface="Times New Roman" panose="02020603050405020304" charset="0"/>
                <a:cs typeface="Times New Roman" panose="02020603050405020304" charset="0"/>
              </a:rPr>
              <a:t>TRƯỚC VÀ SAU SÁP NHẬP</a:t>
            </a:r>
            <a:endParaRPr lang="en-US" sz="3600" kern="1200">
              <a:solidFill>
                <a:schemeClr val="tx1"/>
              </a:solidFill>
              <a:latin typeface="Times New Roman" panose="02020603050405020304" charset="0"/>
              <a:cs typeface="Times New Roman" panose="02020603050405020304" charset="0"/>
            </a:endParaRPr>
          </a:p>
        </p:txBody>
      </p:sp>
      <p:pic>
        <p:nvPicPr>
          <p:cNvPr id="5" name="Picture 4" descr="Bản đồ Đà Nẵng sau sáp nhập"/>
          <p:cNvPicPr>
            <a:picLocks noChangeAspect="1"/>
          </p:cNvPicPr>
          <p:nvPr/>
        </p:nvPicPr>
        <p:blipFill>
          <a:blip r:embed="rId1"/>
          <a:srcRect t="794"/>
          <a:stretch>
            <a:fillRect/>
          </a:stretch>
        </p:blipFill>
        <p:spPr>
          <a:xfrm>
            <a:off x="5963920" y="0"/>
            <a:ext cx="6351139" cy="4257077"/>
          </a:xfrm>
          <a:prstGeom prst="rect">
            <a:avLst/>
          </a:prstGeom>
        </p:spPr>
      </p:pic>
      <p:pic>
        <p:nvPicPr>
          <p:cNvPr id="4" name="Picture 3" descr="bản đồ Đà Nẵng"/>
          <p:cNvPicPr>
            <a:picLocks noChangeAspect="1"/>
          </p:cNvPicPr>
          <p:nvPr/>
        </p:nvPicPr>
        <p:blipFill>
          <a:blip r:embed="rId2"/>
          <a:srcRect t="70"/>
          <a:stretch>
            <a:fillRect/>
          </a:stretch>
        </p:blipFill>
        <p:spPr>
          <a:xfrm>
            <a:off x="-255156" y="0"/>
            <a:ext cx="6219076" cy="4257077"/>
          </a:xfrm>
          <a:prstGeom prst="rect">
            <a:avLst/>
          </a:prstGeom>
        </p:spPr>
      </p:pic>
      <p:sp>
        <p:nvSpPr>
          <p:cNvPr id="8" name="Rectangle: Rounded Corners 7"/>
          <p:cNvSpPr/>
          <p:nvPr/>
        </p:nvSpPr>
        <p:spPr>
          <a:xfrm>
            <a:off x="2986470" y="4495220"/>
            <a:ext cx="9083610" cy="20726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900" i="1">
                <a:latin typeface="Times New Roman" panose="02020603050405020304" charset="0"/>
                <a:cs typeface="Times New Roman" panose="02020603050405020304" charset="0"/>
              </a:rPr>
              <a:t>- Em hãy sử dụng điện thoại tra cứu sự thay đổi vị trí Đà Nẵng sau sáp nhập.</a:t>
            </a:r>
            <a:endParaRPr lang="en-US" sz="2900">
              <a:latin typeface="Times New Roman" panose="02020603050405020304" charset="0"/>
              <a:cs typeface="Times New Roman" panose="02020603050405020304" charset="0"/>
            </a:endParaRPr>
          </a:p>
          <a:p>
            <a:r>
              <a:rPr lang="en-US" sz="2900" i="1">
                <a:latin typeface="Times New Roman" panose="02020603050405020304" charset="0"/>
                <a:cs typeface="Times New Roman" panose="02020603050405020304" charset="0"/>
              </a:rPr>
              <a:t>- Theo em, sự thay đổi về phạm vi lãnh thổ có làm thay đổi vị thế của Đà Nẵng không? Vì sao?</a:t>
            </a:r>
            <a:endParaRPr lang="en-US" sz="290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0"/>
          <a:ext cx="12192000" cy="5578997"/>
        </p:xfrm>
        <a:graphic>
          <a:graphicData uri="http://schemas.openxmlformats.org/drawingml/2006/table">
            <a:tbl>
              <a:tblPr firstRow="1" bandRow="1">
                <a:tableStyleId>{5C22544A-7EE6-4342-B048-85BDC9FD1C3A}</a:tableStyleId>
              </a:tblPr>
              <a:tblGrid>
                <a:gridCol w="2361235"/>
                <a:gridCol w="3537995"/>
                <a:gridCol w="6292770"/>
              </a:tblGrid>
              <a:tr h="1111369">
                <a:tc>
                  <a:txBody>
                    <a:bodyPr/>
                    <a:lstStyle/>
                    <a:p>
                      <a:r>
                        <a:rPr lang="en-US" sz="3000">
                          <a:latin typeface="Times New Roman" panose="02020603050405020304" charset="0"/>
                          <a:cs typeface="Times New Roman" panose="02020603050405020304" charset="0"/>
                        </a:rPr>
                        <a:t>NỘI DUNG</a:t>
                      </a:r>
                      <a:endParaRPr lang="en-US" sz="3000">
                        <a:latin typeface="Times New Roman" panose="02020603050405020304" charset="0"/>
                        <a:cs typeface="Times New Roman" panose="02020603050405020304" charset="0"/>
                      </a:endParaRPr>
                    </a:p>
                  </a:txBody>
                  <a:tcPr/>
                </a:tc>
                <a:tc>
                  <a:txBody>
                    <a:bodyPr/>
                    <a:lstStyle/>
                    <a:p>
                      <a:r>
                        <a:rPr lang="en-US" sz="3000">
                          <a:latin typeface="Times New Roman" panose="02020603050405020304" charset="0"/>
                          <a:cs typeface="Times New Roman" panose="02020603050405020304" charset="0"/>
                        </a:rPr>
                        <a:t>Đà Nẵng trước 1/7/2025</a:t>
                      </a:r>
                      <a:endParaRPr lang="en-US" sz="3000">
                        <a:latin typeface="Times New Roman" panose="02020603050405020304" charset="0"/>
                        <a:cs typeface="Times New Roman" panose="02020603050405020304" charset="0"/>
                      </a:endParaRPr>
                    </a:p>
                  </a:txBody>
                  <a:tcPr/>
                </a:tc>
                <a:tc>
                  <a:txBody>
                    <a:bodyPr/>
                    <a:lstStyle/>
                    <a:p>
                      <a:r>
                        <a:rPr lang="en-US" sz="3000">
                          <a:latin typeface="Times New Roman" panose="02020603050405020304" charset="0"/>
                          <a:cs typeface="Times New Roman" panose="02020603050405020304" charset="0"/>
                        </a:rPr>
                        <a:t>Đà Nẵng sau 1/7/2025</a:t>
                      </a:r>
                      <a:endParaRPr lang="en-US" sz="3000">
                        <a:latin typeface="Times New Roman" panose="02020603050405020304" charset="0"/>
                        <a:cs typeface="Times New Roman" panose="02020603050405020304" charset="0"/>
                      </a:endParaRPr>
                    </a:p>
                  </a:txBody>
                  <a:tcPr/>
                </a:tc>
              </a:tr>
              <a:tr h="1612152">
                <a:tc>
                  <a:txBody>
                    <a:bodyPr/>
                    <a:lstStyle/>
                    <a:p>
                      <a:r>
                        <a:rPr lang="en-US" sz="3000">
                          <a:latin typeface="Times New Roman" panose="02020603050405020304" charset="0"/>
                          <a:cs typeface="Times New Roman" panose="02020603050405020304" charset="0"/>
                        </a:rPr>
                        <a:t>Phạm vi</a:t>
                      </a:r>
                      <a:endParaRPr lang="en-US" sz="3000">
                        <a:latin typeface="Times New Roman" panose="02020603050405020304" charset="0"/>
                        <a:cs typeface="Times New Roman" panose="02020603050405020304" charset="0"/>
                      </a:endParaRPr>
                    </a:p>
                  </a:txBody>
                  <a:tcPr/>
                </a:tc>
                <a:tc>
                  <a:txBody>
                    <a:bodyPr/>
                    <a:lstStyle/>
                    <a:p>
                      <a:r>
                        <a:rPr lang="en-US" sz="3000" b="0" kern="1200">
                          <a:solidFill>
                            <a:schemeClr val="dk1"/>
                          </a:solidFill>
                          <a:effectLst/>
                          <a:latin typeface="Times New Roman" panose="02020603050405020304" charset="0"/>
                          <a:ea typeface="+mn-ea"/>
                          <a:cs typeface="Times New Roman" panose="02020603050405020304" charset="0"/>
                        </a:rPr>
                        <a:t>Thành phố Đà Nẵng cũ</a:t>
                      </a:r>
                      <a:endParaRPr lang="en-US" sz="3000">
                        <a:latin typeface="Times New Roman" panose="02020603050405020304" charset="0"/>
                        <a:cs typeface="Times New Roman" panose="02020603050405020304" charset="0"/>
                      </a:endParaRPr>
                    </a:p>
                  </a:txBody>
                  <a:tcPr/>
                </a:tc>
                <a:tc>
                  <a:txBody>
                    <a:bodyPr/>
                    <a:lstStyle/>
                    <a:p>
                      <a:r>
                        <a:rPr lang="en-US" sz="3000" b="0" kern="1200">
                          <a:solidFill>
                            <a:schemeClr val="dk1"/>
                          </a:solidFill>
                          <a:effectLst/>
                          <a:latin typeface="Times New Roman" panose="02020603050405020304" charset="0"/>
                          <a:ea typeface="+mn-ea"/>
                          <a:cs typeface="Times New Roman" panose="02020603050405020304" charset="0"/>
                        </a:rPr>
                        <a:t>Không gian được mở rộng: thành phố Đà Nẵng và tỉnh Quảng Nam (cũ)</a:t>
                      </a:r>
                      <a:endParaRPr lang="en-US" sz="3000">
                        <a:latin typeface="Times New Roman" panose="02020603050405020304" charset="0"/>
                        <a:cs typeface="Times New Roman" panose="02020603050405020304" charset="0"/>
                      </a:endParaRPr>
                    </a:p>
                  </a:txBody>
                  <a:tcPr/>
                </a:tc>
              </a:tr>
              <a:tr h="596344">
                <a:tc>
                  <a:txBody>
                    <a:bodyPr/>
                    <a:lstStyle/>
                    <a:p>
                      <a:r>
                        <a:rPr lang="en-US" sz="3000">
                          <a:latin typeface="Times New Roman" panose="02020603050405020304" charset="0"/>
                          <a:cs typeface="Times New Roman" panose="02020603050405020304" charset="0"/>
                        </a:rPr>
                        <a:t>Diện tích </a:t>
                      </a:r>
                      <a:endParaRPr lang="en-US" sz="3000">
                        <a:latin typeface="Times New Roman" panose="02020603050405020304" charset="0"/>
                        <a:cs typeface="Times New Roman" panose="02020603050405020304" charset="0"/>
                      </a:endParaRPr>
                    </a:p>
                  </a:txBody>
                  <a:tcPr/>
                </a:tc>
                <a:tc>
                  <a:txBody>
                    <a:bodyPr/>
                    <a:lstStyle/>
                    <a:p>
                      <a:r>
                        <a:rPr lang="en-US" sz="3000" b="0" kern="1200">
                          <a:solidFill>
                            <a:schemeClr val="dk1"/>
                          </a:solidFill>
                          <a:effectLst/>
                          <a:latin typeface="Times New Roman" panose="02020603050405020304" charset="0"/>
                          <a:ea typeface="+mn-ea"/>
                          <a:cs typeface="Times New Roman" panose="02020603050405020304" charset="0"/>
                        </a:rPr>
                        <a:t>Khoảng 1.285 km²</a:t>
                      </a:r>
                      <a:endParaRPr lang="en-US" sz="3000">
                        <a:latin typeface="Times New Roman" panose="02020603050405020304" charset="0"/>
                        <a:cs typeface="Times New Roman" panose="02020603050405020304" charset="0"/>
                      </a:endParaRPr>
                    </a:p>
                  </a:txBody>
                  <a:tcPr/>
                </a:tc>
                <a:tc>
                  <a:txBody>
                    <a:bodyPr/>
                    <a:lstStyle/>
                    <a:p>
                      <a:r>
                        <a:rPr lang="en-US" sz="3000" b="0" kern="1200">
                          <a:solidFill>
                            <a:schemeClr val="dk1"/>
                          </a:solidFill>
                          <a:effectLst/>
                          <a:latin typeface="Times New Roman" panose="02020603050405020304" charset="0"/>
                          <a:ea typeface="+mn-ea"/>
                          <a:cs typeface="Times New Roman" panose="02020603050405020304" charset="0"/>
                        </a:rPr>
                        <a:t>11.867,18 km²</a:t>
                      </a:r>
                      <a:endParaRPr lang="en-US" sz="3000">
                        <a:latin typeface="Times New Roman" panose="02020603050405020304" charset="0"/>
                        <a:cs typeface="Times New Roman" panose="02020603050405020304" charset="0"/>
                      </a:endParaRPr>
                    </a:p>
                  </a:txBody>
                  <a:tcPr/>
                </a:tc>
              </a:tr>
              <a:tr h="1111369">
                <a:tc>
                  <a:txBody>
                    <a:bodyPr/>
                    <a:lstStyle/>
                    <a:p>
                      <a:r>
                        <a:rPr lang="en-US" sz="3000">
                          <a:latin typeface="Times New Roman" panose="02020603050405020304" charset="0"/>
                          <a:cs typeface="Times New Roman" panose="02020603050405020304" charset="0"/>
                        </a:rPr>
                        <a:t>Dân số</a:t>
                      </a:r>
                      <a:endParaRPr lang="en-US" sz="3000">
                        <a:latin typeface="Times New Roman" panose="02020603050405020304" charset="0"/>
                        <a:cs typeface="Times New Roman" panose="02020603050405020304" charset="0"/>
                      </a:endParaRPr>
                    </a:p>
                  </a:txBody>
                  <a:tcPr/>
                </a:tc>
                <a:tc>
                  <a:txBody>
                    <a:bodyPr/>
                    <a:lstStyle/>
                    <a:p>
                      <a:r>
                        <a:rPr lang="en-US" sz="3000" kern="1200">
                          <a:solidFill>
                            <a:schemeClr val="dk1"/>
                          </a:solidFill>
                          <a:effectLst/>
                          <a:latin typeface="Times New Roman" panose="02020603050405020304" charset="0"/>
                          <a:ea typeface="+mn-ea"/>
                          <a:cs typeface="Times New Roman" panose="02020603050405020304" charset="0"/>
                        </a:rPr>
                        <a:t>Khoảng 1,3 triệu người</a:t>
                      </a:r>
                      <a:endParaRPr lang="en-US" sz="3000">
                        <a:latin typeface="Times New Roman" panose="02020603050405020304" charset="0"/>
                        <a:cs typeface="Times New Roman" panose="02020603050405020304" charset="0"/>
                      </a:endParaRPr>
                    </a:p>
                  </a:txBody>
                  <a:tcPr/>
                </a:tc>
                <a:tc>
                  <a:txBody>
                    <a:bodyPr/>
                    <a:lstStyle/>
                    <a:p>
                      <a:r>
                        <a:rPr lang="en-US" sz="3000" b="0" kern="1200">
                          <a:solidFill>
                            <a:schemeClr val="dk1"/>
                          </a:solidFill>
                          <a:effectLst/>
                          <a:latin typeface="Times New Roman" panose="02020603050405020304" charset="0"/>
                          <a:ea typeface="+mn-ea"/>
                          <a:cs typeface="Times New Roman" panose="02020603050405020304" charset="0"/>
                        </a:rPr>
                        <a:t>3.065.628 người</a:t>
                      </a:r>
                      <a:endParaRPr lang="en-US" sz="3000">
                        <a:latin typeface="Times New Roman" panose="02020603050405020304" charset="0"/>
                        <a:cs typeface="Times New Roman" panose="02020603050405020304" charset="0"/>
                      </a:endParaRPr>
                    </a:p>
                  </a:txBody>
                  <a:tcPr/>
                </a:tc>
              </a:tr>
              <a:tr h="1147763">
                <a:tc>
                  <a:txBody>
                    <a:bodyPr/>
                    <a:lstStyle/>
                    <a:p>
                      <a:r>
                        <a:rPr lang="en-US" sz="3000">
                          <a:latin typeface="Times New Roman" panose="02020603050405020304" charset="0"/>
                          <a:cs typeface="Times New Roman" panose="02020603050405020304" charset="0"/>
                        </a:rPr>
                        <a:t>Đơn vị hành chính</a:t>
                      </a:r>
                      <a:endParaRPr lang="en-US" sz="3000">
                        <a:latin typeface="Times New Roman" panose="02020603050405020304" charset="0"/>
                        <a:cs typeface="Times New Roman" panose="02020603050405020304" charset="0"/>
                      </a:endParaRPr>
                    </a:p>
                  </a:txBody>
                  <a:tcPr/>
                </a:tc>
                <a:tc>
                  <a:txBody>
                    <a:bodyPr/>
                    <a:lstStyle/>
                    <a:p>
                      <a:r>
                        <a:rPr lang="en-US" sz="3000" kern="1200">
                          <a:solidFill>
                            <a:schemeClr val="dk1"/>
                          </a:solidFill>
                          <a:effectLst/>
                          <a:latin typeface="Times New Roman" panose="02020603050405020304" charset="0"/>
                          <a:ea typeface="+mn-ea"/>
                          <a:cs typeface="Times New Roman" panose="02020603050405020304" charset="0"/>
                        </a:rPr>
                        <a:t>8 đơn vị cấp huyện</a:t>
                      </a:r>
                      <a:endParaRPr lang="en-US" sz="3000">
                        <a:latin typeface="Times New Roman" panose="02020603050405020304" charset="0"/>
                        <a:cs typeface="Times New Roman" panose="02020603050405020304" charset="0"/>
                      </a:endParaRPr>
                    </a:p>
                  </a:txBody>
                  <a:tcPr/>
                </a:tc>
                <a:tc>
                  <a:txBody>
                    <a:bodyPr/>
                    <a:lstStyle/>
                    <a:p>
                      <a:r>
                        <a:rPr lang="en-US" sz="3000" kern="1200">
                          <a:solidFill>
                            <a:schemeClr val="dk1"/>
                          </a:solidFill>
                          <a:effectLst/>
                          <a:latin typeface="Times New Roman" panose="02020603050405020304" charset="0"/>
                          <a:ea typeface="+mn-ea"/>
                          <a:cs typeface="Times New Roman" panose="02020603050405020304" charset="0"/>
                        </a:rPr>
                        <a:t>94 đơn vị cấp xã: 23 phường, 70 xã, 1 đặc khu</a:t>
                      </a:r>
                      <a:endParaRPr lang="en-US" sz="3000">
                        <a:latin typeface="Times New Roman" panose="02020603050405020304" charset="0"/>
                        <a:cs typeface="Times New Roman" panose="02020603050405020304" charset="0"/>
                      </a:endParaRPr>
                    </a:p>
                  </a:txBody>
                  <a:tcPr/>
                </a:tc>
              </a:tr>
            </a:tbl>
          </a:graphicData>
        </a:graphic>
      </p:graphicFrame>
      <p:sp>
        <p:nvSpPr>
          <p:cNvPr id="5" name="TextBox 4"/>
          <p:cNvSpPr txBox="1"/>
          <p:nvPr/>
        </p:nvSpPr>
        <p:spPr>
          <a:xfrm>
            <a:off x="0" y="5578997"/>
            <a:ext cx="11724640" cy="954107"/>
          </a:xfrm>
          <a:prstGeom prst="rect">
            <a:avLst/>
          </a:prstGeom>
          <a:noFill/>
        </p:spPr>
        <p:txBody>
          <a:bodyPr wrap="square">
            <a:spAutoFit/>
          </a:bodyPr>
          <a:lstStyle/>
          <a:p>
            <a:pPr algn="just"/>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=&gt;</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Đà Nẵng trở thành thành phố trực thuộc trung ương có diện tích lớn thứ hai Việt Nam</a:t>
            </a: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(chỉ sau tỉnh Đồng Nai).</a:t>
            </a:r>
            <a:endParaRPr lang="en-US" sz="2800" dirty="0">
              <a:solidFill>
                <a:srgbClr val="002060"/>
              </a:solidFill>
              <a:latin typeface="Times New Roman" panose="02020603050405020304" charset="0"/>
              <a:cs typeface="Times New Roman" panose="0202060305040502030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1"/>
          <a:stretch>
            <a:fillRect/>
          </a:stretch>
        </p:blipFill>
        <p:spPr>
          <a:xfrm>
            <a:off x="4837471" y="191729"/>
            <a:ext cx="6990735" cy="6858000"/>
          </a:xfrm>
          <a:prstGeom prst="rect">
            <a:avLst/>
          </a:prstGeom>
        </p:spPr>
      </p:pic>
      <p:sp>
        <p:nvSpPr>
          <p:cNvPr id="6" name="Textbox 66"/>
          <p:cNvSpPr txBox="1"/>
          <p:nvPr/>
        </p:nvSpPr>
        <p:spPr>
          <a:xfrm>
            <a:off x="468261" y="1691497"/>
            <a:ext cx="3568864" cy="1345032"/>
          </a:xfrm>
          <a:prstGeom prst="rect">
            <a:avLst/>
          </a:prstGeom>
        </p:spPr>
        <p:txBody>
          <a:bodyPr wrap="square" lIns="0" tIns="0" rIns="0" bIns="0" rtlCol="0">
            <a:noAutofit/>
          </a:bodyPr>
          <a:lstStyle/>
          <a:p>
            <a:r>
              <a:rPr lang="vi-VN" sz="1200" dirty="0">
                <a:effectLst/>
                <a:latin typeface="Times New Roman" panose="02020603050405020304" charset="0"/>
                <a:ea typeface="Arial" panose="020B0604020202020204" pitchFamily="34" charset="0"/>
                <a:cs typeface="Times New Roman" panose="02020603050405020304" charset="0"/>
              </a:rPr>
              <a:t> </a:t>
            </a:r>
            <a:endParaRPr lang="en-US" sz="1100" dirty="0">
              <a:effectLst/>
              <a:latin typeface="Times New Roman" panose="02020603050405020304" charset="0"/>
              <a:ea typeface="Arial" panose="020B0604020202020204" pitchFamily="34" charset="0"/>
              <a:cs typeface="Times New Roman" panose="02020603050405020304" charset="0"/>
            </a:endParaRPr>
          </a:p>
          <a:p>
            <a:pPr>
              <a:spcBef>
                <a:spcPts val="270"/>
              </a:spcBef>
            </a:pPr>
            <a:r>
              <a:rPr lang="vi-VN" sz="1200" dirty="0">
                <a:effectLst/>
                <a:latin typeface="Times New Roman" panose="02020603050405020304" charset="0"/>
                <a:ea typeface="Arial" panose="020B0604020202020204" pitchFamily="34" charset="0"/>
                <a:cs typeface="Times New Roman" panose="02020603050405020304" charset="0"/>
              </a:rPr>
              <a:t> </a:t>
            </a:r>
            <a:endParaRPr lang="en-US" sz="1100" dirty="0">
              <a:effectLst/>
              <a:latin typeface="Times New Roman" panose="02020603050405020304" charset="0"/>
              <a:ea typeface="Arial" panose="020B0604020202020204" pitchFamily="34" charset="0"/>
              <a:cs typeface="Times New Roman" panose="02020603050405020304" charset="0"/>
            </a:endParaRPr>
          </a:p>
          <a:p>
            <a:pPr marL="556260" marR="55245" indent="-457200" algn="just">
              <a:lnSpc>
                <a:spcPct val="110000"/>
              </a:lnSpc>
              <a:spcAft>
                <a:spcPts val="0"/>
              </a:spcAft>
              <a:buFontTx/>
              <a:buChar char="-"/>
            </a:pPr>
            <a:r>
              <a:rPr lang="vi-VN" sz="3200" spc="-30">
                <a:solidFill>
                  <a:srgbClr val="002060"/>
                </a:solidFill>
                <a:effectLst/>
                <a:latin typeface="Times New Roman" panose="02020603050405020304" charset="0"/>
                <a:ea typeface="Arial" panose="020B0604020202020204" pitchFamily="34" charset="0"/>
                <a:cs typeface="Times New Roman" panose="02020603050405020304" charset="0"/>
              </a:rPr>
              <a:t>Hãy</a:t>
            </a:r>
            <a:r>
              <a:rPr lang="vi-VN" sz="3200" spc="-65">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xác</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định</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vị</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trí</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địa</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lí</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của</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thành</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phố</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Đà</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err="1">
                <a:solidFill>
                  <a:srgbClr val="002060"/>
                </a:solidFill>
                <a:effectLst/>
                <a:latin typeface="Times New Roman" panose="02020603050405020304" charset="0"/>
                <a:ea typeface="Arial" panose="020B0604020202020204" pitchFamily="34" charset="0"/>
                <a:cs typeface="Times New Roman" panose="02020603050405020304" charset="0"/>
              </a:rPr>
              <a:t>Nẵng</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trên</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Bản</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đồ</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hành</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chính</a:t>
            </a:r>
            <a:r>
              <a:rPr lang="vi-VN" sz="3200" spc="-11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dirty="0">
                <a:solidFill>
                  <a:srgbClr val="002060"/>
                </a:solidFill>
                <a:effectLst/>
                <a:latin typeface="Times New Roman" panose="02020603050405020304" charset="0"/>
                <a:ea typeface="Arial" panose="020B0604020202020204" pitchFamily="34" charset="0"/>
                <a:cs typeface="Times New Roman" panose="02020603050405020304" charset="0"/>
              </a:rPr>
              <a:t>Việt</a:t>
            </a:r>
            <a:r>
              <a:rPr lang="vi-VN" sz="3200" spc="-6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200" spc="-30">
                <a:solidFill>
                  <a:srgbClr val="002060"/>
                </a:solidFill>
                <a:effectLst/>
                <a:latin typeface="Times New Roman" panose="02020603050405020304" charset="0"/>
                <a:ea typeface="Arial" panose="020B0604020202020204" pitchFamily="34" charset="0"/>
                <a:cs typeface="Times New Roman" panose="02020603050405020304" charset="0"/>
              </a:rPr>
              <a:t>Nam.</a:t>
            </a:r>
            <a:r>
              <a:rPr lang="en-US" sz="3200" spc="-30">
                <a:solidFill>
                  <a:srgbClr val="002060"/>
                </a:solidFill>
                <a:effectLst/>
                <a:latin typeface="Times New Roman" panose="02020603050405020304" charset="0"/>
                <a:ea typeface="Arial" panose="020B0604020202020204" pitchFamily="34" charset="0"/>
                <a:cs typeface="Times New Roman" panose="02020603050405020304" charset="0"/>
              </a:rPr>
              <a:t> (các phía tiếp giáp với khu vực, tỉnh thành nào?)</a:t>
            </a:r>
            <a:r>
              <a:rPr lang="vi-VN" sz="3200" spc="-30">
                <a:solidFill>
                  <a:srgbClr val="002060"/>
                </a:solidFill>
                <a:effectLst/>
                <a:latin typeface="Times New Roman" panose="02020603050405020304" charset="0"/>
                <a:ea typeface="Arial" panose="020B0604020202020204" pitchFamily="34" charset="0"/>
                <a:cs typeface="Times New Roman" panose="02020603050405020304" charset="0"/>
              </a:rPr>
              <a:t> </a:t>
            </a:r>
            <a:endParaRPr lang="en-US" sz="3200" spc="-30">
              <a:solidFill>
                <a:srgbClr val="002060"/>
              </a:solidFill>
              <a:effectLst/>
              <a:latin typeface="Times New Roman" panose="02020603050405020304" charset="0"/>
              <a:ea typeface="Arial" panose="020B0604020202020204" pitchFamily="34" charset="0"/>
              <a:cs typeface="Times New Roman" panose="02020603050405020304" charset="0"/>
            </a:endParaRPr>
          </a:p>
        </p:txBody>
      </p:sp>
      <p:sp>
        <p:nvSpPr>
          <p:cNvPr id="2" name="TextBox 1"/>
          <p:cNvSpPr txBox="1"/>
          <p:nvPr/>
        </p:nvSpPr>
        <p:spPr>
          <a:xfrm>
            <a:off x="120857" y="198443"/>
            <a:ext cx="4996762" cy="954107"/>
          </a:xfrm>
          <a:prstGeom prst="rect">
            <a:avLst/>
          </a:prstGeom>
          <a:noFill/>
        </p:spPr>
        <p:txBody>
          <a:bodyPr wrap="square">
            <a:spAutoFit/>
          </a:bodyPr>
          <a:lstStyle/>
          <a:p>
            <a:pPr lvl="0" algn="just">
              <a:spcBef>
                <a:spcPts val="745"/>
              </a:spcBef>
              <a:spcAft>
                <a:spcPts val="0"/>
              </a:spcAft>
              <a:buClr>
                <a:srgbClr val="EC008C"/>
              </a:buClr>
              <a:buSzPts val="1200"/>
              <a:tabLst>
                <a:tab pos="1006475" algn="l"/>
              </a:tabLst>
            </a:pPr>
            <a:r>
              <a:rPr lang="en-US" sz="2800" b="1" dirty="0">
                <a:solidFill>
                  <a:srgbClr val="002060"/>
                </a:solidFill>
                <a:latin typeface="Times New Roman" panose="02020603050405020304" charset="0"/>
                <a:ea typeface="Arial" panose="020B0604020202020204" pitchFamily="34" charset="0"/>
                <a:cs typeface="Times New Roman" panose="02020603050405020304" charset="0"/>
              </a:rPr>
              <a:t>2</a:t>
            </a:r>
            <a:r>
              <a:rPr lang="en-US" sz="2800" b="1" spc="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Vị</a:t>
            </a:r>
            <a:r>
              <a:rPr lang="vi-VN" sz="2800" b="1" spc="2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trí</a:t>
            </a:r>
            <a:r>
              <a:rPr lang="vi-VN" sz="2800" b="1" spc="4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địa</a:t>
            </a:r>
            <a:r>
              <a:rPr lang="vi-VN" sz="2800" b="1" spc="4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lí</a:t>
            </a:r>
            <a:r>
              <a:rPr lang="vi-VN" sz="2800" b="1" spc="4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của</a:t>
            </a:r>
            <a:r>
              <a:rPr lang="vi-VN" sz="2800" b="1" spc="35"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thành</a:t>
            </a:r>
            <a:r>
              <a:rPr lang="vi-VN" sz="2800" b="1" spc="4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phố</a:t>
            </a:r>
            <a:r>
              <a:rPr lang="vi-VN" sz="2800" b="1" spc="4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0" dirty="0">
                <a:solidFill>
                  <a:srgbClr val="002060"/>
                </a:solidFill>
                <a:effectLst/>
                <a:latin typeface="Times New Roman" panose="02020603050405020304" charset="0"/>
                <a:ea typeface="Arial" panose="020B0604020202020204" pitchFamily="34" charset="0"/>
                <a:cs typeface="Times New Roman" panose="02020603050405020304" charset="0"/>
              </a:rPr>
              <a:t>Đà</a:t>
            </a:r>
            <a:r>
              <a:rPr lang="vi-VN" sz="2800" b="1" spc="40" dirty="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2800" b="1" spc="-20" dirty="0" err="1">
                <a:solidFill>
                  <a:srgbClr val="002060"/>
                </a:solidFill>
                <a:effectLst/>
                <a:latin typeface="Times New Roman" panose="02020603050405020304" charset="0"/>
                <a:ea typeface="Arial" panose="020B0604020202020204" pitchFamily="34" charset="0"/>
                <a:cs typeface="Times New Roman" panose="02020603050405020304" charset="0"/>
              </a:rPr>
              <a:t>Nẵng</a:t>
            </a:r>
            <a:endParaRPr lang="en-US" sz="2800" b="1" spc="0" dirty="0">
              <a:solidFill>
                <a:srgbClr val="002060"/>
              </a:solidFill>
              <a:effectLst/>
              <a:latin typeface="Times New Roman" panose="02020603050405020304" charset="0"/>
              <a:ea typeface="Arial" panose="020B0604020202020204" pitchFamily="3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7" descr="Danh Sách Đơn Vị Hành Chính Mới Đà Nẵng, Quảng Nam 2025"/>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730240" y="165497"/>
            <a:ext cx="6116595" cy="6425514"/>
          </a:xfrm>
          <a:prstGeom prst="rect">
            <a:avLst/>
          </a:prstGeom>
          <a:noFill/>
          <a:ln>
            <a:noFill/>
          </a:ln>
        </p:spPr>
      </p:pic>
      <p:sp>
        <p:nvSpPr>
          <p:cNvPr id="12" name="TextBox 11"/>
          <p:cNvSpPr txBox="1"/>
          <p:nvPr/>
        </p:nvSpPr>
        <p:spPr>
          <a:xfrm>
            <a:off x="242777" y="165497"/>
            <a:ext cx="4996762" cy="1015663"/>
          </a:xfrm>
          <a:prstGeom prst="rect">
            <a:avLst/>
          </a:prstGeom>
          <a:noFill/>
        </p:spPr>
        <p:txBody>
          <a:bodyPr wrap="square">
            <a:spAutoFit/>
          </a:bodyPr>
          <a:lstStyle/>
          <a:p>
            <a:pPr lvl="0" algn="just">
              <a:spcBef>
                <a:spcPts val="745"/>
              </a:spcBef>
              <a:spcAft>
                <a:spcPts val="0"/>
              </a:spcAft>
              <a:buClr>
                <a:srgbClr val="EC008C"/>
              </a:buClr>
              <a:buSzPts val="1200"/>
              <a:tabLst>
                <a:tab pos="1006475" algn="l"/>
              </a:tabLst>
            </a:pPr>
            <a:r>
              <a:rPr lang="en-US" sz="2900" b="1" dirty="0">
                <a:solidFill>
                  <a:srgbClr val="002060"/>
                </a:solidFill>
                <a:latin typeface="Times New Roman" panose="02020603050405020304" charset="0"/>
                <a:ea typeface="Arial" panose="020B0604020202020204" pitchFamily="34" charset="0"/>
                <a:cs typeface="Times New Roman" panose="02020603050405020304" charset="0"/>
              </a:rPr>
              <a:t>2</a:t>
            </a:r>
            <a:r>
              <a:rPr lang="en-US" sz="2900" b="1" spc="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Vị</a:t>
            </a:r>
            <a:r>
              <a:rPr lang="vi-VN" sz="2900" b="1" spc="25"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trí</a:t>
            </a:r>
            <a:r>
              <a:rPr lang="vi-VN" sz="2900" b="1" spc="40"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địa</a:t>
            </a:r>
            <a:r>
              <a:rPr lang="vi-VN" sz="2900" b="1" spc="40"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lí</a:t>
            </a:r>
            <a:r>
              <a:rPr lang="vi-VN" sz="2900" b="1" spc="40"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của</a:t>
            </a:r>
            <a:r>
              <a:rPr lang="vi-VN" sz="2900" b="1" spc="35"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thành</a:t>
            </a:r>
            <a:r>
              <a:rPr lang="vi-VN" sz="2900" b="1" spc="40"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phố</a:t>
            </a:r>
            <a:r>
              <a:rPr lang="vi-VN" sz="2900" b="1" spc="40" dirty="0">
                <a:solidFill>
                  <a:srgbClr val="002060"/>
                </a:solidFill>
                <a:effectLst/>
                <a:latin typeface="+mj-lt"/>
                <a:ea typeface="Arial" panose="020B0604020202020204" pitchFamily="34" charset="0"/>
              </a:rPr>
              <a:t> </a:t>
            </a:r>
            <a:r>
              <a:rPr lang="vi-VN" sz="2900" b="1" spc="0" dirty="0">
                <a:solidFill>
                  <a:srgbClr val="002060"/>
                </a:solidFill>
                <a:effectLst/>
                <a:latin typeface="+mj-lt"/>
                <a:ea typeface="Arial" panose="020B0604020202020204" pitchFamily="34" charset="0"/>
              </a:rPr>
              <a:t>Đà</a:t>
            </a:r>
            <a:r>
              <a:rPr lang="vi-VN" sz="2900" b="1" spc="40" dirty="0">
                <a:solidFill>
                  <a:srgbClr val="002060"/>
                </a:solidFill>
                <a:effectLst/>
                <a:latin typeface="+mj-lt"/>
                <a:ea typeface="Arial" panose="020B0604020202020204" pitchFamily="34" charset="0"/>
              </a:rPr>
              <a:t> </a:t>
            </a:r>
            <a:r>
              <a:rPr lang="vi-VN" sz="2900" b="1" spc="-20" dirty="0" err="1">
                <a:solidFill>
                  <a:srgbClr val="002060"/>
                </a:solidFill>
                <a:effectLst/>
                <a:latin typeface="+mj-lt"/>
                <a:ea typeface="Arial" panose="020B0604020202020204" pitchFamily="34" charset="0"/>
              </a:rPr>
              <a:t>Nẵng</a:t>
            </a:r>
            <a:endParaRPr lang="en-US" sz="2900" b="1" spc="0" dirty="0">
              <a:solidFill>
                <a:srgbClr val="002060"/>
              </a:solidFill>
              <a:effectLst/>
              <a:latin typeface="+mj-lt"/>
              <a:ea typeface="Arial" panose="020B0604020202020204" pitchFamily="34" charset="0"/>
            </a:endParaRPr>
          </a:p>
        </p:txBody>
      </p:sp>
      <p:sp>
        <p:nvSpPr>
          <p:cNvPr id="2" name="TextBox 1"/>
          <p:cNvSpPr txBox="1"/>
          <p:nvPr/>
        </p:nvSpPr>
        <p:spPr>
          <a:xfrm>
            <a:off x="138605" y="1408972"/>
            <a:ext cx="5487463" cy="3539430"/>
          </a:xfrm>
          <a:prstGeom prst="rect">
            <a:avLst/>
          </a:prstGeom>
          <a:noFill/>
        </p:spPr>
        <p:txBody>
          <a:bodyPr wrap="square" rtlCol="0">
            <a:spAutoFit/>
          </a:bodyPr>
          <a:lstStyle/>
          <a:p>
            <a:pPr algn="just"/>
            <a:r>
              <a:rPr lang="en-US" sz="2800">
                <a:latin typeface="Times New Roman" panose="02020603050405020304" charset="0"/>
                <a:cs typeface="Times New Roman" panose="02020603050405020304" charset="0"/>
              </a:rPr>
              <a:t>- </a:t>
            </a:r>
            <a:r>
              <a:rPr lang="vi-VN" sz="2800">
                <a:latin typeface="Times New Roman" panose="02020603050405020304" charset="0"/>
                <a:cs typeface="Times New Roman" panose="02020603050405020304" charset="0"/>
              </a:rPr>
              <a:t>Phía Bắc: Giáp Thành phố Huế (tỉnh Thừa Thiên Huế cũ).</a:t>
            </a:r>
            <a:endParaRPr lang="vi-VN" sz="2800">
              <a:latin typeface="Times New Roman" panose="02020603050405020304" charset="0"/>
              <a:cs typeface="Times New Roman" panose="02020603050405020304" charset="0"/>
            </a:endParaRPr>
          </a:p>
          <a:p>
            <a:pPr algn="just"/>
            <a:r>
              <a:rPr lang="en-US" sz="2800">
                <a:latin typeface="Times New Roman" panose="02020603050405020304" charset="0"/>
                <a:cs typeface="Times New Roman" panose="02020603050405020304" charset="0"/>
              </a:rPr>
              <a:t>- </a:t>
            </a:r>
            <a:r>
              <a:rPr lang="vi-VN" sz="2800">
                <a:latin typeface="Times New Roman" panose="02020603050405020304" charset="0"/>
                <a:cs typeface="Times New Roman" panose="02020603050405020304" charset="0"/>
              </a:rPr>
              <a:t>Phía Nam: Giáp tỉnh Quảng Ngãi. </a:t>
            </a:r>
            <a:endParaRPr lang="vi-VN" sz="2800">
              <a:latin typeface="Times New Roman" panose="02020603050405020304" charset="0"/>
              <a:cs typeface="Times New Roman" panose="02020603050405020304" charset="0"/>
            </a:endParaRPr>
          </a:p>
          <a:p>
            <a:pPr algn="just"/>
            <a:r>
              <a:rPr lang="en-US" sz="2800">
                <a:latin typeface="Times New Roman" panose="02020603050405020304" charset="0"/>
                <a:cs typeface="Times New Roman" panose="02020603050405020304" charset="0"/>
              </a:rPr>
              <a:t>- </a:t>
            </a:r>
            <a:r>
              <a:rPr lang="vi-VN" sz="2800">
                <a:latin typeface="Times New Roman" panose="02020603050405020304" charset="0"/>
                <a:cs typeface="Times New Roman" panose="02020603050405020304" charset="0"/>
              </a:rPr>
              <a:t>Phía Tây: Giáp nước Cộng hòa Dân chủ Nhân dân Lào </a:t>
            </a:r>
            <a:endParaRPr lang="en-US" sz="2800">
              <a:latin typeface="Times New Roman" panose="02020603050405020304" charset="0"/>
              <a:cs typeface="Times New Roman" panose="02020603050405020304" charset="0"/>
            </a:endParaRPr>
          </a:p>
          <a:p>
            <a:pPr marL="457200" indent="-457200" algn="just">
              <a:buFontTx/>
              <a:buChar char="-"/>
            </a:pPr>
            <a:r>
              <a:rPr lang="vi-VN" sz="2800">
                <a:latin typeface="Times New Roman" panose="02020603050405020304" charset="0"/>
                <a:cs typeface="Times New Roman" panose="02020603050405020304" charset="0"/>
              </a:rPr>
              <a:t>Phía Đông: Giáp Biển Đông</a:t>
            </a:r>
            <a:endParaRPr lang="en-US" sz="2800">
              <a:latin typeface="Times New Roman" panose="02020603050405020304" charset="0"/>
              <a:cs typeface="Times New Roman" panose="02020603050405020304" charset="0"/>
            </a:endParaRPr>
          </a:p>
          <a:p>
            <a:pPr algn="just"/>
            <a:r>
              <a:rPr lang="en-US" sz="2800">
                <a:latin typeface="Times New Roman" panose="02020603050405020304" charset="0"/>
                <a:cs typeface="Times New Roman" panose="02020603050405020304" charset="0"/>
              </a:rPr>
              <a:t>=&gt; </a:t>
            </a:r>
            <a:r>
              <a:rPr lang="vi-VN" sz="2800">
                <a:latin typeface="Times New Roman" panose="02020603050405020304" charset="0"/>
                <a:cs typeface="Times New Roman" panose="02020603050405020304" charset="0"/>
              </a:rPr>
              <a:t>Thành phố Đà Nẵng có sự thay đổi mang tính chiến lược</a:t>
            </a:r>
            <a:endParaRPr lang="en-US" sz="28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 y="130029"/>
            <a:ext cx="11724640" cy="1384995"/>
          </a:xfrm>
          <a:prstGeom prst="rect">
            <a:avLst/>
          </a:prstGeom>
          <a:noFill/>
        </p:spPr>
        <p:txBody>
          <a:bodyPr wrap="square">
            <a:spAutoFit/>
          </a:bodyPr>
          <a:lstStyle/>
          <a:p>
            <a:pPr algn="just"/>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=&gt;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Vị</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trí</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chiến</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lược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của</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thành</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phố</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ở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trung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tâm</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miền</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Trung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vẫn</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được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duy</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trì</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tăng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cường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kết</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nối</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giao</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thông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qua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các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hành</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lang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kinh</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tế</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Đông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Tây</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quốc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lộ</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1,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đường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cao</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tốc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Bắc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Nam,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và</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sân</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bay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quốc</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tế</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Đà</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en-US" sz="2800" spc="10" dirty="0" err="1">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Nẵng</a:t>
            </a:r>
            <a:r>
              <a:rPr lang="en-US" sz="2800" spc="10" dirty="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endParaRPr lang="en-US" sz="2800" dirty="0">
              <a:solidFill>
                <a:srgbClr val="002060"/>
              </a:solidFill>
              <a:latin typeface="Times New Roman" panose="02020603050405020304" charset="0"/>
              <a:cs typeface="Times New Roman" panose="02020603050405020304" charset="0"/>
            </a:endParaRPr>
          </a:p>
        </p:txBody>
      </p:sp>
      <p:sp>
        <p:nvSpPr>
          <p:cNvPr id="5" name="Content Placeholder 2"/>
          <p:cNvSpPr>
            <a:spLocks noGrp="1"/>
          </p:cNvSpPr>
          <p:nvPr>
            <p:ph idx="1"/>
          </p:nvPr>
        </p:nvSpPr>
        <p:spPr>
          <a:xfrm>
            <a:off x="303980" y="1626554"/>
            <a:ext cx="11634020" cy="1184216"/>
          </a:xfrm>
        </p:spPr>
        <p:txBody>
          <a:bodyPr>
            <a:normAutofit/>
          </a:bodyPr>
          <a:lstStyle/>
          <a:p>
            <a:pPr marL="0" marR="718185" lvl="0" indent="0" algn="just">
              <a:lnSpc>
                <a:spcPct val="116000"/>
              </a:lnSpc>
              <a:spcBef>
                <a:spcPts val="1015"/>
              </a:spcBef>
              <a:spcAft>
                <a:spcPts val="0"/>
              </a:spcAft>
              <a:buClr>
                <a:srgbClr val="EC008C"/>
              </a:buClr>
              <a:buSzPts val="1200"/>
              <a:buNone/>
              <a:tabLst>
                <a:tab pos="1007110" algn="l"/>
                <a:tab pos="1008380" algn="l"/>
              </a:tabLst>
            </a:pPr>
            <a:r>
              <a:rPr lang="en-US" sz="3000" b="1" dirty="0">
                <a:solidFill>
                  <a:srgbClr val="002060"/>
                </a:solidFill>
                <a:latin typeface="Times New Roman" panose="02020603050405020304" charset="0"/>
                <a:ea typeface="Arial" panose="020B0604020202020204" pitchFamily="34" charset="0"/>
                <a:cs typeface="Times New Roman" panose="02020603050405020304" charset="0"/>
              </a:rPr>
              <a:t>3</a:t>
            </a:r>
            <a:r>
              <a:rPr lang="en-US" sz="3000" b="1" spc="0">
                <a:solidFill>
                  <a:srgbClr val="002060"/>
                </a:solidFill>
                <a:effectLst/>
                <a:latin typeface="Times New Roman" panose="02020603050405020304" charset="0"/>
                <a:ea typeface="Arial" panose="020B0604020202020204" pitchFamily="34" charset="0"/>
                <a:cs typeface="Times New Roman" panose="02020603050405020304" charset="0"/>
              </a:rPr>
              <a:t>. </a:t>
            </a:r>
            <a:r>
              <a:rPr lang="en-US" sz="3000" b="1">
                <a:solidFill>
                  <a:srgbClr val="002060"/>
                </a:solidFill>
                <a:latin typeface="Times New Roman" panose="02020603050405020304" charset="0"/>
                <a:ea typeface="Arial" panose="020B0604020202020204" pitchFamily="34" charset="0"/>
                <a:cs typeface="Times New Roman" panose="02020603050405020304" charset="0"/>
              </a:rPr>
              <a:t>Đặc điểm địa hình &amp; Khí hậu</a:t>
            </a:r>
            <a:endParaRPr lang="en-US" sz="3000" b="1">
              <a:solidFill>
                <a:srgbClr val="002060"/>
              </a:solidFill>
              <a:latin typeface="Times New Roman" panose="02020603050405020304" charset="0"/>
              <a:ea typeface="Arial" panose="020B0604020202020204" pitchFamily="34" charset="0"/>
              <a:cs typeface="Times New Roman" panose="02020603050405020304" charset="0"/>
            </a:endParaRPr>
          </a:p>
          <a:p>
            <a:pPr marL="0" marR="718185" lvl="0" indent="0" algn="just">
              <a:spcBef>
                <a:spcPts val="1015"/>
              </a:spcBef>
              <a:buClr>
                <a:srgbClr val="EC008C"/>
              </a:buClr>
              <a:buSzPts val="1200"/>
              <a:buNone/>
              <a:tabLst>
                <a:tab pos="1007110" algn="l"/>
                <a:tab pos="1008380" algn="l"/>
              </a:tabLst>
            </a:pPr>
            <a:r>
              <a:rPr lang="en-US" sz="3000" b="1">
                <a:solidFill>
                  <a:srgbClr val="002060"/>
                </a:solidFill>
                <a:latin typeface="Times New Roman" panose="02020603050405020304" charset="0"/>
                <a:ea typeface="Arial" panose="020B0604020202020204" pitchFamily="34" charset="0"/>
                <a:cs typeface="Times New Roman" panose="02020603050405020304" charset="0"/>
              </a:rPr>
              <a:t>a) Địa hình đa dạng, giàu tài nguyên</a:t>
            </a:r>
            <a:endParaRPr lang="en-US" sz="3000" b="1" dirty="0">
              <a:solidFill>
                <a:srgbClr val="002060"/>
              </a:solidFill>
              <a:latin typeface="Times New Roman" panose="02020603050405020304" charset="0"/>
              <a:ea typeface="Arial" panose="020B0604020202020204" pitchFamily="34" charset="0"/>
              <a:cs typeface="Times New Roman" panose="02020603050405020304" charset="0"/>
            </a:endParaRPr>
          </a:p>
          <a:p>
            <a:pPr marL="0" marR="718185" lvl="0" indent="0" algn="just">
              <a:lnSpc>
                <a:spcPct val="116000"/>
              </a:lnSpc>
              <a:spcBef>
                <a:spcPts val="1015"/>
              </a:spcBef>
              <a:spcAft>
                <a:spcPts val="0"/>
              </a:spcAft>
              <a:buClr>
                <a:srgbClr val="EC008C"/>
              </a:buClr>
              <a:buSzPts val="1200"/>
              <a:buNone/>
              <a:tabLst>
                <a:tab pos="1007110" algn="l"/>
                <a:tab pos="1008380" algn="l"/>
              </a:tabLst>
            </a:pPr>
            <a:endParaRPr lang="en-US" sz="3000" b="1" i="1">
              <a:solidFill>
                <a:srgbClr val="002060"/>
              </a:solidFill>
              <a:latin typeface="Times New Roman" panose="02020603050405020304" charset="0"/>
              <a:cs typeface="Times New Roman" panose="02020603050405020304" charset="0"/>
            </a:endParaRPr>
          </a:p>
        </p:txBody>
      </p:sp>
      <p:sp>
        <p:nvSpPr>
          <p:cNvPr id="4" name="TextBox 3"/>
          <p:cNvSpPr txBox="1"/>
          <p:nvPr/>
        </p:nvSpPr>
        <p:spPr>
          <a:xfrm>
            <a:off x="381820" y="2810770"/>
            <a:ext cx="11506200" cy="3970318"/>
          </a:xfrm>
          <a:prstGeom prst="rect">
            <a:avLst/>
          </a:prstGeom>
          <a:noFill/>
        </p:spPr>
        <p:txBody>
          <a:bodyPr wrap="square">
            <a:spAutoFit/>
          </a:bodyPr>
          <a:lstStyle/>
          <a:p>
            <a:pPr algn="just"/>
            <a:r>
              <a:rPr lang="en-US" sz="2800" i="1"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Vùng núi và trung du: </a:t>
            </a:r>
            <a:endParaRPr lang="en-US" sz="2800" i="1"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Chiếm phần lớn diện tích ở phía Tây và Tây Bắc</a:t>
            </a:r>
            <a:endPar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en-US" sz="2800">
                <a:solidFill>
                  <a:srgbClr val="002060"/>
                </a:solidFill>
                <a:latin typeface="Times New Roman" panose="02020603050405020304" charset="0"/>
                <a:cs typeface="Times New Roman" panose="02020603050405020304" charset="0"/>
              </a:rPr>
              <a:t>Tập trung các cánh rừng phòng hộ và hệ thống núi cao hiểm trở.</a:t>
            </a:r>
            <a:endParaRPr lang="en-US" sz="2800">
              <a:solidFill>
                <a:srgbClr val="002060"/>
              </a:solidFill>
              <a:latin typeface="Times New Roman" panose="02020603050405020304" charset="0"/>
              <a:cs typeface="Times New Roman" panose="02020603050405020304" charset="0"/>
            </a:endParaRPr>
          </a:p>
          <a:p>
            <a:pPr algn="just"/>
            <a:r>
              <a:rPr lang="en-US" sz="2800" i="1">
                <a:solidFill>
                  <a:srgbClr val="002060"/>
                </a:solidFill>
                <a:latin typeface="Times New Roman" panose="02020603050405020304" charset="0"/>
                <a:cs typeface="Times New Roman" panose="02020603050405020304" charset="0"/>
              </a:rPr>
              <a:t>Đồng bằng ven biển:</a:t>
            </a:r>
            <a:endParaRPr lang="en-US" sz="2800" i="1">
              <a:solidFill>
                <a:srgbClr val="002060"/>
              </a:solidFill>
              <a:latin typeface="Times New Roman" panose="02020603050405020304" charset="0"/>
              <a:cs typeface="Times New Roman" panose="02020603050405020304" charset="0"/>
            </a:endParaRPr>
          </a:p>
          <a:p>
            <a:pPr marL="342900" indent="-342900" algn="just">
              <a:buFontTx/>
              <a:buChar char="-"/>
            </a:pPr>
            <a:r>
              <a:rPr lang="vi-VN" sz="2800">
                <a:solidFill>
                  <a:srgbClr val="002060"/>
                </a:solidFill>
                <a:latin typeface="Times New Roman" panose="02020603050405020304" charset="0"/>
                <a:cs typeface="Times New Roman" panose="02020603050405020304" charset="0"/>
              </a:rPr>
              <a:t>Các dải đồng bằng nhỏ hẹp tập trung ở phía Đông, xung quanh lưu vực sông Hàn, sông Thu Bồn và vùng ven biển.</a:t>
            </a:r>
            <a:endParaRPr lang="en-US" sz="2800">
              <a:solidFill>
                <a:srgbClr val="002060"/>
              </a:solidFill>
              <a:latin typeface="Times New Roman" panose="02020603050405020304" charset="0"/>
              <a:cs typeface="Times New Roman" panose="02020603050405020304" charset="0"/>
            </a:endParaRPr>
          </a:p>
          <a:p>
            <a:pPr marL="342900" indent="-342900" algn="just">
              <a:buFontTx/>
              <a:buChar char="-"/>
            </a:pPr>
            <a:r>
              <a:rPr lang="en-US" sz="2800">
                <a:solidFill>
                  <a:srgbClr val="002060"/>
                </a:solidFill>
                <a:latin typeface="Times New Roman" panose="02020603050405020304" charset="0"/>
                <a:cs typeface="Times New Roman" panose="02020603050405020304" charset="0"/>
              </a:rPr>
              <a:t>Đông dân cư, khu đô thị, khu công nghiệp</a:t>
            </a:r>
            <a:endParaRPr lang="en-US" sz="2800">
              <a:solidFill>
                <a:srgbClr val="002060"/>
              </a:solidFill>
              <a:latin typeface="Times New Roman" panose="02020603050405020304" charset="0"/>
              <a:cs typeface="Times New Roman" panose="02020603050405020304" charset="0"/>
            </a:endParaRPr>
          </a:p>
          <a:p>
            <a:pPr algn="just"/>
            <a:r>
              <a:rPr lang="en-US" sz="2800" i="1">
                <a:solidFill>
                  <a:srgbClr val="002060"/>
                </a:solidFill>
                <a:latin typeface="Times New Roman" panose="02020603050405020304" charset="0"/>
                <a:cs typeface="Times New Roman" panose="02020603050405020304" charset="0"/>
              </a:rPr>
              <a:t>Địa danh nổi tiếng: </a:t>
            </a:r>
            <a:r>
              <a:rPr lang="vi-VN" sz="2800" i="1">
                <a:solidFill>
                  <a:srgbClr val="002060"/>
                </a:solidFill>
                <a:latin typeface="Times New Roman" panose="02020603050405020304" charset="0"/>
                <a:cs typeface="Times New Roman" panose="02020603050405020304" charset="0"/>
              </a:rPr>
              <a:t> </a:t>
            </a:r>
            <a:r>
              <a:rPr lang="vi-VN" sz="2800">
                <a:solidFill>
                  <a:srgbClr val="002060"/>
                </a:solidFill>
                <a:latin typeface="Times New Roman" panose="02020603050405020304" charset="0"/>
                <a:cs typeface="Times New Roman" panose="02020603050405020304" charset="0"/>
              </a:rPr>
              <a:t>Bà Nà Hills, bán đảo Sơn Trà, Phố cổ Hội An, Thánh địa Mỹ Sơn và đảo Cù Lao Chàm</a:t>
            </a:r>
            <a:endParaRPr lang="en-US" sz="2800">
              <a:solidFill>
                <a:srgbClr val="002060"/>
              </a:solidFill>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317910" y="0"/>
            <a:ext cx="11634020" cy="1176607"/>
          </a:xfrm>
        </p:spPr>
        <p:txBody>
          <a:bodyPr>
            <a:normAutofit/>
          </a:bodyPr>
          <a:lstStyle/>
          <a:p>
            <a:pPr marL="0" marR="718185" lvl="0" indent="0" algn="just">
              <a:lnSpc>
                <a:spcPct val="116000"/>
              </a:lnSpc>
              <a:spcBef>
                <a:spcPts val="1015"/>
              </a:spcBef>
              <a:spcAft>
                <a:spcPts val="0"/>
              </a:spcAft>
              <a:buClr>
                <a:srgbClr val="EC008C"/>
              </a:buClr>
              <a:buSzPts val="1200"/>
              <a:buNone/>
              <a:tabLst>
                <a:tab pos="1007110" algn="l"/>
                <a:tab pos="1008380" algn="l"/>
              </a:tabLst>
            </a:pPr>
            <a:r>
              <a:rPr lang="en-US" sz="3000" b="1" dirty="0">
                <a:solidFill>
                  <a:srgbClr val="002060"/>
                </a:solidFill>
                <a:latin typeface="Times New Roman" panose="02020603050405020304" charset="0"/>
                <a:ea typeface="Arial" panose="020B0604020202020204" pitchFamily="34" charset="0"/>
                <a:cs typeface="Times New Roman" panose="02020603050405020304" charset="0"/>
              </a:rPr>
              <a:t>3</a:t>
            </a:r>
            <a:r>
              <a:rPr lang="en-US" sz="3000" b="1" spc="0">
                <a:solidFill>
                  <a:srgbClr val="002060"/>
                </a:solidFill>
                <a:effectLst/>
                <a:latin typeface="Times New Roman" panose="02020603050405020304" charset="0"/>
                <a:ea typeface="Arial" panose="020B0604020202020204" pitchFamily="34" charset="0"/>
                <a:cs typeface="Times New Roman" panose="02020603050405020304" charset="0"/>
              </a:rPr>
              <a:t>. </a:t>
            </a:r>
            <a:r>
              <a:rPr lang="en-US" sz="3000" b="1">
                <a:solidFill>
                  <a:srgbClr val="002060"/>
                </a:solidFill>
                <a:latin typeface="Times New Roman" panose="02020603050405020304" charset="0"/>
                <a:ea typeface="Arial" panose="020B0604020202020204" pitchFamily="34" charset="0"/>
                <a:cs typeface="Times New Roman" panose="02020603050405020304" charset="0"/>
              </a:rPr>
              <a:t>Đặc điểm địa hình &amp; Khí hậu </a:t>
            </a:r>
            <a:endParaRPr lang="en-US" sz="3000" b="1">
              <a:solidFill>
                <a:srgbClr val="002060"/>
              </a:solidFill>
              <a:latin typeface="Times New Roman" panose="02020603050405020304" charset="0"/>
              <a:ea typeface="Arial" panose="020B0604020202020204" pitchFamily="34" charset="0"/>
              <a:cs typeface="Times New Roman" panose="02020603050405020304" charset="0"/>
            </a:endParaRPr>
          </a:p>
          <a:p>
            <a:pPr marL="0" marR="718185" lvl="0" indent="0" algn="just">
              <a:spcBef>
                <a:spcPts val="1015"/>
              </a:spcBef>
              <a:buClr>
                <a:srgbClr val="EC008C"/>
              </a:buClr>
              <a:buSzPts val="1200"/>
              <a:buNone/>
              <a:tabLst>
                <a:tab pos="1007110" algn="l"/>
                <a:tab pos="1008380" algn="l"/>
              </a:tabLst>
            </a:pPr>
            <a:r>
              <a:rPr lang="en-US" sz="3000" b="1">
                <a:solidFill>
                  <a:srgbClr val="002060"/>
                </a:solidFill>
                <a:latin typeface="Times New Roman" panose="02020603050405020304" charset="0"/>
                <a:ea typeface="Arial" panose="020B0604020202020204" pitchFamily="34" charset="0"/>
                <a:cs typeface="Times New Roman" panose="02020603050405020304" charset="0"/>
              </a:rPr>
              <a:t>b) Khí hậu nhiêt đới gió mùa phân hóa</a:t>
            </a:r>
            <a:endParaRPr lang="en-US" sz="3000" b="1" i="1">
              <a:solidFill>
                <a:srgbClr val="002060"/>
              </a:solidFill>
              <a:latin typeface="Times New Roman" panose="02020603050405020304" charset="0"/>
              <a:cs typeface="Times New Roman" panose="02020603050405020304" charset="0"/>
            </a:endParaRPr>
          </a:p>
        </p:txBody>
      </p:sp>
      <p:sp>
        <p:nvSpPr>
          <p:cNvPr id="4" name="TextBox 3"/>
          <p:cNvSpPr txBox="1"/>
          <p:nvPr/>
        </p:nvSpPr>
        <p:spPr>
          <a:xfrm>
            <a:off x="317910" y="1176607"/>
            <a:ext cx="11506200" cy="2677656"/>
          </a:xfrm>
          <a:prstGeom prst="rect">
            <a:avLst/>
          </a:prstGeom>
          <a:noFill/>
        </p:spPr>
        <p:txBody>
          <a:bodyPr wrap="square">
            <a:spAutoFit/>
          </a:bodyPr>
          <a:lstStyle/>
          <a:p>
            <a:pPr algn="just"/>
            <a:r>
              <a:rPr lang="en-US" sz="2800" i="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Phân chia mùa: </a:t>
            </a:r>
            <a:endParaRPr lang="en-US" sz="2800" i="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en-US" sz="28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M</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ùa mưa (tháng 9</a:t>
            </a:r>
            <a:r>
              <a:rPr lang="en-US" sz="28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a:t>
            </a: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tháng </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12) </a:t>
            </a:r>
            <a:endParaRPr lang="en-US" sz="28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M</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ùa khô (tháng 1</a:t>
            </a: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tháng 8).</a:t>
            </a:r>
            <a:endPar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en-US" sz="2800" i="1"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Nhiệt độ:</a:t>
            </a:r>
            <a:endParaRPr lang="en-US" sz="2800" i="1"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Nhiệt độ trung bình</a:t>
            </a: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24 – 26°C. </a:t>
            </a:r>
            <a:endParaRPr lang="en-US" sz="28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Tại các vùng núi cao như Bà Nà, nhiệt độ</a:t>
            </a:r>
            <a:r>
              <a:rPr lang="en-US"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 </a:t>
            </a:r>
            <a:r>
              <a:rPr lang="vi-VN" sz="2800" spc="10">
                <a:solidFill>
                  <a:srgbClr val="002060"/>
                </a:solidFill>
                <a:effectLst/>
                <a:highlight>
                  <a:srgbClr val="FFFFFF"/>
                </a:highlight>
                <a:latin typeface="Times New Roman" panose="02020603050405020304" charset="0"/>
                <a:ea typeface="Times New Roman" panose="02020603050405020304" charset="0"/>
                <a:cs typeface="Times New Roman" panose="02020603050405020304" charset="0"/>
              </a:rPr>
              <a:t>quanh năm khoảng 20°C</a:t>
            </a:r>
            <a:endParaRPr lang="en-US" sz="2800">
              <a:solidFill>
                <a:srgbClr val="002060"/>
              </a:solidFill>
              <a:latin typeface="Times New Roman" panose="02020603050405020304" charset="0"/>
              <a:cs typeface="Times New Roman" panose="02020603050405020304" charset="0"/>
            </a:endParaRPr>
          </a:p>
        </p:txBody>
      </p:sp>
      <p:sp>
        <p:nvSpPr>
          <p:cNvPr id="2" name="Content Placeholder 2"/>
          <p:cNvSpPr txBox="1"/>
          <p:nvPr/>
        </p:nvSpPr>
        <p:spPr>
          <a:xfrm>
            <a:off x="317909" y="3854263"/>
            <a:ext cx="11985979" cy="29053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718185" indent="0" algn="just">
              <a:lnSpc>
                <a:spcPct val="116000"/>
              </a:lnSpc>
              <a:spcBef>
                <a:spcPts val="1015"/>
              </a:spcBef>
              <a:buClr>
                <a:srgbClr val="EC008C"/>
              </a:buClr>
              <a:buSzPts val="1200"/>
              <a:buFont typeface="Arial" panose="020B0604020202020204" pitchFamily="34" charset="0"/>
              <a:buNone/>
              <a:tabLst>
                <a:tab pos="1007110" algn="l"/>
                <a:tab pos="1008380" algn="l"/>
              </a:tabLst>
            </a:pPr>
            <a:r>
              <a:rPr lang="en-US" sz="3000" b="1">
                <a:solidFill>
                  <a:srgbClr val="002060"/>
                </a:solidFill>
                <a:latin typeface="Times New Roman" panose="02020603050405020304" charset="0"/>
                <a:ea typeface="Arial" panose="020B0604020202020204" pitchFamily="34" charset="0"/>
                <a:cs typeface="Times New Roman" panose="02020603050405020304" charset="0"/>
              </a:rPr>
              <a:t>4. </a:t>
            </a:r>
            <a:r>
              <a:rPr lang="vi-VN" sz="3000" b="1">
                <a:solidFill>
                  <a:srgbClr val="002060"/>
                </a:solidFill>
                <a:latin typeface="Times New Roman" panose="02020603050405020304" charset="0"/>
                <a:ea typeface="Arial" panose="020B0604020202020204" pitchFamily="34" charset="0"/>
                <a:cs typeface="Times New Roman" panose="02020603050405020304" charset="0"/>
              </a:rPr>
              <a:t>Ý</a:t>
            </a:r>
            <a:r>
              <a:rPr lang="vi-VN" sz="3000" b="1" spc="-65">
                <a:solidFill>
                  <a:srgbClr val="002060"/>
                </a:solidFill>
                <a:latin typeface="Times New Roman" panose="02020603050405020304" charset="0"/>
                <a:ea typeface="Arial" panose="020B0604020202020204" pitchFamily="34" charset="0"/>
                <a:cs typeface="Times New Roman" panose="02020603050405020304" charset="0"/>
              </a:rPr>
              <a:t> </a:t>
            </a:r>
            <a:r>
              <a:rPr lang="vi-VN" sz="3000" b="1">
                <a:solidFill>
                  <a:srgbClr val="002060"/>
                </a:solidFill>
                <a:latin typeface="Times New Roman" panose="02020603050405020304" charset="0"/>
                <a:ea typeface="Arial" panose="020B0604020202020204" pitchFamily="34" charset="0"/>
                <a:cs typeface="Times New Roman" panose="02020603050405020304" charset="0"/>
              </a:rPr>
              <a:t>nghĩa</a:t>
            </a:r>
            <a:r>
              <a:rPr lang="en-US" sz="3000" b="1">
                <a:solidFill>
                  <a:srgbClr val="002060"/>
                </a:solidFill>
                <a:latin typeface="Times New Roman" panose="02020603050405020304" charset="0"/>
                <a:ea typeface="Arial" panose="020B0604020202020204" pitchFamily="34" charset="0"/>
                <a:cs typeface="Times New Roman" panose="02020603050405020304" charset="0"/>
              </a:rPr>
              <a:t> chiến lược của vị trí địa lý mới</a:t>
            </a:r>
            <a:endParaRPr lang="en-US" sz="3000" b="1">
              <a:solidFill>
                <a:srgbClr val="002060"/>
              </a:solidFill>
              <a:latin typeface="Times New Roman" panose="02020603050405020304" charset="0"/>
              <a:ea typeface="Arial" panose="020B0604020202020204" pitchFamily="34" charset="0"/>
              <a:cs typeface="Times New Roman" panose="02020603050405020304" charset="0"/>
            </a:endParaRPr>
          </a:p>
          <a:p>
            <a:pPr marL="0" marR="718185" indent="0" algn="just">
              <a:lnSpc>
                <a:spcPct val="116000"/>
              </a:lnSpc>
              <a:spcBef>
                <a:spcPts val="1015"/>
              </a:spcBef>
              <a:buClr>
                <a:srgbClr val="EC008C"/>
              </a:buClr>
              <a:buSzPts val="1200"/>
              <a:buNone/>
              <a:tabLst>
                <a:tab pos="1007110" algn="l"/>
                <a:tab pos="1008380" algn="l"/>
              </a:tabLst>
            </a:pPr>
            <a:r>
              <a:rPr lang="en-US">
                <a:solidFill>
                  <a:srgbClr val="002060"/>
                </a:solidFill>
                <a:latin typeface="Times New Roman" panose="02020603050405020304" charset="0"/>
                <a:ea typeface="Arial" panose="020B0604020202020204" pitchFamily="34" charset="0"/>
                <a:cs typeface="Times New Roman" panose="02020603050405020304" charset="0"/>
              </a:rPr>
              <a:t>- Mạng lưới giao thông (sân bay, cảng nước sâu) của thành phố có gì nổi bật?</a:t>
            </a:r>
            <a:endParaRPr lang="en-US">
              <a:solidFill>
                <a:srgbClr val="002060"/>
              </a:solidFill>
              <a:latin typeface="Times New Roman" panose="02020603050405020304" charset="0"/>
              <a:ea typeface="Arial" panose="020B0604020202020204" pitchFamily="34" charset="0"/>
              <a:cs typeface="Times New Roman" panose="02020603050405020304" charset="0"/>
            </a:endParaRPr>
          </a:p>
          <a:p>
            <a:pPr marL="0" marR="718185" indent="0" algn="just">
              <a:lnSpc>
                <a:spcPct val="116000"/>
              </a:lnSpc>
              <a:spcBef>
                <a:spcPts val="1015"/>
              </a:spcBef>
              <a:buClr>
                <a:srgbClr val="EC008C"/>
              </a:buClr>
              <a:buSzPts val="1200"/>
              <a:buNone/>
              <a:tabLst>
                <a:tab pos="1007110" algn="l"/>
                <a:tab pos="1008380" algn="l"/>
              </a:tabLst>
            </a:pPr>
            <a:r>
              <a:rPr lang="en-US">
                <a:solidFill>
                  <a:srgbClr val="002060"/>
                </a:solidFill>
                <a:latin typeface="Times New Roman" panose="02020603050405020304" charset="0"/>
                <a:ea typeface="Arial" panose="020B0604020202020204" pitchFamily="34" charset="0"/>
                <a:cs typeface="Times New Roman" panose="02020603050405020304" charset="0"/>
              </a:rPr>
              <a:t>- </a:t>
            </a:r>
            <a:r>
              <a:rPr lang="vi-VN">
                <a:solidFill>
                  <a:srgbClr val="002060"/>
                </a:solidFill>
                <a:latin typeface="Times New Roman" panose="02020603050405020304" charset="0"/>
                <a:ea typeface="Arial" panose="020B0604020202020204" pitchFamily="34" charset="0"/>
                <a:cs typeface="Times New Roman" panose="02020603050405020304" charset="0"/>
              </a:rPr>
              <a:t>Trước và sau sáp nhập, </a:t>
            </a:r>
            <a:r>
              <a:rPr lang="en-US">
                <a:solidFill>
                  <a:srgbClr val="002060"/>
                </a:solidFill>
                <a:latin typeface="Times New Roman" panose="02020603050405020304" charset="0"/>
                <a:ea typeface="Arial" panose="020B0604020202020204" pitchFamily="34" charset="0"/>
                <a:cs typeface="Times New Roman" panose="02020603050405020304" charset="0"/>
              </a:rPr>
              <a:t>Đà Nẵng có thay đổi như thế nào về không gian phát triển</a:t>
            </a:r>
            <a:endParaRPr lang="en-US">
              <a:solidFill>
                <a:srgbClr val="002060"/>
              </a:solidFill>
              <a:latin typeface="Times New Roman" panose="02020603050405020304" charset="0"/>
              <a:ea typeface="Arial" panose="020B0604020202020204" pitchFamily="3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327628" y="92597"/>
            <a:ext cx="10515600" cy="659757"/>
          </a:xfrm>
        </p:spPr>
        <p:txBody>
          <a:bodyPr>
            <a:normAutofit/>
          </a:bodyPr>
          <a:lstStyle/>
          <a:p>
            <a:pPr marL="0" marR="718185" lvl="0" indent="0" algn="just">
              <a:lnSpc>
                <a:spcPct val="116000"/>
              </a:lnSpc>
              <a:spcBef>
                <a:spcPts val="1015"/>
              </a:spcBef>
              <a:spcAft>
                <a:spcPts val="0"/>
              </a:spcAft>
              <a:buClr>
                <a:srgbClr val="EC008C"/>
              </a:buClr>
              <a:buSzPts val="1200"/>
              <a:buNone/>
              <a:tabLst>
                <a:tab pos="1007110" algn="l"/>
                <a:tab pos="1008380" algn="l"/>
              </a:tabLst>
            </a:pPr>
            <a:r>
              <a:rPr lang="en-US" sz="3000" b="1" dirty="0">
                <a:solidFill>
                  <a:srgbClr val="002060"/>
                </a:solidFill>
                <a:latin typeface="Times New Roman" panose="02020603050405020304" charset="0"/>
                <a:ea typeface="Arial" panose="020B0604020202020204" pitchFamily="34" charset="0"/>
                <a:cs typeface="Times New Roman" panose="02020603050405020304" charset="0"/>
              </a:rPr>
              <a:t>4</a:t>
            </a:r>
            <a:r>
              <a:rPr lang="en-US" sz="3000" b="1" spc="0">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000" b="1" spc="0">
                <a:solidFill>
                  <a:srgbClr val="002060"/>
                </a:solidFill>
                <a:effectLst/>
                <a:latin typeface="Times New Roman" panose="02020603050405020304" charset="0"/>
                <a:ea typeface="Arial" panose="020B0604020202020204" pitchFamily="34" charset="0"/>
                <a:cs typeface="Times New Roman" panose="02020603050405020304" charset="0"/>
              </a:rPr>
              <a:t>Ý</a:t>
            </a:r>
            <a:r>
              <a:rPr lang="vi-VN" sz="3000" b="1" spc="-65">
                <a:solidFill>
                  <a:srgbClr val="002060"/>
                </a:solidFill>
                <a:effectLst/>
                <a:latin typeface="Times New Roman" panose="02020603050405020304" charset="0"/>
                <a:ea typeface="Arial" panose="020B0604020202020204" pitchFamily="34" charset="0"/>
                <a:cs typeface="Times New Roman" panose="02020603050405020304" charset="0"/>
              </a:rPr>
              <a:t> </a:t>
            </a:r>
            <a:r>
              <a:rPr lang="vi-VN" sz="3000" b="1" spc="0">
                <a:solidFill>
                  <a:srgbClr val="002060"/>
                </a:solidFill>
                <a:effectLst/>
                <a:latin typeface="Times New Roman" panose="02020603050405020304" charset="0"/>
                <a:ea typeface="Arial" panose="020B0604020202020204" pitchFamily="34" charset="0"/>
                <a:cs typeface="Times New Roman" panose="02020603050405020304" charset="0"/>
              </a:rPr>
              <a:t>nghĩa</a:t>
            </a:r>
            <a:r>
              <a:rPr lang="en-US" sz="3000" b="1">
                <a:solidFill>
                  <a:srgbClr val="002060"/>
                </a:solidFill>
                <a:latin typeface="Times New Roman" panose="02020603050405020304" charset="0"/>
                <a:ea typeface="Arial" panose="020B0604020202020204" pitchFamily="34" charset="0"/>
                <a:cs typeface="Times New Roman" panose="02020603050405020304" charset="0"/>
              </a:rPr>
              <a:t> chiến lược của vị trí địa lý mới</a:t>
            </a:r>
            <a:endParaRPr lang="en-US" sz="3000" b="1" dirty="0">
              <a:solidFill>
                <a:srgbClr val="002060"/>
              </a:solidFill>
              <a:latin typeface="Times New Roman" panose="02020603050405020304" charset="0"/>
              <a:ea typeface="Arial" panose="020B0604020202020204" pitchFamily="34" charset="0"/>
              <a:cs typeface="Times New Roman" panose="02020603050405020304" charset="0"/>
            </a:endParaRPr>
          </a:p>
          <a:p>
            <a:pPr marL="0" marR="718185" lvl="0" indent="0" algn="just">
              <a:lnSpc>
                <a:spcPct val="116000"/>
              </a:lnSpc>
              <a:spcBef>
                <a:spcPts val="1015"/>
              </a:spcBef>
              <a:spcAft>
                <a:spcPts val="0"/>
              </a:spcAft>
              <a:buClr>
                <a:srgbClr val="EC008C"/>
              </a:buClr>
              <a:buSzPts val="1200"/>
              <a:buNone/>
              <a:tabLst>
                <a:tab pos="1007110" algn="l"/>
                <a:tab pos="1008380" algn="l"/>
              </a:tabLst>
            </a:pPr>
            <a:endParaRPr lang="en-US" sz="3000" b="1" i="1">
              <a:solidFill>
                <a:srgbClr val="002060"/>
              </a:solidFill>
              <a:latin typeface="Times New Roman" panose="02020603050405020304" charset="0"/>
              <a:cs typeface="Times New Roman" panose="02020603050405020304" charset="0"/>
            </a:endParaRPr>
          </a:p>
        </p:txBody>
      </p:sp>
      <p:sp>
        <p:nvSpPr>
          <p:cNvPr id="4" name="TextBox 3"/>
          <p:cNvSpPr txBox="1"/>
          <p:nvPr/>
        </p:nvSpPr>
        <p:spPr>
          <a:xfrm>
            <a:off x="180854" y="621022"/>
            <a:ext cx="11833668" cy="6093976"/>
          </a:xfrm>
          <a:prstGeom prst="rect">
            <a:avLst/>
          </a:prstGeom>
          <a:noFill/>
        </p:spPr>
        <p:txBody>
          <a:bodyPr wrap="square">
            <a:spAutoFit/>
          </a:bodyPr>
          <a:lstStyle/>
          <a:p>
            <a:pPr algn="just"/>
            <a:r>
              <a:rPr lang="en-US"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a)</a:t>
            </a:r>
            <a:r>
              <a:rPr lang="vi-VN"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a:t>
            </a:r>
            <a:r>
              <a:rPr lang="en-US"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M</a:t>
            </a:r>
            <a:r>
              <a:rPr lang="vi-VN"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ạng lưới giao thông mạnh mẽ</a:t>
            </a:r>
            <a:r>
              <a:rPr lang="en-US"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a:t>
            </a:r>
            <a:r>
              <a:rPr lang="vi-VN"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nhất cả nước</a:t>
            </a:r>
            <a:endParaRPr lang="vi-VN"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Sân bay: </a:t>
            </a:r>
            <a:endPar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Sân bay quốc tế Đà Nẵng phục vụ đô thị cốt lõi </a:t>
            </a:r>
            <a:endPar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Sân bay Chu Lai định hướng trở thành đại trung tâm công nghiệp - logistics hàng không quốc tế.</a:t>
            </a:r>
            <a:endPar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marL="457200" indent="-457200" algn="just">
              <a:buFontTx/>
              <a:buChar char="-"/>
            </a:pP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Hệ thống cảng nước sâu: </a:t>
            </a:r>
            <a:endPar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Hợp lực cảng Tiên Sa, cảng Liên Chiểu (Đà Nẵng cũ) với cảng Kỳ Hà và cảng Chu Lai (Quảng Nam cũ). Đây là cửa ngõ chính hướng ra Biển Đông của Hành lang kinh tế Đông - Tây (EWEC).</a:t>
            </a:r>
            <a:endPar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en-US"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b)</a:t>
            </a:r>
            <a:r>
              <a:rPr lang="vi-VN"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Giải quyết bài toán không gian phát triển </a:t>
            </a:r>
            <a:r>
              <a:rPr lang="en-US"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trước và sau sáp nhập</a:t>
            </a:r>
            <a:endParaRPr lang="vi-VN" sz="2600" b="1"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Trước: </a:t>
            </a:r>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H</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ạ tầng dịch vụ tốt nhưng</a:t>
            </a:r>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thiếu quỹ đất cho </a:t>
            </a:r>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công nghiệp sản xuất </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lớn.</a:t>
            </a:r>
            <a:endPar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r>
              <a:rPr lang="en-US"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 Sau: </a:t>
            </a:r>
            <a:r>
              <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rPr>
              <a:t>Quỹ đất rộng lớn của Quảng Nam cũ kết hợp với các cơ chế chính sách đặc thù của Đà Nẵng tạo thành chuỗi khu công nghiệp công nghệ cao, cơ khí, ô tô và dịch vụ tài chính quy mô hàng đầu Việt Nam.</a:t>
            </a:r>
            <a:endParaRPr lang="vi-VN" sz="2600" spc="10">
              <a:solidFill>
                <a:srgbClr val="002060"/>
              </a:solidFill>
              <a:highlight>
                <a:srgbClr val="FFFFFF"/>
              </a:highlight>
              <a:latin typeface="Times New Roman" panose="02020603050405020304" charset="0"/>
              <a:ea typeface="Times New Roman" panose="02020603050405020304" charset="0"/>
              <a:cs typeface="Times New Roman" panose="02020603050405020304" charset="0"/>
            </a:endParaRPr>
          </a:p>
          <a:p>
            <a:pPr algn="just"/>
            <a:endParaRPr lang="en-US" sz="2600">
              <a:solidFill>
                <a:srgbClr val="002060"/>
              </a:solidFill>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1"/>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62000"/>
            <a:lum/>
          </a:blip>
          <a:srcRect/>
          <a:stretch>
            <a:fillRect t="-6000" b="-6000"/>
          </a:stretch>
        </a:blipFill>
        <a:effectLst/>
      </p:bgPr>
    </p:bg>
    <p:spTree>
      <p:nvGrpSpPr>
        <p:cNvPr id="1" name=""/>
        <p:cNvGrpSpPr/>
        <p:nvPr/>
      </p:nvGrpSpPr>
      <p:grpSpPr>
        <a:xfrm>
          <a:off x="0" y="0"/>
          <a:ext cx="0" cy="0"/>
          <a:chOff x="0" y="0"/>
          <a:chExt cx="0" cy="0"/>
        </a:xfrm>
      </p:grpSpPr>
      <p:grpSp>
        <p:nvGrpSpPr>
          <p:cNvPr id="22" name="vong quay"/>
          <p:cNvGrpSpPr/>
          <p:nvPr/>
        </p:nvGrpSpPr>
        <p:grpSpPr>
          <a:xfrm>
            <a:off x="5825983" y="478508"/>
            <a:ext cx="5042125" cy="5036855"/>
            <a:chOff x="5425622" y="292790"/>
            <a:chExt cx="5834378" cy="582828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9" name="TextBox 8"/>
            <p:cNvSpPr txBox="1"/>
            <p:nvPr/>
          </p:nvSpPr>
          <p:spPr>
            <a:xfrm rot="14949661">
              <a:off x="6674685" y="126928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30</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rot="12232592">
              <a:off x="5742637" y="2184872"/>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40</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rot="17590276">
              <a:off x="8020996" y="1266361"/>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20</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rot="20155085">
              <a:off x="8917980" y="218947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10</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rot="9501114">
              <a:off x="5697321" y="3524665"/>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50</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rot="6703311">
              <a:off x="6660976" y="449299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60</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rot="3829829">
              <a:off x="8019634" y="4500236"/>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70</a:t>
              </a:r>
              <a:endParaRPr kumimoji="0" lang="vi-VN" sz="3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rot="1321648">
              <a:off x="8940448" y="3556175"/>
              <a:ext cx="2025648" cy="67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80</a:t>
              </a:r>
              <a:endParaRPr kumimoji="0" lang="vi-VN" sz="32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23" name="Isosceles Triangle 2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5" name="quay dung"/>
          <p:cNvSpPr/>
          <p:nvPr/>
        </p:nvSpPr>
        <p:spPr>
          <a:xfrm>
            <a:off x="9287691" y="5878286"/>
            <a:ext cx="2704012" cy="849085"/>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QUAY</a:t>
            </a:r>
            <a:endParaRPr kumimoji="0" lang="vi-VN" sz="24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6" name="Rounded Rectangle 25">
            <a:hlinkClick r:id="rId3" action="ppaction://hlinksldjump"/>
          </p:cNvPr>
          <p:cNvSpPr/>
          <p:nvPr/>
        </p:nvSpPr>
        <p:spPr>
          <a:xfrm>
            <a:off x="857805" y="2186976"/>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7" name="Rounded Rectangle 26">
            <a:hlinkClick r:id="rId4" action="ppaction://hlinksldjump"/>
          </p:cNvPr>
          <p:cNvSpPr/>
          <p:nvPr/>
        </p:nvSpPr>
        <p:spPr>
          <a:xfrm>
            <a:off x="2355722" y="2186976"/>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8" name="Rounded Rectangle 27">
            <a:hlinkClick r:id="rId5" action="ppaction://hlinksldjump"/>
          </p:cNvPr>
          <p:cNvSpPr/>
          <p:nvPr/>
        </p:nvSpPr>
        <p:spPr>
          <a:xfrm>
            <a:off x="3853638" y="2186976"/>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3</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5" name="Rounded Rectangle 34">
            <a:hlinkClick r:id="rId6" action="ppaction://hlinksldjump"/>
          </p:cNvPr>
          <p:cNvSpPr/>
          <p:nvPr/>
        </p:nvSpPr>
        <p:spPr>
          <a:xfrm>
            <a:off x="858563" y="373304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4</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6" name="Rounded Rectangle 35">
            <a:hlinkClick r:id="rId7" action="ppaction://hlinksldjump"/>
          </p:cNvPr>
          <p:cNvSpPr/>
          <p:nvPr/>
        </p:nvSpPr>
        <p:spPr>
          <a:xfrm>
            <a:off x="2356480" y="373304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5</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7" name="Rounded Rectangle 36">
            <a:hlinkClick r:id="rId8" action="ppaction://hlinksldjump"/>
          </p:cNvPr>
          <p:cNvSpPr/>
          <p:nvPr/>
        </p:nvSpPr>
        <p:spPr>
          <a:xfrm>
            <a:off x="3854396" y="3733049"/>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6</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8" name="Rounded Rectangle 37">
            <a:hlinkClick r:id="rId9" action="ppaction://hlinksldjump"/>
          </p:cNvPr>
          <p:cNvSpPr/>
          <p:nvPr/>
        </p:nvSpPr>
        <p:spPr>
          <a:xfrm>
            <a:off x="1324587" y="5279122"/>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7</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39" name="Rounded Rectangle 38">
            <a:hlinkClick r:id="rId10" action="ppaction://hlinksldjump"/>
          </p:cNvPr>
          <p:cNvSpPr/>
          <p:nvPr/>
        </p:nvSpPr>
        <p:spPr>
          <a:xfrm>
            <a:off x="3145789" y="5279122"/>
            <a:ext cx="1337688" cy="1337688"/>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GB"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8</a:t>
            </a:r>
            <a:endParaRPr kumimoji="0" lang="vi-VN" sz="4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41" name="Rectangle 40"/>
          <p:cNvSpPr/>
          <p:nvPr/>
        </p:nvSpPr>
        <p:spPr>
          <a:xfrm>
            <a:off x="402426" y="95110"/>
            <a:ext cx="5121915" cy="1938992"/>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VÒNG QUAY </a:t>
            </a:r>
            <a:endParaRPr kumimoji="0" lang="en-US" sz="60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60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rPr>
              <a:t>MAY MẮN</a:t>
            </a:r>
            <a:endParaRPr kumimoji="0" lang="en-US" sz="60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44" name="Picture 4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4807" y="845531"/>
            <a:ext cx="495300" cy="438150"/>
          </a:xfrm>
          <a:prstGeom prst="rect">
            <a:avLst/>
          </a:prstGeom>
        </p:spPr>
      </p:pic>
      <p:pic>
        <p:nvPicPr>
          <p:cNvPr id="45" name="Picture 4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29739" y="1207472"/>
            <a:ext cx="495300" cy="438150"/>
          </a:xfrm>
          <a:prstGeom prst="rect">
            <a:avLst/>
          </a:prstGeom>
        </p:spPr>
      </p:pic>
      <p:pic>
        <p:nvPicPr>
          <p:cNvPr id="46" name="Picture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19150" y="680278"/>
            <a:ext cx="495300" cy="438150"/>
          </a:xfrm>
          <a:prstGeom prst="rect">
            <a:avLst/>
          </a:prstGeom>
        </p:spPr>
      </p:pic>
      <p:pic>
        <p:nvPicPr>
          <p:cNvPr id="47" name="Picture 4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111830" y="478508"/>
            <a:ext cx="714375" cy="1190625"/>
          </a:xfrm>
          <a:prstGeom prst="rect">
            <a:avLst/>
          </a:prstGeom>
        </p:spPr>
      </p:pic>
      <p:pic>
        <p:nvPicPr>
          <p:cNvPr id="2" name="Picture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646194" y="2397345"/>
            <a:ext cx="1354214" cy="1155064"/>
          </a:xfrm>
          <a:prstGeom prst="rect">
            <a:avLst/>
          </a:prstGeom>
        </p:spPr>
      </p:pic>
      <p:pic>
        <p:nvPicPr>
          <p:cNvPr id="3" name="vongquay">
            <a:hlinkClick r:id="" action="ppaction://media"/>
          </p:cNvPr>
          <p:cNvPicPr>
            <a:picLocks noChangeAspect="1"/>
          </p:cNvPicPr>
          <p:nvPr>
            <a:audioFile r:link="rId14"/>
            <p:extLst>
              <p:ext uri="{DAA4B4D4-6D71-4841-9C94-3DE7FCFB9230}">
                <p14:media xmlns:p14="http://schemas.microsoft.com/office/powerpoint/2010/main" r:embed="rId15"/>
              </p:ext>
            </p:extLst>
          </p:nvPr>
        </p:nvPicPr>
        <p:blipFill>
          <a:blip r:embed="rId16"/>
          <a:stretch>
            <a:fillRect/>
          </a:stretch>
        </p:blipFill>
        <p:spPr>
          <a:xfrm>
            <a:off x="9714152" y="-693733"/>
            <a:ext cx="609600" cy="609600"/>
          </a:xfrm>
          <a:prstGeom prst="rect">
            <a:avLst/>
          </a:prstGeom>
        </p:spPr>
      </p:pic>
      <p:sp>
        <p:nvSpPr>
          <p:cNvPr id="31" name="Isosceles Triangle 30"/>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2" name="Isosceles Triangle 31"/>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3" name="Isosceles Triangle 3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34" name="Isosceles Triangle 33"/>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Isosceles Triangle 41"/>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3" name="Isosceles Triangle 4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8" name="Isosceles Triangle 47"/>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9" name="Isosceles Triangle 48"/>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0" name="Isosceles Triangle 49"/>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1" name="Isosceles Triangle 50"/>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2" name="Isosceles Triangle 51"/>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3" name="Isosceles Triangle 52"/>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4" name="Isosceles Triangle 53"/>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5" name="Isosceles Triangle 54"/>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6" name="Isosceles Triangle 55"/>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7" name="Isosceles Triangle 56"/>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8" name="Isosceles Triangle 57"/>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59" name="Isosceles Triangle 58"/>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0" name="Isosceles Triangle 59"/>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61" name="Isosceles Triangle 60"/>
          <p:cNvSpPr/>
          <p:nvPr/>
        </p:nvSpPr>
        <p:spPr>
          <a:xfrm rot="16200000">
            <a:off x="10840537" y="2330646"/>
            <a:ext cx="605716" cy="13200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4" name="Heart 23">
            <a:hlinkClick r:id="rId17" action="ppaction://hlinksldjump"/>
          </p:cNvPr>
          <p:cNvSpPr/>
          <p:nvPr/>
        </p:nvSpPr>
        <p:spPr>
          <a:xfrm rot="5400000">
            <a:off x="11351621" y="2586449"/>
            <a:ext cx="783772" cy="783770"/>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1.25E-6 -2.59259E-6 L 1.25E-6 -0.02407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1" restart="whenNotActive" fill="hold" evtFilter="cancelBubble" nodeType="interactiveSeq">
                <p:stCondLst>
                  <p:cond evt="onClick" delay="0">
                    <p:tgtEl>
                      <p:spTgt spid="25"/>
                    </p:tgtEl>
                  </p:cond>
                </p:stCondLst>
                <p:endSync evt="end" delay="0">
                  <p:rtn val="all"/>
                </p:endSync>
                <p:childTnLst>
                  <p:par>
                    <p:cTn id="152" fill="hold">
                      <p:stCondLst>
                        <p:cond delay="0"/>
                      </p:stCondLst>
                      <p:childTnLst>
                        <p:par>
                          <p:cTn id="153" fill="hold">
                            <p:stCondLst>
                              <p:cond delay="0"/>
                            </p:stCondLst>
                            <p:childTnLst>
                              <p:par>
                                <p:cTn id="154" presetID="8" presetClass="emph" presetSubtype="0" repeatCount="indefinite" fill="hold" nodeType="clickEffect">
                                  <p:stCondLst>
                                    <p:cond delay="0"/>
                                  </p:stCondLst>
                                  <p:endCondLst>
                                    <p:cond evt="onNext" delay="0">
                                      <p:tgtEl>
                                        <p:sldTgt/>
                                      </p:tgtEl>
                                    </p:cond>
                                  </p:endCondLst>
                                  <p:childTnLst>
                                    <p:animRot by="21600000">
                                      <p:cBhvr>
                                        <p:cTn id="155" dur="500" fill="hold"/>
                                        <p:tgtEl>
                                          <p:spTgt spid="22"/>
                                        </p:tgtEl>
                                        <p:attrNameLst>
                                          <p:attrName>r</p:attrName>
                                        </p:attrNameLst>
                                      </p:cBhvr>
                                    </p:animRot>
                                  </p:childTnLst>
                                </p:cTn>
                              </p:par>
                              <p:par>
                                <p:cTn id="156" presetID="1" presetClass="mediacall" presetSubtype="0" fill="hold" nodeType="withEffect">
                                  <p:stCondLst>
                                    <p:cond delay="0"/>
                                  </p:stCondLst>
                                  <p:childTnLst>
                                    <p:cmd type="call" cmd="playFrom(0.0)">
                                      <p:cBhvr>
                                        <p:cTn id="157" dur="30406" fill="hold"/>
                                        <p:tgtEl>
                                          <p:spTgt spid="3"/>
                                        </p:tgtEl>
                                      </p:cBhvr>
                                    </p:cmd>
                                  </p:childTnLst>
                                </p:cTn>
                              </p:par>
                            </p:childTnLst>
                          </p:cTn>
                        </p:par>
                      </p:childTnLst>
                    </p:cTn>
                  </p:par>
                </p:childTnLst>
              </p:cTn>
              <p:nextCondLst>
                <p:cond evt="onClick" delay="0">
                  <p:tgtEl>
                    <p:spTgt spid="25"/>
                  </p:tgtEl>
                </p:cond>
              </p:nextCondLst>
            </p:seq>
            <p:seq concurrent="1" nextAc="seek">
              <p:cTn id="158" restart="whenNotActive" fill="hold" evtFilter="cancelBubble" nodeType="interactiveSeq">
                <p:stCondLst>
                  <p:cond evt="onClick" delay="0">
                    <p:tgtEl>
                      <p:spTgt spid="26"/>
                    </p:tgtEl>
                  </p:cond>
                </p:stCondLst>
                <p:endSync evt="end" delay="0">
                  <p:rtn val="all"/>
                </p:endSync>
                <p:childTnLst>
                  <p:par>
                    <p:cTn id="159" fill="hold">
                      <p:stCondLst>
                        <p:cond delay="0"/>
                      </p:stCondLst>
                      <p:childTnLst>
                        <p:par>
                          <p:cTn id="160" fill="hold">
                            <p:stCondLst>
                              <p:cond delay="0"/>
                            </p:stCondLst>
                            <p:childTnLst>
                              <p:par>
                                <p:cTn id="161" presetID="1" presetClass="emph" presetSubtype="2" fill="hold" nodeType="clickEffect">
                                  <p:stCondLst>
                                    <p:cond delay="0"/>
                                  </p:stCondLst>
                                  <p:childTnLst>
                                    <p:animClr clrSpc="rgb" dir="cw">
                                      <p:cBhvr>
                                        <p:cTn id="162" dur="500" fill="hold"/>
                                        <p:tgtEl>
                                          <p:spTgt spid="26"/>
                                        </p:tgtEl>
                                        <p:attrNameLst>
                                          <p:attrName>fillcolor</p:attrName>
                                        </p:attrNameLst>
                                      </p:cBhvr>
                                      <p:to>
                                        <a:srgbClr val="000000"/>
                                      </p:to>
                                    </p:animClr>
                                    <p:set>
                                      <p:cBhvr>
                                        <p:cTn id="163" dur="500" fill="hold"/>
                                        <p:tgtEl>
                                          <p:spTgt spid="26"/>
                                        </p:tgtEl>
                                        <p:attrNameLst>
                                          <p:attrName>fill.type</p:attrName>
                                        </p:attrNameLst>
                                      </p:cBhvr>
                                      <p:to>
                                        <p:strVal val="solid"/>
                                      </p:to>
                                    </p:set>
                                    <p:set>
                                      <p:cBhvr>
                                        <p:cTn id="164"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65" restart="whenNotActive" fill="hold" evtFilter="cancelBubble" nodeType="interactiveSeq">
                <p:stCondLst>
                  <p:cond evt="onClick" delay="0">
                    <p:tgtEl>
                      <p:spTgt spid="27"/>
                    </p:tgtEl>
                  </p:cond>
                </p:stCondLst>
                <p:endSync evt="end" delay="0">
                  <p:rtn val="all"/>
                </p:endSync>
                <p:childTnLst>
                  <p:par>
                    <p:cTn id="166" fill="hold">
                      <p:stCondLst>
                        <p:cond delay="0"/>
                      </p:stCondLst>
                      <p:childTnLst>
                        <p:par>
                          <p:cTn id="167" fill="hold">
                            <p:stCondLst>
                              <p:cond delay="0"/>
                            </p:stCondLst>
                            <p:childTnLst>
                              <p:par>
                                <p:cTn id="168" presetID="1" presetClass="emph" presetSubtype="2" fill="hold" nodeType="clickEffect">
                                  <p:stCondLst>
                                    <p:cond delay="0"/>
                                  </p:stCondLst>
                                  <p:childTnLst>
                                    <p:animClr clrSpc="rgb" dir="cw">
                                      <p:cBhvr>
                                        <p:cTn id="169" dur="500" fill="hold"/>
                                        <p:tgtEl>
                                          <p:spTgt spid="27"/>
                                        </p:tgtEl>
                                        <p:attrNameLst>
                                          <p:attrName>fillcolor</p:attrName>
                                        </p:attrNameLst>
                                      </p:cBhvr>
                                      <p:to>
                                        <a:srgbClr val="000000"/>
                                      </p:to>
                                    </p:animClr>
                                    <p:set>
                                      <p:cBhvr>
                                        <p:cTn id="170" dur="500" fill="hold"/>
                                        <p:tgtEl>
                                          <p:spTgt spid="27"/>
                                        </p:tgtEl>
                                        <p:attrNameLst>
                                          <p:attrName>fill.type</p:attrName>
                                        </p:attrNameLst>
                                      </p:cBhvr>
                                      <p:to>
                                        <p:strVal val="solid"/>
                                      </p:to>
                                    </p:set>
                                    <p:set>
                                      <p:cBhvr>
                                        <p:cTn id="171"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72" restart="whenNotActive" fill="hold" evtFilter="cancelBubble" nodeType="interactiveSeq">
                <p:stCondLst>
                  <p:cond evt="onClick" delay="0">
                    <p:tgtEl>
                      <p:spTgt spid="28"/>
                    </p:tgtEl>
                  </p:cond>
                </p:stCondLst>
                <p:endSync evt="end" delay="0">
                  <p:rtn val="all"/>
                </p:endSync>
                <p:childTnLst>
                  <p:par>
                    <p:cTn id="173" fill="hold">
                      <p:stCondLst>
                        <p:cond delay="0"/>
                      </p:stCondLst>
                      <p:childTnLst>
                        <p:par>
                          <p:cTn id="174" fill="hold">
                            <p:stCondLst>
                              <p:cond delay="0"/>
                            </p:stCondLst>
                            <p:childTnLst>
                              <p:par>
                                <p:cTn id="175" presetID="1" presetClass="emph" presetSubtype="2" fill="hold" nodeType="clickEffect">
                                  <p:stCondLst>
                                    <p:cond delay="0"/>
                                  </p:stCondLst>
                                  <p:childTnLst>
                                    <p:animClr clrSpc="rgb" dir="cw">
                                      <p:cBhvr>
                                        <p:cTn id="176" dur="500" fill="hold"/>
                                        <p:tgtEl>
                                          <p:spTgt spid="28"/>
                                        </p:tgtEl>
                                        <p:attrNameLst>
                                          <p:attrName>fillcolor</p:attrName>
                                        </p:attrNameLst>
                                      </p:cBhvr>
                                      <p:to>
                                        <a:srgbClr val="000000"/>
                                      </p:to>
                                    </p:animClr>
                                    <p:set>
                                      <p:cBhvr>
                                        <p:cTn id="177" dur="500" fill="hold"/>
                                        <p:tgtEl>
                                          <p:spTgt spid="28"/>
                                        </p:tgtEl>
                                        <p:attrNameLst>
                                          <p:attrName>fill.type</p:attrName>
                                        </p:attrNameLst>
                                      </p:cBhvr>
                                      <p:to>
                                        <p:strVal val="solid"/>
                                      </p:to>
                                    </p:set>
                                    <p:set>
                                      <p:cBhvr>
                                        <p:cTn id="178"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79" restart="whenNotActive" fill="hold" evtFilter="cancelBubble" nodeType="interactiveSeq">
                <p:stCondLst>
                  <p:cond evt="onClick" delay="0">
                    <p:tgtEl>
                      <p:spTgt spid="35"/>
                    </p:tgtEl>
                  </p:cond>
                </p:stCondLst>
                <p:endSync evt="end" delay="0">
                  <p:rtn val="all"/>
                </p:endSync>
                <p:childTnLst>
                  <p:par>
                    <p:cTn id="180" fill="hold">
                      <p:stCondLst>
                        <p:cond delay="0"/>
                      </p:stCondLst>
                      <p:childTnLst>
                        <p:par>
                          <p:cTn id="181" fill="hold">
                            <p:stCondLst>
                              <p:cond delay="0"/>
                            </p:stCondLst>
                            <p:childTnLst>
                              <p:par>
                                <p:cTn id="182" presetID="1" presetClass="emph" presetSubtype="2" fill="hold" nodeType="clickEffect">
                                  <p:stCondLst>
                                    <p:cond delay="0"/>
                                  </p:stCondLst>
                                  <p:childTnLst>
                                    <p:animClr clrSpc="rgb" dir="cw">
                                      <p:cBhvr>
                                        <p:cTn id="183" dur="500" fill="hold"/>
                                        <p:tgtEl>
                                          <p:spTgt spid="35"/>
                                        </p:tgtEl>
                                        <p:attrNameLst>
                                          <p:attrName>fillcolor</p:attrName>
                                        </p:attrNameLst>
                                      </p:cBhvr>
                                      <p:to>
                                        <a:srgbClr val="000000"/>
                                      </p:to>
                                    </p:animClr>
                                    <p:set>
                                      <p:cBhvr>
                                        <p:cTn id="184" dur="500" fill="hold"/>
                                        <p:tgtEl>
                                          <p:spTgt spid="35"/>
                                        </p:tgtEl>
                                        <p:attrNameLst>
                                          <p:attrName>fill.type</p:attrName>
                                        </p:attrNameLst>
                                      </p:cBhvr>
                                      <p:to>
                                        <p:strVal val="solid"/>
                                      </p:to>
                                    </p:set>
                                    <p:set>
                                      <p:cBhvr>
                                        <p:cTn id="1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186" restart="whenNotActive" fill="hold" evtFilter="cancelBubble" nodeType="interactiveSeq">
                <p:stCondLst>
                  <p:cond evt="onClick" delay="0">
                    <p:tgtEl>
                      <p:spTgt spid="36"/>
                    </p:tgtEl>
                  </p:cond>
                </p:stCondLst>
                <p:endSync evt="end" delay="0">
                  <p:rtn val="all"/>
                </p:endSync>
                <p:childTnLst>
                  <p:par>
                    <p:cTn id="187" fill="hold">
                      <p:stCondLst>
                        <p:cond delay="0"/>
                      </p:stCondLst>
                      <p:childTnLst>
                        <p:par>
                          <p:cTn id="188" fill="hold">
                            <p:stCondLst>
                              <p:cond delay="0"/>
                            </p:stCondLst>
                            <p:childTnLst>
                              <p:par>
                                <p:cTn id="189" presetID="1" presetClass="emph" presetSubtype="2" fill="hold" nodeType="clickEffect">
                                  <p:stCondLst>
                                    <p:cond delay="0"/>
                                  </p:stCondLst>
                                  <p:childTnLst>
                                    <p:animClr clrSpc="rgb" dir="cw">
                                      <p:cBhvr>
                                        <p:cTn id="190" dur="500" fill="hold"/>
                                        <p:tgtEl>
                                          <p:spTgt spid="36"/>
                                        </p:tgtEl>
                                        <p:attrNameLst>
                                          <p:attrName>fillcolor</p:attrName>
                                        </p:attrNameLst>
                                      </p:cBhvr>
                                      <p:to>
                                        <a:srgbClr val="000000"/>
                                      </p:to>
                                    </p:animClr>
                                    <p:set>
                                      <p:cBhvr>
                                        <p:cTn id="191" dur="500" fill="hold"/>
                                        <p:tgtEl>
                                          <p:spTgt spid="36"/>
                                        </p:tgtEl>
                                        <p:attrNameLst>
                                          <p:attrName>fill.type</p:attrName>
                                        </p:attrNameLst>
                                      </p:cBhvr>
                                      <p:to>
                                        <p:strVal val="solid"/>
                                      </p:to>
                                    </p:set>
                                    <p:set>
                                      <p:cBhvr>
                                        <p:cTn id="192" dur="5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193" restart="whenNotActive" fill="hold" evtFilter="cancelBubble" nodeType="interactiveSeq">
                <p:stCondLst>
                  <p:cond evt="onClick" delay="0">
                    <p:tgtEl>
                      <p:spTgt spid="37"/>
                    </p:tgtEl>
                  </p:cond>
                </p:stCondLst>
                <p:endSync evt="end" delay="0">
                  <p:rtn val="all"/>
                </p:endSync>
                <p:childTnLst>
                  <p:par>
                    <p:cTn id="194" fill="hold">
                      <p:stCondLst>
                        <p:cond delay="0"/>
                      </p:stCondLst>
                      <p:childTnLst>
                        <p:par>
                          <p:cTn id="195" fill="hold">
                            <p:stCondLst>
                              <p:cond delay="0"/>
                            </p:stCondLst>
                            <p:childTnLst>
                              <p:par>
                                <p:cTn id="196" presetID="1" presetClass="emph" presetSubtype="2" fill="hold" nodeType="clickEffect">
                                  <p:stCondLst>
                                    <p:cond delay="0"/>
                                  </p:stCondLst>
                                  <p:childTnLst>
                                    <p:animClr clrSpc="rgb" dir="cw">
                                      <p:cBhvr>
                                        <p:cTn id="197" dur="500" fill="hold"/>
                                        <p:tgtEl>
                                          <p:spTgt spid="37"/>
                                        </p:tgtEl>
                                        <p:attrNameLst>
                                          <p:attrName>fillcolor</p:attrName>
                                        </p:attrNameLst>
                                      </p:cBhvr>
                                      <p:to>
                                        <a:srgbClr val="000000"/>
                                      </p:to>
                                    </p:animClr>
                                    <p:set>
                                      <p:cBhvr>
                                        <p:cTn id="198" dur="500" fill="hold"/>
                                        <p:tgtEl>
                                          <p:spTgt spid="37"/>
                                        </p:tgtEl>
                                        <p:attrNameLst>
                                          <p:attrName>fill.type</p:attrName>
                                        </p:attrNameLst>
                                      </p:cBhvr>
                                      <p:to>
                                        <p:strVal val="solid"/>
                                      </p:to>
                                    </p:set>
                                    <p:set>
                                      <p:cBhvr>
                                        <p:cTn id="199" dur="5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200" restart="whenNotActive" fill="hold" evtFilter="cancelBubble" nodeType="interactiveSeq">
                <p:stCondLst>
                  <p:cond evt="onClick" delay="0">
                    <p:tgtEl>
                      <p:spTgt spid="38"/>
                    </p:tgtEl>
                  </p:cond>
                </p:stCondLst>
                <p:endSync evt="end" delay="0">
                  <p:rtn val="all"/>
                </p:endSync>
                <p:childTnLst>
                  <p:par>
                    <p:cTn id="201" fill="hold">
                      <p:stCondLst>
                        <p:cond delay="0"/>
                      </p:stCondLst>
                      <p:childTnLst>
                        <p:par>
                          <p:cTn id="202" fill="hold">
                            <p:stCondLst>
                              <p:cond delay="0"/>
                            </p:stCondLst>
                            <p:childTnLst>
                              <p:par>
                                <p:cTn id="203" presetID="1" presetClass="emph" presetSubtype="2" fill="hold" nodeType="clickEffect">
                                  <p:stCondLst>
                                    <p:cond delay="0"/>
                                  </p:stCondLst>
                                  <p:childTnLst>
                                    <p:animClr clrSpc="rgb" dir="cw">
                                      <p:cBhvr>
                                        <p:cTn id="204" dur="500" fill="hold"/>
                                        <p:tgtEl>
                                          <p:spTgt spid="38"/>
                                        </p:tgtEl>
                                        <p:attrNameLst>
                                          <p:attrName>fillcolor</p:attrName>
                                        </p:attrNameLst>
                                      </p:cBhvr>
                                      <p:to>
                                        <a:srgbClr val="000000"/>
                                      </p:to>
                                    </p:animClr>
                                    <p:set>
                                      <p:cBhvr>
                                        <p:cTn id="205" dur="500" fill="hold"/>
                                        <p:tgtEl>
                                          <p:spTgt spid="38"/>
                                        </p:tgtEl>
                                        <p:attrNameLst>
                                          <p:attrName>fill.type</p:attrName>
                                        </p:attrNameLst>
                                      </p:cBhvr>
                                      <p:to>
                                        <p:strVal val="solid"/>
                                      </p:to>
                                    </p:set>
                                    <p:set>
                                      <p:cBhvr>
                                        <p:cTn id="206" dur="5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207" restart="whenNotActive" fill="hold" evtFilter="cancelBubble" nodeType="interactiveSeq">
                <p:stCondLst>
                  <p:cond evt="onClick" delay="0">
                    <p:tgtEl>
                      <p:spTgt spid="39"/>
                    </p:tgtEl>
                  </p:cond>
                </p:stCondLst>
                <p:endSync evt="end" delay="0">
                  <p:rtn val="all"/>
                </p:endSync>
                <p:childTnLst>
                  <p:par>
                    <p:cTn id="208" fill="hold">
                      <p:stCondLst>
                        <p:cond delay="0"/>
                      </p:stCondLst>
                      <p:childTnLst>
                        <p:par>
                          <p:cTn id="209" fill="hold">
                            <p:stCondLst>
                              <p:cond delay="0"/>
                            </p:stCondLst>
                            <p:childTnLst>
                              <p:par>
                                <p:cTn id="210" presetID="1" presetClass="emph" presetSubtype="2" fill="hold" nodeType="clickEffect">
                                  <p:stCondLst>
                                    <p:cond delay="0"/>
                                  </p:stCondLst>
                                  <p:childTnLst>
                                    <p:animClr clrSpc="rgb" dir="cw">
                                      <p:cBhvr>
                                        <p:cTn id="211" dur="500" fill="hold"/>
                                        <p:tgtEl>
                                          <p:spTgt spid="39"/>
                                        </p:tgtEl>
                                        <p:attrNameLst>
                                          <p:attrName>fillcolor</p:attrName>
                                        </p:attrNameLst>
                                      </p:cBhvr>
                                      <p:to>
                                        <a:srgbClr val="000000"/>
                                      </p:to>
                                    </p:animClr>
                                    <p:set>
                                      <p:cBhvr>
                                        <p:cTn id="212" dur="500" fill="hold"/>
                                        <p:tgtEl>
                                          <p:spTgt spid="39"/>
                                        </p:tgtEl>
                                        <p:attrNameLst>
                                          <p:attrName>fill.type</p:attrName>
                                        </p:attrNameLst>
                                      </p:cBhvr>
                                      <p:to>
                                        <p:strVal val="solid"/>
                                      </p:to>
                                    </p:set>
                                    <p:set>
                                      <p:cBhvr>
                                        <p:cTn id="213" dur="5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audio>
              <p:cMediaNode vol="80000">
                <p:cTn id="214" fill="hold" display="0">
                  <p:stCondLst>
                    <p:cond delay="indefinite"/>
                  </p:stCondLst>
                  <p:endCondLst>
                    <p:cond evt="onStopAudio" delay="0">
                      <p:tgtEl>
                        <p:sldTgt/>
                      </p:tgtEl>
                    </p:cond>
                  </p:endCondLst>
                </p:cTn>
                <p:tgtEl>
                  <p:spTgt spid="3"/>
                </p:tgtEl>
              </p:cMediaNode>
            </p:audio>
          </p:childTnLst>
        </p:cTn>
      </p:par>
    </p:tnLst>
    <p:bldLst>
      <p:bldP spid="41" grpId="0"/>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noProof="0">
                <a:solidFill>
                  <a:prstClr val="black"/>
                </a:solidFill>
                <a:latin typeface="Arial" panose="020B0604020202020204" pitchFamily="34" charset="0"/>
              </a:rPr>
              <a:t>T</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hành phố Đà Nẵng sau sáp nhập gấp mấy lần diện tích đà nẵng cũ</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5"/>
          <p:cNvSpPr/>
          <p:nvPr/>
        </p:nvSpPr>
        <p:spPr>
          <a:xfrm>
            <a:off x="1110220" y="1960104"/>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Gấp</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10 lần</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1953535"/>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3200">
                <a:solidFill>
                  <a:prstClr val="black"/>
                </a:solidFill>
                <a:latin typeface="Arial" panose="020B0604020202020204" pitchFamily="34" charset="0"/>
              </a:rPr>
              <a:t>Gấp 5 lần</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 name="Rectangle 42"/>
          <p:cNvSpPr/>
          <p:nvPr/>
        </p:nvSpPr>
        <p:spPr>
          <a:xfrm>
            <a:off x="1110220" y="2838518"/>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3200">
                <a:solidFill>
                  <a:prstClr val="black"/>
                </a:solidFill>
                <a:latin typeface="Arial" panose="020B0604020202020204" pitchFamily="34" charset="0"/>
              </a:rPr>
              <a:t>Gấp 9 lần</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 name="Rectangle 43"/>
          <p:cNvSpPr/>
          <p:nvPr/>
        </p:nvSpPr>
        <p:spPr>
          <a:xfrm>
            <a:off x="6130615" y="284270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3200">
                <a:solidFill>
                  <a:prstClr val="black"/>
                </a:solidFill>
                <a:latin typeface="Arial" panose="020B0604020202020204" pitchFamily="34" charset="0"/>
              </a:rPr>
              <a:t>Gấp 3 lần</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7" name="Picture 46"/>
          <p:cNvPicPr>
            <a:picLocks noChangeAspect="1"/>
          </p:cNvPicPr>
          <p:nvPr/>
        </p:nvPicPr>
        <p:blipFill rotWithShape="1">
          <a:blip r:embed="rId7"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a:fillRect/>
          </a:stretch>
        </p:blipFill>
        <p:spPr>
          <a:xfrm>
            <a:off x="5131881" y="1974821"/>
            <a:ext cx="885137" cy="708059"/>
          </a:xfrm>
          <a:prstGeom prst="rect">
            <a:avLst/>
          </a:prstGeom>
        </p:spPr>
      </p:pic>
      <p:pic>
        <p:nvPicPr>
          <p:cNvPr id="51" name="Picture 50"/>
          <p:cNvPicPr>
            <a:picLocks noChangeAspect="1"/>
          </p:cNvPicPr>
          <p:nvPr/>
        </p:nvPicPr>
        <p:blipFill rotWithShape="1">
          <a:blip r:embed="rId8"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a:fillRect/>
          </a:stretch>
        </p:blipFill>
        <p:spPr>
          <a:xfrm>
            <a:off x="5212482" y="2871882"/>
            <a:ext cx="804536" cy="704088"/>
          </a:xfrm>
          <a:prstGeom prst="rect">
            <a:avLst/>
          </a:prstGeom>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32671" y="2883479"/>
            <a:ext cx="804742" cy="707197"/>
          </a:xfrm>
          <a:prstGeom prst="rect">
            <a:avLst/>
          </a:prstGeom>
        </p:spPr>
      </p:pic>
      <p:pic>
        <p:nvPicPr>
          <p:cNvPr id="53" name="Picture 5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32671" y="1994791"/>
            <a:ext cx="804742" cy="707197"/>
          </a:xfrm>
          <a:prstGeom prst="rect">
            <a:avLst/>
          </a:prstGeom>
        </p:spPr>
      </p:pic>
      <p:sp>
        <p:nvSpPr>
          <p:cNvPr id="57" name="Cloud 56">
            <a:hlinkClick r:id="rId10" action="ppaction://hlinksldjump"/>
          </p:cNvPr>
          <p:cNvSpPr/>
          <p:nvPr/>
        </p:nvSpPr>
        <p:spPr>
          <a:xfrm>
            <a:off x="4667494"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11"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12"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11"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13"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11"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13"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11"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13"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Hiện</a:t>
            </a:r>
            <a:r>
              <a:rPr kumimoji="0" lang="en-US" sz="3200" b="0" i="0" u="none" strike="noStrike" kern="1200" cap="none" spc="0" normalizeH="0" noProof="0">
                <a:ln>
                  <a:noFill/>
                </a:ln>
                <a:solidFill>
                  <a:prstClr val="black"/>
                </a:solidFill>
                <a:effectLst/>
                <a:uLnTx/>
                <a:uFillTx/>
                <a:latin typeface="Calibri" panose="020F0502020204030204"/>
                <a:ea typeface="+mn-ea"/>
                <a:cs typeface="+mn-cs"/>
              </a:rPr>
              <a:t> nay thành phố Đà Nẵng tiếp giáp với những tỉnh thành nào</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5"/>
          <p:cNvSpPr/>
          <p:nvPr/>
        </p:nvSpPr>
        <p:spPr>
          <a:xfrm>
            <a:off x="750076" y="1966691"/>
            <a:ext cx="4906798" cy="1152669"/>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A.</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Huế, Quảng Ngãi, Quảng Nam</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1953535"/>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vi-VN" sz="3200">
                <a:solidFill>
                  <a:prstClr val="black"/>
                </a:solidFill>
              </a:rPr>
              <a:t>Huế, Quảng Ngãi</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 name="Rectangle 42"/>
          <p:cNvSpPr/>
          <p:nvPr/>
        </p:nvSpPr>
        <p:spPr>
          <a:xfrm>
            <a:off x="750076" y="358109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Lào,</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Huế, Quảng Ngãi</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 name="Rectangle 43"/>
          <p:cNvSpPr/>
          <p:nvPr/>
        </p:nvSpPr>
        <p:spPr>
          <a:xfrm>
            <a:off x="6179858" y="3511603"/>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Lào,</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Quảng Ngãi</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7" name="Picture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1296" y="1974821"/>
            <a:ext cx="805722" cy="708059"/>
          </a:xfrm>
          <a:prstGeom prst="rect">
            <a:avLst/>
          </a:prstGeom>
        </p:spPr>
      </p:pic>
      <p:pic>
        <p:nvPicPr>
          <p:cNvPr id="51" name="Picture 50"/>
          <p:cNvPicPr>
            <a:picLocks noChangeAspect="1"/>
          </p:cNvPicPr>
          <p:nvPr/>
        </p:nvPicPr>
        <p:blipFill rotWithShape="1">
          <a:blip r:embed="rId8"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a:fillRect/>
          </a:stretch>
        </p:blipFill>
        <p:spPr>
          <a:xfrm>
            <a:off x="5444831" y="3647825"/>
            <a:ext cx="804536" cy="704088"/>
          </a:xfrm>
          <a:prstGeom prst="rect">
            <a:avLst/>
          </a:prstGeom>
        </p:spPr>
      </p:pic>
      <p:pic>
        <p:nvPicPr>
          <p:cNvPr id="49" name="Picture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81914" y="3158004"/>
            <a:ext cx="804742" cy="707197"/>
          </a:xfrm>
          <a:prstGeom prst="rect">
            <a:avLst/>
          </a:prstGeom>
        </p:spPr>
      </p:pic>
      <p:pic>
        <p:nvPicPr>
          <p:cNvPr id="53" name="Picture 5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32671" y="2026493"/>
            <a:ext cx="804742" cy="643793"/>
          </a:xfrm>
          <a:prstGeom prst="rect">
            <a:avLst/>
          </a:prstGeom>
        </p:spPr>
      </p:pic>
      <p:sp>
        <p:nvSpPr>
          <p:cNvPr id="18" name="Cloud 17">
            <a:hlinkClick r:id="rId10" action="ppaction://hlinksldjump"/>
          </p:cNvPr>
          <p:cNvSpPr/>
          <p:nvPr/>
        </p:nvSpPr>
        <p:spPr>
          <a:xfrm>
            <a:off x="4667494"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11"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12"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11"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13"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11"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12"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11"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12"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Thành</a:t>
            </a:r>
            <a:r>
              <a:rPr kumimoji="0" lang="en-US" sz="3200" b="0" i="0" u="none" strike="noStrike" kern="1200" cap="none" spc="0" normalizeH="0" noProof="0">
                <a:ln>
                  <a:noFill/>
                </a:ln>
                <a:solidFill>
                  <a:prstClr val="black"/>
                </a:solidFill>
                <a:effectLst/>
                <a:uLnTx/>
                <a:uFillTx/>
                <a:latin typeface="Calibri" panose="020F0502020204030204"/>
                <a:ea typeface="+mn-ea"/>
                <a:cs typeface="+mn-cs"/>
              </a:rPr>
              <a:t> phố Đà Nẵng có bao nhiêu đặc khu</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5"/>
          <p:cNvSpPr/>
          <p:nvPr/>
        </p:nvSpPr>
        <p:spPr>
          <a:xfrm>
            <a:off x="1110220" y="1949346"/>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3200">
                <a:solidFill>
                  <a:prstClr val="black"/>
                </a:solidFill>
                <a:latin typeface="Arial" panose="020B0604020202020204" pitchFamily="34" charset="0"/>
              </a:rPr>
              <a:t>1 đặc khu</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1953535"/>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2</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đặc khu</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 name="Rectangle 42"/>
          <p:cNvSpPr/>
          <p:nvPr/>
        </p:nvSpPr>
        <p:spPr>
          <a:xfrm>
            <a:off x="1110220" y="2838518"/>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3</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đặc khu</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 name="Rectangle 43"/>
          <p:cNvSpPr/>
          <p:nvPr/>
        </p:nvSpPr>
        <p:spPr>
          <a:xfrm>
            <a:off x="6130615" y="284270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0</a:t>
            </a:r>
            <a:r>
              <a:rPr kumimoji="0" lang="en-US" sz="3200" b="0" i="0" u="none" strike="noStrike" kern="1200" cap="none" spc="0" normalizeH="0" noProof="0">
                <a:ln>
                  <a:noFill/>
                </a:ln>
                <a:solidFill>
                  <a:prstClr val="black"/>
                </a:solidFill>
                <a:effectLst/>
                <a:uLnTx/>
                <a:uFillTx/>
                <a:latin typeface="Arial" panose="020B0604020202020204" pitchFamily="34" charset="0"/>
                <a:ea typeface="+mn-ea"/>
                <a:cs typeface="+mn-cs"/>
              </a:rPr>
              <a:t> đặc khu</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7" name="Picture 46"/>
          <p:cNvPicPr>
            <a:picLocks noChangeAspect="1"/>
          </p:cNvPicPr>
          <p:nvPr/>
        </p:nvPicPr>
        <p:blipFill rotWithShape="1">
          <a:blip r:embed="rId7"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a:fillRect/>
          </a:stretch>
        </p:blipFill>
        <p:spPr>
          <a:xfrm>
            <a:off x="5131881" y="1974821"/>
            <a:ext cx="885137" cy="708059"/>
          </a:xfrm>
          <a:prstGeom prst="rect">
            <a:avLst/>
          </a:prstGeom>
        </p:spPr>
      </p:pic>
      <p:pic>
        <p:nvPicPr>
          <p:cNvPr id="51" name="Picture 50"/>
          <p:cNvPicPr>
            <a:picLocks noChangeAspect="1"/>
          </p:cNvPicPr>
          <p:nvPr/>
        </p:nvPicPr>
        <p:blipFill rotWithShape="1">
          <a:blip r:embed="rId8"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a:fillRect/>
          </a:stretch>
        </p:blipFill>
        <p:spPr>
          <a:xfrm>
            <a:off x="5212482" y="2871882"/>
            <a:ext cx="804536" cy="704088"/>
          </a:xfrm>
          <a:prstGeom prst="rect">
            <a:avLst/>
          </a:prstGeom>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32671" y="2883479"/>
            <a:ext cx="804742" cy="707197"/>
          </a:xfrm>
          <a:prstGeom prst="rect">
            <a:avLst/>
          </a:prstGeom>
        </p:spPr>
      </p:pic>
      <p:pic>
        <p:nvPicPr>
          <p:cNvPr id="53" name="Picture 5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32671" y="1994791"/>
            <a:ext cx="804742" cy="707197"/>
          </a:xfrm>
          <a:prstGeom prst="rect">
            <a:avLst/>
          </a:prstGeom>
        </p:spPr>
      </p:pic>
      <p:sp>
        <p:nvSpPr>
          <p:cNvPr id="17" name="Cloud 16">
            <a:hlinkClick r:id="rId10" action="ppaction://hlinksldjump"/>
          </p:cNvPr>
          <p:cNvSpPr/>
          <p:nvPr/>
        </p:nvSpPr>
        <p:spPr>
          <a:xfrm>
            <a:off x="4667494"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11"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12"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11"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13"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11"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13"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11"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13"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461674"/>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a:solidFill>
                  <a:prstClr val="black"/>
                </a:solidFill>
                <a:latin typeface="Calibri" panose="020F0502020204030204"/>
              </a:rPr>
              <a:t>Đà Nẵng đang định hướng Sân bay Chu Lai phục vụ đô thị cốt lõi. Đúng hay sai</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8" name="Cloud 17">
            <a:hlinkClick r:id="rId7" action="ppaction://hlinksldjump"/>
          </p:cNvPr>
          <p:cNvSpPr/>
          <p:nvPr/>
        </p:nvSpPr>
        <p:spPr>
          <a:xfrm>
            <a:off x="4667494"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
        <p:nvSpPr>
          <p:cNvPr id="2" name="Snip Diagonal Corner Rectangle 3"/>
          <p:cNvSpPr/>
          <p:nvPr/>
        </p:nvSpPr>
        <p:spPr>
          <a:xfrm>
            <a:off x="832636" y="2456597"/>
            <a:ext cx="10526728" cy="205925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3200">
                <a:solidFill>
                  <a:prstClr val="black"/>
                </a:solidFill>
                <a:latin typeface="Calibri" panose="020F0502020204030204"/>
              </a:rPr>
              <a:t>Sai. Sân bay quốc tế Đà Nẵng phục vụ đô thị cốt lõi, còn Sân bay Chu Lai được định hướng trở thành đại trung tâm công nghiệp – logistics hàng không quốc tế.</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a:solidFill>
                  <a:prstClr val="black"/>
                </a:solidFill>
                <a:latin typeface="Calibri" panose="020F0502020204030204"/>
              </a:rPr>
              <a:t>Đâu là cửa ngõ chính hướng ra Biển Đông của Hành lang kinh tế Đông – Tây (EWEC)</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5"/>
          <p:cNvSpPr/>
          <p:nvPr/>
        </p:nvSpPr>
        <p:spPr>
          <a:xfrm>
            <a:off x="1110220" y="1949345"/>
            <a:ext cx="4906798" cy="1420831"/>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3200" noProof="0">
                <a:solidFill>
                  <a:prstClr val="black"/>
                </a:solidFill>
                <a:latin typeface="Arial" panose="020B0604020202020204" pitchFamily="34" charset="0"/>
              </a:rPr>
              <a:t>Cảng Tiên Sa, cảng Liên Chiểu</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1953535"/>
            <a:ext cx="4906798" cy="142083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3200">
                <a:solidFill>
                  <a:prstClr val="black"/>
                </a:solidFill>
              </a:rPr>
              <a:t>B. </a:t>
            </a:r>
            <a:r>
              <a:rPr lang="vi-VN" sz="3200">
                <a:solidFill>
                  <a:prstClr val="black"/>
                </a:solidFill>
              </a:rPr>
              <a:t>Cảng Tiên Sa, cảng Liên Chiểu</a:t>
            </a:r>
            <a:r>
              <a:rPr lang="en-US" sz="3200">
                <a:solidFill>
                  <a:prstClr val="black"/>
                </a:solidFill>
              </a:rPr>
              <a:t> + cảng Kỳ Hà, cảng Chu Lai</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 name="Rectangle 42"/>
          <p:cNvSpPr/>
          <p:nvPr/>
        </p:nvSpPr>
        <p:spPr>
          <a:xfrm>
            <a:off x="1088080" y="3672459"/>
            <a:ext cx="4906798" cy="132217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a:t>
            </a:r>
            <a:r>
              <a:rPr kumimoji="0" lang="vi-VN" sz="3200" b="0" i="0" u="none" strike="noStrike" kern="1200" cap="none" spc="0" normalizeH="0" baseline="0" noProof="0">
                <a:ln>
                  <a:noFill/>
                </a:ln>
                <a:solidFill>
                  <a:prstClr val="black"/>
                </a:solidFill>
                <a:effectLst/>
                <a:uLnTx/>
                <a:uFillTx/>
                <a:latin typeface="Arial" panose="020B0604020202020204" pitchFamily="34" charset="0"/>
                <a:ea typeface="+mn-ea"/>
                <a:cs typeface="+mn-cs"/>
              </a:rPr>
              <a:t>. </a:t>
            </a:r>
            <a:r>
              <a:rPr lang="en-US" sz="3200" noProof="0">
                <a:solidFill>
                  <a:prstClr val="black"/>
                </a:solidFill>
              </a:rPr>
              <a:t>C</a:t>
            </a:r>
            <a:r>
              <a:rPr lang="vi-VN" sz="3200">
                <a:solidFill>
                  <a:prstClr val="black"/>
                </a:solidFill>
              </a:rPr>
              <a:t>ảng Kỳ Hà, cảng Chu Lai</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 name="Rectangle 43"/>
          <p:cNvSpPr/>
          <p:nvPr/>
        </p:nvSpPr>
        <p:spPr>
          <a:xfrm>
            <a:off x="6197996" y="3655871"/>
            <a:ext cx="4906798" cy="1338761"/>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3200">
                <a:solidFill>
                  <a:prstClr val="black"/>
                </a:solidFill>
              </a:rPr>
              <a:t>D. </a:t>
            </a:r>
            <a:r>
              <a:rPr lang="vi-VN" sz="3200">
                <a:solidFill>
                  <a:prstClr val="black"/>
                </a:solidFill>
              </a:rPr>
              <a:t>Cảng Tiên Sa, cảng Liên Chiểu</a:t>
            </a:r>
            <a:r>
              <a:rPr lang="en-US" sz="3200">
                <a:solidFill>
                  <a:prstClr val="black"/>
                </a:solidFill>
              </a:rPr>
              <a:t>, cảng Sa Kỳ</a:t>
            </a:r>
            <a:r>
              <a:rPr lang="vi-VN" sz="3200">
                <a:solidFill>
                  <a:prstClr val="black"/>
                </a:solidFill>
              </a:rPr>
              <a:t> </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7" name="Picture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1296" y="1974821"/>
            <a:ext cx="805722" cy="708059"/>
          </a:xfrm>
          <a:prstGeom prst="rect">
            <a:avLst/>
          </a:prstGeom>
        </p:spPr>
      </p:pic>
      <p:pic>
        <p:nvPicPr>
          <p:cNvPr id="51" name="Picture 50"/>
          <p:cNvPicPr>
            <a:picLocks noChangeAspect="1"/>
          </p:cNvPicPr>
          <p:nvPr/>
        </p:nvPicPr>
        <p:blipFill rotWithShape="1">
          <a:blip r:embed="rId8"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a:fillRect/>
          </a:stretch>
        </p:blipFill>
        <p:spPr>
          <a:xfrm>
            <a:off x="5358754" y="4346266"/>
            <a:ext cx="804536" cy="704088"/>
          </a:xfrm>
          <a:prstGeom prst="rect">
            <a:avLst/>
          </a:prstGeom>
        </p:spPr>
      </p:pic>
      <p:pic>
        <p:nvPicPr>
          <p:cNvPr id="49" name="Picture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99178" y="3823196"/>
            <a:ext cx="804742" cy="707197"/>
          </a:xfrm>
          <a:prstGeom prst="rect">
            <a:avLst/>
          </a:prstGeom>
        </p:spPr>
      </p:pic>
      <p:pic>
        <p:nvPicPr>
          <p:cNvPr id="53" name="Picture 5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32671" y="2026493"/>
            <a:ext cx="804742" cy="643793"/>
          </a:xfrm>
          <a:prstGeom prst="rect">
            <a:avLst/>
          </a:prstGeom>
        </p:spPr>
      </p:pic>
      <p:sp>
        <p:nvSpPr>
          <p:cNvPr id="18" name="Cloud 17">
            <a:hlinkClick r:id="rId10" action="ppaction://hlinksldjump"/>
          </p:cNvPr>
          <p:cNvSpPr/>
          <p:nvPr/>
        </p:nvSpPr>
        <p:spPr>
          <a:xfrm>
            <a:off x="4815272" y="5296915"/>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11"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12"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11"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13"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11"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12"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11"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12"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1053935" y="358737"/>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Thành</a:t>
            </a:r>
            <a:r>
              <a:rPr kumimoji="0" lang="en-US" sz="3200" b="0" i="0" u="none" strike="noStrike" kern="1200" cap="none" spc="0" normalizeH="0" noProof="0">
                <a:ln>
                  <a:noFill/>
                </a:ln>
                <a:solidFill>
                  <a:prstClr val="black"/>
                </a:solidFill>
                <a:effectLst/>
                <a:uLnTx/>
                <a:uFillTx/>
                <a:latin typeface="Calibri" panose="020F0502020204030204"/>
                <a:ea typeface="+mn-ea"/>
                <a:cs typeface="+mn-cs"/>
              </a:rPr>
              <a:t> phố Đà Nẵng nằm trong khu vực khí hậu nào</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8" name="Cloud 17">
            <a:hlinkClick r:id="rId7" action="ppaction://hlinksldjump"/>
          </p:cNvPr>
          <p:cNvSpPr/>
          <p:nvPr/>
        </p:nvSpPr>
        <p:spPr>
          <a:xfrm>
            <a:off x="4667494"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
        <p:nvSpPr>
          <p:cNvPr id="2" name="Snip Diagonal Corner Rectangle 3"/>
          <p:cNvSpPr/>
          <p:nvPr/>
        </p:nvSpPr>
        <p:spPr>
          <a:xfrm>
            <a:off x="1053935" y="2603989"/>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3200">
                <a:solidFill>
                  <a:prstClr val="black"/>
                </a:solidFill>
                <a:latin typeface="Calibri" panose="020F0502020204030204"/>
              </a:rPr>
              <a:t>TP. </a:t>
            </a:r>
            <a:r>
              <a:rPr lang="vi-VN" sz="3200">
                <a:solidFill>
                  <a:prstClr val="black"/>
                </a:solidFill>
                <a:latin typeface="Calibri" panose="020F0502020204030204"/>
              </a:rPr>
              <a:t>Đà Nẵng nằm trong vùng khí hậu nhiệt đới gió mùa, có sự phân chia rõ rệt giữa mùa mưa (tháng 9–12) và mùa khô (tháng 1–8).</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1053935" y="248302"/>
            <a:ext cx="10526728"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sz="3200" noProof="0">
                <a:solidFill>
                  <a:prstClr val="black"/>
                </a:solidFill>
                <a:latin typeface="Calibri" panose="020F0502020204030204"/>
              </a:rPr>
              <a:t>Với vị trí địa lý như hiện tại Đà Nẵng có gặp phải khó kh</a:t>
            </a:r>
            <a:r>
              <a:rPr lang="en-US" sz="3200">
                <a:solidFill>
                  <a:prstClr val="black"/>
                </a:solidFill>
                <a:latin typeface="Calibri" panose="020F0502020204030204"/>
              </a:rPr>
              <a:t>ă</a:t>
            </a:r>
            <a:r>
              <a:rPr lang="en-US" sz="3200" noProof="0">
                <a:solidFill>
                  <a:prstClr val="black"/>
                </a:solidFill>
                <a:latin typeface="Calibri" panose="020F0502020204030204"/>
              </a:rPr>
              <a:t>n thách thức gì không</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8" name="Cloud 17">
            <a:hlinkClick r:id="rId7" action="ppaction://hlinksldjump"/>
          </p:cNvPr>
          <p:cNvSpPr/>
          <p:nvPr/>
        </p:nvSpPr>
        <p:spPr>
          <a:xfrm>
            <a:off x="4667494" y="4702499"/>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
        <p:nvSpPr>
          <p:cNvPr id="2" name="Snip Diagonal Corner Rectangle 3"/>
          <p:cNvSpPr/>
          <p:nvPr/>
        </p:nvSpPr>
        <p:spPr>
          <a:xfrm>
            <a:off x="1053935" y="2286386"/>
            <a:ext cx="10526728" cy="2051136"/>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200">
                <a:solidFill>
                  <a:prstClr val="black"/>
                </a:solidFill>
                <a:latin typeface="Calibri" panose="020F0502020204030204"/>
              </a:rPr>
              <a:t>Đà Nẵng hiện nay phải đối mặt với thiên tai, khó khăn trong quản lí và kết nối lãnh thổ rộng lớn, chênh lệch phát triển giữa các khu vực và áp lực bảo vệ môi trường, tài nguyên.</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cstate="print">
            <a:biLevel thresh="25000"/>
            <a:extLst>
              <a:ext uri="{BEBA8EAE-BF5A-486C-A8C5-ECC9F3942E4B}">
                <a14:imgProps xmlns:a14="http://schemas.microsoft.com/office/drawing/2010/main">
                  <a14:imgLayer r:embed="rId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611336" y="358737"/>
            <a:ext cx="11125737" cy="1604597"/>
          </a:xfrm>
          <a:prstGeom prst="snip2Diag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200">
                <a:solidFill>
                  <a:prstClr val="black"/>
                </a:solidFill>
              </a:rPr>
              <a:t>Nếu Đà Nẵng mới có vị trí thuận lợi nhưng không đầu tư đồng bộ vào hạ tầng giao thông và logistics, điều gì có thể xảy ra?</a:t>
            </a:r>
            <a:endParaRPr kumimoji="0" lang="vi-VN" sz="3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6" name="Rectangle 25"/>
          <p:cNvSpPr/>
          <p:nvPr/>
        </p:nvSpPr>
        <p:spPr>
          <a:xfrm>
            <a:off x="611337" y="3218548"/>
            <a:ext cx="11382232" cy="92283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3000">
                <a:solidFill>
                  <a:prstClr val="black"/>
                </a:solidFill>
              </a:rPr>
              <a:t>Các lợi thế về vị trí địa lí khó được khai thác đầy đủ.</a:t>
            </a:r>
            <a:endParaRPr lang="vi-VN" sz="3000">
              <a:solidFill>
                <a:prstClr val="black"/>
              </a:solidFill>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pic>
        <p:nvPicPr>
          <p:cNvPr id="47" name="Picture 46"/>
          <p:cNvPicPr>
            <a:picLocks noChangeAspect="1"/>
          </p:cNvPicPr>
          <p:nvPr/>
        </p:nvPicPr>
        <p:blipFill rotWithShape="1">
          <a:blip r:embed="rId7"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a:fillRect/>
          </a:stretch>
        </p:blipFill>
        <p:spPr>
          <a:xfrm>
            <a:off x="11037413" y="3204121"/>
            <a:ext cx="885137" cy="708059"/>
          </a:xfrm>
          <a:prstGeom prst="rect">
            <a:avLst/>
          </a:prstGeom>
        </p:spPr>
      </p:pic>
      <p:sp>
        <p:nvSpPr>
          <p:cNvPr id="17" name="Cloud 16">
            <a:hlinkClick r:id="rId8" action="ppaction://hlinksldjump"/>
          </p:cNvPr>
          <p:cNvSpPr/>
          <p:nvPr/>
        </p:nvSpPr>
        <p:spPr>
          <a:xfrm>
            <a:off x="4585608" y="5696964"/>
            <a:ext cx="2359211" cy="11049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rPr>
              <a:t>QUAY VỀ</a:t>
            </a:r>
            <a:endParaRPr kumimoji="0" lang="vi-VN" sz="24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500" fill="hold"/>
                                        <p:tgtEl>
                                          <p:spTgt spid="26"/>
                                        </p:tgtEl>
                                        <p:attrNameLst>
                                          <p:attrName>ppt_x</p:attrName>
                                        </p:attrNameLst>
                                      </p:cBhvr>
                                      <p:tavLst>
                                        <p:tav tm="0">
                                          <p:val>
                                            <p:strVal val="#ppt_x"/>
                                          </p:val>
                                        </p:tav>
                                        <p:tav tm="100000">
                                          <p:val>
                                            <p:strVal val="#ppt_x"/>
                                          </p:val>
                                        </p:tav>
                                      </p:tavLst>
                                    </p:anim>
                                    <p:anim calcmode="lin" valueType="num">
                                      <p:cBhvr additive="base">
                                        <p:cTn id="15" dur="500" fill="hold"/>
                                        <p:tgtEl>
                                          <p:spTgt spid="26"/>
                                        </p:tgtEl>
                                        <p:attrNameLst>
                                          <p:attrName>ppt_y</p:attrName>
                                        </p:attrNameLst>
                                      </p:cBhvr>
                                      <p:tavLst>
                                        <p:tav tm="0">
                                          <p:val>
                                            <p:strVal val="1+#ppt_h/2"/>
                                          </p:val>
                                        </p:tav>
                                        <p:tav tm="100000">
                                          <p:val>
                                            <p:strVal val="#ppt_y"/>
                                          </p:val>
                                        </p:tav>
                                      </p:tavLst>
                                    </p:anim>
                                  </p:childTnLst>
                                </p:cTn>
                              </p:par>
                              <p:par>
                                <p:cTn id="16" presetID="8" presetClass="emph" presetSubtype="0" repeatCount="indefinite" fill="hold" nodeType="withEffect">
                                  <p:stCondLst>
                                    <p:cond delay="0"/>
                                  </p:stCondLst>
                                  <p:childTnLst>
                                    <p:animRot by="21600000">
                                      <p:cBhvr>
                                        <p:cTn id="17" dur="2250" fill="hold"/>
                                        <p:tgtEl>
                                          <p:spTgt spid="7"/>
                                        </p:tgtEl>
                                        <p:attrNameLst>
                                          <p:attrName>r</p:attrName>
                                        </p:attrNameLst>
                                      </p:cBhvr>
                                    </p:animRot>
                                  </p:childTnLst>
                                </p:cTn>
                              </p:par>
                              <p:par>
                                <p:cTn id="18" presetID="8" presetClass="emph" presetSubtype="0" repeatCount="indefinite" fill="hold" nodeType="withEffect">
                                  <p:stCondLst>
                                    <p:cond delay="0"/>
                                  </p:stCondLst>
                                  <p:childTnLst>
                                    <p:animRot by="21600000">
                                      <p:cBhvr>
                                        <p:cTn id="19" dur="2500" fill="hold"/>
                                        <p:tgtEl>
                                          <p:spTgt spid="9"/>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2000" fill="hold"/>
                                        <p:tgtEl>
                                          <p:spTgt spid="11"/>
                                        </p:tgtEl>
                                        <p:attrNameLst>
                                          <p:attrName>r</p:attrName>
                                        </p:attrNameLst>
                                      </p:cBhvr>
                                    </p:animRot>
                                  </p:childTnLst>
                                </p:cTn>
                              </p:par>
                              <p:par>
                                <p:cTn id="22" presetID="2" presetClass="entr" presetSubtype="2" repeatCount="indefinite" fill="hold" grpId="0" nodeType="withEffect">
                                  <p:stCondLst>
                                    <p:cond delay="50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20000" fill="hold"/>
                                        <p:tgtEl>
                                          <p:spTgt spid="40"/>
                                        </p:tgtEl>
                                        <p:attrNameLst>
                                          <p:attrName>ppt_x</p:attrName>
                                        </p:attrNameLst>
                                      </p:cBhvr>
                                      <p:tavLst>
                                        <p:tav tm="0">
                                          <p:val>
                                            <p:strVal val="1+#ppt_w/2"/>
                                          </p:val>
                                        </p:tav>
                                        <p:tav tm="100000">
                                          <p:val>
                                            <p:strVal val="#ppt_x"/>
                                          </p:val>
                                        </p:tav>
                                      </p:tavLst>
                                    </p:anim>
                                    <p:anim calcmode="lin" valueType="num">
                                      <p:cBhvr additive="base">
                                        <p:cTn id="25" dur="20000" fill="hold"/>
                                        <p:tgtEl>
                                          <p:spTgt spid="40"/>
                                        </p:tgtEl>
                                        <p:attrNameLst>
                                          <p:attrName>ppt_y</p:attrName>
                                        </p:attrNameLst>
                                      </p:cBhvr>
                                      <p:tavLst>
                                        <p:tav tm="0">
                                          <p:val>
                                            <p:strVal val="#ppt_y"/>
                                          </p:val>
                                        </p:tav>
                                        <p:tav tm="100000">
                                          <p:val>
                                            <p:strVal val="#ppt_y"/>
                                          </p:val>
                                        </p:tav>
                                      </p:tavLst>
                                    </p:anim>
                                  </p:childTnLst>
                                </p:cTn>
                              </p:par>
                              <p:par>
                                <p:cTn id="26" presetID="2" presetClass="entr" presetSubtype="8" repeatCount="indefinite" fill="hold" grpId="0" nodeType="withEffect">
                                  <p:stCondLst>
                                    <p:cond delay="50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0" fill="hold"/>
                                        <p:tgtEl>
                                          <p:spTgt spid="41"/>
                                        </p:tgtEl>
                                        <p:attrNameLst>
                                          <p:attrName>ppt_x</p:attrName>
                                        </p:attrNameLst>
                                      </p:cBhvr>
                                      <p:tavLst>
                                        <p:tav tm="0">
                                          <p:val>
                                            <p:strVal val="0-#ppt_w/2"/>
                                          </p:val>
                                        </p:tav>
                                        <p:tav tm="100000">
                                          <p:val>
                                            <p:strVal val="#ppt_x"/>
                                          </p:val>
                                        </p:tav>
                                      </p:tavLst>
                                    </p:anim>
                                    <p:anim calcmode="lin" valueType="num">
                                      <p:cBhvr additive="base">
                                        <p:cTn id="29"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26"/>
                    </p:tgtEl>
                  </p:cond>
                </p:stCondLst>
                <p:endSync evt="end" delay="0">
                  <p:rtn val="all"/>
                </p:endSync>
                <p:childTnLst>
                  <p:par>
                    <p:cTn id="31" fill="hold">
                      <p:stCondLst>
                        <p:cond delay="0"/>
                      </p:stCondLst>
                      <p:childTnLst>
                        <p:par>
                          <p:cTn id="32" fill="hold">
                            <p:stCondLst>
                              <p:cond delay="0"/>
                            </p:stCondLst>
                            <p:childTnLst>
                              <p:par>
                                <p:cTn id="33" presetID="23" presetClass="entr" presetSubtype="32" fill="hold" nodeType="withEffect">
                                  <p:stCondLst>
                                    <p:cond delay="1000"/>
                                  </p:stCondLst>
                                  <p:childTnLst>
                                    <p:set>
                                      <p:cBhvr>
                                        <p:cTn id="34" dur="1" fill="hold">
                                          <p:stCondLst>
                                            <p:cond delay="0"/>
                                          </p:stCondLst>
                                        </p:cTn>
                                        <p:tgtEl>
                                          <p:spTgt spid="47"/>
                                        </p:tgtEl>
                                        <p:attrNameLst>
                                          <p:attrName>style.visibility</p:attrName>
                                        </p:attrNameLst>
                                      </p:cBhvr>
                                      <p:to>
                                        <p:strVal val="visible"/>
                                      </p:to>
                                    </p:set>
                                    <p:anim calcmode="lin" valueType="num">
                                      <p:cBhvr>
                                        <p:cTn id="35" dur="250" fill="hold"/>
                                        <p:tgtEl>
                                          <p:spTgt spid="47"/>
                                        </p:tgtEl>
                                        <p:attrNameLst>
                                          <p:attrName>ppt_w</p:attrName>
                                        </p:attrNameLst>
                                      </p:cBhvr>
                                      <p:tavLst>
                                        <p:tav tm="0">
                                          <p:val>
                                            <p:strVal val="4*#ppt_w"/>
                                          </p:val>
                                        </p:tav>
                                        <p:tav tm="100000">
                                          <p:val>
                                            <p:strVal val="#ppt_w"/>
                                          </p:val>
                                        </p:tav>
                                      </p:tavLst>
                                    </p:anim>
                                    <p:anim calcmode="lin" valueType="num">
                                      <p:cBhvr>
                                        <p:cTn id="36"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3"/>
                                            </p:cond>
                                          </p:stCondLst>
                                          <p:endCondLst>
                                            <p:cond evt="onStopAudio" delay="0">
                                              <p:tgtEl>
                                                <p:sldTgt/>
                                              </p:tgtEl>
                                            </p:cond>
                                          </p:endCondLst>
                                        </p:cTn>
                                        <p:tgtEl>
                                          <p:sndTgt r:embed="rId9" name="Check mark.wav"/>
                                        </p:tgtEl>
                                      </p:cMediaNode>
                                    </p:audio>
                                  </p:subTnLst>
                                </p:cTn>
                              </p:par>
                            </p:childTnLst>
                          </p:cTn>
                        </p:par>
                      </p:childTnLst>
                    </p:cTn>
                  </p:par>
                </p:childTnLst>
              </p:cTn>
              <p:nextCondLst>
                <p:cond evt="onClick" delay="0">
                  <p:tgtEl>
                    <p:spTgt spid="26"/>
                  </p:tgtEl>
                </p:cond>
              </p:nextCondLst>
            </p:seq>
          </p:childTnLst>
        </p:cTn>
      </p:par>
    </p:tnLst>
    <p:bldLst>
      <p:bldP spid="4" grpId="0" animBg="1"/>
      <p:bldP spid="26" grpId="0" animBg="1"/>
      <p:bldP spid="40" grpId="0" animBg="1"/>
      <p:bldP spid="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alphaModFix amt="49000"/>
            </a:blip>
            <a:stretch>
              <a:fillRect t="-17990" b="-15343"/>
            </a:stretch>
          </a:blipFill>
        </p:spPr>
        <p:txBody>
          <a:bodyPr/>
          <a:lstStyle/>
          <a:p>
            <a:endParaRPr lang="en-US"/>
          </a:p>
        </p:txBody>
      </p:sp>
      <p:sp>
        <p:nvSpPr>
          <p:cNvPr id="3" name="TextBox 3"/>
          <p:cNvSpPr txBox="1"/>
          <p:nvPr/>
        </p:nvSpPr>
        <p:spPr>
          <a:xfrm>
            <a:off x="836499" y="1170940"/>
            <a:ext cx="10338047" cy="705321"/>
          </a:xfrm>
          <a:prstGeom prst="rect">
            <a:avLst/>
          </a:prstGeom>
        </p:spPr>
        <p:txBody>
          <a:bodyPr lIns="0" tIns="0" rIns="0" bIns="0" rtlCol="0" anchor="t">
            <a:spAutoFit/>
          </a:bodyPr>
          <a:lstStyle/>
          <a:p>
            <a:pPr algn="ctr" defTabSz="609600">
              <a:lnSpc>
                <a:spcPts val="5475"/>
              </a:lnSpc>
            </a:pPr>
            <a:r>
              <a:rPr lang="en-US" sz="6000" b="1">
                <a:solidFill>
                  <a:srgbClr val="5C7E28"/>
                </a:solidFill>
                <a:latin typeface="Times New Roman Bold"/>
                <a:ea typeface="Times New Roman Bold"/>
                <a:cs typeface="Times New Roman Bold"/>
                <a:sym typeface="Times New Roman Bold"/>
              </a:rPr>
              <a:t>LUYỆN TẬP</a:t>
            </a:r>
            <a:endParaRPr lang="en-US" sz="6000" b="1">
              <a:solidFill>
                <a:srgbClr val="5C7E28"/>
              </a:solidFill>
              <a:latin typeface="Times New Roman Bold"/>
              <a:ea typeface="Times New Roman Bold"/>
              <a:cs typeface="Times New Roman Bold"/>
              <a:sym typeface="Times New Roman Bold"/>
            </a:endParaRPr>
          </a:p>
        </p:txBody>
      </p:sp>
      <p:sp>
        <p:nvSpPr>
          <p:cNvPr id="5" name="Textbox 66"/>
          <p:cNvSpPr txBox="1"/>
          <p:nvPr/>
        </p:nvSpPr>
        <p:spPr>
          <a:xfrm>
            <a:off x="1768740" y="2158857"/>
            <a:ext cx="8889100" cy="1345032"/>
          </a:xfrm>
          <a:prstGeom prst="rect">
            <a:avLst/>
          </a:prstGeom>
        </p:spPr>
        <p:txBody>
          <a:bodyPr wrap="square" lIns="0" tIns="0" rIns="0" bIns="0" rtlCol="0">
            <a:noAutofit/>
          </a:bodyPr>
          <a:lstStyle/>
          <a:p>
            <a:endParaRPr lang="en-US" sz="4000" dirty="0">
              <a:effectLst/>
              <a:latin typeface="Times New Roman" panose="02020603050405020304" charset="0"/>
              <a:ea typeface="Arial" panose="020B0604020202020204" pitchFamily="34" charset="0"/>
              <a:cs typeface="Times New Roman" panose="02020603050405020304" charset="0"/>
            </a:endParaRPr>
          </a:p>
          <a:p>
            <a:pPr marL="556260" marR="55245" indent="-457200" algn="just">
              <a:lnSpc>
                <a:spcPct val="110000"/>
              </a:lnSpc>
              <a:spcAft>
                <a:spcPts val="0"/>
              </a:spcAft>
              <a:buFontTx/>
              <a:buChar char="-"/>
            </a:pPr>
            <a:r>
              <a:rPr lang="en-US" sz="4000" spc="-30">
                <a:solidFill>
                  <a:srgbClr val="002060"/>
                </a:solidFill>
                <a:latin typeface="Times New Roman" panose="02020603050405020304" charset="0"/>
                <a:ea typeface="Arial" panose="020B0604020202020204" pitchFamily="34" charset="0"/>
                <a:cs typeface="Times New Roman" panose="02020603050405020304" charset="0"/>
              </a:rPr>
              <a:t>Làm việc theo nhóm 4 HS</a:t>
            </a:r>
            <a:endParaRPr lang="en-US" sz="4000" spc="-30">
              <a:solidFill>
                <a:srgbClr val="002060"/>
              </a:solidFill>
              <a:latin typeface="Times New Roman" panose="02020603050405020304" charset="0"/>
              <a:ea typeface="Arial" panose="020B0604020202020204" pitchFamily="34" charset="0"/>
              <a:cs typeface="Times New Roman" panose="02020603050405020304" charset="0"/>
            </a:endParaRPr>
          </a:p>
          <a:p>
            <a:pPr marL="556260" marR="55245" indent="-457200" algn="just">
              <a:lnSpc>
                <a:spcPct val="110000"/>
              </a:lnSpc>
              <a:spcAft>
                <a:spcPts val="0"/>
              </a:spcAft>
              <a:buFontTx/>
              <a:buChar char="-"/>
            </a:pPr>
            <a:r>
              <a:rPr lang="en-US" sz="4000" spc="-30">
                <a:solidFill>
                  <a:srgbClr val="002060"/>
                </a:solidFill>
                <a:latin typeface="Times New Roman" panose="02020603050405020304" charset="0"/>
                <a:ea typeface="Arial" panose="020B0604020202020204" pitchFamily="34" charset="0"/>
                <a:cs typeface="Times New Roman" panose="02020603050405020304" charset="0"/>
              </a:rPr>
              <a:t>Các nhóm chọn 1 từ/ cụm từ để nói về Thành phố Đà Nẵng mới. Vì sao nhóm chọn từ/ cụm từ đó. </a:t>
            </a:r>
            <a:endParaRPr lang="en-US" sz="4000" spc="-30">
              <a:solidFill>
                <a:srgbClr val="002060"/>
              </a:solidFill>
              <a:latin typeface="Times New Roman" panose="02020603050405020304" charset="0"/>
              <a:ea typeface="Arial" panose="020B0604020202020204" pitchFamily="34" charset="0"/>
              <a:cs typeface="Times New Roman" panose="02020603050405020304" charset="0"/>
            </a:endParaRPr>
          </a:p>
          <a:p>
            <a:pPr marL="99060" marR="55245" algn="just">
              <a:lnSpc>
                <a:spcPct val="110000"/>
              </a:lnSpc>
              <a:spcAft>
                <a:spcPts val="0"/>
              </a:spcAft>
            </a:pPr>
            <a:endParaRPr lang="en-US" sz="4000" spc="-30">
              <a:solidFill>
                <a:srgbClr val="002060"/>
              </a:solidFill>
              <a:latin typeface="Times New Roman" panose="02020603050405020304" charset="0"/>
              <a:ea typeface="Arial" panose="020B0604020202020204" pitchFamily="34" charset="0"/>
              <a:cs typeface="Times New Roman" panose="0202060305040502030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alphaModFix amt="49000"/>
            </a:blip>
            <a:stretch>
              <a:fillRect t="-17990" b="-15343"/>
            </a:stretch>
          </a:blipFill>
        </p:spPr>
        <p:txBody>
          <a:bodyPr/>
          <a:lstStyle/>
          <a:p>
            <a:endParaRPr lang="en-US"/>
          </a:p>
        </p:txBody>
      </p:sp>
      <p:sp>
        <p:nvSpPr>
          <p:cNvPr id="3" name="TextBox 3"/>
          <p:cNvSpPr txBox="1"/>
          <p:nvPr/>
        </p:nvSpPr>
        <p:spPr>
          <a:xfrm>
            <a:off x="837134" y="469265"/>
            <a:ext cx="10338047" cy="701675"/>
          </a:xfrm>
          <a:prstGeom prst="rect">
            <a:avLst/>
          </a:prstGeom>
        </p:spPr>
        <p:txBody>
          <a:bodyPr lIns="0" tIns="0" rIns="0" bIns="0" rtlCol="0" anchor="t">
            <a:spAutoFit/>
          </a:bodyPr>
          <a:lstStyle/>
          <a:p>
            <a:pPr algn="ctr" defTabSz="609600">
              <a:lnSpc>
                <a:spcPts val="5475"/>
              </a:lnSpc>
            </a:pPr>
            <a:r>
              <a:rPr lang="en-US" sz="6000" b="1">
                <a:solidFill>
                  <a:srgbClr val="5C7E28"/>
                </a:solidFill>
                <a:latin typeface="Times New Roman Bold"/>
                <a:ea typeface="Times New Roman Bold"/>
                <a:cs typeface="Times New Roman Bold"/>
                <a:sym typeface="Times New Roman Bold"/>
              </a:rPr>
              <a:t>VẬN DỤNG</a:t>
            </a:r>
            <a:endParaRPr lang="en-US" sz="6000" b="1">
              <a:solidFill>
                <a:srgbClr val="5C7E28"/>
              </a:solidFill>
              <a:latin typeface="Times New Roman Bold"/>
              <a:ea typeface="Times New Roman Bold"/>
              <a:cs typeface="Times New Roman Bold"/>
              <a:sym typeface="Times New Roman Bold"/>
            </a:endParaRPr>
          </a:p>
        </p:txBody>
      </p:sp>
      <p:sp>
        <p:nvSpPr>
          <p:cNvPr id="5" name="Textbox 66"/>
          <p:cNvSpPr txBox="1"/>
          <p:nvPr/>
        </p:nvSpPr>
        <p:spPr>
          <a:xfrm>
            <a:off x="1768740" y="1694672"/>
            <a:ext cx="8889100" cy="1345032"/>
          </a:xfrm>
          <a:prstGeom prst="rect">
            <a:avLst/>
          </a:prstGeom>
        </p:spPr>
        <p:txBody>
          <a:bodyPr wrap="square" lIns="0" tIns="0" rIns="0" bIns="0" rtlCol="0">
            <a:noAutofit/>
          </a:bodyPr>
          <a:lstStyle/>
          <a:p>
            <a:r>
              <a:rPr lang="en-US" sz="4000" spc="-30">
                <a:solidFill>
                  <a:srgbClr val="002060"/>
                </a:solidFill>
                <a:latin typeface="Times New Roman" panose="02020603050405020304" charset="0"/>
                <a:ea typeface="Arial" panose="020B0604020202020204" pitchFamily="34" charset="0"/>
                <a:cs typeface="Times New Roman" panose="02020603050405020304" charset="0"/>
              </a:rPr>
              <a:t>- Chia lớp thành 4 nhóm, các nhóm thiết kế sản phẩm (inforgraphic/ sơ đồ tư duy/ tờ in,...) về sự khó khăn và thuận lợi của Đà Nẵng mới.</a:t>
            </a:r>
            <a:endParaRPr lang="en-US" sz="4000" spc="-30">
              <a:solidFill>
                <a:srgbClr val="002060"/>
              </a:solidFill>
              <a:latin typeface="Times New Roman" panose="02020603050405020304" charset="0"/>
              <a:ea typeface="Arial" panose="020B0604020202020204" pitchFamily="34" charset="0"/>
              <a:cs typeface="Times New Roman" panose="02020603050405020304" charset="0"/>
            </a:endParaRPr>
          </a:p>
          <a:p>
            <a:pPr marL="99060" marR="55245" indent="0" algn="just">
              <a:lnSpc>
                <a:spcPct val="110000"/>
              </a:lnSpc>
              <a:spcAft>
                <a:spcPts val="0"/>
              </a:spcAft>
              <a:buFontTx/>
              <a:buNone/>
            </a:pPr>
            <a:r>
              <a:rPr lang="en-US" sz="4000" spc="-30">
                <a:solidFill>
                  <a:srgbClr val="002060"/>
                </a:solidFill>
                <a:latin typeface="Times New Roman" panose="02020603050405020304" charset="0"/>
                <a:ea typeface="Arial" panose="020B0604020202020204" pitchFamily="34" charset="0"/>
                <a:cs typeface="Times New Roman" panose="02020603050405020304" charset="0"/>
              </a:rPr>
              <a:t>- 4 nhóm nộp bài lên gg. form</a:t>
            </a:r>
            <a:endParaRPr lang="en-US" sz="4000" spc="-30">
              <a:solidFill>
                <a:srgbClr val="002060"/>
              </a:solidFill>
              <a:latin typeface="Times New Roman" panose="02020603050405020304" charset="0"/>
              <a:ea typeface="Arial" panose="020B0604020202020204" pitchFamily="34" charset="0"/>
              <a:cs typeface="Times New Roman" panose="02020603050405020304" charset="0"/>
            </a:endParaRPr>
          </a:p>
          <a:p>
            <a:pPr marL="99060" marR="55245" indent="0" algn="just">
              <a:lnSpc>
                <a:spcPct val="110000"/>
              </a:lnSpc>
              <a:spcAft>
                <a:spcPts val="0"/>
              </a:spcAft>
              <a:buFontTx/>
              <a:buNone/>
            </a:pPr>
            <a:r>
              <a:rPr lang="en-US" altLang="en-US" sz="4000" spc="-30">
                <a:solidFill>
                  <a:srgbClr val="002060"/>
                </a:solidFill>
                <a:latin typeface="Times New Roman" panose="02020603050405020304" charset="0"/>
                <a:ea typeface="Arial" panose="020B0604020202020204" pitchFamily="34" charset="0"/>
                <a:cs typeface="Times New Roman" panose="02020603050405020304" charset="0"/>
                <a:hlinkClick r:id="rId2" action="ppaction://hlinkfile"/>
              </a:rPr>
              <a:t>https://forms.gle/Qv7Z9gAdevuaPqULA</a:t>
            </a:r>
            <a:endParaRPr lang="en-US" altLang="en-US" sz="4000" spc="-30">
              <a:solidFill>
                <a:srgbClr val="002060"/>
              </a:solidFill>
              <a:latin typeface="Times New Roman" panose="02020603050405020304" charset="0"/>
              <a:ea typeface="Arial" panose="020B0604020202020204" pitchFamily="34" charset="0"/>
              <a:cs typeface="Times New Roman" panose="02020603050405020304" charset="0"/>
            </a:endParaRPr>
          </a:p>
          <a:p>
            <a:pPr marL="99060" marR="55245" indent="0" algn="just">
              <a:lnSpc>
                <a:spcPct val="110000"/>
              </a:lnSpc>
              <a:spcAft>
                <a:spcPts val="0"/>
              </a:spcAft>
              <a:buFontTx/>
              <a:buNone/>
            </a:pPr>
            <a:endParaRPr lang="en-US" altLang="en-US" sz="4000" spc="-30">
              <a:solidFill>
                <a:srgbClr val="002060"/>
              </a:solidFill>
              <a:latin typeface="Times New Roman" panose="02020603050405020304" charset="0"/>
              <a:ea typeface="Arial" panose="020B0604020202020204" pitchFamily="34" charset="0"/>
              <a:cs typeface="Times New Roman" panose="02020603050405020304" charset="0"/>
            </a:endParaRPr>
          </a:p>
          <a:p>
            <a:pPr marL="99060" marR="55245" algn="just">
              <a:lnSpc>
                <a:spcPct val="110000"/>
              </a:lnSpc>
              <a:spcAft>
                <a:spcPts val="0"/>
              </a:spcAft>
            </a:pPr>
            <a:endParaRPr lang="en-US" sz="4000" spc="-30">
              <a:solidFill>
                <a:srgbClr val="002060"/>
              </a:solidFill>
              <a:latin typeface="Times New Roman" panose="02020603050405020304" charset="0"/>
              <a:ea typeface="Arial" panose="020B0604020202020204" pitchFamily="34" charset="0"/>
              <a:cs typeface="Times New Roman" panose="0202060305040502030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4B48.tm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ppt4B48.tm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ppt4B48.tmp</Template>
  <TotalTime>0</TotalTime>
  <Words>4948</Words>
  <Application>WPS Presentation</Application>
  <PresentationFormat>Widescreen</PresentationFormat>
  <Paragraphs>235</Paragraphs>
  <Slides>30</Slides>
  <Notes>4</Notes>
  <HiddenSlides>0</HiddenSlides>
  <MMClips>1</MMClips>
  <ScaleCrop>false</ScaleCrop>
  <HeadingPairs>
    <vt:vector size="6" baseType="variant">
      <vt:variant>
        <vt:lpstr>已用的字体</vt:lpstr>
      </vt:variant>
      <vt:variant>
        <vt:i4>16</vt:i4>
      </vt:variant>
      <vt:variant>
        <vt:lpstr>主题</vt:lpstr>
      </vt:variant>
      <vt:variant>
        <vt:i4>4</vt:i4>
      </vt:variant>
      <vt:variant>
        <vt:lpstr>幻灯片标题</vt:lpstr>
      </vt:variant>
      <vt:variant>
        <vt:i4>30</vt:i4>
      </vt:variant>
    </vt:vector>
  </HeadingPairs>
  <TitlesOfParts>
    <vt:vector size="50" baseType="lpstr">
      <vt:lpstr>Arial</vt:lpstr>
      <vt:lpstr>SimSun</vt:lpstr>
      <vt:lpstr>Wingdings</vt:lpstr>
      <vt:lpstr>Times New Roman Bold</vt:lpstr>
      <vt:lpstr>Times New Roman</vt:lpstr>
      <vt:lpstr>Times New Roman</vt:lpstr>
      <vt:lpstr>Roca One Heavy</vt:lpstr>
      <vt:lpstr>Segoe Print</vt:lpstr>
      <vt:lpstr>Calibri</vt:lpstr>
      <vt:lpstr>Microsoft YaHei</vt:lpstr>
      <vt:lpstr>Arial Unicode MS</vt:lpstr>
      <vt:lpstr>Calibri Light</vt:lpstr>
      <vt:lpstr>Aptos</vt:lpstr>
      <vt:lpstr>Segoe UI</vt:lpstr>
      <vt:lpstr>Tahoma</vt:lpstr>
      <vt:lpstr>Calibri</vt:lpstr>
      <vt:lpstr>ppt4B48.tmp</vt:lpstr>
      <vt:lpstr>1_Office Theme</vt:lpstr>
      <vt:lpstr>2_Office Theme</vt:lpstr>
      <vt:lpstr>1_ppt4B48.tmp</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1. ĐÀ NẴNG  TRƯỚC VÀ SAU SÁP NHẬP</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Nguyễn Mai</cp:lastModifiedBy>
  <cp:revision>10</cp:revision>
  <dcterms:created xsi:type="dcterms:W3CDTF">2025-09-07T14:25:00Z</dcterms:created>
  <dcterms:modified xsi:type="dcterms:W3CDTF">2026-09-26T16:54:10Z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54055C7FCCC4443DBE47CA6074A32738_12</vt:lpwstr>
  </property>
</Properties>
</file>