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610" r:id="rId2"/>
    <p:sldId id="591" r:id="rId3"/>
    <p:sldId id="609" r:id="rId4"/>
    <p:sldId id="592" r:id="rId5"/>
    <p:sldId id="622" r:id="rId6"/>
    <p:sldId id="608" r:id="rId7"/>
    <p:sldId id="595" r:id="rId8"/>
    <p:sldId id="612" r:id="rId9"/>
    <p:sldId id="613" r:id="rId10"/>
    <p:sldId id="614" r:id="rId11"/>
    <p:sldId id="615" r:id="rId12"/>
    <p:sldId id="616" r:id="rId13"/>
    <p:sldId id="624" r:id="rId14"/>
    <p:sldId id="623" r:id="rId15"/>
    <p:sldId id="619" r:id="rId16"/>
    <p:sldId id="625" r:id="rId17"/>
    <p:sldId id="626" r:id="rId18"/>
    <p:sldId id="618" r:id="rId19"/>
    <p:sldId id="620" r:id="rId20"/>
    <p:sldId id="627" r:id="rId21"/>
    <p:sldId id="631" r:id="rId22"/>
    <p:sldId id="628" r:id="rId23"/>
    <p:sldId id="629" r:id="rId24"/>
    <p:sldId id="630" r:id="rId25"/>
  </p:sldIdLst>
  <p:sldSz cx="12188825" cy="6858000"/>
  <p:notesSz cx="6858000" cy="91440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8867AD-EF16-4402-9E9E-3FA5D933B004}">
          <p14:sldIdLst>
            <p14:sldId id="610"/>
            <p14:sldId id="591"/>
            <p14:sldId id="609"/>
            <p14:sldId id="592"/>
            <p14:sldId id="622"/>
            <p14:sldId id="608"/>
            <p14:sldId id="595"/>
            <p14:sldId id="612"/>
            <p14:sldId id="613"/>
            <p14:sldId id="614"/>
            <p14:sldId id="615"/>
            <p14:sldId id="616"/>
            <p14:sldId id="624"/>
            <p14:sldId id="623"/>
            <p14:sldId id="619"/>
            <p14:sldId id="625"/>
            <p14:sldId id="626"/>
            <p14:sldId id="618"/>
            <p14:sldId id="620"/>
            <p14:sldId id="627"/>
            <p14:sldId id="631"/>
            <p14:sldId id="628"/>
            <p14:sldId id="629"/>
            <p14:sldId id="630"/>
          </p14:sldIdLst>
        </p14:section>
      </p14:sectionLst>
    </p:ex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575"/>
    <a:srgbClr val="0085B4"/>
    <a:srgbClr val="007A37"/>
    <a:srgbClr val="FBF6E9"/>
    <a:srgbClr val="EDECE7"/>
    <a:srgbClr val="FAFAF8"/>
    <a:srgbClr val="DFDED3"/>
    <a:srgbClr val="F2F2EE"/>
    <a:srgbClr val="CAC8B6"/>
    <a:srgbClr val="D3D1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2" autoAdjust="0"/>
    <p:restoredTop sz="94145" autoAdjust="0"/>
  </p:normalViewPr>
  <p:slideViewPr>
    <p:cSldViewPr showGuides="1">
      <p:cViewPr varScale="1">
        <p:scale>
          <a:sx n="77" d="100"/>
          <a:sy n="77" d="100"/>
        </p:scale>
        <p:origin x="912" y="72"/>
      </p:cViewPr>
      <p:guideLst>
        <p:guide orient="horz" pos="2160"/>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8553F7-B9DF-40E4-9460-D9E3E4AC60BE}" type="datetimeFigureOut">
              <a:rPr lang="en-US" smtClean="0"/>
              <a:t>21/05/2025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6F3B7D-E3BB-4AF2-97E7-41990B22480D}"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165" algn="l" defTabSz="1219200" rtl="0" eaLnBrk="1" latinLnBrk="0" hangingPunct="1">
      <a:defRPr sz="1600" kern="1200">
        <a:solidFill>
          <a:schemeClr val="tx1"/>
        </a:solidFill>
        <a:latin typeface="+mn-lt"/>
        <a:ea typeface="+mn-ea"/>
        <a:cs typeface="+mn-cs"/>
      </a:defRPr>
    </a:lvl4pPr>
    <a:lvl5pPr marL="2437765" algn="l" defTabSz="1219200" rtl="0" eaLnBrk="1" latinLnBrk="0" hangingPunct="1">
      <a:defRPr sz="1600" kern="1200">
        <a:solidFill>
          <a:schemeClr val="tx1"/>
        </a:solidFill>
        <a:latin typeface="+mn-lt"/>
        <a:ea typeface="+mn-ea"/>
        <a:cs typeface="+mn-cs"/>
      </a:defRPr>
    </a:lvl5pPr>
    <a:lvl6pPr marL="3047365" algn="l" defTabSz="1219200" rtl="0" eaLnBrk="1" latinLnBrk="0" hangingPunct="1">
      <a:defRPr sz="1600" kern="1200">
        <a:solidFill>
          <a:schemeClr val="tx1"/>
        </a:solidFill>
        <a:latin typeface="+mn-lt"/>
        <a:ea typeface="+mn-ea"/>
        <a:cs typeface="+mn-cs"/>
      </a:defRPr>
    </a:lvl6pPr>
    <a:lvl7pPr marL="3656965" algn="l" defTabSz="1219200" rtl="0" eaLnBrk="1" latinLnBrk="0" hangingPunct="1">
      <a:defRPr sz="1600" kern="1200">
        <a:solidFill>
          <a:schemeClr val="tx1"/>
        </a:solidFill>
        <a:latin typeface="+mn-lt"/>
        <a:ea typeface="+mn-ea"/>
        <a:cs typeface="+mn-cs"/>
      </a:defRPr>
    </a:lvl7pPr>
    <a:lvl8pPr marL="4266565" algn="l" defTabSz="1219200" rtl="0" eaLnBrk="1" latinLnBrk="0" hangingPunct="1">
      <a:defRPr sz="1600" kern="1200">
        <a:solidFill>
          <a:schemeClr val="tx1"/>
        </a:solidFill>
        <a:latin typeface="+mn-lt"/>
        <a:ea typeface="+mn-ea"/>
        <a:cs typeface="+mn-cs"/>
      </a:defRPr>
    </a:lvl8pPr>
    <a:lvl9pPr marL="487616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6F3B7D-E3BB-4AF2-97E7-41990B22480D}" type="slidenum">
              <a:rPr lang="en-US" smtClean="0"/>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6F3B7D-E3BB-4AF2-97E7-41990B22480D}" type="slidenum">
              <a:rPr lang="en-US" smtClean="0"/>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2" y="2130426"/>
            <a:ext cx="10360501" cy="1470025"/>
          </a:xfrm>
        </p:spPr>
        <p:txBody>
          <a:bodyPr/>
          <a:lstStyle/>
          <a:p>
            <a:r>
              <a:rPr lang="en-US"/>
              <a:t>Click to edit Master title style</a:t>
            </a:r>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F611894-28B8-4005-BA35-73238799DD5F}" type="datetimeFigureOut">
              <a:rPr lang="en-US" smtClean="0"/>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F611894-28B8-4005-BA35-73238799DD5F}" type="datetimeFigureOut">
              <a:rPr lang="en-US" smtClean="0"/>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06374"/>
            <a:ext cx="2742486"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441" y="206374"/>
            <a:ext cx="802431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F611894-28B8-4005-BA35-73238799DD5F}" type="datetimeFigureOut">
              <a:rPr lang="en-US" smtClean="0"/>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F611894-28B8-4005-BA35-73238799DD5F}" type="datetimeFigureOut">
              <a:rPr lang="en-US" smtClean="0"/>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165" indent="0">
              <a:buNone/>
              <a:defRPr sz="1900">
                <a:solidFill>
                  <a:schemeClr val="tx1">
                    <a:tint val="75000"/>
                  </a:schemeClr>
                </a:solidFill>
              </a:defRPr>
            </a:lvl4pPr>
            <a:lvl5pPr marL="2437765" indent="0">
              <a:buNone/>
              <a:defRPr sz="1900">
                <a:solidFill>
                  <a:schemeClr val="tx1">
                    <a:tint val="75000"/>
                  </a:schemeClr>
                </a:solidFill>
              </a:defRPr>
            </a:lvl5pPr>
            <a:lvl6pPr marL="3047365" indent="0">
              <a:buNone/>
              <a:defRPr sz="1900">
                <a:solidFill>
                  <a:schemeClr val="tx1">
                    <a:tint val="75000"/>
                  </a:schemeClr>
                </a:solidFill>
              </a:defRPr>
            </a:lvl6pPr>
            <a:lvl7pPr marL="3656965" indent="0">
              <a:buNone/>
              <a:defRPr sz="1900">
                <a:solidFill>
                  <a:schemeClr val="tx1">
                    <a:tint val="75000"/>
                  </a:schemeClr>
                </a:solidFill>
              </a:defRPr>
            </a:lvl7pPr>
            <a:lvl8pPr marL="4266565" indent="0">
              <a:buNone/>
              <a:defRPr sz="1900">
                <a:solidFill>
                  <a:schemeClr val="tx1">
                    <a:tint val="75000"/>
                  </a:schemeClr>
                </a:solidFill>
              </a:defRPr>
            </a:lvl8pPr>
            <a:lvl9pPr marL="4876165"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611894-28B8-4005-BA35-73238799DD5F}" type="datetimeFigureOut">
              <a:rPr lang="en-US" smtClean="0"/>
              <a:t>21/05/2025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441" y="1200151"/>
            <a:ext cx="5383398"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5986" y="1200151"/>
            <a:ext cx="5383398"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F611894-28B8-4005-BA35-73238799DD5F}" type="datetimeFigureOut">
              <a:rPr lang="en-US" smtClean="0"/>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7"/>
            <a:ext cx="10969943"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441" y="1535113"/>
            <a:ext cx="5385514" cy="639763"/>
          </a:xfrm>
        </p:spPr>
        <p:txBody>
          <a:bodyPr anchor="b"/>
          <a:lstStyle>
            <a:lvl1pPr marL="0" indent="0">
              <a:buNone/>
              <a:defRPr sz="3200" b="1"/>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756" y="1535113"/>
            <a:ext cx="5387630" cy="639763"/>
          </a:xfrm>
        </p:spPr>
        <p:txBody>
          <a:bodyPr anchor="b"/>
          <a:lstStyle>
            <a:lvl1pPr marL="0" indent="0">
              <a:buNone/>
              <a:defRPr sz="3200" b="1"/>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1756" y="2174875"/>
            <a:ext cx="5387630"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F611894-28B8-4005-BA35-73238799DD5F}" type="datetimeFigureOut">
              <a:rPr lang="en-US" smtClean="0"/>
              <a:t>21/05/2025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F611894-28B8-4005-BA35-73238799DD5F}" type="datetimeFigureOut">
              <a:rPr lang="en-US" smtClean="0"/>
              <a:t>21/05/2025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611894-28B8-4005-BA35-73238799DD5F}" type="datetimeFigureOut">
              <a:rPr lang="en-US" smtClean="0"/>
              <a:t>21/05/2025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3" y="273049"/>
            <a:ext cx="4010039"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5492" y="273052"/>
            <a:ext cx="6813892"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443" y="1435102"/>
            <a:ext cx="4010039" cy="4691063"/>
          </a:xfrm>
        </p:spPr>
        <p:txBody>
          <a:bodyPr/>
          <a:lstStyle>
            <a:lvl1pPr marL="0" indent="0">
              <a:buNone/>
              <a:defRPr sz="1900"/>
            </a:lvl1pPr>
            <a:lvl2pPr marL="609600" indent="0">
              <a:buNone/>
              <a:defRPr sz="1600"/>
            </a:lvl2pPr>
            <a:lvl3pPr marL="1219200" indent="0">
              <a:buNone/>
              <a:defRPr sz="1300"/>
            </a:lvl3pPr>
            <a:lvl4pPr marL="1828165"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BF611894-28B8-4005-BA35-73238799DD5F}" type="datetimeFigureOut">
              <a:rPr lang="en-US" smtClean="0"/>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095" y="612775"/>
            <a:ext cx="7313295" cy="4114800"/>
          </a:xfrm>
        </p:spPr>
        <p:txBody>
          <a:bodyPr/>
          <a:lstStyle>
            <a:lvl1pPr marL="0" indent="0">
              <a:buNone/>
              <a:defRPr sz="4300"/>
            </a:lvl1pPr>
            <a:lvl2pPr marL="609600" indent="0">
              <a:buNone/>
              <a:defRPr sz="3700"/>
            </a:lvl2pPr>
            <a:lvl3pPr marL="1219200" indent="0">
              <a:buNone/>
              <a:defRPr sz="3200"/>
            </a:lvl3pPr>
            <a:lvl4pPr marL="1828165"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en-US"/>
          </a:p>
        </p:txBody>
      </p:sp>
      <p:sp>
        <p:nvSpPr>
          <p:cNvPr id="4" name="Text Placeholder 3"/>
          <p:cNvSpPr>
            <a:spLocks noGrp="1"/>
          </p:cNvSpPr>
          <p:nvPr>
            <p:ph type="body" sz="half" idx="2"/>
          </p:nvPr>
        </p:nvSpPr>
        <p:spPr>
          <a:xfrm>
            <a:off x="2389095" y="5367338"/>
            <a:ext cx="7313295" cy="804863"/>
          </a:xfrm>
        </p:spPr>
        <p:txBody>
          <a:bodyPr/>
          <a:lstStyle>
            <a:lvl1pPr marL="0" indent="0">
              <a:buNone/>
              <a:defRPr sz="1900"/>
            </a:lvl1pPr>
            <a:lvl2pPr marL="609600" indent="0">
              <a:buNone/>
              <a:defRPr sz="1600"/>
            </a:lvl2pPr>
            <a:lvl3pPr marL="1219200" indent="0">
              <a:buNone/>
              <a:defRPr sz="1300"/>
            </a:lvl3pPr>
            <a:lvl4pPr marL="1828165"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BF611894-28B8-4005-BA35-73238799DD5F}" type="datetimeFigureOut">
              <a:rPr lang="en-US" smtClean="0"/>
              <a:t>21/05/2025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06FD8-449D-4F0F-BCDD-5B30A88EA0E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274637"/>
            <a:ext cx="10969943" cy="1143000"/>
          </a:xfrm>
          <a:prstGeom prst="rect">
            <a:avLst/>
          </a:prstGeom>
        </p:spPr>
        <p:txBody>
          <a:bodyPr vert="horz" lIns="121899" tIns="60949" rIns="121899" bIns="60949" rtlCol="0" anchor="ctr">
            <a:normAutofit/>
          </a:bodyPr>
          <a:lstStyle/>
          <a:p>
            <a:r>
              <a:rPr lang="en-US"/>
              <a:t>Click to edit Master title style</a:t>
            </a:r>
          </a:p>
        </p:txBody>
      </p:sp>
      <p:sp>
        <p:nvSpPr>
          <p:cNvPr id="3" name="Text Placeholder 2"/>
          <p:cNvSpPr>
            <a:spLocks noGrp="1"/>
          </p:cNvSpPr>
          <p:nvPr>
            <p:ph type="body" idx="1"/>
          </p:nvPr>
        </p:nvSpPr>
        <p:spPr>
          <a:xfrm>
            <a:off x="609441" y="1600201"/>
            <a:ext cx="10969943" cy="4525963"/>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441" y="6356351"/>
            <a:ext cx="2844059"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fld id="{BF611894-28B8-4005-BA35-73238799DD5F}" type="datetimeFigureOut">
              <a:rPr lang="en-US" smtClean="0"/>
              <a:t>21/05/2025</a:t>
            </a:fld>
            <a:endParaRPr lang="en-US"/>
          </a:p>
        </p:txBody>
      </p:sp>
      <p:sp>
        <p:nvSpPr>
          <p:cNvPr id="5" name="Footer Placeholder 4"/>
          <p:cNvSpPr>
            <a:spLocks noGrp="1"/>
          </p:cNvSpPr>
          <p:nvPr>
            <p:ph type="ftr" sz="quarter" idx="3"/>
          </p:nvPr>
        </p:nvSpPr>
        <p:spPr>
          <a:xfrm>
            <a:off x="4164515" y="6356351"/>
            <a:ext cx="3859795"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5325" y="6356351"/>
            <a:ext cx="2844059"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fld id="{D0E06FD8-449D-4F0F-BCDD-5B30A88EA0E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22.bin"/><Relationship Id="rId3" Type="http://schemas.openxmlformats.org/officeDocument/2006/relationships/image" Target="../media/image60.png"/><Relationship Id="rId7" Type="http://schemas.openxmlformats.org/officeDocument/2006/relationships/oleObject" Target="../embeddings/oleObject19.bin"/><Relationship Id="rId12" Type="http://schemas.openxmlformats.org/officeDocument/2006/relationships/image" Target="../media/image62.wmf"/><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59.w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image" Target="../media/image64.png"/><Relationship Id="rId10" Type="http://schemas.openxmlformats.org/officeDocument/2006/relationships/image" Target="../media/image61.wmf"/><Relationship Id="rId4" Type="http://schemas.openxmlformats.org/officeDocument/2006/relationships/image" Target="../media/image58.png"/><Relationship Id="rId9" Type="http://schemas.openxmlformats.org/officeDocument/2006/relationships/oleObject" Target="../embeddings/oleObject20.bin"/><Relationship Id="rId14" Type="http://schemas.openxmlformats.org/officeDocument/2006/relationships/image" Target="../media/image63.wmf"/></Relationships>
</file>

<file path=ppt/slides/_rels/slide1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31.png"/><Relationship Id="rId7" Type="http://schemas.openxmlformats.org/officeDocument/2006/relationships/image" Target="../media/image69.png"/><Relationship Id="rId2" Type="http://schemas.openxmlformats.org/officeDocument/2006/relationships/image" Target="../media/image65.emf"/><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45.png"/><Relationship Id="rId7" Type="http://schemas.openxmlformats.org/officeDocument/2006/relationships/image" Target="../media/image77.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2.png"/><Relationship Id="rId4" Type="http://schemas.openxmlformats.org/officeDocument/2006/relationships/image" Target="../media/image74.png"/><Relationship Id="rId9" Type="http://schemas.openxmlformats.org/officeDocument/2006/relationships/image" Target="../media/image79.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75.pn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8.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84.png"/><Relationship Id="rId7" Type="http://schemas.openxmlformats.org/officeDocument/2006/relationships/image" Target="../media/image82.wmf"/><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oleObject" Target="../embeddings/oleObject23.bin"/><Relationship Id="rId11" Type="http://schemas.openxmlformats.org/officeDocument/2006/relationships/image" Target="../media/image85.png"/><Relationship Id="rId5" Type="http://schemas.openxmlformats.org/officeDocument/2006/relationships/image" Target="../media/image86.png"/><Relationship Id="rId10" Type="http://schemas.openxmlformats.org/officeDocument/2006/relationships/oleObject" Target="../embeddings/oleObject25.bin"/><Relationship Id="rId4" Type="http://schemas.openxmlformats.org/officeDocument/2006/relationships/image" Target="../media/image81.png"/><Relationship Id="rId9" Type="http://schemas.openxmlformats.org/officeDocument/2006/relationships/image" Target="../media/image8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wmf"/></Relationships>
</file>

<file path=ppt/slides/_rels/slide16.xml.rels><?xml version="1.0" encoding="UTF-8" standalone="yes"?>
<Relationships xmlns="http://schemas.openxmlformats.org/package/2006/relationships"><Relationship Id="rId8" Type="http://schemas.openxmlformats.org/officeDocument/2006/relationships/image" Target="../media/image93.wmf"/><Relationship Id="rId13" Type="http://schemas.openxmlformats.org/officeDocument/2006/relationships/image" Target="../media/image95.png"/><Relationship Id="rId3" Type="http://schemas.openxmlformats.org/officeDocument/2006/relationships/image" Target="../media/image91.png"/><Relationship Id="rId7" Type="http://schemas.openxmlformats.org/officeDocument/2006/relationships/oleObject" Target="../embeddings/oleObject28.bin"/><Relationship Id="rId12" Type="http://schemas.openxmlformats.org/officeDocument/2006/relationships/image" Target="../media/image71.png"/><Relationship Id="rId2"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92.wmf"/><Relationship Id="rId11" Type="http://schemas.openxmlformats.org/officeDocument/2006/relationships/image" Target="../media/image94.wmf"/><Relationship Id="rId5" Type="http://schemas.openxmlformats.org/officeDocument/2006/relationships/oleObject" Target="../embeddings/oleObject27.bin"/><Relationship Id="rId10" Type="http://schemas.openxmlformats.org/officeDocument/2006/relationships/oleObject" Target="../embeddings/oleObject30.bin"/><Relationship Id="rId4" Type="http://schemas.openxmlformats.org/officeDocument/2006/relationships/image" Target="../media/image96.png"/><Relationship Id="rId9" Type="http://schemas.openxmlformats.org/officeDocument/2006/relationships/oleObject" Target="../embeddings/oleObject29.bin"/></Relationships>
</file>

<file path=ppt/slides/_rels/slide1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02.png"/><Relationship Id="rId3" Type="http://schemas.openxmlformats.org/officeDocument/2006/relationships/image" Target="../media/image103.png"/><Relationship Id="rId7" Type="http://schemas.openxmlformats.org/officeDocument/2006/relationships/image" Target="../media/image100.wmf"/><Relationship Id="rId12" Type="http://schemas.openxmlformats.org/officeDocument/2006/relationships/oleObject" Target="../embeddings/oleObject33.bin"/><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oleObject" Target="../embeddings/oleObject31.bin"/><Relationship Id="rId11" Type="http://schemas.openxmlformats.org/officeDocument/2006/relationships/image" Target="../media/image109.png"/><Relationship Id="rId5" Type="http://schemas.openxmlformats.org/officeDocument/2006/relationships/image" Target="../media/image105.png"/><Relationship Id="rId10" Type="http://schemas.openxmlformats.org/officeDocument/2006/relationships/image" Target="../media/image101.wmf"/><Relationship Id="rId4" Type="http://schemas.openxmlformats.org/officeDocument/2006/relationships/image" Target="../media/image99.png"/><Relationship Id="rId9" Type="http://schemas.openxmlformats.org/officeDocument/2006/relationships/oleObject" Target="../embeddings/oleObject32.bin"/></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12.png"/><Relationship Id="rId7" Type="http://schemas.openxmlformats.org/officeDocument/2006/relationships/image" Target="../media/image106.wmf"/><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oleObject" Target="../embeddings/oleObject35.bin"/><Relationship Id="rId5" Type="http://schemas.openxmlformats.org/officeDocument/2006/relationships/image" Target="../media/image105.wmf"/><Relationship Id="rId10" Type="http://schemas.openxmlformats.org/officeDocument/2006/relationships/image" Target="../media/image111.png"/><Relationship Id="rId4" Type="http://schemas.openxmlformats.org/officeDocument/2006/relationships/oleObject" Target="../embeddings/oleObject34.bin"/><Relationship Id="rId9" Type="http://schemas.openxmlformats.org/officeDocument/2006/relationships/image" Target="../media/image110.png"/></Relationships>
</file>

<file path=ppt/slides/_rels/slide21.xml.rels><?xml version="1.0" encoding="UTF-8" standalone="yes"?>
<Relationships xmlns="http://schemas.openxmlformats.org/package/2006/relationships"><Relationship Id="rId8" Type="http://schemas.openxmlformats.org/officeDocument/2006/relationships/image" Target="../media/image116.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image" Target="../media/image115.wmf"/><Relationship Id="rId5" Type="http://schemas.openxmlformats.org/officeDocument/2006/relationships/oleObject" Target="../embeddings/oleObject37.bin"/><Relationship Id="rId10" Type="http://schemas.openxmlformats.org/officeDocument/2006/relationships/image" Target="../media/image118.png"/><Relationship Id="rId4" Type="http://schemas.openxmlformats.org/officeDocument/2006/relationships/image" Target="../media/image114.wmf"/><Relationship Id="rId9" Type="http://schemas.openxmlformats.org/officeDocument/2006/relationships/image" Target="../media/image117.png"/></Relationships>
</file>

<file path=ppt/slides/_rels/slide22.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9.png"/><Relationship Id="rId7" Type="http://schemas.openxmlformats.org/officeDocument/2006/relationships/image" Target="../media/image1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0.wmf"/><Relationship Id="rId5" Type="http://schemas.openxmlformats.org/officeDocument/2006/relationships/oleObject" Target="../embeddings/oleObject39.bin"/><Relationship Id="rId4" Type="http://schemas.openxmlformats.org/officeDocument/2006/relationships/image" Target="../media/image125.png"/></Relationships>
</file>

<file path=ppt/slides/_rels/slide2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29.png"/><Relationship Id="rId7" Type="http://schemas.openxmlformats.org/officeDocument/2006/relationships/image" Target="../media/image124.wmf"/><Relationship Id="rId2"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oleObject" Target="../embeddings/oleObject41.bin"/><Relationship Id="rId5" Type="http://schemas.openxmlformats.org/officeDocument/2006/relationships/image" Target="../media/image123.wmf"/><Relationship Id="rId4" Type="http://schemas.openxmlformats.org/officeDocument/2006/relationships/oleObject" Target="../embeddings/oleObject40.bin"/><Relationship Id="rId9" Type="http://schemas.openxmlformats.org/officeDocument/2006/relationships/image" Target="../media/image127.png"/></Relationships>
</file>

<file path=ppt/slides/_rels/slide2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8.png"/><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4.bin"/><Relationship Id="rId18" Type="http://schemas.openxmlformats.org/officeDocument/2006/relationships/oleObject" Target="../embeddings/oleObject6.bin"/><Relationship Id="rId3" Type="http://schemas.openxmlformats.org/officeDocument/2006/relationships/image" Target="../media/image8.png"/><Relationship Id="rId21" Type="http://schemas.openxmlformats.org/officeDocument/2006/relationships/image" Target="../media/image19.wmf"/><Relationship Id="rId7" Type="http://schemas.openxmlformats.org/officeDocument/2006/relationships/oleObject" Target="../embeddings/oleObject1.bin"/><Relationship Id="rId12" Type="http://schemas.openxmlformats.org/officeDocument/2006/relationships/image" Target="../media/image14.wmf"/><Relationship Id="rId17" Type="http://schemas.openxmlformats.org/officeDocument/2006/relationships/image" Target="../media/image17.wmf"/><Relationship Id="rId2" Type="http://schemas.openxmlformats.org/officeDocument/2006/relationships/image" Target="../media/image7.png"/><Relationship Id="rId16" Type="http://schemas.openxmlformats.org/officeDocument/2006/relationships/oleObject" Target="../embeddings/oleObject5.bin"/><Relationship Id="rId20" Type="http://schemas.openxmlformats.org/officeDocument/2006/relationships/oleObject" Target="../embeddings/oleObject7.bin"/><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oleObject" Target="../embeddings/oleObject3.bin"/><Relationship Id="rId5" Type="http://schemas.openxmlformats.org/officeDocument/2006/relationships/image" Target="../media/image10.png"/><Relationship Id="rId15" Type="http://schemas.openxmlformats.org/officeDocument/2006/relationships/image" Target="../media/image16.png"/><Relationship Id="rId23" Type="http://schemas.openxmlformats.org/officeDocument/2006/relationships/image" Target="../media/image20.wmf"/><Relationship Id="rId10" Type="http://schemas.openxmlformats.org/officeDocument/2006/relationships/image" Target="../media/image13.wmf"/><Relationship Id="rId19" Type="http://schemas.openxmlformats.org/officeDocument/2006/relationships/image" Target="../media/image18.wmf"/><Relationship Id="rId4" Type="http://schemas.openxmlformats.org/officeDocument/2006/relationships/image" Target="../media/image9.png"/><Relationship Id="rId9" Type="http://schemas.openxmlformats.org/officeDocument/2006/relationships/oleObject" Target="../embeddings/oleObject2.bin"/><Relationship Id="rId14" Type="http://schemas.openxmlformats.org/officeDocument/2006/relationships/image" Target="../media/image15.wmf"/><Relationship Id="rId22"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image" Target="../media/image16.png"/><Relationship Id="rId18" Type="http://schemas.openxmlformats.org/officeDocument/2006/relationships/oleObject" Target="../embeddings/oleObject7.bin"/><Relationship Id="rId3" Type="http://schemas.openxmlformats.org/officeDocument/2006/relationships/image" Target="../media/image22.png"/><Relationship Id="rId21" Type="http://schemas.openxmlformats.org/officeDocument/2006/relationships/image" Target="../media/image20.wmf"/><Relationship Id="rId7" Type="http://schemas.openxmlformats.org/officeDocument/2006/relationships/oleObject" Target="../embeddings/oleObject2.bin"/><Relationship Id="rId12" Type="http://schemas.openxmlformats.org/officeDocument/2006/relationships/image" Target="../media/image15.wmf"/><Relationship Id="rId17" Type="http://schemas.openxmlformats.org/officeDocument/2006/relationships/image" Target="../media/image18.wmf"/><Relationship Id="rId2" Type="http://schemas.openxmlformats.org/officeDocument/2006/relationships/image" Target="../media/image21.png"/><Relationship Id="rId16" Type="http://schemas.openxmlformats.org/officeDocument/2006/relationships/oleObject" Target="../embeddings/oleObject6.bin"/><Relationship Id="rId20"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image" Target="../media/image12.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image" Target="../media/image17.wmf"/><Relationship Id="rId10" Type="http://schemas.openxmlformats.org/officeDocument/2006/relationships/image" Target="../media/image14.wmf"/><Relationship Id="rId19" Type="http://schemas.openxmlformats.org/officeDocument/2006/relationships/image" Target="../media/image19.wmf"/><Relationship Id="rId4" Type="http://schemas.openxmlformats.org/officeDocument/2006/relationships/image" Target="../media/image11.png"/><Relationship Id="rId9" Type="http://schemas.openxmlformats.org/officeDocument/2006/relationships/oleObject" Target="../embeddings/oleObject3.bin"/><Relationship Id="rId1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image" Target="../media/image24.png"/><Relationship Id="rId7" Type="http://schemas.openxmlformats.org/officeDocument/2006/relationships/image" Target="../media/image27.wmf"/><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oleObject" Target="../embeddings/oleObject9.bin"/><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28.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32.png"/><Relationship Id="rId7" Type="http://schemas.openxmlformats.org/officeDocument/2006/relationships/image" Target="../media/image34.wmf"/><Relationship Id="rId12"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oleObject" Target="../embeddings/oleObject12.bin"/><Relationship Id="rId11" Type="http://schemas.openxmlformats.org/officeDocument/2006/relationships/image" Target="../media/image36.wmf"/><Relationship Id="rId5" Type="http://schemas.openxmlformats.org/officeDocument/2006/relationships/image" Target="../media/image33.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35.wmf"/></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51.png"/><Relationship Id="rId4" Type="http://schemas.openxmlformats.org/officeDocument/2006/relationships/image" Target="../media/image46.png"/><Relationship Id="rId9" Type="http://schemas.openxmlformats.org/officeDocument/2006/relationships/image" Target="../media/image50.pn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56.png"/><Relationship Id="rId3" Type="http://schemas.openxmlformats.org/officeDocument/2006/relationships/image" Target="../media/image26.png"/><Relationship Id="rId7" Type="http://schemas.openxmlformats.org/officeDocument/2006/relationships/image" Target="../media/image53.wmf"/><Relationship Id="rId12" Type="http://schemas.openxmlformats.org/officeDocument/2006/relationships/image" Target="../media/image43.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oleObject" Target="../embeddings/oleObject15.bin"/><Relationship Id="rId11" Type="http://schemas.openxmlformats.org/officeDocument/2006/relationships/image" Target="../media/image55.wmf"/><Relationship Id="rId5" Type="http://schemas.openxmlformats.org/officeDocument/2006/relationships/image" Target="../media/image54.png"/><Relationship Id="rId10" Type="http://schemas.openxmlformats.org/officeDocument/2006/relationships/oleObject" Target="../embeddings/oleObject17.bin"/><Relationship Id="rId4" Type="http://schemas.openxmlformats.org/officeDocument/2006/relationships/image" Target="../media/image53.png"/><Relationship Id="rId9" Type="http://schemas.openxmlformats.org/officeDocument/2006/relationships/image" Target="../media/image54.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8000"/>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427412" y="2245994"/>
            <a:ext cx="1326831" cy="1261684"/>
          </a:xfrm>
          <a:prstGeom prst="rect">
            <a:avLst/>
          </a:prstGeom>
        </p:spPr>
      </p:pic>
      <p:pic>
        <p:nvPicPr>
          <p:cNvPr id="10" name="Picture 9"/>
          <p:cNvPicPr>
            <a:picLocks noChangeAspect="1"/>
          </p:cNvPicPr>
          <p:nvPr/>
        </p:nvPicPr>
        <p:blipFill>
          <a:blip r:embed="rId4"/>
          <a:stretch>
            <a:fillRect/>
          </a:stretch>
        </p:blipFill>
        <p:spPr>
          <a:xfrm>
            <a:off x="4646612" y="2362200"/>
            <a:ext cx="6368494" cy="12497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 name="Group 34"/>
          <p:cNvGrpSpPr/>
          <p:nvPr/>
        </p:nvGrpSpPr>
        <p:grpSpPr>
          <a:xfrm>
            <a:off x="1509672" y="37171"/>
            <a:ext cx="10582238" cy="1676400"/>
            <a:chOff x="1531974" y="594330"/>
            <a:chExt cx="10582238" cy="1676400"/>
          </a:xfrm>
        </p:grpSpPr>
        <p:pic>
          <p:nvPicPr>
            <p:cNvPr id="3" name="Picture 2"/>
            <p:cNvPicPr>
              <a:picLocks noChangeAspect="1"/>
            </p:cNvPicPr>
            <p:nvPr/>
          </p:nvPicPr>
          <p:blipFill>
            <a:blip r:embed="rId2"/>
            <a:stretch>
              <a:fillRect/>
            </a:stretch>
          </p:blipFill>
          <p:spPr>
            <a:xfrm>
              <a:off x="1531974" y="594330"/>
              <a:ext cx="10582237" cy="1676400"/>
            </a:xfrm>
            <a:prstGeom prst="rect">
              <a:avLst/>
            </a:prstGeom>
          </p:spPr>
        </p:pic>
        <mc:AlternateContent xmlns:mc="http://schemas.openxmlformats.org/markup-compatibility/2006" xmlns:a14="http://schemas.microsoft.com/office/drawing/2010/main">
          <mc:Choice Requires="a14">
            <p:sp>
              <p:nvSpPr>
                <p:cNvPr id="2" name="Rectangle 1"/>
                <p:cNvSpPr/>
                <p:nvPr/>
              </p:nvSpPr>
              <p:spPr>
                <a:xfrm>
                  <a:off x="1531975" y="607340"/>
                  <a:ext cx="10582237" cy="882614"/>
                </a:xfrm>
                <a:prstGeom prst="rect">
                  <a:avLst/>
                </a:prstGeom>
              </p:spPr>
              <p:txBody>
                <a:bodyPr wrap="square">
                  <a:spAutoFit/>
                </a:bodyPr>
                <a:lstStyle/>
                <a:p>
                  <a:pPr marL="342900" indent="-342900">
                    <a:buFont typeface="Wingdings" panose="05000000000000000000" pitchFamily="2" charset="2"/>
                    <a:buChar char="v"/>
                  </a:pPr>
                  <a:r>
                    <a:rPr lang="en-US" b="1"/>
                    <a:t> </a:t>
                  </a:r>
                  <a:r>
                    <a:rPr lang="vi-VN" b="1"/>
                    <a:t>Cho hình chóp S.ABC </a:t>
                  </a:r>
                  <a:r>
                    <a:rPr lang="en-US" b="1"/>
                    <a:t>có </a:t>
                  </a:r>
                  <a:r>
                    <a:rPr lang="vi-VN" b="1"/>
                    <a:t>SA </a:t>
                  </a:r>
                  <a14:m>
                    <m:oMath xmlns:m="http://schemas.openxmlformats.org/officeDocument/2006/math">
                      <m:r>
                        <a:rPr lang="vi-VN" sz="2800" b="1" i="1" smtClean="0">
                          <a:latin typeface="Cambria Math" panose="02040503050406030204" pitchFamily="18" charset="0"/>
                          <a:ea typeface="Cambria Math" panose="02040503050406030204" pitchFamily="18" charset="0"/>
                        </a:rPr>
                        <m:t>⊥</m:t>
                      </m:r>
                    </m:oMath>
                  </a14:m>
                  <a:r>
                    <a:rPr lang="en-US" b="1"/>
                    <a:t> </a:t>
                  </a:r>
                  <a:r>
                    <a:rPr lang="vi-VN" b="1"/>
                    <a:t>(ABC)</a:t>
                  </a:r>
                  <a:r>
                    <a:rPr lang="en-US" b="1"/>
                    <a:t>; SA </a:t>
                  </a:r>
                  <a:r>
                    <a:rPr lang="en-US"/>
                    <a:t>= h. </a:t>
                  </a:r>
                  <a:r>
                    <a:rPr lang="vi-VN" b="1"/>
                    <a:t>Gọi M, N, P tương ứng </a:t>
                  </a:r>
                  <a:endParaRPr lang="en-US" b="1"/>
                </a:p>
                <a:p>
                  <a:r>
                    <a:rPr lang="en-US" b="1"/>
                    <a:t>     </a:t>
                  </a:r>
                  <a:r>
                    <a:rPr lang="vi-VN" b="1"/>
                    <a:t>là trung điểm của SA, SB, SC.</a:t>
                  </a:r>
                  <a:r>
                    <a:rPr lang="en-US" b="1"/>
                    <a:t> </a:t>
                  </a:r>
                  <a:r>
                    <a:rPr lang="vi-VN" b="1"/>
                    <a:t>    </a:t>
                  </a:r>
                </a:p>
              </p:txBody>
            </p:sp>
          </mc:Choice>
          <mc:Fallback xmlns="">
            <p:sp>
              <p:nvSpPr>
                <p:cNvPr id="2" name="Rectangle 1"/>
                <p:cNvSpPr>
                  <a:spLocks noRot="1" noChangeAspect="1" noMove="1" noResize="1" noEditPoints="1" noAdjustHandles="1" noChangeArrowheads="1" noChangeShapeType="1" noTextEdit="1"/>
                </p:cNvSpPr>
                <p:nvPr/>
              </p:nvSpPr>
              <p:spPr>
                <a:xfrm>
                  <a:off x="1531975" y="607340"/>
                  <a:ext cx="10582237" cy="882614"/>
                </a:xfrm>
                <a:prstGeom prst="rect">
                  <a:avLst/>
                </a:prstGeom>
                <a:blipFill rotWithShape="1">
                  <a:blip r:embed="rId3"/>
                </a:blipFill>
              </p:spPr>
              <p:txBody>
                <a:bodyPr/>
                <a:lstStyle/>
                <a:p>
                  <a:r>
                    <a:rPr lang="en-US" altLang="en-US">
                      <a:noFill/>
                    </a:rPr>
                    <a:t> </a:t>
                  </a:r>
                </a:p>
              </p:txBody>
            </p:sp>
          </mc:Fallback>
        </mc:AlternateContent>
      </p:grpSp>
      <p:sp>
        <p:nvSpPr>
          <p:cNvPr id="6" name="Rectangle 5"/>
          <p:cNvSpPr/>
          <p:nvPr/>
        </p:nvSpPr>
        <p:spPr>
          <a:xfrm>
            <a:off x="2055812" y="824366"/>
            <a:ext cx="9639300" cy="830997"/>
          </a:xfrm>
          <a:prstGeom prst="rect">
            <a:avLst/>
          </a:prstGeom>
        </p:spPr>
        <p:txBody>
          <a:bodyPr wrap="square">
            <a:spAutoFit/>
          </a:bodyPr>
          <a:lstStyle/>
          <a:p>
            <a:r>
              <a:rPr lang="en-US" b="1"/>
              <a:t>a) Tính d((MNP), (ABC)) và d(NP, (ABC)).</a:t>
            </a:r>
          </a:p>
          <a:p>
            <a:r>
              <a:rPr lang="en-US" b="1"/>
              <a:t>b) Giả sử tam giác ABC vuông tại B và AB </a:t>
            </a:r>
            <a:r>
              <a:rPr lang="en-US"/>
              <a:t>= a</a:t>
            </a:r>
            <a:r>
              <a:rPr lang="en-US" b="1"/>
              <a:t>. Tính d(A, (SBC)).</a:t>
            </a:r>
          </a:p>
        </p:txBody>
      </p:sp>
      <p:pic>
        <p:nvPicPr>
          <p:cNvPr id="7" name="Picture 6"/>
          <p:cNvPicPr>
            <a:picLocks noChangeAspect="1"/>
          </p:cNvPicPr>
          <p:nvPr/>
        </p:nvPicPr>
        <p:blipFill>
          <a:blip r:embed="rId4"/>
          <a:stretch>
            <a:fillRect/>
          </a:stretch>
        </p:blipFill>
        <p:spPr>
          <a:xfrm>
            <a:off x="-146824" y="267788"/>
            <a:ext cx="1805839" cy="1460652"/>
          </a:xfrm>
          <a:prstGeom prst="rect">
            <a:avLst/>
          </a:prstGeom>
        </p:spPr>
      </p:pic>
      <p:grpSp>
        <p:nvGrpSpPr>
          <p:cNvPr id="84" name="Group 83"/>
          <p:cNvGrpSpPr/>
          <p:nvPr/>
        </p:nvGrpSpPr>
        <p:grpSpPr>
          <a:xfrm>
            <a:off x="601915" y="2298700"/>
            <a:ext cx="4138360" cy="654050"/>
            <a:chOff x="1459595" y="2028522"/>
            <a:chExt cx="4138360" cy="654050"/>
          </a:xfrm>
        </p:grpSpPr>
        <p:sp>
          <p:nvSpPr>
            <p:cNvPr id="78" name="Rectangle 77"/>
            <p:cNvSpPr/>
            <p:nvPr/>
          </p:nvSpPr>
          <p:spPr>
            <a:xfrm>
              <a:off x="1459595" y="2077845"/>
              <a:ext cx="543739" cy="461665"/>
            </a:xfrm>
            <a:prstGeom prst="rect">
              <a:avLst/>
            </a:prstGeom>
          </p:spPr>
          <p:txBody>
            <a:bodyPr wrap="none">
              <a:spAutoFit/>
            </a:bodyPr>
            <a:lstStyle/>
            <a:p>
              <a:r>
                <a:rPr lang="en-US"/>
                <a:t>a) </a:t>
              </a:r>
            </a:p>
          </p:txBody>
        </p:sp>
        <p:graphicFrame>
          <p:nvGraphicFramePr>
            <p:cNvPr id="79" name="Object 78"/>
            <p:cNvGraphicFramePr>
              <a:graphicFrameLocks noChangeAspect="1"/>
            </p:cNvGraphicFramePr>
            <p:nvPr/>
          </p:nvGraphicFramePr>
          <p:xfrm>
            <a:off x="1897493" y="2028522"/>
            <a:ext cx="3700462" cy="654050"/>
          </p:xfrm>
          <a:graphic>
            <a:graphicData uri="http://schemas.openxmlformats.org/presentationml/2006/ole">
              <mc:AlternateContent xmlns:mc="http://schemas.openxmlformats.org/markup-compatibility/2006">
                <mc:Choice xmlns:v="urn:schemas-microsoft-com:vml" Requires="v">
                  <p:oleObj name="Equation" r:id="rId5" imgW="41452800" imgH="7315200" progId="Equation.DSMT4">
                    <p:embed/>
                  </p:oleObj>
                </mc:Choice>
                <mc:Fallback>
                  <p:oleObj name="Equation" r:id="rId5" imgW="41452800" imgH="7315200" progId="Equation.DSMT4">
                    <p:embed/>
                    <p:pic>
                      <p:nvPicPr>
                        <p:cNvPr id="0" name="Picture 8356"/>
                        <p:cNvPicPr/>
                        <p:nvPr/>
                      </p:nvPicPr>
                      <p:blipFill>
                        <a:blip r:embed="rId6"/>
                        <a:stretch>
                          <a:fillRect/>
                        </a:stretch>
                      </p:blipFill>
                      <p:spPr>
                        <a:xfrm>
                          <a:off x="1897493" y="2028522"/>
                          <a:ext cx="3700462" cy="654050"/>
                        </a:xfrm>
                        <a:prstGeom prst="rect">
                          <a:avLst/>
                        </a:prstGeom>
                      </p:spPr>
                    </p:pic>
                  </p:oleObj>
                </mc:Fallback>
              </mc:AlternateContent>
            </a:graphicData>
          </a:graphic>
        </p:graphicFrame>
      </p:grpSp>
      <p:graphicFrame>
        <p:nvGraphicFramePr>
          <p:cNvPr id="80" name="Object 79"/>
          <p:cNvGraphicFramePr>
            <a:graphicFrameLocks noChangeAspect="1"/>
          </p:cNvGraphicFramePr>
          <p:nvPr/>
        </p:nvGraphicFramePr>
        <p:xfrm>
          <a:off x="4747384" y="2120326"/>
          <a:ext cx="2584450" cy="898525"/>
        </p:xfrm>
        <a:graphic>
          <a:graphicData uri="http://schemas.openxmlformats.org/presentationml/2006/ole">
            <mc:AlternateContent xmlns:mc="http://schemas.openxmlformats.org/markup-compatibility/2006">
              <mc:Choice xmlns:v="urn:schemas-microsoft-com:vml" Requires="v">
                <p:oleObj name="Equation" r:id="rId7" imgW="28956000" imgH="10058400" progId="Equation.DSMT4">
                  <p:embed/>
                </p:oleObj>
              </mc:Choice>
              <mc:Fallback>
                <p:oleObj name="Equation" r:id="rId7" imgW="28956000" imgH="10058400" progId="Equation.DSMT4">
                  <p:embed/>
                  <p:pic>
                    <p:nvPicPr>
                      <p:cNvPr id="0" name="Object 78"/>
                      <p:cNvPicPr/>
                      <p:nvPr/>
                    </p:nvPicPr>
                    <p:blipFill>
                      <a:blip r:embed="rId8"/>
                      <a:stretch>
                        <a:fillRect/>
                      </a:stretch>
                    </p:blipFill>
                    <p:spPr>
                      <a:xfrm>
                        <a:off x="4747384" y="2120326"/>
                        <a:ext cx="2584450" cy="898525"/>
                      </a:xfrm>
                      <a:prstGeom prst="rect">
                        <a:avLst/>
                      </a:prstGeom>
                    </p:spPr>
                  </p:pic>
                </p:oleObj>
              </mc:Fallback>
            </mc:AlternateContent>
          </a:graphicData>
        </a:graphic>
      </p:graphicFrame>
      <p:sp>
        <p:nvSpPr>
          <p:cNvPr id="81" name="Rectangle 80"/>
          <p:cNvSpPr/>
          <p:nvPr/>
        </p:nvSpPr>
        <p:spPr>
          <a:xfrm>
            <a:off x="601915" y="3044088"/>
            <a:ext cx="6276142" cy="461665"/>
          </a:xfrm>
          <a:prstGeom prst="rect">
            <a:avLst/>
          </a:prstGeom>
        </p:spPr>
        <p:txBody>
          <a:bodyPr wrap="none">
            <a:spAutoFit/>
          </a:bodyPr>
          <a:lstStyle/>
          <a:p>
            <a:r>
              <a:rPr lang="en-US"/>
              <a:t>b) Tam giác ABC vuông tại B và AB = a, nên </a:t>
            </a:r>
          </a:p>
        </p:txBody>
      </p:sp>
      <p:graphicFrame>
        <p:nvGraphicFramePr>
          <p:cNvPr id="82" name="Object 81"/>
          <p:cNvGraphicFramePr>
            <a:graphicFrameLocks noChangeAspect="1"/>
          </p:cNvGraphicFramePr>
          <p:nvPr/>
        </p:nvGraphicFramePr>
        <p:xfrm>
          <a:off x="1768192" y="3534954"/>
          <a:ext cx="3727450" cy="1035050"/>
        </p:xfrm>
        <a:graphic>
          <a:graphicData uri="http://schemas.openxmlformats.org/presentationml/2006/ole">
            <mc:AlternateContent xmlns:mc="http://schemas.openxmlformats.org/markup-compatibility/2006">
              <mc:Choice xmlns:v="urn:schemas-microsoft-com:vml" Requires="v">
                <p:oleObj name="Equation" r:id="rId9" imgW="41757600" imgH="11582400" progId="Equation.DSMT4">
                  <p:embed/>
                </p:oleObj>
              </mc:Choice>
              <mc:Fallback>
                <p:oleObj name="Equation" r:id="rId9" imgW="41757600" imgH="11582400" progId="Equation.DSMT4">
                  <p:embed/>
                  <p:pic>
                    <p:nvPicPr>
                      <p:cNvPr id="0" name="Object 79"/>
                      <p:cNvPicPr/>
                      <p:nvPr/>
                    </p:nvPicPr>
                    <p:blipFill>
                      <a:blip r:embed="rId10"/>
                      <a:stretch>
                        <a:fillRect/>
                      </a:stretch>
                    </p:blipFill>
                    <p:spPr>
                      <a:xfrm>
                        <a:off x="1768192" y="3534954"/>
                        <a:ext cx="3727450" cy="1035050"/>
                      </a:xfrm>
                      <a:prstGeom prst="rect">
                        <a:avLst/>
                      </a:prstGeom>
                    </p:spPr>
                  </p:pic>
                </p:oleObj>
              </mc:Fallback>
            </mc:AlternateContent>
          </a:graphicData>
        </a:graphic>
      </p:graphicFrame>
      <p:graphicFrame>
        <p:nvGraphicFramePr>
          <p:cNvPr id="83" name="Object 82"/>
          <p:cNvGraphicFramePr>
            <a:graphicFrameLocks noChangeAspect="1"/>
          </p:cNvGraphicFramePr>
          <p:nvPr/>
        </p:nvGraphicFramePr>
        <p:xfrm>
          <a:off x="1715346" y="4536262"/>
          <a:ext cx="4625975" cy="1008062"/>
        </p:xfrm>
        <a:graphic>
          <a:graphicData uri="http://schemas.openxmlformats.org/presentationml/2006/ole">
            <mc:AlternateContent xmlns:mc="http://schemas.openxmlformats.org/markup-compatibility/2006">
              <mc:Choice xmlns:v="urn:schemas-microsoft-com:vml" Requires="v">
                <p:oleObj name="Equation" r:id="rId11" imgW="51816000" imgH="11277600" progId="Equation.DSMT4">
                  <p:embed/>
                </p:oleObj>
              </mc:Choice>
              <mc:Fallback>
                <p:oleObj name="Equation" r:id="rId11" imgW="51816000" imgH="11277600" progId="Equation.DSMT4">
                  <p:embed/>
                  <p:pic>
                    <p:nvPicPr>
                      <p:cNvPr id="0" name="Object 81"/>
                      <p:cNvPicPr/>
                      <p:nvPr/>
                    </p:nvPicPr>
                    <p:blipFill>
                      <a:blip r:embed="rId12"/>
                      <a:stretch>
                        <a:fillRect/>
                      </a:stretch>
                    </p:blipFill>
                    <p:spPr>
                      <a:xfrm>
                        <a:off x="1715346" y="4536262"/>
                        <a:ext cx="4625975" cy="1008062"/>
                      </a:xfrm>
                      <a:prstGeom prst="rect">
                        <a:avLst/>
                      </a:prstGeom>
                    </p:spPr>
                  </p:pic>
                </p:oleObj>
              </mc:Fallback>
            </mc:AlternateContent>
          </a:graphicData>
        </a:graphic>
      </p:graphicFrame>
      <p:grpSp>
        <p:nvGrpSpPr>
          <p:cNvPr id="87" name="Group 86"/>
          <p:cNvGrpSpPr/>
          <p:nvPr/>
        </p:nvGrpSpPr>
        <p:grpSpPr>
          <a:xfrm>
            <a:off x="1757787" y="5571312"/>
            <a:ext cx="4789063" cy="1008063"/>
            <a:chOff x="1757787" y="5571312"/>
            <a:chExt cx="4789063" cy="1008063"/>
          </a:xfrm>
        </p:grpSpPr>
        <p:sp>
          <p:nvSpPr>
            <p:cNvPr id="85" name="Rectangle 84"/>
            <p:cNvSpPr/>
            <p:nvPr/>
          </p:nvSpPr>
          <p:spPr>
            <a:xfrm>
              <a:off x="1757787" y="5799207"/>
              <a:ext cx="885179" cy="461665"/>
            </a:xfrm>
            <a:prstGeom prst="rect">
              <a:avLst/>
            </a:prstGeom>
          </p:spPr>
          <p:txBody>
            <a:bodyPr wrap="none">
              <a:spAutoFit/>
            </a:bodyPr>
            <a:lstStyle/>
            <a:p>
              <a:r>
                <a:rPr lang="en-US"/>
                <a:t>Vậy  </a:t>
              </a:r>
            </a:p>
          </p:txBody>
        </p:sp>
        <p:graphicFrame>
          <p:nvGraphicFramePr>
            <p:cNvPr id="86" name="Object 85"/>
            <p:cNvGraphicFramePr>
              <a:graphicFrameLocks noChangeAspect="1"/>
            </p:cNvGraphicFramePr>
            <p:nvPr/>
          </p:nvGraphicFramePr>
          <p:xfrm>
            <a:off x="2436812" y="5571312"/>
            <a:ext cx="4110038" cy="1008063"/>
          </p:xfrm>
          <a:graphic>
            <a:graphicData uri="http://schemas.openxmlformats.org/presentationml/2006/ole">
              <mc:AlternateContent xmlns:mc="http://schemas.openxmlformats.org/markup-compatibility/2006">
                <mc:Choice xmlns:v="urn:schemas-microsoft-com:vml" Requires="v">
                  <p:oleObj name="Equation" r:id="rId13" imgW="46024800" imgH="11277600" progId="Equation.DSMT4">
                    <p:embed/>
                  </p:oleObj>
                </mc:Choice>
                <mc:Fallback>
                  <p:oleObj name="Equation" r:id="rId13" imgW="46024800" imgH="11277600" progId="Equation.DSMT4">
                    <p:embed/>
                    <p:pic>
                      <p:nvPicPr>
                        <p:cNvPr id="0" name="Object 82"/>
                        <p:cNvPicPr/>
                        <p:nvPr/>
                      </p:nvPicPr>
                      <p:blipFill>
                        <a:blip r:embed="rId14"/>
                        <a:stretch>
                          <a:fillRect/>
                        </a:stretch>
                      </p:blipFill>
                      <p:spPr>
                        <a:xfrm>
                          <a:off x="2436812" y="5571312"/>
                          <a:ext cx="4110038" cy="1008063"/>
                        </a:xfrm>
                        <a:prstGeom prst="rect">
                          <a:avLst/>
                        </a:prstGeom>
                      </p:spPr>
                    </p:pic>
                  </p:oleObj>
                </mc:Fallback>
              </mc:AlternateContent>
            </a:graphicData>
          </a:graphic>
        </p:graphicFrame>
      </p:grpSp>
      <p:pic>
        <p:nvPicPr>
          <p:cNvPr id="5" name="Picture 4"/>
          <p:cNvPicPr>
            <a:picLocks noChangeAspect="1"/>
          </p:cNvPicPr>
          <p:nvPr/>
        </p:nvPicPr>
        <p:blipFill>
          <a:blip r:embed="rId15"/>
          <a:stretch>
            <a:fillRect/>
          </a:stretch>
        </p:blipFill>
        <p:spPr>
          <a:xfrm>
            <a:off x="7615306" y="1930596"/>
            <a:ext cx="4450466" cy="487722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 name="Group 25"/>
          <p:cNvGrpSpPr/>
          <p:nvPr/>
        </p:nvGrpSpPr>
        <p:grpSpPr>
          <a:xfrm>
            <a:off x="942464" y="2630184"/>
            <a:ext cx="5052307" cy="2252333"/>
            <a:chOff x="1270705" y="2590800"/>
            <a:chExt cx="5052307" cy="2464336"/>
          </a:xfrm>
        </p:grpSpPr>
        <p:pic>
          <p:nvPicPr>
            <p:cNvPr id="11" name="Picture 10"/>
            <p:cNvPicPr>
              <a:picLocks noChangeAspect="1"/>
            </p:cNvPicPr>
            <p:nvPr/>
          </p:nvPicPr>
          <p:blipFill rotWithShape="1">
            <a:blip r:embed="rId2"/>
            <a:srcRect t="5854" r="583" b="14400"/>
            <a:stretch>
              <a:fillRect/>
            </a:stretch>
          </p:blipFill>
          <p:spPr>
            <a:xfrm>
              <a:off x="1270705" y="2590800"/>
              <a:ext cx="5052307" cy="2438400"/>
            </a:xfrm>
            <a:prstGeom prst="rect">
              <a:avLst/>
            </a:prstGeom>
          </p:spPr>
        </p:pic>
        <p:cxnSp>
          <p:nvCxnSpPr>
            <p:cNvPr id="13" name="Straight Connector 12"/>
            <p:cNvCxnSpPr/>
            <p:nvPr/>
          </p:nvCxnSpPr>
          <p:spPr>
            <a:xfrm flipV="1">
              <a:off x="3796858" y="3765396"/>
              <a:ext cx="849754" cy="304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451490" y="3559098"/>
              <a:ext cx="559147" cy="1219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rot="20359591">
              <a:off x="4855972" y="4668660"/>
              <a:ext cx="123564" cy="123564"/>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4221735" y="4986453"/>
              <a:ext cx="1415477"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4" name="Arc 23"/>
            <p:cNvSpPr/>
            <p:nvPr/>
          </p:nvSpPr>
          <p:spPr>
            <a:xfrm>
              <a:off x="4803570" y="4837508"/>
              <a:ext cx="45719" cy="197698"/>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Arc 28"/>
            <p:cNvSpPr/>
            <p:nvPr/>
          </p:nvSpPr>
          <p:spPr>
            <a:xfrm>
              <a:off x="4350107" y="4771106"/>
              <a:ext cx="230163" cy="209341"/>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3078735" y="3099798"/>
              <a:ext cx="882077" cy="338554"/>
            </a:xfrm>
            <a:prstGeom prst="rect">
              <a:avLst/>
            </a:prstGeom>
            <a:noFill/>
          </p:spPr>
          <p:txBody>
            <a:bodyPr wrap="square" rtlCol="0">
              <a:spAutoFit/>
            </a:bodyPr>
            <a:lstStyle/>
            <a:p>
              <a:r>
                <a:rPr lang="en-US" sz="1600" b="1"/>
                <a:t>2,28m</a:t>
              </a:r>
            </a:p>
          </p:txBody>
        </p:sp>
        <p:sp>
          <p:nvSpPr>
            <p:cNvPr id="31" name="TextBox 30"/>
            <p:cNvSpPr txBox="1"/>
            <p:nvPr/>
          </p:nvSpPr>
          <p:spPr>
            <a:xfrm>
              <a:off x="4408251" y="3280796"/>
              <a:ext cx="238361" cy="338554"/>
            </a:xfrm>
            <a:prstGeom prst="rect">
              <a:avLst/>
            </a:prstGeom>
            <a:noFill/>
          </p:spPr>
          <p:txBody>
            <a:bodyPr wrap="square" rtlCol="0">
              <a:spAutoFit/>
            </a:bodyPr>
            <a:lstStyle/>
            <a:p>
              <a:r>
                <a:rPr lang="en-US" sz="1600" b="1"/>
                <a:t>B</a:t>
              </a:r>
            </a:p>
          </p:txBody>
        </p:sp>
        <p:sp>
          <p:nvSpPr>
            <p:cNvPr id="32" name="TextBox 31"/>
            <p:cNvSpPr txBox="1"/>
            <p:nvPr/>
          </p:nvSpPr>
          <p:spPr>
            <a:xfrm>
              <a:off x="4934459" y="4390260"/>
              <a:ext cx="238361" cy="338554"/>
            </a:xfrm>
            <a:prstGeom prst="rect">
              <a:avLst/>
            </a:prstGeom>
            <a:noFill/>
          </p:spPr>
          <p:txBody>
            <a:bodyPr wrap="square" rtlCol="0">
              <a:spAutoFit/>
            </a:bodyPr>
            <a:lstStyle/>
            <a:p>
              <a:r>
                <a:rPr lang="en-US" sz="1600" b="1"/>
                <a:t>H</a:t>
              </a:r>
            </a:p>
          </p:txBody>
        </p:sp>
        <p:sp>
          <p:nvSpPr>
            <p:cNvPr id="33" name="TextBox 32"/>
            <p:cNvSpPr txBox="1"/>
            <p:nvPr/>
          </p:nvSpPr>
          <p:spPr>
            <a:xfrm>
              <a:off x="4405016" y="4516291"/>
              <a:ext cx="541878" cy="338554"/>
            </a:xfrm>
            <a:prstGeom prst="rect">
              <a:avLst/>
            </a:prstGeom>
            <a:noFill/>
          </p:spPr>
          <p:txBody>
            <a:bodyPr wrap="square" rtlCol="0">
              <a:spAutoFit/>
            </a:bodyPr>
            <a:lstStyle/>
            <a:p>
              <a:r>
                <a:rPr lang="en-US" sz="1400" b="1"/>
                <a:t>75</a:t>
              </a:r>
              <a:r>
                <a:rPr lang="en-US" sz="1400" b="1" baseline="30000"/>
                <a:t>o</a:t>
              </a:r>
            </a:p>
          </p:txBody>
        </p:sp>
        <p:sp>
          <p:nvSpPr>
            <p:cNvPr id="34" name="TextBox 33"/>
            <p:cNvSpPr txBox="1"/>
            <p:nvPr/>
          </p:nvSpPr>
          <p:spPr>
            <a:xfrm>
              <a:off x="4840218" y="4716582"/>
              <a:ext cx="541878" cy="338554"/>
            </a:xfrm>
            <a:prstGeom prst="rect">
              <a:avLst/>
            </a:prstGeom>
            <a:noFill/>
          </p:spPr>
          <p:txBody>
            <a:bodyPr wrap="square" rtlCol="0">
              <a:spAutoFit/>
            </a:bodyPr>
            <a:lstStyle/>
            <a:p>
              <a:r>
                <a:rPr lang="en-US" sz="1400" b="1"/>
                <a:t>15</a:t>
              </a:r>
              <a:r>
                <a:rPr lang="en-US" sz="1400" b="1" baseline="30000"/>
                <a:t>o</a:t>
              </a:r>
            </a:p>
          </p:txBody>
        </p:sp>
      </p:grpSp>
      <p:pic>
        <p:nvPicPr>
          <p:cNvPr id="2" name="Picture 1"/>
          <p:cNvPicPr>
            <a:picLocks noChangeAspect="1"/>
          </p:cNvPicPr>
          <p:nvPr/>
        </p:nvPicPr>
        <p:blipFill>
          <a:blip r:embed="rId3"/>
          <a:stretch>
            <a:fillRect/>
          </a:stretch>
        </p:blipFill>
        <p:spPr>
          <a:xfrm rot="10800000">
            <a:off x="50400" y="788506"/>
            <a:ext cx="1865538" cy="1450974"/>
          </a:xfrm>
          <a:prstGeom prst="rect">
            <a:avLst/>
          </a:prstGeom>
        </p:spPr>
      </p:pic>
      <p:pic>
        <p:nvPicPr>
          <p:cNvPr id="82" name="Picture 81"/>
          <p:cNvPicPr>
            <a:picLocks noChangeAspect="1"/>
          </p:cNvPicPr>
          <p:nvPr/>
        </p:nvPicPr>
        <p:blipFill>
          <a:blip r:embed="rId4"/>
          <a:stretch>
            <a:fillRect/>
          </a:stretch>
        </p:blipFill>
        <p:spPr>
          <a:xfrm>
            <a:off x="-153988" y="92927"/>
            <a:ext cx="1766139" cy="1431073"/>
          </a:xfrm>
          <a:prstGeom prst="rect">
            <a:avLst/>
          </a:prstGeom>
        </p:spPr>
      </p:pic>
      <p:sp>
        <p:nvSpPr>
          <p:cNvPr id="83" name="Rounded Rectangle 82"/>
          <p:cNvSpPr/>
          <p:nvPr/>
        </p:nvSpPr>
        <p:spPr>
          <a:xfrm>
            <a:off x="1446212" y="41561"/>
            <a:ext cx="10591800" cy="2173165"/>
          </a:xfrm>
          <a:prstGeom prst="roundRect">
            <a:avLst>
              <a:gd name="adj" fmla="val 3662"/>
            </a:avLst>
          </a:prstGeom>
          <a:gradFill>
            <a:gsLst>
              <a:gs pos="100000">
                <a:srgbClr val="FAFAF8"/>
              </a:gs>
              <a:gs pos="65000">
                <a:srgbClr val="EDECE7"/>
              </a:gs>
              <a:gs pos="0">
                <a:srgbClr val="D3D1C3"/>
              </a:gs>
              <a:gs pos="0">
                <a:srgbClr val="D3D1C3"/>
              </a:gs>
              <a:gs pos="0">
                <a:srgbClr val="CAC8B6"/>
              </a:gs>
            </a:gsLst>
            <a:lin ang="0" scaled="1"/>
          </a:gra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p:sp>
        <p:nvSpPr>
          <p:cNvPr id="84" name="Rectangle 83"/>
          <p:cNvSpPr/>
          <p:nvPr/>
        </p:nvSpPr>
        <p:spPr>
          <a:xfrm>
            <a:off x="1529182" y="91068"/>
            <a:ext cx="10591800" cy="2123658"/>
          </a:xfrm>
          <a:prstGeom prst="rect">
            <a:avLst/>
          </a:prstGeom>
        </p:spPr>
        <p:txBody>
          <a:bodyPr wrap="square">
            <a:spAutoFit/>
          </a:bodyPr>
          <a:lstStyle/>
          <a:p>
            <a:r>
              <a:rPr lang="vi-VN" sz="2200" b="1"/>
              <a:t>Ở một con dốc lên cầu, người ta đặt một khung khống chế chiều cao, hai cột của khung có phương thẳng đứng và có chiều dài 2,28 m. Đường thẳng nối hai chân cột vuông góc với hai đường mép dốc. Thanh ngang được đặt trên đỉnh hai cột. Biết dốc nghiêng 15° so phương nằm ngang. Tính khoảng cách giữa thanh ngang của khung và mặt đường (</a:t>
            </a:r>
            <a:r>
              <a:rPr lang="en-US" sz="2200" b="1"/>
              <a:t>m</a:t>
            </a:r>
            <a:r>
              <a:rPr lang="vi-VN" sz="2200" b="1"/>
              <a:t>). Hỏi cầu này có cho phép xe cao 2,21 m đi qua hay không?</a:t>
            </a:r>
            <a:endParaRPr lang="en-US" sz="2200" b="1"/>
          </a:p>
        </p:txBody>
      </p:sp>
      <p:pic>
        <p:nvPicPr>
          <p:cNvPr id="94" name="Picture 93"/>
          <p:cNvPicPr>
            <a:picLocks noChangeAspect="1"/>
          </p:cNvPicPr>
          <p:nvPr/>
        </p:nvPicPr>
        <p:blipFill>
          <a:blip r:embed="rId5"/>
          <a:stretch>
            <a:fillRect/>
          </a:stretch>
        </p:blipFill>
        <p:spPr>
          <a:xfrm>
            <a:off x="2072513" y="2270891"/>
            <a:ext cx="1396105" cy="329213"/>
          </a:xfrm>
          <a:prstGeom prst="rect">
            <a:avLst/>
          </a:prstGeom>
        </p:spPr>
      </p:pic>
      <p:pic>
        <p:nvPicPr>
          <p:cNvPr id="5" name="Picture 4"/>
          <p:cNvPicPr>
            <a:picLocks noChangeAspect="1"/>
          </p:cNvPicPr>
          <p:nvPr/>
        </p:nvPicPr>
        <p:blipFill rotWithShape="1">
          <a:blip r:embed="rId6"/>
          <a:srcRect b="11753"/>
          <a:stretch>
            <a:fillRect/>
          </a:stretch>
        </p:blipFill>
        <p:spPr>
          <a:xfrm>
            <a:off x="7313612" y="2293971"/>
            <a:ext cx="4724400" cy="3421030"/>
          </a:xfrm>
          <a:prstGeom prst="rect">
            <a:avLst/>
          </a:prstGeom>
        </p:spPr>
      </p:pic>
      <p:sp>
        <p:nvSpPr>
          <p:cNvPr id="6" name="Rectangle 5"/>
          <p:cNvSpPr/>
          <p:nvPr/>
        </p:nvSpPr>
        <p:spPr>
          <a:xfrm>
            <a:off x="7694612" y="5795026"/>
            <a:ext cx="3857146" cy="338554"/>
          </a:xfrm>
          <a:prstGeom prst="rect">
            <a:avLst/>
          </a:prstGeom>
        </p:spPr>
        <p:txBody>
          <a:bodyPr wrap="none">
            <a:spAutoFit/>
          </a:bodyPr>
          <a:lstStyle/>
          <a:p>
            <a:r>
              <a:rPr lang="vi-VN" sz="1600" b="1">
                <a:solidFill>
                  <a:srgbClr val="C00000"/>
                </a:solidFill>
              </a:rPr>
              <a:t>Biển báo tại cầu vượt Thái Hà, Hà Nội</a:t>
            </a:r>
            <a:endParaRPr lang="en-US" sz="1600" b="1">
              <a:solidFill>
                <a:srgbClr val="C00000"/>
              </a:solidFill>
            </a:endParaRPr>
          </a:p>
        </p:txBody>
      </p:sp>
      <p:pic>
        <p:nvPicPr>
          <p:cNvPr id="9" name="Picture 8"/>
          <p:cNvPicPr>
            <a:picLocks noChangeAspect="1"/>
          </p:cNvPicPr>
          <p:nvPr/>
        </p:nvPicPr>
        <p:blipFill rotWithShape="1">
          <a:blip r:embed="rId7"/>
          <a:srcRect t="13733" r="-418"/>
          <a:stretch>
            <a:fillRect/>
          </a:stretch>
        </p:blipFill>
        <p:spPr>
          <a:xfrm>
            <a:off x="6943228" y="2291366"/>
            <a:ext cx="5168815" cy="3463648"/>
          </a:xfrm>
          <a:prstGeom prst="rect">
            <a:avLst/>
          </a:prstGeom>
        </p:spPr>
      </p:pic>
      <p:sp>
        <p:nvSpPr>
          <p:cNvPr id="27" name="Rectangle 26"/>
          <p:cNvSpPr/>
          <p:nvPr/>
        </p:nvSpPr>
        <p:spPr>
          <a:xfrm>
            <a:off x="726317" y="5132717"/>
            <a:ext cx="5867312" cy="461665"/>
          </a:xfrm>
          <a:prstGeom prst="rect">
            <a:avLst/>
          </a:prstGeom>
        </p:spPr>
        <p:txBody>
          <a:bodyPr wrap="none">
            <a:spAutoFit/>
          </a:bodyPr>
          <a:lstStyle/>
          <a:p>
            <a:r>
              <a:rPr lang="en-US"/>
              <a:t>Khoảng cách từ B đến mặt phẳng dốc là: </a:t>
            </a:r>
          </a:p>
        </p:txBody>
      </p:sp>
      <mc:AlternateContent xmlns:mc="http://schemas.openxmlformats.org/markup-compatibility/2006" xmlns:a14="http://schemas.microsoft.com/office/drawing/2010/main">
        <mc:Choice Requires="a14">
          <p:sp>
            <p:nvSpPr>
              <p:cNvPr id="37" name="Rectangle 36"/>
              <p:cNvSpPr/>
              <p:nvPr/>
            </p:nvSpPr>
            <p:spPr>
              <a:xfrm>
                <a:off x="725052" y="5552785"/>
                <a:ext cx="3635932" cy="461665"/>
              </a:xfrm>
              <a:prstGeom prst="rect">
                <a:avLst/>
              </a:prstGeom>
            </p:spPr>
            <p:txBody>
              <a:bodyPr wrap="none">
                <a:spAutoFit/>
              </a:bodyPr>
              <a:lstStyle/>
              <a:p>
                <a:r>
                  <a:rPr lang="en-US"/>
                  <a:t>BH = 2,28. sin75</a:t>
                </a:r>
                <a:r>
                  <a:rPr lang="en-US" baseline="30000"/>
                  <a:t>o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a:t> 2,2m</a:t>
                </a:r>
                <a:endParaRPr lang="en-US" baseline="30000"/>
              </a:p>
            </p:txBody>
          </p:sp>
        </mc:Choice>
        <mc:Fallback xmlns="">
          <p:sp>
            <p:nvSpPr>
              <p:cNvPr id="37" name="Rectangle 36"/>
              <p:cNvSpPr>
                <a:spLocks noRot="1" noChangeAspect="1" noMove="1" noResize="1" noEditPoints="1" noAdjustHandles="1" noChangeArrowheads="1" noChangeShapeType="1" noTextEdit="1"/>
              </p:cNvSpPr>
              <p:nvPr/>
            </p:nvSpPr>
            <p:spPr>
              <a:xfrm>
                <a:off x="725052" y="5552785"/>
                <a:ext cx="3635932" cy="461665"/>
              </a:xfrm>
              <a:prstGeom prst="rect">
                <a:avLst/>
              </a:prstGeom>
              <a:blipFill rotWithShape="1">
                <a:blip r:embed="rId8"/>
                <a:stretch>
                  <a:fillRect l="-14" t="-6677" r="12" b="79"/>
                </a:stretch>
              </a:blipFill>
            </p:spPr>
            <p:txBody>
              <a:bodyPr/>
              <a:lstStyle/>
              <a:p>
                <a:r>
                  <a:rPr lang="en-US" altLang="en-US">
                    <a:noFill/>
                  </a:rPr>
                  <a:t> </a:t>
                </a:r>
              </a:p>
            </p:txBody>
          </p:sp>
        </mc:Fallback>
      </mc:AlternateContent>
      <p:sp>
        <p:nvSpPr>
          <p:cNvPr id="38" name="Rectangle 37"/>
          <p:cNvSpPr/>
          <p:nvPr/>
        </p:nvSpPr>
        <p:spPr>
          <a:xfrm>
            <a:off x="698187" y="6013093"/>
            <a:ext cx="6143028" cy="461665"/>
          </a:xfrm>
          <a:prstGeom prst="rect">
            <a:avLst/>
          </a:prstGeom>
        </p:spPr>
        <p:txBody>
          <a:bodyPr wrap="none">
            <a:spAutoFit/>
          </a:bodyPr>
          <a:lstStyle/>
          <a:p>
            <a:r>
              <a:rPr lang="en-US"/>
              <a:t>Do đó không cho phép xe cao 2,21m đi qua</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Group 4"/>
          <p:cNvGrpSpPr/>
          <p:nvPr/>
        </p:nvGrpSpPr>
        <p:grpSpPr>
          <a:xfrm>
            <a:off x="29586" y="54306"/>
            <a:ext cx="12147141" cy="1982812"/>
            <a:chOff x="41684" y="76200"/>
            <a:chExt cx="12147141" cy="1982812"/>
          </a:xfrm>
        </p:grpSpPr>
        <p:grpSp>
          <p:nvGrpSpPr>
            <p:cNvPr id="62" name="Group 61"/>
            <p:cNvGrpSpPr/>
            <p:nvPr/>
          </p:nvGrpSpPr>
          <p:grpSpPr>
            <a:xfrm>
              <a:off x="48731" y="76200"/>
              <a:ext cx="12140094" cy="1982812"/>
              <a:chOff x="-44795" y="580802"/>
              <a:chExt cx="12140094" cy="1982812"/>
            </a:xfrm>
          </p:grpSpPr>
          <p:pic>
            <p:nvPicPr>
              <p:cNvPr id="63" name="Picture 62"/>
              <p:cNvPicPr>
                <a:picLocks noChangeAspect="1"/>
              </p:cNvPicPr>
              <p:nvPr/>
            </p:nvPicPr>
            <p:blipFill>
              <a:blip r:embed="rId2"/>
              <a:stretch>
                <a:fillRect/>
              </a:stretch>
            </p:blipFill>
            <p:spPr>
              <a:xfrm rot="10216197">
                <a:off x="-44795" y="1112640"/>
                <a:ext cx="1865538" cy="1450974"/>
              </a:xfrm>
              <a:prstGeom prst="rect">
                <a:avLst/>
              </a:prstGeom>
            </p:spPr>
          </p:pic>
          <p:pic>
            <p:nvPicPr>
              <p:cNvPr id="64" name="Picture 63"/>
              <p:cNvPicPr>
                <a:picLocks noChangeAspect="1"/>
              </p:cNvPicPr>
              <p:nvPr/>
            </p:nvPicPr>
            <p:blipFill>
              <a:blip r:embed="rId3"/>
              <a:stretch>
                <a:fillRect/>
              </a:stretch>
            </p:blipFill>
            <p:spPr>
              <a:xfrm>
                <a:off x="1313793" y="580802"/>
                <a:ext cx="10781506" cy="1725823"/>
              </a:xfrm>
              <a:prstGeom prst="rect">
                <a:avLst/>
              </a:prstGeom>
            </p:spPr>
          </p:pic>
          <mc:AlternateContent xmlns:mc="http://schemas.openxmlformats.org/markup-compatibility/2006" xmlns:a14="http://schemas.microsoft.com/office/drawing/2010/main">
            <mc:Choice Requires="a14">
              <p:sp>
                <p:nvSpPr>
                  <p:cNvPr id="65" name="Rectangle 64"/>
                  <p:cNvSpPr/>
                  <p:nvPr/>
                </p:nvSpPr>
                <p:spPr>
                  <a:xfrm>
                    <a:off x="1407318" y="660966"/>
                    <a:ext cx="10668000" cy="1569660"/>
                  </a:xfrm>
                  <a:prstGeom prst="rect">
                    <a:avLst/>
                  </a:prstGeom>
                </p:spPr>
                <p:txBody>
                  <a:bodyPr wrap="square">
                    <a:spAutoFit/>
                  </a:bodyPr>
                  <a:lstStyle/>
                  <a:p>
                    <a:pPr marL="342900" indent="-342900">
                      <a:buFont typeface="Wingdings" panose="05000000000000000000" pitchFamily="2" charset="2"/>
                      <a:buChar char="v"/>
                    </a:pPr>
                    <a:r>
                      <a:rPr lang="vi-VN"/>
                      <a:t>Cho hai đường thẳng chéo nhau a và b. </a:t>
                    </a:r>
                    <a:r>
                      <a:rPr lang="en-US"/>
                      <a:t>b</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vi-VN"/>
                      <a:t>(Q)</a:t>
                    </a:r>
                    <a:r>
                      <a:rPr lang="en-US"/>
                      <a:t>//a</a:t>
                    </a:r>
                    <a:r>
                      <a:rPr lang="vi-VN"/>
                      <a:t>. Hình chiếu a' của a trên (Q) cắt b tại N. Gọi M là hình chiếu của N trên a</a:t>
                    </a:r>
                    <a:r>
                      <a:rPr lang="en-US"/>
                      <a:t>.</a:t>
                    </a:r>
                    <a:endParaRPr lang="vi-VN"/>
                  </a:p>
                  <a:p>
                    <a:r>
                      <a:rPr lang="en-US"/>
                      <a:t>     </a:t>
                    </a:r>
                    <a:r>
                      <a:rPr lang="vi-VN"/>
                      <a:t>a) Mặt phẳng </a:t>
                    </a:r>
                    <a:r>
                      <a:rPr lang="en-US"/>
                      <a:t>(a, a’) </a:t>
                    </a:r>
                    <a:r>
                      <a:rPr lang="vi-VN"/>
                      <a:t>có vuông góc với (Q) không?</a:t>
                    </a:r>
                  </a:p>
                  <a:p>
                    <a:r>
                      <a:rPr lang="en-US"/>
                      <a:t>     </a:t>
                    </a:r>
                    <a:r>
                      <a:rPr lang="vi-VN"/>
                      <a:t>b) MN có vuông góc với </a:t>
                    </a:r>
                    <a:r>
                      <a:rPr lang="en-US"/>
                      <a:t>cả </a:t>
                    </a:r>
                    <a:r>
                      <a:rPr lang="vi-VN"/>
                      <a:t>a và b không ?</a:t>
                    </a:r>
                    <a:r>
                      <a:rPr lang="en-US"/>
                      <a:t> So sánh d(</a:t>
                    </a:r>
                    <a:r>
                      <a:rPr lang="vi-VN"/>
                      <a:t>a, (Q)</a:t>
                    </a:r>
                    <a:r>
                      <a:rPr lang="en-US"/>
                      <a:t>)</a:t>
                    </a:r>
                    <a:r>
                      <a:rPr lang="vi-VN"/>
                      <a:t> và MN.</a:t>
                    </a:r>
                    <a:endParaRPr lang="en-US"/>
                  </a:p>
                </p:txBody>
              </p:sp>
            </mc:Choice>
            <mc:Fallback xmlns="">
              <p:sp>
                <p:nvSpPr>
                  <p:cNvPr id="65" name="Rectangle 64"/>
                  <p:cNvSpPr>
                    <a:spLocks noRot="1" noChangeAspect="1" noMove="1" noResize="1" noEditPoints="1" noAdjustHandles="1" noChangeArrowheads="1" noChangeShapeType="1" noTextEdit="1"/>
                  </p:cNvSpPr>
                  <p:nvPr/>
                </p:nvSpPr>
                <p:spPr>
                  <a:xfrm>
                    <a:off x="1407318" y="660966"/>
                    <a:ext cx="10668000" cy="1569660"/>
                  </a:xfrm>
                  <a:prstGeom prst="rect">
                    <a:avLst/>
                  </a:prstGeom>
                  <a:blipFill rotWithShape="1">
                    <a:blip r:embed="rId4"/>
                  </a:blipFill>
                </p:spPr>
                <p:txBody>
                  <a:bodyPr/>
                  <a:lstStyle/>
                  <a:p>
                    <a:r>
                      <a:rPr lang="en-US" altLang="en-US">
                        <a:noFill/>
                      </a:rPr>
                      <a:t> </a:t>
                    </a:r>
                  </a:p>
                </p:txBody>
              </p:sp>
            </mc:Fallback>
          </mc:AlternateContent>
        </p:grpSp>
        <p:pic>
          <p:nvPicPr>
            <p:cNvPr id="4" name="Picture 3"/>
            <p:cNvPicPr>
              <a:picLocks noChangeAspect="1"/>
            </p:cNvPicPr>
            <p:nvPr/>
          </p:nvPicPr>
          <p:blipFill>
            <a:blip r:embed="rId5"/>
            <a:stretch>
              <a:fillRect/>
            </a:stretch>
          </p:blipFill>
          <p:spPr>
            <a:xfrm>
              <a:off x="41684" y="215052"/>
              <a:ext cx="1365635" cy="1308948"/>
            </a:xfrm>
            <a:prstGeom prst="rect">
              <a:avLst/>
            </a:prstGeom>
          </p:spPr>
        </p:pic>
      </p:grpSp>
      <mc:AlternateContent xmlns:mc="http://schemas.openxmlformats.org/markup-compatibility/2006" xmlns:a14="http://schemas.microsoft.com/office/drawing/2010/main">
        <mc:Choice Requires="a14">
          <p:sp>
            <p:nvSpPr>
              <p:cNvPr id="34" name="Rectangle 33"/>
              <p:cNvSpPr/>
              <p:nvPr/>
            </p:nvSpPr>
            <p:spPr>
              <a:xfrm>
                <a:off x="379642" y="3533963"/>
                <a:ext cx="6634186" cy="1200329"/>
              </a:xfrm>
              <a:prstGeom prst="rect">
                <a:avLst/>
              </a:prstGeom>
            </p:spPr>
            <p:txBody>
              <a:bodyPr wrap="square">
                <a:spAutoFit/>
              </a:bodyPr>
              <a:lstStyle/>
              <a:p>
                <a:r>
                  <a:rPr lang="vi-VN"/>
                  <a:t>b) Do a</a:t>
                </a:r>
                <a:r>
                  <a:rPr lang="en-US"/>
                  <a:t>//</a:t>
                </a:r>
                <a:r>
                  <a:rPr lang="vi-VN"/>
                  <a:t>(Q) </a:t>
                </a:r>
                <a14:m>
                  <m:oMath xmlns:m="http://schemas.openxmlformats.org/officeDocument/2006/math">
                    <m:r>
                      <a:rPr lang="vi-VN" i="1" smtClean="0">
                        <a:latin typeface="Cambria Math" panose="02040503050406030204" pitchFamily="18" charset="0"/>
                        <a:ea typeface="Cambria Math" panose="02040503050406030204" pitchFamily="18" charset="0"/>
                      </a:rPr>
                      <m:t>⇒</m:t>
                    </m:r>
                  </m:oMath>
                </a14:m>
                <a:r>
                  <a:rPr lang="en-US"/>
                  <a:t> (a, a’)</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vi-VN"/>
                  <a:t>(Q)</a:t>
                </a:r>
                <a:r>
                  <a:rPr lang="en-US"/>
                  <a:t> = a’//a</a:t>
                </a:r>
                <a:r>
                  <a:rPr lang="vi-VN"/>
                  <a:t>. MN⊥a </a:t>
                </a:r>
                <a:endParaRPr lang="en-US" i="1">
                  <a:latin typeface="Cambria Math" panose="02040503050406030204" pitchFamily="18" charset="0"/>
                  <a:ea typeface="Cambria Math" panose="02040503050406030204" pitchFamily="18" charset="0"/>
                </a:endParaRPr>
              </a:p>
              <a:p>
                <a14:m>
                  <m:oMath xmlns:m="http://schemas.openxmlformats.org/officeDocument/2006/math">
                    <m:r>
                      <a:rPr lang="en-US" b="0" i="1" smtClean="0">
                        <a:latin typeface="Cambria Math" panose="02040503050406030204" pitchFamily="18" charset="0"/>
                        <a:ea typeface="Cambria Math" panose="02040503050406030204" pitchFamily="18" charset="0"/>
                      </a:rPr>
                      <m:t>    </m:t>
                    </m:r>
                    <m:r>
                      <a:rPr lang="vi-VN" i="1">
                        <a:latin typeface="Cambria Math" panose="02040503050406030204" pitchFamily="18" charset="0"/>
                        <a:ea typeface="Cambria Math" panose="02040503050406030204" pitchFamily="18" charset="0"/>
                      </a:rPr>
                      <m:t>⇒</m:t>
                    </m:r>
                  </m:oMath>
                </a14:m>
                <a:r>
                  <a:rPr lang="en-US"/>
                  <a:t> </a:t>
                </a:r>
                <a:r>
                  <a:rPr lang="vi-VN"/>
                  <a:t>MN⊥a</a:t>
                </a:r>
                <a:r>
                  <a:rPr lang="en-US"/>
                  <a:t>’</a:t>
                </a:r>
                <a:r>
                  <a:rPr lang="vi-VN"/>
                  <a:t>. Trong</a:t>
                </a:r>
                <a:r>
                  <a:rPr lang="en-US"/>
                  <a:t> (a, a’)</a:t>
                </a:r>
                <a:r>
                  <a:rPr lang="vi-VN"/>
                  <a:t>, MN </a:t>
                </a:r>
                <a:r>
                  <a:rPr lang="en-US"/>
                  <a:t>l</a:t>
                </a:r>
                <a:r>
                  <a:rPr lang="vi-VN"/>
                  <a:t>à phương chiếu</a:t>
                </a:r>
                <a:endParaRPr lang="en-US"/>
              </a:p>
              <a:p>
                <a:r>
                  <a:rPr lang="en-US"/>
                  <a:t>   </a:t>
                </a:r>
                <a:r>
                  <a:rPr lang="vi-VN"/>
                  <a:t> vuông góc lên (Q) </a:t>
                </a:r>
                <a14:m>
                  <m:oMath xmlns:m="http://schemas.openxmlformats.org/officeDocument/2006/math">
                    <m:r>
                      <a:rPr lang="vi-VN" i="1">
                        <a:latin typeface="Cambria Math" panose="02040503050406030204" pitchFamily="18" charset="0"/>
                        <a:ea typeface="Cambria Math" panose="02040503050406030204" pitchFamily="18" charset="0"/>
                      </a:rPr>
                      <m:t>⇒</m:t>
                    </m:r>
                  </m:oMath>
                </a14:m>
                <a:r>
                  <a:rPr lang="en-US"/>
                  <a:t> </a:t>
                </a:r>
                <a:r>
                  <a:rPr lang="vi-VN"/>
                  <a:t>MN (Q)</a:t>
                </a:r>
                <a:r>
                  <a:rPr lang="vi-VN">
                    <a:ea typeface="Cambria Math" panose="02040503050406030204" pitchFamily="18" charset="0"/>
                  </a:rPr>
                  <a:t> </a:t>
                </a:r>
                <a14:m>
                  <m:oMath xmlns:m="http://schemas.openxmlformats.org/officeDocument/2006/math">
                    <m:r>
                      <a:rPr lang="vi-VN" i="1">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 </m:t>
                    </m:r>
                  </m:oMath>
                </a14:m>
                <a:r>
                  <a:rPr lang="vi-VN">
                    <a:solidFill>
                      <a:srgbClr val="FF0000"/>
                    </a:solidFill>
                  </a:rPr>
                  <a:t>MN⊥b</a:t>
                </a:r>
              </a:p>
            </p:txBody>
          </p:sp>
        </mc:Choice>
        <mc:Fallback xmlns="">
          <p:sp>
            <p:nvSpPr>
              <p:cNvPr id="34" name="Rectangle 33"/>
              <p:cNvSpPr>
                <a:spLocks noRot="1" noChangeAspect="1" noMove="1" noResize="1" noEditPoints="1" noAdjustHandles="1" noChangeArrowheads="1" noChangeShapeType="1" noTextEdit="1"/>
              </p:cNvSpPr>
              <p:nvPr/>
            </p:nvSpPr>
            <p:spPr>
              <a:xfrm>
                <a:off x="379642" y="3533963"/>
                <a:ext cx="6634186" cy="1200329"/>
              </a:xfrm>
              <a:prstGeom prst="rect">
                <a:avLst/>
              </a:prstGeom>
              <a:blipFill rotWithShape="1">
                <a:blip r:embed="rId6"/>
                <a:stretch>
                  <a:fillRect l="-8" t="-16" r="4" b="-25680"/>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37" name="Rectangle 36"/>
              <p:cNvSpPr/>
              <p:nvPr/>
            </p:nvSpPr>
            <p:spPr>
              <a:xfrm>
                <a:off x="390881" y="2024207"/>
                <a:ext cx="6515290" cy="1569660"/>
              </a:xfrm>
              <a:prstGeom prst="rect">
                <a:avLst/>
              </a:prstGeom>
            </p:spPr>
            <p:txBody>
              <a:bodyPr wrap="square">
                <a:spAutoFit/>
              </a:bodyPr>
              <a:lstStyle/>
              <a:p>
                <a:pPr marL="457200" indent="-457200">
                  <a:buAutoNum type="alphaLcParenR"/>
                </a:pPr>
                <a:r>
                  <a:rPr lang="vi-VN"/>
                  <a:t>a’ là hình chiếu vuông góc của a trên (Q) </a:t>
                </a:r>
                <a:endParaRPr lang="en-US"/>
              </a:p>
              <a:p>
                <a:r>
                  <a:rPr lang="en-US"/>
                  <a:t>     </a:t>
                </a:r>
                <a:r>
                  <a:rPr lang="vi-VN"/>
                  <a:t>nên a, a’ cùng thuộc mặt phẳng (a, a’). Hơn</a:t>
                </a:r>
                <a:endParaRPr lang="en-US"/>
              </a:p>
              <a:p>
                <a:r>
                  <a:rPr lang="en-US"/>
                  <a:t>   </a:t>
                </a:r>
                <a:r>
                  <a:rPr lang="vi-VN"/>
                  <a:t> </a:t>
                </a:r>
                <a:r>
                  <a:rPr lang="en-US"/>
                  <a:t> </a:t>
                </a:r>
                <a:r>
                  <a:rPr lang="vi-VN"/>
                  <a:t>nữa, (a, a’) chứa phương chiếu vuông góc</a:t>
                </a:r>
                <a:endParaRPr lang="en-US"/>
              </a:p>
              <a:p>
                <a:r>
                  <a:rPr lang="en-US"/>
                  <a:t>   </a:t>
                </a:r>
                <a:r>
                  <a:rPr lang="vi-VN"/>
                  <a:t> </a:t>
                </a:r>
                <a:r>
                  <a:rPr lang="en-US"/>
                  <a:t> </a:t>
                </a:r>
                <a:r>
                  <a:rPr lang="vi-VN"/>
                  <a:t>với (Q) nên</a:t>
                </a:r>
                <a:r>
                  <a:rPr lang="en-US"/>
                  <a:t> </a:t>
                </a:r>
                <a:r>
                  <a:rPr lang="vi-VN">
                    <a:solidFill>
                      <a:srgbClr val="FF0000"/>
                    </a:solidFill>
                  </a:rPr>
                  <a:t>(a, a’)</a:t>
                </a:r>
                <a14:m>
                  <m:oMath xmlns:m="http://schemas.openxmlformats.org/officeDocument/2006/math">
                    <m:r>
                      <a:rPr lang="vi-VN" i="1" smtClean="0">
                        <a:solidFill>
                          <a:srgbClr val="FF0000"/>
                        </a:solidFill>
                        <a:latin typeface="Cambria Math" panose="02040503050406030204" pitchFamily="18" charset="0"/>
                        <a:ea typeface="Cambria Math" panose="02040503050406030204" pitchFamily="18" charset="0"/>
                      </a:rPr>
                      <m:t>⊥</m:t>
                    </m:r>
                  </m:oMath>
                </a14:m>
                <a:r>
                  <a:rPr lang="vi-VN">
                    <a:solidFill>
                      <a:srgbClr val="FF0000"/>
                    </a:solidFill>
                  </a:rPr>
                  <a:t>(Q)</a:t>
                </a:r>
                <a:r>
                  <a:rPr lang="vi-VN"/>
                  <a:t>.</a:t>
                </a:r>
              </a:p>
            </p:txBody>
          </p:sp>
        </mc:Choice>
        <mc:Fallback xmlns="">
          <p:sp>
            <p:nvSpPr>
              <p:cNvPr id="37" name="Rectangle 36"/>
              <p:cNvSpPr>
                <a:spLocks noRot="1" noChangeAspect="1" noMove="1" noResize="1" noEditPoints="1" noAdjustHandles="1" noChangeArrowheads="1" noChangeShapeType="1" noTextEdit="1"/>
              </p:cNvSpPr>
              <p:nvPr/>
            </p:nvSpPr>
            <p:spPr>
              <a:xfrm>
                <a:off x="390881" y="2024207"/>
                <a:ext cx="6515290" cy="1569660"/>
              </a:xfrm>
              <a:prstGeom prst="rect">
                <a:avLst/>
              </a:prstGeom>
              <a:blipFill rotWithShape="1">
                <a:blip r:embed="rId7"/>
                <a:stretch>
                  <a:fillRect l="-5" t="-29" r="8" b="26"/>
                </a:stretch>
              </a:blipFill>
            </p:spPr>
            <p:txBody>
              <a:bodyPr/>
              <a:lstStyle/>
              <a:p>
                <a:r>
                  <a:rPr lang="en-US" altLang="en-US">
                    <a:noFill/>
                  </a:rPr>
                  <a:t> </a:t>
                </a:r>
              </a:p>
            </p:txBody>
          </p:sp>
        </mc:Fallback>
      </mc:AlternateContent>
      <p:sp>
        <p:nvSpPr>
          <p:cNvPr id="111" name="Rectangle 110"/>
          <p:cNvSpPr/>
          <p:nvPr/>
        </p:nvSpPr>
        <p:spPr>
          <a:xfrm>
            <a:off x="421921" y="4730122"/>
            <a:ext cx="5925020" cy="461665"/>
          </a:xfrm>
          <a:prstGeom prst="rect">
            <a:avLst/>
          </a:prstGeom>
        </p:spPr>
        <p:txBody>
          <a:bodyPr wrap="none">
            <a:spAutoFit/>
          </a:bodyPr>
          <a:lstStyle/>
          <a:p>
            <a:r>
              <a:rPr lang="pt-BR"/>
              <a:t>c) Do a//(Q) và MN⊥(Q) ⇒ </a:t>
            </a:r>
            <a:r>
              <a:rPr lang="pt-BR">
                <a:solidFill>
                  <a:srgbClr val="FF0000"/>
                </a:solidFill>
              </a:rPr>
              <a:t>d(a, (Q)) = MN</a:t>
            </a:r>
            <a:r>
              <a:rPr lang="pt-BR"/>
              <a:t>.</a:t>
            </a:r>
          </a:p>
        </p:txBody>
      </p:sp>
      <p:pic>
        <p:nvPicPr>
          <p:cNvPr id="112" name="Picture 111"/>
          <p:cNvPicPr>
            <a:picLocks noChangeAspect="1"/>
          </p:cNvPicPr>
          <p:nvPr/>
        </p:nvPicPr>
        <p:blipFill>
          <a:blip r:embed="rId8"/>
          <a:stretch>
            <a:fillRect/>
          </a:stretch>
        </p:blipFill>
        <p:spPr>
          <a:xfrm>
            <a:off x="3384431" y="1726024"/>
            <a:ext cx="1396105" cy="329213"/>
          </a:xfrm>
          <a:prstGeom prst="rect">
            <a:avLst/>
          </a:prstGeom>
        </p:spPr>
      </p:pic>
      <p:grpSp>
        <p:nvGrpSpPr>
          <p:cNvPr id="116" name="Group 115"/>
          <p:cNvGrpSpPr/>
          <p:nvPr/>
        </p:nvGrpSpPr>
        <p:grpSpPr>
          <a:xfrm>
            <a:off x="379642" y="5444261"/>
            <a:ext cx="11636403" cy="998996"/>
            <a:chOff x="379642" y="5444261"/>
            <a:chExt cx="11636403" cy="998996"/>
          </a:xfrm>
        </p:grpSpPr>
        <p:sp>
          <p:nvSpPr>
            <p:cNvPr id="115" name="Rounded Rectangle 114"/>
            <p:cNvSpPr/>
            <p:nvPr/>
          </p:nvSpPr>
          <p:spPr>
            <a:xfrm>
              <a:off x="379642" y="5444261"/>
              <a:ext cx="11636403" cy="998996"/>
            </a:xfrm>
            <a:prstGeom prst="roundRect">
              <a:avLst>
                <a:gd name="adj" fmla="val 5919"/>
              </a:avLst>
            </a:prstGeom>
            <a:solidFill>
              <a:srgbClr val="F9F0DB"/>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mc:AlternateContent xmlns:mc="http://schemas.openxmlformats.org/markup-compatibility/2006" xmlns:a14="http://schemas.microsoft.com/office/drawing/2010/main">
          <mc:Choice Requires="a14">
            <p:sp>
              <p:nvSpPr>
                <p:cNvPr id="113" name="Rectangle 112"/>
                <p:cNvSpPr/>
                <p:nvPr/>
              </p:nvSpPr>
              <p:spPr>
                <a:xfrm>
                  <a:off x="455519" y="5523317"/>
                  <a:ext cx="11560526" cy="830997"/>
                </a:xfrm>
                <a:prstGeom prst="rect">
                  <a:avLst/>
                </a:prstGeom>
              </p:spPr>
              <p:txBody>
                <a:bodyPr wrap="square">
                  <a:spAutoFit/>
                </a:bodyPr>
                <a:lstStyle/>
                <a:p>
                  <a:pPr marL="342900" indent="-342900">
                    <a:buFont typeface="Wingdings" panose="05000000000000000000" pitchFamily="2" charset="2"/>
                    <a:buChar char="v"/>
                  </a:pPr>
                  <a:r>
                    <a:rPr lang="en-US"/>
                    <a:t>a, b </a:t>
                  </a:r>
                  <a:r>
                    <a:rPr lang="vi-VN"/>
                    <a:t>chéo nhau</a:t>
                  </a:r>
                  <a:r>
                    <a:rPr lang="en-US"/>
                    <a:t>; </a:t>
                  </a:r>
                  <a14:m>
                    <m:oMath xmlns:m="http://schemas.openxmlformats.org/officeDocument/2006/math">
                      <m:r>
                        <a:rPr lang="en-US" b="1" i="1">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m:t>
                      </m:r>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m:t>
                      </m:r>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𝒂</m:t>
                      </m:r>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ctrlPr>
                        </m:dPr>
                        <m:e>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𝑴</m:t>
                          </m:r>
                        </m:e>
                      </m:d>
                    </m:oMath>
                  </a14:m>
                  <a:r>
                    <a:rPr lang="en-US"/>
                    <a:t>; </a:t>
                  </a:r>
                  <a14:m>
                    <m:oMath xmlns:m="http://schemas.openxmlformats.org/officeDocument/2006/math">
                      <m:r>
                        <a:rPr lang="en-US" b="1" i="1">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m:t>
                      </m:r>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𝒃</m:t>
                      </m:r>
                      <m:r>
                        <a:rPr lang="en-US" b="1" i="1">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b="1" i="1">
                              <a:solidFill>
                                <a:srgbClr val="0070C0"/>
                              </a:solidFill>
                              <a:latin typeface="Cambria Math" panose="02040503050406030204" pitchFamily="18" charset="0"/>
                              <a:ea typeface="Cambria Math" panose="02040503050406030204" pitchFamily="18" charset="0"/>
                              <a:cs typeface="Times New Roman" panose="02020603050405020304" pitchFamily="18" charset="0"/>
                            </a:rPr>
                          </m:ctrlPr>
                        </m:dPr>
                        <m:e>
                          <m:r>
                            <a:rPr lang="en-US" b="1" i="1" smtClean="0">
                              <a:solidFill>
                                <a:srgbClr val="0070C0"/>
                              </a:solidFill>
                              <a:latin typeface="Cambria Math" panose="02040503050406030204" pitchFamily="18" charset="0"/>
                              <a:ea typeface="Cambria Math" panose="02040503050406030204" pitchFamily="18" charset="0"/>
                              <a:cs typeface="Times New Roman" panose="02020603050405020304" pitchFamily="18" charset="0"/>
                            </a:rPr>
                            <m:t>𝑵</m:t>
                          </m:r>
                        </m:e>
                      </m:d>
                    </m:oMath>
                  </a14:m>
                  <a:r>
                    <a:rPr lang="en-US"/>
                    <a:t>, </a:t>
                  </a:r>
                  <a14:m>
                    <m:oMath xmlns:m="http://schemas.openxmlformats.org/officeDocument/2006/math">
                      <m:r>
                        <a:rPr lang="en-US" b="1"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oMath>
                  </a14:m>
                  <a:r>
                    <a:rPr lang="en-US">
                      <a:solidFill>
                        <a:schemeClr val="tx1"/>
                      </a:solidFill>
                    </a:rPr>
                    <a:t> </a:t>
                  </a:r>
                  <a:r>
                    <a:rPr lang="vi-VN">
                      <a:solidFill>
                        <a:schemeClr val="tx1"/>
                      </a:solidFill>
                    </a:rPr>
                    <a:t>là </a:t>
                  </a:r>
                  <a:r>
                    <a:rPr lang="vi-VN">
                      <a:solidFill>
                        <a:srgbClr val="FF0000"/>
                      </a:solidFill>
                    </a:rPr>
                    <a:t>đường vuông góc chung </a:t>
                  </a:r>
                  <a:r>
                    <a:rPr lang="vi-VN"/>
                    <a:t>của a</a:t>
                  </a:r>
                  <a:r>
                    <a:rPr lang="en-US"/>
                    <a:t>, </a:t>
                  </a:r>
                  <a:r>
                    <a:rPr lang="vi-VN"/>
                    <a:t>b.</a:t>
                  </a:r>
                </a:p>
                <a:p>
                  <a:pPr marL="342900" indent="-342900">
                    <a:buFont typeface="Wingdings" panose="05000000000000000000" pitchFamily="2" charset="2"/>
                    <a:buChar char="v"/>
                  </a:pPr>
                  <a:r>
                    <a:rPr lang="en-US"/>
                    <a:t>Đ</a:t>
                  </a:r>
                  <a:r>
                    <a:rPr lang="vi-VN"/>
                    <a:t>ộ dài đoạn thẳng MN là khoảng cách giữa hai đường thẳng chéo nhau a, b. </a:t>
                  </a:r>
                  <a:endParaRPr lang="en-US"/>
                </a:p>
              </p:txBody>
            </p:sp>
          </mc:Choice>
          <mc:Fallback xmlns="">
            <p:sp>
              <p:nvSpPr>
                <p:cNvPr id="113" name="Rectangle 112"/>
                <p:cNvSpPr>
                  <a:spLocks noRot="1" noChangeAspect="1" noMove="1" noResize="1" noEditPoints="1" noAdjustHandles="1" noChangeArrowheads="1" noChangeShapeType="1" noTextEdit="1"/>
                </p:cNvSpPr>
                <p:nvPr/>
              </p:nvSpPr>
              <p:spPr>
                <a:xfrm>
                  <a:off x="455519" y="5523317"/>
                  <a:ext cx="11560526" cy="830997"/>
                </a:xfrm>
                <a:prstGeom prst="rect">
                  <a:avLst/>
                </a:prstGeom>
                <a:blipFill rotWithShape="1">
                  <a:blip r:embed="rId9"/>
                </a:blipFill>
              </p:spPr>
              <p:txBody>
                <a:bodyPr/>
                <a:lstStyle/>
                <a:p>
                  <a:r>
                    <a:rPr lang="en-US" altLang="en-US">
                      <a:noFill/>
                    </a:rPr>
                    <a:t> </a:t>
                  </a:r>
                </a:p>
              </p:txBody>
            </p:sp>
          </mc:Fallback>
        </mc:AlternateContent>
      </p:grpSp>
      <p:pic>
        <p:nvPicPr>
          <p:cNvPr id="2" name="Picture 1"/>
          <p:cNvPicPr>
            <a:picLocks noChangeAspect="1"/>
          </p:cNvPicPr>
          <p:nvPr/>
        </p:nvPicPr>
        <p:blipFill>
          <a:blip r:embed="rId10"/>
          <a:stretch>
            <a:fillRect/>
          </a:stretch>
        </p:blipFill>
        <p:spPr>
          <a:xfrm>
            <a:off x="7013828" y="1948865"/>
            <a:ext cx="5133277" cy="3170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flipH="1">
            <a:off x="1947437" y="241947"/>
            <a:ext cx="766619" cy="776881"/>
          </a:xfrm>
          <a:prstGeom prst="rect">
            <a:avLst/>
          </a:prstGeom>
        </p:spPr>
      </p:pic>
      <p:grpSp>
        <p:nvGrpSpPr>
          <p:cNvPr id="15" name="Group 14"/>
          <p:cNvGrpSpPr/>
          <p:nvPr/>
        </p:nvGrpSpPr>
        <p:grpSpPr>
          <a:xfrm>
            <a:off x="825865" y="2876433"/>
            <a:ext cx="5129215" cy="3352800"/>
            <a:chOff x="614849" y="3171981"/>
            <a:chExt cx="5129215" cy="3352800"/>
          </a:xfrm>
        </p:grpSpPr>
        <p:sp>
          <p:nvSpPr>
            <p:cNvPr id="142" name="Rounded Rectangle 141"/>
            <p:cNvSpPr/>
            <p:nvPr/>
          </p:nvSpPr>
          <p:spPr>
            <a:xfrm>
              <a:off x="614849" y="3171981"/>
              <a:ext cx="5129215" cy="3352800"/>
            </a:xfrm>
            <a:prstGeom prst="roundRect">
              <a:avLst>
                <a:gd name="adj" fmla="val 464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bliqueBottomRight"/>
                <a:lightRig rig="threePt" dir="t"/>
              </a:scene3d>
            </a:bodyPr>
            <a:lstStyle/>
            <a:p>
              <a:pPr algn="ctr"/>
              <a:endParaRPr lang="en-US"/>
            </a:p>
          </p:txBody>
        </p:sp>
        <p:grpSp>
          <p:nvGrpSpPr>
            <p:cNvPr id="7" name="Group 6"/>
            <p:cNvGrpSpPr/>
            <p:nvPr/>
          </p:nvGrpSpPr>
          <p:grpSpPr>
            <a:xfrm>
              <a:off x="831551" y="3382321"/>
              <a:ext cx="4448301" cy="2718884"/>
              <a:chOff x="1067227" y="1011122"/>
              <a:chExt cx="4448301" cy="2718884"/>
            </a:xfrm>
          </p:grpSpPr>
          <p:sp>
            <p:nvSpPr>
              <p:cNvPr id="89" name="Rectangle 154"/>
              <p:cNvSpPr/>
              <p:nvPr/>
            </p:nvSpPr>
            <p:spPr>
              <a:xfrm>
                <a:off x="1132293" y="2435807"/>
                <a:ext cx="4365843" cy="1188916"/>
              </a:xfrm>
              <a:custGeom>
                <a:avLst/>
                <a:gdLst>
                  <a:gd name="connsiteX0" fmla="*/ 0 w 772692"/>
                  <a:gd name="connsiteY0" fmla="*/ 0 h 493040"/>
                  <a:gd name="connsiteX1" fmla="*/ 772692 w 772692"/>
                  <a:gd name="connsiteY1" fmla="*/ 0 h 493040"/>
                  <a:gd name="connsiteX2" fmla="*/ 772692 w 772692"/>
                  <a:gd name="connsiteY2" fmla="*/ 493040 h 493040"/>
                  <a:gd name="connsiteX3" fmla="*/ 0 w 772692"/>
                  <a:gd name="connsiteY3" fmla="*/ 493040 h 493040"/>
                  <a:gd name="connsiteX4" fmla="*/ 0 w 772692"/>
                  <a:gd name="connsiteY4" fmla="*/ 0 h 493040"/>
                  <a:gd name="connsiteX0-1" fmla="*/ 0 w 1867845"/>
                  <a:gd name="connsiteY0-2" fmla="*/ 393405 h 886445"/>
                  <a:gd name="connsiteX1-3" fmla="*/ 1867845 w 1867845"/>
                  <a:gd name="connsiteY1-4" fmla="*/ 0 h 886445"/>
                  <a:gd name="connsiteX2-5" fmla="*/ 772692 w 1867845"/>
                  <a:gd name="connsiteY2-6" fmla="*/ 886445 h 886445"/>
                  <a:gd name="connsiteX3-7" fmla="*/ 0 w 1867845"/>
                  <a:gd name="connsiteY3-8" fmla="*/ 886445 h 886445"/>
                  <a:gd name="connsiteX4-9" fmla="*/ 0 w 1867845"/>
                  <a:gd name="connsiteY4-10" fmla="*/ 393405 h 886445"/>
                  <a:gd name="connsiteX0-11" fmla="*/ 127591 w 1867845"/>
                  <a:gd name="connsiteY0-12" fmla="*/ 0 h 918343"/>
                  <a:gd name="connsiteX1-13" fmla="*/ 1867845 w 1867845"/>
                  <a:gd name="connsiteY1-14" fmla="*/ 31898 h 918343"/>
                  <a:gd name="connsiteX2-15" fmla="*/ 772692 w 1867845"/>
                  <a:gd name="connsiteY2-16" fmla="*/ 918343 h 918343"/>
                  <a:gd name="connsiteX3-17" fmla="*/ 0 w 1867845"/>
                  <a:gd name="connsiteY3-18" fmla="*/ 918343 h 918343"/>
                  <a:gd name="connsiteX4-19" fmla="*/ 127591 w 1867845"/>
                  <a:gd name="connsiteY4-20" fmla="*/ 0 h 918343"/>
                  <a:gd name="connsiteX0-21" fmla="*/ 712382 w 2452636"/>
                  <a:gd name="connsiteY0-22" fmla="*/ 0 h 918343"/>
                  <a:gd name="connsiteX1-23" fmla="*/ 2452636 w 2452636"/>
                  <a:gd name="connsiteY1-24" fmla="*/ 31898 h 918343"/>
                  <a:gd name="connsiteX2-25" fmla="*/ 1357483 w 2452636"/>
                  <a:gd name="connsiteY2-26" fmla="*/ 918343 h 918343"/>
                  <a:gd name="connsiteX3-27" fmla="*/ 0 w 2452636"/>
                  <a:gd name="connsiteY3-28" fmla="*/ 801385 h 918343"/>
                  <a:gd name="connsiteX4-29" fmla="*/ 712382 w 2452636"/>
                  <a:gd name="connsiteY4-30" fmla="*/ 0 h 918343"/>
                  <a:gd name="connsiteX0-31" fmla="*/ 712382 w 2452636"/>
                  <a:gd name="connsiteY0-32" fmla="*/ 0 h 812018"/>
                  <a:gd name="connsiteX1-33" fmla="*/ 2452636 w 2452636"/>
                  <a:gd name="connsiteY1-34" fmla="*/ 31898 h 812018"/>
                  <a:gd name="connsiteX2-35" fmla="*/ 1761520 w 2452636"/>
                  <a:gd name="connsiteY2-36" fmla="*/ 812018 h 812018"/>
                  <a:gd name="connsiteX3-37" fmla="*/ 0 w 2452636"/>
                  <a:gd name="connsiteY3-38" fmla="*/ 801385 h 812018"/>
                  <a:gd name="connsiteX4-39" fmla="*/ 712382 w 2452636"/>
                  <a:gd name="connsiteY4-40" fmla="*/ 0 h 812018"/>
                  <a:gd name="connsiteX0-41" fmla="*/ 712382 w 2452636"/>
                  <a:gd name="connsiteY0-42" fmla="*/ 0 h 822411"/>
                  <a:gd name="connsiteX1-43" fmla="*/ 2452636 w 2452636"/>
                  <a:gd name="connsiteY1-44" fmla="*/ 31898 h 822411"/>
                  <a:gd name="connsiteX2-45" fmla="*/ 1837225 w 2452636"/>
                  <a:gd name="connsiteY2-46" fmla="*/ 822411 h 822411"/>
                  <a:gd name="connsiteX3-47" fmla="*/ 0 w 2452636"/>
                  <a:gd name="connsiteY3-48" fmla="*/ 801385 h 822411"/>
                  <a:gd name="connsiteX4-49" fmla="*/ 712382 w 2452636"/>
                  <a:gd name="connsiteY4-50" fmla="*/ 0 h 822411"/>
                  <a:gd name="connsiteX0-51" fmla="*/ 608287 w 2452636"/>
                  <a:gd name="connsiteY0-52" fmla="*/ 9677 h 790513"/>
                  <a:gd name="connsiteX1-53" fmla="*/ 2452636 w 2452636"/>
                  <a:gd name="connsiteY1-54" fmla="*/ 0 h 790513"/>
                  <a:gd name="connsiteX2-55" fmla="*/ 1837225 w 2452636"/>
                  <a:gd name="connsiteY2-56" fmla="*/ 790513 h 790513"/>
                  <a:gd name="connsiteX3-57" fmla="*/ 0 w 2452636"/>
                  <a:gd name="connsiteY3-58" fmla="*/ 769487 h 790513"/>
                  <a:gd name="connsiteX4-59" fmla="*/ 608287 w 2452636"/>
                  <a:gd name="connsiteY4-60" fmla="*/ 9677 h 790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36" h="790513">
                    <a:moveTo>
                      <a:pt x="608287" y="9677"/>
                    </a:moveTo>
                    <a:lnTo>
                      <a:pt x="2452636" y="0"/>
                    </a:lnTo>
                    <a:lnTo>
                      <a:pt x="1837225" y="790513"/>
                    </a:lnTo>
                    <a:lnTo>
                      <a:pt x="0" y="769487"/>
                    </a:lnTo>
                    <a:lnTo>
                      <a:pt x="608287" y="9677"/>
                    </a:lnTo>
                    <a:close/>
                  </a:path>
                </a:pathLst>
              </a:custGeom>
              <a:solidFill>
                <a:schemeClr val="accent6">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1067227" y="3609629"/>
                <a:ext cx="32675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1067227" y="2643226"/>
                <a:ext cx="961874" cy="975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Arc 65"/>
              <p:cNvSpPr/>
              <p:nvPr/>
            </p:nvSpPr>
            <p:spPr>
              <a:xfrm>
                <a:off x="1278798" y="3281889"/>
                <a:ext cx="386064" cy="448117"/>
              </a:xfrm>
              <a:prstGeom prst="arc">
                <a:avLst>
                  <a:gd name="adj1" fmla="val 15493892"/>
                  <a:gd name="adj2" fmla="val 157792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1290645" y="3219864"/>
                <a:ext cx="341760" cy="400110"/>
              </a:xfrm>
              <a:prstGeom prst="rect">
                <a:avLst/>
              </a:prstGeom>
            </p:spPr>
            <p:txBody>
              <a:bodyPr wrap="none">
                <a:spAutoFit/>
              </a:bodyPr>
              <a:lstStyle/>
              <a:p>
                <a:r>
                  <a:rPr lang="en-US" sz="2000" b="1" i="1">
                    <a:solidFill>
                      <a:srgbClr val="0070C0"/>
                    </a:solidFill>
                    <a:latin typeface="Times New Roman" panose="02020603050405020304" pitchFamily="18" charset="0"/>
                    <a:cs typeface="Times New Roman" panose="02020603050405020304" pitchFamily="18" charset="0"/>
                  </a:rPr>
                  <a:t>P</a:t>
                </a:r>
              </a:p>
            </p:txBody>
          </p:sp>
          <p:cxnSp>
            <p:nvCxnSpPr>
              <p:cNvPr id="69" name="Straight Connector 68"/>
              <p:cNvCxnSpPr/>
              <p:nvPr/>
            </p:nvCxnSpPr>
            <p:spPr>
              <a:xfrm flipV="1">
                <a:off x="2468575" y="1371600"/>
                <a:ext cx="1938463" cy="30148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468744" y="1539179"/>
                <a:ext cx="7127" cy="1380767"/>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74" name="Picture 73"/>
              <p:cNvPicPr>
                <a:picLocks noChangeAspect="1"/>
              </p:cNvPicPr>
              <p:nvPr/>
            </p:nvPicPr>
            <p:blipFill>
              <a:blip r:embed="rId3"/>
              <a:stretch>
                <a:fillRect/>
              </a:stretch>
            </p:blipFill>
            <p:spPr>
              <a:xfrm>
                <a:off x="3432855" y="2893269"/>
                <a:ext cx="86032" cy="79837"/>
              </a:xfrm>
              <a:prstGeom prst="rect">
                <a:avLst/>
              </a:prstGeom>
            </p:spPr>
          </p:pic>
          <p:sp>
            <p:nvSpPr>
              <p:cNvPr id="75" name="TextBox 74"/>
              <p:cNvSpPr txBox="1"/>
              <p:nvPr/>
            </p:nvSpPr>
            <p:spPr>
              <a:xfrm>
                <a:off x="3273175" y="1119202"/>
                <a:ext cx="339278" cy="330435"/>
              </a:xfrm>
              <a:prstGeom prst="rect">
                <a:avLst/>
              </a:prstGeom>
              <a:noFill/>
            </p:spPr>
            <p:txBody>
              <a:bodyPr wrap="none" rtlCol="0">
                <a:spAutoFit/>
              </a:bodyPr>
              <a:lstStyle/>
              <a:p>
                <a:r>
                  <a:rPr lang="en-US" sz="2000" b="1">
                    <a:solidFill>
                      <a:srgbClr val="0070C0"/>
                    </a:solidFill>
                    <a:latin typeface="Times New Roman" panose="02020603050405020304" pitchFamily="18" charset="0"/>
                    <a:cs typeface="Times New Roman" panose="02020603050405020304" pitchFamily="18" charset="0"/>
                  </a:rPr>
                  <a:t>M</a:t>
                </a:r>
              </a:p>
            </p:txBody>
          </p:sp>
          <p:sp>
            <p:nvSpPr>
              <p:cNvPr id="82" name="TextBox 81"/>
              <p:cNvSpPr txBox="1"/>
              <p:nvPr/>
            </p:nvSpPr>
            <p:spPr>
              <a:xfrm>
                <a:off x="3223920" y="2940911"/>
                <a:ext cx="370614" cy="400110"/>
              </a:xfrm>
              <a:prstGeom prst="rect">
                <a:avLst/>
              </a:prstGeom>
              <a:noFill/>
            </p:spPr>
            <p:txBody>
              <a:bodyPr wrap="none" rtlCol="0">
                <a:spAutoFit/>
              </a:bodyPr>
              <a:lstStyle/>
              <a:p>
                <a:r>
                  <a:rPr lang="en-US" sz="2000" b="1">
                    <a:solidFill>
                      <a:srgbClr val="002060"/>
                    </a:solidFill>
                    <a:latin typeface="Times New Roman" panose="02020603050405020304" pitchFamily="18" charset="0"/>
                    <a:cs typeface="Times New Roman" panose="02020603050405020304" pitchFamily="18" charset="0"/>
                  </a:rPr>
                  <a:t>N</a:t>
                </a:r>
              </a:p>
            </p:txBody>
          </p:sp>
          <p:sp>
            <p:nvSpPr>
              <p:cNvPr id="83" name="TextBox 82"/>
              <p:cNvSpPr txBox="1"/>
              <p:nvPr/>
            </p:nvSpPr>
            <p:spPr>
              <a:xfrm>
                <a:off x="4321865" y="2944377"/>
                <a:ext cx="296637" cy="330436"/>
              </a:xfrm>
              <a:prstGeom prst="rect">
                <a:avLst/>
              </a:prstGeom>
              <a:noFill/>
            </p:spPr>
            <p:txBody>
              <a:bodyPr wrap="square" rtlCol="0">
                <a:spAutoFit/>
              </a:bodyPr>
              <a:lstStyle/>
              <a:p>
                <a:r>
                  <a:rPr lang="en-US" sz="2000" b="1" i="1">
                    <a:solidFill>
                      <a:srgbClr val="0070C0"/>
                    </a:solidFill>
                    <a:latin typeface="Times New Roman" panose="02020603050405020304" pitchFamily="18" charset="0"/>
                    <a:cs typeface="Times New Roman" panose="02020603050405020304" pitchFamily="18" charset="0"/>
                  </a:rPr>
                  <a:t>b</a:t>
                </a:r>
              </a:p>
            </p:txBody>
          </p:sp>
          <p:sp>
            <p:nvSpPr>
              <p:cNvPr id="84" name="TextBox 83"/>
              <p:cNvSpPr txBox="1"/>
              <p:nvPr/>
            </p:nvSpPr>
            <p:spPr>
              <a:xfrm>
                <a:off x="4230318" y="1011122"/>
                <a:ext cx="248787" cy="330435"/>
              </a:xfrm>
              <a:prstGeom prst="rect">
                <a:avLst/>
              </a:prstGeom>
              <a:noFill/>
            </p:spPr>
            <p:txBody>
              <a:bodyPr wrap="none" rtlCol="0">
                <a:spAutoFit/>
              </a:bodyPr>
              <a:lstStyle/>
              <a:p>
                <a:r>
                  <a:rPr lang="en-US" sz="2000" i="1">
                    <a:solidFill>
                      <a:srgbClr val="0070C0"/>
                    </a:solidFill>
                    <a:latin typeface="Times New Roman" panose="02020603050405020304" pitchFamily="18" charset="0"/>
                    <a:cs typeface="Times New Roman" panose="02020603050405020304" pitchFamily="18" charset="0"/>
                  </a:rPr>
                  <a:t>a</a:t>
                </a:r>
              </a:p>
            </p:txBody>
          </p:sp>
          <p:cxnSp>
            <p:nvCxnSpPr>
              <p:cNvPr id="86" name="Straight Connector 85"/>
              <p:cNvCxnSpPr/>
              <p:nvPr/>
            </p:nvCxnSpPr>
            <p:spPr>
              <a:xfrm flipH="1">
                <a:off x="4306321" y="2427012"/>
                <a:ext cx="1178965" cy="11959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241859" y="2418653"/>
                <a:ext cx="190166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102100" y="2424553"/>
                <a:ext cx="1413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a:blip r:embed="rId4"/>
              <a:stretch>
                <a:fillRect/>
              </a:stretch>
            </p:blipFill>
            <p:spPr>
              <a:xfrm>
                <a:off x="3439040" y="1477757"/>
                <a:ext cx="82403" cy="80558"/>
              </a:xfrm>
              <a:prstGeom prst="rect">
                <a:avLst/>
              </a:prstGeom>
            </p:spPr>
          </p:pic>
          <p:cxnSp>
            <p:nvCxnSpPr>
              <p:cNvPr id="97" name="Straight Connector 96"/>
              <p:cNvCxnSpPr/>
              <p:nvPr/>
            </p:nvCxnSpPr>
            <p:spPr>
              <a:xfrm>
                <a:off x="2577857" y="2563844"/>
                <a:ext cx="1829181" cy="756011"/>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2034891" y="2412214"/>
                <a:ext cx="213665" cy="21674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469576" y="2808310"/>
                <a:ext cx="111623" cy="650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571523" y="2869060"/>
                <a:ext cx="0" cy="10569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3581200" y="1495206"/>
                <a:ext cx="0" cy="13841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3473655" y="1625217"/>
                <a:ext cx="121037" cy="250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6" name="Group 15"/>
          <p:cNvGrpSpPr/>
          <p:nvPr/>
        </p:nvGrpSpPr>
        <p:grpSpPr>
          <a:xfrm>
            <a:off x="6321318" y="2856777"/>
            <a:ext cx="5129215" cy="3352800"/>
            <a:chOff x="6690112" y="3151881"/>
            <a:chExt cx="5129215" cy="3352800"/>
          </a:xfrm>
        </p:grpSpPr>
        <p:sp>
          <p:nvSpPr>
            <p:cNvPr id="143" name="Rounded Rectangle 142"/>
            <p:cNvSpPr/>
            <p:nvPr/>
          </p:nvSpPr>
          <p:spPr>
            <a:xfrm>
              <a:off x="6690112" y="3151881"/>
              <a:ext cx="5129215" cy="3352800"/>
            </a:xfrm>
            <a:prstGeom prst="roundRect">
              <a:avLst>
                <a:gd name="adj" fmla="val 464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bliqueBottomRight"/>
                <a:lightRig rig="threePt" dir="t"/>
              </a:scene3d>
            </a:bodyPr>
            <a:lstStyle/>
            <a:p>
              <a:pPr algn="ctr"/>
              <a:endParaRPr lang="en-US"/>
            </a:p>
          </p:txBody>
        </p:sp>
        <p:grpSp>
          <p:nvGrpSpPr>
            <p:cNvPr id="9" name="Group 8"/>
            <p:cNvGrpSpPr/>
            <p:nvPr/>
          </p:nvGrpSpPr>
          <p:grpSpPr>
            <a:xfrm>
              <a:off x="7060553" y="3444979"/>
              <a:ext cx="4507571" cy="2721194"/>
              <a:chOff x="5811716" y="1445490"/>
              <a:chExt cx="4507571" cy="2721194"/>
            </a:xfrm>
          </p:grpSpPr>
          <p:sp>
            <p:nvSpPr>
              <p:cNvPr id="118" name="Rectangle 154"/>
              <p:cNvSpPr/>
              <p:nvPr/>
            </p:nvSpPr>
            <p:spPr>
              <a:xfrm>
                <a:off x="5953444" y="2845319"/>
                <a:ext cx="4365843" cy="1188916"/>
              </a:xfrm>
              <a:custGeom>
                <a:avLst/>
                <a:gdLst>
                  <a:gd name="connsiteX0" fmla="*/ 0 w 772692"/>
                  <a:gd name="connsiteY0" fmla="*/ 0 h 493040"/>
                  <a:gd name="connsiteX1" fmla="*/ 772692 w 772692"/>
                  <a:gd name="connsiteY1" fmla="*/ 0 h 493040"/>
                  <a:gd name="connsiteX2" fmla="*/ 772692 w 772692"/>
                  <a:gd name="connsiteY2" fmla="*/ 493040 h 493040"/>
                  <a:gd name="connsiteX3" fmla="*/ 0 w 772692"/>
                  <a:gd name="connsiteY3" fmla="*/ 493040 h 493040"/>
                  <a:gd name="connsiteX4" fmla="*/ 0 w 772692"/>
                  <a:gd name="connsiteY4" fmla="*/ 0 h 493040"/>
                  <a:gd name="connsiteX0-1" fmla="*/ 0 w 1867845"/>
                  <a:gd name="connsiteY0-2" fmla="*/ 393405 h 886445"/>
                  <a:gd name="connsiteX1-3" fmla="*/ 1867845 w 1867845"/>
                  <a:gd name="connsiteY1-4" fmla="*/ 0 h 886445"/>
                  <a:gd name="connsiteX2-5" fmla="*/ 772692 w 1867845"/>
                  <a:gd name="connsiteY2-6" fmla="*/ 886445 h 886445"/>
                  <a:gd name="connsiteX3-7" fmla="*/ 0 w 1867845"/>
                  <a:gd name="connsiteY3-8" fmla="*/ 886445 h 886445"/>
                  <a:gd name="connsiteX4-9" fmla="*/ 0 w 1867845"/>
                  <a:gd name="connsiteY4-10" fmla="*/ 393405 h 886445"/>
                  <a:gd name="connsiteX0-11" fmla="*/ 127591 w 1867845"/>
                  <a:gd name="connsiteY0-12" fmla="*/ 0 h 918343"/>
                  <a:gd name="connsiteX1-13" fmla="*/ 1867845 w 1867845"/>
                  <a:gd name="connsiteY1-14" fmla="*/ 31898 h 918343"/>
                  <a:gd name="connsiteX2-15" fmla="*/ 772692 w 1867845"/>
                  <a:gd name="connsiteY2-16" fmla="*/ 918343 h 918343"/>
                  <a:gd name="connsiteX3-17" fmla="*/ 0 w 1867845"/>
                  <a:gd name="connsiteY3-18" fmla="*/ 918343 h 918343"/>
                  <a:gd name="connsiteX4-19" fmla="*/ 127591 w 1867845"/>
                  <a:gd name="connsiteY4-20" fmla="*/ 0 h 918343"/>
                  <a:gd name="connsiteX0-21" fmla="*/ 712382 w 2452636"/>
                  <a:gd name="connsiteY0-22" fmla="*/ 0 h 918343"/>
                  <a:gd name="connsiteX1-23" fmla="*/ 2452636 w 2452636"/>
                  <a:gd name="connsiteY1-24" fmla="*/ 31898 h 918343"/>
                  <a:gd name="connsiteX2-25" fmla="*/ 1357483 w 2452636"/>
                  <a:gd name="connsiteY2-26" fmla="*/ 918343 h 918343"/>
                  <a:gd name="connsiteX3-27" fmla="*/ 0 w 2452636"/>
                  <a:gd name="connsiteY3-28" fmla="*/ 801385 h 918343"/>
                  <a:gd name="connsiteX4-29" fmla="*/ 712382 w 2452636"/>
                  <a:gd name="connsiteY4-30" fmla="*/ 0 h 918343"/>
                  <a:gd name="connsiteX0-31" fmla="*/ 712382 w 2452636"/>
                  <a:gd name="connsiteY0-32" fmla="*/ 0 h 812018"/>
                  <a:gd name="connsiteX1-33" fmla="*/ 2452636 w 2452636"/>
                  <a:gd name="connsiteY1-34" fmla="*/ 31898 h 812018"/>
                  <a:gd name="connsiteX2-35" fmla="*/ 1761520 w 2452636"/>
                  <a:gd name="connsiteY2-36" fmla="*/ 812018 h 812018"/>
                  <a:gd name="connsiteX3-37" fmla="*/ 0 w 2452636"/>
                  <a:gd name="connsiteY3-38" fmla="*/ 801385 h 812018"/>
                  <a:gd name="connsiteX4-39" fmla="*/ 712382 w 2452636"/>
                  <a:gd name="connsiteY4-40" fmla="*/ 0 h 812018"/>
                  <a:gd name="connsiteX0-41" fmla="*/ 712382 w 2452636"/>
                  <a:gd name="connsiteY0-42" fmla="*/ 0 h 822411"/>
                  <a:gd name="connsiteX1-43" fmla="*/ 2452636 w 2452636"/>
                  <a:gd name="connsiteY1-44" fmla="*/ 31898 h 822411"/>
                  <a:gd name="connsiteX2-45" fmla="*/ 1837225 w 2452636"/>
                  <a:gd name="connsiteY2-46" fmla="*/ 822411 h 822411"/>
                  <a:gd name="connsiteX3-47" fmla="*/ 0 w 2452636"/>
                  <a:gd name="connsiteY3-48" fmla="*/ 801385 h 822411"/>
                  <a:gd name="connsiteX4-49" fmla="*/ 712382 w 2452636"/>
                  <a:gd name="connsiteY4-50" fmla="*/ 0 h 822411"/>
                  <a:gd name="connsiteX0-51" fmla="*/ 608287 w 2452636"/>
                  <a:gd name="connsiteY0-52" fmla="*/ 9677 h 790513"/>
                  <a:gd name="connsiteX1-53" fmla="*/ 2452636 w 2452636"/>
                  <a:gd name="connsiteY1-54" fmla="*/ 0 h 790513"/>
                  <a:gd name="connsiteX2-55" fmla="*/ 1837225 w 2452636"/>
                  <a:gd name="connsiteY2-56" fmla="*/ 790513 h 790513"/>
                  <a:gd name="connsiteX3-57" fmla="*/ 0 w 2452636"/>
                  <a:gd name="connsiteY3-58" fmla="*/ 769487 h 790513"/>
                  <a:gd name="connsiteX4-59" fmla="*/ 608287 w 2452636"/>
                  <a:gd name="connsiteY4-60" fmla="*/ 9677 h 790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36" h="790513">
                    <a:moveTo>
                      <a:pt x="608287" y="9677"/>
                    </a:moveTo>
                    <a:lnTo>
                      <a:pt x="2452636" y="0"/>
                    </a:lnTo>
                    <a:lnTo>
                      <a:pt x="1837225" y="790513"/>
                    </a:lnTo>
                    <a:lnTo>
                      <a:pt x="0" y="769487"/>
                    </a:lnTo>
                    <a:lnTo>
                      <a:pt x="608287" y="9677"/>
                    </a:lnTo>
                    <a:close/>
                  </a:path>
                </a:pathLst>
              </a:custGeom>
              <a:solidFill>
                <a:schemeClr val="accent6">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54"/>
              <p:cNvSpPr/>
              <p:nvPr/>
            </p:nvSpPr>
            <p:spPr>
              <a:xfrm>
                <a:off x="5829372" y="1446099"/>
                <a:ext cx="4365843" cy="1188916"/>
              </a:xfrm>
              <a:custGeom>
                <a:avLst/>
                <a:gdLst>
                  <a:gd name="connsiteX0" fmla="*/ 0 w 772692"/>
                  <a:gd name="connsiteY0" fmla="*/ 0 h 493040"/>
                  <a:gd name="connsiteX1" fmla="*/ 772692 w 772692"/>
                  <a:gd name="connsiteY1" fmla="*/ 0 h 493040"/>
                  <a:gd name="connsiteX2" fmla="*/ 772692 w 772692"/>
                  <a:gd name="connsiteY2" fmla="*/ 493040 h 493040"/>
                  <a:gd name="connsiteX3" fmla="*/ 0 w 772692"/>
                  <a:gd name="connsiteY3" fmla="*/ 493040 h 493040"/>
                  <a:gd name="connsiteX4" fmla="*/ 0 w 772692"/>
                  <a:gd name="connsiteY4" fmla="*/ 0 h 493040"/>
                  <a:gd name="connsiteX0-1" fmla="*/ 0 w 1867845"/>
                  <a:gd name="connsiteY0-2" fmla="*/ 393405 h 886445"/>
                  <a:gd name="connsiteX1-3" fmla="*/ 1867845 w 1867845"/>
                  <a:gd name="connsiteY1-4" fmla="*/ 0 h 886445"/>
                  <a:gd name="connsiteX2-5" fmla="*/ 772692 w 1867845"/>
                  <a:gd name="connsiteY2-6" fmla="*/ 886445 h 886445"/>
                  <a:gd name="connsiteX3-7" fmla="*/ 0 w 1867845"/>
                  <a:gd name="connsiteY3-8" fmla="*/ 886445 h 886445"/>
                  <a:gd name="connsiteX4-9" fmla="*/ 0 w 1867845"/>
                  <a:gd name="connsiteY4-10" fmla="*/ 393405 h 886445"/>
                  <a:gd name="connsiteX0-11" fmla="*/ 127591 w 1867845"/>
                  <a:gd name="connsiteY0-12" fmla="*/ 0 h 918343"/>
                  <a:gd name="connsiteX1-13" fmla="*/ 1867845 w 1867845"/>
                  <a:gd name="connsiteY1-14" fmla="*/ 31898 h 918343"/>
                  <a:gd name="connsiteX2-15" fmla="*/ 772692 w 1867845"/>
                  <a:gd name="connsiteY2-16" fmla="*/ 918343 h 918343"/>
                  <a:gd name="connsiteX3-17" fmla="*/ 0 w 1867845"/>
                  <a:gd name="connsiteY3-18" fmla="*/ 918343 h 918343"/>
                  <a:gd name="connsiteX4-19" fmla="*/ 127591 w 1867845"/>
                  <a:gd name="connsiteY4-20" fmla="*/ 0 h 918343"/>
                  <a:gd name="connsiteX0-21" fmla="*/ 712382 w 2452636"/>
                  <a:gd name="connsiteY0-22" fmla="*/ 0 h 918343"/>
                  <a:gd name="connsiteX1-23" fmla="*/ 2452636 w 2452636"/>
                  <a:gd name="connsiteY1-24" fmla="*/ 31898 h 918343"/>
                  <a:gd name="connsiteX2-25" fmla="*/ 1357483 w 2452636"/>
                  <a:gd name="connsiteY2-26" fmla="*/ 918343 h 918343"/>
                  <a:gd name="connsiteX3-27" fmla="*/ 0 w 2452636"/>
                  <a:gd name="connsiteY3-28" fmla="*/ 801385 h 918343"/>
                  <a:gd name="connsiteX4-29" fmla="*/ 712382 w 2452636"/>
                  <a:gd name="connsiteY4-30" fmla="*/ 0 h 918343"/>
                  <a:gd name="connsiteX0-31" fmla="*/ 712382 w 2452636"/>
                  <a:gd name="connsiteY0-32" fmla="*/ 0 h 812018"/>
                  <a:gd name="connsiteX1-33" fmla="*/ 2452636 w 2452636"/>
                  <a:gd name="connsiteY1-34" fmla="*/ 31898 h 812018"/>
                  <a:gd name="connsiteX2-35" fmla="*/ 1761520 w 2452636"/>
                  <a:gd name="connsiteY2-36" fmla="*/ 812018 h 812018"/>
                  <a:gd name="connsiteX3-37" fmla="*/ 0 w 2452636"/>
                  <a:gd name="connsiteY3-38" fmla="*/ 801385 h 812018"/>
                  <a:gd name="connsiteX4-39" fmla="*/ 712382 w 2452636"/>
                  <a:gd name="connsiteY4-40" fmla="*/ 0 h 812018"/>
                  <a:gd name="connsiteX0-41" fmla="*/ 712382 w 2452636"/>
                  <a:gd name="connsiteY0-42" fmla="*/ 0 h 822411"/>
                  <a:gd name="connsiteX1-43" fmla="*/ 2452636 w 2452636"/>
                  <a:gd name="connsiteY1-44" fmla="*/ 31898 h 822411"/>
                  <a:gd name="connsiteX2-45" fmla="*/ 1837225 w 2452636"/>
                  <a:gd name="connsiteY2-46" fmla="*/ 822411 h 822411"/>
                  <a:gd name="connsiteX3-47" fmla="*/ 0 w 2452636"/>
                  <a:gd name="connsiteY3-48" fmla="*/ 801385 h 822411"/>
                  <a:gd name="connsiteX4-49" fmla="*/ 712382 w 2452636"/>
                  <a:gd name="connsiteY4-50" fmla="*/ 0 h 822411"/>
                  <a:gd name="connsiteX0-51" fmla="*/ 608287 w 2452636"/>
                  <a:gd name="connsiteY0-52" fmla="*/ 9677 h 790513"/>
                  <a:gd name="connsiteX1-53" fmla="*/ 2452636 w 2452636"/>
                  <a:gd name="connsiteY1-54" fmla="*/ 0 h 790513"/>
                  <a:gd name="connsiteX2-55" fmla="*/ 1837225 w 2452636"/>
                  <a:gd name="connsiteY2-56" fmla="*/ 790513 h 790513"/>
                  <a:gd name="connsiteX3-57" fmla="*/ 0 w 2452636"/>
                  <a:gd name="connsiteY3-58" fmla="*/ 769487 h 790513"/>
                  <a:gd name="connsiteX4-59" fmla="*/ 608287 w 2452636"/>
                  <a:gd name="connsiteY4-60" fmla="*/ 9677 h 790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36" h="790513">
                    <a:moveTo>
                      <a:pt x="608287" y="9677"/>
                    </a:moveTo>
                    <a:lnTo>
                      <a:pt x="2452636" y="0"/>
                    </a:lnTo>
                    <a:lnTo>
                      <a:pt x="1837225" y="790513"/>
                    </a:lnTo>
                    <a:lnTo>
                      <a:pt x="0" y="769487"/>
                    </a:lnTo>
                    <a:lnTo>
                      <a:pt x="608287" y="9677"/>
                    </a:lnTo>
                    <a:close/>
                  </a:path>
                </a:pathLst>
              </a:custGeom>
              <a:solidFill>
                <a:schemeClr val="accent6">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4" name="Straight Connector 103"/>
              <p:cNvCxnSpPr/>
              <p:nvPr/>
            </p:nvCxnSpPr>
            <p:spPr>
              <a:xfrm>
                <a:off x="5865812" y="4046307"/>
                <a:ext cx="32675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5865812" y="3079904"/>
                <a:ext cx="961874" cy="975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Arc 105"/>
              <p:cNvSpPr/>
              <p:nvPr/>
            </p:nvSpPr>
            <p:spPr>
              <a:xfrm>
                <a:off x="6077383" y="3718567"/>
                <a:ext cx="386064" cy="448117"/>
              </a:xfrm>
              <a:prstGeom prst="arc">
                <a:avLst>
                  <a:gd name="adj1" fmla="val 15493892"/>
                  <a:gd name="adj2" fmla="val 157792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Rectangle 106"/>
              <p:cNvSpPr/>
              <p:nvPr/>
            </p:nvSpPr>
            <p:spPr>
              <a:xfrm>
                <a:off x="6099740" y="3688072"/>
                <a:ext cx="341760" cy="400110"/>
              </a:xfrm>
              <a:prstGeom prst="rect">
                <a:avLst/>
              </a:prstGeom>
            </p:spPr>
            <p:txBody>
              <a:bodyPr wrap="none">
                <a:spAutoFit/>
              </a:bodyPr>
              <a:lstStyle/>
              <a:p>
                <a:r>
                  <a:rPr lang="en-US" sz="2000" b="1" i="1">
                    <a:solidFill>
                      <a:srgbClr val="0070C0"/>
                    </a:solidFill>
                    <a:latin typeface="Times New Roman" panose="02020603050405020304" pitchFamily="18" charset="0"/>
                    <a:cs typeface="Times New Roman" panose="02020603050405020304" pitchFamily="18" charset="0"/>
                  </a:rPr>
                  <a:t>P</a:t>
                </a:r>
              </a:p>
            </p:txBody>
          </p:sp>
          <p:cxnSp>
            <p:nvCxnSpPr>
              <p:cNvPr id="108" name="Straight Connector 107"/>
              <p:cNvCxnSpPr/>
              <p:nvPr/>
            </p:nvCxnSpPr>
            <p:spPr>
              <a:xfrm flipV="1">
                <a:off x="7267160" y="1808278"/>
                <a:ext cx="1938463" cy="30148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8274456" y="2629629"/>
                <a:ext cx="0" cy="726995"/>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110" name="Picture 109"/>
              <p:cNvPicPr>
                <a:picLocks noChangeAspect="1"/>
              </p:cNvPicPr>
              <p:nvPr/>
            </p:nvPicPr>
            <p:blipFill>
              <a:blip r:embed="rId3"/>
              <a:stretch>
                <a:fillRect/>
              </a:stretch>
            </p:blipFill>
            <p:spPr>
              <a:xfrm>
                <a:off x="8231440" y="3329947"/>
                <a:ext cx="86032" cy="79837"/>
              </a:xfrm>
              <a:prstGeom prst="rect">
                <a:avLst/>
              </a:prstGeom>
            </p:spPr>
          </p:pic>
          <p:sp>
            <p:nvSpPr>
              <p:cNvPr id="111" name="TextBox 110"/>
              <p:cNvSpPr txBox="1"/>
              <p:nvPr/>
            </p:nvSpPr>
            <p:spPr>
              <a:xfrm>
                <a:off x="8071760" y="1555880"/>
                <a:ext cx="339278" cy="330435"/>
              </a:xfrm>
              <a:prstGeom prst="rect">
                <a:avLst/>
              </a:prstGeom>
              <a:noFill/>
            </p:spPr>
            <p:txBody>
              <a:bodyPr wrap="none" rtlCol="0">
                <a:spAutoFit/>
              </a:bodyPr>
              <a:lstStyle/>
              <a:p>
                <a:r>
                  <a:rPr lang="en-US" sz="2000" b="1">
                    <a:solidFill>
                      <a:srgbClr val="0070C0"/>
                    </a:solidFill>
                    <a:latin typeface="Times New Roman" panose="02020603050405020304" pitchFamily="18" charset="0"/>
                    <a:cs typeface="Times New Roman" panose="02020603050405020304" pitchFamily="18" charset="0"/>
                  </a:rPr>
                  <a:t>M</a:t>
                </a:r>
              </a:p>
            </p:txBody>
          </p:sp>
          <p:sp>
            <p:nvSpPr>
              <p:cNvPr id="112" name="TextBox 111"/>
              <p:cNvSpPr txBox="1"/>
              <p:nvPr/>
            </p:nvSpPr>
            <p:spPr>
              <a:xfrm>
                <a:off x="8022505" y="3377589"/>
                <a:ext cx="370614" cy="400110"/>
              </a:xfrm>
              <a:prstGeom prst="rect">
                <a:avLst/>
              </a:prstGeom>
              <a:noFill/>
            </p:spPr>
            <p:txBody>
              <a:bodyPr wrap="none" rtlCol="0">
                <a:spAutoFit/>
              </a:bodyPr>
              <a:lstStyle/>
              <a:p>
                <a:r>
                  <a:rPr lang="en-US" sz="2000" b="1">
                    <a:solidFill>
                      <a:srgbClr val="002060"/>
                    </a:solidFill>
                    <a:latin typeface="Times New Roman" panose="02020603050405020304" pitchFamily="18" charset="0"/>
                    <a:cs typeface="Times New Roman" panose="02020603050405020304" pitchFamily="18" charset="0"/>
                  </a:rPr>
                  <a:t>N</a:t>
                </a:r>
              </a:p>
            </p:txBody>
          </p:sp>
          <p:sp>
            <p:nvSpPr>
              <p:cNvPr id="113" name="TextBox 112"/>
              <p:cNvSpPr txBox="1"/>
              <p:nvPr/>
            </p:nvSpPr>
            <p:spPr>
              <a:xfrm>
                <a:off x="9120450" y="3381055"/>
                <a:ext cx="296637" cy="330436"/>
              </a:xfrm>
              <a:prstGeom prst="rect">
                <a:avLst/>
              </a:prstGeom>
              <a:noFill/>
            </p:spPr>
            <p:txBody>
              <a:bodyPr wrap="square" rtlCol="0">
                <a:spAutoFit/>
              </a:bodyPr>
              <a:lstStyle/>
              <a:p>
                <a:r>
                  <a:rPr lang="en-US" sz="2000" b="1" i="1">
                    <a:solidFill>
                      <a:srgbClr val="0070C0"/>
                    </a:solidFill>
                    <a:latin typeface="Times New Roman" panose="02020603050405020304" pitchFamily="18" charset="0"/>
                    <a:cs typeface="Times New Roman" panose="02020603050405020304" pitchFamily="18" charset="0"/>
                  </a:rPr>
                  <a:t>b</a:t>
                </a:r>
              </a:p>
            </p:txBody>
          </p:sp>
          <p:sp>
            <p:nvSpPr>
              <p:cNvPr id="114" name="TextBox 113"/>
              <p:cNvSpPr txBox="1"/>
              <p:nvPr/>
            </p:nvSpPr>
            <p:spPr>
              <a:xfrm>
                <a:off x="9028903" y="1447800"/>
                <a:ext cx="248787" cy="330435"/>
              </a:xfrm>
              <a:prstGeom prst="rect">
                <a:avLst/>
              </a:prstGeom>
              <a:noFill/>
            </p:spPr>
            <p:txBody>
              <a:bodyPr wrap="none" rtlCol="0">
                <a:spAutoFit/>
              </a:bodyPr>
              <a:lstStyle/>
              <a:p>
                <a:r>
                  <a:rPr lang="en-US" sz="2000" i="1">
                    <a:solidFill>
                      <a:srgbClr val="0070C0"/>
                    </a:solidFill>
                    <a:latin typeface="Times New Roman" panose="02020603050405020304" pitchFamily="18" charset="0"/>
                    <a:cs typeface="Times New Roman" panose="02020603050405020304" pitchFamily="18" charset="0"/>
                  </a:rPr>
                  <a:t>a</a:t>
                </a:r>
              </a:p>
            </p:txBody>
          </p:sp>
          <p:cxnSp>
            <p:nvCxnSpPr>
              <p:cNvPr id="115" name="Straight Connector 114"/>
              <p:cNvCxnSpPr/>
              <p:nvPr/>
            </p:nvCxnSpPr>
            <p:spPr>
              <a:xfrm flipH="1">
                <a:off x="9104906" y="2863690"/>
                <a:ext cx="1178965" cy="11959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040444" y="2855331"/>
                <a:ext cx="190166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8900685" y="2861231"/>
                <a:ext cx="1413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9" name="Picture 118"/>
              <p:cNvPicPr>
                <a:picLocks noChangeAspect="1"/>
              </p:cNvPicPr>
              <p:nvPr/>
            </p:nvPicPr>
            <p:blipFill>
              <a:blip r:embed="rId4"/>
              <a:stretch>
                <a:fillRect/>
              </a:stretch>
            </p:blipFill>
            <p:spPr>
              <a:xfrm>
                <a:off x="8237625" y="1914435"/>
                <a:ext cx="82403" cy="80558"/>
              </a:xfrm>
              <a:prstGeom prst="rect">
                <a:avLst/>
              </a:prstGeom>
            </p:spPr>
          </p:pic>
          <p:cxnSp>
            <p:nvCxnSpPr>
              <p:cNvPr id="120" name="Straight Connector 119"/>
              <p:cNvCxnSpPr/>
              <p:nvPr/>
            </p:nvCxnSpPr>
            <p:spPr>
              <a:xfrm>
                <a:off x="7376442" y="3000522"/>
                <a:ext cx="1829181" cy="756011"/>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6833476" y="2848892"/>
                <a:ext cx="213665" cy="21674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8268161" y="3244988"/>
                <a:ext cx="111623" cy="650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8370108" y="3305738"/>
                <a:ext cx="0" cy="10569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8379785" y="1931884"/>
                <a:ext cx="0" cy="13841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8272240" y="2061895"/>
                <a:ext cx="121037" cy="2501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811716" y="2636466"/>
                <a:ext cx="32675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5811716" y="1670063"/>
                <a:ext cx="961874" cy="975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Arc 127"/>
              <p:cNvSpPr/>
              <p:nvPr/>
            </p:nvSpPr>
            <p:spPr>
              <a:xfrm>
                <a:off x="6023287" y="2308726"/>
                <a:ext cx="386064" cy="448117"/>
              </a:xfrm>
              <a:prstGeom prst="arc">
                <a:avLst>
                  <a:gd name="adj1" fmla="val 15493892"/>
                  <a:gd name="adj2" fmla="val 157792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Rectangle 128"/>
              <p:cNvSpPr/>
              <p:nvPr/>
            </p:nvSpPr>
            <p:spPr>
              <a:xfrm>
                <a:off x="6035134" y="2246701"/>
                <a:ext cx="370614" cy="400110"/>
              </a:xfrm>
              <a:prstGeom prst="rect">
                <a:avLst/>
              </a:prstGeom>
            </p:spPr>
            <p:txBody>
              <a:bodyPr wrap="none">
                <a:spAutoFit/>
              </a:bodyPr>
              <a:lstStyle/>
              <a:p>
                <a:r>
                  <a:rPr lang="en-US" sz="2000" b="1" i="1">
                    <a:solidFill>
                      <a:srgbClr val="0070C0"/>
                    </a:solidFill>
                    <a:latin typeface="Times New Roman" panose="02020603050405020304" pitchFamily="18" charset="0"/>
                    <a:cs typeface="Times New Roman" panose="02020603050405020304" pitchFamily="18" charset="0"/>
                  </a:rPr>
                  <a:t>Q</a:t>
                </a:r>
              </a:p>
            </p:txBody>
          </p:sp>
          <p:cxnSp>
            <p:nvCxnSpPr>
              <p:cNvPr id="133" name="Straight Connector 132"/>
              <p:cNvCxnSpPr/>
              <p:nvPr/>
            </p:nvCxnSpPr>
            <p:spPr>
              <a:xfrm flipH="1">
                <a:off x="9050810" y="1453849"/>
                <a:ext cx="1178965" cy="11959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6986348" y="1445490"/>
                <a:ext cx="190166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8846589" y="1451390"/>
                <a:ext cx="1413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6768870" y="1449561"/>
                <a:ext cx="213665" cy="21674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8276900" y="1954714"/>
                <a:ext cx="0" cy="726995"/>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sp>
        <p:nvSpPr>
          <p:cNvPr id="12" name="Rectangle 11"/>
          <p:cNvSpPr/>
          <p:nvPr/>
        </p:nvSpPr>
        <p:spPr>
          <a:xfrm>
            <a:off x="2676363" y="347230"/>
            <a:ext cx="9626557" cy="1200329"/>
          </a:xfrm>
          <a:prstGeom prst="rect">
            <a:avLst/>
          </a:prstGeom>
        </p:spPr>
        <p:txBody>
          <a:bodyPr wrap="square">
            <a:spAutoFit/>
          </a:bodyPr>
          <a:lstStyle/>
          <a:p>
            <a:r>
              <a:rPr lang="vi-VN"/>
              <a:t>Khoảng cách giữa hai đường thẳng chéo nhau bằng khoảng cách giữa một trong hai đường thẳng đó đến mặt phẳng song song với nó và chứa đường thẳng còn lại</a:t>
            </a:r>
            <a:endParaRPr lang="en-US"/>
          </a:p>
        </p:txBody>
      </p:sp>
      <p:sp>
        <p:nvSpPr>
          <p:cNvPr id="13" name="Rectangle 12"/>
          <p:cNvSpPr/>
          <p:nvPr/>
        </p:nvSpPr>
        <p:spPr>
          <a:xfrm>
            <a:off x="2656515" y="1592602"/>
            <a:ext cx="9616833" cy="830997"/>
          </a:xfrm>
          <a:prstGeom prst="rect">
            <a:avLst/>
          </a:prstGeom>
        </p:spPr>
        <p:txBody>
          <a:bodyPr wrap="square">
            <a:spAutoFit/>
          </a:bodyPr>
          <a:lstStyle/>
          <a:p>
            <a:r>
              <a:rPr lang="vi-VN"/>
              <a:t>Khoảng cách giữa hai đường thẳng chéo nhau bằng khoảng cách giữa hai mặt phẳng song song, tương ứng chứa hai đường thẳng đó </a:t>
            </a:r>
          </a:p>
        </p:txBody>
      </p:sp>
      <p:pic>
        <p:nvPicPr>
          <p:cNvPr id="14" name="Picture 13"/>
          <p:cNvPicPr>
            <a:picLocks noChangeAspect="1"/>
          </p:cNvPicPr>
          <p:nvPr/>
        </p:nvPicPr>
        <p:blipFill>
          <a:blip r:embed="rId5"/>
          <a:stretch>
            <a:fillRect/>
          </a:stretch>
        </p:blipFill>
        <p:spPr>
          <a:xfrm>
            <a:off x="-50470" y="848493"/>
            <a:ext cx="2751261" cy="905642"/>
          </a:xfrm>
          <a:prstGeom prst="rect">
            <a:avLst/>
          </a:prstGeom>
        </p:spPr>
      </p:pic>
      <p:pic>
        <p:nvPicPr>
          <p:cNvPr id="144" name="Picture 143"/>
          <p:cNvPicPr>
            <a:picLocks noChangeAspect="1"/>
          </p:cNvPicPr>
          <p:nvPr/>
        </p:nvPicPr>
        <p:blipFill>
          <a:blip r:embed="rId2"/>
          <a:stretch>
            <a:fillRect/>
          </a:stretch>
        </p:blipFill>
        <p:spPr>
          <a:xfrm flipH="1">
            <a:off x="1855199" y="1620645"/>
            <a:ext cx="766619" cy="7768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wipe(left)">
                                      <p:cBhvr>
                                        <p:cTn id="27" dur="500"/>
                                        <p:tgtEl>
                                          <p:spTgt spid="1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8" name="Picture 77"/>
          <p:cNvPicPr>
            <a:picLocks noChangeAspect="1"/>
          </p:cNvPicPr>
          <p:nvPr/>
        </p:nvPicPr>
        <p:blipFill>
          <a:blip r:embed="rId2"/>
          <a:stretch>
            <a:fillRect/>
          </a:stretch>
        </p:blipFill>
        <p:spPr>
          <a:xfrm>
            <a:off x="3808412" y="1336674"/>
            <a:ext cx="1396105" cy="325380"/>
          </a:xfrm>
          <a:prstGeom prst="rect">
            <a:avLst/>
          </a:prstGeom>
        </p:spPr>
      </p:pic>
      <p:grpSp>
        <p:nvGrpSpPr>
          <p:cNvPr id="30" name="Group 29"/>
          <p:cNvGrpSpPr/>
          <p:nvPr/>
        </p:nvGrpSpPr>
        <p:grpSpPr>
          <a:xfrm>
            <a:off x="150812" y="10841"/>
            <a:ext cx="12195863" cy="1216052"/>
            <a:chOff x="108849" y="10510"/>
            <a:chExt cx="12195863" cy="1216052"/>
          </a:xfrm>
        </p:grpSpPr>
        <p:sp>
          <p:nvSpPr>
            <p:cNvPr id="64" name="Rounded Rectangle 63"/>
            <p:cNvSpPr/>
            <p:nvPr/>
          </p:nvSpPr>
          <p:spPr>
            <a:xfrm>
              <a:off x="1370012" y="82785"/>
              <a:ext cx="10729749" cy="1060215"/>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mc:AlternateContent xmlns:mc="http://schemas.openxmlformats.org/markup-compatibility/2006" xmlns:a14="http://schemas.microsoft.com/office/drawing/2010/main">
          <mc:Choice Requires="a14">
            <p:sp>
              <p:nvSpPr>
                <p:cNvPr id="2" name="Rectangle 1"/>
                <p:cNvSpPr/>
                <p:nvPr/>
              </p:nvSpPr>
              <p:spPr>
                <a:xfrm>
                  <a:off x="1446212" y="173421"/>
                  <a:ext cx="10858500" cy="843308"/>
                </a:xfrm>
                <a:prstGeom prst="rect">
                  <a:avLst/>
                </a:prstGeom>
              </p:spPr>
              <p:txBody>
                <a:bodyPr wrap="square">
                  <a:spAutoFit/>
                </a:bodyPr>
                <a:lstStyle/>
                <a:p>
                  <a:r>
                    <a:rPr lang="vi-VN" b="1"/>
                    <a:t>Cho hình chóp S.ABC có SA</a:t>
                  </a:r>
                  <a14:m>
                    <m:oMath xmlns:m="http://schemas.openxmlformats.org/officeDocument/2006/math">
                      <m:r>
                        <a:rPr lang="vi-VN" b="1" i="1" smtClean="0">
                          <a:latin typeface="Cambria Math" panose="02040503050406030204" pitchFamily="18" charset="0"/>
                          <a:ea typeface="Cambria Math" panose="02040503050406030204" pitchFamily="18" charset="0"/>
                        </a:rPr>
                        <m:t>⊥</m:t>
                      </m:r>
                    </m:oMath>
                  </a14:m>
                  <a:r>
                    <a:rPr lang="vi-VN" b="1"/>
                    <a:t>(ABC), AB </a:t>
                  </a:r>
                  <a:r>
                    <a:rPr lang="vi-VN"/>
                    <a:t>= a</a:t>
                  </a:r>
                  <a:r>
                    <a:rPr lang="vi-VN" b="1"/>
                    <a:t>, </a:t>
                  </a:r>
                  <a14:m>
                    <m:oMath xmlns:m="http://schemas.openxmlformats.org/officeDocument/2006/math">
                      <m:acc>
                        <m:accPr>
                          <m:chr m:val="̂"/>
                          <m:ctrlPr>
                            <a:rPr lang="vi-VN" b="1" i="1" smtClean="0">
                              <a:latin typeface="Cambria Math" panose="02040503050406030204" pitchFamily="18" charset="0"/>
                            </a:rPr>
                          </m:ctrlPr>
                        </m:accPr>
                        <m:e>
                          <m:r>
                            <a:rPr lang="vi-VN" b="1" i="1">
                              <a:latin typeface="Cambria Math" panose="02040503050406030204" pitchFamily="18" charset="0"/>
                            </a:rPr>
                            <m:t>𝑨𝑩𝑪</m:t>
                          </m:r>
                        </m:e>
                      </m:acc>
                    </m:oMath>
                  </a14:m>
                  <a:r>
                    <a:rPr lang="vi-VN" b="1"/>
                    <a:t> </a:t>
                  </a:r>
                  <a:r>
                    <a:rPr lang="vi-VN"/>
                    <a:t>= 60</a:t>
                  </a:r>
                  <a:r>
                    <a:rPr lang="vi-VN" b="1"/>
                    <a:t>°. Xác định đường vuông góc chung và tính khoảng cách giữa hai đường thẳng SA và BC.</a:t>
                  </a:r>
                  <a:endParaRPr lang="en-US" b="1"/>
                </a:p>
              </p:txBody>
            </p:sp>
          </mc:Choice>
          <mc:Fallback xmlns="">
            <p:sp>
              <p:nvSpPr>
                <p:cNvPr id="2" name="Rectangle 1"/>
                <p:cNvSpPr>
                  <a:spLocks noRot="1" noChangeAspect="1" noMove="1" noResize="1" noEditPoints="1" noAdjustHandles="1" noChangeArrowheads="1" noChangeShapeType="1" noTextEdit="1"/>
                </p:cNvSpPr>
                <p:nvPr/>
              </p:nvSpPr>
              <p:spPr>
                <a:xfrm>
                  <a:off x="1446212" y="173421"/>
                  <a:ext cx="10858500" cy="843308"/>
                </a:xfrm>
                <a:prstGeom prst="rect">
                  <a:avLst/>
                </a:prstGeom>
                <a:blipFill rotWithShape="1">
                  <a:blip r:embed="rId3"/>
                </a:blipFill>
              </p:spPr>
              <p:txBody>
                <a:bodyPr/>
                <a:lstStyle/>
                <a:p>
                  <a:r>
                    <a:rPr lang="en-US" altLang="en-US">
                      <a:noFill/>
                    </a:rPr>
                    <a:t> </a:t>
                  </a:r>
                </a:p>
              </p:txBody>
            </p:sp>
          </mc:Fallback>
        </mc:AlternateContent>
        <p:pic>
          <p:nvPicPr>
            <p:cNvPr id="3" name="Picture 2"/>
            <p:cNvPicPr>
              <a:picLocks noChangeAspect="1"/>
            </p:cNvPicPr>
            <p:nvPr/>
          </p:nvPicPr>
          <p:blipFill>
            <a:blip r:embed="rId4"/>
            <a:stretch>
              <a:fillRect/>
            </a:stretch>
          </p:blipFill>
          <p:spPr>
            <a:xfrm>
              <a:off x="108849" y="10510"/>
              <a:ext cx="1204397" cy="1216052"/>
            </a:xfrm>
            <a:prstGeom prst="rect">
              <a:avLst/>
            </a:prstGeom>
          </p:spPr>
        </p:pic>
      </p:grpSp>
      <p:sp>
        <p:nvSpPr>
          <p:cNvPr id="20" name="Rectangle 19"/>
          <p:cNvSpPr/>
          <p:nvPr/>
        </p:nvSpPr>
        <p:spPr>
          <a:xfrm>
            <a:off x="887652" y="4387533"/>
            <a:ext cx="4619494" cy="461665"/>
          </a:xfrm>
          <a:prstGeom prst="rect">
            <a:avLst/>
          </a:prstGeom>
        </p:spPr>
        <p:txBody>
          <a:bodyPr wrap="square">
            <a:spAutoFit/>
          </a:bodyPr>
          <a:lstStyle/>
          <a:p>
            <a:r>
              <a:rPr lang="vi-VN"/>
              <a:t>Khoảng cách giữa SA và BC là</a:t>
            </a:r>
            <a:r>
              <a:rPr lang="en-US"/>
              <a:t>:</a:t>
            </a:r>
          </a:p>
        </p:txBody>
      </p:sp>
      <p:grpSp>
        <p:nvGrpSpPr>
          <p:cNvPr id="28" name="Group 27"/>
          <p:cNvGrpSpPr/>
          <p:nvPr/>
        </p:nvGrpSpPr>
        <p:grpSpPr>
          <a:xfrm>
            <a:off x="885564" y="1871887"/>
            <a:ext cx="7089361" cy="986258"/>
            <a:chOff x="314896" y="1902600"/>
            <a:chExt cx="7089361" cy="986258"/>
          </a:xfrm>
        </p:grpSpPr>
        <mc:AlternateContent xmlns:mc="http://schemas.openxmlformats.org/markup-compatibility/2006" xmlns:a14="http://schemas.microsoft.com/office/drawing/2010/main">
          <mc:Choice Requires="a14">
            <p:sp>
              <p:nvSpPr>
                <p:cNvPr id="21" name="Rectangle 20"/>
                <p:cNvSpPr/>
                <p:nvPr/>
              </p:nvSpPr>
              <p:spPr>
                <a:xfrm>
                  <a:off x="314896" y="1902600"/>
                  <a:ext cx="7089361" cy="843308"/>
                </a:xfrm>
                <a:prstGeom prst="rect">
                  <a:avLst/>
                </a:prstGeom>
              </p:spPr>
              <p:txBody>
                <a:bodyPr wrap="square">
                  <a:spAutoFit/>
                </a:bodyPr>
                <a:lstStyle/>
                <a:p>
                  <a:r>
                    <a:rPr lang="en-US"/>
                    <a:t>Gọi H là hình chiếu của A trên BC. Tam giác ABH vuông tại H và có AB </a:t>
                  </a:r>
                  <a14:m>
                    <m:oMath xmlns:m="http://schemas.openxmlformats.org/officeDocument/2006/math">
                      <m:r>
                        <a:rPr lang="en-US" i="1" smtClean="0">
                          <a:latin typeface="Cambria Math" panose="02040503050406030204" pitchFamily="18" charset="0"/>
                        </a:rPr>
                        <m:t>=</m:t>
                      </m:r>
                      <m:r>
                        <a:rPr lang="en-US" i="1" smtClean="0">
                          <a:latin typeface="Cambria Math" panose="02040503050406030204" pitchFamily="18" charset="0"/>
                        </a:rPr>
                        <m:t>𝑎</m:t>
                      </m:r>
                    </m:oMath>
                  </a14:m>
                  <a:r>
                    <a:rPr lang="en-US"/>
                    <a:t>, </a:t>
                  </a:r>
                  <a14:m>
                    <m:oMath xmlns:m="http://schemas.openxmlformats.org/officeDocument/2006/math">
                      <m:acc>
                        <m:accPr>
                          <m:chr m:val="̂"/>
                          <m:ctrlPr>
                            <a:rPr lang="en-US" i="1" smtClean="0">
                              <a:latin typeface="Cambria Math" panose="02040503050406030204" pitchFamily="18" charset="0"/>
                            </a:rPr>
                          </m:ctrlPr>
                        </m:accPr>
                        <m:e>
                          <m:r>
                            <a:rPr lang="en-US" i="1">
                              <a:latin typeface="Cambria Math" panose="02040503050406030204" pitchFamily="18" charset="0"/>
                            </a:rPr>
                            <m:t>𝐴𝐵𝐻</m:t>
                          </m:r>
                        </m:e>
                      </m:acc>
                    </m:oMath>
                  </a14:m>
                  <a:r>
                    <a:rPr lang="en-US"/>
                    <a:t> </a:t>
                  </a:r>
                  <a14:m>
                    <m:oMath xmlns:m="http://schemas.openxmlformats.org/officeDocument/2006/math">
                      <m:r>
                        <a:rPr lang="en-US" i="1" smtClean="0">
                          <a:latin typeface="Cambria Math" panose="02040503050406030204" pitchFamily="18" charset="0"/>
                        </a:rPr>
                        <m:t>=60°</m:t>
                      </m:r>
                    </m:oMath>
                  </a14:m>
                  <a:endParaRPr lang="en-US"/>
                </a:p>
              </p:txBody>
            </p:sp>
          </mc:Choice>
          <mc:Fallback xmlns="">
            <p:sp>
              <p:nvSpPr>
                <p:cNvPr id="21" name="Rectangle 20"/>
                <p:cNvSpPr>
                  <a:spLocks noRot="1" noChangeAspect="1" noMove="1" noResize="1" noEditPoints="1" noAdjustHandles="1" noChangeArrowheads="1" noChangeShapeType="1" noTextEdit="1"/>
                </p:cNvSpPr>
                <p:nvPr/>
              </p:nvSpPr>
              <p:spPr>
                <a:xfrm>
                  <a:off x="314896" y="1902600"/>
                  <a:ext cx="7089361" cy="843308"/>
                </a:xfrm>
                <a:prstGeom prst="rect">
                  <a:avLst/>
                </a:prstGeom>
                <a:blipFill rotWithShape="1">
                  <a:blip r:embed="rId5"/>
                </a:blipFill>
              </p:spPr>
              <p:txBody>
                <a:bodyPr/>
                <a:lstStyle/>
                <a:p>
                  <a:r>
                    <a:rPr lang="en-US" altLang="en-US">
                      <a:noFill/>
                    </a:rPr>
                    <a:t> </a:t>
                  </a:r>
                </a:p>
              </p:txBody>
            </p:sp>
          </mc:Fallback>
        </mc:AlternateContent>
        <mc:AlternateContent xmlns:mc="http://schemas.openxmlformats.org/markup-compatibility/2006">
          <mc:Choice xmlns:a14="http://schemas.microsoft.com/office/drawing/2010/main" Requires="a14">
            <p:graphicFrame>
              <p:nvGraphicFramePr>
                <p:cNvPr id="22" name="Object 21"/>
                <p:cNvGraphicFramePr>
                  <a:graphicFrameLocks noChangeAspect="1"/>
                </p:cNvGraphicFramePr>
                <p:nvPr/>
              </p:nvGraphicFramePr>
              <p:xfrm>
                <a:off x="5507440" y="2072152"/>
                <a:ext cx="1361179" cy="816706"/>
              </p:xfrm>
              <a:graphic>
                <a:graphicData uri="http://schemas.openxmlformats.org/presentationml/2006/ole">
                  <mc:AlternateContent>
                    <mc:Choice xmlns:v="urn:schemas-microsoft-com:vml" Requires="v">
                      <p:oleObj name="Equation" r:id="rId6" imgW="16764000" imgH="10058400" progId="Equation.DSMT4">
                        <p:embed/>
                      </p:oleObj>
                    </mc:Choice>
                    <mc:Fallback>
                      <p:oleObj name="Equation" r:id="rId6" imgW="16764000" imgH="10058400" progId="Equation.DSMT4">
                        <p:embed/>
                        <p:pic>
                          <p:nvPicPr>
                            <p:cNvPr id="0" name="Picture 9305"/>
                            <p:cNvPicPr/>
                            <p:nvPr/>
                          </p:nvPicPr>
                          <p:blipFill>
                            <a:blip r:embed="rId7"/>
                            <a:stretch>
                              <a:fillRect/>
                            </a:stretch>
                          </p:blipFill>
                          <p:spPr>
                            <a:xfrm>
                              <a:off x="5507440" y="2072152"/>
                              <a:ext cx="1361179" cy="816706"/>
                            </a:xfrm>
                            <a:prstGeom prst="rect">
                              <a:avLst/>
                            </a:prstGeom>
                          </p:spPr>
                        </p:pic>
                      </p:oleObj>
                    </mc:Fallback>
                  </mc:AlternateContent>
                </a:graphicData>
              </a:graphic>
            </p:graphicFrame>
          </mc:Choice>
          <mc:Fallback>
            <p:graphicFrame>
              <p:nvGraphicFramePr>
                <p:cNvPr id="22" name="Object 21"/>
                <p:cNvGraphicFramePr>
                  <a:graphicFrameLocks noChangeAspect="1"/>
                </p:cNvGraphicFramePr>
                <p:nvPr/>
              </p:nvGraphicFramePr>
              <p:xfrm>
                <a:off x="5507440" y="2072152"/>
                <a:ext cx="1361179" cy="816706"/>
              </p:xfrm>
              <a:graphic>
                <a:graphicData uri="http://schemas.openxmlformats.org/presentationml/2006/ole">
                  <mc:AlternateContent>
                    <mc:Choice xmlns:v="urn:schemas-microsoft-com:vml" Requires="v">
                      <p:oleObj name="Equation" r:id="rId6" imgW="16764000" imgH="10058400" progId="Equation.DSMT4">
                        <p:embed/>
                      </p:oleObj>
                    </mc:Choice>
                    <mc:Fallback>
                      <p:oleObj name="Equation" r:id="rId6" imgW="16764000" imgH="10058400" progId="Equation.DSMT4">
                        <p:embed/>
                        <p:pic>
                          <p:nvPicPr>
                            <p:cNvPr id="0" name="Picture 9305"/>
                            <p:cNvPicPr/>
                            <p:nvPr/>
                          </p:nvPicPr>
                          <p:blipFill>
                            <a:blip r:embed="rId7"/>
                            <a:stretch>
                              <a:fillRect/>
                            </a:stretch>
                          </p:blipFill>
                          <p:spPr>
                            <a:xfrm>
                              <a:off x="5507440" y="2072152"/>
                              <a:ext cx="1361179" cy="816706"/>
                            </a:xfrm>
                            <a:prstGeom prst="rect">
                              <a:avLst/>
                            </a:prstGeom>
                          </p:spPr>
                        </p:pic>
                      </p:oleObj>
                    </mc:Fallback>
                  </mc:AlternateContent>
                </a:graphicData>
              </a:graphic>
            </p:graphicFrame>
          </mc:Fallback>
        </mc:AlternateContent>
      </p:grpSp>
      <p:sp>
        <p:nvSpPr>
          <p:cNvPr id="23" name="Rectangle 22"/>
          <p:cNvSpPr/>
          <p:nvPr/>
        </p:nvSpPr>
        <p:spPr>
          <a:xfrm>
            <a:off x="852454" y="3807214"/>
            <a:ext cx="2198116" cy="461665"/>
          </a:xfrm>
          <a:prstGeom prst="rect">
            <a:avLst/>
          </a:prstGeom>
        </p:spPr>
        <p:txBody>
          <a:bodyPr wrap="square">
            <a:spAutoFit/>
          </a:bodyPr>
          <a:lstStyle/>
          <a:p>
            <a:r>
              <a:rPr lang="vi-VN"/>
              <a:t>của SA và BC </a:t>
            </a:r>
            <a:endParaRPr lang="en-US"/>
          </a:p>
        </p:txBody>
      </p:sp>
      <p:graphicFrame>
        <p:nvGraphicFramePr>
          <p:cNvPr id="100" name="Object 99"/>
          <p:cNvGraphicFramePr>
            <a:graphicFrameLocks noChangeAspect="1"/>
          </p:cNvGraphicFramePr>
          <p:nvPr/>
        </p:nvGraphicFramePr>
        <p:xfrm>
          <a:off x="1918393" y="4948359"/>
          <a:ext cx="3128963" cy="952500"/>
        </p:xfrm>
        <a:graphic>
          <a:graphicData uri="http://schemas.openxmlformats.org/presentationml/2006/ole">
            <mc:AlternateContent xmlns:mc="http://schemas.openxmlformats.org/markup-compatibility/2006">
              <mc:Choice xmlns:v="urn:schemas-microsoft-com:vml" Requires="v">
                <p:oleObj name="Equation" r:id="rId8" imgW="35052000" imgH="10668000" progId="Equation.DSMT4">
                  <p:embed/>
                </p:oleObj>
              </mc:Choice>
              <mc:Fallback>
                <p:oleObj name="Equation" r:id="rId8" imgW="35052000" imgH="10668000" progId="Equation.DSMT4">
                  <p:embed/>
                  <p:pic>
                    <p:nvPicPr>
                      <p:cNvPr id="0" name="Object 97"/>
                      <p:cNvPicPr/>
                      <p:nvPr/>
                    </p:nvPicPr>
                    <p:blipFill>
                      <a:blip r:embed="rId9"/>
                      <a:stretch>
                        <a:fillRect/>
                      </a:stretch>
                    </p:blipFill>
                    <p:spPr>
                      <a:xfrm>
                        <a:off x="1918393" y="4948359"/>
                        <a:ext cx="3128963" cy="952500"/>
                      </a:xfrm>
                      <a:prstGeom prst="rect">
                        <a:avLst/>
                      </a:prstGeom>
                    </p:spPr>
                  </p:pic>
                </p:oleObj>
              </mc:Fallback>
            </mc:AlternateContent>
          </a:graphicData>
        </a:graphic>
      </p:graphicFrame>
      <p:grpSp>
        <p:nvGrpSpPr>
          <p:cNvPr id="27" name="Group 26"/>
          <p:cNvGrpSpPr/>
          <p:nvPr/>
        </p:nvGrpSpPr>
        <p:grpSpPr>
          <a:xfrm>
            <a:off x="852454" y="2811007"/>
            <a:ext cx="7003480" cy="1033462"/>
            <a:chOff x="711047" y="3419454"/>
            <a:chExt cx="7003480" cy="1033462"/>
          </a:xfrm>
        </p:grpSpPr>
        <p:graphicFrame>
          <p:nvGraphicFramePr>
            <p:cNvPr id="98" name="Object 97"/>
            <p:cNvGraphicFramePr>
              <a:graphicFrameLocks noChangeAspect="1"/>
            </p:cNvGraphicFramePr>
            <p:nvPr/>
          </p:nvGraphicFramePr>
          <p:xfrm>
            <a:off x="1157048" y="3419454"/>
            <a:ext cx="1550988" cy="1033462"/>
          </p:xfrm>
          <a:graphic>
            <a:graphicData uri="http://schemas.openxmlformats.org/presentationml/2006/ole">
              <mc:AlternateContent xmlns:mc="http://schemas.openxmlformats.org/markup-compatibility/2006">
                <mc:Choice xmlns:v="urn:schemas-microsoft-com:vml" Requires="v">
                  <p:oleObj name="Equation" r:id="rId10" imgW="16764000" imgH="10058400" progId="Equation.DSMT4">
                    <p:embed/>
                  </p:oleObj>
                </mc:Choice>
                <mc:Fallback>
                  <p:oleObj name="Equation" r:id="rId10" imgW="16764000" imgH="10058400" progId="Equation.DSMT4">
                    <p:embed/>
                    <p:pic>
                      <p:nvPicPr>
                        <p:cNvPr id="0" name="Object 21"/>
                        <p:cNvPicPr/>
                        <p:nvPr/>
                      </p:nvPicPr>
                      <p:blipFill>
                        <a:blip r:embed="rId7"/>
                        <a:stretch>
                          <a:fillRect/>
                        </a:stretch>
                      </p:blipFill>
                      <p:spPr>
                        <a:xfrm>
                          <a:off x="1157048" y="3419454"/>
                          <a:ext cx="1550988" cy="1033462"/>
                        </a:xfrm>
                        <a:prstGeom prst="rect">
                          <a:avLst/>
                        </a:prstGeom>
                      </p:spPr>
                    </p:pic>
                  </p:oleObj>
                </mc:Fallback>
              </mc:AlternateContent>
            </a:graphicData>
          </a:graphic>
        </p:graphicFrame>
        <p:sp>
          <p:nvSpPr>
            <p:cNvPr id="25" name="Rectangle 24"/>
            <p:cNvSpPr/>
            <p:nvPr/>
          </p:nvSpPr>
          <p:spPr>
            <a:xfrm>
              <a:off x="711047" y="3692382"/>
              <a:ext cx="474810" cy="461665"/>
            </a:xfrm>
            <a:prstGeom prst="rect">
              <a:avLst/>
            </a:prstGeom>
          </p:spPr>
          <p:txBody>
            <a:bodyPr wrap="none">
              <a:spAutoFit/>
            </a:bodyPr>
            <a:lstStyle/>
            <a:p>
              <a:r>
                <a:rPr lang="en-US"/>
                <a:t>Vì</a:t>
              </a:r>
            </a:p>
          </p:txBody>
        </p:sp>
        <p:sp>
          <p:nvSpPr>
            <p:cNvPr id="26" name="Rectangle 25"/>
            <p:cNvSpPr/>
            <p:nvPr/>
          </p:nvSpPr>
          <p:spPr>
            <a:xfrm>
              <a:off x="2668915" y="3705352"/>
              <a:ext cx="5045612" cy="461665"/>
            </a:xfrm>
            <a:prstGeom prst="rect">
              <a:avLst/>
            </a:prstGeom>
          </p:spPr>
          <p:txBody>
            <a:bodyPr wrap="none">
              <a:spAutoFit/>
            </a:bodyPr>
            <a:lstStyle/>
            <a:p>
              <a:r>
                <a:rPr lang="vi-VN"/>
                <a:t>nên AH là đường vuông góc chung </a:t>
              </a:r>
              <a:endParaRPr lang="en-US"/>
            </a:p>
          </p:txBody>
        </p:sp>
      </p:grpSp>
      <p:pic>
        <p:nvPicPr>
          <p:cNvPr id="4" name="Picture 3"/>
          <p:cNvPicPr>
            <a:picLocks noChangeAspect="1"/>
          </p:cNvPicPr>
          <p:nvPr/>
        </p:nvPicPr>
        <p:blipFill>
          <a:blip r:embed="rId11"/>
          <a:stretch>
            <a:fillRect/>
          </a:stretch>
        </p:blipFill>
        <p:spPr>
          <a:xfrm>
            <a:off x="7916830" y="1792501"/>
            <a:ext cx="4224894" cy="487722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left)">
                                      <p:cBhvr>
                                        <p:cTn id="3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4" name="Group 53"/>
          <p:cNvGrpSpPr/>
          <p:nvPr/>
        </p:nvGrpSpPr>
        <p:grpSpPr>
          <a:xfrm>
            <a:off x="0" y="210152"/>
            <a:ext cx="11982820" cy="1620234"/>
            <a:chOff x="226" y="3046583"/>
            <a:chExt cx="11982820" cy="1620234"/>
          </a:xfrm>
        </p:grpSpPr>
        <p:grpSp>
          <p:nvGrpSpPr>
            <p:cNvPr id="52" name="Group 51"/>
            <p:cNvGrpSpPr/>
            <p:nvPr/>
          </p:nvGrpSpPr>
          <p:grpSpPr>
            <a:xfrm>
              <a:off x="226" y="3046583"/>
              <a:ext cx="11982820" cy="1620234"/>
              <a:chOff x="22544" y="4917425"/>
              <a:chExt cx="11982820" cy="1802060"/>
            </a:xfrm>
          </p:grpSpPr>
          <p:sp>
            <p:nvSpPr>
              <p:cNvPr id="47" name="Rounded Rectangle 46"/>
              <p:cNvSpPr/>
              <p:nvPr/>
            </p:nvSpPr>
            <p:spPr>
              <a:xfrm>
                <a:off x="1024817" y="5054850"/>
                <a:ext cx="10980547" cy="1623379"/>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sp>
            <p:nvSpPr>
              <p:cNvPr id="48" name="Oval 47"/>
              <p:cNvSpPr/>
              <p:nvPr/>
            </p:nvSpPr>
            <p:spPr>
              <a:xfrm>
                <a:off x="22544" y="4917425"/>
                <a:ext cx="1801591" cy="1802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175490" y="4976849"/>
                <a:ext cx="1535928" cy="167246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2"/>
              <a:stretch>
                <a:fillRect/>
              </a:stretch>
            </p:blipFill>
            <p:spPr>
              <a:xfrm>
                <a:off x="654132" y="5176655"/>
                <a:ext cx="741371" cy="1304018"/>
              </a:xfrm>
              <a:prstGeom prst="rect">
                <a:avLst/>
              </a:prstGeom>
            </p:spPr>
          </p:pic>
        </p:grpSp>
        <p:sp>
          <p:nvSpPr>
            <p:cNvPr id="53" name="Rectangle 52"/>
            <p:cNvSpPr/>
            <p:nvPr/>
          </p:nvSpPr>
          <p:spPr>
            <a:xfrm>
              <a:off x="1874400" y="3220596"/>
              <a:ext cx="10011438" cy="1200329"/>
            </a:xfrm>
            <a:prstGeom prst="rect">
              <a:avLst/>
            </a:prstGeom>
          </p:spPr>
          <p:txBody>
            <a:bodyPr wrap="square">
              <a:spAutoFit/>
            </a:bodyPr>
            <a:lstStyle/>
            <a:p>
              <a:pPr marL="342900" indent="-342900">
                <a:buFont typeface="Wingdings" panose="05000000000000000000" pitchFamily="2" charset="2"/>
                <a:buChar char="v"/>
              </a:pPr>
              <a:r>
                <a:rPr lang="vi-VN" b="1"/>
                <a:t>Cho đường thẳng a vuông góc với mặt phẳng (P) và cắt (P) tại O. Cho đường thẳng b thuộc mặt phẳng (P). Hãy tìm mối quan hệ giữa khoảng cách giữa a, b và khoảng cách từ O đến b </a:t>
              </a:r>
            </a:p>
          </p:txBody>
        </p:sp>
      </p:grpSp>
      <p:grpSp>
        <p:nvGrpSpPr>
          <p:cNvPr id="58" name="Group 57"/>
          <p:cNvGrpSpPr/>
          <p:nvPr/>
        </p:nvGrpSpPr>
        <p:grpSpPr>
          <a:xfrm>
            <a:off x="2132012" y="2736518"/>
            <a:ext cx="3742980" cy="692482"/>
            <a:chOff x="1094350" y="2550570"/>
            <a:chExt cx="3742980" cy="692482"/>
          </a:xfrm>
        </p:grpSpPr>
        <p:graphicFrame>
          <p:nvGraphicFramePr>
            <p:cNvPr id="55" name="Object 54"/>
            <p:cNvGraphicFramePr>
              <a:graphicFrameLocks noChangeAspect="1"/>
            </p:cNvGraphicFramePr>
            <p:nvPr/>
          </p:nvGraphicFramePr>
          <p:xfrm>
            <a:off x="1679396" y="2550570"/>
            <a:ext cx="3157934" cy="598918"/>
          </p:xfrm>
          <a:graphic>
            <a:graphicData uri="http://schemas.openxmlformats.org/presentationml/2006/ole">
              <mc:AlternateContent xmlns:mc="http://schemas.openxmlformats.org/markup-compatibility/2006">
                <mc:Choice xmlns:v="urn:schemas-microsoft-com:vml" Requires="v">
                  <p:oleObj name="Equation" r:id="rId3" imgW="35356800" imgH="6705600" progId="Equation.DSMT4">
                    <p:embed/>
                  </p:oleObj>
                </mc:Choice>
                <mc:Fallback>
                  <p:oleObj name="Equation" r:id="rId3" imgW="35356800" imgH="6705600" progId="Equation.DSMT4">
                    <p:embed/>
                    <p:pic>
                      <p:nvPicPr>
                        <p:cNvPr id="0" name="Picture 10267"/>
                        <p:cNvPicPr/>
                        <p:nvPr/>
                      </p:nvPicPr>
                      <p:blipFill>
                        <a:blip r:embed="rId4"/>
                        <a:stretch>
                          <a:fillRect/>
                        </a:stretch>
                      </p:blipFill>
                      <p:spPr>
                        <a:xfrm>
                          <a:off x="1679396" y="2550570"/>
                          <a:ext cx="3157934" cy="598918"/>
                        </a:xfrm>
                        <a:prstGeom prst="rect">
                          <a:avLst/>
                        </a:prstGeom>
                      </p:spPr>
                    </p:pic>
                  </p:oleObj>
                </mc:Fallback>
              </mc:AlternateContent>
            </a:graphicData>
          </a:graphic>
        </p:graphicFrame>
        <p:pic>
          <p:nvPicPr>
            <p:cNvPr id="57" name="Picture 56"/>
            <p:cNvPicPr>
              <a:picLocks noChangeAspect="1"/>
            </p:cNvPicPr>
            <p:nvPr/>
          </p:nvPicPr>
          <p:blipFill rotWithShape="1">
            <a:blip r:embed="rId5"/>
            <a:srcRect r="33990" b="-1268"/>
            <a:stretch>
              <a:fillRect/>
            </a:stretch>
          </p:blipFill>
          <p:spPr>
            <a:xfrm>
              <a:off x="1094350" y="2588624"/>
              <a:ext cx="519135" cy="654428"/>
            </a:xfrm>
            <a:prstGeom prst="rect">
              <a:avLst/>
            </a:prstGeom>
          </p:spPr>
        </p:pic>
      </p:grpSp>
      <p:pic>
        <p:nvPicPr>
          <p:cNvPr id="2" name="Picture 1"/>
          <p:cNvPicPr>
            <a:picLocks noChangeAspect="1"/>
          </p:cNvPicPr>
          <p:nvPr/>
        </p:nvPicPr>
        <p:blipFill>
          <a:blip r:embed="rId6"/>
          <a:stretch>
            <a:fillRect/>
          </a:stretch>
        </p:blipFill>
        <p:spPr>
          <a:xfrm>
            <a:off x="6246812" y="1916852"/>
            <a:ext cx="5840474" cy="34811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Group 4"/>
          <p:cNvGrpSpPr/>
          <p:nvPr/>
        </p:nvGrpSpPr>
        <p:grpSpPr>
          <a:xfrm>
            <a:off x="0" y="210152"/>
            <a:ext cx="12172369" cy="1713196"/>
            <a:chOff x="0" y="210152"/>
            <a:chExt cx="12172369" cy="1713196"/>
          </a:xfrm>
        </p:grpSpPr>
        <p:grpSp>
          <p:nvGrpSpPr>
            <p:cNvPr id="52" name="Group 51"/>
            <p:cNvGrpSpPr/>
            <p:nvPr/>
          </p:nvGrpSpPr>
          <p:grpSpPr>
            <a:xfrm>
              <a:off x="0" y="210152"/>
              <a:ext cx="12172369" cy="1713196"/>
              <a:chOff x="22544" y="4917425"/>
              <a:chExt cx="12172369" cy="1905454"/>
            </a:xfrm>
          </p:grpSpPr>
          <p:sp>
            <p:nvSpPr>
              <p:cNvPr id="47" name="Rounded Rectangle 46"/>
              <p:cNvSpPr/>
              <p:nvPr/>
            </p:nvSpPr>
            <p:spPr>
              <a:xfrm>
                <a:off x="1214366" y="4991116"/>
                <a:ext cx="10980547" cy="1831763"/>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sp>
            <p:nvSpPr>
              <p:cNvPr id="48" name="Oval 47"/>
              <p:cNvSpPr/>
              <p:nvPr/>
            </p:nvSpPr>
            <p:spPr>
              <a:xfrm>
                <a:off x="22544" y="4917425"/>
                <a:ext cx="1801591" cy="1802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175490" y="4976849"/>
                <a:ext cx="1535928" cy="167246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3" name="Rectangle 2"/>
                <p:cNvSpPr/>
                <p:nvPr/>
              </p:nvSpPr>
              <p:spPr>
                <a:xfrm>
                  <a:off x="1789521" y="275555"/>
                  <a:ext cx="10332438" cy="1605632"/>
                </a:xfrm>
                <a:prstGeom prst="rect">
                  <a:avLst/>
                </a:prstGeom>
              </p:spPr>
              <p:txBody>
                <a:bodyPr wrap="square">
                  <a:spAutoFit/>
                </a:bodyPr>
                <a:lstStyle/>
                <a:p>
                  <a:r>
                    <a:rPr lang="en-US"/>
                    <a:t>H</a:t>
                  </a:r>
                  <a:r>
                    <a:rPr lang="vi-VN"/>
                    <a:t>ình chóp S.ABCD</a:t>
                  </a:r>
                  <a:r>
                    <a:rPr lang="en-US"/>
                    <a:t>, </a:t>
                  </a:r>
                  <a:r>
                    <a:rPr lang="vi-VN"/>
                    <a:t>đáy là hình vuông cạnh a, SA</a:t>
                  </a:r>
                  <a14:m>
                    <m:oMath xmlns:m="http://schemas.openxmlformats.org/officeDocument/2006/math">
                      <m:r>
                        <a:rPr lang="vi-VN" i="1" smtClean="0">
                          <a:latin typeface="Cambria Math" panose="02040503050406030204" pitchFamily="18" charset="0"/>
                          <a:ea typeface="Cambria Math" panose="02040503050406030204" pitchFamily="18" charset="0"/>
                        </a:rPr>
                        <m:t>⊥</m:t>
                      </m:r>
                    </m:oMath>
                  </a14:m>
                  <a:r>
                    <a:rPr lang="vi-VN"/>
                    <a:t>(ABCD), SA </a:t>
                  </a:r>
                  <a:r>
                    <a:rPr lang="vi-VN" i="1"/>
                    <a:t>=</a:t>
                  </a:r>
                  <a14:m>
                    <m:oMath xmlns:m="http://schemas.openxmlformats.org/officeDocument/2006/math">
                      <m:r>
                        <a:rPr lang="en-US" b="0" i="1" smtClean="0">
                          <a:solidFill>
                            <a:srgbClr val="FF0000"/>
                          </a:solidFill>
                          <a:latin typeface="Cambria Math" panose="02040503050406030204" pitchFamily="18" charset="0"/>
                        </a:rPr>
                        <m:t>𝑎</m:t>
                      </m:r>
                      <m:rad>
                        <m:radPr>
                          <m:degHide m:val="on"/>
                          <m:ctrlPr>
                            <a:rPr lang="en-US" b="0" i="1" smtClean="0">
                              <a:solidFill>
                                <a:srgbClr val="FF0000"/>
                              </a:solidFill>
                              <a:latin typeface="Cambria Math" panose="02040503050406030204" pitchFamily="18" charset="0"/>
                            </a:rPr>
                          </m:ctrlPr>
                        </m:radPr>
                        <m:deg/>
                        <m:e>
                          <m:r>
                            <a:rPr lang="en-US" b="0" i="1" smtClean="0">
                              <a:solidFill>
                                <a:srgbClr val="FF0000"/>
                              </a:solidFill>
                              <a:latin typeface="Cambria Math" panose="02040503050406030204" pitchFamily="18" charset="0"/>
                            </a:rPr>
                            <m:t>2</m:t>
                          </m:r>
                        </m:e>
                      </m:rad>
                    </m:oMath>
                  </a14:m>
                  <a:r>
                    <a:rPr lang="vi-VN" i="1"/>
                    <a:t>.</a:t>
                  </a:r>
                </a:p>
                <a:p>
                  <a:r>
                    <a:rPr lang="vi-VN"/>
                    <a:t>a) Tính khoảng cách từ A đến SC.</a:t>
                  </a:r>
                </a:p>
                <a:p>
                  <a:r>
                    <a:rPr lang="vi-VN"/>
                    <a:t>b) Chứng minh rằng BD</a:t>
                  </a:r>
                  <a14:m>
                    <m:oMath xmlns:m="http://schemas.openxmlformats.org/officeDocument/2006/math">
                      <m:r>
                        <a:rPr lang="vi-VN" i="1">
                          <a:latin typeface="Cambria Math" panose="02040503050406030204" pitchFamily="18" charset="0"/>
                          <a:ea typeface="Cambria Math" panose="02040503050406030204" pitchFamily="18" charset="0"/>
                        </a:rPr>
                        <m:t>⊥</m:t>
                      </m:r>
                    </m:oMath>
                  </a14:m>
                  <a:r>
                    <a:rPr lang="vi-VN"/>
                    <a:t>SAC).</a:t>
                  </a:r>
                </a:p>
                <a:p>
                  <a:r>
                    <a:rPr lang="vi-VN"/>
                    <a:t>c) Xác định đường vuông góc chung</a:t>
                  </a:r>
                  <a:r>
                    <a:rPr lang="en-US"/>
                    <a:t> và </a:t>
                  </a:r>
                  <a:r>
                    <a:rPr lang="vi-VN"/>
                    <a:t>tính khoảng cách giữa BD và SC.</a:t>
                  </a:r>
                  <a:endParaRPr lang="en-US"/>
                </a:p>
              </p:txBody>
            </p:sp>
          </mc:Choice>
          <mc:Fallback xmlns="">
            <p:sp>
              <p:nvSpPr>
                <p:cNvPr id="3" name="Rectangle 2"/>
                <p:cNvSpPr>
                  <a:spLocks noRot="1" noChangeAspect="1" noMove="1" noResize="1" noEditPoints="1" noAdjustHandles="1" noChangeArrowheads="1" noChangeShapeType="1" noTextEdit="1"/>
                </p:cNvSpPr>
                <p:nvPr/>
              </p:nvSpPr>
              <p:spPr>
                <a:xfrm>
                  <a:off x="1789521" y="275555"/>
                  <a:ext cx="10332438" cy="1605632"/>
                </a:xfrm>
                <a:prstGeom prst="rect">
                  <a:avLst/>
                </a:prstGeom>
                <a:blipFill rotWithShape="1">
                  <a:blip r:embed="rId2"/>
                </a:blipFill>
              </p:spPr>
              <p:txBody>
                <a:bodyPr/>
                <a:lstStyle/>
                <a:p>
                  <a:r>
                    <a:rPr lang="en-US" altLang="en-US">
                      <a:noFill/>
                    </a:rPr>
                    <a:t> </a:t>
                  </a:r>
                </a:p>
              </p:txBody>
            </p:sp>
          </mc:Fallback>
        </mc:AlternateContent>
        <p:pic>
          <p:nvPicPr>
            <p:cNvPr id="4" name="Picture 3"/>
            <p:cNvPicPr>
              <a:picLocks noChangeAspect="1"/>
            </p:cNvPicPr>
            <p:nvPr/>
          </p:nvPicPr>
          <p:blipFill>
            <a:blip r:embed="rId3"/>
            <a:stretch>
              <a:fillRect/>
            </a:stretch>
          </p:blipFill>
          <p:spPr>
            <a:xfrm>
              <a:off x="306748" y="465540"/>
              <a:ext cx="1228324" cy="1195923"/>
            </a:xfrm>
            <a:prstGeom prst="rect">
              <a:avLst/>
            </a:prstGeom>
          </p:spPr>
        </p:pic>
      </p:grpSp>
      <p:grpSp>
        <p:nvGrpSpPr>
          <p:cNvPr id="85" name="Group 84"/>
          <p:cNvGrpSpPr/>
          <p:nvPr/>
        </p:nvGrpSpPr>
        <p:grpSpPr>
          <a:xfrm>
            <a:off x="962880" y="2833183"/>
            <a:ext cx="6734888" cy="598488"/>
            <a:chOff x="1053667" y="2441587"/>
            <a:chExt cx="6734888" cy="598488"/>
          </a:xfrm>
        </p:grpSpPr>
        <mc:AlternateContent xmlns:mc="http://schemas.openxmlformats.org/markup-compatibility/2006" xmlns:a14="http://schemas.microsoft.com/office/drawing/2010/main">
          <mc:Choice Requires="a14">
            <p:sp>
              <p:nvSpPr>
                <p:cNvPr id="74" name="Rectangle 73"/>
                <p:cNvSpPr/>
                <p:nvPr/>
              </p:nvSpPr>
              <p:spPr>
                <a:xfrm>
                  <a:off x="1053667" y="2476546"/>
                  <a:ext cx="4325223" cy="461665"/>
                </a:xfrm>
                <a:prstGeom prst="rect">
                  <a:avLst/>
                </a:prstGeom>
              </p:spPr>
              <p:txBody>
                <a:bodyPr wrap="none">
                  <a:spAutoFit/>
                </a:bodyPr>
                <a:lstStyle/>
                <a:p>
                  <a:r>
                    <a:rPr lang="en-US"/>
                    <a:t>a.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a:t>SAC vuông cân tại A nên </a:t>
                  </a:r>
                </a:p>
              </p:txBody>
            </p:sp>
          </mc:Choice>
          <mc:Fallback xmlns="">
            <p:sp>
              <p:nvSpPr>
                <p:cNvPr id="74" name="Rectangle 73"/>
                <p:cNvSpPr>
                  <a:spLocks noRot="1" noChangeAspect="1" noMove="1" noResize="1" noEditPoints="1" noAdjustHandles="1" noChangeArrowheads="1" noChangeShapeType="1" noTextEdit="1"/>
                </p:cNvSpPr>
                <p:nvPr/>
              </p:nvSpPr>
              <p:spPr>
                <a:xfrm>
                  <a:off x="1053667" y="2476546"/>
                  <a:ext cx="4325223" cy="461665"/>
                </a:xfrm>
                <a:prstGeom prst="rect">
                  <a:avLst/>
                </a:prstGeom>
                <a:blipFill rotWithShape="1">
                  <a:blip r:embed="rId4"/>
                </a:blipFill>
              </p:spPr>
              <p:txBody>
                <a:bodyPr/>
                <a:lstStyle/>
                <a:p>
                  <a:r>
                    <a:rPr lang="en-US" altLang="en-US">
                      <a:noFill/>
                    </a:rPr>
                    <a:t> </a:t>
                  </a:r>
                </a:p>
              </p:txBody>
            </p:sp>
          </mc:Fallback>
        </mc:AlternateContent>
        <mc:AlternateContent xmlns:mc="http://schemas.openxmlformats.org/markup-compatibility/2006">
          <mc:Choice xmlns:a14="http://schemas.microsoft.com/office/drawing/2010/main" Requires="a14">
            <p:graphicFrame>
              <p:nvGraphicFramePr>
                <p:cNvPr id="84" name="Object 83"/>
                <p:cNvGraphicFramePr>
                  <a:graphicFrameLocks noChangeAspect="1"/>
                </p:cNvGraphicFramePr>
                <p:nvPr/>
              </p:nvGraphicFramePr>
              <p:xfrm>
                <a:off x="5173943" y="2441587"/>
                <a:ext cx="2614612" cy="598488"/>
              </p:xfrm>
              <a:graphic>
                <a:graphicData uri="http://schemas.openxmlformats.org/presentationml/2006/ole">
                  <mc:AlternateContent>
                    <mc:Choice xmlns:v="urn:schemas-microsoft-com:vml" Requires="v">
                      <p:oleObj name="Equation" r:id="rId5" imgW="29260800" imgH="6705600" progId="Equation.DSMT4">
                        <p:embed/>
                      </p:oleObj>
                    </mc:Choice>
                    <mc:Fallback>
                      <p:oleObj name="Equation" r:id="rId5" imgW="29260800" imgH="6705600" progId="Equation.DSMT4">
                        <p:embed/>
                        <p:pic>
                          <p:nvPicPr>
                            <p:cNvPr id="0" name="Picture 11373"/>
                            <p:cNvPicPr/>
                            <p:nvPr/>
                          </p:nvPicPr>
                          <p:blipFill>
                            <a:blip r:embed="rId6"/>
                            <a:stretch>
                              <a:fillRect/>
                            </a:stretch>
                          </p:blipFill>
                          <p:spPr>
                            <a:xfrm>
                              <a:off x="5173943" y="2441587"/>
                              <a:ext cx="2614612" cy="598488"/>
                            </a:xfrm>
                            <a:prstGeom prst="rect">
                              <a:avLst/>
                            </a:prstGeom>
                          </p:spPr>
                        </p:pic>
                      </p:oleObj>
                    </mc:Fallback>
                  </mc:AlternateContent>
                </a:graphicData>
              </a:graphic>
            </p:graphicFrame>
          </mc:Choice>
          <mc:Fallback>
            <p:graphicFrame>
              <p:nvGraphicFramePr>
                <p:cNvPr id="84" name="Object 83"/>
                <p:cNvGraphicFramePr>
                  <a:graphicFrameLocks noChangeAspect="1"/>
                </p:cNvGraphicFramePr>
                <p:nvPr/>
              </p:nvGraphicFramePr>
              <p:xfrm>
                <a:off x="5173943" y="2441587"/>
                <a:ext cx="2614612" cy="598488"/>
              </p:xfrm>
              <a:graphic>
                <a:graphicData uri="http://schemas.openxmlformats.org/presentationml/2006/ole">
                  <mc:AlternateContent>
                    <mc:Choice xmlns:v="urn:schemas-microsoft-com:vml" Requires="v">
                      <p:oleObj name="Equation" r:id="rId5" imgW="29260800" imgH="6705600" progId="Equation.DSMT4">
                        <p:embed/>
                      </p:oleObj>
                    </mc:Choice>
                    <mc:Fallback>
                      <p:oleObj name="Equation" r:id="rId5" imgW="29260800" imgH="6705600" progId="Equation.DSMT4">
                        <p:embed/>
                        <p:pic>
                          <p:nvPicPr>
                            <p:cNvPr id="0" name="Picture 11373"/>
                            <p:cNvPicPr/>
                            <p:nvPr/>
                          </p:nvPicPr>
                          <p:blipFill>
                            <a:blip r:embed="rId6"/>
                            <a:stretch>
                              <a:fillRect/>
                            </a:stretch>
                          </p:blipFill>
                          <p:spPr>
                            <a:xfrm>
                              <a:off x="5173943" y="2441587"/>
                              <a:ext cx="2614612" cy="598488"/>
                            </a:xfrm>
                            <a:prstGeom prst="rect">
                              <a:avLst/>
                            </a:prstGeom>
                          </p:spPr>
                        </p:pic>
                      </p:oleObj>
                    </mc:Fallback>
                  </mc:AlternateContent>
                </a:graphicData>
              </a:graphic>
            </p:graphicFrame>
          </mc:Fallback>
        </mc:AlternateContent>
      </p:grpSp>
      <p:grpSp>
        <p:nvGrpSpPr>
          <p:cNvPr id="86" name="Group 85"/>
          <p:cNvGrpSpPr/>
          <p:nvPr/>
        </p:nvGrpSpPr>
        <p:grpSpPr>
          <a:xfrm>
            <a:off x="994658" y="3366772"/>
            <a:ext cx="4031242" cy="1036638"/>
            <a:chOff x="1053667" y="2268609"/>
            <a:chExt cx="4031242" cy="1036638"/>
          </a:xfrm>
        </p:grpSpPr>
        <p:sp>
          <p:nvSpPr>
            <p:cNvPr id="87" name="Rectangle 86"/>
            <p:cNvSpPr/>
            <p:nvPr/>
          </p:nvSpPr>
          <p:spPr>
            <a:xfrm>
              <a:off x="1053667" y="2476546"/>
              <a:ext cx="526106" cy="461665"/>
            </a:xfrm>
            <a:prstGeom prst="rect">
              <a:avLst/>
            </a:prstGeom>
          </p:spPr>
          <p:txBody>
            <a:bodyPr wrap="none">
              <a:spAutoFit/>
            </a:bodyPr>
            <a:lstStyle/>
            <a:p>
              <a:r>
                <a:rPr lang="en-US"/>
                <a:t>b. </a:t>
              </a:r>
            </a:p>
          </p:txBody>
        </p:sp>
        <p:graphicFrame>
          <p:nvGraphicFramePr>
            <p:cNvPr id="88" name="Object 87"/>
            <p:cNvGraphicFramePr>
              <a:graphicFrameLocks noChangeAspect="1"/>
            </p:cNvGraphicFramePr>
            <p:nvPr/>
          </p:nvGraphicFramePr>
          <p:xfrm>
            <a:off x="1409846" y="2268609"/>
            <a:ext cx="3675063" cy="1036638"/>
          </p:xfrm>
          <a:graphic>
            <a:graphicData uri="http://schemas.openxmlformats.org/presentationml/2006/ole">
              <mc:AlternateContent xmlns:mc="http://schemas.openxmlformats.org/markup-compatibility/2006">
                <mc:Choice xmlns:v="urn:schemas-microsoft-com:vml" Requires="v">
                  <p:oleObj name="Equation" r:id="rId7" imgW="41148000" imgH="11582400" progId="Equation.DSMT4">
                    <p:embed/>
                  </p:oleObj>
                </mc:Choice>
                <mc:Fallback>
                  <p:oleObj name="Equation" r:id="rId7" imgW="41148000" imgH="11582400" progId="Equation.DSMT4">
                    <p:embed/>
                    <p:pic>
                      <p:nvPicPr>
                        <p:cNvPr id="0" name="Object 83"/>
                        <p:cNvPicPr/>
                        <p:nvPr/>
                      </p:nvPicPr>
                      <p:blipFill>
                        <a:blip r:embed="rId8"/>
                        <a:stretch>
                          <a:fillRect/>
                        </a:stretch>
                      </p:blipFill>
                      <p:spPr>
                        <a:xfrm>
                          <a:off x="1409846" y="2268609"/>
                          <a:ext cx="3675063" cy="1036638"/>
                        </a:xfrm>
                        <a:prstGeom prst="rect">
                          <a:avLst/>
                        </a:prstGeom>
                      </p:spPr>
                    </p:pic>
                  </p:oleObj>
                </mc:Fallback>
              </mc:AlternateContent>
            </a:graphicData>
          </a:graphic>
        </p:graphicFrame>
      </p:grpSp>
      <p:grpSp>
        <p:nvGrpSpPr>
          <p:cNvPr id="89" name="Group 88"/>
          <p:cNvGrpSpPr/>
          <p:nvPr/>
        </p:nvGrpSpPr>
        <p:grpSpPr>
          <a:xfrm>
            <a:off x="962880" y="4424790"/>
            <a:ext cx="4962474" cy="600075"/>
            <a:chOff x="1053667" y="2447610"/>
            <a:chExt cx="4962474" cy="600075"/>
          </a:xfrm>
        </p:grpSpPr>
        <p:sp>
          <p:nvSpPr>
            <p:cNvPr id="90" name="Rectangle 89"/>
            <p:cNvSpPr/>
            <p:nvPr/>
          </p:nvSpPr>
          <p:spPr>
            <a:xfrm>
              <a:off x="1053667" y="2476546"/>
              <a:ext cx="508473" cy="461665"/>
            </a:xfrm>
            <a:prstGeom prst="rect">
              <a:avLst/>
            </a:prstGeom>
          </p:spPr>
          <p:txBody>
            <a:bodyPr wrap="none">
              <a:spAutoFit/>
            </a:bodyPr>
            <a:lstStyle/>
            <a:p>
              <a:r>
                <a:rPr lang="en-US"/>
                <a:t>c. </a:t>
              </a:r>
            </a:p>
          </p:txBody>
        </p:sp>
        <p:graphicFrame>
          <p:nvGraphicFramePr>
            <p:cNvPr id="91" name="Object 90"/>
            <p:cNvGraphicFramePr>
              <a:graphicFrameLocks noChangeAspect="1"/>
            </p:cNvGraphicFramePr>
            <p:nvPr/>
          </p:nvGraphicFramePr>
          <p:xfrm>
            <a:off x="1469541" y="2447610"/>
            <a:ext cx="4546600" cy="600075"/>
          </p:xfrm>
          <a:graphic>
            <a:graphicData uri="http://schemas.openxmlformats.org/presentationml/2006/ole">
              <mc:AlternateContent xmlns:mc="http://schemas.openxmlformats.org/markup-compatibility/2006">
                <mc:Choice xmlns:v="urn:schemas-microsoft-com:vml" Requires="v">
                  <p:oleObj name="Equation" r:id="rId9" imgW="29260800" imgH="6705600" progId="Equation.DSMT4">
                    <p:embed/>
                  </p:oleObj>
                </mc:Choice>
                <mc:Fallback>
                  <p:oleObj name="Equation" r:id="rId9" imgW="29260800" imgH="6705600" progId="Equation.DSMT4">
                    <p:embed/>
                    <p:pic>
                      <p:nvPicPr>
                        <p:cNvPr id="0" name="Object 87"/>
                        <p:cNvPicPr/>
                        <p:nvPr/>
                      </p:nvPicPr>
                      <p:blipFill>
                        <a:blip r:embed="rId6"/>
                        <a:stretch>
                          <a:fillRect/>
                        </a:stretch>
                      </p:blipFill>
                      <p:spPr>
                        <a:xfrm>
                          <a:off x="1469541" y="2447610"/>
                          <a:ext cx="4546600" cy="600075"/>
                        </a:xfrm>
                        <a:prstGeom prst="rect">
                          <a:avLst/>
                        </a:prstGeom>
                      </p:spPr>
                    </p:pic>
                  </p:oleObj>
                </mc:Fallback>
              </mc:AlternateContent>
            </a:graphicData>
          </a:graphic>
        </p:graphicFrame>
      </p:grpSp>
      <p:sp>
        <p:nvSpPr>
          <p:cNvPr id="116" name="Rectangle 115"/>
          <p:cNvSpPr/>
          <p:nvPr/>
        </p:nvSpPr>
        <p:spPr>
          <a:xfrm>
            <a:off x="1226386" y="5074773"/>
            <a:ext cx="6092825" cy="461665"/>
          </a:xfrm>
          <a:prstGeom prst="rect">
            <a:avLst/>
          </a:prstGeom>
        </p:spPr>
        <p:txBody>
          <a:bodyPr>
            <a:spAutoFit/>
          </a:bodyPr>
          <a:lstStyle/>
          <a:p>
            <a:r>
              <a:rPr lang="en-US" i="1">
                <a:latin typeface="Times New Roman" panose="02020603050405020304" pitchFamily="18" charset="0"/>
                <a:cs typeface="Times New Roman" panose="02020603050405020304" pitchFamily="18" charset="0"/>
              </a:rPr>
              <a:t>OK</a:t>
            </a:r>
            <a:r>
              <a:rPr lang="en-US"/>
              <a:t> </a:t>
            </a:r>
            <a:r>
              <a:rPr lang="vi-VN"/>
              <a:t>đường vuông góc chung </a:t>
            </a:r>
            <a:r>
              <a:rPr lang="en-US"/>
              <a:t>của</a:t>
            </a:r>
            <a:r>
              <a:rPr lang="vi-VN"/>
              <a:t> </a:t>
            </a:r>
            <a:r>
              <a:rPr lang="vi-VN" i="1">
                <a:latin typeface="Times New Roman" panose="02020603050405020304" pitchFamily="18" charset="0"/>
                <a:cs typeface="Times New Roman" panose="02020603050405020304" pitchFamily="18" charset="0"/>
              </a:rPr>
              <a:t>BD</a:t>
            </a:r>
            <a:r>
              <a:rPr lang="vi-VN"/>
              <a:t> và </a:t>
            </a:r>
            <a:r>
              <a:rPr lang="vi-VN" i="1">
                <a:latin typeface="Times New Roman" panose="02020603050405020304" pitchFamily="18" charset="0"/>
                <a:cs typeface="Times New Roman" panose="02020603050405020304" pitchFamily="18" charset="0"/>
              </a:rPr>
              <a:t>SC</a:t>
            </a:r>
            <a:endParaRPr lang="en-US" i="1">
              <a:latin typeface="Times New Roman" panose="02020603050405020304" pitchFamily="18" charset="0"/>
              <a:cs typeface="Times New Roman" panose="02020603050405020304" pitchFamily="18" charset="0"/>
            </a:endParaRPr>
          </a:p>
        </p:txBody>
      </p:sp>
      <p:grpSp>
        <p:nvGrpSpPr>
          <p:cNvPr id="117" name="Group 116"/>
          <p:cNvGrpSpPr/>
          <p:nvPr/>
        </p:nvGrpSpPr>
        <p:grpSpPr>
          <a:xfrm>
            <a:off x="1237349" y="5571170"/>
            <a:ext cx="4384194" cy="900113"/>
            <a:chOff x="1195704" y="2298305"/>
            <a:chExt cx="4384194" cy="900113"/>
          </a:xfrm>
        </p:grpSpPr>
        <p:sp>
          <p:nvSpPr>
            <p:cNvPr id="118" name="Rectangle 117"/>
            <p:cNvSpPr/>
            <p:nvPr/>
          </p:nvSpPr>
          <p:spPr>
            <a:xfrm>
              <a:off x="1195704" y="2514609"/>
              <a:ext cx="715260" cy="461665"/>
            </a:xfrm>
            <a:prstGeom prst="rect">
              <a:avLst/>
            </a:prstGeom>
          </p:spPr>
          <p:txBody>
            <a:bodyPr wrap="none">
              <a:spAutoFit/>
            </a:bodyPr>
            <a:lstStyle/>
            <a:p>
              <a:r>
                <a:rPr lang="en-US"/>
                <a:t>Vậy</a:t>
              </a:r>
            </a:p>
          </p:txBody>
        </p:sp>
        <p:graphicFrame>
          <p:nvGraphicFramePr>
            <p:cNvPr id="119" name="Object 118"/>
            <p:cNvGraphicFramePr>
              <a:graphicFrameLocks noChangeAspect="1"/>
            </p:cNvGraphicFramePr>
            <p:nvPr/>
          </p:nvGraphicFramePr>
          <p:xfrm>
            <a:off x="1904836" y="2298305"/>
            <a:ext cx="3675062" cy="900113"/>
          </p:xfrm>
          <a:graphic>
            <a:graphicData uri="http://schemas.openxmlformats.org/presentationml/2006/ole">
              <mc:AlternateContent xmlns:mc="http://schemas.openxmlformats.org/markup-compatibility/2006">
                <mc:Choice xmlns:v="urn:schemas-microsoft-com:vml" Requires="v">
                  <p:oleObj name="Equation" r:id="rId10" imgW="41148000" imgH="10058400" progId="Equation.DSMT4">
                    <p:embed/>
                  </p:oleObj>
                </mc:Choice>
                <mc:Fallback>
                  <p:oleObj name="Equation" r:id="rId10" imgW="41148000" imgH="10058400" progId="Equation.DSMT4">
                    <p:embed/>
                    <p:pic>
                      <p:nvPicPr>
                        <p:cNvPr id="0" name="Object 90"/>
                        <p:cNvPicPr/>
                        <p:nvPr/>
                      </p:nvPicPr>
                      <p:blipFill>
                        <a:blip r:embed="rId11"/>
                        <a:stretch>
                          <a:fillRect/>
                        </a:stretch>
                      </p:blipFill>
                      <p:spPr>
                        <a:xfrm>
                          <a:off x="1904836" y="2298305"/>
                          <a:ext cx="3675062" cy="900113"/>
                        </a:xfrm>
                        <a:prstGeom prst="rect">
                          <a:avLst/>
                        </a:prstGeom>
                      </p:spPr>
                    </p:pic>
                  </p:oleObj>
                </mc:Fallback>
              </mc:AlternateContent>
            </a:graphicData>
          </a:graphic>
        </p:graphicFrame>
      </p:grpSp>
      <p:pic>
        <p:nvPicPr>
          <p:cNvPr id="120" name="Picture 119"/>
          <p:cNvPicPr>
            <a:picLocks noChangeAspect="1"/>
          </p:cNvPicPr>
          <p:nvPr/>
        </p:nvPicPr>
        <p:blipFill>
          <a:blip r:embed="rId12"/>
          <a:stretch>
            <a:fillRect/>
          </a:stretch>
        </p:blipFill>
        <p:spPr>
          <a:xfrm>
            <a:off x="4385103" y="2328674"/>
            <a:ext cx="1396105" cy="329213"/>
          </a:xfrm>
          <a:prstGeom prst="rect">
            <a:avLst/>
          </a:prstGeom>
        </p:spPr>
      </p:pic>
      <p:pic>
        <p:nvPicPr>
          <p:cNvPr id="6" name="Picture 5"/>
          <p:cNvPicPr>
            <a:picLocks noChangeAspect="1"/>
          </p:cNvPicPr>
          <p:nvPr/>
        </p:nvPicPr>
        <p:blipFill>
          <a:blip r:embed="rId13"/>
          <a:stretch>
            <a:fillRect/>
          </a:stretch>
        </p:blipFill>
        <p:spPr>
          <a:xfrm>
            <a:off x="7720989" y="1969627"/>
            <a:ext cx="4413887" cy="49442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500"/>
                                        <p:tgtEl>
                                          <p:spTgt spid="1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ipe(left)">
                                      <p:cBhvr>
                                        <p:cTn id="17" dur="500"/>
                                        <p:tgtEl>
                                          <p:spTgt spid="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6"/>
                                        </p:tgtEl>
                                        <p:attrNameLst>
                                          <p:attrName>style.visibility</p:attrName>
                                        </p:attrNameLst>
                                      </p:cBhvr>
                                      <p:to>
                                        <p:strVal val="visible"/>
                                      </p:to>
                                    </p:set>
                                    <p:animEffect transition="in" filter="wipe(left)">
                                      <p:cBhvr>
                                        <p:cTn id="27" dur="500"/>
                                        <p:tgtEl>
                                          <p:spTgt spid="1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wipe(left)">
                                      <p:cBhvr>
                                        <p:cTn id="3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4" name="Group 53"/>
          <p:cNvGrpSpPr/>
          <p:nvPr/>
        </p:nvGrpSpPr>
        <p:grpSpPr>
          <a:xfrm>
            <a:off x="0" y="210152"/>
            <a:ext cx="12014686" cy="1620234"/>
            <a:chOff x="226" y="3046583"/>
            <a:chExt cx="12014686" cy="1620234"/>
          </a:xfrm>
        </p:grpSpPr>
        <p:grpSp>
          <p:nvGrpSpPr>
            <p:cNvPr id="52" name="Group 51"/>
            <p:cNvGrpSpPr/>
            <p:nvPr/>
          </p:nvGrpSpPr>
          <p:grpSpPr>
            <a:xfrm>
              <a:off x="226" y="3046583"/>
              <a:ext cx="12014686" cy="1620234"/>
              <a:chOff x="22544" y="4917425"/>
              <a:chExt cx="12014686" cy="1802060"/>
            </a:xfrm>
          </p:grpSpPr>
          <p:sp>
            <p:nvSpPr>
              <p:cNvPr id="47" name="Rounded Rectangle 46"/>
              <p:cNvSpPr/>
              <p:nvPr/>
            </p:nvSpPr>
            <p:spPr>
              <a:xfrm>
                <a:off x="1056683" y="5025931"/>
                <a:ext cx="10980547" cy="1623379"/>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p>
            </p:txBody>
          </p:sp>
          <p:sp>
            <p:nvSpPr>
              <p:cNvPr id="48" name="Oval 47"/>
              <p:cNvSpPr/>
              <p:nvPr/>
            </p:nvSpPr>
            <p:spPr>
              <a:xfrm>
                <a:off x="22544" y="4917425"/>
                <a:ext cx="1801591" cy="18020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175490" y="4976849"/>
                <a:ext cx="1535928" cy="167246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2"/>
              <a:stretch>
                <a:fillRect/>
              </a:stretch>
            </p:blipFill>
            <p:spPr>
              <a:xfrm>
                <a:off x="654132" y="5176655"/>
                <a:ext cx="741371" cy="1304018"/>
              </a:xfrm>
              <a:prstGeom prst="rect">
                <a:avLst/>
              </a:prstGeom>
            </p:spPr>
          </p:pic>
        </p:grpSp>
        <p:sp>
          <p:nvSpPr>
            <p:cNvPr id="53" name="Rectangle 52"/>
            <p:cNvSpPr/>
            <p:nvPr/>
          </p:nvSpPr>
          <p:spPr>
            <a:xfrm>
              <a:off x="1874400" y="3220596"/>
              <a:ext cx="10011438" cy="1200329"/>
            </a:xfrm>
            <a:prstGeom prst="rect">
              <a:avLst/>
            </a:prstGeom>
          </p:spPr>
          <p:txBody>
            <a:bodyPr wrap="square">
              <a:spAutoFit/>
            </a:bodyPr>
            <a:lstStyle/>
            <a:p>
              <a:pPr marL="342900" indent="-342900">
                <a:buFont typeface="Wingdings" panose="05000000000000000000" pitchFamily="2" charset="2"/>
                <a:buChar char="v"/>
              </a:pPr>
              <a:r>
                <a:rPr lang="vi-VN" b="1"/>
                <a:t>Khoảng cách giữa hai hình được nêu trong bài học (điểm, đường thẳng, mặt phẳng) là khoảng cách nhỏ nhất giữa một điểm thuộc hình này và một điểm thuộc hình kia. </a:t>
              </a:r>
              <a:r>
                <a:rPr lang="en-US" b="1"/>
                <a:t>Vì sao?</a:t>
              </a:r>
              <a:endParaRPr lang="vi-VN" b="1"/>
            </a:p>
          </p:txBody>
        </p:sp>
      </p:grpSp>
      <p:grpSp>
        <p:nvGrpSpPr>
          <p:cNvPr id="7" name="Group 6"/>
          <p:cNvGrpSpPr/>
          <p:nvPr/>
        </p:nvGrpSpPr>
        <p:grpSpPr>
          <a:xfrm>
            <a:off x="631588" y="5228337"/>
            <a:ext cx="11383098" cy="1283571"/>
            <a:chOff x="631588" y="5228337"/>
            <a:chExt cx="11383098" cy="1283571"/>
          </a:xfrm>
        </p:grpSpPr>
        <p:sp>
          <p:nvSpPr>
            <p:cNvPr id="51" name="Rounded Rectangle 50"/>
            <p:cNvSpPr/>
            <p:nvPr/>
          </p:nvSpPr>
          <p:spPr>
            <a:xfrm>
              <a:off x="631588" y="5228337"/>
              <a:ext cx="11254024" cy="1283571"/>
            </a:xfrm>
            <a:prstGeom prst="roundRect">
              <a:avLst>
                <a:gd name="adj" fmla="val 4331"/>
              </a:avLst>
            </a:prstGeom>
            <a:solidFill>
              <a:schemeClr val="accent6">
                <a:lumMod val="20000"/>
                <a:lumOff val="80000"/>
                <a:alpha val="7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77545" y="5234705"/>
              <a:ext cx="11237141" cy="1200329"/>
            </a:xfrm>
            <a:prstGeom prst="rect">
              <a:avLst/>
            </a:prstGeom>
          </p:spPr>
          <p:txBody>
            <a:bodyPr wrap="square">
              <a:spAutoFit/>
            </a:bodyPr>
            <a:lstStyle/>
            <a:p>
              <a:pPr marL="342900" indent="-342900">
                <a:buFont typeface="Wingdings" panose="05000000000000000000" pitchFamily="2" charset="2"/>
                <a:buChar char="v"/>
              </a:pPr>
              <a:r>
                <a:rPr lang="en-US"/>
                <a:t>Đ</a:t>
              </a:r>
              <a:r>
                <a:rPr lang="vi-VN"/>
                <a:t>ường vuông góc là đường ngắn nhất nên khoảng cách giữa hai hình được nêu trong bài học (điểm, đường thẳng, mặt phẳng) là khoảng cách nhỏ nhất giữa một điểm thuộc hình này và một điểm thuộc hình kia.</a:t>
              </a:r>
              <a:endParaRPr lang="en-US"/>
            </a:p>
          </p:txBody>
        </p:sp>
      </p:grpSp>
      <p:sp>
        <p:nvSpPr>
          <p:cNvPr id="3" name="Rectangle 2"/>
          <p:cNvSpPr/>
          <p:nvPr/>
        </p:nvSpPr>
        <p:spPr>
          <a:xfrm>
            <a:off x="1002272" y="1874516"/>
            <a:ext cx="10851473" cy="830997"/>
          </a:xfrm>
          <a:prstGeom prst="rect">
            <a:avLst/>
          </a:prstGeom>
        </p:spPr>
        <p:txBody>
          <a:bodyPr wrap="square">
            <a:spAutoFit/>
          </a:bodyPr>
          <a:lstStyle/>
          <a:p>
            <a:r>
              <a:rPr lang="vi-VN"/>
              <a:t>- Khoảng cách từ một điểm M đến một đường thẳng a là khoảng cách giữa M </a:t>
            </a:r>
            <a:r>
              <a:rPr lang="en-US"/>
              <a:t>  </a:t>
            </a:r>
            <a:r>
              <a:rPr lang="vi-VN"/>
              <a:t>và hình chiếu H của M trên a.</a:t>
            </a:r>
          </a:p>
        </p:txBody>
      </p:sp>
      <p:sp>
        <p:nvSpPr>
          <p:cNvPr id="4" name="Rectangle 3"/>
          <p:cNvSpPr/>
          <p:nvPr/>
        </p:nvSpPr>
        <p:spPr>
          <a:xfrm>
            <a:off x="921181" y="2661670"/>
            <a:ext cx="10568563" cy="830997"/>
          </a:xfrm>
          <a:prstGeom prst="rect">
            <a:avLst/>
          </a:prstGeom>
        </p:spPr>
        <p:txBody>
          <a:bodyPr wrap="square">
            <a:spAutoFit/>
          </a:bodyPr>
          <a:lstStyle/>
          <a:p>
            <a:r>
              <a:rPr lang="en-US"/>
              <a:t>- Khoảng cách từ điểm M đến mặt phẳng (P) là khoảng cách giữa M và hình chiếu H của M trên mặt phẳng (P).</a:t>
            </a:r>
          </a:p>
        </p:txBody>
      </p:sp>
      <p:sp>
        <p:nvSpPr>
          <p:cNvPr id="5" name="Rectangle 4"/>
          <p:cNvSpPr/>
          <p:nvPr/>
        </p:nvSpPr>
        <p:spPr>
          <a:xfrm>
            <a:off x="1002272" y="3465487"/>
            <a:ext cx="10851473" cy="830997"/>
          </a:xfrm>
          <a:prstGeom prst="rect">
            <a:avLst/>
          </a:prstGeom>
        </p:spPr>
        <p:txBody>
          <a:bodyPr wrap="square">
            <a:spAutoFit/>
          </a:bodyPr>
          <a:lstStyle/>
          <a:p>
            <a:r>
              <a:rPr lang="vi-VN"/>
              <a:t>- Khoảng cách giữa đường thẳng a và mặt phẳng (P) song song với a là khoảng cách từ một điểm M bất kì trên a đến mặt phẳng (P).</a:t>
            </a:r>
          </a:p>
        </p:txBody>
      </p:sp>
      <p:sp>
        <p:nvSpPr>
          <p:cNvPr id="6" name="Rectangle 5"/>
          <p:cNvSpPr/>
          <p:nvPr/>
        </p:nvSpPr>
        <p:spPr>
          <a:xfrm>
            <a:off x="1002272" y="4296484"/>
            <a:ext cx="10980547" cy="830997"/>
          </a:xfrm>
          <a:prstGeom prst="rect">
            <a:avLst/>
          </a:prstGeom>
        </p:spPr>
        <p:txBody>
          <a:bodyPr wrap="square">
            <a:spAutoFit/>
          </a:bodyPr>
          <a:lstStyle/>
          <a:p>
            <a:r>
              <a:rPr lang="en-US"/>
              <a:t>- Khoảng cách giữa hai mặt phẳng song (P) và (Q) là khoảng cách từ một điểm bất kì thuộc mặt phẳng này đến mặt phẳng kia.</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208211" y="1066800"/>
            <a:ext cx="7981535" cy="441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p:cNvGrpSpPr/>
          <p:nvPr/>
        </p:nvGrpSpPr>
        <p:grpSpPr>
          <a:xfrm>
            <a:off x="-25749" y="22302"/>
            <a:ext cx="12254158" cy="1995601"/>
            <a:chOff x="0" y="171992"/>
            <a:chExt cx="12254158" cy="1995601"/>
          </a:xfrm>
        </p:grpSpPr>
        <p:grpSp>
          <p:nvGrpSpPr>
            <p:cNvPr id="7" name="Group 6"/>
            <p:cNvGrpSpPr/>
            <p:nvPr/>
          </p:nvGrpSpPr>
          <p:grpSpPr>
            <a:xfrm>
              <a:off x="0" y="212706"/>
              <a:ext cx="12160918" cy="1954887"/>
              <a:chOff x="-64120" y="82955"/>
              <a:chExt cx="9858292" cy="1536394"/>
            </a:xfrm>
          </p:grpSpPr>
          <p:sp>
            <p:nvSpPr>
              <p:cNvPr id="9" name="Rounded Rectangle 8"/>
              <p:cNvSpPr/>
              <p:nvPr/>
            </p:nvSpPr>
            <p:spPr>
              <a:xfrm>
                <a:off x="936801" y="82955"/>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67065" y="95447"/>
                <a:ext cx="1435366" cy="1479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64120" y="95446"/>
                <a:ext cx="1544971"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pic>
          <p:nvPicPr>
            <p:cNvPr id="2" name="Picture 1"/>
            <p:cNvPicPr>
              <a:picLocks noChangeAspect="1"/>
            </p:cNvPicPr>
            <p:nvPr/>
          </p:nvPicPr>
          <p:blipFill>
            <a:blip r:embed="rId2"/>
            <a:stretch>
              <a:fillRect/>
            </a:stretch>
          </p:blipFill>
          <p:spPr>
            <a:xfrm>
              <a:off x="245941" y="569988"/>
              <a:ext cx="1413951" cy="1143000"/>
            </a:xfrm>
            <a:prstGeom prst="rect">
              <a:avLst/>
            </a:prstGeom>
          </p:spPr>
        </p:pic>
        <mc:AlternateContent xmlns:mc="http://schemas.openxmlformats.org/markup-compatibility/2006" xmlns:a14="http://schemas.microsoft.com/office/drawing/2010/main">
          <mc:Choice Requires="a14">
            <p:sp>
              <p:nvSpPr>
                <p:cNvPr id="15" name="Rectangle 14"/>
                <p:cNvSpPr/>
                <p:nvPr/>
              </p:nvSpPr>
              <p:spPr>
                <a:xfrm>
                  <a:off x="2028203" y="171992"/>
                  <a:ext cx="10225955" cy="1938992"/>
                </a:xfrm>
                <a:prstGeom prst="rect">
                  <a:avLst/>
                </a:prstGeom>
              </p:spPr>
              <p:txBody>
                <a:bodyPr wrap="square">
                  <a:spAutoFit/>
                </a:bodyPr>
                <a:lstStyle/>
                <a:p>
                  <a:r>
                    <a:rPr lang="vi-VN"/>
                    <a:t>Cho hình chóp </a:t>
                  </a:r>
                  <a:r>
                    <a:rPr lang="vi-VN" i="1">
                      <a:latin typeface="Times New Roman" panose="02020603050405020304" pitchFamily="18" charset="0"/>
                      <a:cs typeface="Times New Roman" panose="02020603050405020304" pitchFamily="18" charset="0"/>
                    </a:rPr>
                    <a:t>S.ABCD</a:t>
                  </a:r>
                  <a:r>
                    <a:rPr lang="vi-VN"/>
                    <a:t> có đáy là một hình vuông cạnh </a:t>
                  </a:r>
                  <a:r>
                    <a:rPr lang="vi-VN" i="1">
                      <a:latin typeface="Times New Roman" panose="02020603050405020304" pitchFamily="18" charset="0"/>
                      <a:cs typeface="Times New Roman" panose="02020603050405020304" pitchFamily="18" charset="0"/>
                    </a:rPr>
                    <a:t>a</a:t>
                  </a:r>
                  <a:r>
                    <a:rPr lang="vi-VN"/>
                    <a:t>, mặt bên </a:t>
                  </a:r>
                  <a:r>
                    <a:rPr lang="vi-VN" i="1">
                      <a:latin typeface="Times New Roman" panose="02020603050405020304" pitchFamily="18" charset="0"/>
                      <a:cs typeface="Times New Roman" panose="02020603050405020304" pitchFamily="18" charset="0"/>
                    </a:rPr>
                    <a:t>SAD</a:t>
                  </a:r>
                  <a:r>
                    <a:rPr lang="vi-VN"/>
                    <a:t> </a:t>
                  </a:r>
                  <a:endParaRPr lang="en-US"/>
                </a:p>
                <a:p>
                  <a:r>
                    <a:rPr lang="vi-VN"/>
                    <a:t>là một tam giác đều và </a:t>
                  </a:r>
                  <a:r>
                    <a:rPr lang="vi-VN" i="1">
                      <a:latin typeface="Times New Roman" panose="02020603050405020304" pitchFamily="18" charset="0"/>
                      <a:cs typeface="Times New Roman" panose="02020603050405020304" pitchFamily="18" charset="0"/>
                    </a:rPr>
                    <a:t>(SAD)</a:t>
                  </a:r>
                  <a14:m>
                    <m:oMath xmlns:m="http://schemas.openxmlformats.org/officeDocument/2006/math">
                      <m:r>
                        <a:rPr lang="vi-VN" i="1" smtClean="0">
                          <a:latin typeface="Cambria Math" panose="02040503050406030204" pitchFamily="18" charset="0"/>
                          <a:ea typeface="Cambria Math" panose="02040503050406030204" pitchFamily="18" charset="0"/>
                        </a:rPr>
                        <m:t>⊥</m:t>
                      </m:r>
                    </m:oMath>
                  </a14:m>
                  <a:r>
                    <a:rPr lang="vi-VN" i="1">
                      <a:latin typeface="Times New Roman" panose="02020603050405020304" pitchFamily="18" charset="0"/>
                      <a:cs typeface="Times New Roman" panose="02020603050405020304" pitchFamily="18" charset="0"/>
                    </a:rPr>
                    <a:t>(ABCD).</a:t>
                  </a:r>
                </a:p>
                <a:p>
                  <a:r>
                    <a:rPr lang="vi-VN"/>
                    <a:t>a) Tinh chiều cao của hình chóp.</a:t>
                  </a:r>
                </a:p>
                <a:p>
                  <a:r>
                    <a:rPr lang="vi-VN"/>
                    <a:t>b) Tính khoảng cách giữa </a:t>
                  </a:r>
                  <a:r>
                    <a:rPr lang="vi-VN" i="1">
                      <a:latin typeface="Times New Roman" panose="02020603050405020304" pitchFamily="18" charset="0"/>
                      <a:cs typeface="Times New Roman" panose="02020603050405020304" pitchFamily="18" charset="0"/>
                    </a:rPr>
                    <a:t>BC </a:t>
                  </a:r>
                  <a:r>
                    <a:rPr lang="vi-VN"/>
                    <a:t>và </a:t>
                  </a:r>
                  <a:r>
                    <a:rPr lang="vi-VN" i="1">
                      <a:latin typeface="Times New Roman" panose="02020603050405020304" pitchFamily="18" charset="0"/>
                      <a:cs typeface="Times New Roman" panose="02020603050405020304" pitchFamily="18" charset="0"/>
                    </a:rPr>
                    <a:t>(SAD).</a:t>
                  </a:r>
                </a:p>
                <a:p>
                  <a:r>
                    <a:rPr lang="vi-VN"/>
                    <a:t>c) Xác định đường vuông góc chung và tinh khoảng cách giữa </a:t>
                  </a:r>
                  <a:r>
                    <a:rPr lang="vi-VN" i="1">
                      <a:latin typeface="Times New Roman" panose="02020603050405020304" pitchFamily="18" charset="0"/>
                      <a:cs typeface="Times New Roman" panose="02020603050405020304" pitchFamily="18" charset="0"/>
                    </a:rPr>
                    <a:t>AB</a:t>
                  </a:r>
                  <a:r>
                    <a:rPr lang="vi-VN"/>
                    <a:t> và </a:t>
                  </a:r>
                  <a:r>
                    <a:rPr lang="vi-VN" i="1">
                      <a:latin typeface="Times New Roman" panose="02020603050405020304" pitchFamily="18" charset="0"/>
                      <a:cs typeface="Times New Roman" panose="02020603050405020304" pitchFamily="18" charset="0"/>
                    </a:rPr>
                    <a:t>SD</a:t>
                  </a:r>
                </a:p>
              </p:txBody>
            </p:sp>
          </mc:Choice>
          <mc:Fallback xmlns="">
            <p:sp>
              <p:nvSpPr>
                <p:cNvPr id="15" name="Rectangle 14"/>
                <p:cNvSpPr>
                  <a:spLocks noRot="1" noChangeAspect="1" noMove="1" noResize="1" noEditPoints="1" noAdjustHandles="1" noChangeArrowheads="1" noChangeShapeType="1" noTextEdit="1"/>
                </p:cNvSpPr>
                <p:nvPr/>
              </p:nvSpPr>
              <p:spPr>
                <a:xfrm>
                  <a:off x="2028203" y="171992"/>
                  <a:ext cx="10225955" cy="1938992"/>
                </a:xfrm>
                <a:prstGeom prst="rect">
                  <a:avLst/>
                </a:prstGeom>
                <a:blipFill rotWithShape="1">
                  <a:blip r:embed="rId3"/>
                </a:blipFill>
              </p:spPr>
              <p:txBody>
                <a:bodyPr/>
                <a:lstStyle/>
                <a:p>
                  <a:r>
                    <a:rPr lang="en-US" altLang="en-US">
                      <a:noFill/>
                    </a:rPr>
                    <a:t> </a:t>
                  </a:r>
                </a:p>
              </p:txBody>
            </p:sp>
          </mc:Fallback>
        </mc:AlternateContent>
      </p:grpSp>
      <p:pic>
        <p:nvPicPr>
          <p:cNvPr id="33" name="Picture 32"/>
          <p:cNvPicPr>
            <a:picLocks noChangeAspect="1"/>
          </p:cNvPicPr>
          <p:nvPr/>
        </p:nvPicPr>
        <p:blipFill>
          <a:blip r:embed="rId4"/>
          <a:stretch>
            <a:fillRect/>
          </a:stretch>
        </p:blipFill>
        <p:spPr>
          <a:xfrm>
            <a:off x="4493519" y="2133600"/>
            <a:ext cx="1396105" cy="329213"/>
          </a:xfrm>
          <a:prstGeom prst="rect">
            <a:avLst/>
          </a:prstGeom>
        </p:spPr>
      </p:pic>
      <p:grpSp>
        <p:nvGrpSpPr>
          <p:cNvPr id="36" name="Group 35"/>
          <p:cNvGrpSpPr/>
          <p:nvPr/>
        </p:nvGrpSpPr>
        <p:grpSpPr>
          <a:xfrm>
            <a:off x="696693" y="2601951"/>
            <a:ext cx="6708764" cy="952826"/>
            <a:chOff x="974224" y="2601951"/>
            <a:chExt cx="6708764" cy="952826"/>
          </a:xfrm>
        </p:grpSpPr>
        <mc:AlternateContent xmlns:mc="http://schemas.openxmlformats.org/markup-compatibility/2006" xmlns:a14="http://schemas.microsoft.com/office/drawing/2010/main">
          <mc:Choice Requires="a14">
            <p:sp>
              <p:nvSpPr>
                <p:cNvPr id="34" name="Rectangle 33"/>
                <p:cNvSpPr/>
                <p:nvPr/>
              </p:nvSpPr>
              <p:spPr>
                <a:xfrm>
                  <a:off x="974224" y="2903220"/>
                  <a:ext cx="5403274" cy="461665"/>
                </a:xfrm>
                <a:prstGeom prst="rect">
                  <a:avLst/>
                </a:prstGeom>
              </p:spPr>
              <p:txBody>
                <a:bodyPr wrap="none">
                  <a:spAutoFit/>
                </a:bodyPr>
                <a:lstStyle/>
                <a:p>
                  <a:r>
                    <a:rPr lang="en-US"/>
                    <a:t>a. Kẻ </a:t>
                  </a:r>
                  <a:r>
                    <a:rPr lang="en-US" i="1">
                      <a:latin typeface="Times New Roman" panose="02020603050405020304" pitchFamily="18" charset="0"/>
                      <a:cs typeface="Times New Roman" panose="02020603050405020304" pitchFamily="18" charset="0"/>
                    </a:rPr>
                    <a:t>SE</a:t>
                  </a:r>
                  <a14:m>
                    <m:oMath xmlns:m="http://schemas.openxmlformats.org/officeDocument/2006/math">
                      <m:r>
                        <a:rPr lang="en-US" b="0" i="1" smtClean="0">
                          <a:latin typeface="Cambria Math" panose="02040503050406030204" pitchFamily="18" charset="0"/>
                          <a:ea typeface="Cambria Math" panose="02040503050406030204" pitchFamily="18" charset="0"/>
                        </a:rPr>
                        <m:t> </m:t>
                      </m:r>
                      <m:r>
                        <a:rPr lang="vi-VN" i="1">
                          <a:latin typeface="Cambria Math" panose="02040503050406030204" pitchFamily="18" charset="0"/>
                          <a:ea typeface="Cambria Math" panose="02040503050406030204" pitchFamily="18" charset="0"/>
                        </a:rPr>
                        <m:t>⊥</m:t>
                      </m:r>
                    </m:oMath>
                  </a14:m>
                  <a:r>
                    <a:rPr lang="en-US" i="1">
                      <a:latin typeface="Times New Roman" panose="02020603050405020304" pitchFamily="18" charset="0"/>
                      <a:cs typeface="Times New Roman" panose="02020603050405020304" pitchFamily="18" charset="0"/>
                    </a:rPr>
                    <a:t> </a:t>
                  </a:r>
                  <a:r>
                    <a:rPr lang="vi-VN" i="1">
                      <a:latin typeface="Times New Roman" panose="02020603050405020304" pitchFamily="18" charset="0"/>
                      <a:cs typeface="Times New Roman" panose="02020603050405020304" pitchFamily="18" charset="0"/>
                    </a:rPr>
                    <a:t>AD</a:t>
                  </a:r>
                  <a:r>
                    <a:rPr lang="en-US"/>
                    <a:t>. Chiều cao hình chóp là</a:t>
                  </a:r>
                </a:p>
              </p:txBody>
            </p:sp>
          </mc:Choice>
          <mc:Fallback xmlns="">
            <p:sp>
              <p:nvSpPr>
                <p:cNvPr id="34" name="Rectangle 33"/>
                <p:cNvSpPr>
                  <a:spLocks noRot="1" noChangeAspect="1" noMove="1" noResize="1" noEditPoints="1" noAdjustHandles="1" noChangeArrowheads="1" noChangeShapeType="1" noTextEdit="1"/>
                </p:cNvSpPr>
                <p:nvPr/>
              </p:nvSpPr>
              <p:spPr>
                <a:xfrm>
                  <a:off x="974224" y="2903220"/>
                  <a:ext cx="5403274" cy="461665"/>
                </a:xfrm>
                <a:prstGeom prst="rect">
                  <a:avLst/>
                </a:prstGeom>
                <a:blipFill rotWithShape="1">
                  <a:blip r:embed="rId5"/>
                </a:blipFill>
              </p:spPr>
              <p:txBody>
                <a:bodyPr/>
                <a:lstStyle/>
                <a:p>
                  <a:r>
                    <a:rPr lang="en-US" altLang="en-US">
                      <a:noFill/>
                    </a:rPr>
                    <a:t> </a:t>
                  </a:r>
                </a:p>
              </p:txBody>
            </p:sp>
          </mc:Fallback>
        </mc:AlternateContent>
        <mc:AlternateContent xmlns:mc="http://schemas.openxmlformats.org/markup-compatibility/2006">
          <mc:Choice xmlns:a14="http://schemas.microsoft.com/office/drawing/2010/main" Requires="a14">
            <p:graphicFrame>
              <p:nvGraphicFramePr>
                <p:cNvPr id="35" name="Object 34"/>
                <p:cNvGraphicFramePr>
                  <a:graphicFrameLocks noChangeAspect="1"/>
                </p:cNvGraphicFramePr>
                <p:nvPr/>
              </p:nvGraphicFramePr>
              <p:xfrm>
                <a:off x="6240137" y="2601951"/>
                <a:ext cx="1442851" cy="952826"/>
              </p:xfrm>
              <a:graphic>
                <a:graphicData uri="http://schemas.openxmlformats.org/presentationml/2006/ole">
                  <mc:AlternateContent>
                    <mc:Choice xmlns:v="urn:schemas-microsoft-com:vml" Requires="v">
                      <p:oleObj name="Equation" r:id="rId6" imgW="16154400" imgH="10668000" progId="Equation.DSMT4">
                        <p:embed/>
                      </p:oleObj>
                    </mc:Choice>
                    <mc:Fallback>
                      <p:oleObj name="Equation" r:id="rId6" imgW="16154400" imgH="10668000" progId="Equation.DSMT4">
                        <p:embed/>
                        <p:pic>
                          <p:nvPicPr>
                            <p:cNvPr id="0" name="Picture 12359"/>
                            <p:cNvPicPr/>
                            <p:nvPr/>
                          </p:nvPicPr>
                          <p:blipFill>
                            <a:blip r:embed="rId7"/>
                            <a:stretch>
                              <a:fillRect/>
                            </a:stretch>
                          </p:blipFill>
                          <p:spPr>
                            <a:xfrm>
                              <a:off x="6240137" y="2601951"/>
                              <a:ext cx="1442851" cy="952826"/>
                            </a:xfrm>
                            <a:prstGeom prst="rect">
                              <a:avLst/>
                            </a:prstGeom>
                          </p:spPr>
                        </p:pic>
                      </p:oleObj>
                    </mc:Fallback>
                  </mc:AlternateContent>
                </a:graphicData>
              </a:graphic>
            </p:graphicFrame>
          </mc:Choice>
          <mc:Fallback>
            <p:graphicFrame>
              <p:nvGraphicFramePr>
                <p:cNvPr id="35" name="Object 34"/>
                <p:cNvGraphicFramePr>
                  <a:graphicFrameLocks noChangeAspect="1"/>
                </p:cNvGraphicFramePr>
                <p:nvPr/>
              </p:nvGraphicFramePr>
              <p:xfrm>
                <a:off x="6240137" y="2601951"/>
                <a:ext cx="1442851" cy="952826"/>
              </p:xfrm>
              <a:graphic>
                <a:graphicData uri="http://schemas.openxmlformats.org/presentationml/2006/ole">
                  <mc:AlternateContent>
                    <mc:Choice xmlns:v="urn:schemas-microsoft-com:vml" Requires="v">
                      <p:oleObj name="Equation" r:id="rId6" imgW="16154400" imgH="10668000" progId="Equation.DSMT4">
                        <p:embed/>
                      </p:oleObj>
                    </mc:Choice>
                    <mc:Fallback>
                      <p:oleObj name="Equation" r:id="rId6" imgW="16154400" imgH="10668000" progId="Equation.DSMT4">
                        <p:embed/>
                        <p:pic>
                          <p:nvPicPr>
                            <p:cNvPr id="0" name="Picture 12359"/>
                            <p:cNvPicPr/>
                            <p:nvPr/>
                          </p:nvPicPr>
                          <p:blipFill>
                            <a:blip r:embed="rId7"/>
                            <a:stretch>
                              <a:fillRect/>
                            </a:stretch>
                          </p:blipFill>
                          <p:spPr>
                            <a:xfrm>
                              <a:off x="6240137" y="2601951"/>
                              <a:ext cx="1442851" cy="952826"/>
                            </a:xfrm>
                            <a:prstGeom prst="rect">
                              <a:avLst/>
                            </a:prstGeom>
                          </p:spPr>
                        </p:pic>
                      </p:oleObj>
                    </mc:Fallback>
                  </mc:AlternateContent>
                </a:graphicData>
              </a:graphic>
            </p:graphicFrame>
          </mc:Fallback>
        </mc:AlternateContent>
      </p:grpSp>
      <mc:AlternateContent xmlns:mc="http://schemas.openxmlformats.org/markup-compatibility/2006" xmlns:a14="http://schemas.microsoft.com/office/drawing/2010/main">
        <mc:Choice Requires="a14">
          <p:sp>
            <p:nvSpPr>
              <p:cNvPr id="38" name="Rectangle 37"/>
              <p:cNvSpPr/>
              <p:nvPr/>
            </p:nvSpPr>
            <p:spPr>
              <a:xfrm>
                <a:off x="687077" y="3501669"/>
                <a:ext cx="6470041" cy="461665"/>
              </a:xfrm>
              <a:prstGeom prst="rect">
                <a:avLst/>
              </a:prstGeom>
            </p:spPr>
            <p:txBody>
              <a:bodyPr wrap="none">
                <a:spAutoFit/>
              </a:bodyPr>
              <a:lstStyle/>
              <a:p>
                <a:r>
                  <a:rPr lang="en-US"/>
                  <a:t>b. </a:t>
                </a:r>
                <a:r>
                  <a:rPr lang="en-US" i="1">
                    <a:latin typeface="Times New Roman" panose="02020603050405020304" pitchFamily="18" charset="0"/>
                    <a:cs typeface="Times New Roman" panose="02020603050405020304" pitchFamily="18" charset="0"/>
                  </a:rPr>
                  <a:t>ABCD</a:t>
                </a:r>
                <a:r>
                  <a:rPr lang="en-US"/>
                  <a:t> là hình vuông và (</a:t>
                </a:r>
                <a:r>
                  <a:rPr lang="en-US" i="1">
                    <a:latin typeface="Times New Roman" panose="02020603050405020304" pitchFamily="18" charset="0"/>
                    <a:cs typeface="Times New Roman" panose="02020603050405020304" pitchFamily="18" charset="0"/>
                  </a:rPr>
                  <a:t>ABCD)</a:t>
                </a:r>
                <a14:m>
                  <m:oMath xmlns:m="http://schemas.openxmlformats.org/officeDocument/2006/math">
                    <m:r>
                      <a:rPr lang="vi-VN" i="1">
                        <a:latin typeface="Cambria Math" panose="02040503050406030204" pitchFamily="18" charset="0"/>
                        <a:ea typeface="Cambria Math" panose="02040503050406030204" pitchFamily="18" charset="0"/>
                      </a:rPr>
                      <m:t>⊥</m:t>
                    </m:r>
                  </m:oMath>
                </a14:m>
                <a:r>
                  <a:rPr lang="en-US" i="1">
                    <a:latin typeface="Times New Roman" panose="02020603050405020304" pitchFamily="18" charset="0"/>
                    <a:cs typeface="Times New Roman" panose="02020603050405020304" pitchFamily="18" charset="0"/>
                  </a:rPr>
                  <a:t> (S</a:t>
                </a:r>
                <a:r>
                  <a:rPr lang="vi-VN" i="1">
                    <a:latin typeface="Times New Roman" panose="02020603050405020304" pitchFamily="18" charset="0"/>
                    <a:cs typeface="Times New Roman" panose="02020603050405020304" pitchFamily="18" charset="0"/>
                  </a:rPr>
                  <a:t>AD</a:t>
                </a:r>
                <a:r>
                  <a:rPr lang="en-US" i="1">
                    <a:latin typeface="Times New Roman" panose="02020603050405020304" pitchFamily="18" charset="0"/>
                    <a:cs typeface="Times New Roman" panose="02020603050405020304" pitchFamily="18" charset="0"/>
                  </a:rPr>
                  <a:t>)</a:t>
                </a:r>
                <a:r>
                  <a:rPr lang="en-US"/>
                  <a:t> nên</a:t>
                </a:r>
              </a:p>
            </p:txBody>
          </p:sp>
        </mc:Choice>
        <mc:Fallback xmlns="">
          <p:sp>
            <p:nvSpPr>
              <p:cNvPr id="38" name="Rectangle 37"/>
              <p:cNvSpPr>
                <a:spLocks noRot="1" noChangeAspect="1" noMove="1" noResize="1" noEditPoints="1" noAdjustHandles="1" noChangeArrowheads="1" noChangeShapeType="1" noTextEdit="1"/>
              </p:cNvSpPr>
              <p:nvPr/>
            </p:nvSpPr>
            <p:spPr>
              <a:xfrm>
                <a:off x="687077" y="3501669"/>
                <a:ext cx="6470041" cy="461665"/>
              </a:xfrm>
              <a:prstGeom prst="rect">
                <a:avLst/>
              </a:prstGeom>
              <a:blipFill rotWithShape="1">
                <a:blip r:embed="rId8"/>
                <a:stretch>
                  <a:fillRect t="-60" r="1" b="65"/>
                </a:stretch>
              </a:blipFill>
            </p:spPr>
            <p:txBody>
              <a:bodyPr/>
              <a:lstStyle/>
              <a:p>
                <a:r>
                  <a:rPr lang="en-US" altLang="en-US">
                    <a:noFill/>
                  </a:rPr>
                  <a:t> </a:t>
                </a:r>
              </a:p>
            </p:txBody>
          </p:sp>
        </mc:Fallback>
      </mc:AlternateContent>
      <p:graphicFrame>
        <p:nvGraphicFramePr>
          <p:cNvPr id="40" name="Object 39"/>
          <p:cNvGraphicFramePr>
            <a:graphicFrameLocks noChangeAspect="1"/>
          </p:cNvGraphicFramePr>
          <p:nvPr/>
        </p:nvGraphicFramePr>
        <p:xfrm>
          <a:off x="1062483" y="4010298"/>
          <a:ext cx="5226050" cy="654050"/>
        </p:xfrm>
        <a:graphic>
          <a:graphicData uri="http://schemas.openxmlformats.org/presentationml/2006/ole">
            <mc:AlternateContent xmlns:mc="http://schemas.openxmlformats.org/markup-compatibility/2006">
              <mc:Choice xmlns:v="urn:schemas-microsoft-com:vml" Requires="v">
                <p:oleObj name="Equation" r:id="rId9" imgW="58521600" imgH="7315200" progId="Equation.DSMT4">
                  <p:embed/>
                </p:oleObj>
              </mc:Choice>
              <mc:Fallback>
                <p:oleObj name="Equation" r:id="rId9" imgW="58521600" imgH="7315200" progId="Equation.DSMT4">
                  <p:embed/>
                  <p:pic>
                    <p:nvPicPr>
                      <p:cNvPr id="0" name="Picture 12360"/>
                      <p:cNvPicPr/>
                      <p:nvPr/>
                    </p:nvPicPr>
                    <p:blipFill>
                      <a:blip r:embed="rId10"/>
                      <a:stretch>
                        <a:fillRect/>
                      </a:stretch>
                    </p:blipFill>
                    <p:spPr>
                      <a:xfrm>
                        <a:off x="1062483" y="4010298"/>
                        <a:ext cx="5226050" cy="65405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1" name="Rectangle 40"/>
              <p:cNvSpPr/>
              <p:nvPr/>
            </p:nvSpPr>
            <p:spPr>
              <a:xfrm>
                <a:off x="665045" y="4773735"/>
                <a:ext cx="7135928" cy="461665"/>
              </a:xfrm>
              <a:prstGeom prst="rect">
                <a:avLst/>
              </a:prstGeom>
            </p:spPr>
            <p:txBody>
              <a:bodyPr wrap="none">
                <a:spAutoFit/>
              </a:bodyPr>
              <a:lstStyle/>
              <a:p>
                <a:r>
                  <a:rPr lang="en-US"/>
                  <a:t>c. </a:t>
                </a:r>
                <a:r>
                  <a:rPr lang="en-US">
                    <a:cs typeface="Times New Roman" panose="02020603050405020304" pitchFamily="18" charset="0"/>
                  </a:rPr>
                  <a:t>Kẻ</a:t>
                </a:r>
                <a:r>
                  <a:rPr lang="en-US"/>
                  <a:t> </a:t>
                </a:r>
                <a:r>
                  <a:rPr lang="en-US" i="1">
                    <a:latin typeface="Times New Roman" panose="02020603050405020304" pitchFamily="18" charset="0"/>
                    <a:cs typeface="Times New Roman" panose="02020603050405020304" pitchFamily="18" charset="0"/>
                  </a:rPr>
                  <a:t>AF</a:t>
                </a:r>
                <a14:m>
                  <m:oMath xmlns:m="http://schemas.openxmlformats.org/officeDocument/2006/math">
                    <m:r>
                      <a:rPr lang="vi-VN" i="1">
                        <a:latin typeface="Cambria Math" panose="02040503050406030204" pitchFamily="18" charset="0"/>
                        <a:ea typeface="Cambria Math" panose="02040503050406030204" pitchFamily="18" charset="0"/>
                      </a:rPr>
                      <m:t>⊥</m:t>
                    </m:r>
                  </m:oMath>
                </a14:m>
                <a:r>
                  <a:rPr lang="en-US" i="1">
                    <a:latin typeface="Times New Roman" panose="02020603050405020304" pitchFamily="18" charset="0"/>
                    <a:cs typeface="Times New Roman" panose="02020603050405020304" pitchFamily="18" charset="0"/>
                  </a:rPr>
                  <a:t> S</a:t>
                </a:r>
                <a:r>
                  <a:rPr lang="vi-VN" i="1">
                    <a:latin typeface="Times New Roman" panose="02020603050405020304" pitchFamily="18" charset="0"/>
                    <a:cs typeface="Times New Roman" panose="02020603050405020304" pitchFamily="18" charset="0"/>
                  </a:rPr>
                  <a:t>D</a:t>
                </a:r>
                <a:r>
                  <a:rPr lang="en-US"/>
                  <a:t> khi đó </a:t>
                </a:r>
                <a:r>
                  <a:rPr lang="en-US" i="1">
                    <a:latin typeface="Times New Roman" panose="02020603050405020304" pitchFamily="18" charset="0"/>
                    <a:cs typeface="Times New Roman" panose="02020603050405020304" pitchFamily="18" charset="0"/>
                  </a:rPr>
                  <a:t>AF</a:t>
                </a:r>
                <a:r>
                  <a:rPr lang="en-US"/>
                  <a:t> là đường vuông góc chung</a:t>
                </a:r>
              </a:p>
            </p:txBody>
          </p:sp>
        </mc:Choice>
        <mc:Fallback xmlns="">
          <p:sp>
            <p:nvSpPr>
              <p:cNvPr id="41" name="Rectangle 40"/>
              <p:cNvSpPr>
                <a:spLocks noRot="1" noChangeAspect="1" noMove="1" noResize="1" noEditPoints="1" noAdjustHandles="1" noChangeArrowheads="1" noChangeShapeType="1" noTextEdit="1"/>
              </p:cNvSpPr>
              <p:nvPr/>
            </p:nvSpPr>
            <p:spPr>
              <a:xfrm>
                <a:off x="665045" y="4773735"/>
                <a:ext cx="7135928" cy="461665"/>
              </a:xfrm>
              <a:prstGeom prst="rect">
                <a:avLst/>
              </a:prstGeom>
              <a:blipFill rotWithShape="1">
                <a:blip r:embed="rId11"/>
                <a:stretch>
                  <a:fillRect l="-3" t="-95" r="9" b="100"/>
                </a:stretch>
              </a:blipFill>
            </p:spPr>
            <p:txBody>
              <a:bodyPr/>
              <a:lstStyle/>
              <a:p>
                <a:r>
                  <a:rPr lang="en-US" altLang="en-US">
                    <a:noFill/>
                  </a:rPr>
                  <a:t> </a:t>
                </a:r>
              </a:p>
            </p:txBody>
          </p:sp>
        </mc:Fallback>
      </mc:AlternateContent>
      <p:sp>
        <p:nvSpPr>
          <p:cNvPr id="42" name="Rectangle 41"/>
          <p:cNvSpPr/>
          <p:nvPr/>
        </p:nvSpPr>
        <p:spPr>
          <a:xfrm>
            <a:off x="989301" y="5291706"/>
            <a:ext cx="2116285" cy="461665"/>
          </a:xfrm>
          <a:prstGeom prst="rect">
            <a:avLst/>
          </a:prstGeom>
        </p:spPr>
        <p:txBody>
          <a:bodyPr wrap="none">
            <a:spAutoFit/>
          </a:bodyPr>
          <a:lstStyle/>
          <a:p>
            <a:r>
              <a:rPr lang="en-US"/>
              <a:t>của </a:t>
            </a:r>
            <a:r>
              <a:rPr lang="en-US" i="1">
                <a:latin typeface="Times New Roman" panose="02020603050405020304" pitchFamily="18" charset="0"/>
                <a:cs typeface="Times New Roman" panose="02020603050405020304" pitchFamily="18" charset="0"/>
              </a:rPr>
              <a:t>AB</a:t>
            </a:r>
            <a:r>
              <a:rPr lang="en-US"/>
              <a:t> và </a:t>
            </a:r>
            <a:r>
              <a:rPr lang="en-US" i="1">
                <a:latin typeface="Times New Roman" panose="02020603050405020304" pitchFamily="18" charset="0"/>
                <a:cs typeface="Times New Roman" panose="02020603050405020304" pitchFamily="18" charset="0"/>
              </a:rPr>
              <a:t>SD</a:t>
            </a:r>
            <a:r>
              <a:rPr lang="en-US"/>
              <a:t>.</a:t>
            </a:r>
          </a:p>
        </p:txBody>
      </p:sp>
      <p:grpSp>
        <p:nvGrpSpPr>
          <p:cNvPr id="45" name="Group 44"/>
          <p:cNvGrpSpPr/>
          <p:nvPr/>
        </p:nvGrpSpPr>
        <p:grpSpPr>
          <a:xfrm>
            <a:off x="1021092" y="5648058"/>
            <a:ext cx="4210877" cy="954087"/>
            <a:chOff x="1678747" y="5591283"/>
            <a:chExt cx="4210877" cy="954087"/>
          </a:xfrm>
        </p:grpSpPr>
        <p:graphicFrame>
          <p:nvGraphicFramePr>
            <p:cNvPr id="43" name="Object 42"/>
            <p:cNvGraphicFramePr>
              <a:graphicFrameLocks noChangeAspect="1"/>
            </p:cNvGraphicFramePr>
            <p:nvPr/>
          </p:nvGraphicFramePr>
          <p:xfrm>
            <a:off x="2705099" y="5591283"/>
            <a:ext cx="3184525" cy="954087"/>
          </p:xfrm>
          <a:graphic>
            <a:graphicData uri="http://schemas.openxmlformats.org/presentationml/2006/ole">
              <mc:AlternateContent xmlns:mc="http://schemas.openxmlformats.org/markup-compatibility/2006">
                <mc:Choice xmlns:v="urn:schemas-microsoft-com:vml" Requires="v">
                  <p:oleObj name="Equation" r:id="rId12" imgW="16154400" imgH="10668000" progId="Equation.DSMT4">
                    <p:embed/>
                  </p:oleObj>
                </mc:Choice>
                <mc:Fallback>
                  <p:oleObj name="Equation" r:id="rId12" imgW="16154400" imgH="10668000" progId="Equation.DSMT4">
                    <p:embed/>
                    <p:pic>
                      <p:nvPicPr>
                        <p:cNvPr id="0" name="Object 39"/>
                        <p:cNvPicPr/>
                        <p:nvPr/>
                      </p:nvPicPr>
                      <p:blipFill>
                        <a:blip r:embed="rId7"/>
                        <a:stretch>
                          <a:fillRect/>
                        </a:stretch>
                      </p:blipFill>
                      <p:spPr>
                        <a:xfrm>
                          <a:off x="2705099" y="5591283"/>
                          <a:ext cx="3184525" cy="954087"/>
                        </a:xfrm>
                        <a:prstGeom prst="rect">
                          <a:avLst/>
                        </a:prstGeom>
                      </p:spPr>
                    </p:pic>
                  </p:oleObj>
                </mc:Fallback>
              </mc:AlternateContent>
            </a:graphicData>
          </a:graphic>
        </p:graphicFrame>
        <p:sp>
          <p:nvSpPr>
            <p:cNvPr id="44" name="Rectangle 43"/>
            <p:cNvSpPr/>
            <p:nvPr/>
          </p:nvSpPr>
          <p:spPr>
            <a:xfrm>
              <a:off x="1678747" y="5871919"/>
              <a:ext cx="1143262" cy="461665"/>
            </a:xfrm>
            <a:prstGeom prst="rect">
              <a:avLst/>
            </a:prstGeom>
          </p:spPr>
          <p:txBody>
            <a:bodyPr wrap="none">
              <a:spAutoFit/>
            </a:bodyPr>
            <a:lstStyle/>
            <a:p>
              <a:r>
                <a:rPr lang="en-US"/>
                <a:t>Khi đó </a:t>
              </a:r>
            </a:p>
          </p:txBody>
        </p:sp>
      </p:grpSp>
      <p:pic>
        <p:nvPicPr>
          <p:cNvPr id="3" name="Picture 2"/>
          <p:cNvPicPr>
            <a:picLocks noChangeAspect="1"/>
          </p:cNvPicPr>
          <p:nvPr/>
        </p:nvPicPr>
        <p:blipFill>
          <a:blip r:embed="rId13"/>
          <a:stretch>
            <a:fillRect/>
          </a:stretch>
        </p:blipFill>
        <p:spPr>
          <a:xfrm>
            <a:off x="7690129" y="2298206"/>
            <a:ext cx="4468755" cy="46699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2880" y="123420"/>
            <a:ext cx="7696201" cy="1804572"/>
          </a:xfrm>
          <a:prstGeom prst="rect">
            <a:avLst/>
          </a:prstGeom>
        </p:spPr>
      </p:pic>
      <p:grpSp>
        <p:nvGrpSpPr>
          <p:cNvPr id="20" name="Group 19"/>
          <p:cNvGrpSpPr/>
          <p:nvPr/>
        </p:nvGrpSpPr>
        <p:grpSpPr>
          <a:xfrm>
            <a:off x="472077" y="3048000"/>
            <a:ext cx="7687210" cy="2918137"/>
            <a:chOff x="-128127" y="4043210"/>
            <a:chExt cx="8089114" cy="2918137"/>
          </a:xfrm>
        </p:grpSpPr>
        <p:sp>
          <p:nvSpPr>
            <p:cNvPr id="21" name="AutoShape 26"/>
            <p:cNvSpPr>
              <a:spLocks noChangeArrowheads="1"/>
            </p:cNvSpPr>
            <p:nvPr/>
          </p:nvSpPr>
          <p:spPr bwMode="auto">
            <a:xfrm>
              <a:off x="-128127" y="4043210"/>
              <a:ext cx="7580478" cy="2438400"/>
            </a:xfrm>
            <a:prstGeom prst="cloudCallout">
              <a:avLst>
                <a:gd name="adj1" fmla="val 15297"/>
                <a:gd name="adj2" fmla="val 12005"/>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lIns="91429" tIns="45715" rIns="91429" bIns="45715"/>
            <a:lstStyle/>
            <a:p>
              <a:pPr algn="ctr" eaLnBrk="1" hangingPunct="1"/>
              <a:endParaRPr lang="en-US" altLang="en-US" sz="2400" dirty="0">
                <a:latin typeface="Times New Roman" panose="02020603050405020304" pitchFamily="18" charset="0"/>
                <a:cs typeface="Times New Roman" panose="02020603050405020304" pitchFamily="18" charset="0"/>
                <a:sym typeface="Symbol" panose="05050102010706020507" pitchFamily="18" charset="2"/>
              </a:endParaRPr>
            </a:p>
          </p:txBody>
        </p:sp>
        <p:sp>
          <p:nvSpPr>
            <p:cNvPr id="22" name="TextBox 21"/>
            <p:cNvSpPr txBox="1"/>
            <p:nvPr/>
          </p:nvSpPr>
          <p:spPr>
            <a:xfrm>
              <a:off x="562588" y="4521183"/>
              <a:ext cx="6064104" cy="1569660"/>
            </a:xfrm>
            <a:prstGeom prst="rect">
              <a:avLst/>
            </a:prstGeom>
            <a:noFill/>
          </p:spPr>
          <p:txBody>
            <a:bodyPr wrap="square" rtlCol="0">
              <a:spAutoFit/>
            </a:bodyPr>
            <a:lstStyle/>
            <a:p>
              <a:pPr algn="ctr"/>
              <a:r>
                <a:rPr lang="vi-VN" b="1">
                  <a:solidFill>
                    <a:srgbClr val="FF0000"/>
                  </a:solidFill>
                </a:rPr>
                <a:t>Khoảng cách </a:t>
              </a:r>
              <a:r>
                <a:rPr lang="vi-VN" b="1"/>
                <a:t>là khái niệm được dùng trong nhiều lĩnh vực của đời sống. </a:t>
              </a:r>
              <a:r>
                <a:rPr lang="en-US" b="1"/>
                <a:t>B</a:t>
              </a:r>
              <a:r>
                <a:rPr lang="vi-VN" b="1"/>
                <a:t>ài học này tìm hiểu về khoảng cách giữa </a:t>
              </a:r>
              <a:r>
                <a:rPr lang="vi-VN" b="1">
                  <a:solidFill>
                    <a:srgbClr val="FF0000"/>
                  </a:solidFill>
                </a:rPr>
                <a:t>điểm, đường thẳng, mặt phẳng</a:t>
              </a:r>
              <a:endParaRPr lang="vi-VN" b="1">
                <a:solidFill>
                  <a:srgbClr val="FF0000"/>
                </a:solidFill>
                <a:latin typeface="Arial" panose="020B0604020202020204" pitchFamily="34" charset="0"/>
                <a:cs typeface="Arial" panose="020B0604020202020204" pitchFamily="34" charset="0"/>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626692" y="5824602"/>
              <a:ext cx="1334295" cy="1136745"/>
            </a:xfrm>
            <a:prstGeom prst="rect">
              <a:avLst/>
            </a:prstGeom>
          </p:spPr>
        </p:pic>
      </p:grpSp>
      <p:sp>
        <p:nvSpPr>
          <p:cNvPr id="3" name="Rectangle 2"/>
          <p:cNvSpPr/>
          <p:nvPr/>
        </p:nvSpPr>
        <p:spPr>
          <a:xfrm>
            <a:off x="507048" y="207423"/>
            <a:ext cx="7617269" cy="1569660"/>
          </a:xfrm>
          <a:prstGeom prst="rect">
            <a:avLst/>
          </a:prstGeom>
        </p:spPr>
        <p:txBody>
          <a:bodyPr wrap="square">
            <a:spAutoFit/>
          </a:bodyPr>
          <a:lstStyle/>
          <a:p>
            <a:pPr marL="342900" indent="-342900">
              <a:buFont typeface="Wingdings" panose="05000000000000000000" pitchFamily="2" charset="2"/>
              <a:buChar char="v"/>
            </a:pPr>
            <a:r>
              <a:rPr lang="vi-VN" b="1"/>
              <a:t>Các đầu phun nước chữa cháy sprinkler cần được lắp đặt theo tiêu chuẩn kĩ thuật, trong đó có tiêu chuẩn về khoảng cách tới từng loại trần, tư</a:t>
            </a:r>
            <a:r>
              <a:rPr lang="en-US" b="1"/>
              <a:t>ờ</a:t>
            </a:r>
            <a:r>
              <a:rPr lang="vi-VN" b="1"/>
              <a:t>ng nhà</a:t>
            </a:r>
            <a:endParaRPr lang="en-US" b="1"/>
          </a:p>
        </p:txBody>
      </p:sp>
      <p:pic>
        <p:nvPicPr>
          <p:cNvPr id="4" name="Picture 3"/>
          <p:cNvPicPr>
            <a:picLocks noChangeAspect="1"/>
          </p:cNvPicPr>
          <p:nvPr/>
        </p:nvPicPr>
        <p:blipFill rotWithShape="1">
          <a:blip r:embed="rId4"/>
          <a:srcRect l="2080" t="1525" r="2210" b="2462"/>
          <a:stretch>
            <a:fillRect/>
          </a:stretch>
        </p:blipFill>
        <p:spPr>
          <a:xfrm>
            <a:off x="8149081" y="111288"/>
            <a:ext cx="3892919" cy="34146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p:nvGrpSpPr>
        <p:grpSpPr>
          <a:xfrm>
            <a:off x="229966" y="185383"/>
            <a:ext cx="12055179" cy="1641409"/>
            <a:chOff x="229966" y="185383"/>
            <a:chExt cx="12055179" cy="1641409"/>
          </a:xfrm>
        </p:grpSpPr>
        <p:grpSp>
          <p:nvGrpSpPr>
            <p:cNvPr id="7" name="Group 6"/>
            <p:cNvGrpSpPr/>
            <p:nvPr/>
          </p:nvGrpSpPr>
          <p:grpSpPr>
            <a:xfrm>
              <a:off x="229966" y="185383"/>
              <a:ext cx="11905202" cy="1641409"/>
              <a:chOff x="143177" y="56267"/>
              <a:chExt cx="9650995" cy="1563082"/>
            </a:xfrm>
          </p:grpSpPr>
          <p:sp>
            <p:nvSpPr>
              <p:cNvPr id="9" name="Rounded Rectangle 8"/>
              <p:cNvSpPr/>
              <p:nvPr/>
            </p:nvSpPr>
            <p:spPr>
              <a:xfrm>
                <a:off x="936801" y="82955"/>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43177" y="56267"/>
                <a:ext cx="1435366" cy="15505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143177" y="77505"/>
                <a:ext cx="1313787"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4" name="Rectangle 13"/>
            <p:cNvSpPr/>
            <p:nvPr/>
          </p:nvSpPr>
          <p:spPr>
            <a:xfrm>
              <a:off x="2030062" y="419936"/>
              <a:ext cx="10255083" cy="1200329"/>
            </a:xfrm>
            <a:prstGeom prst="rect">
              <a:avLst/>
            </a:prstGeom>
          </p:spPr>
          <p:txBody>
            <a:bodyPr wrap="square">
              <a:spAutoFit/>
            </a:bodyPr>
            <a:lstStyle/>
            <a:p>
              <a:r>
                <a:rPr lang="vi-VN"/>
                <a:t>Cho hình hộp chữ nhật BCD.A'B'C'D' có AA'= a, AB = b, BC = c.</a:t>
              </a:r>
            </a:p>
            <a:p>
              <a:r>
                <a:rPr lang="vi-VN"/>
                <a:t>a) Tinh khoảng cách giữa CC' và (BB'D'D).</a:t>
              </a:r>
            </a:p>
            <a:p>
              <a:r>
                <a:rPr lang="vi-VN"/>
                <a:t>b) Xác định đường vuông góc chung và tính khoảng cách giữa AC và B'D</a:t>
              </a:r>
              <a:endParaRPr lang="en-US"/>
            </a:p>
          </p:txBody>
        </p:sp>
        <p:pic>
          <p:nvPicPr>
            <p:cNvPr id="3" name="Picture 2"/>
            <p:cNvPicPr>
              <a:picLocks noChangeAspect="1"/>
            </p:cNvPicPr>
            <p:nvPr/>
          </p:nvPicPr>
          <p:blipFill>
            <a:blip r:embed="rId2"/>
            <a:stretch>
              <a:fillRect/>
            </a:stretch>
          </p:blipFill>
          <p:spPr>
            <a:xfrm>
              <a:off x="303135" y="419936"/>
              <a:ext cx="1474314" cy="993060"/>
            </a:xfrm>
            <a:prstGeom prst="rect">
              <a:avLst/>
            </a:prstGeom>
          </p:spPr>
        </p:pic>
      </p:grpSp>
      <mc:AlternateContent xmlns:mc="http://schemas.openxmlformats.org/markup-compatibility/2006" xmlns:a14="http://schemas.microsoft.com/office/drawing/2010/main">
        <mc:Choice Requires="a14">
          <p:sp>
            <p:nvSpPr>
              <p:cNvPr id="30" name="Rectangle 29"/>
              <p:cNvSpPr/>
              <p:nvPr/>
            </p:nvSpPr>
            <p:spPr>
              <a:xfrm>
                <a:off x="1684460" y="3741858"/>
                <a:ext cx="5513048" cy="1015663"/>
              </a:xfrm>
              <a:prstGeom prst="rect">
                <a:avLst/>
              </a:prstGeom>
            </p:spPr>
            <p:txBody>
              <a:bodyPr wrap="none">
                <a:spAutoFit/>
              </a:bodyPr>
              <a:lstStyle/>
              <a:p>
                <a:pPr marL="457200" indent="-457200">
                  <a:lnSpc>
                    <a:spcPct val="150000"/>
                  </a:lnSpc>
                  <a:buAutoNum type="alphaLcPeriod"/>
                </a:pPr>
                <a:r>
                  <a:rPr lang="en-US">
                    <a:cs typeface="Times New Roman" panose="02020603050405020304" pitchFamily="18" charset="0"/>
                  </a:rPr>
                  <a:t>Kẻ </a:t>
                </a:r>
                <a:r>
                  <a:rPr lang="en-US" i="1">
                    <a:latin typeface="Times New Roman" panose="02020603050405020304" pitchFamily="18" charset="0"/>
                    <a:cs typeface="Times New Roman" panose="02020603050405020304" pitchFamily="18" charset="0"/>
                  </a:rPr>
                  <a:t>CH</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i="1">
                    <a:latin typeface="Times New Roman" panose="02020603050405020304" pitchFamily="18" charset="0"/>
                    <a:cs typeface="Times New Roman" panose="02020603050405020304" pitchFamily="18" charset="0"/>
                  </a:rPr>
                  <a:t>BD</a:t>
                </a:r>
              </a:p>
              <a:p>
                <a:r>
                  <a:rPr lang="en-US" i="1">
                    <a:latin typeface="Times New Roman" panose="02020603050405020304" pitchFamily="18" charset="0"/>
                    <a:cs typeface="Times New Roman" panose="02020603050405020304" pitchFamily="18" charset="0"/>
                  </a:rPr>
                  <a:t>     d(CC', (BB'D'D))=d(C, (BB'D'D))=CH.</a:t>
                </a:r>
              </a:p>
            </p:txBody>
          </p:sp>
        </mc:Choice>
        <mc:Fallback xmlns="">
          <p:sp>
            <p:nvSpPr>
              <p:cNvPr id="30" name="Rectangle 29"/>
              <p:cNvSpPr>
                <a:spLocks noRot="1" noChangeAspect="1" noMove="1" noResize="1" noEditPoints="1" noAdjustHandles="1" noChangeArrowheads="1" noChangeShapeType="1" noTextEdit="1"/>
              </p:cNvSpPr>
              <p:nvPr/>
            </p:nvSpPr>
            <p:spPr>
              <a:xfrm>
                <a:off x="1684460" y="3741858"/>
                <a:ext cx="5513048" cy="1015663"/>
              </a:xfrm>
              <a:prstGeom prst="rect">
                <a:avLst/>
              </a:prstGeom>
              <a:blipFill rotWithShape="1">
                <a:blip r:embed="rId3"/>
                <a:stretch>
                  <a:fillRect l="-8" t="-43" r="8" b="10"/>
                </a:stretch>
              </a:blipFill>
            </p:spPr>
            <p:txBody>
              <a:bodyPr/>
              <a:lstStyle/>
              <a:p>
                <a:r>
                  <a:rPr lang="en-US" altLang="en-US">
                    <a:noFill/>
                  </a:rPr>
                  <a:t> </a:t>
                </a:r>
              </a:p>
            </p:txBody>
          </p:sp>
        </mc:Fallback>
      </mc:AlternateContent>
      <p:graphicFrame>
        <p:nvGraphicFramePr>
          <p:cNvPr id="59" name="Object 58"/>
          <p:cNvGraphicFramePr>
            <a:graphicFrameLocks noChangeAspect="1"/>
          </p:cNvGraphicFramePr>
          <p:nvPr/>
        </p:nvGraphicFramePr>
        <p:xfrm>
          <a:off x="2281226" y="4877245"/>
          <a:ext cx="4519115" cy="1007273"/>
        </p:xfrm>
        <a:graphic>
          <a:graphicData uri="http://schemas.openxmlformats.org/presentationml/2006/ole">
            <mc:AlternateContent xmlns:mc="http://schemas.openxmlformats.org/markup-compatibility/2006">
              <mc:Choice xmlns:v="urn:schemas-microsoft-com:vml" Requires="v">
                <p:oleObj name="Equation" r:id="rId4" imgW="50596800" imgH="11277600" progId="Equation.DSMT4">
                  <p:embed/>
                </p:oleObj>
              </mc:Choice>
              <mc:Fallback>
                <p:oleObj name="Equation" r:id="rId4" imgW="50596800" imgH="11277600" progId="Equation.DSMT4">
                  <p:embed/>
                  <p:pic>
                    <p:nvPicPr>
                      <p:cNvPr id="0" name="Picture 13353"/>
                      <p:cNvPicPr/>
                      <p:nvPr/>
                    </p:nvPicPr>
                    <p:blipFill>
                      <a:blip r:embed="rId5"/>
                      <a:stretch>
                        <a:fillRect/>
                      </a:stretch>
                    </p:blipFill>
                    <p:spPr>
                      <a:xfrm>
                        <a:off x="2281226" y="4877245"/>
                        <a:ext cx="4519115" cy="1007273"/>
                      </a:xfrm>
                      <a:prstGeom prst="rect">
                        <a:avLst/>
                      </a:prstGeom>
                    </p:spPr>
                  </p:pic>
                </p:oleObj>
              </mc:Fallback>
            </mc:AlternateContent>
          </a:graphicData>
        </a:graphic>
      </p:graphicFrame>
      <p:grpSp>
        <p:nvGrpSpPr>
          <p:cNvPr id="62" name="Group 61"/>
          <p:cNvGrpSpPr/>
          <p:nvPr/>
        </p:nvGrpSpPr>
        <p:grpSpPr>
          <a:xfrm>
            <a:off x="1792684" y="6004242"/>
            <a:ext cx="3739206" cy="600075"/>
            <a:chOff x="514186" y="4149212"/>
            <a:chExt cx="3739206" cy="600075"/>
          </a:xfrm>
        </p:grpSpPr>
        <p:sp>
          <p:nvSpPr>
            <p:cNvPr id="60" name="Rectangle 59"/>
            <p:cNvSpPr/>
            <p:nvPr/>
          </p:nvSpPr>
          <p:spPr>
            <a:xfrm>
              <a:off x="514186" y="4182291"/>
              <a:ext cx="526106" cy="461665"/>
            </a:xfrm>
            <a:prstGeom prst="rect">
              <a:avLst/>
            </a:prstGeom>
          </p:spPr>
          <p:txBody>
            <a:bodyPr wrap="none">
              <a:spAutoFit/>
            </a:bodyPr>
            <a:lstStyle/>
            <a:p>
              <a:r>
                <a:rPr lang="en-US"/>
                <a:t>b. </a:t>
              </a:r>
              <a:endParaRPr lang="en-US" i="1">
                <a:latin typeface="Times New Roman" panose="02020603050405020304" pitchFamily="18" charset="0"/>
                <a:cs typeface="Times New Roman" panose="02020603050405020304" pitchFamily="18" charset="0"/>
              </a:endParaRPr>
            </a:p>
          </p:txBody>
        </p:sp>
        <p:graphicFrame>
          <p:nvGraphicFramePr>
            <p:cNvPr id="61" name="Object 60"/>
            <p:cNvGraphicFramePr>
              <a:graphicFrameLocks noChangeAspect="1"/>
            </p:cNvGraphicFramePr>
            <p:nvPr/>
          </p:nvGraphicFramePr>
          <p:xfrm>
            <a:off x="1040292" y="4149212"/>
            <a:ext cx="3213100" cy="600075"/>
          </p:xfrm>
          <a:graphic>
            <a:graphicData uri="http://schemas.openxmlformats.org/presentationml/2006/ole">
              <mc:AlternateContent xmlns:mc="http://schemas.openxmlformats.org/markup-compatibility/2006">
                <mc:Choice xmlns:v="urn:schemas-microsoft-com:vml" Requires="v">
                  <p:oleObj name="Equation" r:id="rId6" imgW="35966400" imgH="6705600" progId="Equation.DSMT4">
                    <p:embed/>
                  </p:oleObj>
                </mc:Choice>
                <mc:Fallback>
                  <p:oleObj name="Equation" r:id="rId6" imgW="35966400" imgH="6705600" progId="Equation.DSMT4">
                    <p:embed/>
                    <p:pic>
                      <p:nvPicPr>
                        <p:cNvPr id="0" name="Object 58"/>
                        <p:cNvPicPr/>
                        <p:nvPr/>
                      </p:nvPicPr>
                      <p:blipFill>
                        <a:blip r:embed="rId7"/>
                        <a:stretch>
                          <a:fillRect/>
                        </a:stretch>
                      </p:blipFill>
                      <p:spPr>
                        <a:xfrm>
                          <a:off x="1040292" y="4149212"/>
                          <a:ext cx="3213100" cy="600075"/>
                        </a:xfrm>
                        <a:prstGeom prst="rect">
                          <a:avLst/>
                        </a:prstGeom>
                      </p:spPr>
                    </p:pic>
                  </p:oleObj>
                </mc:Fallback>
              </mc:AlternateContent>
            </a:graphicData>
          </a:graphic>
        </p:graphicFrame>
      </p:grpSp>
      <p:pic>
        <p:nvPicPr>
          <p:cNvPr id="63" name="Picture 62"/>
          <p:cNvPicPr>
            <a:picLocks noChangeAspect="1"/>
          </p:cNvPicPr>
          <p:nvPr/>
        </p:nvPicPr>
        <p:blipFill>
          <a:blip r:embed="rId8"/>
          <a:stretch>
            <a:fillRect/>
          </a:stretch>
        </p:blipFill>
        <p:spPr>
          <a:xfrm>
            <a:off x="4833837" y="1954988"/>
            <a:ext cx="1396105" cy="329213"/>
          </a:xfrm>
          <a:prstGeom prst="rect">
            <a:avLst/>
          </a:prstGeom>
        </p:spPr>
      </p:pic>
      <p:pic>
        <p:nvPicPr>
          <p:cNvPr id="5" name="Picture 4"/>
          <p:cNvPicPr>
            <a:picLocks noChangeAspect="1"/>
          </p:cNvPicPr>
          <p:nvPr/>
        </p:nvPicPr>
        <p:blipFill>
          <a:blip r:embed="rId9"/>
          <a:stretch>
            <a:fillRect/>
          </a:stretch>
        </p:blipFill>
        <p:spPr>
          <a:xfrm>
            <a:off x="7237412" y="2412398"/>
            <a:ext cx="4749196" cy="4212701"/>
          </a:xfrm>
          <a:prstGeom prst="rect">
            <a:avLst/>
          </a:prstGeom>
        </p:spPr>
      </p:pic>
      <p:pic>
        <p:nvPicPr>
          <p:cNvPr id="2" name="Picture 1"/>
          <p:cNvPicPr>
            <a:picLocks noChangeAspect="1"/>
          </p:cNvPicPr>
          <p:nvPr/>
        </p:nvPicPr>
        <p:blipFill>
          <a:blip r:embed="rId10"/>
          <a:stretch>
            <a:fillRect/>
          </a:stretch>
        </p:blipFill>
        <p:spPr>
          <a:xfrm>
            <a:off x="1366403" y="2418197"/>
            <a:ext cx="5791200" cy="13765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22" presetClass="entr" presetSubtype="8"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par>
                                <p:cTn id="14" presetID="2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p:cNvGrpSpPr/>
          <p:nvPr/>
        </p:nvGrpSpPr>
        <p:grpSpPr>
          <a:xfrm>
            <a:off x="-25749" y="42657"/>
            <a:ext cx="12281766" cy="1954887"/>
            <a:chOff x="0" y="192347"/>
            <a:chExt cx="12281766" cy="1954887"/>
          </a:xfrm>
        </p:grpSpPr>
        <p:grpSp>
          <p:nvGrpSpPr>
            <p:cNvPr id="7" name="Group 6"/>
            <p:cNvGrpSpPr/>
            <p:nvPr/>
          </p:nvGrpSpPr>
          <p:grpSpPr>
            <a:xfrm>
              <a:off x="0" y="192347"/>
              <a:ext cx="12214575" cy="1954887"/>
              <a:chOff x="-64120" y="66954"/>
              <a:chExt cx="9901789" cy="1536394"/>
            </a:xfrm>
          </p:grpSpPr>
          <p:sp>
            <p:nvSpPr>
              <p:cNvPr id="9" name="Rounded Rectangle 8"/>
              <p:cNvSpPr/>
              <p:nvPr/>
            </p:nvSpPr>
            <p:spPr>
              <a:xfrm>
                <a:off x="980298" y="66954"/>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64666" y="95447"/>
                <a:ext cx="1435366" cy="1479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64120" y="95446"/>
                <a:ext cx="1544971"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Rectangle 14"/>
            <p:cNvSpPr/>
            <p:nvPr/>
          </p:nvSpPr>
          <p:spPr>
            <a:xfrm>
              <a:off x="2055811" y="317360"/>
              <a:ext cx="10225955" cy="1569660"/>
            </a:xfrm>
            <a:prstGeom prst="rect">
              <a:avLst/>
            </a:prstGeom>
          </p:spPr>
          <p:txBody>
            <a:bodyPr wrap="square">
              <a:spAutoFit/>
            </a:bodyPr>
            <a:lstStyle/>
            <a:p>
              <a:r>
                <a:rPr lang="vi-VN"/>
                <a:t>Cho tứ diện ABCD có các cạnh đều bằng a. Gọi M, N tương ứng là trung điểm của các cạnh AB, CD. Chứng minh rằng:</a:t>
              </a:r>
            </a:p>
            <a:p>
              <a:r>
                <a:rPr lang="vi-VN"/>
                <a:t>a) MN là đường vuông góc chung của AB và CD.</a:t>
              </a:r>
            </a:p>
            <a:p>
              <a:r>
                <a:rPr lang="vi-VN"/>
                <a:t>b) Các cặp cạnh đối diện trong tứ diện ABCD đều vuông góc với nhau</a:t>
              </a:r>
              <a:endParaRPr lang="en-US"/>
            </a:p>
          </p:txBody>
        </p:sp>
      </p:grpSp>
      <p:pic>
        <p:nvPicPr>
          <p:cNvPr id="3" name="Picture 2"/>
          <p:cNvPicPr>
            <a:picLocks noChangeAspect="1"/>
          </p:cNvPicPr>
          <p:nvPr/>
        </p:nvPicPr>
        <p:blipFill>
          <a:blip r:embed="rId2"/>
          <a:stretch>
            <a:fillRect/>
          </a:stretch>
        </p:blipFill>
        <p:spPr>
          <a:xfrm>
            <a:off x="256475" y="457200"/>
            <a:ext cx="1418337" cy="990600"/>
          </a:xfrm>
          <a:prstGeom prst="rect">
            <a:avLst/>
          </a:prstGeom>
        </p:spPr>
      </p:pic>
      <p:grpSp>
        <p:nvGrpSpPr>
          <p:cNvPr id="73" name="Group 72"/>
          <p:cNvGrpSpPr/>
          <p:nvPr/>
        </p:nvGrpSpPr>
        <p:grpSpPr>
          <a:xfrm>
            <a:off x="825923" y="2431503"/>
            <a:ext cx="6042085" cy="1035050"/>
            <a:chOff x="825923" y="2431503"/>
            <a:chExt cx="6042085" cy="1035050"/>
          </a:xfrm>
        </p:grpSpPr>
        <p:sp>
          <p:nvSpPr>
            <p:cNvPr id="67" name="Rectangle 66"/>
            <p:cNvSpPr/>
            <p:nvPr/>
          </p:nvSpPr>
          <p:spPr>
            <a:xfrm>
              <a:off x="825923" y="2620058"/>
              <a:ext cx="441146" cy="461665"/>
            </a:xfrm>
            <a:prstGeom prst="rect">
              <a:avLst/>
            </a:prstGeom>
          </p:spPr>
          <p:txBody>
            <a:bodyPr wrap="none">
              <a:spAutoFit/>
            </a:bodyPr>
            <a:lstStyle/>
            <a:p>
              <a:r>
                <a:rPr lang="en-US"/>
                <a:t>a.</a:t>
              </a:r>
            </a:p>
          </p:txBody>
        </p:sp>
        <p:graphicFrame>
          <p:nvGraphicFramePr>
            <p:cNvPr id="68" name="Object 67"/>
            <p:cNvGraphicFramePr>
              <a:graphicFrameLocks noChangeAspect="1"/>
            </p:cNvGraphicFramePr>
            <p:nvPr/>
          </p:nvGraphicFramePr>
          <p:xfrm>
            <a:off x="1233970" y="2431503"/>
            <a:ext cx="5634038" cy="1035050"/>
          </p:xfrm>
          <a:graphic>
            <a:graphicData uri="http://schemas.openxmlformats.org/presentationml/2006/ole">
              <mc:AlternateContent xmlns:mc="http://schemas.openxmlformats.org/markup-compatibility/2006">
                <mc:Choice xmlns:v="urn:schemas-microsoft-com:vml" Requires="v">
                  <p:oleObj name="Equation" r:id="rId3" imgW="63093600" imgH="11582400" progId="Equation.DSMT4">
                    <p:embed/>
                  </p:oleObj>
                </mc:Choice>
                <mc:Fallback>
                  <p:oleObj name="Equation" r:id="rId3" imgW="63093600" imgH="11582400" progId="Equation.DSMT4">
                    <p:embed/>
                    <p:pic>
                      <p:nvPicPr>
                        <p:cNvPr id="0" name="Picture 14378"/>
                        <p:cNvPicPr/>
                        <p:nvPr/>
                      </p:nvPicPr>
                      <p:blipFill>
                        <a:blip r:embed="rId4"/>
                        <a:stretch>
                          <a:fillRect/>
                        </a:stretch>
                      </p:blipFill>
                      <p:spPr>
                        <a:xfrm>
                          <a:off x="1233970" y="2431503"/>
                          <a:ext cx="5634038" cy="1035050"/>
                        </a:xfrm>
                        <a:prstGeom prst="rect">
                          <a:avLst/>
                        </a:prstGeom>
                      </p:spPr>
                    </p:pic>
                  </p:oleObj>
                </mc:Fallback>
              </mc:AlternateContent>
            </a:graphicData>
          </a:graphic>
        </p:graphicFrame>
      </p:grpSp>
      <p:graphicFrame>
        <p:nvGraphicFramePr>
          <p:cNvPr id="69" name="Object 68"/>
          <p:cNvGraphicFramePr>
            <a:graphicFrameLocks noChangeAspect="1"/>
          </p:cNvGraphicFramePr>
          <p:nvPr/>
        </p:nvGraphicFramePr>
        <p:xfrm>
          <a:off x="1253933" y="3451225"/>
          <a:ext cx="5526087" cy="1035050"/>
        </p:xfrm>
        <a:graphic>
          <a:graphicData uri="http://schemas.openxmlformats.org/presentationml/2006/ole">
            <mc:AlternateContent xmlns:mc="http://schemas.openxmlformats.org/markup-compatibility/2006">
              <mc:Choice xmlns:v="urn:schemas-microsoft-com:vml" Requires="v">
                <p:oleObj name="Equation" r:id="rId5" imgW="61874400" imgH="11582400" progId="Equation.DSMT4">
                  <p:embed/>
                </p:oleObj>
              </mc:Choice>
              <mc:Fallback>
                <p:oleObj name="Equation" r:id="rId5" imgW="61874400" imgH="11582400" progId="Equation.DSMT4">
                  <p:embed/>
                  <p:pic>
                    <p:nvPicPr>
                      <p:cNvPr id="0" name="Object 67"/>
                      <p:cNvPicPr/>
                      <p:nvPr/>
                    </p:nvPicPr>
                    <p:blipFill>
                      <a:blip r:embed="rId6"/>
                      <a:stretch>
                        <a:fillRect/>
                      </a:stretch>
                    </p:blipFill>
                    <p:spPr>
                      <a:xfrm>
                        <a:off x="1253933" y="3451225"/>
                        <a:ext cx="5526087" cy="1035050"/>
                      </a:xfrm>
                      <a:prstGeom prst="rect">
                        <a:avLst/>
                      </a:prstGeom>
                    </p:spPr>
                  </p:pic>
                </p:oleObj>
              </mc:Fallback>
            </mc:AlternateContent>
          </a:graphicData>
        </a:graphic>
      </p:graphicFrame>
      <p:grpSp>
        <p:nvGrpSpPr>
          <p:cNvPr id="74" name="Group 73"/>
          <p:cNvGrpSpPr/>
          <p:nvPr/>
        </p:nvGrpSpPr>
        <p:grpSpPr>
          <a:xfrm>
            <a:off x="915053" y="4471627"/>
            <a:ext cx="4010963" cy="600075"/>
            <a:chOff x="907781" y="4740583"/>
            <a:chExt cx="4010963" cy="600075"/>
          </a:xfrm>
        </p:grpSpPr>
        <p:graphicFrame>
          <p:nvGraphicFramePr>
            <p:cNvPr id="70" name="Object 69"/>
            <p:cNvGraphicFramePr>
              <a:graphicFrameLocks noChangeAspect="1"/>
            </p:cNvGraphicFramePr>
            <p:nvPr/>
          </p:nvGraphicFramePr>
          <p:xfrm>
            <a:off x="1378619" y="4740583"/>
            <a:ext cx="3540125" cy="600075"/>
          </p:xfrm>
          <a:graphic>
            <a:graphicData uri="http://schemas.openxmlformats.org/presentationml/2006/ole">
              <mc:AlternateContent xmlns:mc="http://schemas.openxmlformats.org/markup-compatibility/2006">
                <mc:Choice xmlns:v="urn:schemas-microsoft-com:vml" Requires="v">
                  <p:oleObj name="Equation" r:id="rId7" imgW="39624000" imgH="6705600" progId="Equation.DSMT4">
                    <p:embed/>
                  </p:oleObj>
                </mc:Choice>
                <mc:Fallback>
                  <p:oleObj name="Equation" r:id="rId7" imgW="39624000" imgH="6705600" progId="Equation.DSMT4">
                    <p:embed/>
                    <p:pic>
                      <p:nvPicPr>
                        <p:cNvPr id="0" name="Object 68"/>
                        <p:cNvPicPr/>
                        <p:nvPr/>
                      </p:nvPicPr>
                      <p:blipFill>
                        <a:blip r:embed="rId8"/>
                        <a:stretch>
                          <a:fillRect/>
                        </a:stretch>
                      </p:blipFill>
                      <p:spPr>
                        <a:xfrm>
                          <a:off x="1378619" y="4740583"/>
                          <a:ext cx="3540125" cy="600075"/>
                        </a:xfrm>
                        <a:prstGeom prst="rect">
                          <a:avLst/>
                        </a:prstGeom>
                      </p:spPr>
                    </p:pic>
                  </p:oleObj>
                </mc:Fallback>
              </mc:AlternateContent>
            </a:graphicData>
          </a:graphic>
        </p:graphicFrame>
        <p:sp>
          <p:nvSpPr>
            <p:cNvPr id="71" name="Rectangle 70"/>
            <p:cNvSpPr/>
            <p:nvPr/>
          </p:nvSpPr>
          <p:spPr>
            <a:xfrm>
              <a:off x="907781" y="4779227"/>
              <a:ext cx="441146" cy="461665"/>
            </a:xfrm>
            <a:prstGeom prst="rect">
              <a:avLst/>
            </a:prstGeom>
          </p:spPr>
          <p:txBody>
            <a:bodyPr wrap="none">
              <a:spAutoFit/>
            </a:bodyPr>
            <a:lstStyle/>
            <a:p>
              <a:r>
                <a:rPr lang="en-US"/>
                <a:t>b.</a:t>
              </a:r>
            </a:p>
          </p:txBody>
        </p:sp>
      </p:grpSp>
      <p:sp>
        <p:nvSpPr>
          <p:cNvPr id="72" name="Rectangle 71"/>
          <p:cNvSpPr/>
          <p:nvPr/>
        </p:nvSpPr>
        <p:spPr>
          <a:xfrm>
            <a:off x="1306786" y="4995932"/>
            <a:ext cx="5540299" cy="461665"/>
          </a:xfrm>
          <a:prstGeom prst="rect">
            <a:avLst/>
          </a:prstGeom>
        </p:spPr>
        <p:txBody>
          <a:bodyPr wrap="none">
            <a:spAutoFit/>
          </a:bodyPr>
          <a:lstStyle/>
          <a:p>
            <a:r>
              <a:rPr lang="en-US"/>
              <a:t>Tương tự cho các cặp cạnh đối còn lại.</a:t>
            </a:r>
          </a:p>
        </p:txBody>
      </p:sp>
      <p:pic>
        <p:nvPicPr>
          <p:cNvPr id="75" name="Picture 74"/>
          <p:cNvPicPr>
            <a:picLocks noChangeAspect="1"/>
          </p:cNvPicPr>
          <p:nvPr/>
        </p:nvPicPr>
        <p:blipFill>
          <a:blip r:embed="rId9"/>
          <a:stretch>
            <a:fillRect/>
          </a:stretch>
        </p:blipFill>
        <p:spPr>
          <a:xfrm>
            <a:off x="4722812" y="2106832"/>
            <a:ext cx="1396105" cy="329213"/>
          </a:xfrm>
          <a:prstGeom prst="rect">
            <a:avLst/>
          </a:prstGeom>
        </p:spPr>
      </p:pic>
      <p:pic>
        <p:nvPicPr>
          <p:cNvPr id="2" name="Picture 1"/>
          <p:cNvPicPr>
            <a:picLocks noChangeAspect="1"/>
          </p:cNvPicPr>
          <p:nvPr/>
        </p:nvPicPr>
        <p:blipFill>
          <a:blip r:embed="rId10"/>
          <a:stretch>
            <a:fillRect/>
          </a:stretch>
        </p:blipFill>
        <p:spPr>
          <a:xfrm>
            <a:off x="7805139" y="2157011"/>
            <a:ext cx="4383404" cy="47065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left)">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left)">
                                      <p:cBhvr>
                                        <p:cTn id="2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p:nvGrpSpPr>
        <p:grpSpPr>
          <a:xfrm>
            <a:off x="229966" y="185383"/>
            <a:ext cx="11905202" cy="1641409"/>
            <a:chOff x="229966" y="185383"/>
            <a:chExt cx="11905202" cy="1641409"/>
          </a:xfrm>
        </p:grpSpPr>
        <p:grpSp>
          <p:nvGrpSpPr>
            <p:cNvPr id="7" name="Group 6"/>
            <p:cNvGrpSpPr/>
            <p:nvPr/>
          </p:nvGrpSpPr>
          <p:grpSpPr>
            <a:xfrm>
              <a:off x="229966" y="185383"/>
              <a:ext cx="11905202" cy="1641409"/>
              <a:chOff x="143177" y="56267"/>
              <a:chExt cx="9650995" cy="1563082"/>
            </a:xfrm>
          </p:grpSpPr>
          <p:sp>
            <p:nvSpPr>
              <p:cNvPr id="9" name="Rounded Rectangle 8"/>
              <p:cNvSpPr/>
              <p:nvPr/>
            </p:nvSpPr>
            <p:spPr>
              <a:xfrm>
                <a:off x="936801" y="82955"/>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43177" y="56267"/>
                <a:ext cx="1435366" cy="15505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143177" y="56267"/>
                <a:ext cx="1313787"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4" name="Rectangle 13"/>
            <p:cNvSpPr/>
            <p:nvPr/>
          </p:nvSpPr>
          <p:spPr>
            <a:xfrm>
              <a:off x="2061908" y="361345"/>
              <a:ext cx="10011946" cy="1200329"/>
            </a:xfrm>
            <a:prstGeom prst="rect">
              <a:avLst/>
            </a:prstGeom>
          </p:spPr>
          <p:txBody>
            <a:bodyPr wrap="square">
              <a:spAutoFit/>
            </a:bodyPr>
            <a:lstStyle/>
            <a:p>
              <a:pPr marL="342900" indent="-342900">
                <a:buFont typeface="Wingdings" panose="05000000000000000000" pitchFamily="2" charset="2"/>
                <a:buChar char="v"/>
              </a:pPr>
              <a:r>
                <a:rPr lang="vi-VN"/>
                <a:t>Cho hình lập phương </a:t>
              </a:r>
              <a:r>
                <a:rPr lang="vi-VN" i="1">
                  <a:latin typeface="Times New Roman" panose="02020603050405020304" pitchFamily="18" charset="0"/>
                  <a:cs typeface="Times New Roman" panose="02020603050405020304" pitchFamily="18" charset="0"/>
                </a:rPr>
                <a:t>ABCD.A'B'C'D' </a:t>
              </a:r>
              <a:r>
                <a:rPr lang="vi-VN"/>
                <a:t>có cạnh a.</a:t>
              </a:r>
            </a:p>
            <a:p>
              <a:r>
                <a:rPr lang="vi-VN"/>
                <a:t>a) </a:t>
              </a:r>
              <a:r>
                <a:rPr lang="en-US"/>
                <a:t>CMR </a:t>
              </a:r>
              <a:r>
                <a:rPr lang="vi-VN" i="1">
                  <a:latin typeface="Times New Roman" panose="02020603050405020304" pitchFamily="18" charset="0"/>
                  <a:cs typeface="Times New Roman" panose="02020603050405020304" pitchFamily="18" charset="0"/>
                </a:rPr>
                <a:t>(D'AC)</a:t>
              </a:r>
              <a:r>
                <a:rPr lang="en-US" i="1">
                  <a:latin typeface="Times New Roman" panose="02020603050405020304" pitchFamily="18" charset="0"/>
                  <a:cs typeface="Times New Roman" panose="02020603050405020304" pitchFamily="18" charset="0"/>
                </a:rPr>
                <a:t>//</a:t>
              </a:r>
              <a:r>
                <a:rPr lang="vi-VN" i="1">
                  <a:latin typeface="Times New Roman" panose="02020603050405020304" pitchFamily="18" charset="0"/>
                  <a:cs typeface="Times New Roman" panose="02020603050405020304" pitchFamily="18" charset="0"/>
                </a:rPr>
                <a:t>(BC'A') </a:t>
              </a:r>
              <a:r>
                <a:rPr lang="vi-VN"/>
                <a:t>và </a:t>
              </a:r>
              <a:r>
                <a:rPr lang="vi-VN" i="1">
                  <a:latin typeface="Times New Roman" panose="02020603050405020304" pitchFamily="18" charset="0"/>
                  <a:cs typeface="Times New Roman" panose="02020603050405020304" pitchFamily="18" charset="0"/>
                </a:rPr>
                <a:t>DB' </a:t>
              </a:r>
              <a:r>
                <a:rPr lang="vi-VN"/>
                <a:t>vuông góc với hai mặt phẳng đó.</a:t>
              </a:r>
            </a:p>
            <a:p>
              <a:r>
                <a:rPr lang="vi-VN"/>
                <a:t>b) </a:t>
              </a:r>
              <a:r>
                <a:rPr lang="en-US"/>
                <a:t>Tìm </a:t>
              </a:r>
              <a:r>
                <a:rPr lang="vi-VN"/>
                <a:t>giao điểm </a:t>
              </a:r>
              <a:r>
                <a:rPr lang="vi-VN" i="1">
                  <a:latin typeface="Times New Roman" panose="02020603050405020304" pitchFamily="18" charset="0"/>
                  <a:cs typeface="Times New Roman" panose="02020603050405020304" pitchFamily="18" charset="0"/>
                </a:rPr>
                <a:t>E, F</a:t>
              </a:r>
              <a:r>
                <a:rPr lang="vi-VN"/>
                <a:t> của </a:t>
              </a:r>
              <a:r>
                <a:rPr lang="vi-VN" i="1">
                  <a:latin typeface="Times New Roman" panose="02020603050405020304" pitchFamily="18" charset="0"/>
                  <a:cs typeface="Times New Roman" panose="02020603050405020304" pitchFamily="18" charset="0"/>
                </a:rPr>
                <a:t>DB'</a:t>
              </a:r>
              <a:r>
                <a:rPr lang="vi-VN"/>
                <a:t> với </a:t>
              </a:r>
              <a:r>
                <a:rPr lang="vi-VN" i="1">
                  <a:latin typeface="Times New Roman" panose="02020603050405020304" pitchFamily="18" charset="0"/>
                  <a:cs typeface="Times New Roman" panose="02020603050405020304" pitchFamily="18" charset="0"/>
                </a:rPr>
                <a:t>(D'AC), (BC'A'). </a:t>
              </a:r>
              <a:r>
                <a:rPr lang="vi-VN"/>
                <a:t>Tính </a:t>
              </a:r>
              <a:r>
                <a:rPr lang="vi-VN" i="1">
                  <a:latin typeface="Times New Roman" panose="02020603050405020304" pitchFamily="18" charset="0"/>
                  <a:cs typeface="Times New Roman" panose="02020603050405020304" pitchFamily="18" charset="0"/>
                </a:rPr>
                <a:t>d((D'AC), (BC'A')).</a:t>
              </a:r>
              <a:endParaRPr lang="en-US" i="1">
                <a:latin typeface="Times New Roman" panose="02020603050405020304" pitchFamily="18" charset="0"/>
                <a:cs typeface="Times New Roman" panose="02020603050405020304" pitchFamily="18" charset="0"/>
              </a:endParaRPr>
            </a:p>
          </p:txBody>
        </p:sp>
      </p:grpSp>
      <p:pic>
        <p:nvPicPr>
          <p:cNvPr id="2" name="Picture 1"/>
          <p:cNvPicPr>
            <a:picLocks noChangeAspect="1"/>
          </p:cNvPicPr>
          <p:nvPr/>
        </p:nvPicPr>
        <p:blipFill>
          <a:blip r:embed="rId3"/>
          <a:stretch>
            <a:fillRect/>
          </a:stretch>
        </p:blipFill>
        <p:spPr>
          <a:xfrm>
            <a:off x="384845" y="501868"/>
            <a:ext cx="1348273" cy="920576"/>
          </a:xfrm>
          <a:prstGeom prst="rect">
            <a:avLst/>
          </a:prstGeom>
        </p:spPr>
      </p:pic>
      <mc:AlternateContent xmlns:mc="http://schemas.openxmlformats.org/markup-compatibility/2006" xmlns:a14="http://schemas.microsoft.com/office/drawing/2010/main">
        <mc:Choice Requires="a14">
          <p:sp>
            <p:nvSpPr>
              <p:cNvPr id="63" name="Rectangle 62"/>
              <p:cNvSpPr/>
              <p:nvPr/>
            </p:nvSpPr>
            <p:spPr>
              <a:xfrm>
                <a:off x="435477" y="2670019"/>
                <a:ext cx="6816290" cy="461665"/>
              </a:xfrm>
              <a:prstGeom prst="rect">
                <a:avLst/>
              </a:prstGeom>
            </p:spPr>
            <p:txBody>
              <a:bodyPr wrap="square">
                <a:spAutoFit/>
              </a:bodyPr>
              <a:lstStyle/>
              <a:p>
                <a:r>
                  <a:rPr lang="en-US"/>
                  <a:t>a. Vì </a:t>
                </a:r>
                <a:r>
                  <a:rPr lang="en-US" i="1">
                    <a:latin typeface="Times New Roman" panose="02020603050405020304" pitchFamily="18" charset="0"/>
                    <a:cs typeface="Times New Roman" panose="02020603050405020304" pitchFamily="18" charset="0"/>
                  </a:rPr>
                  <a:t>A'C'//(D'AC) </a:t>
                </a:r>
                <a:r>
                  <a:rPr lang="en-US"/>
                  <a:t>và </a:t>
                </a:r>
                <a:r>
                  <a:rPr lang="en-US" i="1">
                    <a:latin typeface="Times New Roman" panose="02020603050405020304" pitchFamily="18" charset="0"/>
                    <a:cs typeface="Times New Roman" panose="02020603050405020304" pitchFamily="18" charset="0"/>
                  </a:rPr>
                  <a:t>BC'//(D'AC)</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i="1">
                    <a:solidFill>
                      <a:srgbClr val="FF0000"/>
                    </a:solidFill>
                    <a:latin typeface="Times New Roman" panose="02020603050405020304" pitchFamily="18" charset="0"/>
                    <a:cs typeface="Times New Roman" panose="02020603050405020304" pitchFamily="18" charset="0"/>
                  </a:rPr>
                  <a:t>(BC’ A’)//(D’AC)</a:t>
                </a:r>
              </a:p>
            </p:txBody>
          </p:sp>
        </mc:Choice>
        <mc:Fallback xmlns="">
          <p:sp>
            <p:nvSpPr>
              <p:cNvPr id="63" name="Rectangle 62"/>
              <p:cNvSpPr>
                <a:spLocks noRot="1" noChangeAspect="1" noMove="1" noResize="1" noEditPoints="1" noAdjustHandles="1" noChangeArrowheads="1" noChangeShapeType="1" noTextEdit="1"/>
              </p:cNvSpPr>
              <p:nvPr/>
            </p:nvSpPr>
            <p:spPr>
              <a:xfrm>
                <a:off x="435477" y="2670019"/>
                <a:ext cx="6816290" cy="461665"/>
              </a:xfrm>
              <a:prstGeom prst="rect">
                <a:avLst/>
              </a:prstGeom>
              <a:blipFill rotWithShape="1">
                <a:blip r:embed="rId4"/>
                <a:stretch>
                  <a:fillRect l="-7" t="-104" r="1" b="108"/>
                </a:stretch>
              </a:blipFill>
            </p:spPr>
            <p:txBody>
              <a:bodyPr/>
              <a:lstStyle/>
              <a:p>
                <a:r>
                  <a:rPr lang="en-US" altLang="en-US">
                    <a:noFill/>
                  </a:rPr>
                  <a:t> </a:t>
                </a:r>
              </a:p>
            </p:txBody>
          </p:sp>
        </mc:Fallback>
      </mc:AlternateContent>
      <p:sp>
        <p:nvSpPr>
          <p:cNvPr id="65" name="Rectangle 64"/>
          <p:cNvSpPr/>
          <p:nvPr/>
        </p:nvSpPr>
        <p:spPr>
          <a:xfrm>
            <a:off x="788778" y="3109844"/>
            <a:ext cx="6365717" cy="1133515"/>
          </a:xfrm>
          <a:prstGeom prst="rect">
            <a:avLst/>
          </a:prstGeom>
        </p:spPr>
        <p:txBody>
          <a:bodyPr wrap="square">
            <a:spAutoFit/>
          </a:bodyPr>
          <a:lstStyle/>
          <a:p>
            <a:pPr>
              <a:lnSpc>
                <a:spcPct val="150000"/>
              </a:lnSpc>
            </a:pPr>
            <a:r>
              <a:rPr lang="en-US"/>
              <a:t>Có </a:t>
            </a:r>
            <a:r>
              <a:rPr lang="en-US" i="1">
                <a:latin typeface="Times New Roman" panose="02020603050405020304" pitchFamily="18" charset="0"/>
                <a:cs typeface="Times New Roman" panose="02020603050405020304" pitchFamily="18" charset="0"/>
              </a:rPr>
              <a:t>A’C’ </a:t>
            </a:r>
            <a:r>
              <a:rPr lang="en-US">
                <a:latin typeface="Times New Roman" panose="02020603050405020304" pitchFamily="18" charset="0"/>
                <a:cs typeface="Times New Roman" panose="02020603050405020304" pitchFamily="18" charset="0"/>
              </a:rPr>
              <a:t>⊥ </a:t>
            </a:r>
            <a:r>
              <a:rPr lang="en-US" i="1">
                <a:latin typeface="Times New Roman" panose="02020603050405020304" pitchFamily="18" charset="0"/>
                <a:cs typeface="Times New Roman" panose="02020603050405020304" pitchFamily="18" charset="0"/>
              </a:rPr>
              <a:t>DB' </a:t>
            </a:r>
            <a:r>
              <a:rPr lang="en-US"/>
              <a:t>và </a:t>
            </a:r>
            <a:r>
              <a:rPr lang="en-US" i="1">
                <a:latin typeface="Times New Roman" panose="02020603050405020304" pitchFamily="18" charset="0"/>
                <a:cs typeface="Times New Roman" panose="02020603050405020304" pitchFamily="18" charset="0"/>
              </a:rPr>
              <a:t>A'B </a:t>
            </a:r>
            <a:r>
              <a:rPr lang="en-US">
                <a:latin typeface="Times New Roman" panose="02020603050405020304" pitchFamily="18" charset="0"/>
                <a:cs typeface="Times New Roman" panose="02020603050405020304" pitchFamily="18" charset="0"/>
              </a:rPr>
              <a:t>⊥</a:t>
            </a:r>
            <a:r>
              <a:rPr lang="en-US" i="1">
                <a:latin typeface="Times New Roman" panose="02020603050405020304" pitchFamily="18" charset="0"/>
                <a:cs typeface="Times New Roman" panose="02020603050405020304" pitchFamily="18" charset="0"/>
              </a:rPr>
              <a:t> (ADB') </a:t>
            </a:r>
            <a:r>
              <a:rPr lang="en-US"/>
              <a:t>⇒ </a:t>
            </a:r>
            <a:r>
              <a:rPr lang="en-US" i="1">
                <a:latin typeface="Times New Roman" panose="02020603050405020304" pitchFamily="18" charset="0"/>
                <a:cs typeface="Times New Roman" panose="02020603050405020304" pitchFamily="18" charset="0"/>
              </a:rPr>
              <a:t>A'B </a:t>
            </a:r>
            <a:r>
              <a:rPr lang="en-US">
                <a:latin typeface="Times New Roman" panose="02020603050405020304" pitchFamily="18" charset="0"/>
                <a:cs typeface="Times New Roman" panose="02020603050405020304" pitchFamily="18" charset="0"/>
              </a:rPr>
              <a:t>⊥ </a:t>
            </a:r>
            <a:r>
              <a:rPr lang="en-US" i="1">
                <a:latin typeface="Times New Roman" panose="02020603050405020304" pitchFamily="18" charset="0"/>
                <a:cs typeface="Times New Roman" panose="02020603050405020304" pitchFamily="18" charset="0"/>
              </a:rPr>
              <a:t>DB' </a:t>
            </a:r>
            <a:r>
              <a:rPr lang="en-US"/>
              <a:t>nên </a:t>
            </a:r>
            <a:r>
              <a:rPr lang="en-US" i="1">
                <a:solidFill>
                  <a:srgbClr val="FF0000"/>
                </a:solidFill>
                <a:latin typeface="Times New Roman" panose="02020603050405020304" pitchFamily="18" charset="0"/>
                <a:cs typeface="Times New Roman" panose="02020603050405020304" pitchFamily="18" charset="0"/>
              </a:rPr>
              <a:t>DB'</a:t>
            </a:r>
            <a:r>
              <a:rPr lang="en-US">
                <a:solidFill>
                  <a:srgbClr val="FF0000"/>
                </a:solidFill>
                <a:latin typeface="Times New Roman" panose="02020603050405020304" pitchFamily="18" charset="0"/>
                <a:cs typeface="Times New Roman" panose="02020603050405020304" pitchFamily="18" charset="0"/>
              </a:rPr>
              <a:t>⊥</a:t>
            </a:r>
            <a:r>
              <a:rPr lang="en-US" i="1">
                <a:solidFill>
                  <a:srgbClr val="FF0000"/>
                </a:solidFill>
                <a:latin typeface="Times New Roman" panose="02020603050405020304" pitchFamily="18" charset="0"/>
                <a:cs typeface="Times New Roman" panose="02020603050405020304" pitchFamily="18" charset="0"/>
              </a:rPr>
              <a:t>(BC'A').</a:t>
            </a:r>
          </a:p>
        </p:txBody>
      </p:sp>
      <p:sp>
        <p:nvSpPr>
          <p:cNvPr id="67" name="Rectangle 66"/>
          <p:cNvSpPr/>
          <p:nvPr/>
        </p:nvSpPr>
        <p:spPr>
          <a:xfrm>
            <a:off x="817759" y="4236135"/>
            <a:ext cx="6365717" cy="1200329"/>
          </a:xfrm>
          <a:prstGeom prst="rect">
            <a:avLst/>
          </a:prstGeom>
        </p:spPr>
        <p:txBody>
          <a:bodyPr wrap="square">
            <a:spAutoFit/>
          </a:bodyPr>
          <a:lstStyle/>
          <a:p>
            <a:pPr>
              <a:lnSpc>
                <a:spcPct val="150000"/>
              </a:lnSpc>
            </a:pPr>
            <a:r>
              <a:rPr lang="en-US"/>
              <a:t>Có </a:t>
            </a:r>
            <a:r>
              <a:rPr lang="en-US" i="1">
                <a:latin typeface="Times New Roman" panose="02020603050405020304" pitchFamily="18" charset="0"/>
                <a:cs typeface="Times New Roman" panose="02020603050405020304" pitchFamily="18" charset="0"/>
              </a:rPr>
              <a:t>AC </a:t>
            </a:r>
            <a:r>
              <a:rPr lang="en-US">
                <a:latin typeface="Times New Roman" panose="02020603050405020304" pitchFamily="18" charset="0"/>
                <a:cs typeface="Times New Roman" panose="02020603050405020304" pitchFamily="18" charset="0"/>
              </a:rPr>
              <a:t>⊥ </a:t>
            </a:r>
            <a:r>
              <a:rPr lang="en-US" i="1">
                <a:latin typeface="Times New Roman" panose="02020603050405020304" pitchFamily="18" charset="0"/>
                <a:cs typeface="Times New Roman" panose="02020603050405020304" pitchFamily="18" charset="0"/>
              </a:rPr>
              <a:t>DB' </a:t>
            </a:r>
            <a:r>
              <a:rPr lang="en-US"/>
              <a:t>và </a:t>
            </a:r>
            <a:r>
              <a:rPr lang="en-US" i="1">
                <a:latin typeface="Times New Roman" panose="02020603050405020304" pitchFamily="18" charset="0"/>
                <a:cs typeface="Times New Roman" panose="02020603050405020304" pitchFamily="18" charset="0"/>
              </a:rPr>
              <a:t>AD’ </a:t>
            </a:r>
            <a:r>
              <a:rPr lang="en-US">
                <a:latin typeface="Times New Roman" panose="02020603050405020304" pitchFamily="18" charset="0"/>
                <a:cs typeface="Times New Roman" panose="02020603050405020304" pitchFamily="18" charset="0"/>
              </a:rPr>
              <a:t>⊥</a:t>
            </a:r>
            <a:r>
              <a:rPr lang="en-US" i="1">
                <a:latin typeface="Times New Roman" panose="02020603050405020304" pitchFamily="18" charset="0"/>
                <a:cs typeface="Times New Roman" panose="02020603050405020304" pitchFamily="18" charset="0"/>
              </a:rPr>
              <a:t> (DA’B) </a:t>
            </a:r>
            <a:r>
              <a:rPr lang="en-US"/>
              <a:t>⇒ </a:t>
            </a:r>
            <a:r>
              <a:rPr lang="en-US" i="1">
                <a:latin typeface="Times New Roman" panose="02020603050405020304" pitchFamily="18" charset="0"/>
                <a:cs typeface="Times New Roman" panose="02020603050405020304" pitchFamily="18" charset="0"/>
              </a:rPr>
              <a:t>AD’ </a:t>
            </a:r>
            <a:r>
              <a:rPr lang="en-US">
                <a:latin typeface="Times New Roman" panose="02020603050405020304" pitchFamily="18" charset="0"/>
                <a:cs typeface="Times New Roman" panose="02020603050405020304" pitchFamily="18" charset="0"/>
              </a:rPr>
              <a:t>⊥ </a:t>
            </a:r>
            <a:r>
              <a:rPr lang="en-US" i="1">
                <a:latin typeface="Times New Roman" panose="02020603050405020304" pitchFamily="18" charset="0"/>
                <a:cs typeface="Times New Roman" panose="02020603050405020304" pitchFamily="18" charset="0"/>
              </a:rPr>
              <a:t>DB' </a:t>
            </a:r>
            <a:r>
              <a:rPr lang="en-US"/>
              <a:t>nên </a:t>
            </a:r>
            <a:r>
              <a:rPr lang="en-US" i="1">
                <a:solidFill>
                  <a:srgbClr val="FF0000"/>
                </a:solidFill>
                <a:latin typeface="Times New Roman" panose="02020603050405020304" pitchFamily="18" charset="0"/>
                <a:cs typeface="Times New Roman" panose="02020603050405020304" pitchFamily="18" charset="0"/>
              </a:rPr>
              <a:t>DB'</a:t>
            </a:r>
            <a:r>
              <a:rPr lang="en-US">
                <a:solidFill>
                  <a:srgbClr val="FF0000"/>
                </a:solidFill>
                <a:latin typeface="Times New Roman" panose="02020603050405020304" pitchFamily="18" charset="0"/>
                <a:cs typeface="Times New Roman" panose="02020603050405020304" pitchFamily="18" charset="0"/>
              </a:rPr>
              <a:t>⊥</a:t>
            </a:r>
            <a:r>
              <a:rPr lang="en-US" i="1">
                <a:solidFill>
                  <a:srgbClr val="FF0000"/>
                </a:solidFill>
                <a:latin typeface="Times New Roman" panose="02020603050405020304" pitchFamily="18" charset="0"/>
                <a:cs typeface="Times New Roman" panose="02020603050405020304" pitchFamily="18" charset="0"/>
              </a:rPr>
              <a:t>(D’AC).</a:t>
            </a:r>
          </a:p>
        </p:txBody>
      </p:sp>
      <p:grpSp>
        <p:nvGrpSpPr>
          <p:cNvPr id="70" name="Group 69"/>
          <p:cNvGrpSpPr/>
          <p:nvPr/>
        </p:nvGrpSpPr>
        <p:grpSpPr>
          <a:xfrm>
            <a:off x="418787" y="5178612"/>
            <a:ext cx="6161978" cy="952826"/>
            <a:chOff x="362786" y="4841739"/>
            <a:chExt cx="6161978" cy="952826"/>
          </a:xfrm>
        </p:grpSpPr>
        <p:sp>
          <p:nvSpPr>
            <p:cNvPr id="68" name="Rectangle 67"/>
            <p:cNvSpPr/>
            <p:nvPr/>
          </p:nvSpPr>
          <p:spPr>
            <a:xfrm>
              <a:off x="362786" y="5154061"/>
              <a:ext cx="558836" cy="461665"/>
            </a:xfrm>
            <a:prstGeom prst="rect">
              <a:avLst/>
            </a:prstGeom>
          </p:spPr>
          <p:txBody>
            <a:bodyPr wrap="square">
              <a:spAutoFit/>
            </a:bodyPr>
            <a:lstStyle/>
            <a:p>
              <a:r>
                <a:rPr lang="en-US"/>
                <a:t>b.</a:t>
              </a:r>
              <a:endParaRPr lang="en-US" i="1">
                <a:solidFill>
                  <a:srgbClr val="FF0000"/>
                </a:solidFill>
                <a:latin typeface="Times New Roman" panose="02020603050405020304" pitchFamily="18" charset="0"/>
                <a:cs typeface="Times New Roman" panose="02020603050405020304" pitchFamily="18" charset="0"/>
              </a:endParaRPr>
            </a:p>
          </p:txBody>
        </p:sp>
        <p:graphicFrame>
          <p:nvGraphicFramePr>
            <p:cNvPr id="69" name="Object 68"/>
            <p:cNvGraphicFramePr>
              <a:graphicFrameLocks noChangeAspect="1"/>
            </p:cNvGraphicFramePr>
            <p:nvPr/>
          </p:nvGraphicFramePr>
          <p:xfrm>
            <a:off x="835037" y="4841739"/>
            <a:ext cx="5689727" cy="952826"/>
          </p:xfrm>
          <a:graphic>
            <a:graphicData uri="http://schemas.openxmlformats.org/presentationml/2006/ole">
              <mc:AlternateContent xmlns:mc="http://schemas.openxmlformats.org/markup-compatibility/2006">
                <mc:Choice xmlns:v="urn:schemas-microsoft-com:vml" Requires="v">
                  <p:oleObj name="Equation" r:id="rId5" imgW="63703200" imgH="10668000" progId="Equation.DSMT4">
                    <p:embed/>
                  </p:oleObj>
                </mc:Choice>
                <mc:Fallback>
                  <p:oleObj name="Equation" r:id="rId5" imgW="63703200" imgH="10668000" progId="Equation.DSMT4">
                    <p:embed/>
                    <p:pic>
                      <p:nvPicPr>
                        <p:cNvPr id="0" name="Picture 15374"/>
                        <p:cNvPicPr/>
                        <p:nvPr/>
                      </p:nvPicPr>
                      <p:blipFill>
                        <a:blip r:embed="rId6"/>
                        <a:stretch>
                          <a:fillRect/>
                        </a:stretch>
                      </p:blipFill>
                      <p:spPr>
                        <a:xfrm>
                          <a:off x="835037" y="4841739"/>
                          <a:ext cx="5689727" cy="952826"/>
                        </a:xfrm>
                        <a:prstGeom prst="rect">
                          <a:avLst/>
                        </a:prstGeom>
                      </p:spPr>
                    </p:pic>
                  </p:oleObj>
                </mc:Fallback>
              </mc:AlternateContent>
            </a:graphicData>
          </a:graphic>
        </p:graphicFrame>
      </p:grpSp>
      <p:pic>
        <p:nvPicPr>
          <p:cNvPr id="71" name="Picture 70"/>
          <p:cNvPicPr>
            <a:picLocks noChangeAspect="1"/>
          </p:cNvPicPr>
          <p:nvPr/>
        </p:nvPicPr>
        <p:blipFill>
          <a:blip r:embed="rId7"/>
          <a:stretch>
            <a:fillRect/>
          </a:stretch>
        </p:blipFill>
        <p:spPr>
          <a:xfrm>
            <a:off x="3324525" y="2138485"/>
            <a:ext cx="1396105" cy="329213"/>
          </a:xfrm>
          <a:prstGeom prst="rect">
            <a:avLst/>
          </a:prstGeom>
        </p:spPr>
      </p:pic>
      <p:pic>
        <p:nvPicPr>
          <p:cNvPr id="3" name="Picture 2"/>
          <p:cNvPicPr>
            <a:picLocks noChangeAspect="1"/>
          </p:cNvPicPr>
          <p:nvPr/>
        </p:nvPicPr>
        <p:blipFill>
          <a:blip r:embed="rId8"/>
          <a:stretch>
            <a:fillRect/>
          </a:stretch>
        </p:blipFill>
        <p:spPr>
          <a:xfrm>
            <a:off x="7411746" y="1974729"/>
            <a:ext cx="4743099" cy="49381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lef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wipe(left)">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left)">
                                      <p:cBhvr>
                                        <p:cTn id="2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p:nvGrpSpPr>
        <p:grpSpPr>
          <a:xfrm>
            <a:off x="229966" y="185383"/>
            <a:ext cx="12035274" cy="1641409"/>
            <a:chOff x="229966" y="185383"/>
            <a:chExt cx="12035274" cy="1641409"/>
          </a:xfrm>
        </p:grpSpPr>
        <p:grpSp>
          <p:nvGrpSpPr>
            <p:cNvPr id="7" name="Group 6"/>
            <p:cNvGrpSpPr/>
            <p:nvPr/>
          </p:nvGrpSpPr>
          <p:grpSpPr>
            <a:xfrm>
              <a:off x="229966" y="185383"/>
              <a:ext cx="11905202" cy="1641409"/>
              <a:chOff x="143177" y="56267"/>
              <a:chExt cx="9650995" cy="1563082"/>
            </a:xfrm>
          </p:grpSpPr>
          <p:sp>
            <p:nvSpPr>
              <p:cNvPr id="9" name="Rounded Rectangle 8"/>
              <p:cNvSpPr/>
              <p:nvPr/>
            </p:nvSpPr>
            <p:spPr>
              <a:xfrm>
                <a:off x="936801" y="82955"/>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43177" y="56267"/>
                <a:ext cx="1435366" cy="15505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143177" y="56267"/>
                <a:ext cx="1313787"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4" name="Rectangle 13"/>
            <p:cNvSpPr/>
            <p:nvPr/>
          </p:nvSpPr>
          <p:spPr>
            <a:xfrm>
              <a:off x="2010157" y="399363"/>
              <a:ext cx="10255083" cy="1200329"/>
            </a:xfrm>
            <a:prstGeom prst="rect">
              <a:avLst/>
            </a:prstGeom>
          </p:spPr>
          <p:txBody>
            <a:bodyPr wrap="square">
              <a:spAutoFit/>
            </a:bodyPr>
            <a:lstStyle/>
            <a:p>
              <a:r>
                <a:rPr lang="vi-VN"/>
                <a:t>Giá đỡ ba chân đang được mở sao cho ba gốc chân cách đều nhau một khoảng cách bằng 110 cm. Tinh chiều cao của giá đỡ, biết các chân của giá đỡ dài 129 cm.</a:t>
              </a:r>
              <a:endParaRPr lang="en-US"/>
            </a:p>
          </p:txBody>
        </p:sp>
      </p:grpSp>
      <p:pic>
        <p:nvPicPr>
          <p:cNvPr id="3" name="Picture 2"/>
          <p:cNvPicPr>
            <a:picLocks noChangeAspect="1"/>
          </p:cNvPicPr>
          <p:nvPr/>
        </p:nvPicPr>
        <p:blipFill>
          <a:blip r:embed="rId2"/>
          <a:stretch>
            <a:fillRect/>
          </a:stretch>
        </p:blipFill>
        <p:spPr>
          <a:xfrm>
            <a:off x="334865" y="470182"/>
            <a:ext cx="1410853" cy="920576"/>
          </a:xfrm>
          <a:prstGeom prst="rect">
            <a:avLst/>
          </a:prstGeom>
        </p:spPr>
      </p:pic>
      <mc:AlternateContent xmlns:mc="http://schemas.openxmlformats.org/markup-compatibility/2006" xmlns:a14="http://schemas.microsoft.com/office/drawing/2010/main">
        <mc:Choice Requires="a14">
          <p:sp>
            <p:nvSpPr>
              <p:cNvPr id="30" name="Rectangle 29"/>
              <p:cNvSpPr/>
              <p:nvPr/>
            </p:nvSpPr>
            <p:spPr>
              <a:xfrm>
                <a:off x="568486" y="3433602"/>
                <a:ext cx="6734931" cy="830997"/>
              </a:xfrm>
              <a:prstGeom prst="rect">
                <a:avLst/>
              </a:prstGeom>
            </p:spPr>
            <p:txBody>
              <a:bodyPr wrap="square">
                <a:spAutoFit/>
              </a:bodyPr>
              <a:lstStyle/>
              <a:p>
                <a:r>
                  <a:rPr lang="vi-VN"/>
                  <a:t>Gọi </a:t>
                </a:r>
                <a:r>
                  <a:rPr lang="vi-VN" i="1">
                    <a:latin typeface="Times New Roman" panose="02020603050405020304" pitchFamily="18" charset="0"/>
                    <a:cs typeface="Times New Roman" panose="02020603050405020304" pitchFamily="18" charset="0"/>
                  </a:rPr>
                  <a:t>AH ∩ BC </a:t>
                </a:r>
                <a:r>
                  <a:rPr lang="en-US" i="1">
                    <a:latin typeface="Times New Roman" panose="02020603050405020304" pitchFamily="18" charset="0"/>
                    <a:cs typeface="Times New Roman" panose="02020603050405020304" pitchFamily="18" charset="0"/>
                  </a:rPr>
                  <a:t>=</a:t>
                </a:r>
                <a:r>
                  <a:rPr lang="vi-VN" i="1">
                    <a:latin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vi-VN" i="1" smtClean="0">
                            <a:latin typeface="Cambria Math" panose="02040503050406030204" pitchFamily="18" charset="0"/>
                            <a:cs typeface="Times New Roman" panose="02020603050405020304" pitchFamily="18" charset="0"/>
                          </a:rPr>
                        </m:ctrlPr>
                      </m:dPr>
                      <m:e>
                        <m:r>
                          <a:rPr lang="vi-VN" i="1">
                            <a:latin typeface="Cambria Math" panose="02040503050406030204" pitchFamily="18" charset="0"/>
                            <a:cs typeface="Times New Roman" panose="02020603050405020304" pitchFamily="18" charset="0"/>
                          </a:rPr>
                          <m:t>𝑀</m:t>
                        </m:r>
                      </m:e>
                    </m:d>
                  </m:oMath>
                </a14:m>
                <a:r>
                  <a:rPr lang="en-US"/>
                  <a:t> - </a:t>
                </a:r>
                <a:r>
                  <a:rPr lang="vi-VN"/>
                  <a:t>trung điểm </a:t>
                </a:r>
                <a:r>
                  <a:rPr lang="vi-VN" i="1">
                    <a:latin typeface="Times New Roman" panose="02020603050405020304" pitchFamily="18" charset="0"/>
                    <a:cs typeface="Times New Roman" panose="02020603050405020304" pitchFamily="18" charset="0"/>
                  </a:rPr>
                  <a:t>BC</a:t>
                </a:r>
                <a:r>
                  <a:rPr lang="vi-VN"/>
                  <a:t>.</a:t>
                </a:r>
                <a:r>
                  <a:rPr lang="en-US"/>
                  <a:t> </a:t>
                </a:r>
                <a:r>
                  <a:rPr lang="vi-VN"/>
                  <a:t>Vì </a:t>
                </a:r>
                <a:r>
                  <a:rPr lang="vi-VN" i="1">
                    <a:latin typeface="Times New Roman" panose="02020603050405020304" pitchFamily="18" charset="0"/>
                    <a:cs typeface="Times New Roman" panose="02020603050405020304" pitchFamily="18" charset="0"/>
                  </a:rPr>
                  <a:t>ABC</a:t>
                </a:r>
                <a:r>
                  <a:rPr lang="vi-VN"/>
                  <a:t> là tam giác đều cạnh </a:t>
                </a:r>
                <a:r>
                  <a:rPr lang="vi-VN" i="1">
                    <a:latin typeface="Times New Roman" panose="02020603050405020304" pitchFamily="18" charset="0"/>
                    <a:cs typeface="Times New Roman" panose="02020603050405020304" pitchFamily="18" charset="0"/>
                  </a:rPr>
                  <a:t>110cm</a:t>
                </a:r>
                <a:r>
                  <a:rPr lang="vi-VN"/>
                  <a:t>, </a:t>
                </a:r>
                <a:r>
                  <a:rPr lang="vi-VN" i="1">
                    <a:latin typeface="Times New Roman" panose="02020603050405020304" pitchFamily="18" charset="0"/>
                    <a:cs typeface="Times New Roman" panose="02020603050405020304" pitchFamily="18" charset="0"/>
                  </a:rPr>
                  <a:t>AM</a:t>
                </a:r>
                <a:r>
                  <a:rPr lang="vi-VN"/>
                  <a:t> là đường cao nên</a:t>
                </a:r>
              </a:p>
            </p:txBody>
          </p:sp>
        </mc:Choice>
        <mc:Fallback xmlns="">
          <p:sp>
            <p:nvSpPr>
              <p:cNvPr id="30" name="Rectangle 29"/>
              <p:cNvSpPr>
                <a:spLocks noRot="1" noChangeAspect="1" noMove="1" noResize="1" noEditPoints="1" noAdjustHandles="1" noChangeArrowheads="1" noChangeShapeType="1" noTextEdit="1"/>
              </p:cNvSpPr>
              <p:nvPr/>
            </p:nvSpPr>
            <p:spPr>
              <a:xfrm>
                <a:off x="568486" y="3433602"/>
                <a:ext cx="6734931" cy="830997"/>
              </a:xfrm>
              <a:prstGeom prst="rect">
                <a:avLst/>
              </a:prstGeom>
              <a:blipFill rotWithShape="1">
                <a:blip r:embed="rId3"/>
                <a:stretch>
                  <a:fillRect l="-2" t="-19" r="4" b="69"/>
                </a:stretch>
              </a:blipFill>
            </p:spPr>
            <p:txBody>
              <a:bodyPr/>
              <a:lstStyle/>
              <a:p>
                <a:r>
                  <a:rPr lang="en-US" altLang="en-US">
                    <a:noFill/>
                  </a:rPr>
                  <a:t> </a:t>
                </a:r>
              </a:p>
            </p:txBody>
          </p:sp>
        </mc:Fallback>
      </mc:AlternateContent>
      <p:sp>
        <p:nvSpPr>
          <p:cNvPr id="31" name="Rectangle 30"/>
          <p:cNvSpPr/>
          <p:nvPr/>
        </p:nvSpPr>
        <p:spPr>
          <a:xfrm>
            <a:off x="568486" y="2587388"/>
            <a:ext cx="6658731" cy="830997"/>
          </a:xfrm>
          <a:prstGeom prst="rect">
            <a:avLst/>
          </a:prstGeom>
        </p:spPr>
        <p:txBody>
          <a:bodyPr wrap="square">
            <a:spAutoFit/>
          </a:bodyPr>
          <a:lstStyle/>
          <a:p>
            <a:r>
              <a:rPr lang="en-US"/>
              <a:t>Giá đỡ ba chân có dạng hình chóp đều nên </a:t>
            </a:r>
            <a:r>
              <a:rPr lang="en-US" i="1">
                <a:latin typeface="Times New Roman" panose="02020603050405020304" pitchFamily="18" charset="0"/>
                <a:cs typeface="Times New Roman" panose="02020603050405020304" pitchFamily="18" charset="0"/>
              </a:rPr>
              <a:t>SH</a:t>
            </a:r>
            <a:r>
              <a:rPr lang="en-US">
                <a:latin typeface="Times New Roman" panose="02020603050405020304" pitchFamily="18" charset="0"/>
                <a:cs typeface="Times New Roman" panose="02020603050405020304" pitchFamily="18" charset="0"/>
              </a:rPr>
              <a:t>⊥</a:t>
            </a:r>
            <a:r>
              <a:rPr lang="en-US" i="1">
                <a:latin typeface="Times New Roman" panose="02020603050405020304" pitchFamily="18" charset="0"/>
                <a:cs typeface="Times New Roman" panose="02020603050405020304" pitchFamily="18" charset="0"/>
              </a:rPr>
              <a:t>(ABC) </a:t>
            </a:r>
            <a:r>
              <a:rPr lang="en-US"/>
              <a:t>với </a:t>
            </a:r>
            <a:r>
              <a:rPr lang="en-US" i="1">
                <a:latin typeface="Times New Roman" panose="02020603050405020304" pitchFamily="18" charset="0"/>
                <a:cs typeface="Times New Roman" panose="02020603050405020304" pitchFamily="18" charset="0"/>
              </a:rPr>
              <a:t>H</a:t>
            </a:r>
            <a:r>
              <a:rPr lang="en-US"/>
              <a:t> là trọng tâm của tam giác </a:t>
            </a:r>
            <a:r>
              <a:rPr lang="en-US" i="1">
                <a:latin typeface="Times New Roman" panose="02020603050405020304" pitchFamily="18" charset="0"/>
                <a:cs typeface="Times New Roman" panose="02020603050405020304" pitchFamily="18" charset="0"/>
              </a:rPr>
              <a:t>ABC</a:t>
            </a:r>
            <a:r>
              <a:rPr lang="en-US"/>
              <a:t>.</a:t>
            </a:r>
          </a:p>
        </p:txBody>
      </p:sp>
      <p:graphicFrame>
        <p:nvGraphicFramePr>
          <p:cNvPr id="32" name="Object 31"/>
          <p:cNvGraphicFramePr>
            <a:graphicFrameLocks noChangeAspect="1"/>
          </p:cNvGraphicFramePr>
          <p:nvPr/>
        </p:nvGraphicFramePr>
        <p:xfrm>
          <a:off x="653731" y="4362945"/>
          <a:ext cx="4845050" cy="952500"/>
        </p:xfrm>
        <a:graphic>
          <a:graphicData uri="http://schemas.openxmlformats.org/presentationml/2006/ole">
            <mc:AlternateContent xmlns:mc="http://schemas.openxmlformats.org/markup-compatibility/2006">
              <mc:Choice xmlns:v="urn:schemas-microsoft-com:vml" Requires="v">
                <p:oleObj name="Equation" r:id="rId4" imgW="54254400" imgH="10668000" progId="Equation.DSMT4">
                  <p:embed/>
                </p:oleObj>
              </mc:Choice>
              <mc:Fallback>
                <p:oleObj name="Equation" r:id="rId4" imgW="54254400" imgH="10668000" progId="Equation.DSMT4">
                  <p:embed/>
                  <p:pic>
                    <p:nvPicPr>
                      <p:cNvPr id="0" name="Picture 16406"/>
                      <p:cNvPicPr/>
                      <p:nvPr/>
                    </p:nvPicPr>
                    <p:blipFill>
                      <a:blip r:embed="rId5"/>
                      <a:stretch>
                        <a:fillRect/>
                      </a:stretch>
                    </p:blipFill>
                    <p:spPr>
                      <a:xfrm>
                        <a:off x="653731" y="4362945"/>
                        <a:ext cx="4845050" cy="952500"/>
                      </a:xfrm>
                      <a:prstGeom prst="rect">
                        <a:avLst/>
                      </a:prstGeom>
                    </p:spPr>
                  </p:pic>
                </p:oleObj>
              </mc:Fallback>
            </mc:AlternateContent>
          </a:graphicData>
        </a:graphic>
      </p:graphicFrame>
      <p:graphicFrame>
        <p:nvGraphicFramePr>
          <p:cNvPr id="33" name="Object 32"/>
          <p:cNvGraphicFramePr>
            <a:graphicFrameLocks noChangeAspect="1"/>
          </p:cNvGraphicFramePr>
          <p:nvPr/>
        </p:nvGraphicFramePr>
        <p:xfrm>
          <a:off x="584369" y="5315445"/>
          <a:ext cx="6369050" cy="1008063"/>
        </p:xfrm>
        <a:graphic>
          <a:graphicData uri="http://schemas.openxmlformats.org/presentationml/2006/ole">
            <mc:AlternateContent xmlns:mc="http://schemas.openxmlformats.org/markup-compatibility/2006">
              <mc:Choice xmlns:v="urn:schemas-microsoft-com:vml" Requires="v">
                <p:oleObj name="Equation" r:id="rId6" imgW="71323200" imgH="11277600" progId="Equation.DSMT4">
                  <p:embed/>
                </p:oleObj>
              </mc:Choice>
              <mc:Fallback>
                <p:oleObj name="Equation" r:id="rId6" imgW="71323200" imgH="11277600" progId="Equation.DSMT4">
                  <p:embed/>
                  <p:pic>
                    <p:nvPicPr>
                      <p:cNvPr id="0" name="Object 31"/>
                      <p:cNvPicPr/>
                      <p:nvPr/>
                    </p:nvPicPr>
                    <p:blipFill>
                      <a:blip r:embed="rId7"/>
                      <a:stretch>
                        <a:fillRect/>
                      </a:stretch>
                    </p:blipFill>
                    <p:spPr>
                      <a:xfrm>
                        <a:off x="584369" y="5315445"/>
                        <a:ext cx="6369050" cy="1008063"/>
                      </a:xfrm>
                      <a:prstGeom prst="rect">
                        <a:avLst/>
                      </a:prstGeom>
                    </p:spPr>
                  </p:pic>
                </p:oleObj>
              </mc:Fallback>
            </mc:AlternateContent>
          </a:graphicData>
        </a:graphic>
      </p:graphicFrame>
      <p:pic>
        <p:nvPicPr>
          <p:cNvPr id="35" name="Picture 34"/>
          <p:cNvPicPr>
            <a:picLocks noChangeAspect="1"/>
          </p:cNvPicPr>
          <p:nvPr/>
        </p:nvPicPr>
        <p:blipFill>
          <a:blip r:embed="rId8"/>
          <a:stretch>
            <a:fillRect/>
          </a:stretch>
        </p:blipFill>
        <p:spPr>
          <a:xfrm>
            <a:off x="4558598" y="2040937"/>
            <a:ext cx="1396105" cy="329213"/>
          </a:xfrm>
          <a:prstGeom prst="rect">
            <a:avLst/>
          </a:prstGeom>
        </p:spPr>
      </p:pic>
      <p:pic>
        <p:nvPicPr>
          <p:cNvPr id="2" name="Picture 1"/>
          <p:cNvPicPr>
            <a:picLocks noChangeAspect="1"/>
          </p:cNvPicPr>
          <p:nvPr/>
        </p:nvPicPr>
        <p:blipFill>
          <a:blip r:embed="rId9"/>
          <a:stretch>
            <a:fillRect/>
          </a:stretch>
        </p:blipFill>
        <p:spPr>
          <a:xfrm>
            <a:off x="7507903" y="2171873"/>
            <a:ext cx="4627265" cy="47126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p:nvGrpSpPr>
        <p:grpSpPr>
          <a:xfrm>
            <a:off x="229966" y="185383"/>
            <a:ext cx="11995464" cy="1641409"/>
            <a:chOff x="229966" y="185383"/>
            <a:chExt cx="11995464" cy="1641409"/>
          </a:xfrm>
        </p:grpSpPr>
        <p:grpSp>
          <p:nvGrpSpPr>
            <p:cNvPr id="7" name="Group 6"/>
            <p:cNvGrpSpPr/>
            <p:nvPr/>
          </p:nvGrpSpPr>
          <p:grpSpPr>
            <a:xfrm>
              <a:off x="229966" y="185383"/>
              <a:ext cx="11905202" cy="1641409"/>
              <a:chOff x="143177" y="56267"/>
              <a:chExt cx="9650995" cy="1563082"/>
            </a:xfrm>
          </p:grpSpPr>
          <p:sp>
            <p:nvSpPr>
              <p:cNvPr id="9" name="Rounded Rectangle 8"/>
              <p:cNvSpPr/>
              <p:nvPr/>
            </p:nvSpPr>
            <p:spPr>
              <a:xfrm>
                <a:off x="936801" y="82955"/>
                <a:ext cx="8857371" cy="1536394"/>
              </a:xfrm>
              <a:prstGeom prst="roundRect">
                <a:avLst>
                  <a:gd name="adj" fmla="val 9218"/>
                </a:avLst>
              </a:prstGeom>
              <a:gradFill flip="none" rotWithShape="1">
                <a:gsLst>
                  <a:gs pos="0">
                    <a:srgbClr val="FFE5D8">
                      <a:shade val="30000"/>
                      <a:satMod val="115000"/>
                    </a:srgbClr>
                  </a:gs>
                  <a:gs pos="31000">
                    <a:srgbClr val="FFE5D8">
                      <a:shade val="67500"/>
                      <a:satMod val="115000"/>
                    </a:srgbClr>
                  </a:gs>
                  <a:gs pos="100000">
                    <a:schemeClr val="bg1"/>
                  </a:gs>
                </a:gsLst>
                <a:lin ang="18900000" scaled="1"/>
                <a:tileRect/>
              </a:gradFill>
              <a:ln w="3175">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Oval 9"/>
              <p:cNvSpPr/>
              <p:nvPr/>
            </p:nvSpPr>
            <p:spPr>
              <a:xfrm>
                <a:off x="143177" y="56267"/>
                <a:ext cx="1435366" cy="15505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Oval 10"/>
              <p:cNvSpPr/>
              <p:nvPr/>
            </p:nvSpPr>
            <p:spPr>
              <a:xfrm>
                <a:off x="143177" y="56267"/>
                <a:ext cx="1313787" cy="14794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4" name="Rectangle 13"/>
            <p:cNvSpPr/>
            <p:nvPr/>
          </p:nvSpPr>
          <p:spPr>
            <a:xfrm>
              <a:off x="1970347" y="214698"/>
              <a:ext cx="10255083" cy="1569660"/>
            </a:xfrm>
            <a:prstGeom prst="rect">
              <a:avLst/>
            </a:prstGeom>
          </p:spPr>
          <p:txBody>
            <a:bodyPr wrap="square">
              <a:spAutoFit/>
            </a:bodyPr>
            <a:lstStyle/>
            <a:p>
              <a:r>
                <a:rPr lang="vi-VN"/>
                <a:t>Một bề nước có đáy thuộc mặt phẳng nằm ngang. Trong trường hợp này, độ sâu của bề là khoảng cách giữa mặt nước và đáy bề. Giải thích vì sao để đo độ sâu của bể, ta có thể thả quả dọi chạm đáy bể và đo chiều dài của đoạn dây dội nằm trong bề nước. </a:t>
              </a:r>
              <a:endParaRPr lang="en-US"/>
            </a:p>
          </p:txBody>
        </p:sp>
      </p:grpSp>
      <p:pic>
        <p:nvPicPr>
          <p:cNvPr id="3" name="Picture 2"/>
          <p:cNvPicPr>
            <a:picLocks noChangeAspect="1"/>
          </p:cNvPicPr>
          <p:nvPr/>
        </p:nvPicPr>
        <p:blipFill>
          <a:blip r:embed="rId2"/>
          <a:stretch>
            <a:fillRect/>
          </a:stretch>
        </p:blipFill>
        <p:spPr>
          <a:xfrm>
            <a:off x="409633" y="539240"/>
            <a:ext cx="1411294" cy="920576"/>
          </a:xfrm>
          <a:prstGeom prst="rect">
            <a:avLst/>
          </a:prstGeom>
        </p:spPr>
      </p:pic>
      <p:sp>
        <p:nvSpPr>
          <p:cNvPr id="2" name="Rectangle 1"/>
          <p:cNvSpPr/>
          <p:nvPr/>
        </p:nvSpPr>
        <p:spPr>
          <a:xfrm>
            <a:off x="203533" y="2335757"/>
            <a:ext cx="7120654" cy="1200329"/>
          </a:xfrm>
          <a:prstGeom prst="rect">
            <a:avLst/>
          </a:prstGeom>
        </p:spPr>
        <p:txBody>
          <a:bodyPr wrap="square">
            <a:spAutoFit/>
          </a:bodyPr>
          <a:lstStyle/>
          <a:p>
            <a:pPr marL="342900" indent="-342900">
              <a:buFont typeface="Wingdings" panose="05000000000000000000" pitchFamily="2" charset="2"/>
              <a:buChar char="v"/>
            </a:pPr>
            <a:r>
              <a:rPr lang="vi-VN"/>
              <a:t>Giả sử mặt phẳng đáy bể nước là mặt phẳng </a:t>
            </a:r>
            <a:r>
              <a:rPr lang="vi-VN" i="1">
                <a:latin typeface="Times New Roman" panose="02020603050405020304" pitchFamily="18" charset="0"/>
                <a:cs typeface="Times New Roman" panose="02020603050405020304" pitchFamily="18" charset="0"/>
              </a:rPr>
              <a:t>(P)</a:t>
            </a:r>
            <a:r>
              <a:rPr lang="vi-VN"/>
              <a:t>, mặt phẳng mặt nước là mặt phẳng </a:t>
            </a:r>
            <a:r>
              <a:rPr lang="vi-VN" i="1">
                <a:latin typeface="Times New Roman" panose="02020603050405020304" pitchFamily="18" charset="0"/>
                <a:cs typeface="Times New Roman" panose="02020603050405020304" pitchFamily="18" charset="0"/>
              </a:rPr>
              <a:t>(Q)</a:t>
            </a:r>
            <a:r>
              <a:rPr lang="vi-VN"/>
              <a:t>, dây dọi là đường thẳng </a:t>
            </a:r>
            <a:r>
              <a:rPr lang="vi-VN" i="1">
                <a:latin typeface="Times New Roman" panose="02020603050405020304" pitchFamily="18" charset="0"/>
                <a:cs typeface="Times New Roman" panose="02020603050405020304" pitchFamily="18" charset="0"/>
              </a:rPr>
              <a:t>MH</a:t>
            </a:r>
            <a:r>
              <a:rPr lang="vi-VN"/>
              <a:t>.</a:t>
            </a:r>
            <a:endParaRPr lang="en-US"/>
          </a:p>
        </p:txBody>
      </p:sp>
      <p:sp>
        <p:nvSpPr>
          <p:cNvPr id="5" name="Rectangle 4"/>
          <p:cNvSpPr/>
          <p:nvPr/>
        </p:nvSpPr>
        <p:spPr>
          <a:xfrm>
            <a:off x="450619" y="3610837"/>
            <a:ext cx="6258835" cy="461665"/>
          </a:xfrm>
          <a:prstGeom prst="rect">
            <a:avLst/>
          </a:prstGeom>
        </p:spPr>
        <p:txBody>
          <a:bodyPr wrap="square">
            <a:spAutoFit/>
          </a:bodyPr>
          <a:lstStyle/>
          <a:p>
            <a:r>
              <a:rPr lang="en-US">
                <a:solidFill>
                  <a:srgbClr val="262626"/>
                </a:solidFill>
                <a:latin typeface="Helvetica" panose="020B0604020202020204" pitchFamily="34" charset="0"/>
              </a:rPr>
              <a:t>Ta có </a:t>
            </a:r>
            <a:r>
              <a:rPr lang="en-US" i="1">
                <a:solidFill>
                  <a:srgbClr val="262626"/>
                </a:solidFill>
                <a:latin typeface="Times New Roman" panose="02020603050405020304" pitchFamily="18" charset="0"/>
                <a:cs typeface="Times New Roman" panose="02020603050405020304" pitchFamily="18" charset="0"/>
              </a:rPr>
              <a:t>(P)//(Q). </a:t>
            </a:r>
            <a:r>
              <a:rPr lang="en-US">
                <a:solidFill>
                  <a:srgbClr val="262626"/>
                </a:solidFill>
                <a:latin typeface="Helvetica" panose="020B0604020202020204" pitchFamily="34" charset="0"/>
              </a:rPr>
              <a:t>Mà </a:t>
            </a:r>
            <a:r>
              <a:rPr lang="en-US" i="1">
                <a:solidFill>
                  <a:srgbClr val="FF0000"/>
                </a:solidFill>
                <a:latin typeface="Times New Roman" panose="02020603050405020304" pitchFamily="18" charset="0"/>
                <a:cs typeface="Times New Roman" panose="02020603050405020304" pitchFamily="18" charset="0"/>
              </a:rPr>
              <a:t>d((P),(Q)) = d(M, (P)) = MH</a:t>
            </a:r>
          </a:p>
        </p:txBody>
      </p:sp>
      <p:sp>
        <p:nvSpPr>
          <p:cNvPr id="6" name="Rectangle 5"/>
          <p:cNvSpPr/>
          <p:nvPr/>
        </p:nvSpPr>
        <p:spPr>
          <a:xfrm>
            <a:off x="485104" y="4068294"/>
            <a:ext cx="6668040" cy="461665"/>
          </a:xfrm>
          <a:prstGeom prst="rect">
            <a:avLst/>
          </a:prstGeom>
        </p:spPr>
        <p:txBody>
          <a:bodyPr wrap="square">
            <a:spAutoFit/>
          </a:bodyPr>
          <a:lstStyle/>
          <a:p>
            <a:r>
              <a:rPr lang="vi-VN" i="1">
                <a:latin typeface="Times New Roman" panose="02020603050405020304" pitchFamily="18" charset="0"/>
                <a:cs typeface="Times New Roman" panose="02020603050405020304" pitchFamily="18" charset="0"/>
              </a:rPr>
              <a:t>MH </a:t>
            </a:r>
            <a:r>
              <a:rPr lang="vi-VN"/>
              <a:t>chính là độ dài đoạn dây dọi nằm trong bể</a:t>
            </a:r>
            <a:r>
              <a:rPr lang="en-US"/>
              <a:t>.</a:t>
            </a:r>
          </a:p>
        </p:txBody>
      </p:sp>
      <p:sp>
        <p:nvSpPr>
          <p:cNvPr id="8" name="Rectangle 7"/>
          <p:cNvSpPr/>
          <p:nvPr/>
        </p:nvSpPr>
        <p:spPr>
          <a:xfrm>
            <a:off x="485104" y="4604710"/>
            <a:ext cx="7002657" cy="1200329"/>
          </a:xfrm>
          <a:prstGeom prst="rect">
            <a:avLst/>
          </a:prstGeom>
        </p:spPr>
        <p:txBody>
          <a:bodyPr wrap="square">
            <a:spAutoFit/>
          </a:bodyPr>
          <a:lstStyle/>
          <a:p>
            <a:r>
              <a:rPr lang="vi-VN"/>
              <a:t>Vậy để đo độ sâu của bể, ta có thể thả quả dọi chạm đáy bể và đo chiều dài của đoạn dây dọi nằm trong bể nước.</a:t>
            </a:r>
            <a:endParaRPr lang="en-US"/>
          </a:p>
        </p:txBody>
      </p:sp>
      <p:pic>
        <p:nvPicPr>
          <p:cNvPr id="48" name="Picture 47"/>
          <p:cNvPicPr>
            <a:picLocks noChangeAspect="1"/>
          </p:cNvPicPr>
          <p:nvPr/>
        </p:nvPicPr>
        <p:blipFill>
          <a:blip r:embed="rId3"/>
          <a:stretch>
            <a:fillRect/>
          </a:stretch>
        </p:blipFill>
        <p:spPr>
          <a:xfrm>
            <a:off x="3808412" y="1964110"/>
            <a:ext cx="1396105" cy="329213"/>
          </a:xfrm>
          <a:prstGeom prst="rect">
            <a:avLst/>
          </a:prstGeom>
        </p:spPr>
      </p:pic>
      <p:pic>
        <p:nvPicPr>
          <p:cNvPr id="22" name="Picture 21"/>
          <p:cNvPicPr>
            <a:picLocks noChangeAspect="1"/>
          </p:cNvPicPr>
          <p:nvPr/>
        </p:nvPicPr>
        <p:blipFill>
          <a:blip r:embed="rId4"/>
          <a:stretch>
            <a:fillRect/>
          </a:stretch>
        </p:blipFill>
        <p:spPr>
          <a:xfrm>
            <a:off x="7130291" y="2427163"/>
            <a:ext cx="5012416" cy="3816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Group 14"/>
          <p:cNvGrpSpPr/>
          <p:nvPr/>
        </p:nvGrpSpPr>
        <p:grpSpPr>
          <a:xfrm>
            <a:off x="35583" y="566576"/>
            <a:ext cx="12044105" cy="1859339"/>
            <a:chOff x="77271" y="778776"/>
            <a:chExt cx="12044105" cy="2031969"/>
          </a:xfrm>
        </p:grpSpPr>
        <p:pic>
          <p:nvPicPr>
            <p:cNvPr id="13" name="Picture 12"/>
            <p:cNvPicPr>
              <a:picLocks noChangeAspect="1"/>
            </p:cNvPicPr>
            <p:nvPr/>
          </p:nvPicPr>
          <p:blipFill>
            <a:blip r:embed="rId2"/>
            <a:stretch>
              <a:fillRect/>
            </a:stretch>
          </p:blipFill>
          <p:spPr>
            <a:xfrm>
              <a:off x="1407172" y="778776"/>
              <a:ext cx="10714204" cy="2031969"/>
            </a:xfrm>
            <a:prstGeom prst="rect">
              <a:avLst/>
            </a:prstGeom>
          </p:spPr>
        </p:pic>
        <p:sp>
          <p:nvSpPr>
            <p:cNvPr id="4" name="Rectangle 3"/>
            <p:cNvSpPr/>
            <p:nvPr/>
          </p:nvSpPr>
          <p:spPr>
            <a:xfrm>
              <a:off x="1483371" y="778777"/>
              <a:ext cx="10460397" cy="461665"/>
            </a:xfrm>
            <a:prstGeom prst="rect">
              <a:avLst/>
            </a:prstGeom>
          </p:spPr>
          <p:txBody>
            <a:bodyPr wrap="square">
              <a:spAutoFit/>
            </a:bodyPr>
            <a:lstStyle/>
            <a:p>
              <a:r>
                <a:rPr lang="en-US"/>
                <a:t> </a:t>
              </a:r>
            </a:p>
          </p:txBody>
        </p:sp>
        <p:pic>
          <p:nvPicPr>
            <p:cNvPr id="14" name="Picture 13"/>
            <p:cNvPicPr>
              <a:picLocks noChangeAspect="1"/>
            </p:cNvPicPr>
            <p:nvPr/>
          </p:nvPicPr>
          <p:blipFill>
            <a:blip r:embed="rId3"/>
            <a:stretch>
              <a:fillRect/>
            </a:stretch>
          </p:blipFill>
          <p:spPr>
            <a:xfrm>
              <a:off x="77271" y="1117526"/>
              <a:ext cx="1316126" cy="1360120"/>
            </a:xfrm>
            <a:prstGeom prst="rect">
              <a:avLst/>
            </a:prstGeom>
          </p:spPr>
        </p:pic>
      </p:grpSp>
      <p:pic>
        <p:nvPicPr>
          <p:cNvPr id="3" name="Picture 2"/>
          <p:cNvPicPr>
            <a:picLocks noChangeAspect="1"/>
          </p:cNvPicPr>
          <p:nvPr/>
        </p:nvPicPr>
        <p:blipFill>
          <a:blip r:embed="rId4"/>
          <a:stretch>
            <a:fillRect/>
          </a:stretch>
        </p:blipFill>
        <p:spPr>
          <a:xfrm>
            <a:off x="35583" y="14868"/>
            <a:ext cx="10097429" cy="534455"/>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492387" y="711415"/>
                <a:ext cx="10460397" cy="1569660"/>
              </a:xfrm>
              <a:prstGeom prst="rect">
                <a:avLst/>
              </a:prstGeom>
            </p:spPr>
            <p:txBody>
              <a:bodyPr wrap="square">
                <a:spAutoFit/>
              </a:bodyPr>
              <a:lstStyle/>
              <a:p>
                <a:pPr marL="457200" indent="-457200">
                  <a:buAutoNum type="alphaLcParenR"/>
                </a:pPr>
                <a:r>
                  <a:rPr lang="vi-VN" b="1"/>
                  <a:t>Cho điểm</a:t>
                </a:r>
                <a:r>
                  <a:rPr lang="en-US" b="1"/>
                  <a:t> M </a:t>
                </a:r>
                <a:r>
                  <a:rPr lang="vi-VN" b="1"/>
                  <a:t>và đường thẳng</a:t>
                </a:r>
                <a:r>
                  <a:rPr lang="en-US" b="1"/>
                  <a:t> a.</a:t>
                </a:r>
                <a:r>
                  <a:rPr lang="vi-VN" b="1"/>
                  <a:t> Gọi H</a:t>
                </a:r>
                <a:r>
                  <a:rPr lang="en-US" b="1"/>
                  <a:t> l</a:t>
                </a:r>
                <a:r>
                  <a:rPr lang="vi-VN" b="1"/>
                  <a:t>à hình chiếu của M trên a. Với mỗi</a:t>
                </a:r>
                <a:r>
                  <a:rPr lang="en-US" b="1"/>
                  <a:t> </a:t>
                </a:r>
                <a:r>
                  <a:rPr lang="vi-VN" b="1"/>
                  <a:t>điểm K thuộc a,</a:t>
                </a:r>
                <a:r>
                  <a:rPr lang="en-US" b="1"/>
                  <a:t> giải thích </a:t>
                </a:r>
                <a:r>
                  <a:rPr lang="vi-VN" b="1"/>
                  <a:t>vì sao</a:t>
                </a:r>
                <a:r>
                  <a:rPr lang="en-US" b="1"/>
                  <a:t> MK </a:t>
                </a:r>
                <a14:m>
                  <m:oMath xmlns:m="http://schemas.openxmlformats.org/officeDocument/2006/math">
                    <m:r>
                      <a:rPr lang="en-US" b="1" i="1" smtClean="0">
                        <a:latin typeface="Cambria Math" panose="02040503050406030204" pitchFamily="18" charset="0"/>
                        <a:ea typeface="Cambria Math" panose="02040503050406030204" pitchFamily="18" charset="0"/>
                      </a:rPr>
                      <m:t>≥</m:t>
                    </m:r>
                  </m:oMath>
                </a14:m>
                <a:r>
                  <a:rPr lang="en-US" b="1"/>
                  <a:t> MH</a:t>
                </a:r>
                <a:endParaRPr lang="vi-VN" b="1"/>
              </a:p>
              <a:p>
                <a:r>
                  <a:rPr lang="vi-VN" b="1"/>
                  <a:t>b) Cho điểm M và mặt phẳng (P). Gọi H là hình chiếu của M trên (P).</a:t>
                </a:r>
                <a:endParaRPr lang="en-US" b="1"/>
              </a:p>
              <a:p>
                <a:r>
                  <a:rPr lang="en-US" b="1"/>
                  <a:t>    </a:t>
                </a:r>
                <a:r>
                  <a:rPr lang="vi-VN" b="1"/>
                  <a:t> Với</a:t>
                </a:r>
                <a:r>
                  <a:rPr lang="en-US" b="1"/>
                  <a:t> </a:t>
                </a:r>
                <a:r>
                  <a:rPr lang="vi-VN" b="1"/>
                  <a:t>mỗi điểm K thuộc</a:t>
                </a:r>
                <a:r>
                  <a:rPr lang="en-US" b="1"/>
                  <a:t> </a:t>
                </a:r>
                <a:r>
                  <a:rPr lang="vi-VN" b="1"/>
                  <a:t>(P)</a:t>
                </a:r>
                <a:r>
                  <a:rPr lang="en-US" b="1"/>
                  <a:t>, giải thích </a:t>
                </a:r>
                <a:r>
                  <a:rPr lang="vi-VN" b="1"/>
                  <a:t>vì sao</a:t>
                </a:r>
                <a:r>
                  <a:rPr lang="en-US" b="1"/>
                  <a:t> MK </a:t>
                </a:r>
                <a14:m>
                  <m:oMath xmlns:m="http://schemas.openxmlformats.org/officeDocument/2006/math">
                    <m:r>
                      <a:rPr lang="en-US" b="1" i="1">
                        <a:latin typeface="Cambria Math" panose="02040503050406030204" pitchFamily="18" charset="0"/>
                        <a:ea typeface="Cambria Math" panose="02040503050406030204" pitchFamily="18" charset="0"/>
                      </a:rPr>
                      <m:t>≥</m:t>
                    </m:r>
                  </m:oMath>
                </a14:m>
                <a:r>
                  <a:rPr lang="en-US" b="1"/>
                  <a:t> MH</a:t>
                </a:r>
                <a:endParaRPr lang="vi-VN" b="1"/>
              </a:p>
            </p:txBody>
          </p:sp>
        </mc:Choice>
        <mc:Fallback xmlns="">
          <p:sp>
            <p:nvSpPr>
              <p:cNvPr id="5" name="Rectangle 4"/>
              <p:cNvSpPr>
                <a:spLocks noRot="1" noChangeAspect="1" noMove="1" noResize="1" noEditPoints="1" noAdjustHandles="1" noChangeArrowheads="1" noChangeShapeType="1" noTextEdit="1"/>
              </p:cNvSpPr>
              <p:nvPr/>
            </p:nvSpPr>
            <p:spPr>
              <a:xfrm>
                <a:off x="1492387" y="711415"/>
                <a:ext cx="10460397" cy="1569660"/>
              </a:xfrm>
              <a:prstGeom prst="rect">
                <a:avLst/>
              </a:prstGeom>
              <a:blipFill rotWithShape="1">
                <a:blip r:embed="rId5"/>
                <a:stretch>
                  <a:fillRect l="-1" t="-14" r="2" b="10"/>
                </a:stretch>
              </a:blipFill>
            </p:spPr>
            <p:txBody>
              <a:bodyPr/>
              <a:lstStyle/>
              <a:p>
                <a:r>
                  <a:rPr lang="en-US" altLang="en-US">
                    <a:noFill/>
                  </a:rPr>
                  <a:t> </a:t>
                </a:r>
              </a:p>
            </p:txBody>
          </p:sp>
        </mc:Fallback>
      </mc:AlternateContent>
      <p:grpSp>
        <p:nvGrpSpPr>
          <p:cNvPr id="16" name="Group 15"/>
          <p:cNvGrpSpPr/>
          <p:nvPr/>
        </p:nvGrpSpPr>
        <p:grpSpPr>
          <a:xfrm>
            <a:off x="942678" y="5744525"/>
            <a:ext cx="11065468" cy="833275"/>
            <a:chOff x="1123357" y="5186997"/>
            <a:chExt cx="11065468" cy="833275"/>
          </a:xfrm>
        </p:grpSpPr>
        <p:sp>
          <p:nvSpPr>
            <p:cNvPr id="19" name="Rounded Rectangle 18"/>
            <p:cNvSpPr/>
            <p:nvPr/>
          </p:nvSpPr>
          <p:spPr>
            <a:xfrm>
              <a:off x="1123357" y="5186997"/>
              <a:ext cx="10956330" cy="833275"/>
            </a:xfrm>
            <a:prstGeom prst="roundRect">
              <a:avLst>
                <a:gd name="adj" fmla="val 4331"/>
              </a:avLst>
            </a:prstGeom>
            <a:solidFill>
              <a:schemeClr val="accent6">
                <a:lumMod val="20000"/>
                <a:lumOff val="80000"/>
                <a:alpha val="7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23357" y="5372803"/>
              <a:ext cx="11065468" cy="461665"/>
            </a:xfrm>
            <a:prstGeom prst="rect">
              <a:avLst/>
            </a:prstGeom>
          </p:spPr>
          <p:txBody>
            <a:bodyPr wrap="square">
              <a:spAutoFit/>
            </a:bodyPr>
            <a:lstStyle/>
            <a:p>
              <a:pPr marL="342900" indent="-342900">
                <a:buFont typeface="Wingdings" panose="05000000000000000000" pitchFamily="2" charset="2"/>
                <a:buChar char="v"/>
              </a:pPr>
              <a:r>
                <a:rPr lang="en-US"/>
                <a:t>Xét tam giác vuông MHK, khi đó MK là cạnh huyền nên ta luôn có: </a:t>
              </a:r>
              <a:r>
                <a:rPr lang="vi-VN"/>
                <a:t>MK ≥ MH</a:t>
              </a:r>
            </a:p>
          </p:txBody>
        </p:sp>
      </p:grpSp>
      <p:grpSp>
        <p:nvGrpSpPr>
          <p:cNvPr id="28" name="Group 27"/>
          <p:cNvGrpSpPr/>
          <p:nvPr/>
        </p:nvGrpSpPr>
        <p:grpSpPr>
          <a:xfrm>
            <a:off x="1427230" y="3165028"/>
            <a:ext cx="4511909" cy="2026190"/>
            <a:chOff x="1427230" y="3165028"/>
            <a:chExt cx="4511909" cy="2026190"/>
          </a:xfrm>
        </p:grpSpPr>
        <p:pic>
          <p:nvPicPr>
            <p:cNvPr id="12" name="Picture 11"/>
            <p:cNvPicPr>
              <a:picLocks noChangeAspect="1"/>
            </p:cNvPicPr>
            <p:nvPr/>
          </p:nvPicPr>
          <p:blipFill>
            <a:blip r:embed="rId6"/>
            <a:stretch>
              <a:fillRect/>
            </a:stretch>
          </p:blipFill>
          <p:spPr>
            <a:xfrm>
              <a:off x="1427230" y="3165028"/>
              <a:ext cx="4511909" cy="1840384"/>
            </a:xfrm>
            <a:prstGeom prst="rect">
              <a:avLst/>
            </a:prstGeom>
          </p:spPr>
        </p:pic>
        <p:graphicFrame>
          <p:nvGraphicFramePr>
            <p:cNvPr id="6" name="Object 5"/>
            <p:cNvGraphicFramePr>
              <a:graphicFrameLocks noChangeAspect="1"/>
            </p:cNvGraphicFramePr>
            <p:nvPr/>
          </p:nvGraphicFramePr>
          <p:xfrm>
            <a:off x="5100939" y="3174917"/>
            <a:ext cx="327256" cy="265895"/>
          </p:xfrm>
          <a:graphic>
            <a:graphicData uri="http://schemas.openxmlformats.org/presentationml/2006/ole">
              <mc:AlternateContent xmlns:mc="http://schemas.openxmlformats.org/markup-compatibility/2006">
                <mc:Choice xmlns:v="urn:schemas-microsoft-com:vml" Requires="v">
                  <p:oleObj name="Equation" r:id="rId7" imgW="4876800" imgH="3962400" progId="Equation.DSMT4">
                    <p:embed/>
                  </p:oleObj>
                </mc:Choice>
                <mc:Fallback>
                  <p:oleObj name="Equation" r:id="rId7" imgW="4876800" imgH="3962400" progId="Equation.DSMT4">
                    <p:embed/>
                    <p:pic>
                      <p:nvPicPr>
                        <p:cNvPr id="0" name="Picture 17465"/>
                        <p:cNvPicPr/>
                        <p:nvPr/>
                      </p:nvPicPr>
                      <p:blipFill>
                        <a:blip r:embed="rId8"/>
                        <a:stretch>
                          <a:fillRect/>
                        </a:stretch>
                      </p:blipFill>
                      <p:spPr>
                        <a:xfrm>
                          <a:off x="5100939" y="3174917"/>
                          <a:ext cx="327256" cy="265895"/>
                        </a:xfrm>
                        <a:prstGeom prst="rect">
                          <a:avLst/>
                        </a:prstGeom>
                      </p:spPr>
                    </p:pic>
                  </p:oleObj>
                </mc:Fallback>
              </mc:AlternateContent>
            </a:graphicData>
          </a:graphic>
        </p:graphicFrame>
        <p:graphicFrame>
          <p:nvGraphicFramePr>
            <p:cNvPr id="17" name="Object 16"/>
            <p:cNvGraphicFramePr>
              <a:graphicFrameLocks noChangeAspect="1"/>
            </p:cNvGraphicFramePr>
            <p:nvPr/>
          </p:nvGraphicFramePr>
          <p:xfrm>
            <a:off x="4977230" y="4924518"/>
            <a:ext cx="287337" cy="266700"/>
          </p:xfrm>
          <a:graphic>
            <a:graphicData uri="http://schemas.openxmlformats.org/presentationml/2006/ole">
              <mc:AlternateContent xmlns:mc="http://schemas.openxmlformats.org/markup-compatibility/2006">
                <mc:Choice xmlns:v="urn:schemas-microsoft-com:vml" Requires="v">
                  <p:oleObj name="Equation" r:id="rId9" imgW="4267200" imgH="3962400" progId="Equation.DSMT4">
                    <p:embed/>
                  </p:oleObj>
                </mc:Choice>
                <mc:Fallback>
                  <p:oleObj name="Equation" r:id="rId9" imgW="4267200" imgH="3962400" progId="Equation.DSMT4">
                    <p:embed/>
                    <p:pic>
                      <p:nvPicPr>
                        <p:cNvPr id="0" name="Object 5"/>
                        <p:cNvPicPr/>
                        <p:nvPr/>
                      </p:nvPicPr>
                      <p:blipFill>
                        <a:blip r:embed="rId10"/>
                        <a:stretch>
                          <a:fillRect/>
                        </a:stretch>
                      </p:blipFill>
                      <p:spPr>
                        <a:xfrm>
                          <a:off x="4977230" y="4924518"/>
                          <a:ext cx="287337" cy="266700"/>
                        </a:xfrm>
                        <a:prstGeom prst="rect">
                          <a:avLst/>
                        </a:prstGeom>
                      </p:spPr>
                    </p:pic>
                  </p:oleObj>
                </mc:Fallback>
              </mc:AlternateContent>
            </a:graphicData>
          </a:graphic>
        </p:graphicFrame>
        <p:graphicFrame>
          <p:nvGraphicFramePr>
            <p:cNvPr id="18" name="Object 17"/>
            <p:cNvGraphicFramePr>
              <a:graphicFrameLocks noChangeAspect="1"/>
            </p:cNvGraphicFramePr>
            <p:nvPr/>
          </p:nvGraphicFramePr>
          <p:xfrm>
            <a:off x="3045127" y="4883922"/>
            <a:ext cx="265113" cy="265113"/>
          </p:xfrm>
          <a:graphic>
            <a:graphicData uri="http://schemas.openxmlformats.org/presentationml/2006/ole">
              <mc:AlternateContent xmlns:mc="http://schemas.openxmlformats.org/markup-compatibility/2006">
                <mc:Choice xmlns:v="urn:schemas-microsoft-com:vml" Requires="v">
                  <p:oleObj name="Equation" r:id="rId11" imgW="3962400" imgH="3962400" progId="Equation.DSMT4">
                    <p:embed/>
                  </p:oleObj>
                </mc:Choice>
                <mc:Fallback>
                  <p:oleObj name="Equation" r:id="rId11" imgW="3962400" imgH="3962400" progId="Equation.DSMT4">
                    <p:embed/>
                    <p:pic>
                      <p:nvPicPr>
                        <p:cNvPr id="0" name="Object 16"/>
                        <p:cNvPicPr/>
                        <p:nvPr/>
                      </p:nvPicPr>
                      <p:blipFill>
                        <a:blip r:embed="rId12"/>
                        <a:stretch>
                          <a:fillRect/>
                        </a:stretch>
                      </p:blipFill>
                      <p:spPr>
                        <a:xfrm>
                          <a:off x="3045127" y="4883922"/>
                          <a:ext cx="265113" cy="265113"/>
                        </a:xfrm>
                        <a:prstGeom prst="rect">
                          <a:avLst/>
                        </a:prstGeom>
                      </p:spPr>
                    </p:pic>
                  </p:oleObj>
                </mc:Fallback>
              </mc:AlternateContent>
            </a:graphicData>
          </a:graphic>
        </p:graphicFrame>
        <p:graphicFrame>
          <p:nvGraphicFramePr>
            <p:cNvPr id="20" name="Object 19"/>
            <p:cNvGraphicFramePr>
              <a:graphicFrameLocks noChangeAspect="1"/>
            </p:cNvGraphicFramePr>
            <p:nvPr/>
          </p:nvGraphicFramePr>
          <p:xfrm>
            <a:off x="1554931" y="4575609"/>
            <a:ext cx="204787" cy="223837"/>
          </p:xfrm>
          <a:graphic>
            <a:graphicData uri="http://schemas.openxmlformats.org/presentationml/2006/ole">
              <mc:AlternateContent xmlns:mc="http://schemas.openxmlformats.org/markup-compatibility/2006">
                <mc:Choice xmlns:v="urn:schemas-microsoft-com:vml" Requires="v">
                  <p:oleObj name="Equation" r:id="rId13" imgW="3048000" imgH="3352800" progId="Equation.DSMT4">
                    <p:embed/>
                  </p:oleObj>
                </mc:Choice>
                <mc:Fallback>
                  <p:oleObj name="Equation" r:id="rId13" imgW="3048000" imgH="3352800" progId="Equation.DSMT4">
                    <p:embed/>
                    <p:pic>
                      <p:nvPicPr>
                        <p:cNvPr id="0" name="Object 17"/>
                        <p:cNvPicPr/>
                        <p:nvPr/>
                      </p:nvPicPr>
                      <p:blipFill>
                        <a:blip r:embed="rId14"/>
                        <a:stretch>
                          <a:fillRect/>
                        </a:stretch>
                      </p:blipFill>
                      <p:spPr>
                        <a:xfrm>
                          <a:off x="1554931" y="4575609"/>
                          <a:ext cx="204787" cy="223837"/>
                        </a:xfrm>
                        <a:prstGeom prst="rect">
                          <a:avLst/>
                        </a:prstGeom>
                      </p:spPr>
                    </p:pic>
                  </p:oleObj>
                </mc:Fallback>
              </mc:AlternateContent>
            </a:graphicData>
          </a:graphic>
        </p:graphicFrame>
      </p:grpSp>
      <p:grpSp>
        <p:nvGrpSpPr>
          <p:cNvPr id="29" name="Group 28"/>
          <p:cNvGrpSpPr/>
          <p:nvPr/>
        </p:nvGrpSpPr>
        <p:grpSpPr>
          <a:xfrm>
            <a:off x="6671881" y="2550615"/>
            <a:ext cx="5064486" cy="2727064"/>
            <a:chOff x="6671881" y="2550615"/>
            <a:chExt cx="5064486" cy="2727064"/>
          </a:xfrm>
        </p:grpSpPr>
        <p:pic>
          <p:nvPicPr>
            <p:cNvPr id="21" name="Picture 20"/>
            <p:cNvPicPr>
              <a:picLocks noChangeAspect="1"/>
            </p:cNvPicPr>
            <p:nvPr/>
          </p:nvPicPr>
          <p:blipFill>
            <a:blip r:embed="rId15"/>
            <a:stretch>
              <a:fillRect/>
            </a:stretch>
          </p:blipFill>
          <p:spPr>
            <a:xfrm>
              <a:off x="6671881" y="2667746"/>
              <a:ext cx="5064486" cy="2609933"/>
            </a:xfrm>
            <a:prstGeom prst="rect">
              <a:avLst/>
            </a:prstGeom>
          </p:spPr>
        </p:pic>
        <p:graphicFrame>
          <p:nvGraphicFramePr>
            <p:cNvPr id="23" name="Object 22"/>
            <p:cNvGraphicFramePr>
              <a:graphicFrameLocks noChangeAspect="1"/>
            </p:cNvGraphicFramePr>
            <p:nvPr/>
          </p:nvGraphicFramePr>
          <p:xfrm>
            <a:off x="10139548" y="2550615"/>
            <a:ext cx="327256" cy="265895"/>
          </p:xfrm>
          <a:graphic>
            <a:graphicData uri="http://schemas.openxmlformats.org/presentationml/2006/ole">
              <mc:AlternateContent xmlns:mc="http://schemas.openxmlformats.org/markup-compatibility/2006">
                <mc:Choice xmlns:v="urn:schemas-microsoft-com:vml" Requires="v">
                  <p:oleObj name="Equation" r:id="rId16" imgW="4876800" imgH="3962400" progId="Equation.DSMT4">
                    <p:embed/>
                  </p:oleObj>
                </mc:Choice>
                <mc:Fallback>
                  <p:oleObj name="Equation" r:id="rId16" imgW="4876800" imgH="3962400" progId="Equation.DSMT4">
                    <p:embed/>
                    <p:pic>
                      <p:nvPicPr>
                        <p:cNvPr id="0" name="Object 5"/>
                        <p:cNvPicPr/>
                        <p:nvPr/>
                      </p:nvPicPr>
                      <p:blipFill>
                        <a:blip r:embed="rId17"/>
                        <a:stretch>
                          <a:fillRect/>
                        </a:stretch>
                      </p:blipFill>
                      <p:spPr>
                        <a:xfrm>
                          <a:off x="10139548" y="2550615"/>
                          <a:ext cx="327256" cy="265895"/>
                        </a:xfrm>
                        <a:prstGeom prst="rect">
                          <a:avLst/>
                        </a:prstGeom>
                      </p:spPr>
                    </p:pic>
                  </p:oleObj>
                </mc:Fallback>
              </mc:AlternateContent>
            </a:graphicData>
          </a:graphic>
        </p:graphicFrame>
        <p:graphicFrame>
          <p:nvGraphicFramePr>
            <p:cNvPr id="24" name="Object 23"/>
            <p:cNvGraphicFramePr>
              <a:graphicFrameLocks noChangeAspect="1"/>
            </p:cNvGraphicFramePr>
            <p:nvPr/>
          </p:nvGraphicFramePr>
          <p:xfrm>
            <a:off x="9852211" y="4609359"/>
            <a:ext cx="287337" cy="266700"/>
          </p:xfrm>
          <a:graphic>
            <a:graphicData uri="http://schemas.openxmlformats.org/presentationml/2006/ole">
              <mc:AlternateContent xmlns:mc="http://schemas.openxmlformats.org/markup-compatibility/2006">
                <mc:Choice xmlns:v="urn:schemas-microsoft-com:vml" Requires="v">
                  <p:oleObj name="Equation" r:id="rId18" imgW="4267200" imgH="3962400" progId="Equation.DSMT4">
                    <p:embed/>
                  </p:oleObj>
                </mc:Choice>
                <mc:Fallback>
                  <p:oleObj name="Equation" r:id="rId18" imgW="4267200" imgH="3962400" progId="Equation.DSMT4">
                    <p:embed/>
                    <p:pic>
                      <p:nvPicPr>
                        <p:cNvPr id="0" name="Object 16"/>
                        <p:cNvPicPr/>
                        <p:nvPr/>
                      </p:nvPicPr>
                      <p:blipFill>
                        <a:blip r:embed="rId19"/>
                        <a:stretch>
                          <a:fillRect/>
                        </a:stretch>
                      </p:blipFill>
                      <p:spPr>
                        <a:xfrm>
                          <a:off x="9852211" y="4609359"/>
                          <a:ext cx="287337" cy="266700"/>
                        </a:xfrm>
                        <a:prstGeom prst="rect">
                          <a:avLst/>
                        </a:prstGeom>
                      </p:spPr>
                    </p:pic>
                  </p:oleObj>
                </mc:Fallback>
              </mc:AlternateContent>
            </a:graphicData>
          </a:graphic>
        </p:graphicFrame>
        <p:graphicFrame>
          <p:nvGraphicFramePr>
            <p:cNvPr id="25" name="Object 24"/>
            <p:cNvGraphicFramePr>
              <a:graphicFrameLocks noChangeAspect="1"/>
            </p:cNvGraphicFramePr>
            <p:nvPr/>
          </p:nvGraphicFramePr>
          <p:xfrm>
            <a:off x="8078747" y="4566916"/>
            <a:ext cx="265113" cy="265113"/>
          </p:xfrm>
          <a:graphic>
            <a:graphicData uri="http://schemas.openxmlformats.org/presentationml/2006/ole">
              <mc:AlternateContent xmlns:mc="http://schemas.openxmlformats.org/markup-compatibility/2006">
                <mc:Choice xmlns:v="urn:schemas-microsoft-com:vml" Requires="v">
                  <p:oleObj name="Equation" r:id="rId20" imgW="3962400" imgH="3962400" progId="Equation.DSMT4">
                    <p:embed/>
                  </p:oleObj>
                </mc:Choice>
                <mc:Fallback>
                  <p:oleObj name="Equation" r:id="rId20" imgW="3962400" imgH="3962400" progId="Equation.DSMT4">
                    <p:embed/>
                    <p:pic>
                      <p:nvPicPr>
                        <p:cNvPr id="0" name="Object 17"/>
                        <p:cNvPicPr/>
                        <p:nvPr/>
                      </p:nvPicPr>
                      <p:blipFill>
                        <a:blip r:embed="rId21"/>
                        <a:stretch>
                          <a:fillRect/>
                        </a:stretch>
                      </p:blipFill>
                      <p:spPr>
                        <a:xfrm>
                          <a:off x="8078747" y="4566916"/>
                          <a:ext cx="265113" cy="265113"/>
                        </a:xfrm>
                        <a:prstGeom prst="rect">
                          <a:avLst/>
                        </a:prstGeom>
                      </p:spPr>
                    </p:pic>
                  </p:oleObj>
                </mc:Fallback>
              </mc:AlternateContent>
            </a:graphicData>
          </a:graphic>
        </p:graphicFrame>
        <p:graphicFrame>
          <p:nvGraphicFramePr>
            <p:cNvPr id="26" name="Object 25"/>
            <p:cNvGraphicFramePr>
              <a:graphicFrameLocks noChangeAspect="1"/>
            </p:cNvGraphicFramePr>
            <p:nvPr/>
          </p:nvGraphicFramePr>
          <p:xfrm>
            <a:off x="7098483" y="4848056"/>
            <a:ext cx="299657" cy="322707"/>
          </p:xfrm>
          <a:graphic>
            <a:graphicData uri="http://schemas.openxmlformats.org/presentationml/2006/ole">
              <mc:AlternateContent xmlns:mc="http://schemas.openxmlformats.org/markup-compatibility/2006">
                <mc:Choice xmlns:v="urn:schemas-microsoft-com:vml" Requires="v">
                  <p:oleObj name="Equation" r:id="rId22" imgW="3657600" imgH="3962400" progId="Equation.DSMT4">
                    <p:embed/>
                  </p:oleObj>
                </mc:Choice>
                <mc:Fallback>
                  <p:oleObj name="Equation" r:id="rId22" imgW="3657600" imgH="3962400" progId="Equation.DSMT4">
                    <p:embed/>
                    <p:pic>
                      <p:nvPicPr>
                        <p:cNvPr id="0" name="Object 16"/>
                        <p:cNvPicPr/>
                        <p:nvPr/>
                      </p:nvPicPr>
                      <p:blipFill>
                        <a:blip r:embed="rId23"/>
                        <a:stretch>
                          <a:fillRect/>
                        </a:stretch>
                      </p:blipFill>
                      <p:spPr>
                        <a:xfrm>
                          <a:off x="7098483" y="4848056"/>
                          <a:ext cx="299657" cy="322707"/>
                        </a:xfrm>
                        <a:prstGeom prst="rect">
                          <a:avLst/>
                        </a:prstGeom>
                      </p:spPr>
                    </p:pic>
                  </p:oleObj>
                </mc:Fallback>
              </mc:AlternateContent>
            </a:graphicData>
          </a:graphic>
        </p:graphicFrame>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left)">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33031" y="505030"/>
            <a:ext cx="11846561" cy="1828800"/>
          </a:xfrm>
          <a:prstGeom prst="rect">
            <a:avLst/>
          </a:prstGeom>
        </p:spPr>
      </p:pic>
      <p:pic>
        <p:nvPicPr>
          <p:cNvPr id="8" name="Picture 7"/>
          <p:cNvPicPr>
            <a:picLocks noChangeAspect="1"/>
          </p:cNvPicPr>
          <p:nvPr/>
        </p:nvPicPr>
        <p:blipFill>
          <a:blip r:embed="rId3"/>
          <a:stretch>
            <a:fillRect/>
          </a:stretch>
        </p:blipFill>
        <p:spPr>
          <a:xfrm>
            <a:off x="189710" y="5115"/>
            <a:ext cx="5108891" cy="499915"/>
          </a:xfrm>
          <a:prstGeom prst="rect">
            <a:avLst/>
          </a:prstGeom>
        </p:spPr>
      </p:pic>
      <p:sp>
        <p:nvSpPr>
          <p:cNvPr id="13" name="Rectangle 12"/>
          <p:cNvSpPr/>
          <p:nvPr/>
        </p:nvSpPr>
        <p:spPr>
          <a:xfrm>
            <a:off x="221576" y="1321150"/>
            <a:ext cx="11447780" cy="830997"/>
          </a:xfrm>
          <a:prstGeom prst="rect">
            <a:avLst/>
          </a:prstGeom>
        </p:spPr>
        <p:txBody>
          <a:bodyPr wrap="square">
            <a:spAutoFit/>
          </a:bodyPr>
          <a:lstStyle/>
          <a:p>
            <a:pPr marL="342900" indent="-342900">
              <a:buFont typeface="Wingdings" panose="05000000000000000000" pitchFamily="2" charset="2"/>
              <a:buChar char="v"/>
            </a:pPr>
            <a:r>
              <a:rPr lang="vi-VN" b="1"/>
              <a:t>Khoảng cách từ một điểm M đến một mặt phẳng (P), kí hiệu </a:t>
            </a:r>
            <a:r>
              <a:rPr lang="vi-VN" b="1">
                <a:solidFill>
                  <a:srgbClr val="FF0000"/>
                </a:solidFill>
              </a:rPr>
              <a:t>d(M, (P))</a:t>
            </a:r>
            <a:r>
              <a:rPr lang="vi-VN" b="1"/>
              <a:t>, là khoảng cách giữa M và hình chiếu H của M trên (P).</a:t>
            </a:r>
            <a:endParaRPr lang="en-US" b="1"/>
          </a:p>
        </p:txBody>
      </p:sp>
      <p:sp>
        <p:nvSpPr>
          <p:cNvPr id="17" name="Rectangle 16"/>
          <p:cNvSpPr/>
          <p:nvPr/>
        </p:nvSpPr>
        <p:spPr>
          <a:xfrm>
            <a:off x="221576" y="580629"/>
            <a:ext cx="11447780" cy="830997"/>
          </a:xfrm>
          <a:prstGeom prst="rect">
            <a:avLst/>
          </a:prstGeom>
        </p:spPr>
        <p:txBody>
          <a:bodyPr wrap="square">
            <a:spAutoFit/>
          </a:bodyPr>
          <a:lstStyle/>
          <a:p>
            <a:pPr marL="342900" indent="-342900">
              <a:buFont typeface="Wingdings" panose="05000000000000000000" pitchFamily="2" charset="2"/>
              <a:buChar char="v"/>
            </a:pPr>
            <a:r>
              <a:rPr lang="vi-VN" b="1"/>
              <a:t>Khoảng cách từ một điểm M đến một đường thẳng a, kí hiệu </a:t>
            </a:r>
            <a:r>
              <a:rPr lang="vi-VN" b="1">
                <a:solidFill>
                  <a:srgbClr val="FF0000"/>
                </a:solidFill>
              </a:rPr>
              <a:t>d(M, a)</a:t>
            </a:r>
            <a:r>
              <a:rPr lang="vi-VN" b="1"/>
              <a:t>, là khoảng cách giữa M và hình chiếu H của M trên a.</a:t>
            </a:r>
          </a:p>
        </p:txBody>
      </p:sp>
      <p:sp>
        <p:nvSpPr>
          <p:cNvPr id="27" name="Rectangle 26"/>
          <p:cNvSpPr/>
          <p:nvPr/>
        </p:nvSpPr>
        <p:spPr>
          <a:xfrm>
            <a:off x="7109439" y="5882231"/>
            <a:ext cx="3622017" cy="461665"/>
          </a:xfrm>
          <a:prstGeom prst="rect">
            <a:avLst/>
          </a:prstGeom>
        </p:spPr>
        <p:txBody>
          <a:bodyPr wrap="square">
            <a:spAutoFit/>
          </a:bodyPr>
          <a:lstStyle/>
          <a:p>
            <a:r>
              <a:rPr lang="en-US" b="1"/>
              <a:t>d(M, (P)) </a:t>
            </a:r>
            <a:r>
              <a:rPr lang="en-US"/>
              <a:t>=</a:t>
            </a:r>
            <a:r>
              <a:rPr lang="en-US" b="1"/>
              <a:t> 0 </a:t>
            </a:r>
            <a:r>
              <a:rPr lang="pt-BR" b="1"/>
              <a:t>⇔ M ∈ </a:t>
            </a:r>
            <a:r>
              <a:rPr lang="en-US" b="1"/>
              <a:t>(P).</a:t>
            </a:r>
          </a:p>
        </p:txBody>
      </p:sp>
      <p:sp>
        <p:nvSpPr>
          <p:cNvPr id="28" name="Rectangle 27"/>
          <p:cNvSpPr/>
          <p:nvPr/>
        </p:nvSpPr>
        <p:spPr>
          <a:xfrm>
            <a:off x="1734729" y="5802077"/>
            <a:ext cx="3049233" cy="461665"/>
          </a:xfrm>
          <a:prstGeom prst="rect">
            <a:avLst/>
          </a:prstGeom>
        </p:spPr>
        <p:txBody>
          <a:bodyPr wrap="none">
            <a:spAutoFit/>
          </a:bodyPr>
          <a:lstStyle/>
          <a:p>
            <a:r>
              <a:rPr lang="pt-BR" b="1"/>
              <a:t>d(M, a) </a:t>
            </a:r>
            <a:r>
              <a:rPr lang="pt-BR"/>
              <a:t>=</a:t>
            </a:r>
            <a:r>
              <a:rPr lang="pt-BR" b="1"/>
              <a:t> 0 ⇔ M ∈ a.</a:t>
            </a:r>
            <a:endParaRPr lang="en-US" b="1"/>
          </a:p>
        </p:txBody>
      </p:sp>
      <p:grpSp>
        <p:nvGrpSpPr>
          <p:cNvPr id="3" name="Group 2"/>
          <p:cNvGrpSpPr/>
          <p:nvPr/>
        </p:nvGrpSpPr>
        <p:grpSpPr>
          <a:xfrm>
            <a:off x="947223" y="2968078"/>
            <a:ext cx="4511909" cy="2705464"/>
            <a:chOff x="947223" y="2968078"/>
            <a:chExt cx="4511909" cy="2705464"/>
          </a:xfrm>
        </p:grpSpPr>
        <p:sp>
          <p:nvSpPr>
            <p:cNvPr id="23" name="Rectangle 22"/>
            <p:cNvSpPr/>
            <p:nvPr/>
          </p:nvSpPr>
          <p:spPr>
            <a:xfrm>
              <a:off x="2068611" y="5211877"/>
              <a:ext cx="2073003" cy="461665"/>
            </a:xfrm>
            <a:prstGeom prst="rect">
              <a:avLst/>
            </a:prstGeom>
          </p:spPr>
          <p:txBody>
            <a:bodyPr wrap="none">
              <a:spAutoFit/>
            </a:bodyPr>
            <a:lstStyle/>
            <a:p>
              <a:r>
                <a:rPr lang="en-US" b="1">
                  <a:solidFill>
                    <a:srgbClr val="FF0000"/>
                  </a:solidFill>
                </a:rPr>
                <a:t>d(M, a)</a:t>
              </a:r>
              <a:r>
                <a:rPr lang="en-US">
                  <a:solidFill>
                    <a:srgbClr val="FF0000"/>
                  </a:solidFill>
                </a:rPr>
                <a:t> = </a:t>
              </a:r>
              <a:r>
                <a:rPr lang="en-US" b="1">
                  <a:solidFill>
                    <a:srgbClr val="FF0000"/>
                  </a:solidFill>
                </a:rPr>
                <a:t>MH </a:t>
              </a:r>
            </a:p>
          </p:txBody>
        </p:sp>
        <p:grpSp>
          <p:nvGrpSpPr>
            <p:cNvPr id="2" name="Group 1"/>
            <p:cNvGrpSpPr/>
            <p:nvPr/>
          </p:nvGrpSpPr>
          <p:grpSpPr>
            <a:xfrm>
              <a:off x="947223" y="2968078"/>
              <a:ext cx="4511909" cy="2026190"/>
              <a:chOff x="947223" y="2968078"/>
              <a:chExt cx="4511909" cy="2026190"/>
            </a:xfrm>
          </p:grpSpPr>
          <p:pic>
            <p:nvPicPr>
              <p:cNvPr id="18" name="Picture 17"/>
              <p:cNvPicPr>
                <a:picLocks noChangeAspect="1"/>
              </p:cNvPicPr>
              <p:nvPr/>
            </p:nvPicPr>
            <p:blipFill>
              <a:blip r:embed="rId4"/>
              <a:stretch>
                <a:fillRect/>
              </a:stretch>
            </p:blipFill>
            <p:spPr>
              <a:xfrm>
                <a:off x="947223" y="2968078"/>
                <a:ext cx="4511909" cy="1840384"/>
              </a:xfrm>
              <a:prstGeom prst="rect">
                <a:avLst/>
              </a:prstGeom>
            </p:spPr>
          </p:pic>
          <p:graphicFrame>
            <p:nvGraphicFramePr>
              <p:cNvPr id="29" name="Object 28"/>
              <p:cNvGraphicFramePr>
                <a:graphicFrameLocks noChangeAspect="1"/>
              </p:cNvGraphicFramePr>
              <p:nvPr/>
            </p:nvGraphicFramePr>
            <p:xfrm>
              <a:off x="4620932" y="2977967"/>
              <a:ext cx="327256" cy="265895"/>
            </p:xfrm>
            <a:graphic>
              <a:graphicData uri="http://schemas.openxmlformats.org/presentationml/2006/ole">
                <mc:AlternateContent xmlns:mc="http://schemas.openxmlformats.org/markup-compatibility/2006">
                  <mc:Choice xmlns:v="urn:schemas-microsoft-com:vml" Requires="v">
                    <p:oleObj name="Equation" r:id="rId5" imgW="4876800" imgH="3962400" progId="Equation.DSMT4">
                      <p:embed/>
                    </p:oleObj>
                  </mc:Choice>
                  <mc:Fallback>
                    <p:oleObj name="Equation" r:id="rId5" imgW="4876800" imgH="3962400" progId="Equation.DSMT4">
                      <p:embed/>
                      <p:pic>
                        <p:nvPicPr>
                          <p:cNvPr id="0" name="Object 5"/>
                          <p:cNvPicPr/>
                          <p:nvPr/>
                        </p:nvPicPr>
                        <p:blipFill>
                          <a:blip r:embed="rId6"/>
                          <a:stretch>
                            <a:fillRect/>
                          </a:stretch>
                        </p:blipFill>
                        <p:spPr>
                          <a:xfrm>
                            <a:off x="4620932" y="2977967"/>
                            <a:ext cx="327256" cy="265895"/>
                          </a:xfrm>
                          <a:prstGeom prst="rect">
                            <a:avLst/>
                          </a:prstGeom>
                        </p:spPr>
                      </p:pic>
                    </p:oleObj>
                  </mc:Fallback>
                </mc:AlternateContent>
              </a:graphicData>
            </a:graphic>
          </p:graphicFrame>
          <p:graphicFrame>
            <p:nvGraphicFramePr>
              <p:cNvPr id="30" name="Object 29"/>
              <p:cNvGraphicFramePr>
                <a:graphicFrameLocks noChangeAspect="1"/>
              </p:cNvGraphicFramePr>
              <p:nvPr/>
            </p:nvGraphicFramePr>
            <p:xfrm>
              <a:off x="4497223" y="4727568"/>
              <a:ext cx="287337" cy="266700"/>
            </p:xfrm>
            <a:graphic>
              <a:graphicData uri="http://schemas.openxmlformats.org/presentationml/2006/ole">
                <mc:AlternateContent xmlns:mc="http://schemas.openxmlformats.org/markup-compatibility/2006">
                  <mc:Choice xmlns:v="urn:schemas-microsoft-com:vml" Requires="v">
                    <p:oleObj name="Equation" r:id="rId7" imgW="4267200" imgH="3962400" progId="Equation.DSMT4">
                      <p:embed/>
                    </p:oleObj>
                  </mc:Choice>
                  <mc:Fallback>
                    <p:oleObj name="Equation" r:id="rId7" imgW="4267200" imgH="3962400" progId="Equation.DSMT4">
                      <p:embed/>
                      <p:pic>
                        <p:nvPicPr>
                          <p:cNvPr id="0" name="Object 16"/>
                          <p:cNvPicPr/>
                          <p:nvPr/>
                        </p:nvPicPr>
                        <p:blipFill>
                          <a:blip r:embed="rId8"/>
                          <a:stretch>
                            <a:fillRect/>
                          </a:stretch>
                        </p:blipFill>
                        <p:spPr>
                          <a:xfrm>
                            <a:off x="4497223" y="4727568"/>
                            <a:ext cx="287337" cy="266700"/>
                          </a:xfrm>
                          <a:prstGeom prst="rect">
                            <a:avLst/>
                          </a:prstGeom>
                        </p:spPr>
                      </p:pic>
                    </p:oleObj>
                  </mc:Fallback>
                </mc:AlternateContent>
              </a:graphicData>
            </a:graphic>
          </p:graphicFrame>
          <p:graphicFrame>
            <p:nvGraphicFramePr>
              <p:cNvPr id="31" name="Object 30"/>
              <p:cNvGraphicFramePr>
                <a:graphicFrameLocks noChangeAspect="1"/>
              </p:cNvGraphicFramePr>
              <p:nvPr/>
            </p:nvGraphicFramePr>
            <p:xfrm>
              <a:off x="2565120" y="4686972"/>
              <a:ext cx="265113" cy="265113"/>
            </p:xfrm>
            <a:graphic>
              <a:graphicData uri="http://schemas.openxmlformats.org/presentationml/2006/ole">
                <mc:AlternateContent xmlns:mc="http://schemas.openxmlformats.org/markup-compatibility/2006">
                  <mc:Choice xmlns:v="urn:schemas-microsoft-com:vml" Requires="v">
                    <p:oleObj name="Equation" r:id="rId9" imgW="3962400" imgH="3962400" progId="Equation.DSMT4">
                      <p:embed/>
                    </p:oleObj>
                  </mc:Choice>
                  <mc:Fallback>
                    <p:oleObj name="Equation" r:id="rId9" imgW="3962400" imgH="3962400" progId="Equation.DSMT4">
                      <p:embed/>
                      <p:pic>
                        <p:nvPicPr>
                          <p:cNvPr id="0" name="Object 17"/>
                          <p:cNvPicPr/>
                          <p:nvPr/>
                        </p:nvPicPr>
                        <p:blipFill>
                          <a:blip r:embed="rId10"/>
                          <a:stretch>
                            <a:fillRect/>
                          </a:stretch>
                        </p:blipFill>
                        <p:spPr>
                          <a:xfrm>
                            <a:off x="2565120" y="4686972"/>
                            <a:ext cx="265113" cy="265113"/>
                          </a:xfrm>
                          <a:prstGeom prst="rect">
                            <a:avLst/>
                          </a:prstGeom>
                        </p:spPr>
                      </p:pic>
                    </p:oleObj>
                  </mc:Fallback>
                </mc:AlternateContent>
              </a:graphicData>
            </a:graphic>
          </p:graphicFrame>
          <p:graphicFrame>
            <p:nvGraphicFramePr>
              <p:cNvPr id="32" name="Object 31"/>
              <p:cNvGraphicFramePr>
                <a:graphicFrameLocks noChangeAspect="1"/>
              </p:cNvGraphicFramePr>
              <p:nvPr/>
            </p:nvGraphicFramePr>
            <p:xfrm>
              <a:off x="1074924" y="4378659"/>
              <a:ext cx="204787" cy="223837"/>
            </p:xfrm>
            <a:graphic>
              <a:graphicData uri="http://schemas.openxmlformats.org/presentationml/2006/ole">
                <mc:AlternateContent xmlns:mc="http://schemas.openxmlformats.org/markup-compatibility/2006">
                  <mc:Choice xmlns:v="urn:schemas-microsoft-com:vml" Requires="v">
                    <p:oleObj name="Equation" r:id="rId11" imgW="3048000" imgH="3352800" progId="Equation.DSMT4">
                      <p:embed/>
                    </p:oleObj>
                  </mc:Choice>
                  <mc:Fallback>
                    <p:oleObj name="Equation" r:id="rId11" imgW="3048000" imgH="3352800" progId="Equation.DSMT4">
                      <p:embed/>
                      <p:pic>
                        <p:nvPicPr>
                          <p:cNvPr id="0" name="Object 19"/>
                          <p:cNvPicPr/>
                          <p:nvPr/>
                        </p:nvPicPr>
                        <p:blipFill>
                          <a:blip r:embed="rId12"/>
                          <a:stretch>
                            <a:fillRect/>
                          </a:stretch>
                        </p:blipFill>
                        <p:spPr>
                          <a:xfrm>
                            <a:off x="1074924" y="4378659"/>
                            <a:ext cx="204787" cy="223837"/>
                          </a:xfrm>
                          <a:prstGeom prst="rect">
                            <a:avLst/>
                          </a:prstGeom>
                        </p:spPr>
                      </p:pic>
                    </p:oleObj>
                  </mc:Fallback>
                </mc:AlternateContent>
              </a:graphicData>
            </a:graphic>
          </p:graphicFrame>
        </p:grpSp>
      </p:grpSp>
      <p:grpSp>
        <p:nvGrpSpPr>
          <p:cNvPr id="4" name="Group 3"/>
          <p:cNvGrpSpPr/>
          <p:nvPr/>
        </p:nvGrpSpPr>
        <p:grpSpPr>
          <a:xfrm>
            <a:off x="6600598" y="2392310"/>
            <a:ext cx="5064486" cy="3305860"/>
            <a:chOff x="6595685" y="2588047"/>
            <a:chExt cx="5064486" cy="3305860"/>
          </a:xfrm>
        </p:grpSpPr>
        <p:sp>
          <p:nvSpPr>
            <p:cNvPr id="24" name="Rectangle 23"/>
            <p:cNvSpPr/>
            <p:nvPr/>
          </p:nvSpPr>
          <p:spPr>
            <a:xfrm>
              <a:off x="7682327" y="5432242"/>
              <a:ext cx="2311851" cy="461665"/>
            </a:xfrm>
            <a:prstGeom prst="rect">
              <a:avLst/>
            </a:prstGeom>
          </p:spPr>
          <p:txBody>
            <a:bodyPr wrap="none">
              <a:spAutoFit/>
            </a:bodyPr>
            <a:lstStyle/>
            <a:p>
              <a:r>
                <a:rPr lang="en-US" b="1">
                  <a:solidFill>
                    <a:srgbClr val="FF0000"/>
                  </a:solidFill>
                </a:rPr>
                <a:t>d(M, (P)) </a:t>
              </a:r>
              <a:r>
                <a:rPr lang="en-US">
                  <a:solidFill>
                    <a:srgbClr val="FF0000"/>
                  </a:solidFill>
                </a:rPr>
                <a:t>=</a:t>
              </a:r>
              <a:r>
                <a:rPr lang="en-US" b="1">
                  <a:solidFill>
                    <a:srgbClr val="FF0000"/>
                  </a:solidFill>
                </a:rPr>
                <a:t> MH </a:t>
              </a:r>
            </a:p>
          </p:txBody>
        </p:sp>
        <p:grpSp>
          <p:nvGrpSpPr>
            <p:cNvPr id="33" name="Group 32"/>
            <p:cNvGrpSpPr/>
            <p:nvPr/>
          </p:nvGrpSpPr>
          <p:grpSpPr>
            <a:xfrm>
              <a:off x="6595685" y="2588047"/>
              <a:ext cx="5064486" cy="2727064"/>
              <a:chOff x="6665345" y="2679968"/>
              <a:chExt cx="5064486" cy="2727064"/>
            </a:xfrm>
          </p:grpSpPr>
          <p:pic>
            <p:nvPicPr>
              <p:cNvPr id="34" name="Picture 33"/>
              <p:cNvPicPr>
                <a:picLocks noChangeAspect="1"/>
              </p:cNvPicPr>
              <p:nvPr/>
            </p:nvPicPr>
            <p:blipFill>
              <a:blip r:embed="rId13"/>
              <a:stretch>
                <a:fillRect/>
              </a:stretch>
            </p:blipFill>
            <p:spPr>
              <a:xfrm>
                <a:off x="6665345" y="2797099"/>
                <a:ext cx="5064486" cy="2609933"/>
              </a:xfrm>
              <a:prstGeom prst="rect">
                <a:avLst/>
              </a:prstGeom>
            </p:spPr>
          </p:pic>
          <p:graphicFrame>
            <p:nvGraphicFramePr>
              <p:cNvPr id="35" name="Object 34"/>
              <p:cNvGraphicFramePr>
                <a:graphicFrameLocks noChangeAspect="1"/>
              </p:cNvGraphicFramePr>
              <p:nvPr/>
            </p:nvGraphicFramePr>
            <p:xfrm>
              <a:off x="10133012" y="2679968"/>
              <a:ext cx="327256" cy="265895"/>
            </p:xfrm>
            <a:graphic>
              <a:graphicData uri="http://schemas.openxmlformats.org/presentationml/2006/ole">
                <mc:AlternateContent xmlns:mc="http://schemas.openxmlformats.org/markup-compatibility/2006">
                  <mc:Choice xmlns:v="urn:schemas-microsoft-com:vml" Requires="v">
                    <p:oleObj name="Equation" r:id="rId14" imgW="4876800" imgH="3962400" progId="Equation.DSMT4">
                      <p:embed/>
                    </p:oleObj>
                  </mc:Choice>
                  <mc:Fallback>
                    <p:oleObj name="Equation" r:id="rId14" imgW="4876800" imgH="3962400" progId="Equation.DSMT4">
                      <p:embed/>
                      <p:pic>
                        <p:nvPicPr>
                          <p:cNvPr id="0" name="Object 22"/>
                          <p:cNvPicPr/>
                          <p:nvPr/>
                        </p:nvPicPr>
                        <p:blipFill>
                          <a:blip r:embed="rId15"/>
                          <a:stretch>
                            <a:fillRect/>
                          </a:stretch>
                        </p:blipFill>
                        <p:spPr>
                          <a:xfrm>
                            <a:off x="10133012" y="2679968"/>
                            <a:ext cx="327256" cy="265895"/>
                          </a:xfrm>
                          <a:prstGeom prst="rect">
                            <a:avLst/>
                          </a:prstGeom>
                        </p:spPr>
                      </p:pic>
                    </p:oleObj>
                  </mc:Fallback>
                </mc:AlternateContent>
              </a:graphicData>
            </a:graphic>
          </p:graphicFrame>
          <p:graphicFrame>
            <p:nvGraphicFramePr>
              <p:cNvPr id="36" name="Object 35"/>
              <p:cNvGraphicFramePr>
                <a:graphicFrameLocks noChangeAspect="1"/>
              </p:cNvGraphicFramePr>
              <p:nvPr/>
            </p:nvGraphicFramePr>
            <p:xfrm>
              <a:off x="9845675" y="4738712"/>
              <a:ext cx="287337" cy="266700"/>
            </p:xfrm>
            <a:graphic>
              <a:graphicData uri="http://schemas.openxmlformats.org/presentationml/2006/ole">
                <mc:AlternateContent xmlns:mc="http://schemas.openxmlformats.org/markup-compatibility/2006">
                  <mc:Choice xmlns:v="urn:schemas-microsoft-com:vml" Requires="v">
                    <p:oleObj name="Equation" r:id="rId16" imgW="4267200" imgH="3962400" progId="Equation.DSMT4">
                      <p:embed/>
                    </p:oleObj>
                  </mc:Choice>
                  <mc:Fallback>
                    <p:oleObj name="Equation" r:id="rId16" imgW="4267200" imgH="3962400" progId="Equation.DSMT4">
                      <p:embed/>
                      <p:pic>
                        <p:nvPicPr>
                          <p:cNvPr id="0" name="Object 23"/>
                          <p:cNvPicPr/>
                          <p:nvPr/>
                        </p:nvPicPr>
                        <p:blipFill>
                          <a:blip r:embed="rId17"/>
                          <a:stretch>
                            <a:fillRect/>
                          </a:stretch>
                        </p:blipFill>
                        <p:spPr>
                          <a:xfrm>
                            <a:off x="9845675" y="4738712"/>
                            <a:ext cx="287337" cy="266700"/>
                          </a:xfrm>
                          <a:prstGeom prst="rect">
                            <a:avLst/>
                          </a:prstGeom>
                        </p:spPr>
                      </p:pic>
                    </p:oleObj>
                  </mc:Fallback>
                </mc:AlternateContent>
              </a:graphicData>
            </a:graphic>
          </p:graphicFrame>
          <p:graphicFrame>
            <p:nvGraphicFramePr>
              <p:cNvPr id="37" name="Object 36"/>
              <p:cNvGraphicFramePr>
                <a:graphicFrameLocks noChangeAspect="1"/>
              </p:cNvGraphicFramePr>
              <p:nvPr/>
            </p:nvGraphicFramePr>
            <p:xfrm>
              <a:off x="8072211" y="4696269"/>
              <a:ext cx="265113" cy="265113"/>
            </p:xfrm>
            <a:graphic>
              <a:graphicData uri="http://schemas.openxmlformats.org/presentationml/2006/ole">
                <mc:AlternateContent xmlns:mc="http://schemas.openxmlformats.org/markup-compatibility/2006">
                  <mc:Choice xmlns:v="urn:schemas-microsoft-com:vml" Requires="v">
                    <p:oleObj name="Equation" r:id="rId18" imgW="3962400" imgH="3962400" progId="Equation.DSMT4">
                      <p:embed/>
                    </p:oleObj>
                  </mc:Choice>
                  <mc:Fallback>
                    <p:oleObj name="Equation" r:id="rId18" imgW="3962400" imgH="3962400" progId="Equation.DSMT4">
                      <p:embed/>
                      <p:pic>
                        <p:nvPicPr>
                          <p:cNvPr id="0" name="Object 24"/>
                          <p:cNvPicPr/>
                          <p:nvPr/>
                        </p:nvPicPr>
                        <p:blipFill>
                          <a:blip r:embed="rId19"/>
                          <a:stretch>
                            <a:fillRect/>
                          </a:stretch>
                        </p:blipFill>
                        <p:spPr>
                          <a:xfrm>
                            <a:off x="8072211" y="4696269"/>
                            <a:ext cx="265113" cy="265113"/>
                          </a:xfrm>
                          <a:prstGeom prst="rect">
                            <a:avLst/>
                          </a:prstGeom>
                        </p:spPr>
                      </p:pic>
                    </p:oleObj>
                  </mc:Fallback>
                </mc:AlternateContent>
              </a:graphicData>
            </a:graphic>
          </p:graphicFrame>
          <p:graphicFrame>
            <p:nvGraphicFramePr>
              <p:cNvPr id="38" name="Object 37"/>
              <p:cNvGraphicFramePr>
                <a:graphicFrameLocks noChangeAspect="1"/>
              </p:cNvGraphicFramePr>
              <p:nvPr/>
            </p:nvGraphicFramePr>
            <p:xfrm>
              <a:off x="7091947" y="4977409"/>
              <a:ext cx="299657" cy="322707"/>
            </p:xfrm>
            <a:graphic>
              <a:graphicData uri="http://schemas.openxmlformats.org/presentationml/2006/ole">
                <mc:AlternateContent xmlns:mc="http://schemas.openxmlformats.org/markup-compatibility/2006">
                  <mc:Choice xmlns:v="urn:schemas-microsoft-com:vml" Requires="v">
                    <p:oleObj name="Equation" r:id="rId20" imgW="3657600" imgH="3962400" progId="Equation.DSMT4">
                      <p:embed/>
                    </p:oleObj>
                  </mc:Choice>
                  <mc:Fallback>
                    <p:oleObj name="Equation" r:id="rId20" imgW="3657600" imgH="3962400" progId="Equation.DSMT4">
                      <p:embed/>
                      <p:pic>
                        <p:nvPicPr>
                          <p:cNvPr id="0" name="Object 25"/>
                          <p:cNvPicPr/>
                          <p:nvPr/>
                        </p:nvPicPr>
                        <p:blipFill>
                          <a:blip r:embed="rId21"/>
                          <a:stretch>
                            <a:fillRect/>
                          </a:stretch>
                        </p:blipFill>
                        <p:spPr>
                          <a:xfrm>
                            <a:off x="7091947" y="4977409"/>
                            <a:ext cx="299657" cy="322707"/>
                          </a:xfrm>
                          <a:prstGeom prst="rect">
                            <a:avLst/>
                          </a:prstGeom>
                        </p:spPr>
                      </p:pic>
                    </p:oleObj>
                  </mc:Fallback>
                </mc:AlternateContent>
              </a:graphicData>
            </a:graphic>
          </p:graphicFrame>
        </p:gr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12372" y="-127"/>
            <a:ext cx="2472180" cy="986160"/>
          </a:xfrm>
          <a:prstGeom prst="rect">
            <a:avLst/>
          </a:prstGeom>
        </p:spPr>
      </p:pic>
      <p:grpSp>
        <p:nvGrpSpPr>
          <p:cNvPr id="12" name="Group 11"/>
          <p:cNvGrpSpPr/>
          <p:nvPr/>
        </p:nvGrpSpPr>
        <p:grpSpPr>
          <a:xfrm>
            <a:off x="2055812" y="89189"/>
            <a:ext cx="10057652" cy="988548"/>
            <a:chOff x="127726" y="5639265"/>
            <a:chExt cx="11936105" cy="898680"/>
          </a:xfrm>
        </p:grpSpPr>
        <p:pic>
          <p:nvPicPr>
            <p:cNvPr id="3" name="Picture 2"/>
            <p:cNvPicPr>
              <a:picLocks noChangeAspect="1"/>
            </p:cNvPicPr>
            <p:nvPr/>
          </p:nvPicPr>
          <p:blipFill>
            <a:blip r:embed="rId3"/>
            <a:stretch>
              <a:fillRect/>
            </a:stretch>
          </p:blipFill>
          <p:spPr>
            <a:xfrm>
              <a:off x="127726" y="5639265"/>
              <a:ext cx="11936105" cy="898680"/>
            </a:xfrm>
            <a:prstGeom prst="rect">
              <a:avLst/>
            </a:prstGeom>
          </p:spPr>
        </p:pic>
        <p:sp>
          <p:nvSpPr>
            <p:cNvPr id="2" name="Rectangle 1"/>
            <p:cNvSpPr/>
            <p:nvPr/>
          </p:nvSpPr>
          <p:spPr>
            <a:xfrm>
              <a:off x="310916" y="5706948"/>
              <a:ext cx="11480180" cy="830997"/>
            </a:xfrm>
            <a:prstGeom prst="rect">
              <a:avLst/>
            </a:prstGeom>
          </p:spPr>
          <p:txBody>
            <a:bodyPr wrap="square">
              <a:spAutoFit/>
            </a:bodyPr>
            <a:lstStyle/>
            <a:p>
              <a:r>
                <a:rPr lang="vi-VN" b="1"/>
                <a:t>Khoảng cách từ đỉnh đến mặt phẳng chứa mặt đáy của một hình chóp được gọi là chiều cao của hình chóp đó.</a:t>
              </a:r>
              <a:endParaRPr lang="en-US" b="1"/>
            </a:p>
          </p:txBody>
        </p:sp>
      </p:grpSp>
      <p:sp>
        <p:nvSpPr>
          <p:cNvPr id="7" name="Rectangle 6"/>
          <p:cNvSpPr/>
          <p:nvPr/>
        </p:nvSpPr>
        <p:spPr>
          <a:xfrm>
            <a:off x="1522412" y="3505200"/>
            <a:ext cx="6096000" cy="830997"/>
          </a:xfrm>
          <a:prstGeom prst="rect">
            <a:avLst/>
          </a:prstGeom>
        </p:spPr>
        <p:txBody>
          <a:bodyPr wrap="square">
            <a:spAutoFit/>
          </a:bodyPr>
          <a:lstStyle/>
          <a:p>
            <a:r>
              <a:rPr lang="en-US"/>
              <a:t>Hình chiếu của S trên mặt phẳng (ABC) là tâm O của tam giác đều ABC. </a:t>
            </a:r>
          </a:p>
        </p:txBody>
      </p:sp>
      <p:grpSp>
        <p:nvGrpSpPr>
          <p:cNvPr id="15" name="Group 14"/>
          <p:cNvGrpSpPr/>
          <p:nvPr/>
        </p:nvGrpSpPr>
        <p:grpSpPr>
          <a:xfrm>
            <a:off x="460338" y="1371345"/>
            <a:ext cx="11577674" cy="1245955"/>
            <a:chOff x="460338" y="1908360"/>
            <a:chExt cx="11577674" cy="1245955"/>
          </a:xfrm>
        </p:grpSpPr>
        <p:grpSp>
          <p:nvGrpSpPr>
            <p:cNvPr id="11" name="Group 10"/>
            <p:cNvGrpSpPr/>
            <p:nvPr/>
          </p:nvGrpSpPr>
          <p:grpSpPr>
            <a:xfrm>
              <a:off x="2055812" y="1981200"/>
              <a:ext cx="9982200" cy="1100276"/>
              <a:chOff x="1674812" y="499924"/>
              <a:chExt cx="10305275" cy="1100276"/>
            </a:xfrm>
          </p:grpSpPr>
          <p:sp>
            <p:nvSpPr>
              <p:cNvPr id="10" name="Rounded Rectangle 9"/>
              <p:cNvSpPr/>
              <p:nvPr/>
            </p:nvSpPr>
            <p:spPr>
              <a:xfrm>
                <a:off x="1674812" y="499924"/>
                <a:ext cx="10305275" cy="1100276"/>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mc:AlternateContent xmlns:mc="http://schemas.openxmlformats.org/markup-compatibility/2006" xmlns:a14="http://schemas.microsoft.com/office/drawing/2010/main">
            <mc:Choice Requires="a14">
              <p:sp>
                <p:nvSpPr>
                  <p:cNvPr id="5" name="Rectangle 4"/>
                  <p:cNvSpPr/>
                  <p:nvPr/>
                </p:nvSpPr>
                <p:spPr>
                  <a:xfrm>
                    <a:off x="1903412" y="560146"/>
                    <a:ext cx="9887684" cy="865814"/>
                  </a:xfrm>
                  <a:prstGeom prst="rect">
                    <a:avLst/>
                  </a:prstGeom>
                </p:spPr>
                <p:txBody>
                  <a:bodyPr wrap="square">
                    <a:spAutoFit/>
                  </a:bodyPr>
                  <a:lstStyle/>
                  <a:p>
                    <a:pPr marL="342900" indent="-342900">
                      <a:buFont typeface="Wingdings" panose="05000000000000000000" pitchFamily="2" charset="2"/>
                      <a:buChar char="v"/>
                    </a:pPr>
                    <a:r>
                      <a:rPr lang="vi-VN" b="1"/>
                      <a:t>Cho hình chóp đều S.ABC. Biết độ dài cạnh đ</a:t>
                    </a:r>
                    <a:r>
                      <a:rPr lang="en-US" b="1"/>
                      <a:t>á</a:t>
                    </a:r>
                    <a:r>
                      <a:rPr lang="vi-VN" b="1"/>
                      <a:t>y, cạnh bên tương ứng bằng a, b (a </a:t>
                    </a:r>
                    <a:r>
                      <a:rPr lang="vi-VN"/>
                      <a:t>&lt;</a:t>
                    </a:r>
                    <a:r>
                      <a:rPr lang="vi-VN" b="1"/>
                      <a:t> b</a:t>
                    </a:r>
                    <a14:m>
                      <m:oMath xmlns:m="http://schemas.openxmlformats.org/officeDocument/2006/math">
                        <m:rad>
                          <m:radPr>
                            <m:degHide m:val="on"/>
                            <m:ctrlPr>
                              <a:rPr lang="vi-VN" b="1" i="1" smtClean="0">
                                <a:latin typeface="Cambria Math" panose="02040503050406030204" pitchFamily="18" charset="0"/>
                              </a:rPr>
                            </m:ctrlPr>
                          </m:radPr>
                          <m:deg/>
                          <m:e>
                            <m:r>
                              <a:rPr lang="vi-VN" b="1" i="1">
                                <a:latin typeface="Cambria Math" panose="02040503050406030204" pitchFamily="18" charset="0"/>
                              </a:rPr>
                              <m:t>𝟑</m:t>
                            </m:r>
                          </m:e>
                        </m:rad>
                      </m:oMath>
                    </a14:m>
                    <a:r>
                      <a:rPr lang="vi-VN" b="1"/>
                      <a:t>). T</a:t>
                    </a:r>
                    <a:r>
                      <a:rPr lang="en-US" b="1"/>
                      <a:t>í</a:t>
                    </a:r>
                    <a:r>
                      <a:rPr lang="vi-VN" b="1"/>
                      <a:t>nh chiều cao của hình chóp. </a:t>
                    </a:r>
                    <a:endParaRPr lang="en-US" b="1"/>
                  </a:p>
                </p:txBody>
              </p:sp>
            </mc:Choice>
            <mc:Fallback xmlns="">
              <p:sp>
                <p:nvSpPr>
                  <p:cNvPr id="5" name="Rectangle 4"/>
                  <p:cNvSpPr>
                    <a:spLocks noRot="1" noChangeAspect="1" noMove="1" noResize="1" noEditPoints="1" noAdjustHandles="1" noChangeArrowheads="1" noChangeShapeType="1" noTextEdit="1"/>
                  </p:cNvSpPr>
                  <p:nvPr/>
                </p:nvSpPr>
                <p:spPr>
                  <a:xfrm>
                    <a:off x="1903412" y="560146"/>
                    <a:ext cx="9887684" cy="865814"/>
                  </a:xfrm>
                  <a:prstGeom prst="rect">
                    <a:avLst/>
                  </a:prstGeom>
                  <a:blipFill rotWithShape="1">
                    <a:blip r:embed="rId4"/>
                  </a:blipFill>
                </p:spPr>
                <p:txBody>
                  <a:bodyPr/>
                  <a:lstStyle/>
                  <a:p>
                    <a:r>
                      <a:rPr lang="en-US" altLang="en-US">
                        <a:noFill/>
                      </a:rPr>
                      <a:t> </a:t>
                    </a:r>
                  </a:p>
                </p:txBody>
              </p:sp>
            </mc:Fallback>
          </mc:AlternateContent>
        </p:grpSp>
        <p:pic>
          <p:nvPicPr>
            <p:cNvPr id="14" name="Picture 13"/>
            <p:cNvPicPr>
              <a:picLocks noChangeAspect="1"/>
            </p:cNvPicPr>
            <p:nvPr/>
          </p:nvPicPr>
          <p:blipFill>
            <a:blip r:embed="rId5"/>
            <a:stretch>
              <a:fillRect/>
            </a:stretch>
          </p:blipFill>
          <p:spPr>
            <a:xfrm>
              <a:off x="460338" y="1908360"/>
              <a:ext cx="1234013" cy="1245955"/>
            </a:xfrm>
            <a:prstGeom prst="rect">
              <a:avLst/>
            </a:prstGeom>
          </p:spPr>
        </p:pic>
      </p:grpSp>
      <p:grpSp>
        <p:nvGrpSpPr>
          <p:cNvPr id="23" name="Group 22"/>
          <p:cNvGrpSpPr/>
          <p:nvPr/>
        </p:nvGrpSpPr>
        <p:grpSpPr>
          <a:xfrm>
            <a:off x="1555113" y="4166519"/>
            <a:ext cx="6249291" cy="980049"/>
            <a:chOff x="1555113" y="4166519"/>
            <a:chExt cx="6249291" cy="980049"/>
          </a:xfrm>
        </p:grpSpPr>
        <p:sp>
          <p:nvSpPr>
            <p:cNvPr id="21" name="Rectangle 20"/>
            <p:cNvSpPr/>
            <p:nvPr/>
          </p:nvSpPr>
          <p:spPr>
            <a:xfrm>
              <a:off x="1555113" y="4402852"/>
              <a:ext cx="6249291" cy="461665"/>
            </a:xfrm>
            <a:prstGeom prst="rect">
              <a:avLst/>
            </a:prstGeom>
          </p:spPr>
          <p:txBody>
            <a:bodyPr wrap="square">
              <a:spAutoFit/>
            </a:bodyPr>
            <a:lstStyle/>
            <a:p>
              <a:r>
                <a:rPr lang="pl-PL"/>
                <a:t>Trong tam giác đều ABC,</a:t>
              </a:r>
              <a:r>
                <a:rPr lang="en-US"/>
                <a:t> ta có </a:t>
              </a:r>
              <a:endParaRPr lang="pl-PL"/>
            </a:p>
          </p:txBody>
        </p:sp>
        <p:graphicFrame>
          <p:nvGraphicFramePr>
            <p:cNvPr id="22" name="Object 21"/>
            <p:cNvGraphicFramePr>
              <a:graphicFrameLocks noChangeAspect="1"/>
            </p:cNvGraphicFramePr>
            <p:nvPr/>
          </p:nvGraphicFramePr>
          <p:xfrm>
            <a:off x="5874632" y="4166519"/>
            <a:ext cx="1279507" cy="980049"/>
          </p:xfrm>
          <a:graphic>
            <a:graphicData uri="http://schemas.openxmlformats.org/presentationml/2006/ole">
              <mc:AlternateContent xmlns:mc="http://schemas.openxmlformats.org/markup-compatibility/2006">
                <mc:Choice xmlns:v="urn:schemas-microsoft-com:vml" Requires="v">
                  <p:oleObj name="Equation" r:id="rId6" imgW="14325600" imgH="10972800" progId="Equation.DSMT4">
                    <p:embed/>
                  </p:oleObj>
                </mc:Choice>
                <mc:Fallback>
                  <p:oleObj name="Equation" r:id="rId6" imgW="14325600" imgH="10972800" progId="Equation.DSMT4">
                    <p:embed/>
                    <p:pic>
                      <p:nvPicPr>
                        <p:cNvPr id="0" name="Picture 6255"/>
                        <p:cNvPicPr/>
                        <p:nvPr/>
                      </p:nvPicPr>
                      <p:blipFill>
                        <a:blip r:embed="rId7"/>
                        <a:stretch>
                          <a:fillRect/>
                        </a:stretch>
                      </p:blipFill>
                      <p:spPr>
                        <a:xfrm>
                          <a:off x="5874632" y="4166519"/>
                          <a:ext cx="1279507" cy="980049"/>
                        </a:xfrm>
                        <a:prstGeom prst="rect">
                          <a:avLst/>
                        </a:prstGeom>
                      </p:spPr>
                    </p:pic>
                  </p:oleObj>
                </mc:Fallback>
              </mc:AlternateContent>
            </a:graphicData>
          </a:graphic>
        </p:graphicFrame>
      </p:grpSp>
      <p:sp>
        <p:nvSpPr>
          <p:cNvPr id="25" name="Rectangle 24"/>
          <p:cNvSpPr/>
          <p:nvPr/>
        </p:nvSpPr>
        <p:spPr>
          <a:xfrm>
            <a:off x="1555113" y="4931172"/>
            <a:ext cx="4920299" cy="461665"/>
          </a:xfrm>
          <a:prstGeom prst="rect">
            <a:avLst/>
          </a:prstGeom>
        </p:spPr>
        <p:txBody>
          <a:bodyPr wrap="square">
            <a:spAutoFit/>
          </a:bodyPr>
          <a:lstStyle/>
          <a:p>
            <a:r>
              <a:rPr lang="pl-PL"/>
              <a:t>Trong tam giác </a:t>
            </a:r>
            <a:r>
              <a:rPr lang="en-US"/>
              <a:t>vuông</a:t>
            </a:r>
            <a:r>
              <a:rPr lang="pl-PL"/>
              <a:t> </a:t>
            </a:r>
            <a:r>
              <a:rPr lang="en-US"/>
              <a:t>SOA</a:t>
            </a:r>
            <a:r>
              <a:rPr lang="pl-PL"/>
              <a:t>,</a:t>
            </a:r>
            <a:r>
              <a:rPr lang="en-US"/>
              <a:t> ta có </a:t>
            </a:r>
            <a:endParaRPr lang="pl-PL"/>
          </a:p>
        </p:txBody>
      </p:sp>
      <p:graphicFrame>
        <p:nvGraphicFramePr>
          <p:cNvPr id="27" name="Object 26"/>
          <p:cNvGraphicFramePr>
            <a:graphicFrameLocks noChangeAspect="1"/>
          </p:cNvGraphicFramePr>
          <p:nvPr/>
        </p:nvGraphicFramePr>
        <p:xfrm>
          <a:off x="1694351" y="5380482"/>
          <a:ext cx="3947420" cy="1007273"/>
        </p:xfrm>
        <a:graphic>
          <a:graphicData uri="http://schemas.openxmlformats.org/presentationml/2006/ole">
            <mc:AlternateContent xmlns:mc="http://schemas.openxmlformats.org/markup-compatibility/2006">
              <mc:Choice xmlns:v="urn:schemas-microsoft-com:vml" Requires="v">
                <p:oleObj name="Equation" r:id="rId8" imgW="44196000" imgH="11277600" progId="Equation.DSMT4">
                  <p:embed/>
                </p:oleObj>
              </mc:Choice>
              <mc:Fallback>
                <p:oleObj name="Equation" r:id="rId8" imgW="44196000" imgH="11277600" progId="Equation.DSMT4">
                  <p:embed/>
                  <p:pic>
                    <p:nvPicPr>
                      <p:cNvPr id="0" name="Picture 6256"/>
                      <p:cNvPicPr/>
                      <p:nvPr/>
                    </p:nvPicPr>
                    <p:blipFill>
                      <a:blip r:embed="rId9"/>
                      <a:stretch>
                        <a:fillRect/>
                      </a:stretch>
                    </p:blipFill>
                    <p:spPr>
                      <a:xfrm>
                        <a:off x="1694351" y="5380482"/>
                        <a:ext cx="3947420" cy="1007273"/>
                      </a:xfrm>
                      <a:prstGeom prst="rect">
                        <a:avLst/>
                      </a:prstGeom>
                    </p:spPr>
                  </p:pic>
                </p:oleObj>
              </mc:Fallback>
            </mc:AlternateContent>
          </a:graphicData>
        </a:graphic>
      </p:graphicFrame>
      <p:pic>
        <p:nvPicPr>
          <p:cNvPr id="28" name="Picture 27"/>
          <p:cNvPicPr>
            <a:picLocks noChangeAspect="1"/>
          </p:cNvPicPr>
          <p:nvPr/>
        </p:nvPicPr>
        <p:blipFill>
          <a:blip r:embed="rId10"/>
          <a:stretch>
            <a:fillRect/>
          </a:stretch>
        </p:blipFill>
        <p:spPr>
          <a:xfrm>
            <a:off x="5176579" y="3060185"/>
            <a:ext cx="1396105" cy="329213"/>
          </a:xfrm>
          <a:prstGeom prst="rect">
            <a:avLst/>
          </a:prstGeom>
        </p:spPr>
      </p:pic>
      <p:pic>
        <p:nvPicPr>
          <p:cNvPr id="4" name="Picture 3"/>
          <p:cNvPicPr>
            <a:picLocks noChangeAspect="1"/>
          </p:cNvPicPr>
          <p:nvPr/>
        </p:nvPicPr>
        <p:blipFill>
          <a:blip r:embed="rId11"/>
          <a:stretch>
            <a:fillRect/>
          </a:stretch>
        </p:blipFill>
        <p:spPr>
          <a:xfrm>
            <a:off x="8061475" y="2574915"/>
            <a:ext cx="4127350" cy="43407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5" name="Picture 114"/>
          <p:cNvPicPr>
            <a:picLocks noChangeAspect="1"/>
          </p:cNvPicPr>
          <p:nvPr/>
        </p:nvPicPr>
        <p:blipFill>
          <a:blip r:embed="rId2"/>
          <a:stretch>
            <a:fillRect/>
          </a:stretch>
        </p:blipFill>
        <p:spPr>
          <a:xfrm rot="10530558">
            <a:off x="97593" y="926763"/>
            <a:ext cx="1865538" cy="1450974"/>
          </a:xfrm>
          <a:prstGeom prst="rect">
            <a:avLst/>
          </a:prstGeom>
        </p:spPr>
      </p:pic>
      <p:pic>
        <p:nvPicPr>
          <p:cNvPr id="13" name="Picture 12"/>
          <p:cNvPicPr>
            <a:picLocks noChangeAspect="1"/>
          </p:cNvPicPr>
          <p:nvPr/>
        </p:nvPicPr>
        <p:blipFill>
          <a:blip r:embed="rId3"/>
          <a:stretch>
            <a:fillRect/>
          </a:stretch>
        </p:blipFill>
        <p:spPr>
          <a:xfrm>
            <a:off x="0" y="211555"/>
            <a:ext cx="2057400" cy="1664127"/>
          </a:xfrm>
          <a:prstGeom prst="rect">
            <a:avLst/>
          </a:prstGeom>
        </p:spPr>
      </p:pic>
      <p:sp>
        <p:nvSpPr>
          <p:cNvPr id="47" name="Rounded Rectangle 46"/>
          <p:cNvSpPr/>
          <p:nvPr/>
        </p:nvSpPr>
        <p:spPr>
          <a:xfrm>
            <a:off x="1903412" y="158185"/>
            <a:ext cx="10134599" cy="1676400"/>
          </a:xfrm>
          <a:prstGeom prst="roundRect">
            <a:avLst>
              <a:gd name="adj" fmla="val 9218"/>
            </a:avLst>
          </a:prstGeom>
          <a:gradFill flip="none" rotWithShape="1">
            <a:gsLst>
              <a:gs pos="0">
                <a:srgbClr val="CDE0C9">
                  <a:shade val="30000"/>
                  <a:satMod val="115000"/>
                </a:srgbClr>
              </a:gs>
              <a:gs pos="35000">
                <a:srgbClr val="CDE0C9">
                  <a:shade val="67500"/>
                  <a:satMod val="115000"/>
                </a:srgbClr>
              </a:gs>
              <a:gs pos="100000">
                <a:schemeClr val="bg1"/>
              </a:gs>
            </a:gsLst>
            <a:lin ang="18900000" scaled="1"/>
            <a:tileRect/>
          </a:gra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p:sp>
        <p:nvSpPr>
          <p:cNvPr id="15" name="Rectangle 14"/>
          <p:cNvSpPr/>
          <p:nvPr/>
        </p:nvSpPr>
        <p:spPr>
          <a:xfrm>
            <a:off x="1975102" y="211555"/>
            <a:ext cx="9976354" cy="1569660"/>
          </a:xfrm>
          <a:prstGeom prst="rect">
            <a:avLst/>
          </a:prstGeom>
        </p:spPr>
        <p:txBody>
          <a:bodyPr wrap="square">
            <a:spAutoFit/>
          </a:bodyPr>
          <a:lstStyle/>
          <a:p>
            <a:r>
              <a:rPr lang="en-US" b="1"/>
              <a:t>Cho hình lăng trụ đứng ABC.A'B'C' có ABC là tam giác vuông cân tại A, AB </a:t>
            </a:r>
            <a:r>
              <a:rPr lang="en-US"/>
              <a:t>= a</a:t>
            </a:r>
            <a:r>
              <a:rPr lang="en-US" b="1"/>
              <a:t>, AA</a:t>
            </a:r>
            <a:r>
              <a:rPr lang="en-US"/>
              <a:t>'= h</a:t>
            </a:r>
            <a:r>
              <a:rPr lang="en-US" b="1"/>
              <a:t> </a:t>
            </a:r>
          </a:p>
          <a:p>
            <a:r>
              <a:rPr lang="en-US" b="1"/>
              <a:t> a) Tinh d(A, (BCC'B')).</a:t>
            </a:r>
          </a:p>
          <a:p>
            <a:r>
              <a:rPr lang="en-US" b="1"/>
              <a:t> b) Tam giác ABC là tam giác gì? Tính d(A, BC).</a:t>
            </a:r>
          </a:p>
        </p:txBody>
      </p:sp>
      <p:grpSp>
        <p:nvGrpSpPr>
          <p:cNvPr id="102" name="Group 101"/>
          <p:cNvGrpSpPr/>
          <p:nvPr/>
        </p:nvGrpSpPr>
        <p:grpSpPr>
          <a:xfrm>
            <a:off x="572122" y="2329137"/>
            <a:ext cx="3750081" cy="952826"/>
            <a:chOff x="996739" y="2256136"/>
            <a:chExt cx="3750081" cy="952826"/>
          </a:xfrm>
        </p:grpSpPr>
        <p:graphicFrame>
          <p:nvGraphicFramePr>
            <p:cNvPr id="100" name="Object 99"/>
            <p:cNvGraphicFramePr>
              <a:graphicFrameLocks noChangeAspect="1"/>
            </p:cNvGraphicFramePr>
            <p:nvPr/>
          </p:nvGraphicFramePr>
          <p:xfrm>
            <a:off x="1452767" y="2256136"/>
            <a:ext cx="3294053" cy="952826"/>
          </p:xfrm>
          <a:graphic>
            <a:graphicData uri="http://schemas.openxmlformats.org/presentationml/2006/ole">
              <mc:AlternateContent xmlns:mc="http://schemas.openxmlformats.org/markup-compatibility/2006">
                <mc:Choice xmlns:v="urn:schemas-microsoft-com:vml" Requires="v">
                  <p:oleObj name="Equation" r:id="rId4" imgW="36880800" imgH="10668000" progId="Equation.DSMT4">
                    <p:embed/>
                  </p:oleObj>
                </mc:Choice>
                <mc:Fallback>
                  <p:oleObj name="Equation" r:id="rId4" imgW="36880800" imgH="10668000" progId="Equation.DSMT4">
                    <p:embed/>
                    <p:pic>
                      <p:nvPicPr>
                        <p:cNvPr id="0" name="Picture 1347"/>
                        <p:cNvPicPr/>
                        <p:nvPr/>
                      </p:nvPicPr>
                      <p:blipFill>
                        <a:blip r:embed="rId5"/>
                        <a:stretch>
                          <a:fillRect/>
                        </a:stretch>
                      </p:blipFill>
                      <p:spPr>
                        <a:xfrm>
                          <a:off x="1452767" y="2256136"/>
                          <a:ext cx="3294053" cy="952826"/>
                        </a:xfrm>
                        <a:prstGeom prst="rect">
                          <a:avLst/>
                        </a:prstGeom>
                      </p:spPr>
                    </p:pic>
                  </p:oleObj>
                </mc:Fallback>
              </mc:AlternateContent>
            </a:graphicData>
          </a:graphic>
        </p:graphicFrame>
        <p:sp>
          <p:nvSpPr>
            <p:cNvPr id="101" name="Rectangle 100"/>
            <p:cNvSpPr/>
            <p:nvPr/>
          </p:nvSpPr>
          <p:spPr>
            <a:xfrm>
              <a:off x="996739" y="2552875"/>
              <a:ext cx="504658" cy="461665"/>
            </a:xfrm>
            <a:prstGeom prst="rect">
              <a:avLst/>
            </a:prstGeom>
          </p:spPr>
          <p:txBody>
            <a:bodyPr wrap="none">
              <a:spAutoFit/>
            </a:bodyPr>
            <a:lstStyle/>
            <a:p>
              <a:r>
                <a:rPr lang="en-US"/>
                <a:t>a)</a:t>
              </a:r>
            </a:p>
          </p:txBody>
        </p:sp>
      </p:grpSp>
      <p:grpSp>
        <p:nvGrpSpPr>
          <p:cNvPr id="103" name="Group 102"/>
          <p:cNvGrpSpPr/>
          <p:nvPr/>
        </p:nvGrpSpPr>
        <p:grpSpPr>
          <a:xfrm>
            <a:off x="572122" y="3299580"/>
            <a:ext cx="7488403" cy="600075"/>
            <a:chOff x="46018" y="2426151"/>
            <a:chExt cx="7488403" cy="600075"/>
          </a:xfrm>
        </p:grpSpPr>
        <p:graphicFrame>
          <p:nvGraphicFramePr>
            <p:cNvPr id="104" name="Object 103"/>
            <p:cNvGraphicFramePr>
              <a:graphicFrameLocks noChangeAspect="1"/>
            </p:cNvGraphicFramePr>
            <p:nvPr/>
          </p:nvGraphicFramePr>
          <p:xfrm>
            <a:off x="470085" y="2426151"/>
            <a:ext cx="5418138" cy="600075"/>
          </p:xfrm>
          <a:graphic>
            <a:graphicData uri="http://schemas.openxmlformats.org/presentationml/2006/ole">
              <mc:AlternateContent xmlns:mc="http://schemas.openxmlformats.org/markup-compatibility/2006">
                <mc:Choice xmlns:v="urn:schemas-microsoft-com:vml" Requires="v">
                  <p:oleObj name="Equation" r:id="rId6" imgW="60655200" imgH="6705600" progId="Equation.DSMT4">
                    <p:embed/>
                  </p:oleObj>
                </mc:Choice>
                <mc:Fallback>
                  <p:oleObj name="Equation" r:id="rId6" imgW="60655200" imgH="6705600" progId="Equation.DSMT4">
                    <p:embed/>
                    <p:pic>
                      <p:nvPicPr>
                        <p:cNvPr id="0" name="Object 99"/>
                        <p:cNvPicPr/>
                        <p:nvPr/>
                      </p:nvPicPr>
                      <p:blipFill>
                        <a:blip r:embed="rId7"/>
                        <a:stretch>
                          <a:fillRect/>
                        </a:stretch>
                      </p:blipFill>
                      <p:spPr>
                        <a:xfrm>
                          <a:off x="470085" y="2426151"/>
                          <a:ext cx="5418138" cy="600075"/>
                        </a:xfrm>
                        <a:prstGeom prst="rect">
                          <a:avLst/>
                        </a:prstGeom>
                      </p:spPr>
                    </p:pic>
                  </p:oleObj>
                </mc:Fallback>
              </mc:AlternateContent>
            </a:graphicData>
          </a:graphic>
        </p:graphicFrame>
        <p:sp>
          <p:nvSpPr>
            <p:cNvPr id="105" name="Rectangle 104"/>
            <p:cNvSpPr/>
            <p:nvPr/>
          </p:nvSpPr>
          <p:spPr>
            <a:xfrm>
              <a:off x="46018" y="2454342"/>
              <a:ext cx="458780" cy="461665"/>
            </a:xfrm>
            <a:prstGeom prst="rect">
              <a:avLst/>
            </a:prstGeom>
          </p:spPr>
          <p:txBody>
            <a:bodyPr wrap="none">
              <a:spAutoFit/>
            </a:bodyPr>
            <a:lstStyle/>
            <a:p>
              <a:r>
                <a:rPr lang="en-US"/>
                <a:t>b)</a:t>
              </a:r>
            </a:p>
          </p:txBody>
        </p:sp>
        <p:sp>
          <p:nvSpPr>
            <p:cNvPr id="106" name="Rectangle 105"/>
            <p:cNvSpPr/>
            <p:nvPr/>
          </p:nvSpPr>
          <p:spPr>
            <a:xfrm>
              <a:off x="5791636" y="2459470"/>
              <a:ext cx="1742785" cy="461665"/>
            </a:xfrm>
            <a:prstGeom prst="rect">
              <a:avLst/>
            </a:prstGeom>
          </p:spPr>
          <p:txBody>
            <a:bodyPr wrap="none">
              <a:spAutoFit/>
            </a:bodyPr>
            <a:lstStyle/>
            <a:p>
              <a:r>
                <a:rPr lang="en-US"/>
                <a:t>vuông tại </a:t>
              </a:r>
              <a:r>
                <a:rPr lang="en-US" b="1" i="1">
                  <a:latin typeface="Times New Roman" panose="02020603050405020304" pitchFamily="18" charset="0"/>
                  <a:cs typeface="Times New Roman" panose="02020603050405020304" pitchFamily="18" charset="0"/>
                </a:rPr>
                <a:t>A</a:t>
              </a:r>
            </a:p>
          </p:txBody>
        </p:sp>
      </p:grpSp>
      <p:graphicFrame>
        <p:nvGraphicFramePr>
          <p:cNvPr id="108" name="Object 107"/>
          <p:cNvGraphicFramePr>
            <a:graphicFrameLocks noChangeAspect="1"/>
          </p:cNvGraphicFramePr>
          <p:nvPr/>
        </p:nvGraphicFramePr>
        <p:xfrm>
          <a:off x="925765" y="3837735"/>
          <a:ext cx="4546600" cy="600075"/>
        </p:xfrm>
        <a:graphic>
          <a:graphicData uri="http://schemas.openxmlformats.org/presentationml/2006/ole">
            <mc:AlternateContent xmlns:mc="http://schemas.openxmlformats.org/markup-compatibility/2006">
              <mc:Choice xmlns:v="urn:schemas-microsoft-com:vml" Requires="v">
                <p:oleObj name="Equation" r:id="rId8" imgW="50901600" imgH="6705600" progId="Equation.DSMT4">
                  <p:embed/>
                </p:oleObj>
              </mc:Choice>
              <mc:Fallback>
                <p:oleObj name="Equation" r:id="rId8" imgW="50901600" imgH="6705600" progId="Equation.DSMT4">
                  <p:embed/>
                  <p:pic>
                    <p:nvPicPr>
                      <p:cNvPr id="0" name="Object 103"/>
                      <p:cNvPicPr/>
                      <p:nvPr/>
                    </p:nvPicPr>
                    <p:blipFill>
                      <a:blip r:embed="rId9"/>
                      <a:stretch>
                        <a:fillRect/>
                      </a:stretch>
                    </p:blipFill>
                    <p:spPr>
                      <a:xfrm>
                        <a:off x="925765" y="3837735"/>
                        <a:ext cx="4546600" cy="600075"/>
                      </a:xfrm>
                      <a:prstGeom prst="rect">
                        <a:avLst/>
                      </a:prstGeom>
                    </p:spPr>
                  </p:pic>
                </p:oleObj>
              </mc:Fallback>
            </mc:AlternateContent>
          </a:graphicData>
        </a:graphic>
      </p:graphicFrame>
      <p:grpSp>
        <p:nvGrpSpPr>
          <p:cNvPr id="111" name="Group 110"/>
          <p:cNvGrpSpPr/>
          <p:nvPr/>
        </p:nvGrpSpPr>
        <p:grpSpPr>
          <a:xfrm>
            <a:off x="900509" y="4513613"/>
            <a:ext cx="4611795" cy="1092200"/>
            <a:chOff x="46018" y="2118644"/>
            <a:chExt cx="4611795" cy="1092200"/>
          </a:xfrm>
        </p:grpSpPr>
        <p:graphicFrame>
          <p:nvGraphicFramePr>
            <p:cNvPr id="112" name="Object 111"/>
            <p:cNvGraphicFramePr>
              <a:graphicFrameLocks noChangeAspect="1"/>
            </p:cNvGraphicFramePr>
            <p:nvPr/>
          </p:nvGraphicFramePr>
          <p:xfrm>
            <a:off x="570000" y="2118644"/>
            <a:ext cx="4087813" cy="1092200"/>
          </p:xfrm>
          <a:graphic>
            <a:graphicData uri="http://schemas.openxmlformats.org/presentationml/2006/ole">
              <mc:AlternateContent xmlns:mc="http://schemas.openxmlformats.org/markup-compatibility/2006">
                <mc:Choice xmlns:v="urn:schemas-microsoft-com:vml" Requires="v">
                  <p:oleObj name="Equation" r:id="rId10" imgW="45720000" imgH="12192000" progId="Equation.DSMT4">
                    <p:embed/>
                  </p:oleObj>
                </mc:Choice>
                <mc:Fallback>
                  <p:oleObj name="Equation" r:id="rId10" imgW="45720000" imgH="12192000" progId="Equation.DSMT4">
                    <p:embed/>
                    <p:pic>
                      <p:nvPicPr>
                        <p:cNvPr id="0" name="Object 103"/>
                        <p:cNvPicPr/>
                        <p:nvPr/>
                      </p:nvPicPr>
                      <p:blipFill>
                        <a:blip r:embed="rId11"/>
                        <a:stretch>
                          <a:fillRect/>
                        </a:stretch>
                      </p:blipFill>
                      <p:spPr>
                        <a:xfrm>
                          <a:off x="570000" y="2118644"/>
                          <a:ext cx="4087813" cy="1092200"/>
                        </a:xfrm>
                        <a:prstGeom prst="rect">
                          <a:avLst/>
                        </a:prstGeom>
                      </p:spPr>
                    </p:pic>
                  </p:oleObj>
                </mc:Fallback>
              </mc:AlternateContent>
            </a:graphicData>
          </a:graphic>
        </p:graphicFrame>
        <p:sp>
          <p:nvSpPr>
            <p:cNvPr id="113" name="Rectangle 112"/>
            <p:cNvSpPr/>
            <p:nvPr/>
          </p:nvSpPr>
          <p:spPr>
            <a:xfrm>
              <a:off x="46018" y="2432040"/>
              <a:ext cx="646331" cy="461665"/>
            </a:xfrm>
            <a:prstGeom prst="rect">
              <a:avLst/>
            </a:prstGeom>
          </p:spPr>
          <p:txBody>
            <a:bodyPr wrap="none">
              <a:spAutoFit/>
            </a:bodyPr>
            <a:lstStyle/>
            <a:p>
              <a:r>
                <a:rPr lang="en-US"/>
                <a:t>Kẻ </a:t>
              </a:r>
            </a:p>
          </p:txBody>
        </p:sp>
      </p:grpSp>
      <p:pic>
        <p:nvPicPr>
          <p:cNvPr id="5" name="Picture 4"/>
          <p:cNvPicPr>
            <a:picLocks noChangeAspect="1"/>
          </p:cNvPicPr>
          <p:nvPr/>
        </p:nvPicPr>
        <p:blipFill>
          <a:blip r:embed="rId12"/>
          <a:stretch>
            <a:fillRect/>
          </a:stretch>
        </p:blipFill>
        <p:spPr>
          <a:xfrm>
            <a:off x="8121275" y="1959571"/>
            <a:ext cx="4090771" cy="49564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left)">
                                      <p:cBhvr>
                                        <p:cTn id="12" dur="500"/>
                                        <p:tgtEl>
                                          <p:spTgt spid="1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wipe(left)">
                                      <p:cBhvr>
                                        <p:cTn id="17" dur="500"/>
                                        <p:tgtEl>
                                          <p:spTgt spid="1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wipe(left)">
                                      <p:cBhvr>
                                        <p:cTn id="2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050" y="-22293"/>
            <a:ext cx="10972800" cy="510809"/>
          </a:xfrm>
          <a:prstGeom prst="rect">
            <a:avLst/>
          </a:prstGeom>
        </p:spPr>
      </p:pic>
      <p:grpSp>
        <p:nvGrpSpPr>
          <p:cNvPr id="60" name="Group 59"/>
          <p:cNvGrpSpPr/>
          <p:nvPr/>
        </p:nvGrpSpPr>
        <p:grpSpPr>
          <a:xfrm>
            <a:off x="-43384" y="491240"/>
            <a:ext cx="12085613" cy="1575449"/>
            <a:chOff x="-43384" y="491240"/>
            <a:chExt cx="12085613" cy="1575449"/>
          </a:xfrm>
        </p:grpSpPr>
        <p:pic>
          <p:nvPicPr>
            <p:cNvPr id="5" name="Picture 4"/>
            <p:cNvPicPr>
              <a:picLocks noChangeAspect="1"/>
            </p:cNvPicPr>
            <p:nvPr/>
          </p:nvPicPr>
          <p:blipFill>
            <a:blip r:embed="rId4"/>
            <a:stretch>
              <a:fillRect/>
            </a:stretch>
          </p:blipFill>
          <p:spPr>
            <a:xfrm>
              <a:off x="144257" y="619928"/>
              <a:ext cx="11897972" cy="1446761"/>
            </a:xfrm>
            <a:prstGeom prst="rect">
              <a:avLst/>
            </a:prstGeom>
          </p:spPr>
        </p:pic>
        <p:sp>
          <p:nvSpPr>
            <p:cNvPr id="6" name="Rectangle 5"/>
            <p:cNvSpPr/>
            <p:nvPr/>
          </p:nvSpPr>
          <p:spPr>
            <a:xfrm>
              <a:off x="448948" y="697574"/>
              <a:ext cx="11582400" cy="1200329"/>
            </a:xfrm>
            <a:prstGeom prst="rect">
              <a:avLst/>
            </a:prstGeom>
          </p:spPr>
          <p:txBody>
            <a:bodyPr wrap="square">
              <a:spAutoFit/>
            </a:bodyPr>
            <a:lstStyle/>
            <a:p>
              <a:r>
                <a:rPr lang="en-US"/>
                <a:t>             </a:t>
              </a:r>
              <a:r>
                <a:rPr lang="vi-VN"/>
                <a:t>Cho đường thẳng a song song với mặt phẳng (P). Lấy hai điểm M, N bất kì thuộc a và gọi A, B tương ứng là các hinh chiếu của chúng trên (P) </a:t>
              </a:r>
              <a:r>
                <a:rPr lang="en-US"/>
                <a:t>  </a:t>
              </a:r>
              <a:endParaRPr lang="vi-VN"/>
            </a:p>
            <a:p>
              <a:r>
                <a:rPr lang="vi-VN"/>
                <a:t>Giải thích vì sao ABNM là một hình chữ nhật và M, N có cùng khoảng cách đến (P).</a:t>
              </a:r>
              <a:endParaRPr lang="en-US"/>
            </a:p>
          </p:txBody>
        </p:sp>
        <p:pic>
          <p:nvPicPr>
            <p:cNvPr id="8" name="Picture 7"/>
            <p:cNvPicPr>
              <a:picLocks noChangeAspect="1"/>
            </p:cNvPicPr>
            <p:nvPr/>
          </p:nvPicPr>
          <p:blipFill>
            <a:blip r:embed="rId5"/>
            <a:stretch>
              <a:fillRect/>
            </a:stretch>
          </p:blipFill>
          <p:spPr>
            <a:xfrm>
              <a:off x="-43384" y="491240"/>
              <a:ext cx="1902117" cy="969348"/>
            </a:xfrm>
            <a:prstGeom prst="rect">
              <a:avLst/>
            </a:prstGeom>
          </p:spPr>
        </p:pic>
      </p:grpSp>
      <p:grpSp>
        <p:nvGrpSpPr>
          <p:cNvPr id="11" name="Group 10"/>
          <p:cNvGrpSpPr/>
          <p:nvPr/>
        </p:nvGrpSpPr>
        <p:grpSpPr>
          <a:xfrm>
            <a:off x="147811" y="5639811"/>
            <a:ext cx="11920167" cy="1065385"/>
            <a:chOff x="390090" y="3021335"/>
            <a:chExt cx="12125346" cy="865837"/>
          </a:xfrm>
        </p:grpSpPr>
        <p:pic>
          <p:nvPicPr>
            <p:cNvPr id="10" name="Picture 9"/>
            <p:cNvPicPr>
              <a:picLocks noChangeAspect="1"/>
            </p:cNvPicPr>
            <p:nvPr/>
          </p:nvPicPr>
          <p:blipFill>
            <a:blip r:embed="rId6"/>
            <a:stretch>
              <a:fillRect/>
            </a:stretch>
          </p:blipFill>
          <p:spPr>
            <a:xfrm>
              <a:off x="432192" y="3021335"/>
              <a:ext cx="12083244" cy="865837"/>
            </a:xfrm>
            <a:prstGeom prst="rect">
              <a:avLst/>
            </a:prstGeom>
          </p:spPr>
        </p:pic>
        <p:sp>
          <p:nvSpPr>
            <p:cNvPr id="9" name="Rectangle 8"/>
            <p:cNvSpPr/>
            <p:nvPr/>
          </p:nvSpPr>
          <p:spPr>
            <a:xfrm>
              <a:off x="390090" y="3092831"/>
              <a:ext cx="11885612" cy="676676"/>
            </a:xfrm>
            <a:prstGeom prst="rect">
              <a:avLst/>
            </a:prstGeom>
          </p:spPr>
          <p:txBody>
            <a:bodyPr wrap="square">
              <a:spAutoFit/>
            </a:bodyPr>
            <a:lstStyle/>
            <a:p>
              <a:pPr marL="342900" indent="-342900">
                <a:buFont typeface="Wingdings" panose="05000000000000000000" pitchFamily="2" charset="2"/>
                <a:buChar char="v"/>
              </a:pPr>
              <a:r>
                <a:rPr lang="vi-VN" b="1"/>
                <a:t>Khoảng cách giữa đường thẳng a và mặt phẳng (P) song song với a, kí hiệu</a:t>
              </a:r>
              <a:r>
                <a:rPr lang="en-US" b="1"/>
                <a:t>:</a:t>
              </a:r>
            </a:p>
            <a:p>
              <a:r>
                <a:rPr lang="en-US" b="1"/>
                <a:t>                    </a:t>
              </a:r>
              <a:r>
                <a:rPr lang="vi-VN" b="1">
                  <a:solidFill>
                    <a:srgbClr val="FF0000"/>
                  </a:solidFill>
                </a:rPr>
                <a:t>d(a, (P))</a:t>
              </a:r>
              <a:r>
                <a:rPr lang="vi-VN" b="1"/>
                <a:t>, là khoảng cách từ một điểm bất kì trên a đến (P).</a:t>
              </a:r>
              <a:endParaRPr lang="en-US" b="1"/>
            </a:p>
          </p:txBody>
        </p:sp>
      </p:grpSp>
      <p:pic>
        <p:nvPicPr>
          <p:cNvPr id="2" name="Picture 1"/>
          <p:cNvPicPr>
            <a:picLocks noChangeAspect="1"/>
          </p:cNvPicPr>
          <p:nvPr/>
        </p:nvPicPr>
        <p:blipFill>
          <a:blip r:embed="rId7"/>
          <a:stretch>
            <a:fillRect/>
          </a:stretch>
        </p:blipFill>
        <p:spPr>
          <a:xfrm>
            <a:off x="10826089" y="5990281"/>
            <a:ext cx="1503281" cy="1169219"/>
          </a:xfrm>
          <a:prstGeom prst="rect">
            <a:avLst/>
          </a:prstGeom>
        </p:spPr>
      </p:pic>
      <p:sp>
        <p:nvSpPr>
          <p:cNvPr id="54" name="Rectangle 53"/>
          <p:cNvSpPr/>
          <p:nvPr/>
        </p:nvSpPr>
        <p:spPr>
          <a:xfrm>
            <a:off x="517334" y="4686407"/>
            <a:ext cx="6092825" cy="830997"/>
          </a:xfrm>
          <a:prstGeom prst="rect">
            <a:avLst/>
          </a:prstGeom>
        </p:spPr>
        <p:txBody>
          <a:bodyPr>
            <a:spAutoFit/>
          </a:bodyPr>
          <a:lstStyle/>
          <a:p>
            <a:r>
              <a:rPr lang="en-US"/>
              <a:t>Vì AM = BN nên M và N có cùng khoảng cách đến (P).</a:t>
            </a:r>
          </a:p>
        </p:txBody>
      </p:sp>
      <p:sp>
        <p:nvSpPr>
          <p:cNvPr id="55" name="Rectangle 54"/>
          <p:cNvSpPr/>
          <p:nvPr/>
        </p:nvSpPr>
        <p:spPr>
          <a:xfrm>
            <a:off x="517334" y="2644114"/>
            <a:ext cx="6243290" cy="830997"/>
          </a:xfrm>
          <a:prstGeom prst="rect">
            <a:avLst/>
          </a:prstGeom>
        </p:spPr>
        <p:txBody>
          <a:bodyPr wrap="square">
            <a:spAutoFit/>
          </a:bodyPr>
          <a:lstStyle/>
          <a:p>
            <a:r>
              <a:rPr lang="en-US"/>
              <a:t>AM⊥(P); BN⊥(P) ⇒ AM//BN. Hay A, M, N, B đồng phẳng. </a:t>
            </a:r>
          </a:p>
        </p:txBody>
      </p:sp>
      <p:sp>
        <p:nvSpPr>
          <p:cNvPr id="56" name="Rectangle 55"/>
          <p:cNvSpPr/>
          <p:nvPr/>
        </p:nvSpPr>
        <p:spPr>
          <a:xfrm>
            <a:off x="505483" y="3453340"/>
            <a:ext cx="5696431" cy="461665"/>
          </a:xfrm>
          <a:prstGeom prst="rect">
            <a:avLst/>
          </a:prstGeom>
        </p:spPr>
        <p:txBody>
          <a:bodyPr wrap="none">
            <a:spAutoFit/>
          </a:bodyPr>
          <a:lstStyle/>
          <a:p>
            <a:r>
              <a:rPr lang="en-US"/>
              <a:t>Do MN//(P) nên (AMNB)∩(P) = AB//MN. </a:t>
            </a:r>
          </a:p>
        </p:txBody>
      </p:sp>
      <p:sp>
        <p:nvSpPr>
          <p:cNvPr id="58" name="Rectangle 57"/>
          <p:cNvSpPr/>
          <p:nvPr/>
        </p:nvSpPr>
        <p:spPr>
          <a:xfrm>
            <a:off x="498487" y="3905582"/>
            <a:ext cx="5910443" cy="830997"/>
          </a:xfrm>
          <a:prstGeom prst="rect">
            <a:avLst/>
          </a:prstGeom>
        </p:spPr>
        <p:txBody>
          <a:bodyPr wrap="square">
            <a:spAutoFit/>
          </a:bodyPr>
          <a:lstStyle/>
          <a:p>
            <a:r>
              <a:rPr lang="en-US"/>
              <a:t>Mặt khác, AM⊥AB. Nên AMNB là </a:t>
            </a:r>
            <a:r>
              <a:rPr lang="en-US">
                <a:solidFill>
                  <a:srgbClr val="FF0000"/>
                </a:solidFill>
              </a:rPr>
              <a:t>hình chữ nhật. </a:t>
            </a:r>
          </a:p>
        </p:txBody>
      </p:sp>
      <p:pic>
        <p:nvPicPr>
          <p:cNvPr id="59" name="Picture 58"/>
          <p:cNvPicPr>
            <a:picLocks noChangeAspect="1"/>
          </p:cNvPicPr>
          <p:nvPr/>
        </p:nvPicPr>
        <p:blipFill>
          <a:blip r:embed="rId8"/>
          <a:stretch>
            <a:fillRect/>
          </a:stretch>
        </p:blipFill>
        <p:spPr>
          <a:xfrm>
            <a:off x="2249381" y="2170118"/>
            <a:ext cx="1396105" cy="329213"/>
          </a:xfrm>
          <a:prstGeom prst="rect">
            <a:avLst/>
          </a:prstGeom>
        </p:spPr>
      </p:pic>
      <p:pic>
        <p:nvPicPr>
          <p:cNvPr id="4" name="Picture 3"/>
          <p:cNvPicPr>
            <a:picLocks noChangeAspect="1"/>
          </p:cNvPicPr>
          <p:nvPr/>
        </p:nvPicPr>
        <p:blipFill>
          <a:blip r:embed="rId9"/>
          <a:stretch>
            <a:fillRect/>
          </a:stretch>
        </p:blipFill>
        <p:spPr>
          <a:xfrm>
            <a:off x="6715175" y="2198225"/>
            <a:ext cx="5316173" cy="33652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500"/>
                                        <p:tgtEl>
                                          <p:spTgt spid="5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ipe(left)">
                                      <p:cBhvr>
                                        <p:cTn id="16" dur="500"/>
                                        <p:tgtEl>
                                          <p:spTgt spid="5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par>
                                <p:cTn id="20" presetID="22" presetClass="entr" presetSubtype="8"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47781" y="523870"/>
            <a:ext cx="12120113" cy="1902648"/>
            <a:chOff x="-44795" y="660966"/>
            <a:chExt cx="12120113" cy="1902648"/>
          </a:xfrm>
        </p:grpSpPr>
        <p:pic>
          <p:nvPicPr>
            <p:cNvPr id="6" name="Picture 5"/>
            <p:cNvPicPr>
              <a:picLocks noChangeAspect="1"/>
            </p:cNvPicPr>
            <p:nvPr/>
          </p:nvPicPr>
          <p:blipFill>
            <a:blip r:embed="rId2"/>
            <a:stretch>
              <a:fillRect/>
            </a:stretch>
          </p:blipFill>
          <p:spPr>
            <a:xfrm rot="10216197">
              <a:off x="-44795" y="1112640"/>
              <a:ext cx="1865538" cy="1450974"/>
            </a:xfrm>
            <a:prstGeom prst="rect">
              <a:avLst/>
            </a:prstGeom>
          </p:spPr>
        </p:pic>
        <p:pic>
          <p:nvPicPr>
            <p:cNvPr id="3" name="Picture 2"/>
            <p:cNvPicPr>
              <a:picLocks noChangeAspect="1"/>
            </p:cNvPicPr>
            <p:nvPr/>
          </p:nvPicPr>
          <p:blipFill>
            <a:blip r:embed="rId3"/>
            <a:stretch>
              <a:fillRect/>
            </a:stretch>
          </p:blipFill>
          <p:spPr>
            <a:xfrm>
              <a:off x="1293812" y="694780"/>
              <a:ext cx="10781506" cy="1475169"/>
            </a:xfrm>
            <a:prstGeom prst="rect">
              <a:avLst/>
            </a:prstGeom>
          </p:spPr>
        </p:pic>
        <p:sp>
          <p:nvSpPr>
            <p:cNvPr id="2" name="Rectangle 1"/>
            <p:cNvSpPr/>
            <p:nvPr/>
          </p:nvSpPr>
          <p:spPr>
            <a:xfrm>
              <a:off x="1407318" y="660966"/>
              <a:ext cx="10668000" cy="1477328"/>
            </a:xfrm>
            <a:prstGeom prst="rect">
              <a:avLst/>
            </a:prstGeom>
          </p:spPr>
          <p:txBody>
            <a:bodyPr wrap="square">
              <a:spAutoFit/>
            </a:bodyPr>
            <a:lstStyle/>
            <a:p>
              <a:r>
                <a:rPr lang="vi-VN"/>
                <a:t>a) </a:t>
              </a:r>
              <a:r>
                <a:rPr lang="vi-VN" sz="2200"/>
                <a:t>Cho hai đường thẳng m và n song song với nhau. Khi một điểm M thay đổi trên m thì khoảng cách từ nó đến đường thẳng </a:t>
              </a:r>
              <a:r>
                <a:rPr lang="en-US" sz="2200"/>
                <a:t>n</a:t>
              </a:r>
              <a:r>
                <a:rPr lang="vi-VN" sz="2200"/>
                <a:t> có thay đổi hay không?</a:t>
              </a:r>
            </a:p>
            <a:p>
              <a:r>
                <a:rPr lang="vi-VN" sz="2200"/>
                <a:t>b) Cho hai mặt phẳng song song (P) và (Q) và một điểm M thay đổi trên (P). Hỏi khoảng cách từ M đến (Q) thay đổi thế nào khi M thay đổi.</a:t>
              </a:r>
              <a:endParaRPr lang="en-US" sz="2200"/>
            </a:p>
          </p:txBody>
        </p:sp>
        <p:pic>
          <p:nvPicPr>
            <p:cNvPr id="4" name="Picture 3"/>
            <p:cNvPicPr>
              <a:picLocks noChangeAspect="1"/>
            </p:cNvPicPr>
            <p:nvPr/>
          </p:nvPicPr>
          <p:blipFill>
            <a:blip r:embed="rId4"/>
            <a:stretch>
              <a:fillRect/>
            </a:stretch>
          </p:blipFill>
          <p:spPr>
            <a:xfrm>
              <a:off x="88522" y="775455"/>
              <a:ext cx="1205290" cy="1155259"/>
            </a:xfrm>
            <a:prstGeom prst="rect">
              <a:avLst/>
            </a:prstGeom>
          </p:spPr>
        </p:pic>
      </p:grpSp>
      <p:grpSp>
        <p:nvGrpSpPr>
          <p:cNvPr id="13" name="Group 12"/>
          <p:cNvGrpSpPr/>
          <p:nvPr/>
        </p:nvGrpSpPr>
        <p:grpSpPr>
          <a:xfrm>
            <a:off x="337532" y="5049646"/>
            <a:ext cx="11797084" cy="1732154"/>
            <a:chOff x="227012" y="4345112"/>
            <a:chExt cx="11797084" cy="1732154"/>
          </a:xfrm>
        </p:grpSpPr>
        <p:pic>
          <p:nvPicPr>
            <p:cNvPr id="9" name="Picture 8"/>
            <p:cNvPicPr>
              <a:picLocks noChangeAspect="1"/>
            </p:cNvPicPr>
            <p:nvPr/>
          </p:nvPicPr>
          <p:blipFill>
            <a:blip r:embed="rId5"/>
            <a:stretch>
              <a:fillRect/>
            </a:stretch>
          </p:blipFill>
          <p:spPr>
            <a:xfrm>
              <a:off x="227012" y="4345112"/>
              <a:ext cx="11734800" cy="1732154"/>
            </a:xfrm>
            <a:prstGeom prst="rect">
              <a:avLst/>
            </a:prstGeom>
          </p:spPr>
        </p:pic>
        <p:sp>
          <p:nvSpPr>
            <p:cNvPr id="8" name="Rectangle 7"/>
            <p:cNvSpPr/>
            <p:nvPr/>
          </p:nvSpPr>
          <p:spPr>
            <a:xfrm>
              <a:off x="227012" y="4463887"/>
              <a:ext cx="11797084" cy="1446550"/>
            </a:xfrm>
            <a:prstGeom prst="rect">
              <a:avLst/>
            </a:prstGeom>
          </p:spPr>
          <p:txBody>
            <a:bodyPr wrap="square">
              <a:spAutoFit/>
            </a:bodyPr>
            <a:lstStyle/>
            <a:p>
              <a:pPr marL="342900" indent="-342900">
                <a:buFont typeface="Wingdings" panose="05000000000000000000" pitchFamily="2" charset="2"/>
                <a:buChar char="v"/>
              </a:pPr>
              <a:r>
                <a:rPr lang="vi-VN" sz="2200" b="1"/>
                <a:t>Khoảng cách giữa hai mặt phẳng song song (P) và (Q), kí hiệu </a:t>
              </a:r>
              <a:r>
                <a:rPr lang="vi-VN" sz="2200" b="1">
                  <a:solidFill>
                    <a:srgbClr val="FF0000"/>
                  </a:solidFill>
                </a:rPr>
                <a:t>d((P), (Q))</a:t>
              </a:r>
              <a:r>
                <a:rPr lang="vi-VN" sz="2200" b="1"/>
                <a:t>, là </a:t>
              </a:r>
              <a:r>
                <a:rPr lang="en-US" sz="2200" b="1"/>
                <a:t>k</a:t>
              </a:r>
              <a:r>
                <a:rPr lang="vi-VN" sz="2200" b="1"/>
                <a:t>hoảng cách từ một điểm bất kì thuộc mặt phẳng này đến mặt phẳng kia.</a:t>
              </a:r>
            </a:p>
            <a:p>
              <a:pPr marL="342900" indent="-342900">
                <a:buFont typeface="Wingdings" panose="05000000000000000000" pitchFamily="2" charset="2"/>
                <a:buChar char="v"/>
              </a:pPr>
              <a:r>
                <a:rPr lang="vi-VN" sz="2200" b="1"/>
                <a:t>Khoảng cách giữa hai đường thẳng song song m và n, kí hiệu </a:t>
              </a:r>
              <a:r>
                <a:rPr lang="vi-VN" sz="2200" b="1">
                  <a:solidFill>
                    <a:srgbClr val="FF0000"/>
                  </a:solidFill>
                </a:rPr>
                <a:t>d(m, n)</a:t>
              </a:r>
              <a:r>
                <a:rPr lang="vi-VN" sz="2200" b="1"/>
                <a:t>, là khoảng cách từ một điểm thuộc đường thẳng này đến đường thẳng kia.</a:t>
              </a:r>
              <a:endParaRPr lang="en-US" sz="2200" b="1"/>
            </a:p>
          </p:txBody>
        </p:sp>
      </p:grpSp>
      <p:pic>
        <p:nvPicPr>
          <p:cNvPr id="5" name="Picture 4"/>
          <p:cNvPicPr>
            <a:picLocks noChangeAspect="1"/>
          </p:cNvPicPr>
          <p:nvPr/>
        </p:nvPicPr>
        <p:blipFill>
          <a:blip r:embed="rId6"/>
          <a:stretch>
            <a:fillRect/>
          </a:stretch>
        </p:blipFill>
        <p:spPr>
          <a:xfrm>
            <a:off x="-33183" y="12360"/>
            <a:ext cx="10973751" cy="512108"/>
          </a:xfrm>
          <a:prstGeom prst="rect">
            <a:avLst/>
          </a:prstGeom>
        </p:spPr>
      </p:pic>
      <p:grpSp>
        <p:nvGrpSpPr>
          <p:cNvPr id="51" name="Group 50"/>
          <p:cNvGrpSpPr/>
          <p:nvPr/>
        </p:nvGrpSpPr>
        <p:grpSpPr>
          <a:xfrm>
            <a:off x="7956419" y="2304276"/>
            <a:ext cx="4038600" cy="2403321"/>
            <a:chOff x="5480460" y="1925195"/>
            <a:chExt cx="4219353" cy="2989824"/>
          </a:xfrm>
        </p:grpSpPr>
        <p:sp>
          <p:nvSpPr>
            <p:cNvPr id="18" name="Rounded Rectangle 17"/>
            <p:cNvSpPr/>
            <p:nvPr/>
          </p:nvSpPr>
          <p:spPr>
            <a:xfrm>
              <a:off x="5480460" y="1925195"/>
              <a:ext cx="4219353" cy="2989824"/>
            </a:xfrm>
            <a:prstGeom prst="roundRect">
              <a:avLst>
                <a:gd name="adj" fmla="val 3208"/>
              </a:avLst>
            </a:prstGeom>
            <a:solidFill>
              <a:srgbClr val="E3E6E2">
                <a:alpha val="10000"/>
              </a:srgbClr>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p:cxnSp>
          <p:nvCxnSpPr>
            <p:cNvPr id="19" name="Straight Connector 18"/>
            <p:cNvCxnSpPr/>
            <p:nvPr/>
          </p:nvCxnSpPr>
          <p:spPr>
            <a:xfrm>
              <a:off x="5894763" y="4634162"/>
              <a:ext cx="25079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799660" y="3662204"/>
              <a:ext cx="24861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894763" y="3662204"/>
              <a:ext cx="904897" cy="9796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Arc 21"/>
            <p:cNvSpPr/>
            <p:nvPr/>
          </p:nvSpPr>
          <p:spPr>
            <a:xfrm>
              <a:off x="6057151" y="4365711"/>
              <a:ext cx="296317" cy="367051"/>
            </a:xfrm>
            <a:prstGeom prst="arc">
              <a:avLst>
                <a:gd name="adj1" fmla="val 15493892"/>
                <a:gd name="adj2" fmla="val 157792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Connector 23"/>
            <p:cNvCxnSpPr/>
            <p:nvPr/>
          </p:nvCxnSpPr>
          <p:spPr>
            <a:xfrm>
              <a:off x="6999335" y="3149610"/>
              <a:ext cx="5470" cy="1130981"/>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7"/>
            <a:stretch>
              <a:fillRect/>
            </a:stretch>
          </p:blipFill>
          <p:spPr>
            <a:xfrm>
              <a:off x="6972646" y="4234616"/>
              <a:ext cx="72636" cy="71933"/>
            </a:xfrm>
            <a:prstGeom prst="rect">
              <a:avLst/>
            </a:prstGeom>
          </p:spPr>
        </p:pic>
        <p:sp>
          <p:nvSpPr>
            <p:cNvPr id="27" name="TextBox 26"/>
            <p:cNvSpPr txBox="1"/>
            <p:nvPr/>
          </p:nvSpPr>
          <p:spPr>
            <a:xfrm>
              <a:off x="6774230" y="2340441"/>
              <a:ext cx="245733" cy="249838"/>
            </a:xfrm>
            <a:prstGeom prst="rect">
              <a:avLst/>
            </a:prstGeom>
            <a:noFill/>
          </p:spPr>
          <p:txBody>
            <a:bodyPr wrap="none" rtlCol="0">
              <a:spAutoFit/>
            </a:bodyPr>
            <a:lstStyle/>
            <a:p>
              <a:r>
                <a:rPr lang="en-US" sz="1800" b="1">
                  <a:solidFill>
                    <a:srgbClr val="0070C0"/>
                  </a:solidFill>
                  <a:latin typeface="Times New Roman" panose="02020603050405020304" pitchFamily="18" charset="0"/>
                  <a:cs typeface="Times New Roman" panose="02020603050405020304" pitchFamily="18" charset="0"/>
                </a:rPr>
                <a:t>M</a:t>
              </a:r>
            </a:p>
          </p:txBody>
        </p:sp>
        <p:sp>
          <p:nvSpPr>
            <p:cNvPr id="28" name="TextBox 27"/>
            <p:cNvSpPr txBox="1"/>
            <p:nvPr/>
          </p:nvSpPr>
          <p:spPr>
            <a:xfrm>
              <a:off x="6830852" y="4250099"/>
              <a:ext cx="214430" cy="249838"/>
            </a:xfrm>
            <a:prstGeom prst="rect">
              <a:avLst/>
            </a:prstGeom>
            <a:noFill/>
          </p:spPr>
          <p:txBody>
            <a:bodyPr wrap="none" rtlCol="0">
              <a:spAutoFit/>
            </a:bodyPr>
            <a:lstStyle/>
            <a:p>
              <a:r>
                <a:rPr lang="en-US" sz="1800" b="1">
                  <a:solidFill>
                    <a:srgbClr val="0070C0"/>
                  </a:solidFill>
                  <a:latin typeface="Times New Roman" panose="02020603050405020304" pitchFamily="18" charset="0"/>
                  <a:cs typeface="Times New Roman" panose="02020603050405020304" pitchFamily="18" charset="0"/>
                </a:rPr>
                <a:t>A</a:t>
              </a:r>
            </a:p>
          </p:txBody>
        </p:sp>
        <p:cxnSp>
          <p:nvCxnSpPr>
            <p:cNvPr id="31" name="Straight Connector 30"/>
            <p:cNvCxnSpPr/>
            <p:nvPr/>
          </p:nvCxnSpPr>
          <p:spPr>
            <a:xfrm flipH="1">
              <a:off x="8380882" y="3665484"/>
              <a:ext cx="904897" cy="9796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154"/>
            <p:cNvSpPr/>
            <p:nvPr/>
          </p:nvSpPr>
          <p:spPr>
            <a:xfrm>
              <a:off x="5934841" y="3667156"/>
              <a:ext cx="3350938" cy="973836"/>
            </a:xfrm>
            <a:custGeom>
              <a:avLst/>
              <a:gdLst>
                <a:gd name="connsiteX0" fmla="*/ 0 w 772692"/>
                <a:gd name="connsiteY0" fmla="*/ 0 h 493040"/>
                <a:gd name="connsiteX1" fmla="*/ 772692 w 772692"/>
                <a:gd name="connsiteY1" fmla="*/ 0 h 493040"/>
                <a:gd name="connsiteX2" fmla="*/ 772692 w 772692"/>
                <a:gd name="connsiteY2" fmla="*/ 493040 h 493040"/>
                <a:gd name="connsiteX3" fmla="*/ 0 w 772692"/>
                <a:gd name="connsiteY3" fmla="*/ 493040 h 493040"/>
                <a:gd name="connsiteX4" fmla="*/ 0 w 772692"/>
                <a:gd name="connsiteY4" fmla="*/ 0 h 493040"/>
                <a:gd name="connsiteX0-1" fmla="*/ 0 w 1867845"/>
                <a:gd name="connsiteY0-2" fmla="*/ 393405 h 886445"/>
                <a:gd name="connsiteX1-3" fmla="*/ 1867845 w 1867845"/>
                <a:gd name="connsiteY1-4" fmla="*/ 0 h 886445"/>
                <a:gd name="connsiteX2-5" fmla="*/ 772692 w 1867845"/>
                <a:gd name="connsiteY2-6" fmla="*/ 886445 h 886445"/>
                <a:gd name="connsiteX3-7" fmla="*/ 0 w 1867845"/>
                <a:gd name="connsiteY3-8" fmla="*/ 886445 h 886445"/>
                <a:gd name="connsiteX4-9" fmla="*/ 0 w 1867845"/>
                <a:gd name="connsiteY4-10" fmla="*/ 393405 h 886445"/>
                <a:gd name="connsiteX0-11" fmla="*/ 127591 w 1867845"/>
                <a:gd name="connsiteY0-12" fmla="*/ 0 h 918343"/>
                <a:gd name="connsiteX1-13" fmla="*/ 1867845 w 1867845"/>
                <a:gd name="connsiteY1-14" fmla="*/ 31898 h 918343"/>
                <a:gd name="connsiteX2-15" fmla="*/ 772692 w 1867845"/>
                <a:gd name="connsiteY2-16" fmla="*/ 918343 h 918343"/>
                <a:gd name="connsiteX3-17" fmla="*/ 0 w 1867845"/>
                <a:gd name="connsiteY3-18" fmla="*/ 918343 h 918343"/>
                <a:gd name="connsiteX4-19" fmla="*/ 127591 w 1867845"/>
                <a:gd name="connsiteY4-20" fmla="*/ 0 h 918343"/>
                <a:gd name="connsiteX0-21" fmla="*/ 712382 w 2452636"/>
                <a:gd name="connsiteY0-22" fmla="*/ 0 h 918343"/>
                <a:gd name="connsiteX1-23" fmla="*/ 2452636 w 2452636"/>
                <a:gd name="connsiteY1-24" fmla="*/ 31898 h 918343"/>
                <a:gd name="connsiteX2-25" fmla="*/ 1357483 w 2452636"/>
                <a:gd name="connsiteY2-26" fmla="*/ 918343 h 918343"/>
                <a:gd name="connsiteX3-27" fmla="*/ 0 w 2452636"/>
                <a:gd name="connsiteY3-28" fmla="*/ 801385 h 918343"/>
                <a:gd name="connsiteX4-29" fmla="*/ 712382 w 2452636"/>
                <a:gd name="connsiteY4-30" fmla="*/ 0 h 918343"/>
                <a:gd name="connsiteX0-31" fmla="*/ 712382 w 2452636"/>
                <a:gd name="connsiteY0-32" fmla="*/ 0 h 812018"/>
                <a:gd name="connsiteX1-33" fmla="*/ 2452636 w 2452636"/>
                <a:gd name="connsiteY1-34" fmla="*/ 31898 h 812018"/>
                <a:gd name="connsiteX2-35" fmla="*/ 1761520 w 2452636"/>
                <a:gd name="connsiteY2-36" fmla="*/ 812018 h 812018"/>
                <a:gd name="connsiteX3-37" fmla="*/ 0 w 2452636"/>
                <a:gd name="connsiteY3-38" fmla="*/ 801385 h 812018"/>
                <a:gd name="connsiteX4-39" fmla="*/ 712382 w 2452636"/>
                <a:gd name="connsiteY4-40" fmla="*/ 0 h 812018"/>
                <a:gd name="connsiteX0-41" fmla="*/ 712382 w 2452636"/>
                <a:gd name="connsiteY0-42" fmla="*/ 0 h 822411"/>
                <a:gd name="connsiteX1-43" fmla="*/ 2452636 w 2452636"/>
                <a:gd name="connsiteY1-44" fmla="*/ 31898 h 822411"/>
                <a:gd name="connsiteX2-45" fmla="*/ 1837225 w 2452636"/>
                <a:gd name="connsiteY2-46" fmla="*/ 822411 h 822411"/>
                <a:gd name="connsiteX3-47" fmla="*/ 0 w 2452636"/>
                <a:gd name="connsiteY3-48" fmla="*/ 801385 h 822411"/>
                <a:gd name="connsiteX4-49" fmla="*/ 712382 w 2452636"/>
                <a:gd name="connsiteY4-50" fmla="*/ 0 h 822411"/>
                <a:gd name="connsiteX0-51" fmla="*/ 608287 w 2452636"/>
                <a:gd name="connsiteY0-52" fmla="*/ 9677 h 790513"/>
                <a:gd name="connsiteX1-53" fmla="*/ 2452636 w 2452636"/>
                <a:gd name="connsiteY1-54" fmla="*/ 0 h 790513"/>
                <a:gd name="connsiteX2-55" fmla="*/ 1837225 w 2452636"/>
                <a:gd name="connsiteY2-56" fmla="*/ 790513 h 790513"/>
                <a:gd name="connsiteX3-57" fmla="*/ 0 w 2452636"/>
                <a:gd name="connsiteY3-58" fmla="*/ 769487 h 790513"/>
                <a:gd name="connsiteX4-59" fmla="*/ 608287 w 2452636"/>
                <a:gd name="connsiteY4-60" fmla="*/ 9677 h 790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36" h="790513">
                  <a:moveTo>
                    <a:pt x="608287" y="9677"/>
                  </a:moveTo>
                  <a:lnTo>
                    <a:pt x="2452636" y="0"/>
                  </a:lnTo>
                  <a:lnTo>
                    <a:pt x="1837225" y="790513"/>
                  </a:lnTo>
                  <a:lnTo>
                    <a:pt x="0" y="769487"/>
                  </a:lnTo>
                  <a:lnTo>
                    <a:pt x="608287" y="9677"/>
                  </a:lnTo>
                  <a:close/>
                </a:path>
              </a:pathLst>
            </a:custGeom>
            <a:solidFill>
              <a:schemeClr val="bg2">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7" name="TextBox 36"/>
                <p:cNvSpPr txBox="1"/>
                <p:nvPr/>
              </p:nvSpPr>
              <p:spPr>
                <a:xfrm>
                  <a:off x="6043766" y="4346225"/>
                  <a:ext cx="367601"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0" i="1" smtClean="0">
                            <a:solidFill>
                              <a:srgbClr val="0070C0"/>
                            </a:solidFill>
                            <a:latin typeface="Cambria Math" panose="02040503050406030204" pitchFamily="18" charset="0"/>
                            <a:cs typeface="Times New Roman" panose="02020603050405020304" pitchFamily="18" charset="0"/>
                          </a:rPr>
                          <m:t>𝑃</m:t>
                        </m:r>
                      </m:oMath>
                    </m:oMathPara>
                  </a14:m>
                  <a:endParaRPr lang="en-US" sz="1600">
                    <a:solidFill>
                      <a:srgbClr val="0070C0"/>
                    </a:solidFill>
                    <a:latin typeface="Times New Roman" panose="02020603050405020304" pitchFamily="18" charset="0"/>
                    <a:cs typeface="Times New Roman" panose="02020603050405020304" pitchFamily="18" charset="0"/>
                  </a:endParaRPr>
                </a:p>
              </p:txBody>
            </p:sp>
          </mc:Choice>
          <mc:Fallback xmlns="">
            <p:sp>
              <p:nvSpPr>
                <p:cNvPr id="37" name="TextBox 36"/>
                <p:cNvSpPr txBox="1">
                  <a:spLocks noRot="1" noChangeAspect="1" noMove="1" noResize="1" noEditPoints="1" noAdjustHandles="1" noChangeArrowheads="1" noChangeShapeType="1" noTextEdit="1"/>
                </p:cNvSpPr>
                <p:nvPr/>
              </p:nvSpPr>
              <p:spPr>
                <a:xfrm>
                  <a:off x="6043766" y="4346225"/>
                  <a:ext cx="367601" cy="338554"/>
                </a:xfrm>
                <a:prstGeom prst="rect">
                  <a:avLst/>
                </a:prstGeom>
                <a:blipFill rotWithShape="1">
                  <a:blip r:embed="rId8"/>
                </a:blipFill>
              </p:spPr>
              <p:txBody>
                <a:bodyPr/>
                <a:lstStyle/>
                <a:p>
                  <a:r>
                    <a:rPr lang="en-US" altLang="en-US">
                      <a:noFill/>
                    </a:rPr>
                    <a:t> </a:t>
                  </a:r>
                </a:p>
              </p:txBody>
            </p:sp>
          </mc:Fallback>
        </mc:AlternateContent>
        <p:cxnSp>
          <p:nvCxnSpPr>
            <p:cNvPr id="40" name="Straight Connector 39"/>
            <p:cNvCxnSpPr/>
            <p:nvPr/>
          </p:nvCxnSpPr>
          <p:spPr>
            <a:xfrm>
              <a:off x="6989660" y="2783110"/>
              <a:ext cx="5470" cy="39613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9"/>
            <a:stretch>
              <a:fillRect/>
            </a:stretch>
          </p:blipFill>
          <p:spPr>
            <a:xfrm>
              <a:off x="6945012" y="2736255"/>
              <a:ext cx="74951" cy="73851"/>
            </a:xfrm>
            <a:prstGeom prst="rect">
              <a:avLst/>
            </a:prstGeom>
          </p:spPr>
        </p:pic>
        <p:cxnSp>
          <p:nvCxnSpPr>
            <p:cNvPr id="42" name="Straight Connector 41"/>
            <p:cNvCxnSpPr/>
            <p:nvPr/>
          </p:nvCxnSpPr>
          <p:spPr>
            <a:xfrm>
              <a:off x="5894763" y="3161313"/>
              <a:ext cx="25079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799660" y="2189355"/>
              <a:ext cx="24861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5894763" y="2189355"/>
              <a:ext cx="904897" cy="9796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Arc 44"/>
            <p:cNvSpPr/>
            <p:nvPr/>
          </p:nvSpPr>
          <p:spPr>
            <a:xfrm>
              <a:off x="6057151" y="2892862"/>
              <a:ext cx="296317" cy="367051"/>
            </a:xfrm>
            <a:prstGeom prst="arc">
              <a:avLst>
                <a:gd name="adj1" fmla="val 15493892"/>
                <a:gd name="adj2" fmla="val 1577927"/>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8" name="Straight Connector 47"/>
            <p:cNvCxnSpPr/>
            <p:nvPr/>
          </p:nvCxnSpPr>
          <p:spPr>
            <a:xfrm flipH="1">
              <a:off x="8380882" y="2192635"/>
              <a:ext cx="904897" cy="9796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9" name="TextBox 48"/>
                <p:cNvSpPr txBox="1"/>
                <p:nvPr/>
              </p:nvSpPr>
              <p:spPr>
                <a:xfrm>
                  <a:off x="6032615" y="2828772"/>
                  <a:ext cx="381450"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0" i="1" smtClean="0">
                            <a:solidFill>
                              <a:srgbClr val="0070C0"/>
                            </a:solidFill>
                            <a:latin typeface="Cambria Math" panose="02040503050406030204" pitchFamily="18" charset="0"/>
                            <a:cs typeface="Times New Roman" panose="02020603050405020304" pitchFamily="18" charset="0"/>
                          </a:rPr>
                          <m:t>𝑄</m:t>
                        </m:r>
                      </m:oMath>
                    </m:oMathPara>
                  </a14:m>
                  <a:endParaRPr lang="en-US" sz="1600">
                    <a:solidFill>
                      <a:srgbClr val="0070C0"/>
                    </a:solidFill>
                    <a:latin typeface="Times New Roman" panose="02020603050405020304" pitchFamily="18" charset="0"/>
                    <a:cs typeface="Times New Roman" panose="02020603050405020304" pitchFamily="18" charset="0"/>
                  </a:endParaRPr>
                </a:p>
              </p:txBody>
            </p:sp>
          </mc:Choice>
          <mc:Fallback xmlns="">
            <p:sp>
              <p:nvSpPr>
                <p:cNvPr id="49" name="TextBox 48"/>
                <p:cNvSpPr txBox="1">
                  <a:spLocks noRot="1" noChangeAspect="1" noMove="1" noResize="1" noEditPoints="1" noAdjustHandles="1" noChangeArrowheads="1" noChangeShapeType="1" noTextEdit="1"/>
                </p:cNvSpPr>
                <p:nvPr/>
              </p:nvSpPr>
              <p:spPr>
                <a:xfrm>
                  <a:off x="6032615" y="2828772"/>
                  <a:ext cx="381450" cy="338554"/>
                </a:xfrm>
                <a:prstGeom prst="rect">
                  <a:avLst/>
                </a:prstGeom>
                <a:blipFill rotWithShape="1">
                  <a:blip r:embed="rId10"/>
                </a:blipFill>
              </p:spPr>
              <p:txBody>
                <a:bodyPr/>
                <a:lstStyle/>
                <a:p>
                  <a:r>
                    <a:rPr lang="en-US" altLang="en-US">
                      <a:noFill/>
                    </a:rPr>
                    <a:t> </a:t>
                  </a:r>
                </a:p>
              </p:txBody>
            </p:sp>
          </mc:Fallback>
        </mc:AlternateContent>
        <p:sp>
          <p:nvSpPr>
            <p:cNvPr id="50" name="Rectangle 154"/>
            <p:cNvSpPr/>
            <p:nvPr/>
          </p:nvSpPr>
          <p:spPr>
            <a:xfrm>
              <a:off x="5881574" y="2222729"/>
              <a:ext cx="3350938" cy="973836"/>
            </a:xfrm>
            <a:custGeom>
              <a:avLst/>
              <a:gdLst>
                <a:gd name="connsiteX0" fmla="*/ 0 w 772692"/>
                <a:gd name="connsiteY0" fmla="*/ 0 h 493040"/>
                <a:gd name="connsiteX1" fmla="*/ 772692 w 772692"/>
                <a:gd name="connsiteY1" fmla="*/ 0 h 493040"/>
                <a:gd name="connsiteX2" fmla="*/ 772692 w 772692"/>
                <a:gd name="connsiteY2" fmla="*/ 493040 h 493040"/>
                <a:gd name="connsiteX3" fmla="*/ 0 w 772692"/>
                <a:gd name="connsiteY3" fmla="*/ 493040 h 493040"/>
                <a:gd name="connsiteX4" fmla="*/ 0 w 772692"/>
                <a:gd name="connsiteY4" fmla="*/ 0 h 493040"/>
                <a:gd name="connsiteX0-1" fmla="*/ 0 w 1867845"/>
                <a:gd name="connsiteY0-2" fmla="*/ 393405 h 886445"/>
                <a:gd name="connsiteX1-3" fmla="*/ 1867845 w 1867845"/>
                <a:gd name="connsiteY1-4" fmla="*/ 0 h 886445"/>
                <a:gd name="connsiteX2-5" fmla="*/ 772692 w 1867845"/>
                <a:gd name="connsiteY2-6" fmla="*/ 886445 h 886445"/>
                <a:gd name="connsiteX3-7" fmla="*/ 0 w 1867845"/>
                <a:gd name="connsiteY3-8" fmla="*/ 886445 h 886445"/>
                <a:gd name="connsiteX4-9" fmla="*/ 0 w 1867845"/>
                <a:gd name="connsiteY4-10" fmla="*/ 393405 h 886445"/>
                <a:gd name="connsiteX0-11" fmla="*/ 127591 w 1867845"/>
                <a:gd name="connsiteY0-12" fmla="*/ 0 h 918343"/>
                <a:gd name="connsiteX1-13" fmla="*/ 1867845 w 1867845"/>
                <a:gd name="connsiteY1-14" fmla="*/ 31898 h 918343"/>
                <a:gd name="connsiteX2-15" fmla="*/ 772692 w 1867845"/>
                <a:gd name="connsiteY2-16" fmla="*/ 918343 h 918343"/>
                <a:gd name="connsiteX3-17" fmla="*/ 0 w 1867845"/>
                <a:gd name="connsiteY3-18" fmla="*/ 918343 h 918343"/>
                <a:gd name="connsiteX4-19" fmla="*/ 127591 w 1867845"/>
                <a:gd name="connsiteY4-20" fmla="*/ 0 h 918343"/>
                <a:gd name="connsiteX0-21" fmla="*/ 712382 w 2452636"/>
                <a:gd name="connsiteY0-22" fmla="*/ 0 h 918343"/>
                <a:gd name="connsiteX1-23" fmla="*/ 2452636 w 2452636"/>
                <a:gd name="connsiteY1-24" fmla="*/ 31898 h 918343"/>
                <a:gd name="connsiteX2-25" fmla="*/ 1357483 w 2452636"/>
                <a:gd name="connsiteY2-26" fmla="*/ 918343 h 918343"/>
                <a:gd name="connsiteX3-27" fmla="*/ 0 w 2452636"/>
                <a:gd name="connsiteY3-28" fmla="*/ 801385 h 918343"/>
                <a:gd name="connsiteX4-29" fmla="*/ 712382 w 2452636"/>
                <a:gd name="connsiteY4-30" fmla="*/ 0 h 918343"/>
                <a:gd name="connsiteX0-31" fmla="*/ 712382 w 2452636"/>
                <a:gd name="connsiteY0-32" fmla="*/ 0 h 812018"/>
                <a:gd name="connsiteX1-33" fmla="*/ 2452636 w 2452636"/>
                <a:gd name="connsiteY1-34" fmla="*/ 31898 h 812018"/>
                <a:gd name="connsiteX2-35" fmla="*/ 1761520 w 2452636"/>
                <a:gd name="connsiteY2-36" fmla="*/ 812018 h 812018"/>
                <a:gd name="connsiteX3-37" fmla="*/ 0 w 2452636"/>
                <a:gd name="connsiteY3-38" fmla="*/ 801385 h 812018"/>
                <a:gd name="connsiteX4-39" fmla="*/ 712382 w 2452636"/>
                <a:gd name="connsiteY4-40" fmla="*/ 0 h 812018"/>
                <a:gd name="connsiteX0-41" fmla="*/ 712382 w 2452636"/>
                <a:gd name="connsiteY0-42" fmla="*/ 0 h 822411"/>
                <a:gd name="connsiteX1-43" fmla="*/ 2452636 w 2452636"/>
                <a:gd name="connsiteY1-44" fmla="*/ 31898 h 822411"/>
                <a:gd name="connsiteX2-45" fmla="*/ 1837225 w 2452636"/>
                <a:gd name="connsiteY2-46" fmla="*/ 822411 h 822411"/>
                <a:gd name="connsiteX3-47" fmla="*/ 0 w 2452636"/>
                <a:gd name="connsiteY3-48" fmla="*/ 801385 h 822411"/>
                <a:gd name="connsiteX4-49" fmla="*/ 712382 w 2452636"/>
                <a:gd name="connsiteY4-50" fmla="*/ 0 h 822411"/>
                <a:gd name="connsiteX0-51" fmla="*/ 608287 w 2452636"/>
                <a:gd name="connsiteY0-52" fmla="*/ 9677 h 790513"/>
                <a:gd name="connsiteX1-53" fmla="*/ 2452636 w 2452636"/>
                <a:gd name="connsiteY1-54" fmla="*/ 0 h 790513"/>
                <a:gd name="connsiteX2-55" fmla="*/ 1837225 w 2452636"/>
                <a:gd name="connsiteY2-56" fmla="*/ 790513 h 790513"/>
                <a:gd name="connsiteX3-57" fmla="*/ 0 w 2452636"/>
                <a:gd name="connsiteY3-58" fmla="*/ 769487 h 790513"/>
                <a:gd name="connsiteX4-59" fmla="*/ 608287 w 2452636"/>
                <a:gd name="connsiteY4-60" fmla="*/ 9677 h 790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36" h="790513">
                  <a:moveTo>
                    <a:pt x="608287" y="9677"/>
                  </a:moveTo>
                  <a:lnTo>
                    <a:pt x="2452636" y="0"/>
                  </a:lnTo>
                  <a:lnTo>
                    <a:pt x="1837225" y="790513"/>
                  </a:lnTo>
                  <a:lnTo>
                    <a:pt x="0" y="769487"/>
                  </a:lnTo>
                  <a:lnTo>
                    <a:pt x="608287" y="9677"/>
                  </a:lnTo>
                  <a:close/>
                </a:path>
              </a:pathLst>
            </a:custGeom>
            <a:solidFill>
              <a:schemeClr val="bg2">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2280146" y="2304277"/>
            <a:ext cx="4038600" cy="2403321"/>
            <a:chOff x="5480460" y="1938624"/>
            <a:chExt cx="4219353" cy="2989824"/>
          </a:xfrm>
        </p:grpSpPr>
        <p:sp>
          <p:nvSpPr>
            <p:cNvPr id="53" name="Rounded Rectangle 52"/>
            <p:cNvSpPr/>
            <p:nvPr/>
          </p:nvSpPr>
          <p:spPr>
            <a:xfrm>
              <a:off x="5480460" y="1938624"/>
              <a:ext cx="4219353" cy="2989824"/>
            </a:xfrm>
            <a:prstGeom prst="roundRect">
              <a:avLst>
                <a:gd name="adj" fmla="val 3208"/>
              </a:avLst>
            </a:prstGeom>
            <a:solidFill>
              <a:srgbClr val="E3E6E2">
                <a:alpha val="10000"/>
              </a:srgbClr>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p>
          </p:txBody>
        </p:sp>
        <p:cxnSp>
          <p:nvCxnSpPr>
            <p:cNvPr id="54" name="Straight Connector 53"/>
            <p:cNvCxnSpPr/>
            <p:nvPr/>
          </p:nvCxnSpPr>
          <p:spPr>
            <a:xfrm>
              <a:off x="6330948" y="4260394"/>
              <a:ext cx="25079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004805" y="2778050"/>
              <a:ext cx="0" cy="1502541"/>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59" name="Picture 58"/>
            <p:cNvPicPr>
              <a:picLocks noChangeAspect="1"/>
            </p:cNvPicPr>
            <p:nvPr/>
          </p:nvPicPr>
          <p:blipFill>
            <a:blip r:embed="rId7"/>
            <a:stretch>
              <a:fillRect/>
            </a:stretch>
          </p:blipFill>
          <p:spPr>
            <a:xfrm>
              <a:off x="6965019" y="4227064"/>
              <a:ext cx="87889" cy="87038"/>
            </a:xfrm>
            <a:prstGeom prst="rect">
              <a:avLst/>
            </a:prstGeom>
          </p:spPr>
        </p:pic>
        <p:sp>
          <p:nvSpPr>
            <p:cNvPr id="60" name="TextBox 59"/>
            <p:cNvSpPr txBox="1"/>
            <p:nvPr/>
          </p:nvSpPr>
          <p:spPr>
            <a:xfrm>
              <a:off x="6785880" y="2386060"/>
              <a:ext cx="245733" cy="249838"/>
            </a:xfrm>
            <a:prstGeom prst="rect">
              <a:avLst/>
            </a:prstGeom>
            <a:noFill/>
          </p:spPr>
          <p:txBody>
            <a:bodyPr wrap="none" rtlCol="0">
              <a:spAutoFit/>
            </a:bodyPr>
            <a:lstStyle/>
            <a:p>
              <a:r>
                <a:rPr lang="en-US" sz="1800" b="1">
                  <a:solidFill>
                    <a:srgbClr val="0070C0"/>
                  </a:solidFill>
                  <a:latin typeface="Times New Roman" panose="02020603050405020304" pitchFamily="18" charset="0"/>
                  <a:cs typeface="Times New Roman" panose="02020603050405020304" pitchFamily="18" charset="0"/>
                </a:rPr>
                <a:t>M</a:t>
              </a:r>
            </a:p>
          </p:txBody>
        </p:sp>
        <p:sp>
          <p:nvSpPr>
            <p:cNvPr id="61" name="TextBox 60"/>
            <p:cNvSpPr txBox="1"/>
            <p:nvPr/>
          </p:nvSpPr>
          <p:spPr>
            <a:xfrm>
              <a:off x="6857350" y="4350852"/>
              <a:ext cx="214430" cy="249838"/>
            </a:xfrm>
            <a:prstGeom prst="rect">
              <a:avLst/>
            </a:prstGeom>
            <a:noFill/>
          </p:spPr>
          <p:txBody>
            <a:bodyPr wrap="none" rtlCol="0">
              <a:spAutoFit/>
            </a:bodyPr>
            <a:lstStyle/>
            <a:p>
              <a:r>
                <a:rPr lang="en-US" sz="1800" b="1">
                  <a:solidFill>
                    <a:srgbClr val="0070C0"/>
                  </a:solidFill>
                  <a:latin typeface="Times New Roman" panose="02020603050405020304" pitchFamily="18" charset="0"/>
                  <a:cs typeface="Times New Roman" panose="02020603050405020304" pitchFamily="18" charset="0"/>
                </a:rPr>
                <a:t>A</a:t>
              </a:r>
            </a:p>
          </p:txBody>
        </p:sp>
        <p:pic>
          <p:nvPicPr>
            <p:cNvPr id="66" name="Picture 65"/>
            <p:cNvPicPr>
              <a:picLocks noChangeAspect="1"/>
            </p:cNvPicPr>
            <p:nvPr/>
          </p:nvPicPr>
          <p:blipFill>
            <a:blip r:embed="rId9"/>
            <a:stretch>
              <a:fillRect/>
            </a:stretch>
          </p:blipFill>
          <p:spPr>
            <a:xfrm>
              <a:off x="6964565" y="2732562"/>
              <a:ext cx="82446" cy="81236"/>
            </a:xfrm>
            <a:prstGeom prst="rect">
              <a:avLst/>
            </a:prstGeom>
          </p:spPr>
        </p:pic>
        <p:cxnSp>
          <p:nvCxnSpPr>
            <p:cNvPr id="67" name="Straight Connector 66"/>
            <p:cNvCxnSpPr/>
            <p:nvPr/>
          </p:nvCxnSpPr>
          <p:spPr>
            <a:xfrm>
              <a:off x="6336139" y="2777554"/>
              <a:ext cx="250799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8444765" y="2340706"/>
              <a:ext cx="367104" cy="415281"/>
            </a:xfrm>
            <a:prstGeom prst="rect">
              <a:avLst/>
            </a:prstGeom>
            <a:noFill/>
          </p:spPr>
          <p:txBody>
            <a:bodyPr wrap="none" rtlCol="0">
              <a:spAutoFit/>
            </a:bodyPr>
            <a:lstStyle/>
            <a:p>
              <a:r>
                <a:rPr lang="en-US" sz="1800" i="1">
                  <a:solidFill>
                    <a:srgbClr val="0070C0"/>
                  </a:solidFill>
                  <a:latin typeface="Times New Roman" panose="02020603050405020304" pitchFamily="18" charset="0"/>
                  <a:cs typeface="Times New Roman" panose="02020603050405020304" pitchFamily="18" charset="0"/>
                </a:rPr>
                <a:t>m</a:t>
              </a:r>
            </a:p>
          </p:txBody>
        </p:sp>
        <p:sp>
          <p:nvSpPr>
            <p:cNvPr id="76" name="TextBox 75"/>
            <p:cNvSpPr txBox="1"/>
            <p:nvPr/>
          </p:nvSpPr>
          <p:spPr>
            <a:xfrm>
              <a:off x="8523682" y="3832034"/>
              <a:ext cx="313513" cy="415281"/>
            </a:xfrm>
            <a:prstGeom prst="rect">
              <a:avLst/>
            </a:prstGeom>
            <a:noFill/>
          </p:spPr>
          <p:txBody>
            <a:bodyPr wrap="none" rtlCol="0">
              <a:spAutoFit/>
            </a:bodyPr>
            <a:lstStyle/>
            <a:p>
              <a:r>
                <a:rPr lang="en-US" sz="1800" i="1">
                  <a:solidFill>
                    <a:srgbClr val="0070C0"/>
                  </a:solidFill>
                  <a:latin typeface="Times New Roman" panose="02020603050405020304" pitchFamily="18" charset="0"/>
                  <a:cs typeface="Times New Roman" panose="02020603050405020304" pitchFamily="18" charset="0"/>
                </a:rPr>
                <a:t>n</a:t>
              </a: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p:cNvGrpSpPr/>
          <p:nvPr/>
        </p:nvGrpSpPr>
        <p:grpSpPr>
          <a:xfrm>
            <a:off x="0" y="76200"/>
            <a:ext cx="12145672" cy="1146790"/>
            <a:chOff x="27710" y="301010"/>
            <a:chExt cx="12145672" cy="1146790"/>
          </a:xfrm>
        </p:grpSpPr>
        <p:pic>
          <p:nvPicPr>
            <p:cNvPr id="9" name="Picture 8"/>
            <p:cNvPicPr>
              <a:picLocks noChangeAspect="1"/>
            </p:cNvPicPr>
            <p:nvPr/>
          </p:nvPicPr>
          <p:blipFill>
            <a:blip r:embed="rId2"/>
            <a:stretch>
              <a:fillRect/>
            </a:stretch>
          </p:blipFill>
          <p:spPr>
            <a:xfrm>
              <a:off x="1128133" y="314865"/>
              <a:ext cx="11045249" cy="1132935"/>
            </a:xfrm>
            <a:prstGeom prst="rect">
              <a:avLst/>
            </a:prstGeom>
          </p:spPr>
        </p:pic>
        <p:sp>
          <p:nvSpPr>
            <p:cNvPr id="6" name="Rectangle 5"/>
            <p:cNvSpPr/>
            <p:nvPr/>
          </p:nvSpPr>
          <p:spPr>
            <a:xfrm>
              <a:off x="1111184" y="465833"/>
              <a:ext cx="11049000" cy="830997"/>
            </a:xfrm>
            <a:prstGeom prst="rect">
              <a:avLst/>
            </a:prstGeom>
          </p:spPr>
          <p:txBody>
            <a:bodyPr wrap="square">
              <a:spAutoFit/>
            </a:bodyPr>
            <a:lstStyle/>
            <a:p>
              <a:pPr marL="342900" indent="-342900">
                <a:buFont typeface="Wingdings" panose="05000000000000000000" pitchFamily="2" charset="2"/>
                <a:buChar char="v"/>
              </a:pPr>
              <a:r>
                <a:rPr lang="en-US"/>
                <a:t>Cho một hình hộp đứng ABCD.A'B'C'D', đây là các hình thoi có cạnh bằng a, BAD=120°, AA' = h. Tính khoảng cách giữa A'C‘ và (ABCD), AA' và (BDD'B').</a:t>
              </a:r>
            </a:p>
          </p:txBody>
        </p:sp>
        <p:pic>
          <p:nvPicPr>
            <p:cNvPr id="10" name="Picture 9"/>
            <p:cNvPicPr>
              <a:picLocks noChangeAspect="1"/>
            </p:cNvPicPr>
            <p:nvPr/>
          </p:nvPicPr>
          <p:blipFill>
            <a:blip r:embed="rId3"/>
            <a:stretch>
              <a:fillRect/>
            </a:stretch>
          </p:blipFill>
          <p:spPr>
            <a:xfrm>
              <a:off x="27710" y="301010"/>
              <a:ext cx="1083474" cy="1093958"/>
            </a:xfrm>
            <a:prstGeom prst="rect">
              <a:avLst/>
            </a:prstGeom>
          </p:spPr>
        </p:pic>
      </p:grpSp>
      <mc:AlternateContent xmlns:mc="http://schemas.openxmlformats.org/markup-compatibility/2006" xmlns:a14="http://schemas.microsoft.com/office/drawing/2010/main">
        <mc:Choice Requires="a14">
          <p:sp>
            <p:nvSpPr>
              <p:cNvPr id="12" name="Rectangle 11"/>
              <p:cNvSpPr/>
              <p:nvPr/>
            </p:nvSpPr>
            <p:spPr>
              <a:xfrm>
                <a:off x="772046" y="3847852"/>
                <a:ext cx="7937470" cy="473976"/>
              </a:xfrm>
              <a:prstGeom prst="rect">
                <a:avLst/>
              </a:prstGeom>
            </p:spPr>
            <p:txBody>
              <a:bodyPr wrap="square">
                <a:spAutoFit/>
              </a:bodyPr>
              <a:lstStyle/>
              <a:p>
                <a:r>
                  <a:rPr lang="vi-VN"/>
                  <a:t>Tam giác BAD cân tại A</a:t>
                </a:r>
                <a:r>
                  <a:rPr lang="en-US"/>
                  <a:t>;</a:t>
                </a:r>
                <a:r>
                  <a:rPr lang="vi-VN"/>
                  <a:t> </a:t>
                </a:r>
                <a14:m>
                  <m:oMath xmlns:m="http://schemas.openxmlformats.org/officeDocument/2006/math">
                    <m:acc>
                      <m:accPr>
                        <m:chr m:val="̂"/>
                        <m:ctrlPr>
                          <a:rPr lang="vi-VN" i="1" smtClean="0">
                            <a:latin typeface="Cambria Math" panose="02040503050406030204" pitchFamily="18" charset="0"/>
                          </a:rPr>
                        </m:ctrlPr>
                      </m:accPr>
                      <m:e>
                        <m:r>
                          <a:rPr lang="vi-VN" i="1">
                            <a:latin typeface="Cambria Math" panose="02040503050406030204" pitchFamily="18" charset="0"/>
                          </a:rPr>
                          <m:t>𝐵𝐴𝐷</m:t>
                        </m:r>
                      </m:e>
                    </m:acc>
                  </m:oMath>
                </a14:m>
                <a:r>
                  <a:rPr lang="vi-VN"/>
                  <a:t> = 120° nên </a:t>
                </a:r>
                <a14:m>
                  <m:oMath xmlns:m="http://schemas.openxmlformats.org/officeDocument/2006/math">
                    <m:acc>
                      <m:accPr>
                        <m:chr m:val="̂"/>
                        <m:ctrlPr>
                          <a:rPr lang="vi-VN" i="1" smtClean="0">
                            <a:latin typeface="Cambria Math" panose="02040503050406030204" pitchFamily="18" charset="0"/>
                          </a:rPr>
                        </m:ctrlPr>
                      </m:accPr>
                      <m:e>
                        <m:r>
                          <a:rPr lang="vi-VN" i="1">
                            <a:latin typeface="Cambria Math" panose="02040503050406030204" pitchFamily="18" charset="0"/>
                          </a:rPr>
                          <m:t>𝐴𝐵𝑂</m:t>
                        </m:r>
                      </m:e>
                    </m:acc>
                  </m:oMath>
                </a14:m>
                <a:r>
                  <a:rPr lang="vi-VN"/>
                  <a:t> = 30°</a:t>
                </a:r>
              </a:p>
            </p:txBody>
          </p:sp>
        </mc:Choice>
        <mc:Fallback xmlns="">
          <p:sp>
            <p:nvSpPr>
              <p:cNvPr id="12" name="Rectangle 11"/>
              <p:cNvSpPr>
                <a:spLocks noRot="1" noChangeAspect="1" noMove="1" noResize="1" noEditPoints="1" noAdjustHandles="1" noChangeArrowheads="1" noChangeShapeType="1" noTextEdit="1"/>
              </p:cNvSpPr>
              <p:nvPr/>
            </p:nvSpPr>
            <p:spPr>
              <a:xfrm>
                <a:off x="772046" y="3847852"/>
                <a:ext cx="7937470" cy="473976"/>
              </a:xfrm>
              <a:prstGeom prst="rect">
                <a:avLst/>
              </a:prstGeom>
              <a:blipFill rotWithShape="1">
                <a:blip r:embed="rId4"/>
                <a:stretch>
                  <a:fillRect l="-7" t="-82" r="6" b="4"/>
                </a:stretch>
              </a:blipFill>
            </p:spPr>
            <p:txBody>
              <a:bodyPr/>
              <a:lstStyle/>
              <a:p>
                <a:r>
                  <a:rPr lang="en-US" alt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409047" y="1802905"/>
                <a:ext cx="7604490" cy="1200329"/>
              </a:xfrm>
              <a:prstGeom prst="rect">
                <a:avLst/>
              </a:prstGeom>
            </p:spPr>
            <p:txBody>
              <a:bodyPr wrap="square">
                <a:spAutoFit/>
              </a:bodyPr>
              <a:lstStyle/>
              <a:p>
                <a:pPr marL="342900" indent="-342900">
                  <a:buFont typeface="Wingdings" panose="05000000000000000000" pitchFamily="2" charset="2"/>
                  <a:buChar char="v"/>
                </a:pPr>
                <a:r>
                  <a:rPr lang="en-US"/>
                  <a:t>Ta có </a:t>
                </a:r>
                <a:r>
                  <a:rPr lang="vi-VN"/>
                  <a:t>A'C'</a:t>
                </a:r>
                <a14:m>
                  <m:oMath xmlns:m="http://schemas.openxmlformats.org/officeDocument/2006/math">
                    <m:r>
                      <a:rPr lang="vi-VN" i="1" smtClean="0">
                        <a:latin typeface="Cambria Math" panose="02040503050406030204" pitchFamily="18" charset="0"/>
                        <a:ea typeface="Cambria Math" panose="02040503050406030204" pitchFamily="18" charset="0"/>
                      </a:rPr>
                      <m:t>⊂</m:t>
                    </m:r>
                  </m:oMath>
                </a14:m>
                <a:r>
                  <a:rPr lang="vi-VN"/>
                  <a:t>(A'B'C'D') </a:t>
                </a:r>
                <a14:m>
                  <m:oMath xmlns:m="http://schemas.openxmlformats.org/officeDocument/2006/math">
                    <m:r>
                      <a:rPr lang="vi-VN" i="1" smtClean="0">
                        <a:latin typeface="Cambria Math" panose="02040503050406030204" pitchFamily="18" charset="0"/>
                        <a:ea typeface="Cambria Math" panose="02040503050406030204" pitchFamily="18" charset="0"/>
                      </a:rPr>
                      <m:t>⇒</m:t>
                    </m:r>
                  </m:oMath>
                </a14:m>
                <a:r>
                  <a:rPr lang="vi-VN"/>
                  <a:t>A'C‘</a:t>
                </a:r>
                <a:r>
                  <a:rPr lang="en-US"/>
                  <a:t>//</a:t>
                </a:r>
                <a:r>
                  <a:rPr lang="vi-VN"/>
                  <a:t>(ABCD). Do ABCD.A'B'C'D' là hình hộp đứng nên A'A</a:t>
                </a:r>
                <a:r>
                  <a:rPr lang="en-US"/>
                  <a:t>⊥</a:t>
                </a:r>
                <a:r>
                  <a:rPr lang="vi-VN"/>
                  <a:t>(ABCD). </a:t>
                </a:r>
                <a:endParaRPr lang="en-US"/>
              </a:p>
              <a:p>
                <a:r>
                  <a:rPr lang="en-US"/>
                  <a:t>    </a:t>
                </a:r>
                <a:r>
                  <a:rPr lang="vi-VN"/>
                  <a:t>Vậy d(A'C',(ABCD)) = d(A',(ABCD))</a:t>
                </a:r>
                <a:r>
                  <a:rPr lang="en-US"/>
                  <a:t> </a:t>
                </a:r>
                <a:r>
                  <a:rPr lang="vi-VN"/>
                  <a:t>= </a:t>
                </a:r>
                <a:r>
                  <a:rPr lang="vi-VN">
                    <a:solidFill>
                      <a:srgbClr val="FF0000"/>
                    </a:solidFill>
                  </a:rPr>
                  <a:t>h</a:t>
                </a:r>
                <a:r>
                  <a:rPr lang="vi-VN"/>
                  <a:t>.</a:t>
                </a:r>
              </a:p>
            </p:txBody>
          </p:sp>
        </mc:Choice>
        <mc:Fallback xmlns="">
          <p:sp>
            <p:nvSpPr>
              <p:cNvPr id="14" name="Rectangle 13"/>
              <p:cNvSpPr>
                <a:spLocks noRot="1" noChangeAspect="1" noMove="1" noResize="1" noEditPoints="1" noAdjustHandles="1" noChangeArrowheads="1" noChangeShapeType="1" noTextEdit="1"/>
              </p:cNvSpPr>
              <p:nvPr/>
            </p:nvSpPr>
            <p:spPr>
              <a:xfrm>
                <a:off x="409047" y="1802905"/>
                <a:ext cx="7604490" cy="1200329"/>
              </a:xfrm>
              <a:prstGeom prst="rect">
                <a:avLst/>
              </a:prstGeom>
              <a:blipFill rotWithShape="1">
                <a:blip r:embed="rId5"/>
                <a:stretch>
                  <a:fillRect l="-1" t="-12" r="6" b="27"/>
                </a:stretch>
              </a:blipFill>
            </p:spPr>
            <p:txBody>
              <a:bodyPr/>
              <a:lstStyle/>
              <a:p>
                <a:r>
                  <a:rPr lang="en-US" altLang="en-US">
                    <a:noFill/>
                  </a:rPr>
                  <a:t> </a:t>
                </a:r>
              </a:p>
            </p:txBody>
          </p:sp>
        </mc:Fallback>
      </mc:AlternateContent>
      <p:sp>
        <p:nvSpPr>
          <p:cNvPr id="15" name="Rectangle 14"/>
          <p:cNvSpPr/>
          <p:nvPr/>
        </p:nvSpPr>
        <p:spPr>
          <a:xfrm>
            <a:off x="807465" y="3016855"/>
            <a:ext cx="7397702" cy="830997"/>
          </a:xfrm>
          <a:prstGeom prst="rect">
            <a:avLst/>
          </a:prstGeom>
        </p:spPr>
        <p:txBody>
          <a:bodyPr wrap="square">
            <a:spAutoFit/>
          </a:bodyPr>
          <a:lstStyle/>
          <a:p>
            <a:r>
              <a:rPr lang="en-US"/>
              <a:t>Do AA‘//BB' nên AA'//(BDD'B'). Do AO⊥BD, AO⊥BB nên AO⊥(BDD'B'). Vậy d(AA‘,(BDD'B')) = AO.</a:t>
            </a:r>
          </a:p>
        </p:txBody>
      </p:sp>
      <p:grpSp>
        <p:nvGrpSpPr>
          <p:cNvPr id="34" name="Group 33"/>
          <p:cNvGrpSpPr/>
          <p:nvPr/>
        </p:nvGrpSpPr>
        <p:grpSpPr>
          <a:xfrm>
            <a:off x="807465" y="4856421"/>
            <a:ext cx="2074283" cy="816706"/>
            <a:chOff x="807465" y="4856421"/>
            <a:chExt cx="2074283" cy="816706"/>
          </a:xfrm>
        </p:grpSpPr>
        <p:graphicFrame>
          <p:nvGraphicFramePr>
            <p:cNvPr id="8" name="Object 7"/>
            <p:cNvGraphicFramePr>
              <a:graphicFrameLocks noChangeAspect="1"/>
            </p:cNvGraphicFramePr>
            <p:nvPr/>
          </p:nvGraphicFramePr>
          <p:xfrm>
            <a:off x="1639010" y="4856421"/>
            <a:ext cx="296984" cy="816706"/>
          </p:xfrm>
          <a:graphic>
            <a:graphicData uri="http://schemas.openxmlformats.org/presentationml/2006/ole">
              <mc:AlternateContent xmlns:mc="http://schemas.openxmlformats.org/markup-compatibility/2006">
                <mc:Choice xmlns:v="urn:schemas-microsoft-com:vml" Requires="v">
                  <p:oleObj name="Equation" r:id="rId6" imgW="3657600" imgH="10058400" progId="Equation.DSMT4">
                    <p:embed/>
                  </p:oleObj>
                </mc:Choice>
                <mc:Fallback>
                  <p:oleObj name="Equation" r:id="rId6" imgW="3657600" imgH="10058400" progId="Equation.DSMT4">
                    <p:embed/>
                    <p:pic>
                      <p:nvPicPr>
                        <p:cNvPr id="0" name="Picture 7268"/>
                        <p:cNvPicPr/>
                        <p:nvPr/>
                      </p:nvPicPr>
                      <p:blipFill>
                        <a:blip r:embed="rId7"/>
                        <a:stretch>
                          <a:fillRect/>
                        </a:stretch>
                      </p:blipFill>
                      <p:spPr>
                        <a:xfrm>
                          <a:off x="1639010" y="4856421"/>
                          <a:ext cx="296984" cy="816706"/>
                        </a:xfrm>
                        <a:prstGeom prst="rect">
                          <a:avLst/>
                        </a:prstGeom>
                      </p:spPr>
                    </p:pic>
                  </p:oleObj>
                </mc:Fallback>
              </mc:AlternateContent>
            </a:graphicData>
          </a:graphic>
        </p:graphicFrame>
        <p:sp>
          <p:nvSpPr>
            <p:cNvPr id="31" name="Rectangle 30"/>
            <p:cNvSpPr/>
            <p:nvPr/>
          </p:nvSpPr>
          <p:spPr>
            <a:xfrm>
              <a:off x="807465" y="5049016"/>
              <a:ext cx="1890902" cy="461665"/>
            </a:xfrm>
            <a:prstGeom prst="rect">
              <a:avLst/>
            </a:prstGeom>
          </p:spPr>
          <p:txBody>
            <a:bodyPr wrap="none">
              <a:spAutoFit/>
            </a:bodyPr>
            <a:lstStyle/>
            <a:p>
              <a:r>
                <a:rPr lang="en-US"/>
                <a:t>AO =    AB =</a:t>
              </a:r>
            </a:p>
          </p:txBody>
        </p:sp>
        <p:graphicFrame>
          <p:nvGraphicFramePr>
            <p:cNvPr id="32" name="Object 31"/>
            <p:cNvGraphicFramePr>
              <a:graphicFrameLocks noChangeAspect="1"/>
            </p:cNvGraphicFramePr>
            <p:nvPr/>
          </p:nvGraphicFramePr>
          <p:xfrm>
            <a:off x="2584764" y="4856421"/>
            <a:ext cx="296984" cy="816706"/>
          </p:xfrm>
          <a:graphic>
            <a:graphicData uri="http://schemas.openxmlformats.org/presentationml/2006/ole">
              <mc:AlternateContent xmlns:mc="http://schemas.openxmlformats.org/markup-compatibility/2006">
                <mc:Choice xmlns:v="urn:schemas-microsoft-com:vml" Requires="v">
                  <p:oleObj name="Equation" r:id="rId8" imgW="3657600" imgH="10058400" progId="Equation.DSMT4">
                    <p:embed/>
                  </p:oleObj>
                </mc:Choice>
                <mc:Fallback>
                  <p:oleObj name="Equation" r:id="rId8" imgW="3657600" imgH="10058400" progId="Equation.DSMT4">
                    <p:embed/>
                    <p:pic>
                      <p:nvPicPr>
                        <p:cNvPr id="0" name="Object 7"/>
                        <p:cNvPicPr/>
                        <p:nvPr/>
                      </p:nvPicPr>
                      <p:blipFill>
                        <a:blip r:embed="rId9"/>
                        <a:stretch>
                          <a:fillRect/>
                        </a:stretch>
                      </p:blipFill>
                      <p:spPr>
                        <a:xfrm>
                          <a:off x="2584764" y="4856421"/>
                          <a:ext cx="296984" cy="816706"/>
                        </a:xfrm>
                        <a:prstGeom prst="rect">
                          <a:avLst/>
                        </a:prstGeom>
                      </p:spPr>
                    </p:pic>
                  </p:oleObj>
                </mc:Fallback>
              </mc:AlternateContent>
            </a:graphicData>
          </a:graphic>
        </p:graphicFrame>
      </p:grpSp>
      <p:grpSp>
        <p:nvGrpSpPr>
          <p:cNvPr id="35" name="Group 34"/>
          <p:cNvGrpSpPr/>
          <p:nvPr/>
        </p:nvGrpSpPr>
        <p:grpSpPr>
          <a:xfrm>
            <a:off x="2854936" y="4856421"/>
            <a:ext cx="3688979" cy="816706"/>
            <a:chOff x="541737" y="5682376"/>
            <a:chExt cx="3688979" cy="816706"/>
          </a:xfrm>
        </p:grpSpPr>
        <p:sp>
          <p:nvSpPr>
            <p:cNvPr id="30" name="Rectangle 29"/>
            <p:cNvSpPr/>
            <p:nvPr/>
          </p:nvSpPr>
          <p:spPr>
            <a:xfrm>
              <a:off x="541737" y="5863160"/>
              <a:ext cx="3647675" cy="461665"/>
            </a:xfrm>
            <a:prstGeom prst="rect">
              <a:avLst/>
            </a:prstGeom>
          </p:spPr>
          <p:txBody>
            <a:bodyPr wrap="square">
              <a:spAutoFit/>
            </a:bodyPr>
            <a:lstStyle/>
            <a:p>
              <a:r>
                <a:rPr lang="en-US"/>
                <a:t>. Vậy d( AA‘,(BDD'B')) = </a:t>
              </a:r>
            </a:p>
          </p:txBody>
        </p:sp>
        <p:graphicFrame>
          <p:nvGraphicFramePr>
            <p:cNvPr id="33" name="Object 32"/>
            <p:cNvGraphicFramePr>
              <a:graphicFrameLocks noChangeAspect="1"/>
            </p:cNvGraphicFramePr>
            <p:nvPr/>
          </p:nvGraphicFramePr>
          <p:xfrm>
            <a:off x="3933732" y="5682376"/>
            <a:ext cx="296984" cy="816706"/>
          </p:xfrm>
          <a:graphic>
            <a:graphicData uri="http://schemas.openxmlformats.org/presentationml/2006/ole">
              <mc:AlternateContent xmlns:mc="http://schemas.openxmlformats.org/markup-compatibility/2006">
                <mc:Choice xmlns:v="urn:schemas-microsoft-com:vml" Requires="v">
                  <p:oleObj name="Equation" r:id="rId10" imgW="3657600" imgH="10058400" progId="Equation.DSMT4">
                    <p:embed/>
                  </p:oleObj>
                </mc:Choice>
                <mc:Fallback>
                  <p:oleObj name="Equation" r:id="rId10" imgW="3657600" imgH="10058400" progId="Equation.DSMT4">
                    <p:embed/>
                    <p:pic>
                      <p:nvPicPr>
                        <p:cNvPr id="0" name="Object 31"/>
                        <p:cNvPicPr/>
                        <p:nvPr/>
                      </p:nvPicPr>
                      <p:blipFill>
                        <a:blip r:embed="rId11"/>
                        <a:stretch>
                          <a:fillRect/>
                        </a:stretch>
                      </p:blipFill>
                      <p:spPr>
                        <a:xfrm>
                          <a:off x="3933732" y="5682376"/>
                          <a:ext cx="296984" cy="816706"/>
                        </a:xfrm>
                        <a:prstGeom prst="rect">
                          <a:avLst/>
                        </a:prstGeom>
                      </p:spPr>
                    </p:pic>
                  </p:oleObj>
                </mc:Fallback>
              </mc:AlternateContent>
            </a:graphicData>
          </a:graphic>
        </p:graphicFrame>
      </p:grpSp>
      <p:sp>
        <p:nvSpPr>
          <p:cNvPr id="36" name="Rectangle 35"/>
          <p:cNvSpPr/>
          <p:nvPr/>
        </p:nvSpPr>
        <p:spPr>
          <a:xfrm>
            <a:off x="831078" y="4381135"/>
            <a:ext cx="5691623" cy="461665"/>
          </a:xfrm>
          <a:prstGeom prst="rect">
            <a:avLst/>
          </a:prstGeom>
        </p:spPr>
        <p:txBody>
          <a:bodyPr wrap="none">
            <a:spAutoFit/>
          </a:bodyPr>
          <a:lstStyle/>
          <a:p>
            <a:r>
              <a:rPr lang="en-US"/>
              <a:t>Do đó, trong tam giác vuông AOB, ta có:</a:t>
            </a:r>
          </a:p>
        </p:txBody>
      </p:sp>
      <p:pic>
        <p:nvPicPr>
          <p:cNvPr id="37" name="Picture 36"/>
          <p:cNvPicPr>
            <a:picLocks noChangeAspect="1"/>
          </p:cNvPicPr>
          <p:nvPr/>
        </p:nvPicPr>
        <p:blipFill>
          <a:blip r:embed="rId12"/>
          <a:stretch>
            <a:fillRect/>
          </a:stretch>
        </p:blipFill>
        <p:spPr>
          <a:xfrm>
            <a:off x="3828491" y="1223206"/>
            <a:ext cx="1396105" cy="329213"/>
          </a:xfrm>
          <a:prstGeom prst="rect">
            <a:avLst/>
          </a:prstGeom>
        </p:spPr>
      </p:pic>
      <p:pic>
        <p:nvPicPr>
          <p:cNvPr id="2" name="Picture 1"/>
          <p:cNvPicPr>
            <a:picLocks noChangeAspect="1"/>
          </p:cNvPicPr>
          <p:nvPr/>
        </p:nvPicPr>
        <p:blipFill>
          <a:blip r:embed="rId13"/>
          <a:stretch>
            <a:fillRect/>
          </a:stretch>
        </p:blipFill>
        <p:spPr>
          <a:xfrm>
            <a:off x="7947349" y="1529382"/>
            <a:ext cx="4127350" cy="471871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2588</Words>
  <Application>Microsoft Office PowerPoint</Application>
  <PresentationFormat>Custom</PresentationFormat>
  <Paragraphs>157</Paragraphs>
  <Slides>24</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2" baseType="lpstr">
      <vt:lpstr>Arial</vt:lpstr>
      <vt:lpstr>Calibri</vt:lpstr>
      <vt:lpstr>Cambria Math</vt:lpstr>
      <vt:lpstr>Helvetica</vt:lpstr>
      <vt:lpstr>Times New Roman</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Phienbanmoi.com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Van Quy</cp:lastModifiedBy>
  <cp:revision>1217</cp:revision>
  <dcterms:created xsi:type="dcterms:W3CDTF">2021-08-04T05:24:00Z</dcterms:created>
  <dcterms:modified xsi:type="dcterms:W3CDTF">2025-05-21T09:47:58Z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AC3E2625BFC143F891ED1935FA92D965_12</vt:lpwstr>
  </property>
  <property fmtid="{D5CDD505-2E9C-101B-9397-08002B2CF9AE}" pid="3" name="KSOProductBuildVer">
    <vt:lpwstr>1033-12.2.0.19805</vt:lpwstr>
  </property>
</Properties>
</file>